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3" r:id="rId3"/>
    <p:sldId id="260" r:id="rId4"/>
    <p:sldId id="264" r:id="rId5"/>
    <p:sldId id="261" r:id="rId6"/>
    <p:sldId id="265" r:id="rId7"/>
    <p:sldId id="266" r:id="rId8"/>
    <p:sldId id="267" r:id="rId9"/>
    <p:sldId id="268" r:id="rId10"/>
    <p:sldId id="269" r:id="rId11"/>
    <p:sldId id="270" r:id="rId12"/>
    <p:sldId id="271" r:id="rId13"/>
    <p:sldId id="272" r:id="rId14"/>
    <p:sldId id="273" r:id="rId15"/>
    <p:sldId id="256" r:id="rId16"/>
    <p:sldId id="275" r:id="rId17"/>
    <p:sldId id="276" r:id="rId18"/>
    <p:sldId id="277" r:id="rId19"/>
    <p:sldId id="278" r:id="rId20"/>
    <p:sldId id="279"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7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162342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21729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6864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679377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581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2964063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3931874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119403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177467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7889-E34C-4DB1-912E-85782C2F6FCA}" type="datetimeFigureOut">
              <a:rPr lang="en-IN" smtClean="0"/>
              <a:t>04-06-2017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119794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87889-E34C-4DB1-912E-85782C2F6FCA}" type="datetimeFigureOut">
              <a:rPr lang="en-IN" smtClean="0"/>
              <a:t>04-06-2017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26522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787889-E34C-4DB1-912E-85782C2F6FCA}" type="datetimeFigureOut">
              <a:rPr lang="en-IN" smtClean="0"/>
              <a:t>04-06-2017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16935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787889-E34C-4DB1-912E-85782C2F6FCA}" type="datetimeFigureOut">
              <a:rPr lang="en-IN" smtClean="0"/>
              <a:t>04-06-2017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341663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7889-E34C-4DB1-912E-85782C2F6FCA}" type="datetimeFigureOut">
              <a:rPr lang="en-IN" smtClean="0"/>
              <a:t>04-06-2017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401670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87889-E34C-4DB1-912E-85782C2F6FCA}" type="datetimeFigureOut">
              <a:rPr lang="en-IN" smtClean="0"/>
              <a:t>04-06-2017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203363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87889-E34C-4DB1-912E-85782C2F6FCA}" type="datetimeFigureOut">
              <a:rPr lang="en-IN" smtClean="0"/>
              <a:t>04-06-2017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A8B84-F73C-4CEA-ABC1-42B48F238EAA}" type="slidenum">
              <a:rPr lang="en-IN" smtClean="0"/>
              <a:t>‹#›</a:t>
            </a:fld>
            <a:endParaRPr lang="en-IN"/>
          </a:p>
        </p:txBody>
      </p:sp>
    </p:spTree>
    <p:extLst>
      <p:ext uri="{BB962C8B-B14F-4D97-AF65-F5344CB8AC3E}">
        <p14:creationId xmlns:p14="http://schemas.microsoft.com/office/powerpoint/2010/main" val="410605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787889-E34C-4DB1-912E-85782C2F6FCA}" type="datetimeFigureOut">
              <a:rPr lang="en-IN" smtClean="0"/>
              <a:t>04-06-2017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BA8B84-F73C-4CEA-ABC1-42B48F238EAA}" type="slidenum">
              <a:rPr lang="en-IN" smtClean="0"/>
              <a:t>‹#›</a:t>
            </a:fld>
            <a:endParaRPr lang="en-IN"/>
          </a:p>
        </p:txBody>
      </p:sp>
    </p:spTree>
    <p:extLst>
      <p:ext uri="{BB962C8B-B14F-4D97-AF65-F5344CB8AC3E}">
        <p14:creationId xmlns:p14="http://schemas.microsoft.com/office/powerpoint/2010/main" val="35555976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b="1" dirty="0" smtClean="0"/>
              <a:t>Sentimental </a:t>
            </a:r>
            <a:r>
              <a:rPr lang="en-IN" b="1" dirty="0"/>
              <a:t>Analysis of Amazon Book Reviews ( R, Machine Learning </a:t>
            </a:r>
            <a:r>
              <a:rPr lang="en-IN" b="1" dirty="0" smtClean="0"/>
              <a:t>)</a:t>
            </a:r>
            <a:endParaRPr lang="en-IN" dirty="0"/>
          </a:p>
        </p:txBody>
      </p:sp>
      <p:sp>
        <p:nvSpPr>
          <p:cNvPr id="3" name="Content Placeholder 2"/>
          <p:cNvSpPr>
            <a:spLocks noGrp="1"/>
          </p:cNvSpPr>
          <p:nvPr>
            <p:ph idx="1"/>
          </p:nvPr>
        </p:nvSpPr>
        <p:spPr/>
        <p:txBody>
          <a:bodyPr anchor="b" anchorCtr="1">
            <a:normAutofit lnSpcReduction="10000"/>
          </a:bodyPr>
          <a:lstStyle/>
          <a:p>
            <a:endParaRPr lang="en-IN" dirty="0" smtClean="0"/>
          </a:p>
          <a:p>
            <a:endParaRPr lang="en-IN" dirty="0"/>
          </a:p>
          <a:p>
            <a:endParaRPr lang="en-IN" dirty="0" smtClean="0"/>
          </a:p>
          <a:p>
            <a:endParaRPr lang="en-IN" dirty="0"/>
          </a:p>
          <a:p>
            <a:endParaRPr lang="en-IN" dirty="0" smtClean="0"/>
          </a:p>
          <a:p>
            <a:endParaRPr lang="en-IN" dirty="0" smtClean="0"/>
          </a:p>
          <a:p>
            <a:endParaRPr lang="en-IN" dirty="0" smtClean="0"/>
          </a:p>
          <a:p>
            <a:endParaRPr lang="en-IN" dirty="0" smtClean="0"/>
          </a:p>
          <a:p>
            <a:pPr marL="3657600" lvl="8" indent="0">
              <a:buNone/>
            </a:pPr>
            <a:endParaRPr lang="en-IN" sz="2000" dirty="0" smtClean="0"/>
          </a:p>
          <a:p>
            <a:pPr marL="3657600" lvl="8" indent="0">
              <a:buNone/>
            </a:pPr>
            <a:r>
              <a:rPr lang="en-IN" sz="2000" smtClean="0"/>
              <a:t>- VENKATESH </a:t>
            </a:r>
            <a:r>
              <a:rPr lang="en-IN" sz="2000" dirty="0"/>
              <a:t>SEKAR</a:t>
            </a:r>
          </a:p>
          <a:p>
            <a:endParaRPr lang="en-IN" dirty="0"/>
          </a:p>
        </p:txBody>
      </p:sp>
    </p:spTree>
    <p:extLst>
      <p:ext uri="{BB962C8B-B14F-4D97-AF65-F5344CB8AC3E}">
        <p14:creationId xmlns:p14="http://schemas.microsoft.com/office/powerpoint/2010/main" val="413737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Sentiment Percentage for two reviews</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773728"/>
            <a:ext cx="4183062" cy="2655157"/>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773224"/>
            <a:ext cx="4184650" cy="2656165"/>
          </a:xfrm>
        </p:spPr>
      </p:pic>
    </p:spTree>
    <p:extLst>
      <p:ext uri="{BB962C8B-B14F-4D97-AF65-F5344CB8AC3E}">
        <p14:creationId xmlns:p14="http://schemas.microsoft.com/office/powerpoint/2010/main" val="1824119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848" y="-127828"/>
            <a:ext cx="5884572" cy="849045"/>
          </a:xfrm>
        </p:spPr>
        <p:txBody>
          <a:bodyPr/>
          <a:lstStyle/>
          <a:p>
            <a:r>
              <a:rPr lang="en-US" dirty="0" smtClean="0"/>
              <a:t>Support Vector Machine</a:t>
            </a:r>
            <a:endParaRPr lang="en-US" dirty="0"/>
          </a:p>
        </p:txBody>
      </p:sp>
      <p:sp>
        <p:nvSpPr>
          <p:cNvPr id="4" name="Content Placeholder 3"/>
          <p:cNvSpPr>
            <a:spLocks noGrp="1"/>
          </p:cNvSpPr>
          <p:nvPr>
            <p:ph sz="half" idx="1"/>
          </p:nvPr>
        </p:nvSpPr>
        <p:spPr>
          <a:xfrm>
            <a:off x="838200" y="721217"/>
            <a:ext cx="10039082" cy="5468626"/>
          </a:xfrm>
        </p:spPr>
        <p:txBody>
          <a:bodyPr/>
          <a:lstStyle/>
          <a:p>
            <a:r>
              <a:rPr lang="en-IN" dirty="0"/>
              <a:t>If the training data are linearly separable, we can select two parallel </a:t>
            </a:r>
            <a:r>
              <a:rPr lang="en-IN" dirty="0" err="1"/>
              <a:t>hyperplanes</a:t>
            </a:r>
            <a:r>
              <a:rPr lang="en-IN" dirty="0"/>
              <a:t> that separate the two classes of data, so that the distance between them is as large as possible. The region bounded by these two </a:t>
            </a:r>
            <a:r>
              <a:rPr lang="en-IN" dirty="0" err="1"/>
              <a:t>hyperplanes</a:t>
            </a:r>
            <a:r>
              <a:rPr lang="en-IN" dirty="0"/>
              <a:t> is called the "margin", and the maximum-margin </a:t>
            </a:r>
            <a:r>
              <a:rPr lang="en-IN" dirty="0" err="1"/>
              <a:t>hyperplane</a:t>
            </a:r>
            <a:r>
              <a:rPr lang="en-IN" dirty="0"/>
              <a:t> is the </a:t>
            </a:r>
            <a:r>
              <a:rPr lang="en-IN" dirty="0" err="1"/>
              <a:t>hyperplane</a:t>
            </a:r>
            <a:r>
              <a:rPr lang="en-IN" dirty="0"/>
              <a:t> that lies halfway between them</a:t>
            </a:r>
            <a:r>
              <a:rPr lang="en-IN" dirty="0" smtClean="0"/>
              <a:t>.</a:t>
            </a:r>
            <a:endParaRPr lang="en-IN" dirty="0"/>
          </a:p>
          <a:p>
            <a:endParaRPr lang="en-US" dirty="0" smtClean="0"/>
          </a:p>
          <a:p>
            <a:r>
              <a:rPr lang="en-IN" dirty="0"/>
              <a:t>Samples on the margin are called the </a:t>
            </a:r>
            <a:endParaRPr lang="en-IN" dirty="0" smtClean="0"/>
          </a:p>
          <a:p>
            <a:pPr marL="0" indent="0">
              <a:buNone/>
            </a:pPr>
            <a:r>
              <a:rPr lang="en-IN" dirty="0" smtClean="0"/>
              <a:t>support </a:t>
            </a:r>
            <a:r>
              <a:rPr lang="en-IN" dirty="0"/>
              <a:t>vectors.</a:t>
            </a:r>
            <a:endParaRPr lang="en-US" dirty="0"/>
          </a:p>
        </p:txBody>
      </p:sp>
      <p:pic>
        <p:nvPicPr>
          <p:cNvPr id="5" name="Picture 4"/>
          <p:cNvPicPr>
            <a:picLocks noChangeAspect="1"/>
          </p:cNvPicPr>
          <p:nvPr/>
        </p:nvPicPr>
        <p:blipFill>
          <a:blip r:embed="rId2"/>
          <a:stretch>
            <a:fillRect/>
          </a:stretch>
        </p:blipFill>
        <p:spPr>
          <a:xfrm>
            <a:off x="6673537" y="2858439"/>
            <a:ext cx="4810125" cy="3529481"/>
          </a:xfrm>
          <a:prstGeom prst="rect">
            <a:avLst/>
          </a:prstGeom>
        </p:spPr>
      </p:pic>
    </p:spTree>
    <p:extLst>
      <p:ext uri="{BB962C8B-B14F-4D97-AF65-F5344CB8AC3E}">
        <p14:creationId xmlns:p14="http://schemas.microsoft.com/office/powerpoint/2010/main" val="3445488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17"/>
            <a:ext cx="10515600" cy="491321"/>
          </a:xfrm>
        </p:spPr>
        <p:txBody>
          <a:bodyPr>
            <a:normAutofit/>
          </a:bodyPr>
          <a:lstStyle/>
          <a:p>
            <a:r>
              <a:rPr lang="en-IN" sz="2400" dirty="0" smtClean="0">
                <a:latin typeface="+mn-lt"/>
              </a:rPr>
              <a:t>The basic data without Tuning</a:t>
            </a:r>
            <a:endParaRPr lang="en-IN" sz="2400" dirty="0">
              <a:latin typeface="+mn-lt"/>
            </a:endParaRPr>
          </a:p>
        </p:txBody>
      </p:sp>
      <p:pic>
        <p:nvPicPr>
          <p:cNvPr id="5" name="Content Placeholder 4"/>
          <p:cNvPicPr>
            <a:picLocks noGrp="1" noChangeAspect="1"/>
          </p:cNvPicPr>
          <p:nvPr>
            <p:ph sz="half" idx="1"/>
          </p:nvPr>
        </p:nvPicPr>
        <p:blipFill>
          <a:blip r:embed="rId2"/>
          <a:stretch>
            <a:fillRect/>
          </a:stretch>
        </p:blipFill>
        <p:spPr>
          <a:xfrm>
            <a:off x="838200" y="652646"/>
            <a:ext cx="7485308" cy="1248445"/>
          </a:xfrm>
          <a:prstGeom prst="rect">
            <a:avLst/>
          </a:prstGeom>
        </p:spPr>
      </p:pic>
      <p:sp>
        <p:nvSpPr>
          <p:cNvPr id="4" name="Content Placeholder 3"/>
          <p:cNvSpPr>
            <a:spLocks noGrp="1"/>
          </p:cNvSpPr>
          <p:nvPr>
            <p:ph sz="half" idx="2"/>
          </p:nvPr>
        </p:nvSpPr>
        <p:spPr>
          <a:xfrm>
            <a:off x="750730" y="4620400"/>
            <a:ext cx="7660247" cy="376459"/>
          </a:xfrm>
        </p:spPr>
        <p:txBody>
          <a:bodyPr>
            <a:normAutofit/>
          </a:bodyPr>
          <a:lstStyle/>
          <a:p>
            <a:pPr marL="0" indent="0">
              <a:buNone/>
            </a:pPr>
            <a:r>
              <a:rPr lang="en-IN" dirty="0" smtClean="0"/>
              <a:t> Tuning using Radial Kernel. Performance is 0.324</a:t>
            </a:r>
            <a:endParaRPr lang="en-IN" dirty="0"/>
          </a:p>
        </p:txBody>
      </p:sp>
      <p:pic>
        <p:nvPicPr>
          <p:cNvPr id="6" name="Picture 5"/>
          <p:cNvPicPr>
            <a:picLocks noChangeAspect="1"/>
          </p:cNvPicPr>
          <p:nvPr/>
        </p:nvPicPr>
        <p:blipFill>
          <a:blip r:embed="rId3"/>
          <a:stretch>
            <a:fillRect/>
          </a:stretch>
        </p:blipFill>
        <p:spPr>
          <a:xfrm>
            <a:off x="828004" y="2780985"/>
            <a:ext cx="7505700" cy="1462956"/>
          </a:xfrm>
          <a:prstGeom prst="rect">
            <a:avLst/>
          </a:prstGeom>
        </p:spPr>
      </p:pic>
      <p:pic>
        <p:nvPicPr>
          <p:cNvPr id="8" name="Picture 7"/>
          <p:cNvPicPr>
            <a:picLocks noChangeAspect="1"/>
          </p:cNvPicPr>
          <p:nvPr/>
        </p:nvPicPr>
        <p:blipFill>
          <a:blip r:embed="rId4"/>
          <a:stretch>
            <a:fillRect/>
          </a:stretch>
        </p:blipFill>
        <p:spPr>
          <a:xfrm>
            <a:off x="838200" y="5154722"/>
            <a:ext cx="7404279" cy="1317971"/>
          </a:xfrm>
          <a:prstGeom prst="rect">
            <a:avLst/>
          </a:prstGeom>
        </p:spPr>
      </p:pic>
      <p:sp>
        <p:nvSpPr>
          <p:cNvPr id="9" name="Content Placeholder 3"/>
          <p:cNvSpPr txBox="1">
            <a:spLocks/>
          </p:cNvSpPr>
          <p:nvPr/>
        </p:nvSpPr>
        <p:spPr>
          <a:xfrm>
            <a:off x="815661" y="2404526"/>
            <a:ext cx="7660247" cy="3764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 Tuning using Linear Kernel. Performance is 0.35</a:t>
            </a:r>
            <a:endParaRPr lang="en-IN" dirty="0"/>
          </a:p>
        </p:txBody>
      </p:sp>
    </p:spTree>
    <p:extLst>
      <p:ext uri="{BB962C8B-B14F-4D97-AF65-F5344CB8AC3E}">
        <p14:creationId xmlns:p14="http://schemas.microsoft.com/office/powerpoint/2010/main" val="159946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circle(in)">
                                      <p:cBhvr>
                                        <p:cTn id="21" dur="2000"/>
                                        <p:tgtEl>
                                          <p:spTgt spid="4">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838200" y="4001294"/>
            <a:ext cx="8982075" cy="2270717"/>
          </a:xfrm>
          <a:prstGeom prst="rect">
            <a:avLst/>
          </a:prstGeom>
        </p:spPr>
      </p:pic>
      <p:pic>
        <p:nvPicPr>
          <p:cNvPr id="8" name="Picture 7"/>
          <p:cNvPicPr>
            <a:picLocks noChangeAspect="1"/>
          </p:cNvPicPr>
          <p:nvPr/>
        </p:nvPicPr>
        <p:blipFill>
          <a:blip r:embed="rId3"/>
          <a:stretch>
            <a:fillRect/>
          </a:stretch>
        </p:blipFill>
        <p:spPr>
          <a:xfrm>
            <a:off x="838200" y="622680"/>
            <a:ext cx="8982075" cy="2133399"/>
          </a:xfrm>
          <a:prstGeom prst="rect">
            <a:avLst/>
          </a:prstGeom>
        </p:spPr>
      </p:pic>
      <p:sp>
        <p:nvSpPr>
          <p:cNvPr id="9" name="Content Placeholder 3"/>
          <p:cNvSpPr txBox="1">
            <a:spLocks/>
          </p:cNvSpPr>
          <p:nvPr/>
        </p:nvSpPr>
        <p:spPr>
          <a:xfrm>
            <a:off x="710214" y="192535"/>
            <a:ext cx="7660247" cy="3764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 Tuning using Polynomial Kernel. Performance is 0.376</a:t>
            </a:r>
            <a:endParaRPr lang="en-IN" dirty="0"/>
          </a:p>
        </p:txBody>
      </p:sp>
      <p:sp>
        <p:nvSpPr>
          <p:cNvPr id="12" name="Content Placeholder 3"/>
          <p:cNvSpPr txBox="1">
            <a:spLocks/>
          </p:cNvSpPr>
          <p:nvPr/>
        </p:nvSpPr>
        <p:spPr>
          <a:xfrm>
            <a:off x="710214" y="3624835"/>
            <a:ext cx="7660247" cy="3764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 Tuning using Sigmoid Kernel. Performance is 0.354</a:t>
            </a:r>
            <a:endParaRPr lang="en-IN" dirty="0"/>
          </a:p>
        </p:txBody>
      </p:sp>
    </p:spTree>
    <p:extLst>
      <p:ext uri="{BB962C8B-B14F-4D97-AF65-F5344CB8AC3E}">
        <p14:creationId xmlns:p14="http://schemas.microsoft.com/office/powerpoint/2010/main" val="34041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51079" y="721910"/>
            <a:ext cx="9915525" cy="3162300"/>
          </a:xfrm>
          <a:prstGeom prst="rect">
            <a:avLst/>
          </a:prstGeom>
        </p:spPr>
      </p:pic>
      <p:sp>
        <p:nvSpPr>
          <p:cNvPr id="6" name="Content Placeholder 3"/>
          <p:cNvSpPr txBox="1">
            <a:spLocks/>
          </p:cNvSpPr>
          <p:nvPr/>
        </p:nvSpPr>
        <p:spPr>
          <a:xfrm>
            <a:off x="723090" y="328989"/>
            <a:ext cx="7660247" cy="3764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 So the best result is obtained via Radial Kernel</a:t>
            </a:r>
            <a:endParaRPr lang="en-IN" dirty="0"/>
          </a:p>
        </p:txBody>
      </p:sp>
    </p:spTree>
    <p:extLst>
      <p:ext uri="{BB962C8B-B14F-4D97-AF65-F5344CB8AC3E}">
        <p14:creationId xmlns:p14="http://schemas.microsoft.com/office/powerpoint/2010/main" val="159616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5226"/>
          </a:xfrm>
        </p:spPr>
        <p:txBody>
          <a:bodyPr>
            <a:normAutofit fontScale="90000"/>
          </a:bodyPr>
          <a:lstStyle/>
          <a:p>
            <a:r>
              <a:rPr lang="en-IN" b="1" dirty="0"/>
              <a:t>Deep Belief Networks</a:t>
            </a:r>
            <a:br>
              <a:rPr lang="en-IN" b="1" dirty="0"/>
            </a:br>
            <a:endParaRPr lang="en-IN" dirty="0"/>
          </a:p>
        </p:txBody>
      </p:sp>
      <p:sp>
        <p:nvSpPr>
          <p:cNvPr id="3" name="Subtitle 2"/>
          <p:cNvSpPr>
            <a:spLocks noGrp="1"/>
          </p:cNvSpPr>
          <p:nvPr>
            <p:ph type="subTitle" idx="1"/>
          </p:nvPr>
        </p:nvSpPr>
        <p:spPr>
          <a:xfrm>
            <a:off x="1652789" y="1270962"/>
            <a:ext cx="9144000" cy="686627"/>
          </a:xfrm>
        </p:spPr>
        <p:txBody>
          <a:bodyPr>
            <a:normAutofit/>
          </a:bodyPr>
          <a:lstStyle/>
          <a:p>
            <a:r>
              <a:rPr lang="en-IN" dirty="0"/>
              <a:t>A deep belief network (DBN) is a probabilistic, generative model made up of multiple layers of hidden units</a:t>
            </a:r>
          </a:p>
        </p:txBody>
      </p:sp>
      <p:pic>
        <p:nvPicPr>
          <p:cNvPr id="4" name="Picture 3"/>
          <p:cNvPicPr>
            <a:picLocks noChangeAspect="1"/>
          </p:cNvPicPr>
          <p:nvPr/>
        </p:nvPicPr>
        <p:blipFill>
          <a:blip r:embed="rId2"/>
          <a:stretch>
            <a:fillRect/>
          </a:stretch>
        </p:blipFill>
        <p:spPr>
          <a:xfrm>
            <a:off x="5000625" y="2986490"/>
            <a:ext cx="2190750" cy="3228975"/>
          </a:xfrm>
          <a:prstGeom prst="rect">
            <a:avLst/>
          </a:prstGeom>
        </p:spPr>
      </p:pic>
      <p:sp>
        <p:nvSpPr>
          <p:cNvPr id="5" name="Rectangle 4"/>
          <p:cNvSpPr/>
          <p:nvPr/>
        </p:nvSpPr>
        <p:spPr>
          <a:xfrm>
            <a:off x="1828800" y="2148874"/>
            <a:ext cx="8731875" cy="830997"/>
          </a:xfrm>
          <a:prstGeom prst="rect">
            <a:avLst/>
          </a:prstGeom>
        </p:spPr>
        <p:txBody>
          <a:bodyPr wrap="square">
            <a:spAutoFit/>
          </a:bodyPr>
          <a:lstStyle/>
          <a:p>
            <a:r>
              <a:rPr lang="en-IN" sz="2400" b="0" i="0" dirty="0">
                <a:solidFill>
                  <a:srgbClr val="222222"/>
                </a:solidFill>
                <a:effectLst/>
              </a:rPr>
              <a:t>A DBN can be efficiently trained in an unsupervised, layer-by-layer manner</a:t>
            </a:r>
            <a:endParaRPr lang="en-IN" sz="2400" dirty="0"/>
          </a:p>
        </p:txBody>
      </p:sp>
    </p:spTree>
    <p:extLst>
      <p:ext uri="{BB962C8B-B14F-4D97-AF65-F5344CB8AC3E}">
        <p14:creationId xmlns:p14="http://schemas.microsoft.com/office/powerpoint/2010/main" val="2783451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8880" y="656704"/>
            <a:ext cx="8596312" cy="635236"/>
          </a:xfrm>
          <a:prstGeom prst="rect">
            <a:avLst/>
          </a:prstGeom>
        </p:spPr>
      </p:pic>
      <p:pic>
        <p:nvPicPr>
          <p:cNvPr id="5" name="Picture 4"/>
          <p:cNvPicPr>
            <a:picLocks noChangeAspect="1"/>
          </p:cNvPicPr>
          <p:nvPr/>
        </p:nvPicPr>
        <p:blipFill>
          <a:blip r:embed="rId3"/>
          <a:stretch>
            <a:fillRect/>
          </a:stretch>
        </p:blipFill>
        <p:spPr>
          <a:xfrm>
            <a:off x="332859" y="2031711"/>
            <a:ext cx="10182225" cy="666750"/>
          </a:xfrm>
          <a:prstGeom prst="rect">
            <a:avLst/>
          </a:prstGeom>
        </p:spPr>
      </p:pic>
      <p:pic>
        <p:nvPicPr>
          <p:cNvPr id="6" name="Picture 5"/>
          <p:cNvPicPr>
            <a:picLocks noChangeAspect="1"/>
          </p:cNvPicPr>
          <p:nvPr/>
        </p:nvPicPr>
        <p:blipFill>
          <a:blip r:embed="rId4"/>
          <a:stretch>
            <a:fillRect/>
          </a:stretch>
        </p:blipFill>
        <p:spPr>
          <a:xfrm>
            <a:off x="469076" y="3406544"/>
            <a:ext cx="9248775" cy="1171575"/>
          </a:xfrm>
          <a:prstGeom prst="rect">
            <a:avLst/>
          </a:prstGeom>
        </p:spPr>
      </p:pic>
      <p:pic>
        <p:nvPicPr>
          <p:cNvPr id="7" name="Picture 6"/>
          <p:cNvPicPr>
            <a:picLocks noChangeAspect="1"/>
          </p:cNvPicPr>
          <p:nvPr/>
        </p:nvPicPr>
        <p:blipFill>
          <a:blip r:embed="rId5"/>
          <a:stretch>
            <a:fillRect/>
          </a:stretch>
        </p:blipFill>
        <p:spPr>
          <a:xfrm>
            <a:off x="1178689" y="5286202"/>
            <a:ext cx="7829550" cy="714375"/>
          </a:xfrm>
          <a:prstGeom prst="rect">
            <a:avLst/>
          </a:prstGeom>
        </p:spPr>
      </p:pic>
    </p:spTree>
    <p:extLst>
      <p:ext uri="{BB962C8B-B14F-4D97-AF65-F5344CB8AC3E}">
        <p14:creationId xmlns:p14="http://schemas.microsoft.com/office/powerpoint/2010/main" val="3030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Convolutional neural network</a:t>
            </a:r>
          </a:p>
        </p:txBody>
      </p:sp>
      <p:sp>
        <p:nvSpPr>
          <p:cNvPr id="3" name="Content Placeholder 2"/>
          <p:cNvSpPr>
            <a:spLocks noGrp="1"/>
          </p:cNvSpPr>
          <p:nvPr>
            <p:ph idx="1"/>
          </p:nvPr>
        </p:nvSpPr>
        <p:spPr>
          <a:xfrm>
            <a:off x="838200" y="1323349"/>
            <a:ext cx="10515600" cy="1162274"/>
          </a:xfrm>
        </p:spPr>
        <p:txBody>
          <a:bodyPr>
            <a:normAutofit/>
          </a:bodyPr>
          <a:lstStyle/>
          <a:p>
            <a:r>
              <a:rPr lang="en-IN" dirty="0"/>
              <a:t>A Convolutional Neural Network (CNN) is comprised of one or more convolutional layers (often with a subsampling step) and then followed by one or more fully connected layers.</a:t>
            </a:r>
          </a:p>
          <a:p>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858" y="2485623"/>
            <a:ext cx="8546748" cy="2914441"/>
          </a:xfrm>
          <a:prstGeom prst="rect">
            <a:avLst/>
          </a:prstGeom>
        </p:spPr>
      </p:pic>
    </p:spTree>
    <p:extLst>
      <p:ext uri="{BB962C8B-B14F-4D97-AF65-F5344CB8AC3E}">
        <p14:creationId xmlns:p14="http://schemas.microsoft.com/office/powerpoint/2010/main" val="2563652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data?</a:t>
            </a:r>
            <a:endParaRPr lang="en-US" dirty="0"/>
          </a:p>
        </p:txBody>
      </p:sp>
      <p:sp>
        <p:nvSpPr>
          <p:cNvPr id="3" name="Content Placeholder 2"/>
          <p:cNvSpPr>
            <a:spLocks noGrp="1"/>
          </p:cNvSpPr>
          <p:nvPr>
            <p:ph idx="1"/>
          </p:nvPr>
        </p:nvSpPr>
        <p:spPr/>
        <p:txBody>
          <a:bodyPr/>
          <a:lstStyle/>
          <a:p>
            <a:r>
              <a:rPr lang="en-US" dirty="0"/>
              <a:t>A </a:t>
            </a:r>
            <a:r>
              <a:rPr lang="en-US" b="1" dirty="0"/>
              <a:t>matrix </a:t>
            </a:r>
            <a:r>
              <a:rPr lang="en-US" dirty="0"/>
              <a:t>is a collection of data elements arranged in a two-dimensional rectangular layout. </a:t>
            </a:r>
            <a:r>
              <a:rPr lang="en-US" dirty="0" smtClean="0"/>
              <a:t>Our </a:t>
            </a:r>
            <a:r>
              <a:rPr lang="en-US" dirty="0"/>
              <a:t>matrix </a:t>
            </a:r>
            <a:r>
              <a:rPr lang="en-US" dirty="0" smtClean="0"/>
              <a:t>is formed with 3500 </a:t>
            </a:r>
            <a:r>
              <a:rPr lang="en-US" dirty="0"/>
              <a:t>rows and </a:t>
            </a:r>
            <a:r>
              <a:rPr lang="en-US" dirty="0" smtClean="0"/>
              <a:t>4489 columns</a:t>
            </a:r>
          </a:p>
          <a:p>
            <a:r>
              <a:rPr lang="en-US" dirty="0" smtClean="0"/>
              <a:t>Columns are expected to be squared number.</a:t>
            </a:r>
          </a:p>
          <a:p>
            <a:r>
              <a:rPr lang="en-US" dirty="0" smtClean="0"/>
              <a:t>We had to add dummy variables for that. (Thanks to out TA for this guidance)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362" y="3902082"/>
            <a:ext cx="4997414" cy="1491164"/>
          </a:xfrm>
          <a:prstGeom prst="rect">
            <a:avLst/>
          </a:prstGeom>
        </p:spPr>
      </p:pic>
    </p:spTree>
    <p:extLst>
      <p:ext uri="{BB962C8B-B14F-4D97-AF65-F5344CB8AC3E}">
        <p14:creationId xmlns:p14="http://schemas.microsoft.com/office/powerpoint/2010/main" val="421373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419726" y="322731"/>
            <a:ext cx="6256421" cy="4437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dirty="0" smtClean="0"/>
              <a:t>How to make model in CNN</a:t>
            </a:r>
            <a:endParaRPr lang="en-IN" sz="2800" dirty="0"/>
          </a:p>
        </p:txBody>
      </p:sp>
      <p:sp>
        <p:nvSpPr>
          <p:cNvPr id="8" name="Content Placeholder 2"/>
          <p:cNvSpPr>
            <a:spLocks noGrp="1"/>
          </p:cNvSpPr>
          <p:nvPr>
            <p:ph idx="1"/>
          </p:nvPr>
        </p:nvSpPr>
        <p:spPr>
          <a:xfrm>
            <a:off x="677334" y="954741"/>
            <a:ext cx="8596668" cy="5378824"/>
          </a:xfrm>
        </p:spPr>
        <p:txBody>
          <a:bodyPr>
            <a:normAutofit/>
          </a:bodyPr>
          <a:lstStyle/>
          <a:p>
            <a:r>
              <a:rPr lang="en-IN" dirty="0" smtClean="0"/>
              <a:t>library(</a:t>
            </a:r>
            <a:r>
              <a:rPr lang="en-IN" dirty="0" err="1" smtClean="0"/>
              <a:t>mxnet</a:t>
            </a:r>
            <a:r>
              <a:rPr lang="en-IN" dirty="0" smtClean="0"/>
              <a:t>) and library(</a:t>
            </a:r>
            <a:r>
              <a:rPr lang="en-IN" dirty="0" err="1" smtClean="0"/>
              <a:t>deepnet</a:t>
            </a:r>
            <a:r>
              <a:rPr lang="en-IN" dirty="0" smtClean="0"/>
              <a:t>) are required for CNN.</a:t>
            </a:r>
          </a:p>
          <a:p>
            <a:r>
              <a:rPr lang="en-US" dirty="0"/>
              <a:t>The first layer in a CNN is always a </a:t>
            </a:r>
            <a:r>
              <a:rPr lang="en-US" b="1" dirty="0"/>
              <a:t>Convolutional Layer</a:t>
            </a:r>
            <a:r>
              <a:rPr lang="en-US" dirty="0"/>
              <a:t>. </a:t>
            </a:r>
          </a:p>
          <a:p>
            <a:r>
              <a:rPr lang="en-IN" dirty="0" smtClean="0"/>
              <a:t>There are several parameters we have to feed to </a:t>
            </a:r>
          </a:p>
          <a:p>
            <a:r>
              <a:rPr lang="en-IN" dirty="0" smtClean="0"/>
              <a:t>          Training data and label.</a:t>
            </a:r>
          </a:p>
          <a:p>
            <a:r>
              <a:rPr lang="en-IN" dirty="0" smtClean="0"/>
              <a:t>          Number of hidden nodes in each hidden layers.</a:t>
            </a:r>
          </a:p>
          <a:p>
            <a:r>
              <a:rPr lang="en-IN" dirty="0" smtClean="0"/>
              <a:t>          Number of nodes in the output layer</a:t>
            </a:r>
          </a:p>
          <a:p>
            <a:r>
              <a:rPr lang="en-IN" dirty="0"/>
              <a:t> </a:t>
            </a:r>
            <a:r>
              <a:rPr lang="en-IN" dirty="0" smtClean="0"/>
              <a:t>         Learning rate is required to be less to reduce overfitting of data.</a:t>
            </a:r>
          </a:p>
          <a:p>
            <a:r>
              <a:rPr lang="en-IN" dirty="0"/>
              <a:t>		</a:t>
            </a:r>
            <a:r>
              <a:rPr lang="en-IN" dirty="0" smtClean="0"/>
              <a:t>  Type of the output loss.</a:t>
            </a:r>
          </a:p>
          <a:p>
            <a:r>
              <a:rPr lang="en-IN" dirty="0" smtClean="0"/>
              <a:t>          The device to train (GPU or CPU).</a:t>
            </a:r>
          </a:p>
          <a:p>
            <a:pPr marL="0" indent="0">
              <a:buNone/>
            </a:pPr>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65" y="4868820"/>
            <a:ext cx="7000875" cy="895350"/>
          </a:xfrm>
          <a:prstGeom prst="rect">
            <a:avLst/>
          </a:prstGeom>
        </p:spPr>
      </p:pic>
    </p:spTree>
    <p:extLst>
      <p:ext uri="{BB962C8B-B14F-4D97-AF65-F5344CB8AC3E}">
        <p14:creationId xmlns:p14="http://schemas.microsoft.com/office/powerpoint/2010/main" val="415381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 calcmode="lin" valueType="num">
                                      <p:cBhvr additive="base">
                                        <p:cTn id="3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buyer’s perception</a:t>
            </a:r>
          </a:p>
        </p:txBody>
      </p:sp>
      <p:sp>
        <p:nvSpPr>
          <p:cNvPr id="3" name="Content Placeholder 2"/>
          <p:cNvSpPr>
            <a:spLocks noGrp="1"/>
          </p:cNvSpPr>
          <p:nvPr>
            <p:ph idx="1"/>
          </p:nvPr>
        </p:nvSpPr>
        <p:spPr/>
        <p:txBody>
          <a:bodyPr/>
          <a:lstStyle/>
          <a:p>
            <a:pPr lvl="1"/>
            <a:r>
              <a:rPr lang="en-IN" dirty="0"/>
              <a:t>Western Digital and Amazon wants to understand how WD Blue 1TB SATA drive is performing in the market. They want to understand the buyer’s opinion to improve the product quality, Amazon services and process.</a:t>
            </a:r>
          </a:p>
          <a:p>
            <a:pPr lvl="1"/>
            <a:r>
              <a:rPr lang="en-IN" dirty="0"/>
              <a:t>The buyer’s reviews are the best source of information to analyse how the product stands in the market</a:t>
            </a:r>
          </a:p>
          <a:p>
            <a:pPr lvl="1"/>
            <a:r>
              <a:rPr lang="en-IN" dirty="0"/>
              <a:t>Large number of reviews and text contents are difficult to analysed manually.</a:t>
            </a:r>
          </a:p>
          <a:p>
            <a:pPr lvl="1"/>
            <a:r>
              <a:rPr lang="en-IN" dirty="0"/>
              <a:t>Sentiment analysis and Machine algorithms are handy tools to analyse such reviews using Text analysis.</a:t>
            </a:r>
          </a:p>
          <a:p>
            <a:pPr lvl="1"/>
            <a:r>
              <a:rPr lang="en-IN" dirty="0"/>
              <a:t>Product Analysed</a:t>
            </a:r>
          </a:p>
          <a:p>
            <a:pPr marL="457200" lvl="1" indent="0">
              <a:buNone/>
            </a:pPr>
            <a:r>
              <a:rPr lang="en-IN" dirty="0"/>
              <a:t>https://www.amazon.com/Blue-Cache-Desktop-Drive-WD10EZEX/dp/B0088PUEPK/ref=cm_cr_arp_d_product_top?ie=UTF8</a:t>
            </a:r>
          </a:p>
          <a:p>
            <a:pPr lvl="1"/>
            <a:endParaRPr lang="en-IN" dirty="0"/>
          </a:p>
        </p:txBody>
      </p:sp>
    </p:spTree>
    <p:extLst>
      <p:ext uri="{BB962C8B-B14F-4D97-AF65-F5344CB8AC3E}">
        <p14:creationId xmlns:p14="http://schemas.microsoft.com/office/powerpoint/2010/main" val="141736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696" y="3605436"/>
            <a:ext cx="3947068" cy="18574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98" y="1714758"/>
            <a:ext cx="2495550" cy="2819400"/>
          </a:xfrm>
          <a:prstGeom prst="rect">
            <a:avLst/>
          </a:prstGeom>
        </p:spPr>
      </p:pic>
    </p:spTree>
    <p:extLst>
      <p:ext uri="{BB962C8B-B14F-4D97-AF65-F5344CB8AC3E}">
        <p14:creationId xmlns:p14="http://schemas.microsoft.com/office/powerpoint/2010/main" val="3163868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dirty="0"/>
              <a:t>                                                 That’s All Folks…….</a:t>
            </a:r>
          </a:p>
          <a:p>
            <a:endParaRPr lang="en-IN" dirty="0"/>
          </a:p>
          <a:p>
            <a:endParaRPr lang="en-IN" dirty="0"/>
          </a:p>
          <a:p>
            <a:pPr marL="0" indent="0">
              <a:buNone/>
            </a:pPr>
            <a:r>
              <a:rPr lang="en-IN" dirty="0"/>
              <a:t>                                         </a:t>
            </a:r>
            <a:r>
              <a:rPr lang="en-IN" sz="6000" dirty="0"/>
              <a:t>THANK YOU</a:t>
            </a:r>
          </a:p>
        </p:txBody>
      </p:sp>
    </p:spTree>
    <p:extLst>
      <p:ext uri="{BB962C8B-B14F-4D97-AF65-F5344CB8AC3E}">
        <p14:creationId xmlns:p14="http://schemas.microsoft.com/office/powerpoint/2010/main" val="1573970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7"/>
          </a:xfrm>
        </p:spPr>
        <p:txBody>
          <a:bodyPr>
            <a:normAutofit fontScale="90000"/>
          </a:bodyPr>
          <a:lstStyle/>
          <a:p>
            <a:r>
              <a:rPr lang="en-IN" dirty="0"/>
              <a:t>What is Sentimental Analysis	</a:t>
            </a:r>
          </a:p>
        </p:txBody>
      </p:sp>
      <p:sp>
        <p:nvSpPr>
          <p:cNvPr id="3" name="Content Placeholder 2"/>
          <p:cNvSpPr>
            <a:spLocks noGrp="1"/>
          </p:cNvSpPr>
          <p:nvPr>
            <p:ph idx="1"/>
          </p:nvPr>
        </p:nvSpPr>
        <p:spPr>
          <a:xfrm>
            <a:off x="838200" y="875763"/>
            <a:ext cx="10515600" cy="5301200"/>
          </a:xfrm>
        </p:spPr>
        <p:txBody>
          <a:bodyPr/>
          <a:lstStyle/>
          <a:p>
            <a:r>
              <a:rPr lang="en-IN" dirty="0"/>
              <a:t>The process of computationally identifying and categorizing opinions expressed in a piece of text, especially in order to determine whether the writer's attitude towards a particular topic, product, etc., is positive, negative, or neutral.</a:t>
            </a:r>
          </a:p>
          <a:p>
            <a:r>
              <a:rPr lang="en-IN" dirty="0"/>
              <a:t>As language evolves, the dictionary that machines use to comprehend sentiment will continue to expand</a:t>
            </a:r>
            <a:r>
              <a:rPr lang="en-IN" dirty="0" smtClean="0"/>
              <a:t>.</a:t>
            </a:r>
          </a:p>
          <a:p>
            <a:r>
              <a:rPr lang="en-IN" dirty="0" smtClean="0"/>
              <a:t>We </a:t>
            </a:r>
            <a:r>
              <a:rPr lang="en-IN" dirty="0"/>
              <a:t>employ a rules-based process to help our software better understand the ways context can affect sentiment</a:t>
            </a:r>
            <a:r>
              <a:rPr lang="en-IN" dirty="0" smtClean="0"/>
              <a:t>.</a:t>
            </a:r>
          </a:p>
          <a:p>
            <a:endParaRPr lang="en-IN" dirty="0"/>
          </a:p>
          <a:p>
            <a:r>
              <a:rPr lang="en-IN" dirty="0" err="1" smtClean="0"/>
              <a:t>Eg</a:t>
            </a:r>
            <a:r>
              <a:rPr lang="en-IN" dirty="0" smtClean="0"/>
              <a:t> </a:t>
            </a:r>
            <a:r>
              <a:rPr lang="en-IN" dirty="0"/>
              <a:t>“I want a burrito so bad”</a:t>
            </a:r>
          </a:p>
          <a:p>
            <a:pPr marL="0" indent="0">
              <a:buNone/>
            </a:pPr>
            <a:r>
              <a:rPr lang="en-IN" dirty="0" smtClean="0"/>
              <a:t>         “</a:t>
            </a:r>
            <a:r>
              <a:rPr lang="en-IN" dirty="0"/>
              <a:t>I just had a burrito. It was so bad.”</a:t>
            </a:r>
          </a:p>
          <a:p>
            <a:endParaRPr lang="en-IN" dirty="0"/>
          </a:p>
        </p:txBody>
      </p:sp>
    </p:spTree>
    <p:extLst>
      <p:ext uri="{BB962C8B-B14F-4D97-AF65-F5344CB8AC3E}">
        <p14:creationId xmlns:p14="http://schemas.microsoft.com/office/powerpoint/2010/main" val="23096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of Data</a:t>
            </a:r>
          </a:p>
        </p:txBody>
      </p:sp>
      <p:sp>
        <p:nvSpPr>
          <p:cNvPr id="3" name="Content Placeholder 2"/>
          <p:cNvSpPr>
            <a:spLocks noGrp="1"/>
          </p:cNvSpPr>
          <p:nvPr>
            <p:ph idx="1"/>
          </p:nvPr>
        </p:nvSpPr>
        <p:spPr>
          <a:xfrm>
            <a:off x="838200" y="1429555"/>
            <a:ext cx="10515600" cy="4747408"/>
          </a:xfrm>
        </p:spPr>
        <p:txBody>
          <a:bodyPr>
            <a:normAutofit/>
          </a:bodyPr>
          <a:lstStyle/>
          <a:p>
            <a:r>
              <a:rPr lang="en-IN" dirty="0"/>
              <a:t>We scraped the reviews from Amazon website for this product using </a:t>
            </a:r>
            <a:r>
              <a:rPr lang="en-IN" dirty="0" err="1"/>
              <a:t>rvest</a:t>
            </a:r>
            <a:r>
              <a:rPr lang="en-IN" dirty="0"/>
              <a:t> library in R</a:t>
            </a:r>
          </a:p>
          <a:p>
            <a:r>
              <a:rPr lang="en-IN" dirty="0"/>
              <a:t>Created Document-Term matrix from scraped reviews.</a:t>
            </a:r>
          </a:p>
          <a:p>
            <a:r>
              <a:rPr lang="en-IN" dirty="0"/>
              <a:t>By </a:t>
            </a:r>
            <a:r>
              <a:rPr lang="en-IN" dirty="0" err="1"/>
              <a:t>definition:</a:t>
            </a:r>
            <a:r>
              <a:rPr lang="en-IN" b="1" dirty="0" err="1"/>
              <a:t>Document-Term</a:t>
            </a:r>
            <a:r>
              <a:rPr lang="en-IN" b="1" dirty="0"/>
              <a:t> matrix</a:t>
            </a:r>
            <a:r>
              <a:rPr lang="en-IN" dirty="0"/>
              <a:t> is a mathematical matrix that describes the frequency of terms that occur in a collection of documents</a:t>
            </a:r>
          </a:p>
          <a:p>
            <a:r>
              <a:rPr lang="en-IN" dirty="0"/>
              <a:t>For instance if one has the following two (short) documents: </a:t>
            </a:r>
          </a:p>
          <a:p>
            <a:pPr marL="457200" lvl="1" indent="0">
              <a:buNone/>
            </a:pPr>
            <a:r>
              <a:rPr lang="en-IN" dirty="0"/>
              <a:t>D1 = "I like databases“</a:t>
            </a:r>
          </a:p>
          <a:p>
            <a:pPr marL="457200" lvl="1" indent="0">
              <a:buNone/>
            </a:pPr>
            <a:r>
              <a:rPr lang="en-IN" dirty="0"/>
              <a:t>D2 = "I hate databases", then the document-term matrix would be:</a:t>
            </a:r>
          </a:p>
          <a:p>
            <a:endParaRPr lang="en-IN" dirty="0"/>
          </a:p>
          <a:p>
            <a:endParaRPr lang="en-IN" dirty="0"/>
          </a:p>
        </p:txBody>
      </p:sp>
      <p:pic>
        <p:nvPicPr>
          <p:cNvPr id="4" name="Picture 3"/>
          <p:cNvPicPr>
            <a:picLocks noChangeAspect="1"/>
          </p:cNvPicPr>
          <p:nvPr/>
        </p:nvPicPr>
        <p:blipFill>
          <a:blip r:embed="rId2"/>
          <a:stretch>
            <a:fillRect/>
          </a:stretch>
        </p:blipFill>
        <p:spPr>
          <a:xfrm>
            <a:off x="3829123" y="4795586"/>
            <a:ext cx="3606085" cy="1381377"/>
          </a:xfrm>
          <a:prstGeom prst="rect">
            <a:avLst/>
          </a:prstGeom>
        </p:spPr>
      </p:pic>
    </p:spTree>
    <p:extLst>
      <p:ext uri="{BB962C8B-B14F-4D97-AF65-F5344CB8AC3E}">
        <p14:creationId xmlns:p14="http://schemas.microsoft.com/office/powerpoint/2010/main" val="3536496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16643"/>
            <a:ext cx="10515600" cy="587912"/>
          </a:xfrm>
        </p:spPr>
        <p:txBody>
          <a:bodyPr>
            <a:normAutofit fontScale="90000"/>
          </a:bodyPr>
          <a:lstStyle/>
          <a:p>
            <a:r>
              <a:rPr lang="en-IN" dirty="0"/>
              <a:t>Reviews Sparse Matrix</a:t>
            </a:r>
          </a:p>
        </p:txBody>
      </p:sp>
      <p:pic>
        <p:nvPicPr>
          <p:cNvPr id="4" name="Content Placeholder 3"/>
          <p:cNvPicPr>
            <a:picLocks noGrp="1" noChangeAspect="1"/>
          </p:cNvPicPr>
          <p:nvPr>
            <p:ph idx="1"/>
          </p:nvPr>
        </p:nvPicPr>
        <p:blipFill>
          <a:blip r:embed="rId2"/>
          <a:stretch>
            <a:fillRect/>
          </a:stretch>
        </p:blipFill>
        <p:spPr>
          <a:xfrm>
            <a:off x="677863" y="2338900"/>
            <a:ext cx="8596312" cy="3524813"/>
          </a:xfrm>
          <a:prstGeom prst="rect">
            <a:avLst/>
          </a:prstGeom>
        </p:spPr>
      </p:pic>
      <p:sp>
        <p:nvSpPr>
          <p:cNvPr id="5" name="Rectangle 4"/>
          <p:cNvSpPr/>
          <p:nvPr/>
        </p:nvSpPr>
        <p:spPr>
          <a:xfrm>
            <a:off x="1181100" y="1149665"/>
            <a:ext cx="10287000" cy="923330"/>
          </a:xfrm>
          <a:prstGeom prst="rect">
            <a:avLst/>
          </a:prstGeom>
        </p:spPr>
        <p:txBody>
          <a:bodyPr wrap="square">
            <a:spAutoFit/>
          </a:bodyPr>
          <a:lstStyle/>
          <a:p>
            <a:pPr marL="285750" indent="-285750">
              <a:buFont typeface="Arial" panose="020B0604020202020204" pitchFamily="34" charset="0"/>
              <a:buChar char="•"/>
            </a:pPr>
            <a:r>
              <a:rPr lang="en-IN" dirty="0"/>
              <a:t>The columns consists of unique words from all reviews</a:t>
            </a:r>
          </a:p>
          <a:p>
            <a:pPr marL="285750" indent="-285750">
              <a:buFont typeface="Arial" panose="020B0604020202020204" pitchFamily="34" charset="0"/>
              <a:buChar char="•"/>
            </a:pPr>
            <a:r>
              <a:rPr lang="en-IN" dirty="0"/>
              <a:t>The rows are the reviews.</a:t>
            </a:r>
          </a:p>
          <a:p>
            <a:pPr marL="285750" indent="-285750">
              <a:buFont typeface="Arial" panose="020B0604020202020204" pitchFamily="34" charset="0"/>
              <a:buChar char="•"/>
            </a:pPr>
            <a:r>
              <a:rPr lang="en-IN" dirty="0"/>
              <a:t>Each cell represents the count of that column (word) in the row (review)</a:t>
            </a:r>
          </a:p>
        </p:txBody>
      </p:sp>
    </p:spTree>
    <p:extLst>
      <p:ext uri="{BB962C8B-B14F-4D97-AF65-F5344CB8AC3E}">
        <p14:creationId xmlns:p14="http://schemas.microsoft.com/office/powerpoint/2010/main" val="448822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Most frequent words (w/o considering its significance in Sentiment Analysis)</a:t>
            </a:r>
          </a:p>
        </p:txBody>
      </p:sp>
      <p:sp>
        <p:nvSpPr>
          <p:cNvPr id="8" name="Content Placeholder 7"/>
          <p:cNvSpPr>
            <a:spLocks noGrp="1"/>
          </p:cNvSpPr>
          <p:nvPr>
            <p:ph sz="half" idx="1"/>
          </p:nvPr>
        </p:nvSpPr>
        <p:spPr/>
        <p:txBody>
          <a:bodyPr/>
          <a:lstStyle/>
          <a:p>
            <a:r>
              <a:rPr lang="en-US" dirty="0"/>
              <a:t>Words such as ‘drive’, ‘one’, ‘just’, ‘get’, ‘this’ and few more doesn’t contribute towards sentiment analysis.</a:t>
            </a:r>
          </a:p>
          <a:p>
            <a:endParaRPr lang="en-US" dirty="0"/>
          </a:p>
        </p:txBody>
      </p:sp>
      <p:pic>
        <p:nvPicPr>
          <p:cNvPr id="9"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30906" y="2160589"/>
            <a:ext cx="5181600" cy="328897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948" y="5995988"/>
            <a:ext cx="8382000" cy="361950"/>
          </a:xfrm>
          <a:prstGeom prst="rect">
            <a:avLst/>
          </a:prstGeom>
        </p:spPr>
      </p:pic>
    </p:spTree>
    <p:extLst>
      <p:ext uri="{BB962C8B-B14F-4D97-AF65-F5344CB8AC3E}">
        <p14:creationId xmlns:p14="http://schemas.microsoft.com/office/powerpoint/2010/main" val="2890519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Most frequent words (considering its significance in Sentiment Analysis)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773728"/>
            <a:ext cx="4183062" cy="2655157"/>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773224"/>
            <a:ext cx="4184650" cy="2656165"/>
          </a:xfrm>
        </p:spPr>
      </p:pic>
    </p:spTree>
    <p:extLst>
      <p:ext uri="{BB962C8B-B14F-4D97-AF65-F5344CB8AC3E}">
        <p14:creationId xmlns:p14="http://schemas.microsoft.com/office/powerpoint/2010/main" val="2799873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Reviews with Sentiment Analysis output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944" y="2215356"/>
            <a:ext cx="5772150" cy="3771900"/>
          </a:xfrm>
        </p:spPr>
      </p:pic>
    </p:spTree>
    <p:extLst>
      <p:ext uri="{BB962C8B-B14F-4D97-AF65-F5344CB8AC3E}">
        <p14:creationId xmlns:p14="http://schemas.microsoft.com/office/powerpoint/2010/main" val="3740860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percentage distribution for all reviews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19" y="2239169"/>
            <a:ext cx="5867400" cy="3724275"/>
          </a:xfrm>
        </p:spPr>
      </p:pic>
    </p:spTree>
    <p:extLst>
      <p:ext uri="{BB962C8B-B14F-4D97-AF65-F5344CB8AC3E}">
        <p14:creationId xmlns:p14="http://schemas.microsoft.com/office/powerpoint/2010/main" val="2698476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363</TotalTime>
  <Words>502</Words>
  <Application>Microsoft Office PowerPoint</Application>
  <PresentationFormat>Custom</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        Sentimental Analysis of Amazon Book Reviews ( R, Machine Learning )</vt:lpstr>
      <vt:lpstr>Understanding buyer’s perception</vt:lpstr>
      <vt:lpstr>What is Sentimental Analysis </vt:lpstr>
      <vt:lpstr>Source of Data</vt:lpstr>
      <vt:lpstr>Reviews Sparse Matrix</vt:lpstr>
      <vt:lpstr>Most frequent words (w/o considering its significance in Sentiment Analysis)</vt:lpstr>
      <vt:lpstr>Most frequent words (considering its significance in Sentiment Analysis)</vt:lpstr>
      <vt:lpstr>Reviews with Sentiment Analysis output</vt:lpstr>
      <vt:lpstr>Sentiment percentage distribution for all reviews</vt:lpstr>
      <vt:lpstr>Sentiment Percentage for two reviews</vt:lpstr>
      <vt:lpstr>Support Vector Machine</vt:lpstr>
      <vt:lpstr>The basic data without Tuning</vt:lpstr>
      <vt:lpstr>PowerPoint Presentation</vt:lpstr>
      <vt:lpstr>PowerPoint Presentation</vt:lpstr>
      <vt:lpstr>Deep Belief Networks </vt:lpstr>
      <vt:lpstr>PowerPoint Presentation</vt:lpstr>
      <vt:lpstr>             Convolutional neural network</vt:lpstr>
      <vt:lpstr>How to get data?</vt:lpstr>
      <vt:lpstr>PowerPoint Presentation</vt:lpstr>
      <vt:lpstr>Output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belief networks</dc:title>
  <dc:creator>Mayank Sharma</dc:creator>
  <cp:lastModifiedBy>VENKATESH BABU</cp:lastModifiedBy>
  <cp:revision>63</cp:revision>
  <dcterms:created xsi:type="dcterms:W3CDTF">2017-04-18T20:58:28Z</dcterms:created>
  <dcterms:modified xsi:type="dcterms:W3CDTF">2017-06-04T20:27:36Z</dcterms:modified>
</cp:coreProperties>
</file>