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9" r:id="rId8"/>
    <p:sldId id="262" r:id="rId9"/>
    <p:sldId id="266" r:id="rId10"/>
    <p:sldId id="263" r:id="rId11"/>
    <p:sldId id="267" r:id="rId12"/>
    <p:sldId id="268" r:id="rId13"/>
    <p:sldId id="270" r:id="rId14"/>
    <p:sldId id="264" r:id="rId15"/>
    <p:sldId id="261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moore1/semeval/blob/master/models/word2vec_mod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7364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Sentiment </a:t>
            </a:r>
            <a:r>
              <a:rPr lang="en-US" dirty="0" smtClean="0"/>
              <a:t>Analysis on Financial </a:t>
            </a:r>
            <a:r>
              <a:rPr lang="en-US" dirty="0" err="1" smtClean="0"/>
              <a:t>Microblogs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and News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Venkatesh</a:t>
            </a:r>
            <a:r>
              <a:rPr lang="en-IN" dirty="0" smtClean="0"/>
              <a:t> and </a:t>
            </a:r>
            <a:r>
              <a:rPr lang="en-IN" dirty="0" err="1" smtClean="0"/>
              <a:t>Sreevatsan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Prediction-CCN–Original Sentiment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29470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 smtClean="0"/>
          </a:p>
          <a:p>
            <a:r>
              <a:rPr lang="en-US" b="1" dirty="0" smtClean="0"/>
              <a:t>Pre-Processing and Features:</a:t>
            </a:r>
            <a:endParaRPr lang="en-IN" dirty="0" smtClean="0"/>
          </a:p>
          <a:p>
            <a:pPr lvl="0"/>
            <a:r>
              <a:rPr lang="en-US" dirty="0" smtClean="0"/>
              <a:t>Glove 100 dimensional vector data is used for embedding layer creation.</a:t>
            </a:r>
            <a:endParaRPr lang="en-IN" dirty="0" smtClean="0"/>
          </a:p>
          <a:p>
            <a:pPr lvl="0"/>
            <a:r>
              <a:rPr lang="en-US" dirty="0" smtClean="0"/>
              <a:t>The text data is tokenized and converted into sequence using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tokenizer</a:t>
            </a:r>
            <a:r>
              <a:rPr lang="en-US" dirty="0" smtClean="0"/>
              <a:t> and </a:t>
            </a:r>
            <a:r>
              <a:rPr lang="en-US" dirty="0" err="1" smtClean="0"/>
              <a:t>text_to</a:t>
            </a:r>
            <a:r>
              <a:rPr lang="en-US" dirty="0" smtClean="0"/>
              <a:t>-Sequence function.</a:t>
            </a:r>
            <a:endParaRPr lang="en-IN" dirty="0" smtClean="0"/>
          </a:p>
          <a:p>
            <a:pPr lvl="0"/>
            <a:r>
              <a:rPr lang="en-US" dirty="0" smtClean="0"/>
              <a:t>The padding is done obtaining the maximum length of each sentence using </a:t>
            </a:r>
            <a:r>
              <a:rPr lang="en-US" dirty="0" err="1" smtClean="0"/>
              <a:t>pad_sequences</a:t>
            </a:r>
            <a:r>
              <a:rPr lang="en-US" dirty="0" smtClean="0"/>
              <a:t> function.</a:t>
            </a:r>
            <a:endParaRPr lang="en-IN" dirty="0" smtClean="0"/>
          </a:p>
          <a:p>
            <a:pPr lvl="0"/>
            <a:r>
              <a:rPr lang="en-US" dirty="0" smtClean="0"/>
              <a:t>Data is divided into training and test data with test size of 0.2.</a:t>
            </a:r>
            <a:endParaRPr lang="en-IN" dirty="0" smtClean="0"/>
          </a:p>
          <a:p>
            <a:pPr lvl="0"/>
            <a:r>
              <a:rPr lang="en-US" dirty="0" smtClean="0"/>
              <a:t>Pre-trained word embeddings is used to build the embedding layer along with the word index.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</a:t>
            </a:r>
            <a:r>
              <a:rPr lang="en-US" dirty="0" smtClean="0"/>
              <a:t>News Headlines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The embedding layer is fed as input to the sequential model after reshaping the training data.</a:t>
            </a:r>
            <a:endParaRPr lang="en-IN" dirty="0" smtClean="0"/>
          </a:p>
          <a:p>
            <a:pPr lvl="0"/>
            <a:r>
              <a:rPr lang="en-US" dirty="0" smtClean="0"/>
              <a:t>The flattening layer is added to flatten the embedding sequence.</a:t>
            </a:r>
            <a:endParaRPr lang="en-IN" dirty="0" smtClean="0"/>
          </a:p>
          <a:p>
            <a:pPr lvl="0"/>
            <a:r>
              <a:rPr lang="en-US" dirty="0" smtClean="0"/>
              <a:t>Dense layer with 256 hidden units added followed by dropouts</a:t>
            </a:r>
            <a:endParaRPr lang="en-IN" dirty="0" smtClean="0"/>
          </a:p>
          <a:p>
            <a:pPr lvl="0"/>
            <a:r>
              <a:rPr lang="en-US" dirty="0" smtClean="0"/>
              <a:t>The output dense layer is added with </a:t>
            </a:r>
            <a:r>
              <a:rPr lang="en-US" dirty="0" err="1" smtClean="0"/>
              <a:t>tanh</a:t>
            </a:r>
            <a:r>
              <a:rPr lang="en-US" dirty="0" smtClean="0"/>
              <a:t> activation function.</a:t>
            </a:r>
            <a:endParaRPr lang="en-IN" dirty="0" smtClean="0"/>
          </a:p>
          <a:p>
            <a:pPr lvl="0"/>
            <a:r>
              <a:rPr lang="en-US" dirty="0" smtClean="0"/>
              <a:t>Adam optimizer is used along with </a:t>
            </a:r>
            <a:r>
              <a:rPr lang="en-US" dirty="0" err="1" smtClean="0"/>
              <a:t>cosine_proximity</a:t>
            </a:r>
            <a:r>
              <a:rPr lang="en-US" dirty="0" smtClean="0"/>
              <a:t> loss function.</a:t>
            </a:r>
            <a:endParaRPr lang="en-IN" dirty="0" smtClean="0"/>
          </a:p>
          <a:p>
            <a:pPr lvl="0"/>
            <a:r>
              <a:rPr lang="en-US" dirty="0" smtClean="0"/>
              <a:t>10 epochs are run with batch size of 64</a:t>
            </a:r>
            <a:endParaRPr lang="en-IN" dirty="0" smtClean="0"/>
          </a:p>
          <a:p>
            <a:pPr lvl="0"/>
            <a:r>
              <a:rPr lang="en-US" dirty="0" smtClean="0"/>
              <a:t>Model is fit with Accuracy: 59.83%</a:t>
            </a:r>
            <a:endParaRPr lang="en-IN" dirty="0" smtClean="0"/>
          </a:p>
          <a:p>
            <a:pPr lvl="0"/>
            <a:r>
              <a:rPr lang="en-US" dirty="0" smtClean="0"/>
              <a:t> </a:t>
            </a:r>
            <a:r>
              <a:rPr lang="en-US" b="1" dirty="0" err="1" smtClean="0"/>
              <a:t>Cosine_Similarity</a:t>
            </a:r>
            <a:r>
              <a:rPr lang="en-US" b="1" dirty="0" smtClean="0"/>
              <a:t>: 0.668845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MLP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MLP - GRAPH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52054"/>
            <a:ext cx="8229600" cy="2584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Embedding layer is added as input layer and </a:t>
            </a:r>
            <a:r>
              <a:rPr lang="en-US" dirty="0" err="1" smtClean="0"/>
              <a:t>tanh</a:t>
            </a:r>
            <a:r>
              <a:rPr lang="en-US" dirty="0" smtClean="0"/>
              <a:t> activation is used as the activation function.</a:t>
            </a:r>
            <a:endParaRPr lang="en-IN" dirty="0" smtClean="0"/>
          </a:p>
          <a:p>
            <a:pPr lvl="0"/>
            <a:r>
              <a:rPr lang="en-US" dirty="0" err="1" smtClean="0"/>
              <a:t>Convolutional</a:t>
            </a:r>
            <a:r>
              <a:rPr lang="en-US" dirty="0" smtClean="0"/>
              <a:t> 1-D layers with linear activation is added next</a:t>
            </a:r>
            <a:endParaRPr lang="en-IN" dirty="0" smtClean="0"/>
          </a:p>
          <a:p>
            <a:pPr lvl="0"/>
            <a:r>
              <a:rPr lang="en-US" dirty="0" smtClean="0"/>
              <a:t>Dropout layers are added in between the </a:t>
            </a:r>
            <a:r>
              <a:rPr lang="en-US" dirty="0" err="1" smtClean="0"/>
              <a:t>conv</a:t>
            </a:r>
            <a:r>
              <a:rPr lang="en-US" dirty="0" smtClean="0"/>
              <a:t> layers.</a:t>
            </a:r>
            <a:endParaRPr lang="en-IN" dirty="0" smtClean="0"/>
          </a:p>
          <a:p>
            <a:pPr lvl="0"/>
            <a:r>
              <a:rPr lang="en-US" dirty="0" smtClean="0"/>
              <a:t>Then model is flattened with flattening layer</a:t>
            </a:r>
            <a:endParaRPr lang="en-IN" dirty="0" smtClean="0"/>
          </a:p>
          <a:p>
            <a:pPr lvl="0"/>
            <a:r>
              <a:rPr lang="en-US" dirty="0" smtClean="0"/>
              <a:t>Dense layer with </a:t>
            </a:r>
            <a:r>
              <a:rPr lang="en-US" dirty="0" err="1" smtClean="0"/>
              <a:t>tanh</a:t>
            </a:r>
            <a:r>
              <a:rPr lang="en-US" dirty="0" smtClean="0"/>
              <a:t> activation is added as output layer.</a:t>
            </a:r>
            <a:endParaRPr lang="en-IN" dirty="0" smtClean="0"/>
          </a:p>
          <a:p>
            <a:pPr lvl="0"/>
            <a:r>
              <a:rPr lang="en-US" dirty="0" smtClean="0"/>
              <a:t>Adam optimizer is used along with </a:t>
            </a:r>
            <a:r>
              <a:rPr lang="en-US" dirty="0" err="1" smtClean="0"/>
              <a:t>cosine_proximity</a:t>
            </a:r>
            <a:r>
              <a:rPr lang="en-US" dirty="0" smtClean="0"/>
              <a:t> loss function.</a:t>
            </a:r>
            <a:endParaRPr lang="en-IN" dirty="0" smtClean="0"/>
          </a:p>
          <a:p>
            <a:pPr lvl="0"/>
            <a:r>
              <a:rPr lang="en-US" dirty="0" smtClean="0"/>
              <a:t>20 epochs are run with batch size of 64.</a:t>
            </a:r>
            <a:endParaRPr lang="en-IN" dirty="0" smtClean="0"/>
          </a:p>
          <a:p>
            <a:pPr lvl="0"/>
            <a:r>
              <a:rPr lang="en-US" dirty="0" smtClean="0"/>
              <a:t>Accuracy:  0.60</a:t>
            </a:r>
            <a:endParaRPr lang="en-IN" dirty="0" smtClean="0"/>
          </a:p>
          <a:p>
            <a:pPr lvl="0"/>
            <a:r>
              <a:rPr lang="en-US" b="1" dirty="0" err="1" smtClean="0"/>
              <a:t>Cosine_Similarity</a:t>
            </a:r>
            <a:r>
              <a:rPr lang="en-US" b="1" dirty="0" smtClean="0"/>
              <a:t>: 0.77342538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CNN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CNN- GRAPH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870"/>
            <a:ext cx="8229600" cy="27904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MLP- PREDICTION</a:t>
            </a:r>
            <a:endParaRPr lang="en-IN" dirty="0"/>
          </a:p>
        </p:txBody>
      </p:sp>
      <p:pic>
        <p:nvPicPr>
          <p:cNvPr id="7170" name="Picture 2" descr="C:\Users\PRPC\Downloads\Capture_ml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80790"/>
            <a:ext cx="8229600" cy="31266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3568" y="1556792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err="1" smtClean="0"/>
              <a:t>Cosine_Similarity</a:t>
            </a:r>
            <a:r>
              <a:rPr lang="en-US" b="1" dirty="0" smtClean="0"/>
              <a:t>: 0.36</a:t>
            </a: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TASK 1, CCN model with Original Sentiment worked better when compared with reset of the model.</a:t>
            </a:r>
          </a:p>
          <a:p>
            <a:r>
              <a:rPr lang="en-IN" dirty="0" smtClean="0"/>
              <a:t>TASK </a:t>
            </a:r>
            <a:r>
              <a:rPr lang="en-IN" dirty="0" smtClean="0"/>
              <a:t>2, MLP </a:t>
            </a:r>
            <a:r>
              <a:rPr lang="en-IN" dirty="0" smtClean="0"/>
              <a:t>worked better when compared with reset of the model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lvl="0"/>
            <a:r>
              <a:rPr lang="en-US" b="1" dirty="0" smtClean="0"/>
              <a:t>Dataset :</a:t>
            </a:r>
            <a:endParaRPr lang="en-IN" dirty="0" smtClean="0"/>
          </a:p>
          <a:p>
            <a:pPr lvl="2"/>
            <a:r>
              <a:rPr lang="en-US" dirty="0" smtClean="0"/>
              <a:t>Training Set – 1204</a:t>
            </a:r>
            <a:endParaRPr lang="en-IN" dirty="0" smtClean="0"/>
          </a:p>
          <a:p>
            <a:pPr lvl="2"/>
            <a:r>
              <a:rPr lang="en-US" dirty="0" smtClean="0"/>
              <a:t>Test Set – 335</a:t>
            </a:r>
            <a:endParaRPr lang="en-IN" dirty="0" smtClean="0"/>
          </a:p>
          <a:p>
            <a:pPr lvl="2"/>
            <a:r>
              <a:rPr lang="en-US" dirty="0" smtClean="0"/>
              <a:t>Validation Set -134</a:t>
            </a:r>
            <a:endParaRPr lang="en-IN" dirty="0" smtClean="0"/>
          </a:p>
          <a:p>
            <a:r>
              <a:rPr lang="en-US" b="1" dirty="0" smtClean="0"/>
              <a:t>Approach </a:t>
            </a:r>
          </a:p>
          <a:p>
            <a:pPr lvl="1"/>
            <a:r>
              <a:rPr lang="en-US" b="1" dirty="0" smtClean="0"/>
              <a:t>Using </a:t>
            </a:r>
            <a:r>
              <a:rPr lang="en-US" b="1" dirty="0" err="1" smtClean="0"/>
              <a:t>Gensim</a:t>
            </a:r>
            <a:r>
              <a:rPr lang="en-US" b="1" dirty="0" smtClean="0"/>
              <a:t> </a:t>
            </a:r>
            <a:r>
              <a:rPr lang="en-US" b="1" dirty="0" err="1" smtClean="0"/>
              <a:t>WordVectors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Using Lexicon Features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Task 1: Sentiment Analysis of </a:t>
            </a:r>
            <a:r>
              <a:rPr lang="en-US" sz="2800" dirty="0" err="1" smtClean="0"/>
              <a:t>Microblogs</a:t>
            </a:r>
            <a:r>
              <a:rPr lang="en-US" sz="2800" dirty="0" smtClean="0"/>
              <a:t>: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Pre-Processing:</a:t>
            </a:r>
            <a:endParaRPr lang="en-IN" dirty="0" smtClean="0"/>
          </a:p>
          <a:p>
            <a:pPr lvl="0"/>
            <a:r>
              <a:rPr lang="en-US" dirty="0" smtClean="0"/>
              <a:t>Removal of special characters, punctuations and numbers.</a:t>
            </a:r>
            <a:endParaRPr lang="en-IN" dirty="0" smtClean="0"/>
          </a:p>
          <a:p>
            <a:pPr lvl="0"/>
            <a:r>
              <a:rPr lang="en-US" dirty="0" smtClean="0"/>
              <a:t>Removal of URLs, user names mentioned in a tweet message.</a:t>
            </a:r>
            <a:endParaRPr lang="en-IN" dirty="0" smtClean="0"/>
          </a:p>
          <a:p>
            <a:pPr lvl="0"/>
            <a:r>
              <a:rPr lang="en-US" dirty="0" smtClean="0"/>
              <a:t>Removal of words with length less than three in order to reduce the dimensionality of feature space.</a:t>
            </a:r>
            <a:endParaRPr lang="en-IN" dirty="0" smtClean="0"/>
          </a:p>
          <a:p>
            <a:pPr lvl="0"/>
            <a:r>
              <a:rPr lang="en-US" dirty="0" smtClean="0"/>
              <a:t>Conversion of tweet text into lower case.</a:t>
            </a:r>
            <a:endParaRPr lang="en-IN" dirty="0" smtClean="0"/>
          </a:p>
          <a:p>
            <a:pPr lvl="0"/>
            <a:r>
              <a:rPr lang="en-US" dirty="0" smtClean="0"/>
              <a:t>Concatenation of spans to form a unified string. For the empty spans field, we considered the whole preprocessed message text for feature extraction</a:t>
            </a:r>
            <a:r>
              <a:rPr lang="en-US" dirty="0" smtClean="0"/>
              <a:t>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US" b="1" dirty="0" smtClean="0"/>
              <a:t>Features:</a:t>
            </a:r>
            <a:endParaRPr lang="en-IN" dirty="0" smtClean="0"/>
          </a:p>
          <a:p>
            <a:pPr lvl="0"/>
            <a:r>
              <a:rPr lang="en-US" dirty="0" smtClean="0"/>
              <a:t>Word2Vec </a:t>
            </a:r>
            <a:r>
              <a:rPr lang="en-US" dirty="0" err="1" smtClean="0"/>
              <a:t>genism</a:t>
            </a:r>
            <a:r>
              <a:rPr lang="en-US" dirty="0" smtClean="0"/>
              <a:t> model built using </a:t>
            </a:r>
            <a:r>
              <a:rPr lang="en-US" u="sng" dirty="0" smtClean="0">
                <a:hlinkClick r:id="rId2"/>
              </a:rPr>
              <a:t>Finance model (</a:t>
            </a:r>
            <a:r>
              <a:rPr lang="en-US" u="sng" dirty="0" err="1" smtClean="0">
                <a:hlinkClick r:id="rId2"/>
              </a:rPr>
              <a:t>all_fin_model_lower</a:t>
            </a:r>
            <a:r>
              <a:rPr lang="en-US" u="sng" dirty="0" smtClean="0">
                <a:hlinkClick r:id="rId2"/>
              </a:rPr>
              <a:t>)</a:t>
            </a:r>
            <a:r>
              <a:rPr lang="en-US" dirty="0" smtClean="0"/>
              <a:t>  which had collection of 189,206 financial articles.</a:t>
            </a:r>
            <a:endParaRPr lang="en-IN" dirty="0" smtClean="0"/>
          </a:p>
          <a:p>
            <a:pPr lvl="0"/>
            <a:r>
              <a:rPr lang="en-US" dirty="0" smtClean="0"/>
              <a:t>Average Weighted vectors built by combination of above word2vec model and </a:t>
            </a:r>
            <a:r>
              <a:rPr lang="en-US" dirty="0" err="1" smtClean="0"/>
              <a:t>tf-idf</a:t>
            </a:r>
            <a:r>
              <a:rPr lang="en-US" dirty="0" smtClean="0"/>
              <a:t> vector calculated from the dataset.</a:t>
            </a:r>
            <a:endParaRPr lang="en-IN" dirty="0" smtClean="0"/>
          </a:p>
          <a:p>
            <a:pPr lvl="0"/>
            <a:r>
              <a:rPr lang="en-US" dirty="0" smtClean="0"/>
              <a:t>The span column is the only text data fed as input.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Processing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Gensim</a:t>
            </a:r>
            <a:r>
              <a:rPr lang="en-US" dirty="0" smtClean="0"/>
              <a:t> – Word Similarity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32856"/>
            <a:ext cx="41294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Gensim</a:t>
            </a:r>
            <a:r>
              <a:rPr lang="en-US" dirty="0" smtClean="0"/>
              <a:t> – With original sentiment</a:t>
            </a:r>
            <a:endParaRPr lang="en-IN" dirty="0"/>
          </a:p>
        </p:txBody>
      </p:sp>
      <p:pic>
        <p:nvPicPr>
          <p:cNvPr id="1026" name="Picture 2" descr="E:\AA_BABU\COGNITIVE COMPUTING\MIDTERM-PROJECT\gensium_1_sent_0_1 Grap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4457700" cy="1409700"/>
          </a:xfrm>
          <a:prstGeom prst="rect">
            <a:avLst/>
          </a:prstGeom>
          <a:noFill/>
        </p:spPr>
      </p:pic>
      <p:pic>
        <p:nvPicPr>
          <p:cNvPr id="1028" name="Picture 4" descr="E:\AA_BABU\COGNITIVE COMPUTING\MIDTERM-PROJECT\gensium_1_sent_0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068960"/>
            <a:ext cx="5476875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Gensim</a:t>
            </a:r>
            <a:r>
              <a:rPr lang="en-US" dirty="0" smtClean="0"/>
              <a:t> </a:t>
            </a:r>
            <a:r>
              <a:rPr lang="en-US" dirty="0" smtClean="0"/>
              <a:t>–With converted sentiment</a:t>
            </a:r>
            <a:endParaRPr lang="en-IN" dirty="0"/>
          </a:p>
        </p:txBody>
      </p:sp>
      <p:pic>
        <p:nvPicPr>
          <p:cNvPr id="2050" name="Picture 2" descr="E:\AA_BABU\COGNITIVE COMPUTING\MIDTERM-PROJECT\gensium_2_sent_1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645024"/>
            <a:ext cx="6919477" cy="1944216"/>
          </a:xfrm>
          <a:prstGeom prst="rect">
            <a:avLst/>
          </a:prstGeom>
          <a:noFill/>
        </p:spPr>
      </p:pic>
      <p:pic>
        <p:nvPicPr>
          <p:cNvPr id="2051" name="Picture 3" descr="E:\AA_BABU\COGNITIVE COMPUTING\MIDTERM-PROJECT\gensium_2_sent_1_1_grap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6120680" cy="2030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dirty="0" smtClean="0"/>
              <a:t>With original </a:t>
            </a:r>
            <a:r>
              <a:rPr lang="en-US" dirty="0" smtClean="0"/>
              <a:t>sentiment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Accuracy </a:t>
            </a:r>
            <a:r>
              <a:rPr lang="en-US" dirty="0" smtClean="0"/>
              <a:t>: Less than 1% </a:t>
            </a:r>
            <a:endParaRPr lang="en-IN" dirty="0" smtClean="0"/>
          </a:p>
          <a:p>
            <a:pPr lvl="1"/>
            <a:r>
              <a:rPr lang="en-US" b="1" dirty="0" err="1" smtClean="0"/>
              <a:t>Cosine_Similarity</a:t>
            </a:r>
            <a:r>
              <a:rPr lang="en-US" b="1" dirty="0" smtClean="0"/>
              <a:t>: 0.46058743</a:t>
            </a:r>
          </a:p>
          <a:p>
            <a:endParaRPr lang="en-US" b="1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converted </a:t>
            </a:r>
            <a:r>
              <a:rPr lang="en-US" dirty="0" smtClean="0"/>
              <a:t>sentiment</a:t>
            </a:r>
            <a:endParaRPr lang="en-US" b="1" dirty="0" smtClean="0"/>
          </a:p>
          <a:p>
            <a:pPr lvl="1"/>
            <a:r>
              <a:rPr lang="en-US" dirty="0" smtClean="0"/>
              <a:t>Accuracy:  55.2238812198</a:t>
            </a:r>
            <a:endParaRPr lang="en-IN" dirty="0" smtClean="0"/>
          </a:p>
          <a:p>
            <a:pPr lvl="1"/>
            <a:r>
              <a:rPr lang="en-US" b="1" dirty="0" err="1" smtClean="0"/>
              <a:t>Cosine_Similarity</a:t>
            </a:r>
            <a:r>
              <a:rPr lang="en-US" b="1" dirty="0" smtClean="0"/>
              <a:t>:  </a:t>
            </a:r>
            <a:r>
              <a:rPr lang="en-US" dirty="0" smtClean="0"/>
              <a:t>0.55062247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Gensim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Sequential layer followed by dense layers and dropout of 0.2 and 0.5 respectively.</a:t>
            </a:r>
            <a:endParaRPr lang="en-IN" dirty="0" smtClean="0"/>
          </a:p>
          <a:p>
            <a:pPr lvl="0"/>
            <a:r>
              <a:rPr lang="en-US" dirty="0" err="1" smtClean="0"/>
              <a:t>Tanh</a:t>
            </a:r>
            <a:r>
              <a:rPr lang="en-US" dirty="0" smtClean="0"/>
              <a:t> activation function is used .</a:t>
            </a:r>
            <a:endParaRPr lang="en-IN" dirty="0" smtClean="0"/>
          </a:p>
          <a:p>
            <a:pPr lvl="0"/>
            <a:r>
              <a:rPr lang="en-US" dirty="0" err="1" smtClean="0"/>
              <a:t>RmsProp</a:t>
            </a:r>
            <a:r>
              <a:rPr lang="en-US" dirty="0" smtClean="0"/>
              <a:t> optimizer is used, with </a:t>
            </a:r>
            <a:r>
              <a:rPr lang="en-US" dirty="0" err="1" smtClean="0"/>
              <a:t>binary_cross_entropy</a:t>
            </a:r>
            <a:r>
              <a:rPr lang="en-US" dirty="0" smtClean="0"/>
              <a:t> as loss function.</a:t>
            </a:r>
            <a:endParaRPr lang="en-IN" dirty="0" smtClean="0"/>
          </a:p>
          <a:p>
            <a:r>
              <a:rPr lang="en-US" dirty="0" smtClean="0"/>
              <a:t>epochs=75, </a:t>
            </a:r>
            <a:r>
              <a:rPr lang="en-US" dirty="0" err="1" smtClean="0"/>
              <a:t>batch_size</a:t>
            </a:r>
            <a:r>
              <a:rPr lang="en-US" dirty="0" smtClean="0"/>
              <a:t>=120</a:t>
            </a:r>
          </a:p>
          <a:p>
            <a:endParaRPr lang="en-US" dirty="0" smtClean="0"/>
          </a:p>
          <a:p>
            <a:r>
              <a:rPr lang="en-US" dirty="0" smtClean="0"/>
              <a:t>DENSE</a:t>
            </a:r>
            <a:endParaRPr lang="en-US" dirty="0" smtClean="0"/>
          </a:p>
          <a:p>
            <a:pPr lvl="0"/>
            <a:r>
              <a:rPr lang="en-US" dirty="0" smtClean="0"/>
              <a:t>Accuracy : 0.5880597052289479</a:t>
            </a:r>
            <a:endParaRPr lang="en-IN" dirty="0" smtClean="0"/>
          </a:p>
          <a:p>
            <a:pPr lvl="0"/>
            <a:r>
              <a:rPr lang="en-US" b="1" dirty="0" err="1" smtClean="0"/>
              <a:t>Cosine_Similarity</a:t>
            </a:r>
            <a:r>
              <a:rPr lang="en-US" b="1" dirty="0" smtClean="0"/>
              <a:t>: 0.81846746</a:t>
            </a:r>
            <a:endParaRPr lang="en-IN" dirty="0" smtClean="0"/>
          </a:p>
          <a:p>
            <a:endParaRPr lang="en-US" b="1" dirty="0" smtClean="0"/>
          </a:p>
          <a:p>
            <a:pPr lvl="0"/>
            <a:r>
              <a:rPr lang="en-US" dirty="0" smtClean="0"/>
              <a:t>CNN</a:t>
            </a:r>
          </a:p>
          <a:p>
            <a:pPr lvl="0"/>
            <a:r>
              <a:rPr lang="en-US" dirty="0" smtClean="0"/>
              <a:t>Accuracy</a:t>
            </a:r>
            <a:r>
              <a:rPr lang="en-US" dirty="0" smtClean="0"/>
              <a:t>:  0.6507462666995489</a:t>
            </a:r>
            <a:endParaRPr lang="en-IN" dirty="0" smtClean="0"/>
          </a:p>
          <a:p>
            <a:pPr lvl="0"/>
            <a:r>
              <a:rPr lang="en-US" b="1" dirty="0" err="1" smtClean="0"/>
              <a:t>Cosine_Similarity</a:t>
            </a:r>
            <a:r>
              <a:rPr lang="en-US" b="1" dirty="0" smtClean="0"/>
              <a:t>: 0.80668845</a:t>
            </a:r>
            <a:endParaRPr lang="en-IN" dirty="0" smtClean="0"/>
          </a:p>
          <a:p>
            <a:r>
              <a:rPr lang="en-US" b="1" dirty="0" smtClean="0"/>
              <a:t> </a:t>
            </a:r>
            <a:endParaRPr lang="en-IN" dirty="0" smtClean="0"/>
          </a:p>
          <a:p>
            <a:r>
              <a:rPr lang="en-US" b="1" dirty="0" smtClean="0"/>
              <a:t> 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Lexicon Features </a:t>
            </a:r>
            <a:r>
              <a:rPr lang="en-IN" dirty="0" smtClean="0"/>
              <a:t>- MLP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Prediction CCN Converted </a:t>
            </a:r>
            <a:r>
              <a:rPr lang="en-IN" dirty="0" smtClean="0"/>
              <a:t>Sentiment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570329" cy="266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509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Sentiment Analysis on Financial Microblogs and News</vt:lpstr>
      <vt:lpstr>Task 1: Sentiment Analysis of Microblogs: </vt:lpstr>
      <vt:lpstr>Data Processing </vt:lpstr>
      <vt:lpstr>Gensim – Word Similarity</vt:lpstr>
      <vt:lpstr>Gensim – With original sentiment</vt:lpstr>
      <vt:lpstr>Gensim –With converted sentiment</vt:lpstr>
      <vt:lpstr>Gensim</vt:lpstr>
      <vt:lpstr>Using Lexicon Features - MLP</vt:lpstr>
      <vt:lpstr>Prediction CCN Converted Sentiment</vt:lpstr>
      <vt:lpstr>Prediction-CCN–Original Sentiment</vt:lpstr>
      <vt:lpstr>Task 2: News Headlines </vt:lpstr>
      <vt:lpstr>MLP </vt:lpstr>
      <vt:lpstr>MLP - GRAPH</vt:lpstr>
      <vt:lpstr>CNN </vt:lpstr>
      <vt:lpstr>CNN- GRAPH</vt:lpstr>
      <vt:lpstr>MLP- PREDICTION</vt:lpstr>
      <vt:lpstr>Conclusion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Financial Microblogs and News</dc:title>
  <dc:creator>Windows User</dc:creator>
  <cp:lastModifiedBy>Windows User</cp:lastModifiedBy>
  <cp:revision>10</cp:revision>
  <dcterms:created xsi:type="dcterms:W3CDTF">2017-11-05T19:17:42Z</dcterms:created>
  <dcterms:modified xsi:type="dcterms:W3CDTF">2017-11-05T21:20:12Z</dcterms:modified>
</cp:coreProperties>
</file>