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5DFE59-918A-47D9-AE67-24A6F007C6E2}"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24249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5DFE59-918A-47D9-AE67-24A6F007C6E2}"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56634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5DFE59-918A-47D9-AE67-24A6F007C6E2}"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32206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5DFE59-918A-47D9-AE67-24A6F007C6E2}"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400591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DFE59-918A-47D9-AE67-24A6F007C6E2}"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398461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5DFE59-918A-47D9-AE67-24A6F007C6E2}"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324046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5DFE59-918A-47D9-AE67-24A6F007C6E2}"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28537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5DFE59-918A-47D9-AE67-24A6F007C6E2}"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7570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DFE59-918A-47D9-AE67-24A6F007C6E2}"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40422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5DFE59-918A-47D9-AE67-24A6F007C6E2}"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2635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5DFE59-918A-47D9-AE67-24A6F007C6E2}"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E89E0-4DDC-44DD-BA3A-AF8A8C083B64}" type="slidenum">
              <a:rPr lang="en-IN" smtClean="0"/>
              <a:t>‹#›</a:t>
            </a:fld>
            <a:endParaRPr lang="en-IN"/>
          </a:p>
        </p:txBody>
      </p:sp>
    </p:spTree>
    <p:extLst>
      <p:ext uri="{BB962C8B-B14F-4D97-AF65-F5344CB8AC3E}">
        <p14:creationId xmlns:p14="http://schemas.microsoft.com/office/powerpoint/2010/main" val="348420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DFE59-918A-47D9-AE67-24A6F007C6E2}" type="datetimeFigureOut">
              <a:rPr lang="en-IN" smtClean="0"/>
              <a:t>18-06-2024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E89E0-4DDC-44DD-BA3A-AF8A8C083B64}" type="slidenum">
              <a:rPr lang="en-IN" smtClean="0"/>
              <a:t>‹#›</a:t>
            </a:fld>
            <a:endParaRPr lang="en-IN"/>
          </a:p>
        </p:txBody>
      </p:sp>
    </p:spTree>
    <p:extLst>
      <p:ext uri="{BB962C8B-B14F-4D97-AF65-F5344CB8AC3E}">
        <p14:creationId xmlns:p14="http://schemas.microsoft.com/office/powerpoint/2010/main" val="317759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plat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components/fundamenta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t>Android Application Pentesting</a:t>
            </a:r>
            <a:endParaRPr lang="en-IN" sz="5400" dirty="0"/>
          </a:p>
        </p:txBody>
      </p:sp>
      <p:sp>
        <p:nvSpPr>
          <p:cNvPr id="3" name="Subtitle 2"/>
          <p:cNvSpPr>
            <a:spLocks noGrp="1"/>
          </p:cNvSpPr>
          <p:nvPr>
            <p:ph type="subTitle" idx="1"/>
          </p:nvPr>
        </p:nvSpPr>
        <p:spPr/>
        <p:txBody>
          <a:bodyPr/>
          <a:lstStyle/>
          <a:p>
            <a:r>
              <a:rPr lang="en-IN" dirty="0" smtClean="0"/>
              <a:t>Knowledge Transfer Session </a:t>
            </a:r>
          </a:p>
          <a:p>
            <a:r>
              <a:rPr lang="en-IN" dirty="0" smtClean="0"/>
              <a:t>Week-1</a:t>
            </a:r>
            <a:endParaRPr lang="en-IN" dirty="0"/>
          </a:p>
        </p:txBody>
      </p:sp>
    </p:spTree>
    <p:extLst>
      <p:ext uri="{BB962C8B-B14F-4D97-AF65-F5344CB8AC3E}">
        <p14:creationId xmlns:p14="http://schemas.microsoft.com/office/powerpoint/2010/main" val="65183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Overview of Android Architecture.</a:t>
            </a:r>
          </a:p>
          <a:p>
            <a:r>
              <a:rPr lang="en-IN" dirty="0" smtClean="0"/>
              <a:t>Types of android Application.</a:t>
            </a:r>
          </a:p>
          <a:p>
            <a:r>
              <a:rPr lang="en-IN" dirty="0" smtClean="0"/>
              <a:t>Basic components of android application.</a:t>
            </a:r>
          </a:p>
          <a:p>
            <a:r>
              <a:rPr lang="en-IN" dirty="0" smtClean="0"/>
              <a:t>Android application file structure.</a:t>
            </a:r>
          </a:p>
          <a:p>
            <a:r>
              <a:rPr lang="en-IN" dirty="0" smtClean="0"/>
              <a:t>Tools required for SAST and DAST in android application.</a:t>
            </a:r>
          </a:p>
          <a:p>
            <a:r>
              <a:rPr lang="en-IN" dirty="0" smtClean="0"/>
              <a:t>Decompiling and Compiling the android application with APK tool.</a:t>
            </a:r>
            <a:endParaRPr lang="en-IN" dirty="0"/>
          </a:p>
        </p:txBody>
      </p:sp>
    </p:spTree>
    <p:extLst>
      <p:ext uri="{BB962C8B-B14F-4D97-AF65-F5344CB8AC3E}">
        <p14:creationId xmlns:p14="http://schemas.microsoft.com/office/powerpoint/2010/main" val="29936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android?</a:t>
            </a:r>
            <a:endParaRPr lang="en-IN" dirty="0"/>
          </a:p>
        </p:txBody>
      </p:sp>
      <p:sp>
        <p:nvSpPr>
          <p:cNvPr id="3" name="Content Placeholder 2"/>
          <p:cNvSpPr>
            <a:spLocks noGrp="1"/>
          </p:cNvSpPr>
          <p:nvPr>
            <p:ph idx="1"/>
          </p:nvPr>
        </p:nvSpPr>
        <p:spPr/>
        <p:txBody>
          <a:bodyPr>
            <a:normAutofit/>
          </a:bodyPr>
          <a:lstStyle/>
          <a:p>
            <a:r>
              <a:rPr lang="en-IN" dirty="0" smtClean="0"/>
              <a:t>It is an operating system built on the top of </a:t>
            </a:r>
            <a:r>
              <a:rPr lang="en-IN" dirty="0" err="1" smtClean="0"/>
              <a:t>linux</a:t>
            </a:r>
            <a:r>
              <a:rPr lang="en-IN" dirty="0" smtClean="0"/>
              <a:t> kernel.</a:t>
            </a:r>
          </a:p>
          <a:p>
            <a:r>
              <a:rPr lang="en-IN" dirty="0" smtClean="0"/>
              <a:t>Initially it is built for smartphones, now supports all the smart devices like TV, Watch, </a:t>
            </a:r>
            <a:r>
              <a:rPr lang="en-IN" dirty="0" err="1" smtClean="0"/>
              <a:t>Automotives</a:t>
            </a:r>
            <a:r>
              <a:rPr lang="en-IN" dirty="0" smtClean="0"/>
              <a:t> etc.,</a:t>
            </a:r>
          </a:p>
          <a:p>
            <a:r>
              <a:rPr lang="en-IN" dirty="0" smtClean="0"/>
              <a:t>Types of Android operating system:</a:t>
            </a:r>
          </a:p>
          <a:p>
            <a:pPr marL="0" indent="0">
              <a:buNone/>
            </a:pPr>
            <a:r>
              <a:rPr lang="en-IN" dirty="0"/>
              <a:t> </a:t>
            </a:r>
            <a:r>
              <a:rPr lang="en-IN" dirty="0" smtClean="0"/>
              <a:t>      </a:t>
            </a:r>
            <a:r>
              <a:rPr lang="en-IN" dirty="0" err="1" smtClean="0"/>
              <a:t>WearOS</a:t>
            </a:r>
            <a:r>
              <a:rPr lang="en-IN" dirty="0" smtClean="0"/>
              <a:t>, </a:t>
            </a:r>
            <a:r>
              <a:rPr lang="en-IN" dirty="0" err="1" smtClean="0"/>
              <a:t>TeleVision</a:t>
            </a:r>
            <a:r>
              <a:rPr lang="en-IN" dirty="0" smtClean="0"/>
              <a:t> OS, Automotive OS, </a:t>
            </a:r>
            <a:r>
              <a:rPr lang="en-IN" dirty="0" err="1" smtClean="0"/>
              <a:t>ChromeOS</a:t>
            </a:r>
            <a:endParaRPr lang="en-IN" dirty="0"/>
          </a:p>
        </p:txBody>
      </p:sp>
    </p:spTree>
    <p:extLst>
      <p:ext uri="{BB962C8B-B14F-4D97-AF65-F5344CB8AC3E}">
        <p14:creationId xmlns:p14="http://schemas.microsoft.com/office/powerpoint/2010/main" val="77467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1871"/>
          </a:xfrm>
        </p:spPr>
        <p:txBody>
          <a:bodyPr/>
          <a:lstStyle/>
          <a:p>
            <a:r>
              <a:rPr lang="en-IN" dirty="0" smtClean="0"/>
              <a:t>Types of android Application.</a:t>
            </a:r>
            <a:endParaRPr lang="en-IN" dirty="0" smtClean="0"/>
          </a:p>
        </p:txBody>
      </p:sp>
      <p:sp>
        <p:nvSpPr>
          <p:cNvPr id="3" name="Content Placeholder 2"/>
          <p:cNvSpPr>
            <a:spLocks noGrp="1"/>
          </p:cNvSpPr>
          <p:nvPr>
            <p:ph idx="1"/>
          </p:nvPr>
        </p:nvSpPr>
        <p:spPr>
          <a:xfrm>
            <a:off x="662473" y="1240970"/>
            <a:ext cx="11028783" cy="5346441"/>
          </a:xfrm>
        </p:spPr>
        <p:txBody>
          <a:bodyPr>
            <a:normAutofit fontScale="70000" lnSpcReduction="20000"/>
          </a:bodyPr>
          <a:lstStyle/>
          <a:p>
            <a:pPr marL="0" indent="0">
              <a:buNone/>
            </a:pPr>
            <a:r>
              <a:rPr lang="en-US" dirty="0" smtClean="0"/>
              <a:t>Three Types of Mobile Apps by Technology</a:t>
            </a:r>
          </a:p>
          <a:p>
            <a:pPr marL="514350" indent="-514350">
              <a:buFont typeface="+mj-lt"/>
              <a:buAutoNum type="arabicPeriod"/>
            </a:pPr>
            <a:r>
              <a:rPr lang="en-US" sz="2600" i="1" dirty="0" smtClean="0"/>
              <a:t>Native </a:t>
            </a:r>
          </a:p>
          <a:p>
            <a:pPr marL="514350" indent="-514350">
              <a:buFont typeface="+mj-lt"/>
              <a:buAutoNum type="arabicPeriod"/>
            </a:pPr>
            <a:r>
              <a:rPr lang="en-US" sz="2600" i="1" dirty="0" err="1" smtClean="0"/>
              <a:t>WebApps</a:t>
            </a:r>
            <a:r>
              <a:rPr lang="en-US" sz="2600" i="1" dirty="0" smtClean="0"/>
              <a:t>/PWA </a:t>
            </a:r>
          </a:p>
          <a:p>
            <a:pPr marL="514350" indent="-514350">
              <a:buFont typeface="+mj-lt"/>
              <a:buAutoNum type="arabicPeriod"/>
            </a:pPr>
            <a:r>
              <a:rPr lang="en-US" sz="2600" i="1" dirty="0" smtClean="0"/>
              <a:t>Hybrid</a:t>
            </a:r>
            <a:endParaRPr lang="en-US" sz="2600" i="1" dirty="0"/>
          </a:p>
          <a:p>
            <a:pPr marL="0" indent="0">
              <a:buNone/>
            </a:pPr>
            <a:r>
              <a:rPr lang="en-US" b="1" dirty="0" smtClean="0"/>
              <a:t>Native Apps: </a:t>
            </a:r>
          </a:p>
          <a:p>
            <a:pPr marL="0" indent="0">
              <a:buNone/>
            </a:pPr>
            <a:r>
              <a:rPr lang="en-US" sz="2600" dirty="0" smtClean="0"/>
              <a:t>Native mobile apps are developed to run on a single operating system-iOS, Windows, Android, or any other. So, an app designed for Android mobile will not work on the iOS platform.</a:t>
            </a:r>
          </a:p>
          <a:p>
            <a:pPr marL="0" indent="0">
              <a:buNone/>
            </a:pPr>
            <a:r>
              <a:rPr lang="en-US" sz="2600" dirty="0"/>
              <a:t> </a:t>
            </a:r>
            <a:r>
              <a:rPr lang="en-US" sz="2600" dirty="0" smtClean="0"/>
              <a:t>   Example: Java for Android, Swift for </a:t>
            </a:r>
            <a:r>
              <a:rPr lang="en-US" sz="2600" dirty="0" smtClean="0"/>
              <a:t> iOS</a:t>
            </a:r>
            <a:r>
              <a:rPr lang="en-US" sz="2600" dirty="0" smtClean="0"/>
              <a:t>.</a:t>
            </a:r>
            <a:endParaRPr lang="en-US" sz="2600" dirty="0"/>
          </a:p>
          <a:p>
            <a:pPr marL="0" indent="0">
              <a:buNone/>
            </a:pPr>
            <a:r>
              <a:rPr lang="en-US" b="1" dirty="0" smtClean="0"/>
              <a:t>WebApps/PWA:</a:t>
            </a:r>
          </a:p>
          <a:p>
            <a:pPr marL="0" indent="0">
              <a:buNone/>
            </a:pPr>
            <a:r>
              <a:rPr lang="en-US" sz="2600" dirty="0" smtClean="0"/>
              <a:t>Web </a:t>
            </a:r>
            <a:r>
              <a:rPr lang="en-US" sz="2600" dirty="0"/>
              <a:t>applications include all browser-supported applications</a:t>
            </a:r>
            <a:r>
              <a:rPr lang="en-US" sz="2600" dirty="0" smtClean="0"/>
              <a:t>.</a:t>
            </a:r>
            <a:r>
              <a:rPr lang="en-US" sz="2600" dirty="0"/>
              <a:t> They are also much easier to develop as you do not need to download them to the device to start using them</a:t>
            </a:r>
            <a:r>
              <a:rPr lang="en-US" sz="2600" dirty="0" smtClean="0"/>
              <a:t>.</a:t>
            </a:r>
            <a:r>
              <a:rPr lang="en-US" sz="2600" dirty="0"/>
              <a:t> PWAs are an advanced version of web apps</a:t>
            </a:r>
            <a:r>
              <a:rPr lang="en-US" sz="2600" dirty="0" smtClean="0"/>
              <a:t>.</a:t>
            </a:r>
          </a:p>
          <a:p>
            <a:pPr marL="0" indent="0">
              <a:buNone/>
            </a:pPr>
            <a:r>
              <a:rPr lang="en-US" sz="2600" dirty="0" smtClean="0"/>
              <a:t>PWA </a:t>
            </a:r>
            <a:r>
              <a:rPr lang="en-US" sz="2600" dirty="0"/>
              <a:t>stands for Progressive Web Apps, which are similar to web apps in many regards. Unlike web apps, you can download and save these to your mobile device. When you click on the app icon, they open in the web browser</a:t>
            </a:r>
            <a:r>
              <a:rPr lang="en-US" sz="2600" dirty="0" smtClean="0"/>
              <a:t>.</a:t>
            </a:r>
          </a:p>
          <a:p>
            <a:pPr marL="0" indent="0">
              <a:buNone/>
            </a:pPr>
            <a:r>
              <a:rPr lang="en-US" b="1" dirty="0" smtClean="0"/>
              <a:t>Hybrid: </a:t>
            </a:r>
          </a:p>
          <a:p>
            <a:pPr marL="0" indent="0">
              <a:buNone/>
            </a:pPr>
            <a:r>
              <a:rPr lang="en-US" sz="2600" dirty="0" smtClean="0"/>
              <a:t>Hybrid apps are </a:t>
            </a:r>
            <a:r>
              <a:rPr lang="en-US" sz="2600" dirty="0" smtClean="0"/>
              <a:t>developed to run on a single operating system-iOS, Windows, Android, or any other. So, an app designed for Android mobile will work on the iOS platform.</a:t>
            </a:r>
          </a:p>
          <a:p>
            <a:pPr marL="0" indent="0">
              <a:buNone/>
            </a:pPr>
            <a:r>
              <a:rPr lang="en-US" sz="2600" dirty="0"/>
              <a:t> </a:t>
            </a:r>
            <a:r>
              <a:rPr lang="en-US" sz="2600" dirty="0" smtClean="0"/>
              <a:t>   Example: Flutter</a:t>
            </a:r>
            <a:endParaRPr lang="en-IN" sz="2600" dirty="0"/>
          </a:p>
        </p:txBody>
      </p:sp>
    </p:spTree>
    <p:extLst>
      <p:ext uri="{BB962C8B-B14F-4D97-AF65-F5344CB8AC3E}">
        <p14:creationId xmlns:p14="http://schemas.microsoft.com/office/powerpoint/2010/main" val="10672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638"/>
          </a:xfrm>
        </p:spPr>
        <p:txBody>
          <a:bodyPr>
            <a:normAutofit fontScale="90000"/>
          </a:bodyPr>
          <a:lstStyle/>
          <a:p>
            <a:r>
              <a:rPr lang="en-IN" dirty="0" smtClean="0"/>
              <a:t>Overview of Android Architecture</a:t>
            </a:r>
            <a:endParaRPr lang="en-IN" dirty="0"/>
          </a:p>
        </p:txBody>
      </p:sp>
      <p:sp>
        <p:nvSpPr>
          <p:cNvPr id="3" name="Content Placeholder 2"/>
          <p:cNvSpPr>
            <a:spLocks noGrp="1"/>
          </p:cNvSpPr>
          <p:nvPr>
            <p:ph idx="1"/>
          </p:nvPr>
        </p:nvSpPr>
        <p:spPr>
          <a:xfrm>
            <a:off x="345232" y="1287624"/>
            <a:ext cx="11504645" cy="5365102"/>
          </a:xfrm>
        </p:spPr>
        <p:txBody>
          <a:bodyPr/>
          <a:lstStyle/>
          <a:p>
            <a:pPr marL="0" indent="0">
              <a:buNone/>
            </a:pPr>
            <a:r>
              <a:rPr lang="en-IN" sz="2000" dirty="0" smtClean="0"/>
              <a:t>				</a:t>
            </a:r>
            <a:r>
              <a:rPr lang="en-IN" sz="2000" b="1" dirty="0" smtClean="0"/>
              <a:t>System Apps: </a:t>
            </a:r>
            <a:r>
              <a:rPr lang="en-IN" sz="2000" dirty="0" smtClean="0"/>
              <a:t>Default apps installed in the OS </a:t>
            </a:r>
          </a:p>
          <a:p>
            <a:pPr marL="0" indent="0">
              <a:buNone/>
            </a:pPr>
            <a:r>
              <a:rPr lang="en-IN" sz="2000" dirty="0"/>
              <a:t>	</a:t>
            </a:r>
            <a:r>
              <a:rPr lang="en-IN" sz="2000" dirty="0" smtClean="0"/>
              <a:t>			</a:t>
            </a:r>
            <a:r>
              <a:rPr lang="en-IN" sz="2000" dirty="0"/>
              <a:t> </a:t>
            </a:r>
            <a:r>
              <a:rPr lang="en-IN" sz="2000" dirty="0" smtClean="0"/>
              <a:t>          </a:t>
            </a:r>
            <a:r>
              <a:rPr lang="en-IN" sz="1800" dirty="0" smtClean="0"/>
              <a:t>Example: calendar, </a:t>
            </a:r>
            <a:r>
              <a:rPr lang="en-IN" sz="1800" dirty="0" err="1" smtClean="0"/>
              <a:t>contacts,Email</a:t>
            </a:r>
            <a:r>
              <a:rPr lang="en-IN" sz="1800" dirty="0" smtClean="0"/>
              <a:t> etc.,</a:t>
            </a:r>
            <a:endParaRPr lang="en-IN" sz="1800" dirty="0"/>
          </a:p>
          <a:p>
            <a:pPr marL="0" indent="0">
              <a:buNone/>
            </a:pPr>
            <a:r>
              <a:rPr lang="en-IN" sz="2000" dirty="0" smtClean="0"/>
              <a:t>				</a:t>
            </a:r>
            <a:r>
              <a:rPr lang="en-IN" sz="2000" b="1" dirty="0" smtClean="0"/>
              <a:t>Java API </a:t>
            </a:r>
            <a:r>
              <a:rPr lang="en-IN" sz="2000" b="1" dirty="0" err="1" smtClean="0"/>
              <a:t>FrameWork</a:t>
            </a:r>
            <a:r>
              <a:rPr lang="en-IN" sz="2000" b="1" dirty="0" smtClean="0"/>
              <a:t>: </a:t>
            </a:r>
            <a:r>
              <a:rPr lang="en-IN" sz="2000" dirty="0" smtClean="0"/>
              <a:t>Java APIs to access the features of Android-OS</a:t>
            </a:r>
          </a:p>
          <a:p>
            <a:pPr marL="0" indent="0">
              <a:buNone/>
            </a:pPr>
            <a:endParaRPr lang="en-IN" sz="2000" dirty="0"/>
          </a:p>
          <a:p>
            <a:pPr marL="0" indent="0">
              <a:buNone/>
            </a:pPr>
            <a:r>
              <a:rPr lang="en-IN" sz="2000" dirty="0"/>
              <a:t>	</a:t>
            </a:r>
            <a:r>
              <a:rPr lang="en-IN" sz="2000" dirty="0" smtClean="0"/>
              <a:t>			</a:t>
            </a:r>
            <a:r>
              <a:rPr lang="en-IN" sz="2000" b="1" dirty="0" smtClean="0"/>
              <a:t>ART:  </a:t>
            </a:r>
            <a:r>
              <a:rPr lang="en-US" sz="2000" dirty="0" smtClean="0"/>
              <a:t>ART is written to run multiple virtual machines on low-memory 				                          devices by executing </a:t>
            </a:r>
            <a:r>
              <a:rPr lang="en-US" sz="2000" dirty="0" err="1" smtClean="0"/>
              <a:t>Dalvik</a:t>
            </a:r>
            <a:r>
              <a:rPr lang="en-US" sz="2000" dirty="0" smtClean="0"/>
              <a:t> Executable format (DEX) files.</a:t>
            </a:r>
          </a:p>
          <a:p>
            <a:pPr marL="0" indent="0">
              <a:buNone/>
            </a:pPr>
            <a:endParaRPr lang="en-US" sz="2000" dirty="0" smtClean="0"/>
          </a:p>
          <a:p>
            <a:pPr marL="0" indent="0">
              <a:buNone/>
            </a:pPr>
            <a:r>
              <a:rPr lang="en-US" sz="2000" dirty="0" smtClean="0"/>
              <a:t>				</a:t>
            </a:r>
            <a:r>
              <a:rPr lang="en-US" sz="2000" b="1" dirty="0" smtClean="0"/>
              <a:t>HAL: </a:t>
            </a:r>
            <a:r>
              <a:rPr lang="en-US" sz="2000" dirty="0" smtClean="0"/>
              <a:t>When a framework API makes a call to access device hardware, 		           			</a:t>
            </a:r>
            <a:r>
              <a:rPr lang="en-US" sz="2000" dirty="0"/>
              <a:t> </a:t>
            </a:r>
            <a:r>
              <a:rPr lang="en-US" sz="2000" dirty="0" smtClean="0"/>
              <a:t>         the Android system loads the library module for that hardware.</a:t>
            </a:r>
          </a:p>
          <a:p>
            <a:pPr marL="0" indent="0">
              <a:buNone/>
            </a:pPr>
            <a:endParaRPr lang="en-US" sz="2000" dirty="0" smtClean="0"/>
          </a:p>
          <a:p>
            <a:pPr marL="0" indent="0">
              <a:buNone/>
            </a:pPr>
            <a:r>
              <a:rPr lang="en-IN" sz="2000" dirty="0" smtClean="0"/>
              <a:t>				</a:t>
            </a:r>
            <a:r>
              <a:rPr lang="en-IN" sz="2000" b="1" dirty="0" smtClean="0"/>
              <a:t>Linux Kernel: </a:t>
            </a:r>
            <a:r>
              <a:rPr lang="en-US" sz="2000" dirty="0" smtClean="0"/>
              <a:t>The foundation of the Android platform is the Linux kernel. </a:t>
            </a:r>
          </a:p>
          <a:p>
            <a:pPr marL="0" indent="0">
              <a:buNone/>
            </a:pPr>
            <a:r>
              <a:rPr lang="en-US" sz="2000" dirty="0"/>
              <a:t>	</a:t>
            </a:r>
            <a:r>
              <a:rPr lang="en-US" sz="2000" dirty="0" smtClean="0"/>
              <a:t>			Reference: </a:t>
            </a:r>
            <a:r>
              <a:rPr lang="en-US" sz="2000" dirty="0" smtClean="0">
                <a:hlinkClick r:id="rId2" tooltip="https://developer.android.com/guide/platform"/>
              </a:rPr>
              <a:t>https://developer.android.com/guide/platform</a:t>
            </a:r>
            <a:endParaRPr lang="en-US" sz="2000" dirty="0" smtClean="0"/>
          </a:p>
          <a:p>
            <a:pPr marL="0" indent="0">
              <a:buNone/>
            </a:pPr>
            <a:endParaRPr lang="en-IN" sz="2000" dirty="0"/>
          </a:p>
        </p:txBody>
      </p:sp>
      <p:pic>
        <p:nvPicPr>
          <p:cNvPr id="4" name="Picture 3"/>
          <p:cNvPicPr>
            <a:picLocks noChangeAspect="1"/>
          </p:cNvPicPr>
          <p:nvPr/>
        </p:nvPicPr>
        <p:blipFill>
          <a:blip r:embed="rId3"/>
          <a:stretch>
            <a:fillRect/>
          </a:stretch>
        </p:blipFill>
        <p:spPr>
          <a:xfrm>
            <a:off x="671803" y="1175657"/>
            <a:ext cx="3284377" cy="5337110"/>
          </a:xfrm>
          <a:prstGeom prst="rect">
            <a:avLst/>
          </a:prstGeom>
        </p:spPr>
      </p:pic>
    </p:spTree>
    <p:extLst>
      <p:ext uri="{BB962C8B-B14F-4D97-AF65-F5344CB8AC3E}">
        <p14:creationId xmlns:p14="http://schemas.microsoft.com/office/powerpoint/2010/main" val="19952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components of android application.</a:t>
            </a:r>
            <a:endParaRPr lang="en-IN" dirty="0" smtClean="0"/>
          </a:p>
        </p:txBody>
      </p:sp>
      <p:sp>
        <p:nvSpPr>
          <p:cNvPr id="3" name="Content Placeholder 2"/>
          <p:cNvSpPr>
            <a:spLocks noGrp="1"/>
          </p:cNvSpPr>
          <p:nvPr>
            <p:ph idx="1"/>
          </p:nvPr>
        </p:nvSpPr>
        <p:spPr/>
        <p:txBody>
          <a:bodyPr>
            <a:normAutofit/>
          </a:bodyPr>
          <a:lstStyle/>
          <a:p>
            <a:pPr marL="0" indent="0">
              <a:buNone/>
            </a:pPr>
            <a:r>
              <a:rPr lang="en-US" sz="2200" b="1" dirty="0" smtClean="0"/>
              <a:t>Android Application components</a:t>
            </a:r>
          </a:p>
          <a:p>
            <a:pPr marL="0" indent="0">
              <a:buNone/>
            </a:pPr>
            <a:r>
              <a:rPr lang="en-US" sz="1800" dirty="0" smtClean="0"/>
              <a:t>App components are the essential building blocks of an Android app. Each component is an entry point through which the system or a user can enter your app. </a:t>
            </a:r>
          </a:p>
          <a:p>
            <a:pPr marL="0" indent="0">
              <a:buNone/>
            </a:pPr>
            <a:r>
              <a:rPr lang="en-US" sz="2000" dirty="0" smtClean="0"/>
              <a:t>There are four types of app components:</a:t>
            </a:r>
          </a:p>
          <a:p>
            <a:pPr marL="514350" indent="-514350">
              <a:buFont typeface="+mj-lt"/>
              <a:buAutoNum type="arabicPeriod"/>
            </a:pPr>
            <a:r>
              <a:rPr lang="en-US" sz="1800" i="1" dirty="0" smtClean="0"/>
              <a:t>Activities</a:t>
            </a:r>
          </a:p>
          <a:p>
            <a:pPr marL="514350" indent="-514350">
              <a:buFont typeface="+mj-lt"/>
              <a:buAutoNum type="arabicPeriod"/>
            </a:pPr>
            <a:r>
              <a:rPr lang="en-US" sz="1800" i="1" dirty="0" smtClean="0"/>
              <a:t>Services</a:t>
            </a:r>
          </a:p>
          <a:p>
            <a:pPr marL="514350" indent="-514350">
              <a:buFont typeface="+mj-lt"/>
              <a:buAutoNum type="arabicPeriod"/>
            </a:pPr>
            <a:r>
              <a:rPr lang="en-US" sz="1800" i="1" dirty="0" smtClean="0"/>
              <a:t>Broadcast receivers</a:t>
            </a:r>
          </a:p>
          <a:p>
            <a:pPr marL="514350" indent="-514350">
              <a:buFont typeface="+mj-lt"/>
              <a:buAutoNum type="arabicPeriod"/>
            </a:pPr>
            <a:r>
              <a:rPr lang="en-US" sz="1800" i="1" dirty="0" smtClean="0"/>
              <a:t>Content providers</a:t>
            </a:r>
          </a:p>
          <a:p>
            <a:pPr marL="0" indent="0">
              <a:buNone/>
            </a:pPr>
            <a:r>
              <a:rPr lang="en-US" sz="1800" dirty="0" smtClean="0"/>
              <a:t>Each type serves a distinct purpose and has a distinct lifecycle that defines how a component is created and destroyed.</a:t>
            </a:r>
          </a:p>
          <a:p>
            <a:pPr marL="0" indent="0">
              <a:buNone/>
            </a:pPr>
            <a:r>
              <a:rPr lang="en-US" sz="2000" dirty="0"/>
              <a:t>Reference: </a:t>
            </a:r>
            <a:r>
              <a:rPr lang="en-US" sz="2000" dirty="0">
                <a:hlinkClick r:id="rId2"/>
              </a:rPr>
              <a:t>https://</a:t>
            </a:r>
            <a:r>
              <a:rPr lang="en-US" sz="2000" dirty="0" smtClean="0">
                <a:hlinkClick r:id="rId2"/>
              </a:rPr>
              <a:t>developer.android.com/guide/components/fundamentals</a:t>
            </a:r>
            <a:endParaRPr lang="en-IN" sz="2000" dirty="0"/>
          </a:p>
        </p:txBody>
      </p:sp>
    </p:spTree>
    <p:extLst>
      <p:ext uri="{BB962C8B-B14F-4D97-AF65-F5344CB8AC3E}">
        <p14:creationId xmlns:p14="http://schemas.microsoft.com/office/powerpoint/2010/main" val="256790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177"/>
          </a:xfrm>
        </p:spPr>
        <p:txBody>
          <a:bodyPr/>
          <a:lstStyle/>
          <a:p>
            <a:r>
              <a:rPr lang="en-IN" dirty="0" smtClean="0"/>
              <a:t>Tools required for SAST and DAST</a:t>
            </a:r>
            <a:endParaRPr lang="en-IN" dirty="0" smtClean="0"/>
          </a:p>
        </p:txBody>
      </p:sp>
      <p:sp>
        <p:nvSpPr>
          <p:cNvPr id="3" name="Content Placeholder 2"/>
          <p:cNvSpPr>
            <a:spLocks noGrp="1"/>
          </p:cNvSpPr>
          <p:nvPr>
            <p:ph idx="1"/>
          </p:nvPr>
        </p:nvSpPr>
        <p:spPr>
          <a:xfrm>
            <a:off x="838200" y="1408922"/>
            <a:ext cx="10515600" cy="4768041"/>
          </a:xfrm>
        </p:spPr>
        <p:txBody>
          <a:bodyPr>
            <a:normAutofit fontScale="92500" lnSpcReduction="10000"/>
          </a:bodyPr>
          <a:lstStyle/>
          <a:p>
            <a:pPr marL="0" indent="0">
              <a:buNone/>
            </a:pPr>
            <a:r>
              <a:rPr lang="en-IN" sz="2000" dirty="0" smtClean="0"/>
              <a:t>  SAST:</a:t>
            </a:r>
          </a:p>
          <a:p>
            <a:r>
              <a:rPr lang="en-IN" sz="1800" dirty="0" err="1" smtClean="0"/>
              <a:t>Apktool</a:t>
            </a:r>
            <a:endParaRPr lang="en-IN" sz="1800" dirty="0" smtClean="0"/>
          </a:p>
          <a:p>
            <a:r>
              <a:rPr lang="en-IN" sz="1800" dirty="0" err="1" smtClean="0"/>
              <a:t>Mobsf</a:t>
            </a:r>
            <a:r>
              <a:rPr lang="en-IN" sz="1800" dirty="0" smtClean="0"/>
              <a:t> </a:t>
            </a:r>
          </a:p>
          <a:p>
            <a:r>
              <a:rPr lang="en-IN" sz="1800" dirty="0" err="1" smtClean="0"/>
              <a:t>Apksigner</a:t>
            </a:r>
            <a:endParaRPr lang="en-IN" sz="1800" dirty="0" smtClean="0"/>
          </a:p>
          <a:p>
            <a:r>
              <a:rPr lang="en-IN" sz="1800" dirty="0" err="1" smtClean="0"/>
              <a:t>Jadx-gui</a:t>
            </a:r>
            <a:endParaRPr lang="en-IN" sz="1800" dirty="0" smtClean="0"/>
          </a:p>
          <a:p>
            <a:r>
              <a:rPr lang="en-IN" sz="1800" dirty="0" err="1" smtClean="0"/>
              <a:t>Ghidra</a:t>
            </a:r>
            <a:endParaRPr lang="en-IN" sz="1800" dirty="0" smtClean="0"/>
          </a:p>
          <a:p>
            <a:pPr marL="0" indent="0">
              <a:buNone/>
            </a:pPr>
            <a:endParaRPr lang="en-IN" sz="1800" dirty="0"/>
          </a:p>
          <a:p>
            <a:pPr marL="0" indent="0">
              <a:buNone/>
            </a:pPr>
            <a:r>
              <a:rPr lang="en-IN" sz="1800" dirty="0" smtClean="0"/>
              <a:t>DAST:</a:t>
            </a:r>
          </a:p>
          <a:p>
            <a:r>
              <a:rPr lang="en-IN" sz="1800" dirty="0" smtClean="0"/>
              <a:t>Frida-Objection</a:t>
            </a:r>
          </a:p>
          <a:p>
            <a:r>
              <a:rPr lang="en-IN" sz="1800" dirty="0" smtClean="0"/>
              <a:t>ADB Platform Tools</a:t>
            </a:r>
          </a:p>
          <a:p>
            <a:r>
              <a:rPr lang="en-IN" sz="1800" dirty="0" err="1" smtClean="0"/>
              <a:t>Drozer</a:t>
            </a:r>
            <a:endParaRPr lang="en-IN" sz="1800" dirty="0" smtClean="0"/>
          </a:p>
          <a:p>
            <a:r>
              <a:rPr lang="en-IN" sz="1800" dirty="0" err="1" smtClean="0"/>
              <a:t>Burpsuite</a:t>
            </a:r>
            <a:endParaRPr lang="en-IN" sz="1800" dirty="0" smtClean="0"/>
          </a:p>
          <a:p>
            <a:r>
              <a:rPr lang="en-IN" sz="1800" dirty="0" smtClean="0"/>
              <a:t>RMS-Hooking</a:t>
            </a:r>
          </a:p>
          <a:p>
            <a:r>
              <a:rPr lang="en-IN" sz="1800" dirty="0" smtClean="0"/>
              <a:t>Emulator or Physical Devices</a:t>
            </a:r>
          </a:p>
          <a:p>
            <a:pPr marL="0" indent="0">
              <a:buNone/>
            </a:pPr>
            <a:endParaRPr lang="en-IN" dirty="0"/>
          </a:p>
        </p:txBody>
      </p:sp>
    </p:spTree>
    <p:extLst>
      <p:ext uri="{BB962C8B-B14F-4D97-AF65-F5344CB8AC3E}">
        <p14:creationId xmlns:p14="http://schemas.microsoft.com/office/powerpoint/2010/main" val="402255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Decompiling and Compiling the APK.</a:t>
            </a:r>
            <a:endParaRPr lang="en-IN" dirty="0"/>
          </a:p>
        </p:txBody>
      </p:sp>
      <p:sp>
        <p:nvSpPr>
          <p:cNvPr id="3" name="Content Placeholder 2"/>
          <p:cNvSpPr>
            <a:spLocks noGrp="1"/>
          </p:cNvSpPr>
          <p:nvPr>
            <p:ph idx="1"/>
          </p:nvPr>
        </p:nvSpPr>
        <p:spPr/>
        <p:txBody>
          <a:bodyPr/>
          <a:lstStyle/>
          <a:p>
            <a:r>
              <a:rPr lang="en-IN" dirty="0" err="1" smtClean="0"/>
              <a:t>keytool</a:t>
            </a:r>
            <a:r>
              <a:rPr lang="en-IN" dirty="0" smtClean="0"/>
              <a:t> -</a:t>
            </a:r>
            <a:r>
              <a:rPr lang="en-IN" dirty="0" err="1" smtClean="0"/>
              <a:t>printcert</a:t>
            </a:r>
            <a:r>
              <a:rPr lang="en-IN" dirty="0" smtClean="0"/>
              <a:t> -</a:t>
            </a:r>
            <a:r>
              <a:rPr lang="en-IN" dirty="0" err="1" smtClean="0"/>
              <a:t>jarfile</a:t>
            </a:r>
            <a:r>
              <a:rPr lang="en-IN" dirty="0" smtClean="0"/>
              <a:t> </a:t>
            </a:r>
            <a:r>
              <a:rPr lang="en-IN" dirty="0" err="1" smtClean="0"/>
              <a:t>file.apk</a:t>
            </a:r>
            <a:endParaRPr lang="en-IN" dirty="0" smtClean="0"/>
          </a:p>
          <a:p>
            <a:r>
              <a:rPr lang="en-IN" dirty="0" err="1" smtClean="0"/>
              <a:t>apksigner</a:t>
            </a:r>
            <a:r>
              <a:rPr lang="en-IN" dirty="0" smtClean="0"/>
              <a:t> verify --print-certs application-development-</a:t>
            </a:r>
            <a:r>
              <a:rPr lang="en-IN" dirty="0" err="1" smtClean="0"/>
              <a:t>release.apk</a:t>
            </a:r>
            <a:endParaRPr lang="en-IN" dirty="0" smtClean="0"/>
          </a:p>
          <a:p>
            <a:r>
              <a:rPr lang="en-IN" dirty="0" err="1" smtClean="0"/>
              <a:t>jarsigner</a:t>
            </a:r>
            <a:r>
              <a:rPr lang="en-IN" dirty="0" smtClean="0"/>
              <a:t> -verify -verbose -certs </a:t>
            </a:r>
            <a:r>
              <a:rPr lang="en-IN" dirty="0" err="1" smtClean="0"/>
              <a:t>my_application.apk</a:t>
            </a:r>
            <a:endParaRPr lang="en-IN" dirty="0"/>
          </a:p>
        </p:txBody>
      </p:sp>
    </p:spTree>
    <p:extLst>
      <p:ext uri="{BB962C8B-B14F-4D97-AF65-F5344CB8AC3E}">
        <p14:creationId xmlns:p14="http://schemas.microsoft.com/office/powerpoint/2010/main" val="70183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Android application file structure.</a:t>
            </a:r>
            <a:endParaRPr lang="en-IN" dirty="0" smtClean="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07510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574</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Android Application Pentesting</vt:lpstr>
      <vt:lpstr>Agenda</vt:lpstr>
      <vt:lpstr>What is android?</vt:lpstr>
      <vt:lpstr>Types of android Application.</vt:lpstr>
      <vt:lpstr>Overview of Android Architecture</vt:lpstr>
      <vt:lpstr>Basic components of android application.</vt:lpstr>
      <vt:lpstr>Tools required for SAST and DAST</vt:lpstr>
      <vt:lpstr>Decompiling and Compiling the APK.</vt:lpstr>
      <vt:lpstr>Android application file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Pentesting</dc:title>
  <dc:creator>91701</dc:creator>
  <cp:lastModifiedBy>91701</cp:lastModifiedBy>
  <cp:revision>22</cp:revision>
  <dcterms:created xsi:type="dcterms:W3CDTF">2024-06-18T04:43:51Z</dcterms:created>
  <dcterms:modified xsi:type="dcterms:W3CDTF">2024-06-18T10:37:19Z</dcterms:modified>
</cp:coreProperties>
</file>