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8" r:id="rId10"/>
    <p:sldId id="265" r:id="rId11"/>
    <p:sldId id="266" r:id="rId12"/>
    <p:sldId id="267"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87137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129890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2287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248399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F46C5-318D-4560-A5E0-9BD2EB3D344A}"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206743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CF46C5-318D-4560-A5E0-9BD2EB3D344A}"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365480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CF46C5-318D-4560-A5E0-9BD2EB3D344A}"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13560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CF46C5-318D-4560-A5E0-9BD2EB3D344A}"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410449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F46C5-318D-4560-A5E0-9BD2EB3D344A}"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407944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F46C5-318D-4560-A5E0-9BD2EB3D344A}"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111743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F46C5-318D-4560-A5E0-9BD2EB3D344A}"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F92A8-743A-4F47-8C82-0151E4477AD5}" type="slidenum">
              <a:rPr lang="en-US" smtClean="0"/>
              <a:t>‹#›</a:t>
            </a:fld>
            <a:endParaRPr lang="en-US"/>
          </a:p>
        </p:txBody>
      </p:sp>
    </p:spTree>
    <p:extLst>
      <p:ext uri="{BB962C8B-B14F-4D97-AF65-F5344CB8AC3E}">
        <p14:creationId xmlns:p14="http://schemas.microsoft.com/office/powerpoint/2010/main" val="91622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F46C5-318D-4560-A5E0-9BD2EB3D344A}" type="datetimeFigureOut">
              <a:rPr lang="en-US" smtClean="0"/>
              <a:t>8/31/2021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92A8-743A-4F47-8C82-0151E4477AD5}" type="slidenum">
              <a:rPr lang="en-US" smtClean="0"/>
              <a:t>‹#›</a:t>
            </a:fld>
            <a:endParaRPr lang="en-US"/>
          </a:p>
        </p:txBody>
      </p:sp>
    </p:spTree>
    <p:extLst>
      <p:ext uri="{BB962C8B-B14F-4D97-AF65-F5344CB8AC3E}">
        <p14:creationId xmlns:p14="http://schemas.microsoft.com/office/powerpoint/2010/main" val="163655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WHITE BOX TESTING</a:t>
            </a:r>
            <a:endParaRPr lang="en-US" dirty="0"/>
          </a:p>
        </p:txBody>
      </p:sp>
    </p:spTree>
    <p:extLst>
      <p:ext uri="{BB962C8B-B14F-4D97-AF65-F5344CB8AC3E}">
        <p14:creationId xmlns:p14="http://schemas.microsoft.com/office/powerpoint/2010/main" val="372722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Testing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Regression test is when all the test conditions are re-executed for function modules influenced by a change or bug fix to the program. </a:t>
            </a:r>
          </a:p>
          <a:p>
            <a:r>
              <a:rPr lang="en-US" dirty="0" smtClean="0"/>
              <a:t>It is very important to ensure that the change or bug fix does not introduce any unwanted impact to the current system.  </a:t>
            </a:r>
          </a:p>
          <a:p>
            <a:r>
              <a:rPr lang="en-US" dirty="0" smtClean="0"/>
              <a:t>During this test, the test data is the same as before so that it can be compared to the pre-defined expected test result.  </a:t>
            </a:r>
          </a:p>
          <a:p>
            <a:r>
              <a:rPr lang="en-US" dirty="0" smtClean="0"/>
              <a:t>When there is a change during the software development life cycle, regression testing is needed.  </a:t>
            </a:r>
          </a:p>
          <a:p>
            <a:r>
              <a:rPr lang="en-US" dirty="0" smtClean="0"/>
              <a:t>This test also happens during the Unit Test phase</a:t>
            </a:r>
            <a:endParaRPr lang="en-US" dirty="0"/>
          </a:p>
        </p:txBody>
      </p:sp>
    </p:spTree>
    <p:extLst>
      <p:ext uri="{BB962C8B-B14F-4D97-AF65-F5344CB8AC3E}">
        <p14:creationId xmlns:p14="http://schemas.microsoft.com/office/powerpoint/2010/main" val="308747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a:t>
            </a:r>
          </a:p>
          <a:p>
            <a:r>
              <a:rPr lang="en-US" dirty="0" smtClean="0"/>
              <a:t>The Performance test checks the performance capability of software or a system.  </a:t>
            </a:r>
          </a:p>
          <a:p>
            <a:r>
              <a:rPr lang="en-US" dirty="0" smtClean="0"/>
              <a:t>Software cannot be considered ‘good’ when its performance is poor, even if it fulfills the required functionality. Therefore, it is necessary to conduct performance tests.  </a:t>
            </a:r>
          </a:p>
          <a:p>
            <a:r>
              <a:rPr lang="en-US" dirty="0" smtClean="0"/>
              <a:t>To build a high performance software system, the performance should be considered at earlier phase</a:t>
            </a:r>
            <a:r>
              <a:rPr lang="en-US" dirty="0"/>
              <a:t>.</a:t>
            </a:r>
            <a:r>
              <a:rPr lang="en-US" dirty="0" smtClean="0"/>
              <a:t> e.g., technical design phase. </a:t>
            </a:r>
            <a:r>
              <a:rPr lang="en-US" dirty="0"/>
              <a:t>a</a:t>
            </a:r>
            <a:r>
              <a:rPr lang="en-US" dirty="0" smtClean="0"/>
              <a:t>nd the performance of every program unit is the basis of the whole software system.  </a:t>
            </a:r>
          </a:p>
          <a:p>
            <a:r>
              <a:rPr lang="en-US" dirty="0" smtClean="0"/>
              <a:t>A formal Performance Test should be conducted after the Assembly Test.  </a:t>
            </a:r>
          </a:p>
          <a:p>
            <a:r>
              <a:rPr lang="en-US" dirty="0" smtClean="0"/>
              <a:t>However, it is also sometimes necessary to check the performance during the Unit Test phase.</a:t>
            </a:r>
            <a:endParaRPr lang="en-US" dirty="0"/>
          </a:p>
        </p:txBody>
      </p:sp>
    </p:spTree>
    <p:extLst>
      <p:ext uri="{BB962C8B-B14F-4D97-AF65-F5344CB8AC3E}">
        <p14:creationId xmlns:p14="http://schemas.microsoft.com/office/powerpoint/2010/main" val="139785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 Testing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Graphic User Interface Testing (GUI) testing is the process of ensuring proper functionality of the graphical user interface (GUI) for a specific application. This involves making sure it behaves in accordance with its requirements and works as expected across the range of supported platforms and devices.</a:t>
            </a:r>
            <a:endParaRPr lang="en-US" dirty="0"/>
          </a:p>
        </p:txBody>
      </p:sp>
    </p:spTree>
    <p:extLst>
      <p:ext uri="{BB962C8B-B14F-4D97-AF65-F5344CB8AC3E}">
        <p14:creationId xmlns:p14="http://schemas.microsoft.com/office/powerpoint/2010/main" val="46775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353860" cy="5562600"/>
          </a:xfrm>
        </p:spPr>
      </p:pic>
    </p:spTree>
    <p:extLst>
      <p:ext uri="{BB962C8B-B14F-4D97-AF65-F5344CB8AC3E}">
        <p14:creationId xmlns:p14="http://schemas.microsoft.com/office/powerpoint/2010/main" val="389507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White box testing techniques analyze the internal structures the used data structures, internal design, code structure and the working of the software rather than just the functionality as in black box testing. It is also called glass box testing or clear box testing or structural testing.</a:t>
            </a:r>
          </a:p>
        </p:txBody>
      </p:sp>
    </p:spTree>
    <p:extLst>
      <p:ext uri="{BB962C8B-B14F-4D97-AF65-F5344CB8AC3E}">
        <p14:creationId xmlns:p14="http://schemas.microsoft.com/office/powerpoint/2010/main" val="347739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It </a:t>
            </a:r>
            <a:r>
              <a:rPr lang="en-US" dirty="0"/>
              <a:t>is the testing of each and every line of code in the program. </a:t>
            </a:r>
            <a:endParaRPr lang="en-US" dirty="0" smtClean="0"/>
          </a:p>
          <a:p>
            <a:r>
              <a:rPr lang="en-US" dirty="0" smtClean="0"/>
              <a:t>Developers with his teams(tester) </a:t>
            </a:r>
            <a:r>
              <a:rPr lang="en-US" dirty="0"/>
              <a:t>do </a:t>
            </a:r>
            <a:r>
              <a:rPr lang="en-US" dirty="0" smtClean="0"/>
              <a:t>White Box Testing, </a:t>
            </a:r>
            <a:r>
              <a:rPr lang="en-US" dirty="0"/>
              <a:t>sends the </a:t>
            </a:r>
            <a:r>
              <a:rPr lang="en-US" dirty="0" smtClean="0"/>
              <a:t>software </a:t>
            </a:r>
            <a:r>
              <a:rPr lang="en-US" dirty="0"/>
              <a:t>to testing team. The testing team does black box testing and checks the </a:t>
            </a:r>
            <a:r>
              <a:rPr lang="en-US" dirty="0" smtClean="0"/>
              <a:t>software </a:t>
            </a:r>
            <a:r>
              <a:rPr lang="en-US" dirty="0"/>
              <a:t>against requirements and finds any defects and sends it to the developer</a:t>
            </a:r>
            <a:r>
              <a:rPr lang="en-US" dirty="0" smtClean="0"/>
              <a:t>.</a:t>
            </a:r>
          </a:p>
          <a:p>
            <a:endParaRPr lang="en-US" dirty="0" smtClean="0"/>
          </a:p>
        </p:txBody>
      </p:sp>
    </p:spTree>
    <p:extLst>
      <p:ext uri="{BB962C8B-B14F-4D97-AF65-F5344CB8AC3E}">
        <p14:creationId xmlns:p14="http://schemas.microsoft.com/office/powerpoint/2010/main" val="240615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Graph</a:t>
            </a:r>
            <a:endParaRPr lang="en-US" dirty="0"/>
          </a:p>
        </p:txBody>
      </p:sp>
      <p:sp>
        <p:nvSpPr>
          <p:cNvPr id="3" name="Content Placeholder 2"/>
          <p:cNvSpPr>
            <a:spLocks noGrp="1"/>
          </p:cNvSpPr>
          <p:nvPr>
            <p:ph idx="1"/>
          </p:nvPr>
        </p:nvSpPr>
        <p:spPr>
          <a:xfrm>
            <a:off x="457200" y="1295401"/>
            <a:ext cx="8229600" cy="3657600"/>
          </a:xfrm>
        </p:spPr>
        <p:txBody>
          <a:bodyPr>
            <a:normAutofit fontScale="92500"/>
          </a:bodyPr>
          <a:lstStyle/>
          <a:p>
            <a:r>
              <a:rPr lang="en-US" dirty="0"/>
              <a:t>It is directed graph consisting of nodes and edges It is drawn with the sequence of the </a:t>
            </a:r>
            <a:r>
              <a:rPr lang="en-US" dirty="0" smtClean="0"/>
              <a:t>code.</a:t>
            </a:r>
          </a:p>
          <a:p>
            <a:r>
              <a:rPr lang="en-US" dirty="0" smtClean="0"/>
              <a:t> </a:t>
            </a:r>
            <a:r>
              <a:rPr lang="en-US" dirty="0"/>
              <a:t>Nodes represent sequence of statements or decision </a:t>
            </a:r>
            <a:r>
              <a:rPr lang="en-US" dirty="0" smtClean="0"/>
              <a:t>points.</a:t>
            </a:r>
          </a:p>
          <a:p>
            <a:r>
              <a:rPr lang="en-US" dirty="0" smtClean="0"/>
              <a:t>flow graphs means </a:t>
            </a:r>
            <a:r>
              <a:rPr lang="en-US" dirty="0"/>
              <a:t>representing the flow of the program, how each program is interlinked with one another.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50" t="1040" r="2250" b="-1040"/>
          <a:stretch/>
        </p:blipFill>
        <p:spPr>
          <a:xfrm>
            <a:off x="4642104" y="4291584"/>
            <a:ext cx="3657600" cy="2344616"/>
          </a:xfrm>
          <a:prstGeom prst="rect">
            <a:avLst/>
          </a:prstGeom>
        </p:spPr>
      </p:pic>
    </p:spTree>
    <p:extLst>
      <p:ext uri="{BB962C8B-B14F-4D97-AF65-F5344CB8AC3E}">
        <p14:creationId xmlns:p14="http://schemas.microsoft.com/office/powerpoint/2010/main" val="139860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50"/>
            <a:ext cx="8229600" cy="1143000"/>
          </a:xfrm>
        </p:spPr>
        <p:txBody>
          <a:bodyPr/>
          <a:lstStyle/>
          <a:p>
            <a:r>
              <a:rPr lang="en-US" dirty="0" smtClean="0"/>
              <a:t>Flow graph</a:t>
            </a:r>
            <a:endParaRPr lang="en-US" dirty="0"/>
          </a:p>
        </p:txBody>
      </p:sp>
      <p:sp>
        <p:nvSpPr>
          <p:cNvPr id="9" name="Oval 8"/>
          <p:cNvSpPr/>
          <p:nvPr/>
        </p:nvSpPr>
        <p:spPr>
          <a:xfrm>
            <a:off x="1557528" y="108204"/>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Oval 15"/>
          <p:cNvSpPr/>
          <p:nvPr/>
        </p:nvSpPr>
        <p:spPr>
          <a:xfrm>
            <a:off x="1557528" y="1393698"/>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US" dirty="0"/>
          </a:p>
        </p:txBody>
      </p:sp>
      <p:sp>
        <p:nvSpPr>
          <p:cNvPr id="17" name="Oval 16"/>
          <p:cNvSpPr/>
          <p:nvPr/>
        </p:nvSpPr>
        <p:spPr>
          <a:xfrm>
            <a:off x="265176" y="1856613"/>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p>
        </p:txBody>
      </p:sp>
      <p:sp>
        <p:nvSpPr>
          <p:cNvPr id="18" name="Oval 17"/>
          <p:cNvSpPr/>
          <p:nvPr/>
        </p:nvSpPr>
        <p:spPr>
          <a:xfrm>
            <a:off x="2816352" y="1741170"/>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p>
        </p:txBody>
      </p:sp>
      <p:sp>
        <p:nvSpPr>
          <p:cNvPr id="19" name="Oval 18"/>
          <p:cNvSpPr/>
          <p:nvPr/>
        </p:nvSpPr>
        <p:spPr>
          <a:xfrm>
            <a:off x="2816352" y="2971800"/>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p>
        </p:txBody>
      </p:sp>
      <p:sp>
        <p:nvSpPr>
          <p:cNvPr id="20" name="Oval 19"/>
          <p:cNvSpPr/>
          <p:nvPr/>
        </p:nvSpPr>
        <p:spPr>
          <a:xfrm>
            <a:off x="1533144" y="4773549"/>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p>
        </p:txBody>
      </p:sp>
      <p:sp>
        <p:nvSpPr>
          <p:cNvPr id="21" name="Oval 20"/>
          <p:cNvSpPr/>
          <p:nvPr/>
        </p:nvSpPr>
        <p:spPr>
          <a:xfrm>
            <a:off x="1557528" y="3762756"/>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p>
        </p:txBody>
      </p:sp>
      <p:sp>
        <p:nvSpPr>
          <p:cNvPr id="22" name="Oval 21"/>
          <p:cNvSpPr/>
          <p:nvPr/>
        </p:nvSpPr>
        <p:spPr>
          <a:xfrm>
            <a:off x="1536192" y="5943600"/>
            <a:ext cx="762000" cy="812292"/>
          </a:xfrm>
          <a:prstGeom prst="ellipse">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p>
        </p:txBody>
      </p:sp>
      <p:cxnSp>
        <p:nvCxnSpPr>
          <p:cNvPr id="25" name="Straight Arrow Connector 24"/>
          <p:cNvCxnSpPr>
            <a:stCxn id="9" idx="4"/>
            <a:endCxn id="16" idx="0"/>
          </p:cNvCxnSpPr>
          <p:nvPr/>
        </p:nvCxnSpPr>
        <p:spPr>
          <a:xfrm>
            <a:off x="1938528" y="920496"/>
            <a:ext cx="0" cy="47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319528" y="1799844"/>
            <a:ext cx="496824" cy="236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0" idx="0"/>
          </p:cNvCxnSpPr>
          <p:nvPr/>
        </p:nvCxnSpPr>
        <p:spPr>
          <a:xfrm flipH="1">
            <a:off x="1914144" y="4530852"/>
            <a:ext cx="24384" cy="242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4"/>
            <a:endCxn id="22" idx="0"/>
          </p:cNvCxnSpPr>
          <p:nvPr/>
        </p:nvCxnSpPr>
        <p:spPr>
          <a:xfrm>
            <a:off x="1914144" y="5585841"/>
            <a:ext cx="3048" cy="357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97352" y="2498598"/>
            <a:ext cx="0" cy="47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7" idx="6"/>
          </p:cNvCxnSpPr>
          <p:nvPr/>
        </p:nvCxnSpPr>
        <p:spPr>
          <a:xfrm flipH="1">
            <a:off x="1027176" y="1883664"/>
            <a:ext cx="521208" cy="379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322576" y="3547491"/>
            <a:ext cx="573024" cy="473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46176" y="4168902"/>
            <a:ext cx="8869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7" idx="4"/>
          </p:cNvCxnSpPr>
          <p:nvPr/>
        </p:nvCxnSpPr>
        <p:spPr>
          <a:xfrm>
            <a:off x="646176" y="2668905"/>
            <a:ext cx="0" cy="14999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953000" y="1600200"/>
            <a:ext cx="3657600" cy="2585323"/>
          </a:xfrm>
          <a:prstGeom prst="rect">
            <a:avLst/>
          </a:prstGeom>
          <a:noFill/>
        </p:spPr>
        <p:txBody>
          <a:bodyPr wrap="square" rtlCol="0">
            <a:spAutoFit/>
          </a:bodyPr>
          <a:lstStyle/>
          <a:p>
            <a:r>
              <a:rPr lang="en-US" dirty="0" smtClean="0"/>
              <a:t>1. Start</a:t>
            </a:r>
          </a:p>
          <a:p>
            <a:r>
              <a:rPr lang="en-US" dirty="0" smtClean="0"/>
              <a:t>2. Buy / Rent</a:t>
            </a:r>
          </a:p>
          <a:p>
            <a:r>
              <a:rPr lang="en-US" dirty="0" smtClean="0"/>
              <a:t>3. Buy</a:t>
            </a:r>
          </a:p>
          <a:p>
            <a:r>
              <a:rPr lang="en-US" dirty="0" smtClean="0"/>
              <a:t>4.Rent</a:t>
            </a:r>
          </a:p>
          <a:p>
            <a:r>
              <a:rPr lang="en-US" dirty="0" smtClean="0"/>
              <a:t>5. Select the product and Number of  days</a:t>
            </a:r>
          </a:p>
          <a:p>
            <a:r>
              <a:rPr lang="en-US" dirty="0" smtClean="0"/>
              <a:t>6. Shipment</a:t>
            </a:r>
          </a:p>
          <a:p>
            <a:r>
              <a:rPr lang="en-US" dirty="0" smtClean="0"/>
              <a:t>7. Payment</a:t>
            </a:r>
          </a:p>
          <a:p>
            <a:r>
              <a:rPr lang="en-US" dirty="0" smtClean="0"/>
              <a:t>8. End</a:t>
            </a:r>
            <a:endParaRPr lang="en-US" dirty="0"/>
          </a:p>
        </p:txBody>
      </p:sp>
    </p:spTree>
    <p:extLst>
      <p:ext uri="{BB962C8B-B14F-4D97-AF65-F5344CB8AC3E}">
        <p14:creationId xmlns:p14="http://schemas.microsoft.com/office/powerpoint/2010/main" val="396441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err="1" smtClean="0"/>
              <a:t>Cyclomatic</a:t>
            </a:r>
            <a:r>
              <a:rPr lang="en-US" dirty="0" smtClean="0"/>
              <a:t> Complexity</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err="1" smtClean="0"/>
              <a:t>Cyclomatic</a:t>
            </a:r>
            <a:r>
              <a:rPr lang="en-US" dirty="0" smtClean="0"/>
              <a:t> </a:t>
            </a:r>
            <a:r>
              <a:rPr lang="en-US" dirty="0"/>
              <a:t>complexity is a software metric used to measure/indicate the complexity of software/program</a:t>
            </a:r>
            <a:r>
              <a:rPr lang="en-US" dirty="0" smtClean="0"/>
              <a:t>. </a:t>
            </a:r>
            <a:endParaRPr lang="en-US" dirty="0"/>
          </a:p>
          <a:p>
            <a:r>
              <a:rPr lang="en-US" dirty="0" smtClean="0"/>
              <a:t>This </a:t>
            </a:r>
            <a:r>
              <a:rPr lang="en-US" dirty="0"/>
              <a:t>metric provides a complexity measure based on the number of linearly independent paths through a module</a:t>
            </a:r>
          </a:p>
          <a:p>
            <a:pPr marL="0" indent="0">
              <a:buNone/>
            </a:pPr>
            <a:endParaRPr lang="en-US" dirty="0"/>
          </a:p>
        </p:txBody>
      </p:sp>
    </p:spTree>
    <p:extLst>
      <p:ext uri="{BB962C8B-B14F-4D97-AF65-F5344CB8AC3E}">
        <p14:creationId xmlns:p14="http://schemas.microsoft.com/office/powerpoint/2010/main" val="86388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648200" y="609600"/>
            <a:ext cx="3657600" cy="3306763"/>
          </a:xfrm>
        </p:spPr>
        <p:txBody>
          <a:bodyPr>
            <a:normAutofit fontScale="70000" lnSpcReduction="20000"/>
          </a:bodyPr>
          <a:lstStyle/>
          <a:p>
            <a:pPr marL="0" indent="0">
              <a:buNone/>
            </a:pPr>
            <a:r>
              <a:rPr lang="en-US" dirty="0" err="1" smtClean="0"/>
              <a:t>Cyclomatic</a:t>
            </a:r>
            <a:r>
              <a:rPr lang="en-US" dirty="0" smtClean="0"/>
              <a:t> complexity :</a:t>
            </a:r>
          </a:p>
          <a:p>
            <a:r>
              <a:rPr lang="en-US" dirty="0" smtClean="0"/>
              <a:t>E - N + 2p </a:t>
            </a:r>
          </a:p>
          <a:p>
            <a:r>
              <a:rPr lang="en-US" dirty="0" smtClean="0"/>
              <a:t>where E = number of edges=8 </a:t>
            </a:r>
          </a:p>
          <a:p>
            <a:r>
              <a:rPr lang="en-US" dirty="0" smtClean="0"/>
              <a:t>N= number of nodes=8 </a:t>
            </a:r>
          </a:p>
          <a:p>
            <a:r>
              <a:rPr lang="en-US" dirty="0" smtClean="0"/>
              <a:t>p = number of connected components (usually 1)  </a:t>
            </a:r>
          </a:p>
          <a:p>
            <a:endParaRPr lang="en-US" dirty="0" smtClean="0"/>
          </a:p>
          <a:p>
            <a:r>
              <a:rPr lang="en-US" dirty="0" smtClean="0"/>
              <a:t>So, for this control flow : </a:t>
            </a:r>
          </a:p>
          <a:p>
            <a:pPr marL="0" indent="0">
              <a:buNone/>
            </a:pPr>
            <a:r>
              <a:rPr lang="en-US" dirty="0" smtClean="0"/>
              <a:t>      8</a:t>
            </a:r>
            <a:r>
              <a:rPr lang="en-US" dirty="0" smtClean="0"/>
              <a:t>edges – 8 nodes + 2(1) = </a:t>
            </a:r>
            <a:r>
              <a:rPr lang="en-US" dirty="0" smtClean="0">
                <a:solidFill>
                  <a:srgbClr val="FF0000"/>
                </a:solidFill>
              </a:rPr>
              <a:t>2</a:t>
            </a:r>
          </a:p>
          <a:p>
            <a:endParaRPr lang="en-US" dirty="0" smtClean="0"/>
          </a:p>
          <a:p>
            <a:pPr marL="0"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674" r="8403"/>
          <a:stretch/>
        </p:blipFill>
        <p:spPr bwMode="auto">
          <a:xfrm>
            <a:off x="21336" y="228600"/>
            <a:ext cx="4191000" cy="588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97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 Component Testing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Unit / Component Testing: </a:t>
            </a:r>
            <a:r>
              <a:rPr lang="en-US" dirty="0" smtClean="0"/>
              <a:t>In </a:t>
            </a:r>
            <a:r>
              <a:rPr lang="en-US" dirty="0"/>
              <a:t>procedural programming, Unit may be, an individual program or a function or a procedure, </a:t>
            </a:r>
            <a:r>
              <a:rPr lang="en-US" dirty="0" err="1" smtClean="0"/>
              <a:t>etc.In</a:t>
            </a:r>
            <a:r>
              <a:rPr lang="en-US" dirty="0" smtClean="0"/>
              <a:t> </a:t>
            </a:r>
            <a:r>
              <a:rPr lang="en-US" dirty="0"/>
              <a:t>object oriented programming, the smallest unit is a </a:t>
            </a:r>
            <a:r>
              <a:rPr lang="en-US" dirty="0" smtClean="0"/>
              <a:t>class. Unit </a:t>
            </a:r>
            <a:r>
              <a:rPr lang="en-US" dirty="0"/>
              <a:t>may be called as a Component </a:t>
            </a:r>
            <a:r>
              <a:rPr lang="en-US" dirty="0" smtClean="0"/>
              <a:t>.  </a:t>
            </a:r>
            <a:r>
              <a:rPr lang="en-US" dirty="0"/>
              <a:t>Validates the source code of a defined functional unit.</a:t>
            </a:r>
          </a:p>
          <a:p>
            <a:r>
              <a:rPr lang="en-US" dirty="0"/>
              <a:t>Helps a Software Developer to : </a:t>
            </a:r>
            <a:r>
              <a:rPr lang="en-US" dirty="0" smtClean="0"/>
              <a:t>Test </a:t>
            </a:r>
            <a:r>
              <a:rPr lang="en-US" dirty="0"/>
              <a:t>code for correctness .</a:t>
            </a:r>
            <a:r>
              <a:rPr lang="en-US" dirty="0" smtClean="0"/>
              <a:t>Design </a:t>
            </a:r>
            <a:r>
              <a:rPr lang="en-US" dirty="0"/>
              <a:t>better (i.e., more cohesive ,less coupled code) </a:t>
            </a:r>
            <a:r>
              <a:rPr lang="en-US" dirty="0" smtClean="0"/>
              <a:t>Re-factor </a:t>
            </a:r>
            <a:r>
              <a:rPr lang="en-US" dirty="0"/>
              <a:t>code faster .</a:t>
            </a:r>
            <a:r>
              <a:rPr lang="en-US" dirty="0" smtClean="0"/>
              <a:t>Enhance documentation. Provide </a:t>
            </a:r>
            <a:r>
              <a:rPr lang="en-US" dirty="0"/>
              <a:t>means for performance regression </a:t>
            </a:r>
            <a:r>
              <a:rPr lang="en-US" dirty="0" smtClean="0"/>
              <a:t>testing. Is </a:t>
            </a:r>
            <a:r>
              <a:rPr lang="en-US" dirty="0"/>
              <a:t>a proactive approach to code. </a:t>
            </a:r>
            <a:r>
              <a:rPr lang="en-US" dirty="0" smtClean="0"/>
              <a:t> </a:t>
            </a:r>
            <a:r>
              <a:rPr lang="en-US" dirty="0"/>
              <a:t>Unit Test should cover ,</a:t>
            </a:r>
            <a:r>
              <a:rPr lang="en-US" dirty="0" smtClean="0"/>
              <a:t>Code , Branches, Paths ,Cycles</a:t>
            </a:r>
            <a:endParaRPr lang="en-US" dirty="0"/>
          </a:p>
          <a:p>
            <a:endParaRPr lang="en-US" dirty="0"/>
          </a:p>
        </p:txBody>
      </p:sp>
    </p:spTree>
    <p:extLst>
      <p:ext uri="{BB962C8B-B14F-4D97-AF65-F5344CB8AC3E}">
        <p14:creationId xmlns:p14="http://schemas.microsoft.com/office/powerpoint/2010/main" val="329469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660" t="18693" r="38299" b="26599"/>
          <a:stretch/>
        </p:blipFill>
        <p:spPr bwMode="auto">
          <a:xfrm>
            <a:off x="990600" y="1432560"/>
            <a:ext cx="7010400" cy="528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70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1689</TotalTime>
  <Words>665</Words>
  <Application>Microsoft Office PowerPoint</Application>
  <PresentationFormat>On-screen Show (4:3)</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WHITE BOX TESTING</vt:lpstr>
      <vt:lpstr>INTRODUCTION</vt:lpstr>
      <vt:lpstr>PowerPoint Presentation</vt:lpstr>
      <vt:lpstr>Flow Graph</vt:lpstr>
      <vt:lpstr>Flow graph</vt:lpstr>
      <vt:lpstr>Cyclomatic Complexity</vt:lpstr>
      <vt:lpstr>PowerPoint Presentation</vt:lpstr>
      <vt:lpstr>Unit / Component Testing</vt:lpstr>
      <vt:lpstr>Use case diagram</vt:lpstr>
      <vt:lpstr>Regression Testing </vt:lpstr>
      <vt:lpstr>Performance Testing</vt:lpstr>
      <vt:lpstr>GUI Testing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dc:title>
  <dc:creator>venkydevale@outlook.com</dc:creator>
  <cp:lastModifiedBy>venkydevale@outlook.com</cp:lastModifiedBy>
  <cp:revision>15</cp:revision>
  <dcterms:created xsi:type="dcterms:W3CDTF">2021-08-31T08:04:59Z</dcterms:created>
  <dcterms:modified xsi:type="dcterms:W3CDTF">2021-09-01T12:14:34Z</dcterms:modified>
</cp:coreProperties>
</file>