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FABD92C-C097-45D9-976D-82C0DA2D0991}">
          <p14:sldIdLst>
            <p14:sldId id="256"/>
          </p14:sldIdLst>
        </p14:section>
        <p14:section name="Untitled Section" id="{7C48CC67-B279-4B17-B040-5845B2297D7F}">
          <p14:sldIdLst>
            <p14:sldId id="257"/>
            <p14:sldId id="258"/>
            <p14:sldId id="259"/>
            <p14:sldId id="260"/>
            <p14:sldId id="261"/>
            <p14:sldId id="262"/>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140500-9AB0-49BA-85F4-AE4099711067}" v="1" dt="2025-03-24T07:18:30.2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nkatesh waran" userId="8ded6f6106e4ff54" providerId="LiveId" clId="{05140500-9AB0-49BA-85F4-AE4099711067}"/>
    <pc:docChg chg="custSel addSld delSld modSld addSection modSection">
      <pc:chgData name="venkatesh waran" userId="8ded6f6106e4ff54" providerId="LiveId" clId="{05140500-9AB0-49BA-85F4-AE4099711067}" dt="2025-03-26T18:08:06.436" v="583" actId="14100"/>
      <pc:docMkLst>
        <pc:docMk/>
      </pc:docMkLst>
      <pc:sldChg chg="modSp mod">
        <pc:chgData name="venkatesh waran" userId="8ded6f6106e4ff54" providerId="LiveId" clId="{05140500-9AB0-49BA-85F4-AE4099711067}" dt="2025-03-20T17:08:08.725" v="73" actId="207"/>
        <pc:sldMkLst>
          <pc:docMk/>
          <pc:sldMk cId="649487846" sldId="256"/>
        </pc:sldMkLst>
        <pc:spChg chg="mod">
          <ac:chgData name="venkatesh waran" userId="8ded6f6106e4ff54" providerId="LiveId" clId="{05140500-9AB0-49BA-85F4-AE4099711067}" dt="2025-03-20T17:07:43.277" v="72" actId="207"/>
          <ac:spMkLst>
            <pc:docMk/>
            <pc:sldMk cId="649487846" sldId="256"/>
            <ac:spMk id="2" creationId="{D180A70E-024B-2403-61F3-5939DA3C2708}"/>
          </ac:spMkLst>
        </pc:spChg>
        <pc:spChg chg="mod">
          <ac:chgData name="venkatesh waran" userId="8ded6f6106e4ff54" providerId="LiveId" clId="{05140500-9AB0-49BA-85F4-AE4099711067}" dt="2025-03-20T17:08:08.725" v="73" actId="207"/>
          <ac:spMkLst>
            <pc:docMk/>
            <pc:sldMk cId="649487846" sldId="256"/>
            <ac:spMk id="3" creationId="{F4EAE2B8-C31A-E362-FC6C-2C810CF539C9}"/>
          </ac:spMkLst>
        </pc:spChg>
      </pc:sldChg>
      <pc:sldChg chg="modSp new mod">
        <pc:chgData name="venkatesh waran" userId="8ded6f6106e4ff54" providerId="LiveId" clId="{05140500-9AB0-49BA-85F4-AE4099711067}" dt="2025-03-20T17:32:15.159" v="236" actId="20577"/>
        <pc:sldMkLst>
          <pc:docMk/>
          <pc:sldMk cId="2333242957" sldId="257"/>
        </pc:sldMkLst>
        <pc:spChg chg="mod">
          <ac:chgData name="venkatesh waran" userId="8ded6f6106e4ff54" providerId="LiveId" clId="{05140500-9AB0-49BA-85F4-AE4099711067}" dt="2025-03-20T17:14:36.585" v="114" actId="255"/>
          <ac:spMkLst>
            <pc:docMk/>
            <pc:sldMk cId="2333242957" sldId="257"/>
            <ac:spMk id="2" creationId="{DD99C480-7DFD-0965-03C1-9E8CEB54F332}"/>
          </ac:spMkLst>
        </pc:spChg>
        <pc:spChg chg="mod">
          <ac:chgData name="venkatesh waran" userId="8ded6f6106e4ff54" providerId="LiveId" clId="{05140500-9AB0-49BA-85F4-AE4099711067}" dt="2025-03-20T17:32:15.159" v="236" actId="20577"/>
          <ac:spMkLst>
            <pc:docMk/>
            <pc:sldMk cId="2333242957" sldId="257"/>
            <ac:spMk id="3" creationId="{619A0C28-F0B9-FD46-593B-39A3142B6EAA}"/>
          </ac:spMkLst>
        </pc:spChg>
      </pc:sldChg>
      <pc:sldChg chg="del">
        <pc:chgData name="venkatesh waran" userId="8ded6f6106e4ff54" providerId="LiveId" clId="{05140500-9AB0-49BA-85F4-AE4099711067}" dt="2025-03-20T15:57:11.230" v="0" actId="47"/>
        <pc:sldMkLst>
          <pc:docMk/>
          <pc:sldMk cId="3454134229" sldId="257"/>
        </pc:sldMkLst>
      </pc:sldChg>
      <pc:sldChg chg="modSp new mod">
        <pc:chgData name="venkatesh waran" userId="8ded6f6106e4ff54" providerId="LiveId" clId="{05140500-9AB0-49BA-85F4-AE4099711067}" dt="2025-03-20T17:17:00.862" v="147" actId="207"/>
        <pc:sldMkLst>
          <pc:docMk/>
          <pc:sldMk cId="2732992545" sldId="258"/>
        </pc:sldMkLst>
        <pc:spChg chg="mod">
          <ac:chgData name="venkatesh waran" userId="8ded6f6106e4ff54" providerId="LiveId" clId="{05140500-9AB0-49BA-85F4-AE4099711067}" dt="2025-03-20T17:14:59.911" v="115" actId="207"/>
          <ac:spMkLst>
            <pc:docMk/>
            <pc:sldMk cId="2732992545" sldId="258"/>
            <ac:spMk id="2" creationId="{60B82205-4820-85F3-479B-926E2157C5E3}"/>
          </ac:spMkLst>
        </pc:spChg>
        <pc:spChg chg="mod">
          <ac:chgData name="venkatesh waran" userId="8ded6f6106e4ff54" providerId="LiveId" clId="{05140500-9AB0-49BA-85F4-AE4099711067}" dt="2025-03-20T17:17:00.862" v="147" actId="207"/>
          <ac:spMkLst>
            <pc:docMk/>
            <pc:sldMk cId="2732992545" sldId="258"/>
            <ac:spMk id="3" creationId="{3E1AFC79-46D3-80B3-6743-16FAE20E03D0}"/>
          </ac:spMkLst>
        </pc:spChg>
      </pc:sldChg>
      <pc:sldChg chg="modSp new mod">
        <pc:chgData name="venkatesh waran" userId="8ded6f6106e4ff54" providerId="LiveId" clId="{05140500-9AB0-49BA-85F4-AE4099711067}" dt="2025-03-20T17:34:40.171" v="281" actId="20577"/>
        <pc:sldMkLst>
          <pc:docMk/>
          <pc:sldMk cId="1105753676" sldId="259"/>
        </pc:sldMkLst>
        <pc:spChg chg="mod">
          <ac:chgData name="venkatesh waran" userId="8ded6f6106e4ff54" providerId="LiveId" clId="{05140500-9AB0-49BA-85F4-AE4099711067}" dt="2025-03-20T17:33:55.413" v="275" actId="207"/>
          <ac:spMkLst>
            <pc:docMk/>
            <pc:sldMk cId="1105753676" sldId="259"/>
            <ac:spMk id="2" creationId="{4AFCA90C-1A87-961F-6C78-87DD2CF958DE}"/>
          </ac:spMkLst>
        </pc:spChg>
        <pc:spChg chg="mod">
          <ac:chgData name="venkatesh waran" userId="8ded6f6106e4ff54" providerId="LiveId" clId="{05140500-9AB0-49BA-85F4-AE4099711067}" dt="2025-03-20T17:34:40.171" v="281" actId="20577"/>
          <ac:spMkLst>
            <pc:docMk/>
            <pc:sldMk cId="1105753676" sldId="259"/>
            <ac:spMk id="3" creationId="{9E499930-3E84-7324-22BB-8D2A96D2F31D}"/>
          </ac:spMkLst>
        </pc:spChg>
      </pc:sldChg>
      <pc:sldChg chg="modSp new mod">
        <pc:chgData name="venkatesh waran" userId="8ded6f6106e4ff54" providerId="LiveId" clId="{05140500-9AB0-49BA-85F4-AE4099711067}" dt="2025-03-24T07:09:10.223" v="385" actId="207"/>
        <pc:sldMkLst>
          <pc:docMk/>
          <pc:sldMk cId="2044421837" sldId="260"/>
        </pc:sldMkLst>
        <pc:spChg chg="mod">
          <ac:chgData name="venkatesh waran" userId="8ded6f6106e4ff54" providerId="LiveId" clId="{05140500-9AB0-49BA-85F4-AE4099711067}" dt="2025-03-24T07:08:50.517" v="383" actId="207"/>
          <ac:spMkLst>
            <pc:docMk/>
            <pc:sldMk cId="2044421837" sldId="260"/>
            <ac:spMk id="2" creationId="{CE65351C-C038-11DB-4139-54176E525614}"/>
          </ac:spMkLst>
        </pc:spChg>
        <pc:spChg chg="mod">
          <ac:chgData name="venkatesh waran" userId="8ded6f6106e4ff54" providerId="LiveId" clId="{05140500-9AB0-49BA-85F4-AE4099711067}" dt="2025-03-24T07:09:10.223" v="385" actId="207"/>
          <ac:spMkLst>
            <pc:docMk/>
            <pc:sldMk cId="2044421837" sldId="260"/>
            <ac:spMk id="3" creationId="{C40E8EFF-1F69-0CBA-DAD0-378DF969D91A}"/>
          </ac:spMkLst>
        </pc:spChg>
      </pc:sldChg>
      <pc:sldChg chg="modSp new mod">
        <pc:chgData name="venkatesh waran" userId="8ded6f6106e4ff54" providerId="LiveId" clId="{05140500-9AB0-49BA-85F4-AE4099711067}" dt="2025-03-24T07:10:32.671" v="393" actId="207"/>
        <pc:sldMkLst>
          <pc:docMk/>
          <pc:sldMk cId="1591865725" sldId="261"/>
        </pc:sldMkLst>
        <pc:spChg chg="mod">
          <ac:chgData name="venkatesh waran" userId="8ded6f6106e4ff54" providerId="LiveId" clId="{05140500-9AB0-49BA-85F4-AE4099711067}" dt="2025-03-24T07:10:32.671" v="393" actId="207"/>
          <ac:spMkLst>
            <pc:docMk/>
            <pc:sldMk cId="1591865725" sldId="261"/>
            <ac:spMk id="2" creationId="{2077024E-176B-DD88-3E57-2F4762EBE5D2}"/>
          </ac:spMkLst>
        </pc:spChg>
        <pc:spChg chg="mod">
          <ac:chgData name="venkatesh waran" userId="8ded6f6106e4ff54" providerId="LiveId" clId="{05140500-9AB0-49BA-85F4-AE4099711067}" dt="2025-03-24T07:10:19.119" v="391" actId="207"/>
          <ac:spMkLst>
            <pc:docMk/>
            <pc:sldMk cId="1591865725" sldId="261"/>
            <ac:spMk id="3" creationId="{7F5948F8-5AD9-AE54-0263-0CC3FCA33B05}"/>
          </ac:spMkLst>
        </pc:spChg>
      </pc:sldChg>
      <pc:sldChg chg="modSp new del mod">
        <pc:chgData name="venkatesh waran" userId="8ded6f6106e4ff54" providerId="LiveId" clId="{05140500-9AB0-49BA-85F4-AE4099711067}" dt="2025-03-24T07:03:53.793" v="349" actId="2696"/>
        <pc:sldMkLst>
          <pc:docMk/>
          <pc:sldMk cId="1690983912" sldId="261"/>
        </pc:sldMkLst>
      </pc:sldChg>
      <pc:sldChg chg="modSp new del mod">
        <pc:chgData name="venkatesh waran" userId="8ded6f6106e4ff54" providerId="LiveId" clId="{05140500-9AB0-49BA-85F4-AE4099711067}" dt="2025-03-24T07:23:34.368" v="517" actId="47"/>
        <pc:sldMkLst>
          <pc:docMk/>
          <pc:sldMk cId="713738121" sldId="262"/>
        </pc:sldMkLst>
      </pc:sldChg>
      <pc:sldChg chg="addSp modSp new mod">
        <pc:chgData name="venkatesh waran" userId="8ded6f6106e4ff54" providerId="LiveId" clId="{05140500-9AB0-49BA-85F4-AE4099711067}" dt="2025-03-26T17:55:59.866" v="529" actId="207"/>
        <pc:sldMkLst>
          <pc:docMk/>
          <pc:sldMk cId="2038484215" sldId="262"/>
        </pc:sldMkLst>
        <pc:spChg chg="add mod">
          <ac:chgData name="venkatesh waran" userId="8ded6f6106e4ff54" providerId="LiveId" clId="{05140500-9AB0-49BA-85F4-AE4099711067}" dt="2025-03-26T17:55:59.866" v="529" actId="207"/>
          <ac:spMkLst>
            <pc:docMk/>
            <pc:sldMk cId="2038484215" sldId="262"/>
            <ac:spMk id="3" creationId="{D8397201-20A3-F922-B1C4-6246024E2596}"/>
          </ac:spMkLst>
        </pc:spChg>
      </pc:sldChg>
      <pc:sldChg chg="modSp new del mod">
        <pc:chgData name="venkatesh waran" userId="8ded6f6106e4ff54" providerId="LiveId" clId="{05140500-9AB0-49BA-85F4-AE4099711067}" dt="2025-03-24T07:13:45.890" v="435" actId="47"/>
        <pc:sldMkLst>
          <pc:docMk/>
          <pc:sldMk cId="4219438706" sldId="262"/>
        </pc:sldMkLst>
      </pc:sldChg>
      <pc:sldChg chg="new del">
        <pc:chgData name="venkatesh waran" userId="8ded6f6106e4ff54" providerId="LiveId" clId="{05140500-9AB0-49BA-85F4-AE4099711067}" dt="2025-03-24T07:22:09.952" v="497" actId="47"/>
        <pc:sldMkLst>
          <pc:docMk/>
          <pc:sldMk cId="884293788" sldId="263"/>
        </pc:sldMkLst>
      </pc:sldChg>
      <pc:sldChg chg="modSp new del mod">
        <pc:chgData name="venkatesh waran" userId="8ded6f6106e4ff54" providerId="LiveId" clId="{05140500-9AB0-49BA-85F4-AE4099711067}" dt="2025-03-24T07:23:31.250" v="516" actId="47"/>
        <pc:sldMkLst>
          <pc:docMk/>
          <pc:sldMk cId="1069121310" sldId="263"/>
        </pc:sldMkLst>
      </pc:sldChg>
      <pc:sldChg chg="new del">
        <pc:chgData name="venkatesh waran" userId="8ded6f6106e4ff54" providerId="LiveId" clId="{05140500-9AB0-49BA-85F4-AE4099711067}" dt="2025-03-24T07:26:09.685" v="527" actId="47"/>
        <pc:sldMkLst>
          <pc:docMk/>
          <pc:sldMk cId="2051673767" sldId="263"/>
        </pc:sldMkLst>
      </pc:sldChg>
      <pc:sldChg chg="new del">
        <pc:chgData name="venkatesh waran" userId="8ded6f6106e4ff54" providerId="LiveId" clId="{05140500-9AB0-49BA-85F4-AE4099711067}" dt="2025-03-26T17:58:02.173" v="531" actId="47"/>
        <pc:sldMkLst>
          <pc:docMk/>
          <pc:sldMk cId="3220892967" sldId="263"/>
        </pc:sldMkLst>
      </pc:sldChg>
      <pc:sldChg chg="modSp new mod">
        <pc:chgData name="venkatesh waran" userId="8ded6f6106e4ff54" providerId="LiveId" clId="{05140500-9AB0-49BA-85F4-AE4099711067}" dt="2025-03-26T18:08:06.436" v="583" actId="14100"/>
        <pc:sldMkLst>
          <pc:docMk/>
          <pc:sldMk cId="3443647831" sldId="263"/>
        </pc:sldMkLst>
        <pc:spChg chg="mod">
          <ac:chgData name="venkatesh waran" userId="8ded6f6106e4ff54" providerId="LiveId" clId="{05140500-9AB0-49BA-85F4-AE4099711067}" dt="2025-03-26T17:59:20.473" v="547" actId="207"/>
          <ac:spMkLst>
            <pc:docMk/>
            <pc:sldMk cId="3443647831" sldId="263"/>
            <ac:spMk id="2" creationId="{134A5269-968E-3665-2707-D6B6D846C71E}"/>
          </ac:spMkLst>
        </pc:spChg>
        <pc:spChg chg="mod">
          <ac:chgData name="venkatesh waran" userId="8ded6f6106e4ff54" providerId="LiveId" clId="{05140500-9AB0-49BA-85F4-AE4099711067}" dt="2025-03-26T18:08:06.436" v="583" actId="14100"/>
          <ac:spMkLst>
            <pc:docMk/>
            <pc:sldMk cId="3443647831" sldId="263"/>
            <ac:spMk id="3" creationId="{3D923220-CFAB-E4D4-45C6-5A1003721F8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B8CED-BABD-6DFA-F2D6-659A4B4633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6F33FF4-57A3-C04A-56C6-3E2CA5665B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2ACF4DB-DF73-D7DC-0F9F-5BAC7D9281B7}"/>
              </a:ext>
            </a:extLst>
          </p:cNvPr>
          <p:cNvSpPr>
            <a:spLocks noGrp="1"/>
          </p:cNvSpPr>
          <p:nvPr>
            <p:ph type="dt" sz="half" idx="10"/>
          </p:nvPr>
        </p:nvSpPr>
        <p:spPr/>
        <p:txBody>
          <a:bodyPr/>
          <a:lstStyle/>
          <a:p>
            <a:fld id="{6E6DE557-5842-4285-83BA-EB373A9EBB86}" type="datetimeFigureOut">
              <a:rPr lang="en-IN" smtClean="0"/>
              <a:t>26-03-2025</a:t>
            </a:fld>
            <a:endParaRPr lang="en-IN"/>
          </a:p>
        </p:txBody>
      </p:sp>
      <p:sp>
        <p:nvSpPr>
          <p:cNvPr id="5" name="Footer Placeholder 4">
            <a:extLst>
              <a:ext uri="{FF2B5EF4-FFF2-40B4-BE49-F238E27FC236}">
                <a16:creationId xmlns:a16="http://schemas.microsoft.com/office/drawing/2014/main" id="{42B49BC5-BD7A-AA3E-AD67-B9CA0181DE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6E194A-AA84-DA53-A8CA-19455FEFA90D}"/>
              </a:ext>
            </a:extLst>
          </p:cNvPr>
          <p:cNvSpPr>
            <a:spLocks noGrp="1"/>
          </p:cNvSpPr>
          <p:nvPr>
            <p:ph type="sldNum" sz="quarter" idx="12"/>
          </p:nvPr>
        </p:nvSpPr>
        <p:spPr/>
        <p:txBody>
          <a:bodyPr/>
          <a:lstStyle/>
          <a:p>
            <a:fld id="{D8307A14-B386-480F-8285-57129AFF7B9C}" type="slidenum">
              <a:rPr lang="en-IN" smtClean="0"/>
              <a:t>‹#›</a:t>
            </a:fld>
            <a:endParaRPr lang="en-IN"/>
          </a:p>
        </p:txBody>
      </p:sp>
    </p:spTree>
    <p:extLst>
      <p:ext uri="{BB962C8B-B14F-4D97-AF65-F5344CB8AC3E}">
        <p14:creationId xmlns:p14="http://schemas.microsoft.com/office/powerpoint/2010/main" val="2128221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E3095-C465-27FE-2C49-77B6422E5FF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64C3BE0-84C6-ADB7-833A-36B7603A38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D9FC42-3962-361C-BA0D-01AD34770DB2}"/>
              </a:ext>
            </a:extLst>
          </p:cNvPr>
          <p:cNvSpPr>
            <a:spLocks noGrp="1"/>
          </p:cNvSpPr>
          <p:nvPr>
            <p:ph type="dt" sz="half" idx="10"/>
          </p:nvPr>
        </p:nvSpPr>
        <p:spPr/>
        <p:txBody>
          <a:bodyPr/>
          <a:lstStyle/>
          <a:p>
            <a:fld id="{6E6DE557-5842-4285-83BA-EB373A9EBB86}" type="datetimeFigureOut">
              <a:rPr lang="en-IN" smtClean="0"/>
              <a:t>26-03-2025</a:t>
            </a:fld>
            <a:endParaRPr lang="en-IN"/>
          </a:p>
        </p:txBody>
      </p:sp>
      <p:sp>
        <p:nvSpPr>
          <p:cNvPr id="5" name="Footer Placeholder 4">
            <a:extLst>
              <a:ext uri="{FF2B5EF4-FFF2-40B4-BE49-F238E27FC236}">
                <a16:creationId xmlns:a16="http://schemas.microsoft.com/office/drawing/2014/main" id="{EFF82F2C-121D-FDD3-2A3D-3D01253CC5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9EDE85-32CA-4BEB-CDFA-BDB3421A35B4}"/>
              </a:ext>
            </a:extLst>
          </p:cNvPr>
          <p:cNvSpPr>
            <a:spLocks noGrp="1"/>
          </p:cNvSpPr>
          <p:nvPr>
            <p:ph type="sldNum" sz="quarter" idx="12"/>
          </p:nvPr>
        </p:nvSpPr>
        <p:spPr/>
        <p:txBody>
          <a:bodyPr/>
          <a:lstStyle/>
          <a:p>
            <a:fld id="{D8307A14-B386-480F-8285-57129AFF7B9C}" type="slidenum">
              <a:rPr lang="en-IN" smtClean="0"/>
              <a:t>‹#›</a:t>
            </a:fld>
            <a:endParaRPr lang="en-IN"/>
          </a:p>
        </p:txBody>
      </p:sp>
    </p:spTree>
    <p:extLst>
      <p:ext uri="{BB962C8B-B14F-4D97-AF65-F5344CB8AC3E}">
        <p14:creationId xmlns:p14="http://schemas.microsoft.com/office/powerpoint/2010/main" val="460772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97213B-4112-69ED-D2EA-E270A853A53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7D152DD-5543-9D89-2CF7-E399E315A7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2C4811-EC55-A642-F590-D4FA70C65CF7}"/>
              </a:ext>
            </a:extLst>
          </p:cNvPr>
          <p:cNvSpPr>
            <a:spLocks noGrp="1"/>
          </p:cNvSpPr>
          <p:nvPr>
            <p:ph type="dt" sz="half" idx="10"/>
          </p:nvPr>
        </p:nvSpPr>
        <p:spPr/>
        <p:txBody>
          <a:bodyPr/>
          <a:lstStyle/>
          <a:p>
            <a:fld id="{6E6DE557-5842-4285-83BA-EB373A9EBB86}" type="datetimeFigureOut">
              <a:rPr lang="en-IN" smtClean="0"/>
              <a:t>26-03-2025</a:t>
            </a:fld>
            <a:endParaRPr lang="en-IN"/>
          </a:p>
        </p:txBody>
      </p:sp>
      <p:sp>
        <p:nvSpPr>
          <p:cNvPr id="5" name="Footer Placeholder 4">
            <a:extLst>
              <a:ext uri="{FF2B5EF4-FFF2-40B4-BE49-F238E27FC236}">
                <a16:creationId xmlns:a16="http://schemas.microsoft.com/office/drawing/2014/main" id="{D5E2BBFC-E289-F1DF-25BB-3DDA4B96CF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2AAA13-6F71-A561-4C44-C34239EF6563}"/>
              </a:ext>
            </a:extLst>
          </p:cNvPr>
          <p:cNvSpPr>
            <a:spLocks noGrp="1"/>
          </p:cNvSpPr>
          <p:nvPr>
            <p:ph type="sldNum" sz="quarter" idx="12"/>
          </p:nvPr>
        </p:nvSpPr>
        <p:spPr/>
        <p:txBody>
          <a:bodyPr/>
          <a:lstStyle/>
          <a:p>
            <a:fld id="{D8307A14-B386-480F-8285-57129AFF7B9C}" type="slidenum">
              <a:rPr lang="en-IN" smtClean="0"/>
              <a:t>‹#›</a:t>
            </a:fld>
            <a:endParaRPr lang="en-IN"/>
          </a:p>
        </p:txBody>
      </p:sp>
    </p:spTree>
    <p:extLst>
      <p:ext uri="{BB962C8B-B14F-4D97-AF65-F5344CB8AC3E}">
        <p14:creationId xmlns:p14="http://schemas.microsoft.com/office/powerpoint/2010/main" val="493208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36850-7BE7-0522-CB64-2C46568CC0E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5FE9564-1D6D-8E0B-5945-8074E271E8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EA42EE-AFA1-CDF1-8371-CE819BFC377B}"/>
              </a:ext>
            </a:extLst>
          </p:cNvPr>
          <p:cNvSpPr>
            <a:spLocks noGrp="1"/>
          </p:cNvSpPr>
          <p:nvPr>
            <p:ph type="dt" sz="half" idx="10"/>
          </p:nvPr>
        </p:nvSpPr>
        <p:spPr/>
        <p:txBody>
          <a:bodyPr/>
          <a:lstStyle/>
          <a:p>
            <a:fld id="{6E6DE557-5842-4285-83BA-EB373A9EBB86}" type="datetimeFigureOut">
              <a:rPr lang="en-IN" smtClean="0"/>
              <a:t>26-03-2025</a:t>
            </a:fld>
            <a:endParaRPr lang="en-IN"/>
          </a:p>
        </p:txBody>
      </p:sp>
      <p:sp>
        <p:nvSpPr>
          <p:cNvPr id="5" name="Footer Placeholder 4">
            <a:extLst>
              <a:ext uri="{FF2B5EF4-FFF2-40B4-BE49-F238E27FC236}">
                <a16:creationId xmlns:a16="http://schemas.microsoft.com/office/drawing/2014/main" id="{E61E6978-99AA-404B-68F2-37C242800F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B41AF0-8000-513E-C18A-C10AB07D4E82}"/>
              </a:ext>
            </a:extLst>
          </p:cNvPr>
          <p:cNvSpPr>
            <a:spLocks noGrp="1"/>
          </p:cNvSpPr>
          <p:nvPr>
            <p:ph type="sldNum" sz="quarter" idx="12"/>
          </p:nvPr>
        </p:nvSpPr>
        <p:spPr/>
        <p:txBody>
          <a:bodyPr/>
          <a:lstStyle/>
          <a:p>
            <a:fld id="{D8307A14-B386-480F-8285-57129AFF7B9C}" type="slidenum">
              <a:rPr lang="en-IN" smtClean="0"/>
              <a:t>‹#›</a:t>
            </a:fld>
            <a:endParaRPr lang="en-IN"/>
          </a:p>
        </p:txBody>
      </p:sp>
    </p:spTree>
    <p:extLst>
      <p:ext uri="{BB962C8B-B14F-4D97-AF65-F5344CB8AC3E}">
        <p14:creationId xmlns:p14="http://schemas.microsoft.com/office/powerpoint/2010/main" val="2069504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44DA0-F658-E8D7-043F-81C365430C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46FA554-1841-2947-FB83-B08846752A6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D3E702-5461-9946-3BBB-E4DAACB836DA}"/>
              </a:ext>
            </a:extLst>
          </p:cNvPr>
          <p:cNvSpPr>
            <a:spLocks noGrp="1"/>
          </p:cNvSpPr>
          <p:nvPr>
            <p:ph type="dt" sz="half" idx="10"/>
          </p:nvPr>
        </p:nvSpPr>
        <p:spPr/>
        <p:txBody>
          <a:bodyPr/>
          <a:lstStyle/>
          <a:p>
            <a:fld id="{6E6DE557-5842-4285-83BA-EB373A9EBB86}" type="datetimeFigureOut">
              <a:rPr lang="en-IN" smtClean="0"/>
              <a:t>26-03-2025</a:t>
            </a:fld>
            <a:endParaRPr lang="en-IN"/>
          </a:p>
        </p:txBody>
      </p:sp>
      <p:sp>
        <p:nvSpPr>
          <p:cNvPr id="5" name="Footer Placeholder 4">
            <a:extLst>
              <a:ext uri="{FF2B5EF4-FFF2-40B4-BE49-F238E27FC236}">
                <a16:creationId xmlns:a16="http://schemas.microsoft.com/office/drawing/2014/main" id="{C6C656B8-BA55-0B65-3F3E-72AC911757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1158F8-5EC6-6B4E-E3A3-18B162E563A7}"/>
              </a:ext>
            </a:extLst>
          </p:cNvPr>
          <p:cNvSpPr>
            <a:spLocks noGrp="1"/>
          </p:cNvSpPr>
          <p:nvPr>
            <p:ph type="sldNum" sz="quarter" idx="12"/>
          </p:nvPr>
        </p:nvSpPr>
        <p:spPr/>
        <p:txBody>
          <a:bodyPr/>
          <a:lstStyle/>
          <a:p>
            <a:fld id="{D8307A14-B386-480F-8285-57129AFF7B9C}" type="slidenum">
              <a:rPr lang="en-IN" smtClean="0"/>
              <a:t>‹#›</a:t>
            </a:fld>
            <a:endParaRPr lang="en-IN"/>
          </a:p>
        </p:txBody>
      </p:sp>
    </p:spTree>
    <p:extLst>
      <p:ext uri="{BB962C8B-B14F-4D97-AF65-F5344CB8AC3E}">
        <p14:creationId xmlns:p14="http://schemas.microsoft.com/office/powerpoint/2010/main" val="2630032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2DADA-73E9-B5A8-BE08-9C53E2F86AA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F27E84-91D6-D995-D2F4-1D2D97A9B7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E47C64D-4B9C-8420-2B22-046F5E4256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A85389D-CDF7-3572-9F1D-23B07FB350E8}"/>
              </a:ext>
            </a:extLst>
          </p:cNvPr>
          <p:cNvSpPr>
            <a:spLocks noGrp="1"/>
          </p:cNvSpPr>
          <p:nvPr>
            <p:ph type="dt" sz="half" idx="10"/>
          </p:nvPr>
        </p:nvSpPr>
        <p:spPr/>
        <p:txBody>
          <a:bodyPr/>
          <a:lstStyle/>
          <a:p>
            <a:fld id="{6E6DE557-5842-4285-83BA-EB373A9EBB86}" type="datetimeFigureOut">
              <a:rPr lang="en-IN" smtClean="0"/>
              <a:t>26-03-2025</a:t>
            </a:fld>
            <a:endParaRPr lang="en-IN"/>
          </a:p>
        </p:txBody>
      </p:sp>
      <p:sp>
        <p:nvSpPr>
          <p:cNvPr id="6" name="Footer Placeholder 5">
            <a:extLst>
              <a:ext uri="{FF2B5EF4-FFF2-40B4-BE49-F238E27FC236}">
                <a16:creationId xmlns:a16="http://schemas.microsoft.com/office/drawing/2014/main" id="{85A87D75-F407-B6A1-EBC3-C1ABB65212D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B264E9-3AF3-825B-3F45-E9FE2552093D}"/>
              </a:ext>
            </a:extLst>
          </p:cNvPr>
          <p:cNvSpPr>
            <a:spLocks noGrp="1"/>
          </p:cNvSpPr>
          <p:nvPr>
            <p:ph type="sldNum" sz="quarter" idx="12"/>
          </p:nvPr>
        </p:nvSpPr>
        <p:spPr/>
        <p:txBody>
          <a:bodyPr/>
          <a:lstStyle/>
          <a:p>
            <a:fld id="{D8307A14-B386-480F-8285-57129AFF7B9C}" type="slidenum">
              <a:rPr lang="en-IN" smtClean="0"/>
              <a:t>‹#›</a:t>
            </a:fld>
            <a:endParaRPr lang="en-IN"/>
          </a:p>
        </p:txBody>
      </p:sp>
    </p:spTree>
    <p:extLst>
      <p:ext uri="{BB962C8B-B14F-4D97-AF65-F5344CB8AC3E}">
        <p14:creationId xmlns:p14="http://schemas.microsoft.com/office/powerpoint/2010/main" val="771573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6BEAA-2CEA-7840-25A9-4F412ABC9EA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C3E82E4-3B6C-56C6-6A4B-99B80EE289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1E63CD-36DC-0D04-091D-9B5BC4F2F0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B90F9B7-FC24-0CD0-CE0E-835877979E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651922-A07F-CBD4-D6DB-7643EA2351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B6A46D6-E5C9-8722-AD10-D5CB50082C57}"/>
              </a:ext>
            </a:extLst>
          </p:cNvPr>
          <p:cNvSpPr>
            <a:spLocks noGrp="1"/>
          </p:cNvSpPr>
          <p:nvPr>
            <p:ph type="dt" sz="half" idx="10"/>
          </p:nvPr>
        </p:nvSpPr>
        <p:spPr/>
        <p:txBody>
          <a:bodyPr/>
          <a:lstStyle/>
          <a:p>
            <a:fld id="{6E6DE557-5842-4285-83BA-EB373A9EBB86}" type="datetimeFigureOut">
              <a:rPr lang="en-IN" smtClean="0"/>
              <a:t>26-03-2025</a:t>
            </a:fld>
            <a:endParaRPr lang="en-IN"/>
          </a:p>
        </p:txBody>
      </p:sp>
      <p:sp>
        <p:nvSpPr>
          <p:cNvPr id="8" name="Footer Placeholder 7">
            <a:extLst>
              <a:ext uri="{FF2B5EF4-FFF2-40B4-BE49-F238E27FC236}">
                <a16:creationId xmlns:a16="http://schemas.microsoft.com/office/drawing/2014/main" id="{49A7DC2D-DA32-F4DE-D6AB-2F3F4763DCE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05831E3-533D-1555-440E-A43B77B02663}"/>
              </a:ext>
            </a:extLst>
          </p:cNvPr>
          <p:cNvSpPr>
            <a:spLocks noGrp="1"/>
          </p:cNvSpPr>
          <p:nvPr>
            <p:ph type="sldNum" sz="quarter" idx="12"/>
          </p:nvPr>
        </p:nvSpPr>
        <p:spPr/>
        <p:txBody>
          <a:bodyPr/>
          <a:lstStyle/>
          <a:p>
            <a:fld id="{D8307A14-B386-480F-8285-57129AFF7B9C}" type="slidenum">
              <a:rPr lang="en-IN" smtClean="0"/>
              <a:t>‹#›</a:t>
            </a:fld>
            <a:endParaRPr lang="en-IN"/>
          </a:p>
        </p:txBody>
      </p:sp>
    </p:spTree>
    <p:extLst>
      <p:ext uri="{BB962C8B-B14F-4D97-AF65-F5344CB8AC3E}">
        <p14:creationId xmlns:p14="http://schemas.microsoft.com/office/powerpoint/2010/main" val="2403886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0B501-10B8-B0FE-D223-003D1A9D2F9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1B10F29-32EA-2F89-7772-E145CDA5D8C4}"/>
              </a:ext>
            </a:extLst>
          </p:cNvPr>
          <p:cNvSpPr>
            <a:spLocks noGrp="1"/>
          </p:cNvSpPr>
          <p:nvPr>
            <p:ph type="dt" sz="half" idx="10"/>
          </p:nvPr>
        </p:nvSpPr>
        <p:spPr/>
        <p:txBody>
          <a:bodyPr/>
          <a:lstStyle/>
          <a:p>
            <a:fld id="{6E6DE557-5842-4285-83BA-EB373A9EBB86}" type="datetimeFigureOut">
              <a:rPr lang="en-IN" smtClean="0"/>
              <a:t>26-03-2025</a:t>
            </a:fld>
            <a:endParaRPr lang="en-IN"/>
          </a:p>
        </p:txBody>
      </p:sp>
      <p:sp>
        <p:nvSpPr>
          <p:cNvPr id="4" name="Footer Placeholder 3">
            <a:extLst>
              <a:ext uri="{FF2B5EF4-FFF2-40B4-BE49-F238E27FC236}">
                <a16:creationId xmlns:a16="http://schemas.microsoft.com/office/drawing/2014/main" id="{1638FF91-1D63-3C87-04C5-C538334D5B5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2189780-0B10-30E1-8935-E661D3D0182C}"/>
              </a:ext>
            </a:extLst>
          </p:cNvPr>
          <p:cNvSpPr>
            <a:spLocks noGrp="1"/>
          </p:cNvSpPr>
          <p:nvPr>
            <p:ph type="sldNum" sz="quarter" idx="12"/>
          </p:nvPr>
        </p:nvSpPr>
        <p:spPr/>
        <p:txBody>
          <a:bodyPr/>
          <a:lstStyle/>
          <a:p>
            <a:fld id="{D8307A14-B386-480F-8285-57129AFF7B9C}" type="slidenum">
              <a:rPr lang="en-IN" smtClean="0"/>
              <a:t>‹#›</a:t>
            </a:fld>
            <a:endParaRPr lang="en-IN"/>
          </a:p>
        </p:txBody>
      </p:sp>
    </p:spTree>
    <p:extLst>
      <p:ext uri="{BB962C8B-B14F-4D97-AF65-F5344CB8AC3E}">
        <p14:creationId xmlns:p14="http://schemas.microsoft.com/office/powerpoint/2010/main" val="3351281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7A8CFD-88A2-36FC-E1C2-5E5D59C05510}"/>
              </a:ext>
            </a:extLst>
          </p:cNvPr>
          <p:cNvSpPr>
            <a:spLocks noGrp="1"/>
          </p:cNvSpPr>
          <p:nvPr>
            <p:ph type="dt" sz="half" idx="10"/>
          </p:nvPr>
        </p:nvSpPr>
        <p:spPr/>
        <p:txBody>
          <a:bodyPr/>
          <a:lstStyle/>
          <a:p>
            <a:fld id="{6E6DE557-5842-4285-83BA-EB373A9EBB86}" type="datetimeFigureOut">
              <a:rPr lang="en-IN" smtClean="0"/>
              <a:t>26-03-2025</a:t>
            </a:fld>
            <a:endParaRPr lang="en-IN"/>
          </a:p>
        </p:txBody>
      </p:sp>
      <p:sp>
        <p:nvSpPr>
          <p:cNvPr id="3" name="Footer Placeholder 2">
            <a:extLst>
              <a:ext uri="{FF2B5EF4-FFF2-40B4-BE49-F238E27FC236}">
                <a16:creationId xmlns:a16="http://schemas.microsoft.com/office/drawing/2014/main" id="{8CE65197-4C92-C962-A5F9-8203BEED342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37FDF41-44D4-A829-403D-5484938E9909}"/>
              </a:ext>
            </a:extLst>
          </p:cNvPr>
          <p:cNvSpPr>
            <a:spLocks noGrp="1"/>
          </p:cNvSpPr>
          <p:nvPr>
            <p:ph type="sldNum" sz="quarter" idx="12"/>
          </p:nvPr>
        </p:nvSpPr>
        <p:spPr/>
        <p:txBody>
          <a:bodyPr/>
          <a:lstStyle/>
          <a:p>
            <a:fld id="{D8307A14-B386-480F-8285-57129AFF7B9C}" type="slidenum">
              <a:rPr lang="en-IN" smtClean="0"/>
              <a:t>‹#›</a:t>
            </a:fld>
            <a:endParaRPr lang="en-IN"/>
          </a:p>
        </p:txBody>
      </p:sp>
    </p:spTree>
    <p:extLst>
      <p:ext uri="{BB962C8B-B14F-4D97-AF65-F5344CB8AC3E}">
        <p14:creationId xmlns:p14="http://schemas.microsoft.com/office/powerpoint/2010/main" val="971592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55F8B-D961-A31A-529A-188ABC9161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6AE42FC-7F2F-6756-DE76-67A2E63829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B569AB8-EF2C-90B7-451D-2C412D1505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9C8FE7-C098-AB8C-6959-DCADAE5CFE9D}"/>
              </a:ext>
            </a:extLst>
          </p:cNvPr>
          <p:cNvSpPr>
            <a:spLocks noGrp="1"/>
          </p:cNvSpPr>
          <p:nvPr>
            <p:ph type="dt" sz="half" idx="10"/>
          </p:nvPr>
        </p:nvSpPr>
        <p:spPr/>
        <p:txBody>
          <a:bodyPr/>
          <a:lstStyle/>
          <a:p>
            <a:fld id="{6E6DE557-5842-4285-83BA-EB373A9EBB86}" type="datetimeFigureOut">
              <a:rPr lang="en-IN" smtClean="0"/>
              <a:t>26-03-2025</a:t>
            </a:fld>
            <a:endParaRPr lang="en-IN"/>
          </a:p>
        </p:txBody>
      </p:sp>
      <p:sp>
        <p:nvSpPr>
          <p:cNvPr id="6" name="Footer Placeholder 5">
            <a:extLst>
              <a:ext uri="{FF2B5EF4-FFF2-40B4-BE49-F238E27FC236}">
                <a16:creationId xmlns:a16="http://schemas.microsoft.com/office/drawing/2014/main" id="{308299C5-A925-28A1-3CD4-81B2B928B7D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7634C1-BA48-5F1E-270D-782ED4C06338}"/>
              </a:ext>
            </a:extLst>
          </p:cNvPr>
          <p:cNvSpPr>
            <a:spLocks noGrp="1"/>
          </p:cNvSpPr>
          <p:nvPr>
            <p:ph type="sldNum" sz="quarter" idx="12"/>
          </p:nvPr>
        </p:nvSpPr>
        <p:spPr/>
        <p:txBody>
          <a:bodyPr/>
          <a:lstStyle/>
          <a:p>
            <a:fld id="{D8307A14-B386-480F-8285-57129AFF7B9C}" type="slidenum">
              <a:rPr lang="en-IN" smtClean="0"/>
              <a:t>‹#›</a:t>
            </a:fld>
            <a:endParaRPr lang="en-IN"/>
          </a:p>
        </p:txBody>
      </p:sp>
    </p:spTree>
    <p:extLst>
      <p:ext uri="{BB962C8B-B14F-4D97-AF65-F5344CB8AC3E}">
        <p14:creationId xmlns:p14="http://schemas.microsoft.com/office/powerpoint/2010/main" val="394659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CAF4F-8DB5-364F-108A-9919BA543B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253F0B6-BFA1-706F-E544-7320F2252A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192C9D8-6022-7C57-0104-E4F40D48AF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0D364B-54E7-FA29-323C-210FD6D449B0}"/>
              </a:ext>
            </a:extLst>
          </p:cNvPr>
          <p:cNvSpPr>
            <a:spLocks noGrp="1"/>
          </p:cNvSpPr>
          <p:nvPr>
            <p:ph type="dt" sz="half" idx="10"/>
          </p:nvPr>
        </p:nvSpPr>
        <p:spPr/>
        <p:txBody>
          <a:bodyPr/>
          <a:lstStyle/>
          <a:p>
            <a:fld id="{6E6DE557-5842-4285-83BA-EB373A9EBB86}" type="datetimeFigureOut">
              <a:rPr lang="en-IN" smtClean="0"/>
              <a:t>26-03-2025</a:t>
            </a:fld>
            <a:endParaRPr lang="en-IN"/>
          </a:p>
        </p:txBody>
      </p:sp>
      <p:sp>
        <p:nvSpPr>
          <p:cNvPr id="6" name="Footer Placeholder 5">
            <a:extLst>
              <a:ext uri="{FF2B5EF4-FFF2-40B4-BE49-F238E27FC236}">
                <a16:creationId xmlns:a16="http://schemas.microsoft.com/office/drawing/2014/main" id="{6338EAE5-5DD8-75BA-6295-61CD6B7A2A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331DA6E-154B-15B2-2FBC-1318D2D7BC4F}"/>
              </a:ext>
            </a:extLst>
          </p:cNvPr>
          <p:cNvSpPr>
            <a:spLocks noGrp="1"/>
          </p:cNvSpPr>
          <p:nvPr>
            <p:ph type="sldNum" sz="quarter" idx="12"/>
          </p:nvPr>
        </p:nvSpPr>
        <p:spPr/>
        <p:txBody>
          <a:bodyPr/>
          <a:lstStyle/>
          <a:p>
            <a:fld id="{D8307A14-B386-480F-8285-57129AFF7B9C}" type="slidenum">
              <a:rPr lang="en-IN" smtClean="0"/>
              <a:t>‹#›</a:t>
            </a:fld>
            <a:endParaRPr lang="en-IN"/>
          </a:p>
        </p:txBody>
      </p:sp>
    </p:spTree>
    <p:extLst>
      <p:ext uri="{BB962C8B-B14F-4D97-AF65-F5344CB8AC3E}">
        <p14:creationId xmlns:p14="http://schemas.microsoft.com/office/powerpoint/2010/main" val="102337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C5881F-4666-5DB3-F317-A65C85E702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2AD6794-B469-2C5B-87D4-6B40A056FD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FDC27B-8109-7A89-9E9C-7B057F3C94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E6DE557-5842-4285-83BA-EB373A9EBB86}" type="datetimeFigureOut">
              <a:rPr lang="en-IN" smtClean="0"/>
              <a:t>26-03-2025</a:t>
            </a:fld>
            <a:endParaRPr lang="en-IN"/>
          </a:p>
        </p:txBody>
      </p:sp>
      <p:sp>
        <p:nvSpPr>
          <p:cNvPr id="5" name="Footer Placeholder 4">
            <a:extLst>
              <a:ext uri="{FF2B5EF4-FFF2-40B4-BE49-F238E27FC236}">
                <a16:creationId xmlns:a16="http://schemas.microsoft.com/office/drawing/2014/main" id="{7F22B6B4-77D4-A3DC-CFF1-BF99A23065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40E60393-5A7D-C855-6C8F-81EB54FBFC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8307A14-B386-480F-8285-57129AFF7B9C}" type="slidenum">
              <a:rPr lang="en-IN" smtClean="0"/>
              <a:t>‹#›</a:t>
            </a:fld>
            <a:endParaRPr lang="en-IN"/>
          </a:p>
        </p:txBody>
      </p:sp>
    </p:spTree>
    <p:extLst>
      <p:ext uri="{BB962C8B-B14F-4D97-AF65-F5344CB8AC3E}">
        <p14:creationId xmlns:p14="http://schemas.microsoft.com/office/powerpoint/2010/main" val="35350593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0A70E-024B-2403-61F3-5939DA3C2708}"/>
              </a:ext>
            </a:extLst>
          </p:cNvPr>
          <p:cNvSpPr>
            <a:spLocks noGrp="1"/>
          </p:cNvSpPr>
          <p:nvPr>
            <p:ph type="ctrTitle"/>
          </p:nvPr>
        </p:nvSpPr>
        <p:spPr>
          <a:xfrm>
            <a:off x="1386348" y="1691148"/>
            <a:ext cx="9586452" cy="1582993"/>
          </a:xfrm>
        </p:spPr>
        <p:txBody>
          <a:bodyPr>
            <a:noAutofit/>
          </a:bodyPr>
          <a:lstStyle/>
          <a:p>
            <a:r>
              <a:rPr lang="en-IN" sz="9600" b="1" dirty="0">
                <a:solidFill>
                  <a:schemeClr val="tx2">
                    <a:lumMod val="25000"/>
                    <a:lumOff val="75000"/>
                  </a:schemeClr>
                </a:solidFill>
              </a:rPr>
              <a:t>Myntra Analysis</a:t>
            </a:r>
          </a:p>
        </p:txBody>
      </p:sp>
      <p:sp>
        <p:nvSpPr>
          <p:cNvPr id="3" name="Subtitle 2">
            <a:extLst>
              <a:ext uri="{FF2B5EF4-FFF2-40B4-BE49-F238E27FC236}">
                <a16:creationId xmlns:a16="http://schemas.microsoft.com/office/drawing/2014/main" id="{F4EAE2B8-C31A-E362-FC6C-2C810CF539C9}"/>
              </a:ext>
            </a:extLst>
          </p:cNvPr>
          <p:cNvSpPr>
            <a:spLocks noGrp="1"/>
          </p:cNvSpPr>
          <p:nvPr>
            <p:ph type="subTitle" idx="1"/>
          </p:nvPr>
        </p:nvSpPr>
        <p:spPr>
          <a:xfrm>
            <a:off x="1524000" y="4680154"/>
            <a:ext cx="9144000" cy="865239"/>
          </a:xfrm>
        </p:spPr>
        <p:txBody>
          <a:bodyPr>
            <a:noAutofit/>
          </a:bodyPr>
          <a:lstStyle/>
          <a:p>
            <a:r>
              <a:rPr lang="en-IN" sz="4000" b="1" dirty="0">
                <a:solidFill>
                  <a:schemeClr val="accent1">
                    <a:lumMod val="75000"/>
                  </a:schemeClr>
                </a:solidFill>
              </a:rPr>
              <a:t>Venkatesh Waran|MBT11</a:t>
            </a:r>
          </a:p>
        </p:txBody>
      </p:sp>
    </p:spTree>
    <p:extLst>
      <p:ext uri="{BB962C8B-B14F-4D97-AF65-F5344CB8AC3E}">
        <p14:creationId xmlns:p14="http://schemas.microsoft.com/office/powerpoint/2010/main" val="649487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9C480-7DFD-0965-03C1-9E8CEB54F332}"/>
              </a:ext>
            </a:extLst>
          </p:cNvPr>
          <p:cNvSpPr>
            <a:spLocks noGrp="1"/>
          </p:cNvSpPr>
          <p:nvPr>
            <p:ph type="ctrTitle"/>
          </p:nvPr>
        </p:nvSpPr>
        <p:spPr>
          <a:xfrm>
            <a:off x="412955" y="589934"/>
            <a:ext cx="6322141" cy="1317523"/>
          </a:xfrm>
        </p:spPr>
        <p:txBody>
          <a:bodyPr>
            <a:normAutofit/>
          </a:bodyPr>
          <a:lstStyle/>
          <a:p>
            <a:r>
              <a:rPr lang="en-IN" sz="6600" b="1" dirty="0">
                <a:solidFill>
                  <a:schemeClr val="accent3">
                    <a:lumMod val="40000"/>
                    <a:lumOff val="60000"/>
                  </a:schemeClr>
                </a:solidFill>
              </a:rPr>
              <a:t>About Company</a:t>
            </a:r>
            <a:r>
              <a:rPr lang="en-IN" sz="6600" dirty="0"/>
              <a:t>:</a:t>
            </a:r>
          </a:p>
        </p:txBody>
      </p:sp>
      <p:sp>
        <p:nvSpPr>
          <p:cNvPr id="3" name="Subtitle 2">
            <a:extLst>
              <a:ext uri="{FF2B5EF4-FFF2-40B4-BE49-F238E27FC236}">
                <a16:creationId xmlns:a16="http://schemas.microsoft.com/office/drawing/2014/main" id="{619A0C28-F0B9-FD46-593B-39A3142B6EAA}"/>
              </a:ext>
            </a:extLst>
          </p:cNvPr>
          <p:cNvSpPr>
            <a:spLocks noGrp="1"/>
          </p:cNvSpPr>
          <p:nvPr>
            <p:ph type="subTitle" idx="1"/>
          </p:nvPr>
        </p:nvSpPr>
        <p:spPr>
          <a:xfrm>
            <a:off x="599768" y="2979173"/>
            <a:ext cx="10068232" cy="2625213"/>
          </a:xfrm>
        </p:spPr>
        <p:txBody>
          <a:bodyPr>
            <a:noAutofit/>
          </a:bodyPr>
          <a:lstStyle/>
          <a:p>
            <a:pPr algn="l"/>
            <a:r>
              <a:rPr lang="en-US" sz="3200" b="0" i="0" dirty="0">
                <a:solidFill>
                  <a:schemeClr val="accent3">
                    <a:lumMod val="40000"/>
                    <a:lumOff val="60000"/>
                  </a:schemeClr>
                </a:solidFill>
                <a:effectLst/>
                <a:latin typeface="Open Sans" panose="020B0606030504020204" pitchFamily="34" charset="0"/>
              </a:rPr>
              <a:t> </a:t>
            </a:r>
            <a:r>
              <a:rPr lang="en-US" sz="3200" b="0" i="0" dirty="0">
                <a:solidFill>
                  <a:schemeClr val="accent3">
                    <a:lumMod val="60000"/>
                    <a:lumOff val="40000"/>
                  </a:schemeClr>
                </a:solidFill>
                <a:effectLst/>
                <a:latin typeface="Open Sans" panose="020B0606030504020204" pitchFamily="34" charset="0"/>
              </a:rPr>
              <a:t>Online shopping has changed the manner in which </a:t>
            </a:r>
            <a:r>
              <a:rPr lang="en-US" sz="3200" dirty="0">
                <a:solidFill>
                  <a:schemeClr val="accent3">
                    <a:lumMod val="60000"/>
                    <a:lumOff val="40000"/>
                  </a:schemeClr>
                </a:solidFill>
                <a:latin typeface="Open Sans" panose="020B0606030504020204" pitchFamily="34" charset="0"/>
              </a:rPr>
              <a:t> individuals </a:t>
            </a:r>
            <a:r>
              <a:rPr lang="en-US" sz="3200" b="0" i="0" dirty="0">
                <a:solidFill>
                  <a:schemeClr val="accent3">
                    <a:lumMod val="60000"/>
                    <a:lumOff val="40000"/>
                  </a:schemeClr>
                </a:solidFill>
                <a:effectLst/>
                <a:latin typeface="Open Sans" panose="020B0606030504020204" pitchFamily="34" charset="0"/>
              </a:rPr>
              <a:t>shop, offering convenience, diversity, accessibility. Companies can access markets around the world, while consumers can shop from the comfort of their homes.</a:t>
            </a:r>
            <a:br>
              <a:rPr lang="en-US" sz="3200" b="0" i="0" dirty="0">
                <a:solidFill>
                  <a:schemeClr val="accent3">
                    <a:lumMod val="60000"/>
                    <a:lumOff val="40000"/>
                  </a:schemeClr>
                </a:solidFill>
                <a:effectLst/>
                <a:latin typeface="Open Sans" panose="020B0606030504020204" pitchFamily="34" charset="0"/>
              </a:rPr>
            </a:br>
            <a:endParaRPr lang="en-IN" sz="3200" dirty="0">
              <a:solidFill>
                <a:schemeClr val="accent3">
                  <a:lumMod val="60000"/>
                  <a:lumOff val="40000"/>
                </a:schemeClr>
              </a:solidFill>
            </a:endParaRPr>
          </a:p>
        </p:txBody>
      </p:sp>
    </p:spTree>
    <p:extLst>
      <p:ext uri="{BB962C8B-B14F-4D97-AF65-F5344CB8AC3E}">
        <p14:creationId xmlns:p14="http://schemas.microsoft.com/office/powerpoint/2010/main" val="2333242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82205-4820-85F3-479B-926E2157C5E3}"/>
              </a:ext>
            </a:extLst>
          </p:cNvPr>
          <p:cNvSpPr>
            <a:spLocks noGrp="1"/>
          </p:cNvSpPr>
          <p:nvPr>
            <p:ph type="ctrTitle"/>
          </p:nvPr>
        </p:nvSpPr>
        <p:spPr>
          <a:xfrm>
            <a:off x="88491" y="324465"/>
            <a:ext cx="6528619" cy="993058"/>
          </a:xfrm>
        </p:spPr>
        <p:txBody>
          <a:bodyPr>
            <a:noAutofit/>
          </a:bodyPr>
          <a:lstStyle/>
          <a:p>
            <a:r>
              <a:rPr lang="en-IN" sz="6600" b="1" dirty="0">
                <a:solidFill>
                  <a:schemeClr val="tx1">
                    <a:lumMod val="50000"/>
                    <a:lumOff val="50000"/>
                  </a:schemeClr>
                </a:solidFill>
              </a:rPr>
              <a:t>Data Collection</a:t>
            </a:r>
          </a:p>
        </p:txBody>
      </p:sp>
      <p:sp>
        <p:nvSpPr>
          <p:cNvPr id="3" name="Subtitle 2">
            <a:extLst>
              <a:ext uri="{FF2B5EF4-FFF2-40B4-BE49-F238E27FC236}">
                <a16:creationId xmlns:a16="http://schemas.microsoft.com/office/drawing/2014/main" id="{3E1AFC79-46D3-80B3-6743-16FAE20E03D0}"/>
              </a:ext>
            </a:extLst>
          </p:cNvPr>
          <p:cNvSpPr>
            <a:spLocks noGrp="1"/>
          </p:cNvSpPr>
          <p:nvPr>
            <p:ph type="subTitle" idx="1"/>
          </p:nvPr>
        </p:nvSpPr>
        <p:spPr>
          <a:xfrm>
            <a:off x="432619" y="1750142"/>
            <a:ext cx="10235381" cy="4483510"/>
          </a:xfrm>
        </p:spPr>
        <p:txBody>
          <a:bodyPr>
            <a:normAutofit fontScale="92500" lnSpcReduction="20000"/>
          </a:bodyPr>
          <a:lstStyle/>
          <a:p>
            <a:pPr algn="l"/>
            <a:r>
              <a:rPr lang="en-US" b="1" i="0" dirty="0">
                <a:solidFill>
                  <a:schemeClr val="tx1">
                    <a:lumMod val="65000"/>
                    <a:lumOff val="35000"/>
                  </a:schemeClr>
                </a:solidFill>
                <a:effectLst/>
                <a:latin typeface="Open Sans" panose="020B0606030504020204" pitchFamily="34" charset="0"/>
              </a:rPr>
              <a:t>1.Ethical Considerations:</a:t>
            </a:r>
            <a:r>
              <a:rPr lang="en-US" b="0" i="0" dirty="0">
                <a:solidFill>
                  <a:schemeClr val="tx1">
                    <a:lumMod val="65000"/>
                    <a:lumOff val="35000"/>
                  </a:schemeClr>
                </a:solidFill>
                <a:effectLst/>
                <a:latin typeface="Open Sans" panose="020B0606030504020204" pitchFamily="34" charset="0"/>
              </a:rPr>
              <a:t> Always ensure that you’re collecting data ethically and following the platform’s terms of service.</a:t>
            </a:r>
          </a:p>
          <a:p>
            <a:pPr algn="l"/>
            <a:br>
              <a:rPr lang="en-US" b="0" i="0" dirty="0">
                <a:solidFill>
                  <a:schemeClr val="tx1">
                    <a:lumMod val="65000"/>
                    <a:lumOff val="35000"/>
                  </a:schemeClr>
                </a:solidFill>
                <a:effectLst/>
                <a:latin typeface="Open Sans" panose="020B0606030504020204" pitchFamily="34" charset="0"/>
              </a:rPr>
            </a:br>
            <a:r>
              <a:rPr lang="en-US" b="1" i="0" dirty="0">
                <a:solidFill>
                  <a:schemeClr val="tx1">
                    <a:lumMod val="65000"/>
                    <a:lumOff val="35000"/>
                  </a:schemeClr>
                </a:solidFill>
                <a:effectLst/>
                <a:latin typeface="Open Sans" panose="020B0606030504020204" pitchFamily="34" charset="0"/>
              </a:rPr>
              <a:t>2. Refrain from Data Overload: </a:t>
            </a:r>
            <a:r>
              <a:rPr lang="en-US" b="0" i="0" dirty="0">
                <a:solidFill>
                  <a:schemeClr val="tx1">
                    <a:lumMod val="65000"/>
                    <a:lumOff val="35000"/>
                  </a:schemeClr>
                </a:solidFill>
                <a:effectLst/>
                <a:latin typeface="Open Sans" panose="020B0606030504020204" pitchFamily="34" charset="0"/>
              </a:rPr>
              <a:t>Limit your data gathering by prioritizing useful keywords, time frames, or targeted audiences to prevent overwhelming data.</a:t>
            </a:r>
          </a:p>
          <a:p>
            <a:pPr algn="l"/>
            <a:br>
              <a:rPr lang="en-US" b="1" i="0" dirty="0">
                <a:solidFill>
                  <a:schemeClr val="tx1">
                    <a:lumMod val="65000"/>
                    <a:lumOff val="35000"/>
                  </a:schemeClr>
                </a:solidFill>
                <a:effectLst/>
                <a:latin typeface="Open Sans" panose="020B0606030504020204" pitchFamily="34" charset="0"/>
              </a:rPr>
            </a:br>
            <a:r>
              <a:rPr lang="en-US" b="1" i="0" dirty="0">
                <a:solidFill>
                  <a:schemeClr val="tx1">
                    <a:lumMod val="65000"/>
                    <a:lumOff val="35000"/>
                  </a:schemeClr>
                </a:solidFill>
                <a:effectLst/>
                <a:latin typeface="Open Sans" panose="020B0606030504020204" pitchFamily="34" charset="0"/>
              </a:rPr>
              <a:t>3. Cleaning the data:</a:t>
            </a:r>
            <a:r>
              <a:rPr lang="en-US" b="0" i="0" dirty="0">
                <a:solidFill>
                  <a:schemeClr val="tx1">
                    <a:lumMod val="65000"/>
                    <a:lumOff val="35000"/>
                  </a:schemeClr>
                </a:solidFill>
                <a:effectLst/>
                <a:latin typeface="Open Sans" panose="020B0606030504020204" pitchFamily="34" charset="0"/>
              </a:rPr>
              <a:t> Clean the data after it is gathered by eliminating irrelevant entries, duplicates, and extraneous details.</a:t>
            </a:r>
          </a:p>
          <a:p>
            <a:pPr algn="l"/>
            <a:br>
              <a:rPr lang="en-US" b="0" i="0" dirty="0">
                <a:solidFill>
                  <a:schemeClr val="tx1">
                    <a:lumMod val="65000"/>
                    <a:lumOff val="35000"/>
                  </a:schemeClr>
                </a:solidFill>
                <a:effectLst/>
                <a:latin typeface="Open Sans" panose="020B0606030504020204" pitchFamily="34" charset="0"/>
              </a:rPr>
            </a:br>
            <a:r>
              <a:rPr lang="en-US" b="1" i="0" dirty="0">
                <a:solidFill>
                  <a:schemeClr val="tx1">
                    <a:lumMod val="65000"/>
                    <a:lumOff val="35000"/>
                  </a:schemeClr>
                </a:solidFill>
                <a:effectLst/>
                <a:latin typeface="Open Sans" panose="020B0606030504020204" pitchFamily="34" charset="0"/>
              </a:rPr>
              <a:t>4. Sentiment Analysis Tools: </a:t>
            </a:r>
            <a:r>
              <a:rPr lang="en-US" b="0" i="0" dirty="0">
                <a:solidFill>
                  <a:schemeClr val="tx1">
                    <a:lumMod val="65000"/>
                    <a:lumOff val="35000"/>
                  </a:schemeClr>
                </a:solidFill>
                <a:effectLst/>
                <a:latin typeface="Open Sans" panose="020B0606030504020204" pitchFamily="34" charset="0"/>
              </a:rPr>
              <a:t>Utilize tools such as </a:t>
            </a:r>
            <a:r>
              <a:rPr lang="en-US" b="0" i="0" dirty="0" err="1">
                <a:solidFill>
                  <a:schemeClr val="tx1">
                    <a:lumMod val="65000"/>
                    <a:lumOff val="35000"/>
                  </a:schemeClr>
                </a:solidFill>
                <a:effectLst/>
                <a:latin typeface="Open Sans" panose="020B0606030504020204" pitchFamily="34" charset="0"/>
              </a:rPr>
              <a:t>TextBlob</a:t>
            </a:r>
            <a:r>
              <a:rPr lang="en-US" b="0" i="0" dirty="0">
                <a:solidFill>
                  <a:schemeClr val="tx1">
                    <a:lumMod val="65000"/>
                    <a:lumOff val="35000"/>
                  </a:schemeClr>
                </a:solidFill>
                <a:effectLst/>
                <a:latin typeface="Open Sans" panose="020B0606030504020204" pitchFamily="34" charset="0"/>
              </a:rPr>
              <a:t>, VADER, or NLTK to process and analyze the sentiment of the gathered data.</a:t>
            </a:r>
          </a:p>
          <a:p>
            <a:pPr algn="l"/>
            <a:br>
              <a:rPr lang="en-US" b="0" i="0" dirty="0">
                <a:solidFill>
                  <a:schemeClr val="tx1">
                    <a:lumMod val="65000"/>
                    <a:lumOff val="35000"/>
                  </a:schemeClr>
                </a:solidFill>
                <a:effectLst/>
                <a:latin typeface="Open Sans" panose="020B0606030504020204" pitchFamily="34" charset="0"/>
              </a:rPr>
            </a:br>
            <a:r>
              <a:rPr lang="en-US" b="0" i="0" dirty="0">
                <a:solidFill>
                  <a:schemeClr val="tx1">
                    <a:lumMod val="65000"/>
                    <a:lumOff val="35000"/>
                  </a:schemeClr>
                </a:solidFill>
                <a:effectLst/>
                <a:latin typeface="Open Sans" panose="020B0606030504020204" pitchFamily="34" charset="0"/>
              </a:rPr>
              <a:t>5. </a:t>
            </a:r>
            <a:r>
              <a:rPr lang="en-US" b="1" i="0" dirty="0">
                <a:solidFill>
                  <a:schemeClr val="tx1">
                    <a:lumMod val="65000"/>
                    <a:lumOff val="35000"/>
                  </a:schemeClr>
                </a:solidFill>
                <a:effectLst/>
                <a:latin typeface="Open Sans" panose="020B0606030504020204" pitchFamily="34" charset="0"/>
              </a:rPr>
              <a:t>Storage: </a:t>
            </a:r>
            <a:r>
              <a:rPr lang="en-US" b="0" i="0" dirty="0">
                <a:solidFill>
                  <a:schemeClr val="tx1">
                    <a:lumMod val="65000"/>
                    <a:lumOff val="35000"/>
                  </a:schemeClr>
                </a:solidFill>
                <a:effectLst/>
                <a:latin typeface="Open Sans" panose="020B0606030504020204" pitchFamily="34" charset="0"/>
              </a:rPr>
              <a:t>Keep the data in an organized form (e.g., database, CSV) for efficient analysis and future processing.</a:t>
            </a:r>
            <a:endParaRPr lang="en-IN" dirty="0">
              <a:solidFill>
                <a:schemeClr val="tx1">
                  <a:lumMod val="65000"/>
                  <a:lumOff val="35000"/>
                </a:schemeClr>
              </a:solidFill>
            </a:endParaRPr>
          </a:p>
        </p:txBody>
      </p:sp>
    </p:spTree>
    <p:extLst>
      <p:ext uri="{BB962C8B-B14F-4D97-AF65-F5344CB8AC3E}">
        <p14:creationId xmlns:p14="http://schemas.microsoft.com/office/powerpoint/2010/main" val="2732992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CA90C-1A87-961F-6C78-87DD2CF958DE}"/>
              </a:ext>
            </a:extLst>
          </p:cNvPr>
          <p:cNvSpPr>
            <a:spLocks noGrp="1"/>
          </p:cNvSpPr>
          <p:nvPr>
            <p:ph type="title"/>
          </p:nvPr>
        </p:nvSpPr>
        <p:spPr>
          <a:xfrm>
            <a:off x="206478" y="344794"/>
            <a:ext cx="10515601" cy="1149043"/>
          </a:xfrm>
        </p:spPr>
        <p:txBody>
          <a:bodyPr>
            <a:normAutofit fontScale="90000"/>
          </a:bodyPr>
          <a:lstStyle/>
          <a:p>
            <a:r>
              <a:rPr lang="en-IN" sz="1800" b="0" i="0" u="none" strike="noStrike" dirty="0">
                <a:solidFill>
                  <a:srgbClr val="000000"/>
                </a:solidFill>
                <a:effectLst/>
                <a:latin typeface="Arial" panose="020B0604020202020204" pitchFamily="34" charset="0"/>
              </a:rPr>
              <a:t> </a:t>
            </a:r>
            <a:r>
              <a:rPr lang="en-IN" sz="6600" b="1" i="0" u="none" strike="noStrike" dirty="0">
                <a:solidFill>
                  <a:schemeClr val="accent1">
                    <a:lumMod val="60000"/>
                    <a:lumOff val="40000"/>
                  </a:schemeClr>
                </a:solidFill>
                <a:effectLst/>
                <a:latin typeface="Arial" panose="020B0604020202020204" pitchFamily="34" charset="0"/>
              </a:rPr>
              <a:t>Brand Perception Analysis:</a:t>
            </a:r>
            <a:endParaRPr lang="en-IN" sz="6600" b="1" dirty="0">
              <a:solidFill>
                <a:schemeClr val="accent1">
                  <a:lumMod val="60000"/>
                  <a:lumOff val="40000"/>
                </a:schemeClr>
              </a:solidFill>
            </a:endParaRPr>
          </a:p>
        </p:txBody>
      </p:sp>
      <p:sp>
        <p:nvSpPr>
          <p:cNvPr id="3" name="Content Placeholder 2">
            <a:extLst>
              <a:ext uri="{FF2B5EF4-FFF2-40B4-BE49-F238E27FC236}">
                <a16:creationId xmlns:a16="http://schemas.microsoft.com/office/drawing/2014/main" id="{9E499930-3E84-7324-22BB-8D2A96D2F31D}"/>
              </a:ext>
            </a:extLst>
          </p:cNvPr>
          <p:cNvSpPr>
            <a:spLocks noGrp="1"/>
          </p:cNvSpPr>
          <p:nvPr>
            <p:ph idx="1"/>
          </p:nvPr>
        </p:nvSpPr>
        <p:spPr>
          <a:xfrm>
            <a:off x="614516" y="1946786"/>
            <a:ext cx="10515600" cy="3274143"/>
          </a:xfrm>
        </p:spPr>
        <p:txBody>
          <a:bodyPr>
            <a:noAutofit/>
          </a:bodyPr>
          <a:lstStyle/>
          <a:p>
            <a:pPr marL="0" indent="0">
              <a:buNone/>
            </a:pPr>
            <a:r>
              <a:rPr lang="en-US" sz="2400" b="0" i="0" dirty="0">
                <a:solidFill>
                  <a:schemeClr val="accent1">
                    <a:lumMod val="60000"/>
                    <a:lumOff val="40000"/>
                  </a:schemeClr>
                </a:solidFill>
                <a:effectLst/>
                <a:latin typeface="Nunito Sans" panose="020F0502020204030204" pitchFamily="2" charset="0"/>
              </a:rPr>
              <a:t>Instagram User-Generated Content: Review posts and stories with hashtags such as #MyntraOOTD (Outfit of the Day) and #MyntraStyle to see how influencers, and just users, post about Myntra products. - Positive Perception: Influencers and many users include Myntra in their stories and posts, generating engagements with fashion products about availability, variety, and trends. - Negative Perception: Issues like receiving the wrong product or receiving a poor quality item can also show up in posts or comments tagged with Myntra. - Brand Mentions: Use the Insights tool on Instagram to review mentions/reactions and engagement for posts by Myntra in order to collectively analyze how their followers feel about the brand. - Influencer Impact: If Myntra engages with influencers, you can analyze how their audience reacts to Myntra on social media in order to determine how much they trust and are excited about being a part of the Myntra brand</a:t>
            </a:r>
            <a:endParaRPr lang="en-IN" sz="2400" dirty="0"/>
          </a:p>
        </p:txBody>
      </p:sp>
    </p:spTree>
    <p:extLst>
      <p:ext uri="{BB962C8B-B14F-4D97-AF65-F5344CB8AC3E}">
        <p14:creationId xmlns:p14="http://schemas.microsoft.com/office/powerpoint/2010/main" val="1105753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5351C-C038-11DB-4139-54176E525614}"/>
              </a:ext>
            </a:extLst>
          </p:cNvPr>
          <p:cNvSpPr>
            <a:spLocks noGrp="1"/>
          </p:cNvSpPr>
          <p:nvPr>
            <p:ph type="title"/>
          </p:nvPr>
        </p:nvSpPr>
        <p:spPr>
          <a:xfrm>
            <a:off x="0" y="1"/>
            <a:ext cx="11353800" cy="1032386"/>
          </a:xfrm>
        </p:spPr>
        <p:txBody>
          <a:bodyPr>
            <a:noAutofit/>
          </a:bodyPr>
          <a:lstStyle/>
          <a:p>
            <a:r>
              <a:rPr lang="en-IN" sz="5400" b="1" i="0" u="none" strike="noStrike" dirty="0">
                <a:solidFill>
                  <a:schemeClr val="accent2">
                    <a:lumMod val="75000"/>
                  </a:schemeClr>
                </a:solidFill>
                <a:effectLst/>
                <a:latin typeface="Arial" panose="020B0604020202020204" pitchFamily="34" charset="0"/>
              </a:rPr>
              <a:t>Customer Sentiment Analysis:</a:t>
            </a:r>
            <a:endParaRPr lang="en-IN" sz="5400" b="1" dirty="0">
              <a:solidFill>
                <a:schemeClr val="accent2">
                  <a:lumMod val="75000"/>
                </a:schemeClr>
              </a:solidFill>
            </a:endParaRPr>
          </a:p>
        </p:txBody>
      </p:sp>
      <p:sp>
        <p:nvSpPr>
          <p:cNvPr id="3" name="Content Placeholder 2">
            <a:extLst>
              <a:ext uri="{FF2B5EF4-FFF2-40B4-BE49-F238E27FC236}">
                <a16:creationId xmlns:a16="http://schemas.microsoft.com/office/drawing/2014/main" id="{C40E8EFF-1F69-0CBA-DAD0-378DF969D91A}"/>
              </a:ext>
            </a:extLst>
          </p:cNvPr>
          <p:cNvSpPr>
            <a:spLocks noGrp="1"/>
          </p:cNvSpPr>
          <p:nvPr>
            <p:ph idx="1"/>
          </p:nvPr>
        </p:nvSpPr>
        <p:spPr>
          <a:xfrm>
            <a:off x="245807" y="904568"/>
            <a:ext cx="11887200" cy="5830529"/>
          </a:xfrm>
        </p:spPr>
        <p:txBody>
          <a:bodyPr>
            <a:normAutofit/>
          </a:bodyPr>
          <a:lstStyle/>
          <a:p>
            <a:pPr marL="0" indent="0">
              <a:buNone/>
            </a:pPr>
            <a:r>
              <a:rPr lang="en-US" sz="1900" b="0" i="0" dirty="0">
                <a:solidFill>
                  <a:schemeClr val="accent2">
                    <a:lumMod val="60000"/>
                    <a:lumOff val="40000"/>
                  </a:schemeClr>
                </a:solidFill>
                <a:effectLst/>
                <a:latin typeface="Open Sans" panose="020B0606030504020204" pitchFamily="34" charset="0"/>
              </a:rPr>
              <a:t>Sentiment analysis is a potent tool to measure the feeling of the customer from social media posts, reviews, and other sources online. Sentiment analysis assists brands such as Myntra in knowing how their customers perceive their products, services, and brand. The following is the manner in which you can classify social media posts and reviews for Myntra as being positive, negative, or neutral sentiment.</a:t>
            </a:r>
          </a:p>
          <a:p>
            <a:pPr marL="0" indent="0">
              <a:buNone/>
            </a:pPr>
            <a:endParaRPr lang="en-US" sz="1900" b="0" i="0" dirty="0">
              <a:solidFill>
                <a:schemeClr val="accent2">
                  <a:lumMod val="60000"/>
                  <a:lumOff val="40000"/>
                </a:schemeClr>
              </a:solidFill>
              <a:effectLst/>
              <a:latin typeface="Open Sans" panose="020B0606030504020204" pitchFamily="34" charset="0"/>
            </a:endParaRPr>
          </a:p>
          <a:p>
            <a:pPr marL="0" indent="0">
              <a:buNone/>
            </a:pPr>
            <a:r>
              <a:rPr lang="en-US" sz="1900" b="0" i="0" dirty="0">
                <a:solidFill>
                  <a:schemeClr val="accent2">
                    <a:lumMod val="60000"/>
                    <a:lumOff val="40000"/>
                  </a:schemeClr>
                </a:solidFill>
                <a:effectLst/>
                <a:latin typeface="Open Sans" panose="020B0606030504020204" pitchFamily="34" charset="0"/>
              </a:rPr>
              <a:t> </a:t>
            </a:r>
            <a:r>
              <a:rPr lang="en-US" sz="1900" b="1" i="0" dirty="0">
                <a:solidFill>
                  <a:schemeClr val="accent2">
                    <a:lumMod val="60000"/>
                    <a:lumOff val="40000"/>
                  </a:schemeClr>
                </a:solidFill>
                <a:effectLst/>
                <a:latin typeface="Open Sans" panose="020B0606030504020204" pitchFamily="34" charset="0"/>
              </a:rPr>
              <a:t>Step-by-Step Process for Sentiment Analysis</a:t>
            </a:r>
          </a:p>
          <a:p>
            <a:pPr marL="0" indent="0">
              <a:buNone/>
            </a:pPr>
            <a:br>
              <a:rPr lang="en-US" sz="1900" b="0" i="0" dirty="0">
                <a:solidFill>
                  <a:schemeClr val="accent2">
                    <a:lumMod val="60000"/>
                    <a:lumOff val="40000"/>
                  </a:schemeClr>
                </a:solidFill>
                <a:effectLst/>
                <a:latin typeface="Open Sans" panose="020B0606030504020204" pitchFamily="34" charset="0"/>
              </a:rPr>
            </a:br>
            <a:r>
              <a:rPr lang="en-US" sz="1900" b="1" i="0" dirty="0">
                <a:solidFill>
                  <a:schemeClr val="accent2">
                    <a:lumMod val="60000"/>
                    <a:lumOff val="40000"/>
                  </a:schemeClr>
                </a:solidFill>
                <a:effectLst/>
                <a:latin typeface="Open Sans" panose="020B0606030504020204" pitchFamily="34" charset="0"/>
              </a:rPr>
              <a:t> Data Collection:</a:t>
            </a:r>
          </a:p>
          <a:p>
            <a:pPr marL="0" indent="0">
              <a:buNone/>
            </a:pPr>
            <a:br>
              <a:rPr lang="en-US" sz="1900" b="0" i="0" dirty="0">
                <a:solidFill>
                  <a:schemeClr val="accent2">
                    <a:lumMod val="60000"/>
                    <a:lumOff val="40000"/>
                  </a:schemeClr>
                </a:solidFill>
                <a:effectLst/>
                <a:latin typeface="Open Sans" panose="020B0606030504020204" pitchFamily="34" charset="0"/>
              </a:rPr>
            </a:br>
            <a:r>
              <a:rPr lang="en-US" sz="1900" b="1" i="0" dirty="0">
                <a:solidFill>
                  <a:schemeClr val="accent2">
                    <a:lumMod val="60000"/>
                    <a:lumOff val="40000"/>
                  </a:schemeClr>
                </a:solidFill>
                <a:effectLst/>
                <a:latin typeface="Open Sans" panose="020B0606030504020204" pitchFamily="34" charset="0"/>
              </a:rPr>
              <a:t>Social Media Sites: </a:t>
            </a:r>
            <a:r>
              <a:rPr lang="en-US" sz="1900" b="0" i="0" dirty="0">
                <a:solidFill>
                  <a:schemeClr val="accent2">
                    <a:lumMod val="60000"/>
                    <a:lumOff val="40000"/>
                  </a:schemeClr>
                </a:solidFill>
                <a:effectLst/>
                <a:latin typeface="Open Sans" panose="020B0606030504020204" pitchFamily="34" charset="0"/>
              </a:rPr>
              <a:t>Gather posts, comments, and mentions from sites such as Twitter, Instagram, Facebook, and LinkedIn. You may use hashtags including #Myntra, #MyntraSale, #MyntraFashion, #MyntraShopping.</a:t>
            </a:r>
          </a:p>
          <a:p>
            <a:pPr marL="0" indent="0">
              <a:buNone/>
            </a:pPr>
            <a:br>
              <a:rPr lang="en-US" sz="1900" b="0" i="0" dirty="0">
                <a:solidFill>
                  <a:schemeClr val="accent2">
                    <a:lumMod val="60000"/>
                    <a:lumOff val="40000"/>
                  </a:schemeClr>
                </a:solidFill>
                <a:effectLst/>
                <a:latin typeface="Open Sans" panose="020B0606030504020204" pitchFamily="34" charset="0"/>
              </a:rPr>
            </a:br>
            <a:r>
              <a:rPr lang="en-US" sz="1900" b="1" i="0" dirty="0">
                <a:solidFill>
                  <a:schemeClr val="accent2">
                    <a:lumMod val="60000"/>
                    <a:lumOff val="40000"/>
                  </a:schemeClr>
                </a:solidFill>
                <a:effectLst/>
                <a:latin typeface="Open Sans" panose="020B0606030504020204" pitchFamily="34" charset="0"/>
              </a:rPr>
              <a:t>Review Sites: </a:t>
            </a:r>
            <a:r>
              <a:rPr lang="en-US" sz="1900" b="0" i="0" dirty="0">
                <a:solidFill>
                  <a:schemeClr val="accent2">
                    <a:lumMod val="60000"/>
                    <a:lumOff val="40000"/>
                  </a:schemeClr>
                </a:solidFill>
                <a:effectLst/>
                <a:latin typeface="Open Sans" panose="020B0606030504020204" pitchFamily="34" charset="0"/>
              </a:rPr>
              <a:t>Gather reviews from Google Reviews, Trustpilot, Amazon (for Myntra products), and Yelp (for Myntra's store or services, if available).</a:t>
            </a:r>
          </a:p>
          <a:p>
            <a:pPr marL="0" indent="0">
              <a:buNone/>
            </a:pPr>
            <a:br>
              <a:rPr lang="en-US" sz="1900" b="0" i="0" dirty="0">
                <a:solidFill>
                  <a:schemeClr val="accent2">
                    <a:lumMod val="60000"/>
                    <a:lumOff val="40000"/>
                  </a:schemeClr>
                </a:solidFill>
                <a:effectLst/>
                <a:latin typeface="Open Sans" panose="020B0606030504020204" pitchFamily="34" charset="0"/>
              </a:rPr>
            </a:br>
            <a:r>
              <a:rPr lang="en-US" sz="1900" b="1" i="0" dirty="0">
                <a:solidFill>
                  <a:schemeClr val="accent2">
                    <a:lumMod val="60000"/>
                    <a:lumOff val="40000"/>
                  </a:schemeClr>
                </a:solidFill>
                <a:effectLst/>
                <a:latin typeface="Open Sans" panose="020B0606030504020204" pitchFamily="34" charset="0"/>
              </a:rPr>
              <a:t>Keywords: </a:t>
            </a:r>
            <a:r>
              <a:rPr lang="en-US" sz="1900" b="0" i="0" dirty="0">
                <a:solidFill>
                  <a:schemeClr val="accent2">
                    <a:lumMod val="60000"/>
                    <a:lumOff val="40000"/>
                  </a:schemeClr>
                </a:solidFill>
                <a:effectLst/>
                <a:latin typeface="Open Sans" panose="020B0606030504020204" pitchFamily="34" charset="0"/>
              </a:rPr>
              <a:t>Search for words and phrases such as "delivery," "customer service," "quality," "sale," "return policy," etc., to sift posts or reviews concerning Myntra</a:t>
            </a:r>
            <a:r>
              <a:rPr lang="en-US" sz="1200" b="0" i="0" dirty="0">
                <a:solidFill>
                  <a:srgbClr val="191919"/>
                </a:solidFill>
                <a:effectLst/>
                <a:latin typeface="Open Sans" panose="020B0606030504020204" pitchFamily="34" charset="0"/>
              </a:rPr>
              <a:t>.</a:t>
            </a:r>
            <a:endParaRPr lang="en-IN" sz="1800" dirty="0"/>
          </a:p>
        </p:txBody>
      </p:sp>
    </p:spTree>
    <p:extLst>
      <p:ext uri="{BB962C8B-B14F-4D97-AF65-F5344CB8AC3E}">
        <p14:creationId xmlns:p14="http://schemas.microsoft.com/office/powerpoint/2010/main" val="2044421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7024E-176B-DD88-3E57-2F4762EBE5D2}"/>
              </a:ext>
            </a:extLst>
          </p:cNvPr>
          <p:cNvSpPr>
            <a:spLocks noGrp="1"/>
          </p:cNvSpPr>
          <p:nvPr>
            <p:ph type="title"/>
          </p:nvPr>
        </p:nvSpPr>
        <p:spPr>
          <a:xfrm>
            <a:off x="167148" y="172065"/>
            <a:ext cx="9006349" cy="983226"/>
          </a:xfrm>
        </p:spPr>
        <p:txBody>
          <a:bodyPr>
            <a:normAutofit fontScale="90000"/>
          </a:bodyPr>
          <a:lstStyle/>
          <a:p>
            <a:pPr rtl="0"/>
            <a:br>
              <a:rPr lang="en-IN" sz="1800" b="0" i="0" u="none" strike="noStrike" dirty="0">
                <a:solidFill>
                  <a:srgbClr val="000000"/>
                </a:solidFill>
                <a:effectLst/>
                <a:latin typeface="Arial" panose="020B0604020202020204" pitchFamily="34" charset="0"/>
              </a:rPr>
            </a:br>
            <a:br>
              <a:rPr lang="en-IN" sz="1800" b="0" i="0" u="none" strike="noStrike" dirty="0">
                <a:solidFill>
                  <a:srgbClr val="000000"/>
                </a:solidFill>
                <a:effectLst/>
                <a:latin typeface="Arial" panose="020B0604020202020204" pitchFamily="34" charset="0"/>
              </a:rPr>
            </a:br>
            <a:br>
              <a:rPr lang="en-IN" sz="1800" b="0" i="0" u="none" strike="noStrike" dirty="0">
                <a:solidFill>
                  <a:srgbClr val="000000"/>
                </a:solidFill>
                <a:effectLst/>
                <a:latin typeface="Arial" panose="020B0604020202020204" pitchFamily="34" charset="0"/>
              </a:rPr>
            </a:br>
            <a:br>
              <a:rPr lang="en-IN" sz="1800" b="0" i="0" u="none" strike="noStrike" dirty="0">
                <a:solidFill>
                  <a:srgbClr val="000000"/>
                </a:solidFill>
                <a:effectLst/>
                <a:latin typeface="Arial" panose="020B0604020202020204" pitchFamily="34" charset="0"/>
              </a:rPr>
            </a:br>
            <a:r>
              <a:rPr lang="en-IN" sz="5300" b="1" i="0" u="none" strike="noStrike" dirty="0">
                <a:solidFill>
                  <a:schemeClr val="accent1">
                    <a:lumMod val="60000"/>
                    <a:lumOff val="40000"/>
                  </a:schemeClr>
                </a:solidFill>
                <a:effectLst/>
                <a:latin typeface="Arial" panose="020B0604020202020204" pitchFamily="34" charset="0"/>
              </a:rPr>
              <a:t>Market Trends Identification</a:t>
            </a:r>
            <a:r>
              <a:rPr lang="en-IN" sz="5300" b="1" i="0" u="none" strike="noStrike" dirty="0">
                <a:solidFill>
                  <a:srgbClr val="66FFFF"/>
                </a:solidFill>
                <a:effectLst/>
                <a:latin typeface="Arial" panose="020B0604020202020204" pitchFamily="34" charset="0"/>
              </a:rPr>
              <a:t>:</a:t>
            </a:r>
            <a:br>
              <a:rPr lang="en-IN" b="0" dirty="0">
                <a:solidFill>
                  <a:srgbClr val="66FFFF"/>
                </a:solidFill>
                <a:effectLst/>
              </a:rPr>
            </a:br>
            <a:br>
              <a:rPr lang="en-IN" dirty="0">
                <a:solidFill>
                  <a:srgbClr val="66FFFF"/>
                </a:solidFill>
              </a:rPr>
            </a:br>
            <a:endParaRPr lang="en-IN" dirty="0">
              <a:solidFill>
                <a:srgbClr val="66FFFF"/>
              </a:solidFill>
            </a:endParaRPr>
          </a:p>
        </p:txBody>
      </p:sp>
      <p:sp>
        <p:nvSpPr>
          <p:cNvPr id="3" name="Content Placeholder 2">
            <a:extLst>
              <a:ext uri="{FF2B5EF4-FFF2-40B4-BE49-F238E27FC236}">
                <a16:creationId xmlns:a16="http://schemas.microsoft.com/office/drawing/2014/main" id="{7F5948F8-5AD9-AE54-0263-0CC3FCA33B05}"/>
              </a:ext>
            </a:extLst>
          </p:cNvPr>
          <p:cNvSpPr>
            <a:spLocks noGrp="1"/>
          </p:cNvSpPr>
          <p:nvPr>
            <p:ph idx="1"/>
          </p:nvPr>
        </p:nvSpPr>
        <p:spPr>
          <a:xfrm>
            <a:off x="167148" y="1170039"/>
            <a:ext cx="11788878" cy="5515896"/>
          </a:xfrm>
        </p:spPr>
        <p:txBody>
          <a:bodyPr>
            <a:normAutofit/>
          </a:bodyPr>
          <a:lstStyle/>
          <a:p>
            <a:pPr marL="0" indent="0">
              <a:buNone/>
            </a:pPr>
            <a:r>
              <a:rPr lang="en-US" sz="1400" b="0" i="0" dirty="0">
                <a:solidFill>
                  <a:schemeClr val="accent4">
                    <a:lumMod val="60000"/>
                    <a:lumOff val="40000"/>
                  </a:schemeClr>
                </a:solidFill>
                <a:effectLst/>
                <a:latin typeface="Open Sans" panose="020B0606030504020204" pitchFamily="34" charset="0"/>
              </a:rPr>
              <a:t>Monitoring fashion trends and customer wants from social media and influencer posts is a critical part of remaining up to date in the very dynamic world of fashion, particularly for a company like Myntra. Social media networks like Instagram, TikTok, Twitter, and Pinterest are go-to destinations to find emerging trends, while influencers are crucial fashion influencers. Follow these steps and you can logically monitor these trends and draw insightful conclusions.</a:t>
            </a:r>
          </a:p>
          <a:p>
            <a:pPr marL="0" indent="0">
              <a:buNone/>
            </a:pPr>
            <a:r>
              <a:rPr lang="en-US" b="1" i="0" dirty="0">
                <a:solidFill>
                  <a:schemeClr val="accent4">
                    <a:lumMod val="60000"/>
                    <a:lumOff val="40000"/>
                  </a:schemeClr>
                </a:solidFill>
                <a:effectLst/>
                <a:latin typeface="Open Sans" panose="020B0606030504020204" pitchFamily="34" charset="0"/>
              </a:rPr>
              <a:t> Identify Key Social Media Platforms for Trend Monitoring:</a:t>
            </a:r>
            <a:br>
              <a:rPr lang="en-US" sz="1050" b="0" i="0" dirty="0">
                <a:solidFill>
                  <a:schemeClr val="accent4">
                    <a:lumMod val="60000"/>
                    <a:lumOff val="40000"/>
                  </a:schemeClr>
                </a:solidFill>
                <a:effectLst/>
                <a:latin typeface="Open Sans" panose="020B0606030504020204" pitchFamily="34" charset="0"/>
              </a:rPr>
            </a:br>
            <a:br>
              <a:rPr lang="en-US" sz="1050" b="0" i="0" dirty="0">
                <a:solidFill>
                  <a:schemeClr val="accent4">
                    <a:lumMod val="60000"/>
                    <a:lumOff val="40000"/>
                  </a:schemeClr>
                </a:solidFill>
                <a:effectLst/>
                <a:latin typeface="Open Sans" panose="020B0606030504020204" pitchFamily="34" charset="0"/>
              </a:rPr>
            </a:br>
            <a:r>
              <a:rPr lang="en-US" sz="2000" b="1" i="0" dirty="0">
                <a:solidFill>
                  <a:schemeClr val="accent4">
                    <a:lumMod val="60000"/>
                    <a:lumOff val="40000"/>
                  </a:schemeClr>
                </a:solidFill>
                <a:effectLst/>
                <a:latin typeface="Open Sans" panose="020B0606030504020204" pitchFamily="34" charset="0"/>
              </a:rPr>
              <a:t> Instagram</a:t>
            </a:r>
            <a:br>
              <a:rPr lang="en-US" sz="1050" b="0" i="0" dirty="0">
                <a:solidFill>
                  <a:schemeClr val="accent4">
                    <a:lumMod val="60000"/>
                    <a:lumOff val="40000"/>
                  </a:schemeClr>
                </a:solidFill>
                <a:effectLst/>
                <a:latin typeface="Open Sans" panose="020B0606030504020204" pitchFamily="34" charset="0"/>
              </a:rPr>
            </a:br>
            <a:r>
              <a:rPr lang="en-US" sz="1800" b="0" i="0" dirty="0">
                <a:solidFill>
                  <a:schemeClr val="accent4">
                    <a:lumMod val="60000"/>
                    <a:lumOff val="40000"/>
                  </a:schemeClr>
                </a:solidFill>
                <a:effectLst/>
                <a:latin typeface="Open Sans" panose="020B0606030504020204" pitchFamily="34" charset="0"/>
              </a:rPr>
              <a:t>Visual Platform: Instagram is the most significant platform for fashion content. Fashion influencers, brands, and fashion enthusiasts use Instagram to showcase their latest outfits, shopping hauls, and trends.</a:t>
            </a:r>
            <a:br>
              <a:rPr lang="en-US" sz="1800" b="0" i="0" dirty="0">
                <a:solidFill>
                  <a:schemeClr val="accent4">
                    <a:lumMod val="60000"/>
                    <a:lumOff val="40000"/>
                  </a:schemeClr>
                </a:solidFill>
                <a:effectLst/>
                <a:latin typeface="Open Sans" panose="020B0606030504020204" pitchFamily="34" charset="0"/>
              </a:rPr>
            </a:br>
            <a:r>
              <a:rPr lang="en-US" sz="1800" b="0" i="0" dirty="0">
                <a:solidFill>
                  <a:schemeClr val="accent4">
                    <a:lumMod val="60000"/>
                    <a:lumOff val="40000"/>
                  </a:schemeClr>
                </a:solidFill>
                <a:effectLst/>
                <a:latin typeface="Open Sans" panose="020B0606030504020204" pitchFamily="34" charset="0"/>
              </a:rPr>
              <a:t>- Hashtags: Track hashtags like:</a:t>
            </a:r>
            <a:br>
              <a:rPr lang="en-US" sz="1800" b="0" i="0" dirty="0">
                <a:solidFill>
                  <a:schemeClr val="accent4">
                    <a:lumMod val="60000"/>
                    <a:lumOff val="40000"/>
                  </a:schemeClr>
                </a:solidFill>
                <a:effectLst/>
                <a:latin typeface="Open Sans" panose="020B0606030504020204" pitchFamily="34" charset="0"/>
              </a:rPr>
            </a:br>
            <a:r>
              <a:rPr lang="en-US" sz="1800" b="0" i="0" dirty="0">
                <a:solidFill>
                  <a:schemeClr val="accent4">
                    <a:lumMod val="60000"/>
                    <a:lumOff val="40000"/>
                  </a:schemeClr>
                </a:solidFill>
                <a:effectLst/>
                <a:latin typeface="Open Sans" panose="020B0606030504020204" pitchFamily="34" charset="0"/>
              </a:rPr>
              <a:t>#MyntraFashion</a:t>
            </a:r>
            <a:br>
              <a:rPr lang="en-US" sz="1800" b="0" i="0" dirty="0">
                <a:solidFill>
                  <a:schemeClr val="accent4">
                    <a:lumMod val="60000"/>
                    <a:lumOff val="40000"/>
                  </a:schemeClr>
                </a:solidFill>
                <a:effectLst/>
                <a:latin typeface="Open Sans" panose="020B0606030504020204" pitchFamily="34" charset="0"/>
              </a:rPr>
            </a:br>
            <a:r>
              <a:rPr lang="en-US" sz="1800" b="0" i="0" dirty="0">
                <a:solidFill>
                  <a:schemeClr val="accent4">
                    <a:lumMod val="60000"/>
                    <a:lumOff val="40000"/>
                  </a:schemeClr>
                </a:solidFill>
                <a:effectLst/>
                <a:latin typeface="Open Sans" panose="020B0606030504020204" pitchFamily="34" charset="0"/>
              </a:rPr>
              <a:t>- #MyntraStyle</a:t>
            </a:r>
            <a:br>
              <a:rPr lang="en-US" sz="1800" b="0" i="0" dirty="0">
                <a:solidFill>
                  <a:schemeClr val="accent4">
                    <a:lumMod val="60000"/>
                    <a:lumOff val="40000"/>
                  </a:schemeClr>
                </a:solidFill>
                <a:effectLst/>
                <a:latin typeface="Open Sans" panose="020B0606030504020204" pitchFamily="34" charset="0"/>
              </a:rPr>
            </a:br>
            <a:r>
              <a:rPr lang="en-US" sz="1800" b="0" i="0" dirty="0">
                <a:solidFill>
                  <a:schemeClr val="accent4">
                    <a:lumMod val="60000"/>
                    <a:lumOff val="40000"/>
                  </a:schemeClr>
                </a:solidFill>
                <a:effectLst/>
                <a:latin typeface="Open Sans" panose="020B0606030504020204" pitchFamily="34" charset="0"/>
              </a:rPr>
              <a:t>- #MyntraOOTD (Outfit of the Day)</a:t>
            </a:r>
            <a:br>
              <a:rPr lang="en-US" sz="1800" b="0" i="0" dirty="0">
                <a:solidFill>
                  <a:schemeClr val="accent4">
                    <a:lumMod val="60000"/>
                    <a:lumOff val="40000"/>
                  </a:schemeClr>
                </a:solidFill>
                <a:effectLst/>
                <a:latin typeface="Open Sans" panose="020B0606030504020204" pitchFamily="34" charset="0"/>
              </a:rPr>
            </a:br>
            <a:r>
              <a:rPr lang="en-US" sz="1800" b="0" i="0" dirty="0">
                <a:solidFill>
                  <a:schemeClr val="accent4">
                    <a:lumMod val="60000"/>
                    <a:lumOff val="40000"/>
                  </a:schemeClr>
                </a:solidFill>
                <a:effectLst/>
                <a:latin typeface="Open Sans" panose="020B0606030504020204" pitchFamily="34" charset="0"/>
              </a:rPr>
              <a:t>- #MyntraSale</a:t>
            </a:r>
            <a:br>
              <a:rPr lang="en-US" sz="1800" b="0" i="0" dirty="0">
                <a:solidFill>
                  <a:schemeClr val="accent4">
                    <a:lumMod val="60000"/>
                    <a:lumOff val="40000"/>
                  </a:schemeClr>
                </a:solidFill>
                <a:effectLst/>
                <a:latin typeface="Open Sans" panose="020B0606030504020204" pitchFamily="34" charset="0"/>
              </a:rPr>
            </a:br>
            <a:r>
              <a:rPr lang="en-US" sz="1800" b="0" i="0" dirty="0">
                <a:solidFill>
                  <a:schemeClr val="accent4">
                    <a:lumMod val="60000"/>
                    <a:lumOff val="40000"/>
                  </a:schemeClr>
                </a:solidFill>
                <a:effectLst/>
                <a:latin typeface="Open Sans" panose="020B0606030504020204" pitchFamily="34" charset="0"/>
              </a:rPr>
              <a:t>- #MyntraTrends</a:t>
            </a:r>
            <a:br>
              <a:rPr lang="en-US" sz="1800" b="0" i="0" dirty="0">
                <a:solidFill>
                  <a:schemeClr val="accent4">
                    <a:lumMod val="60000"/>
                    <a:lumOff val="40000"/>
                  </a:schemeClr>
                </a:solidFill>
                <a:effectLst/>
                <a:latin typeface="Open Sans" panose="020B0606030504020204" pitchFamily="34" charset="0"/>
              </a:rPr>
            </a:br>
            <a:r>
              <a:rPr lang="en-US" sz="1800" b="0" i="0" dirty="0">
                <a:solidFill>
                  <a:schemeClr val="accent4">
                    <a:lumMod val="60000"/>
                    <a:lumOff val="40000"/>
                  </a:schemeClr>
                </a:solidFill>
                <a:effectLst/>
                <a:latin typeface="Open Sans" panose="020B0606030504020204" pitchFamily="34" charset="0"/>
              </a:rPr>
              <a:t>- #FashionTrends2025</a:t>
            </a:r>
            <a:br>
              <a:rPr lang="en-US" sz="1800" b="0" i="0" dirty="0">
                <a:solidFill>
                  <a:schemeClr val="accent4">
                    <a:lumMod val="60000"/>
                    <a:lumOff val="40000"/>
                  </a:schemeClr>
                </a:solidFill>
                <a:effectLst/>
                <a:latin typeface="Open Sans" panose="020B0606030504020204" pitchFamily="34" charset="0"/>
              </a:rPr>
            </a:br>
            <a:r>
              <a:rPr lang="en-US" sz="1800" b="0" i="0" dirty="0">
                <a:solidFill>
                  <a:schemeClr val="accent4">
                    <a:lumMod val="60000"/>
                    <a:lumOff val="40000"/>
                  </a:schemeClr>
                </a:solidFill>
                <a:effectLst/>
                <a:latin typeface="Open Sans" panose="020B0606030504020204" pitchFamily="34" charset="0"/>
              </a:rPr>
              <a:t>- #SustainableFashion</a:t>
            </a:r>
            <a:br>
              <a:rPr lang="en-US" sz="1800" b="0" i="0" dirty="0">
                <a:solidFill>
                  <a:schemeClr val="accent4">
                    <a:lumMod val="60000"/>
                    <a:lumOff val="40000"/>
                  </a:schemeClr>
                </a:solidFill>
                <a:effectLst/>
                <a:latin typeface="Open Sans" panose="020B0606030504020204" pitchFamily="34" charset="0"/>
              </a:rPr>
            </a:br>
            <a:r>
              <a:rPr lang="en-US" sz="1800" b="0" i="0" dirty="0">
                <a:solidFill>
                  <a:schemeClr val="accent4">
                    <a:lumMod val="60000"/>
                    <a:lumOff val="40000"/>
                  </a:schemeClr>
                </a:solidFill>
                <a:effectLst/>
                <a:latin typeface="Open Sans" panose="020B0606030504020204" pitchFamily="34" charset="0"/>
              </a:rPr>
              <a:t>Instagram Stories &amp; Reels: Keep an eye on Stories and Reels where influencers often showcase their daily outfits or promote fashion trends. Reels, especially, are great for spotting viral fashion trends quickly.</a:t>
            </a:r>
            <a:br>
              <a:rPr lang="en-US" sz="1800" b="0" i="0" dirty="0">
                <a:solidFill>
                  <a:schemeClr val="accent4">
                    <a:lumMod val="60000"/>
                    <a:lumOff val="40000"/>
                  </a:schemeClr>
                </a:solidFill>
                <a:effectLst/>
                <a:latin typeface="Open Sans" panose="020B0606030504020204" pitchFamily="34" charset="0"/>
              </a:rPr>
            </a:br>
            <a:r>
              <a:rPr lang="en-US" sz="1800" b="0" i="0" dirty="0">
                <a:solidFill>
                  <a:schemeClr val="accent4">
                    <a:lumMod val="60000"/>
                    <a:lumOff val="40000"/>
                  </a:schemeClr>
                </a:solidFill>
                <a:effectLst/>
                <a:latin typeface="Open Sans" panose="020B0606030504020204" pitchFamily="34" charset="0"/>
              </a:rPr>
              <a:t>Brand Mentions: Search for tweets where users mention Myntra and other comparable fashion brands to see what products and trends are being discussed.</a:t>
            </a:r>
            <a:endParaRPr lang="en-IN" sz="1800" dirty="0">
              <a:solidFill>
                <a:schemeClr val="accent4">
                  <a:lumMod val="60000"/>
                  <a:lumOff val="40000"/>
                </a:schemeClr>
              </a:solidFill>
            </a:endParaRPr>
          </a:p>
        </p:txBody>
      </p:sp>
    </p:spTree>
    <p:extLst>
      <p:ext uri="{BB962C8B-B14F-4D97-AF65-F5344CB8AC3E}">
        <p14:creationId xmlns:p14="http://schemas.microsoft.com/office/powerpoint/2010/main" val="1591865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397201-20A3-F922-B1C4-6246024E2596}"/>
              </a:ext>
            </a:extLst>
          </p:cNvPr>
          <p:cNvSpPr txBox="1"/>
          <p:nvPr/>
        </p:nvSpPr>
        <p:spPr>
          <a:xfrm>
            <a:off x="211393" y="903830"/>
            <a:ext cx="11769213" cy="5693866"/>
          </a:xfrm>
          <a:prstGeom prst="rect">
            <a:avLst/>
          </a:prstGeom>
          <a:noFill/>
        </p:spPr>
        <p:txBody>
          <a:bodyPr wrap="square">
            <a:spAutoFit/>
          </a:bodyPr>
          <a:lstStyle/>
          <a:p>
            <a:r>
              <a:rPr lang="en-US" sz="2800" b="1" i="0" dirty="0">
                <a:solidFill>
                  <a:schemeClr val="accent1">
                    <a:lumMod val="60000"/>
                    <a:lumOff val="40000"/>
                  </a:schemeClr>
                </a:solidFill>
                <a:effectLst/>
                <a:latin typeface="Open Sans" panose="020B0606030504020204" pitchFamily="34" charset="0"/>
              </a:rPr>
              <a:t>b. Amazon Fashion:</a:t>
            </a:r>
            <a:br>
              <a:rPr lang="en-US" sz="2800" b="0" i="0" dirty="0">
                <a:solidFill>
                  <a:schemeClr val="accent1">
                    <a:lumMod val="60000"/>
                    <a:lumOff val="40000"/>
                  </a:schemeClr>
                </a:solidFill>
                <a:effectLst/>
                <a:latin typeface="Open Sans" panose="020B0606030504020204" pitchFamily="34" charset="0"/>
              </a:rPr>
            </a:br>
            <a:r>
              <a:rPr lang="en-US" sz="2800" b="1" i="0" dirty="0">
                <a:solidFill>
                  <a:schemeClr val="accent1">
                    <a:lumMod val="60000"/>
                    <a:lumOff val="40000"/>
                  </a:schemeClr>
                </a:solidFill>
                <a:effectLst/>
                <a:latin typeface="Open Sans" panose="020B0606030504020204" pitchFamily="34" charset="0"/>
              </a:rPr>
              <a:t>Strengths:</a:t>
            </a:r>
            <a:br>
              <a:rPr lang="en-US" sz="2800" b="0" i="0" dirty="0">
                <a:effectLst/>
                <a:latin typeface="Open Sans" panose="020B0606030504020204" pitchFamily="34" charset="0"/>
              </a:rPr>
            </a:br>
            <a:r>
              <a:rPr lang="en-US" sz="2800" b="0" i="0" dirty="0">
                <a:solidFill>
                  <a:schemeClr val="accent1">
                    <a:lumMod val="40000"/>
                    <a:lumOff val="60000"/>
                  </a:schemeClr>
                </a:solidFill>
                <a:effectLst/>
                <a:latin typeface="Open Sans" panose="020B0606030504020204" pitchFamily="34" charset="0"/>
              </a:rPr>
              <a:t>Customer Support: Amazon’s global reputation for customer service carries over into its fashion category. Return policies are easy to navigate, and refunds are typically processed quickly.</a:t>
            </a:r>
            <a:br>
              <a:rPr lang="en-US" sz="2800" b="0" i="0" dirty="0">
                <a:solidFill>
                  <a:schemeClr val="accent1">
                    <a:lumMod val="40000"/>
                    <a:lumOff val="60000"/>
                  </a:schemeClr>
                </a:solidFill>
                <a:effectLst/>
                <a:latin typeface="Open Sans" panose="020B0606030504020204" pitchFamily="34" charset="0"/>
              </a:rPr>
            </a:br>
            <a:r>
              <a:rPr lang="en-US" sz="2800" b="0" i="0" dirty="0">
                <a:solidFill>
                  <a:schemeClr val="accent1">
                    <a:lumMod val="40000"/>
                    <a:lumOff val="60000"/>
                  </a:schemeClr>
                </a:solidFill>
                <a:effectLst/>
                <a:latin typeface="Open Sans" panose="020B0606030504020204" pitchFamily="34" charset="0"/>
              </a:rPr>
              <a:t>Prime Membership: Amazon Prime members enjoy faster shipping options, often within a day, making it a significant advantage for customers.</a:t>
            </a:r>
            <a:br>
              <a:rPr lang="en-US" sz="2800" b="0" i="0" dirty="0">
                <a:solidFill>
                  <a:schemeClr val="accent1">
                    <a:lumMod val="40000"/>
                    <a:lumOff val="60000"/>
                  </a:schemeClr>
                </a:solidFill>
                <a:effectLst/>
                <a:latin typeface="Open Sans" panose="020B0606030504020204" pitchFamily="34" charset="0"/>
              </a:rPr>
            </a:br>
            <a:r>
              <a:rPr lang="en-US" sz="2800" b="0" i="0" dirty="0">
                <a:solidFill>
                  <a:schemeClr val="accent1">
                    <a:lumMod val="40000"/>
                    <a:lumOff val="60000"/>
                  </a:schemeClr>
                </a:solidFill>
                <a:effectLst/>
                <a:latin typeface="Open Sans" panose="020B0606030504020204" pitchFamily="34" charset="0"/>
              </a:rPr>
              <a:t>Reviews: Amazon features robust product reviews, helping customers make informed decisions.</a:t>
            </a:r>
            <a:br>
              <a:rPr lang="en-US" sz="2800" b="0" i="0" dirty="0">
                <a:solidFill>
                  <a:schemeClr val="accent1">
                    <a:lumMod val="40000"/>
                    <a:lumOff val="60000"/>
                  </a:schemeClr>
                </a:solidFill>
                <a:effectLst/>
                <a:latin typeface="Open Sans" panose="020B0606030504020204" pitchFamily="34" charset="0"/>
              </a:rPr>
            </a:br>
            <a:r>
              <a:rPr lang="en-US" sz="2800" b="0" i="0" dirty="0">
                <a:solidFill>
                  <a:schemeClr val="accent1">
                    <a:lumMod val="40000"/>
                    <a:lumOff val="60000"/>
                  </a:schemeClr>
                </a:solidFill>
                <a:effectLst/>
                <a:latin typeface="Open Sans" panose="020B0606030504020204" pitchFamily="34" charset="0"/>
              </a:rPr>
              <a:t>Customer Sentiment: Amazon Fashion offers wide customer support, but some customers complain about product quality or deceptive product images. It is not as fashion-oriented as Myntra.</a:t>
            </a:r>
            <a:endParaRPr lang="en-IN" sz="2800" dirty="0">
              <a:solidFill>
                <a:schemeClr val="accent1">
                  <a:lumMod val="40000"/>
                  <a:lumOff val="60000"/>
                </a:schemeClr>
              </a:solidFill>
            </a:endParaRPr>
          </a:p>
        </p:txBody>
      </p:sp>
    </p:spTree>
    <p:extLst>
      <p:ext uri="{BB962C8B-B14F-4D97-AF65-F5344CB8AC3E}">
        <p14:creationId xmlns:p14="http://schemas.microsoft.com/office/powerpoint/2010/main" val="2038484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A5269-968E-3665-2707-D6B6D846C71E}"/>
              </a:ext>
            </a:extLst>
          </p:cNvPr>
          <p:cNvSpPr>
            <a:spLocks noGrp="1"/>
          </p:cNvSpPr>
          <p:nvPr>
            <p:ph type="ctrTitle"/>
          </p:nvPr>
        </p:nvSpPr>
        <p:spPr>
          <a:xfrm>
            <a:off x="0" y="88490"/>
            <a:ext cx="9881419" cy="924233"/>
          </a:xfrm>
        </p:spPr>
        <p:txBody>
          <a:bodyPr>
            <a:normAutofit/>
          </a:bodyPr>
          <a:lstStyle/>
          <a:p>
            <a:r>
              <a:rPr lang="en-IN" sz="5400" b="1" i="0" u="none" strike="noStrike" dirty="0">
                <a:solidFill>
                  <a:schemeClr val="accent5">
                    <a:lumMod val="60000"/>
                    <a:lumOff val="40000"/>
                  </a:schemeClr>
                </a:solidFill>
                <a:effectLst/>
                <a:latin typeface="Arial" panose="020B0604020202020204" pitchFamily="34" charset="0"/>
              </a:rPr>
              <a:t>Strategic Recommendations:</a:t>
            </a:r>
            <a:endParaRPr lang="en-IN" sz="5400" b="1" dirty="0">
              <a:solidFill>
                <a:schemeClr val="accent5">
                  <a:lumMod val="60000"/>
                  <a:lumOff val="40000"/>
                </a:schemeClr>
              </a:solidFill>
            </a:endParaRPr>
          </a:p>
        </p:txBody>
      </p:sp>
      <p:sp>
        <p:nvSpPr>
          <p:cNvPr id="3" name="Subtitle 2">
            <a:extLst>
              <a:ext uri="{FF2B5EF4-FFF2-40B4-BE49-F238E27FC236}">
                <a16:creationId xmlns:a16="http://schemas.microsoft.com/office/drawing/2014/main" id="{3D923220-CFAB-E4D4-45C6-5A1003721F89}"/>
              </a:ext>
            </a:extLst>
          </p:cNvPr>
          <p:cNvSpPr>
            <a:spLocks noGrp="1"/>
          </p:cNvSpPr>
          <p:nvPr>
            <p:ph type="subTitle" idx="1"/>
          </p:nvPr>
        </p:nvSpPr>
        <p:spPr>
          <a:xfrm>
            <a:off x="88490" y="1268361"/>
            <a:ext cx="12103510" cy="5501149"/>
          </a:xfrm>
        </p:spPr>
        <p:txBody>
          <a:bodyPr>
            <a:normAutofit/>
          </a:bodyPr>
          <a:lstStyle/>
          <a:p>
            <a:pPr algn="l"/>
            <a:r>
              <a:rPr lang="en-US" b="1" i="0" dirty="0">
                <a:solidFill>
                  <a:schemeClr val="accent5">
                    <a:lumMod val="60000"/>
                    <a:lumOff val="40000"/>
                  </a:schemeClr>
                </a:solidFill>
                <a:effectLst/>
                <a:latin typeface="Open Sans" panose="020B0606030504020204" pitchFamily="34" charset="0"/>
              </a:rPr>
              <a:t>Enhance Customer Engagement and Satisfaction</a:t>
            </a:r>
            <a:endParaRPr lang="en-US" dirty="0">
              <a:solidFill>
                <a:schemeClr val="accent5">
                  <a:lumMod val="60000"/>
                  <a:lumOff val="40000"/>
                </a:schemeClr>
              </a:solidFill>
              <a:latin typeface="Open Sans" panose="020B0606030504020204" pitchFamily="34" charset="0"/>
            </a:endParaRPr>
          </a:p>
          <a:p>
            <a:pPr algn="l"/>
            <a:br>
              <a:rPr lang="en-US" b="0" i="0" dirty="0">
                <a:effectLst/>
                <a:latin typeface="Open Sans" panose="020B0606030504020204" pitchFamily="34" charset="0"/>
              </a:rPr>
            </a:br>
            <a:r>
              <a:rPr lang="en-US" sz="1800" b="1" i="0" dirty="0">
                <a:solidFill>
                  <a:schemeClr val="accent5">
                    <a:lumMod val="60000"/>
                    <a:lumOff val="40000"/>
                  </a:schemeClr>
                </a:solidFill>
                <a:effectLst/>
                <a:latin typeface="Open Sans" panose="020B0606030504020204" pitchFamily="34" charset="0"/>
              </a:rPr>
              <a:t>Actionable Strategy:</a:t>
            </a:r>
            <a:br>
              <a:rPr lang="en-US" sz="1800" b="0" i="0" dirty="0">
                <a:solidFill>
                  <a:schemeClr val="accent5">
                    <a:lumMod val="40000"/>
                    <a:lumOff val="60000"/>
                  </a:schemeClr>
                </a:solidFill>
                <a:effectLst/>
                <a:latin typeface="Open Sans" panose="020B0606030504020204" pitchFamily="34" charset="0"/>
              </a:rPr>
            </a:br>
            <a:r>
              <a:rPr lang="en-US" sz="1800" b="0" i="0" dirty="0">
                <a:solidFill>
                  <a:schemeClr val="accent5">
                    <a:lumMod val="40000"/>
                    <a:lumOff val="60000"/>
                  </a:schemeClr>
                </a:solidFill>
                <a:effectLst/>
                <a:latin typeface="Open Sans" panose="020B0606030504020204" pitchFamily="34" charset="0"/>
              </a:rPr>
              <a:t> Enhance Personalization:</a:t>
            </a:r>
            <a:br>
              <a:rPr lang="en-US" sz="1800" b="0" i="0" dirty="0">
                <a:solidFill>
                  <a:schemeClr val="accent5">
                    <a:lumMod val="40000"/>
                    <a:lumOff val="60000"/>
                  </a:schemeClr>
                </a:solidFill>
                <a:effectLst/>
                <a:latin typeface="Open Sans" panose="020B0606030504020204" pitchFamily="34" charset="0"/>
              </a:rPr>
            </a:br>
            <a:r>
              <a:rPr lang="en-US" sz="1800" b="0" i="0" dirty="0">
                <a:solidFill>
                  <a:schemeClr val="accent5">
                    <a:lumMod val="40000"/>
                    <a:lumOff val="60000"/>
                  </a:schemeClr>
                </a:solidFill>
                <a:effectLst/>
                <a:latin typeface="Open Sans" panose="020B0606030504020204" pitchFamily="34" charset="0"/>
              </a:rPr>
              <a:t>Task: Leverage AI and data analytics to offer more personalized shopping experiences. Personalize recommendations based on past purchases, browsing history, and social media engagement.</a:t>
            </a:r>
            <a:br>
              <a:rPr lang="en-US" sz="1800" b="0" i="0" dirty="0">
                <a:solidFill>
                  <a:schemeClr val="accent5">
                    <a:lumMod val="40000"/>
                    <a:lumOff val="60000"/>
                  </a:schemeClr>
                </a:solidFill>
                <a:effectLst/>
                <a:latin typeface="Open Sans" panose="020B0606030504020204" pitchFamily="34" charset="0"/>
              </a:rPr>
            </a:br>
            <a:r>
              <a:rPr lang="en-US" sz="1800" b="0" i="0" dirty="0">
                <a:solidFill>
                  <a:schemeClr val="accent5">
                    <a:lumMod val="40000"/>
                    <a:lumOff val="60000"/>
                  </a:schemeClr>
                </a:solidFill>
                <a:effectLst/>
                <a:latin typeface="Open Sans" panose="020B0606030504020204" pitchFamily="34" charset="0"/>
              </a:rPr>
              <a:t>Timeline: 3-6 months for data integration and algorithm refinement.</a:t>
            </a:r>
            <a:br>
              <a:rPr lang="en-US" sz="1800" b="0" i="0" dirty="0">
                <a:solidFill>
                  <a:schemeClr val="accent5">
                    <a:lumMod val="40000"/>
                    <a:lumOff val="60000"/>
                  </a:schemeClr>
                </a:solidFill>
                <a:effectLst/>
                <a:latin typeface="Open Sans" panose="020B0606030504020204" pitchFamily="34" charset="0"/>
              </a:rPr>
            </a:br>
            <a:r>
              <a:rPr lang="en-US" sz="1800" b="0" i="0" dirty="0">
                <a:solidFill>
                  <a:schemeClr val="accent5">
                    <a:lumMod val="40000"/>
                    <a:lumOff val="60000"/>
                  </a:schemeClr>
                </a:solidFill>
                <a:effectLst/>
                <a:latin typeface="Open Sans" panose="020B0606030504020204" pitchFamily="34" charset="0"/>
              </a:rPr>
              <a:t> Impact: Personalized experiences will enhance customer satisfaction, leading to increased conversion rates and </a:t>
            </a:r>
            <a:r>
              <a:rPr lang="en-US" sz="1600" b="0" i="0" dirty="0">
                <a:solidFill>
                  <a:schemeClr val="accent5">
                    <a:lumMod val="40000"/>
                    <a:lumOff val="60000"/>
                  </a:schemeClr>
                </a:solidFill>
                <a:effectLst/>
                <a:latin typeface="Open Sans" panose="020B0606030504020204" pitchFamily="34" charset="0"/>
              </a:rPr>
              <a:t>repeat business.</a:t>
            </a:r>
            <a:br>
              <a:rPr lang="en-US" sz="1600" b="0" i="0" dirty="0">
                <a:solidFill>
                  <a:schemeClr val="accent5">
                    <a:lumMod val="40000"/>
                    <a:lumOff val="60000"/>
                  </a:schemeClr>
                </a:solidFill>
                <a:effectLst/>
                <a:latin typeface="Open Sans" panose="020B0606030504020204" pitchFamily="34" charset="0"/>
              </a:rPr>
            </a:br>
            <a:endParaRPr lang="en-US" sz="1600" b="0" i="0" dirty="0">
              <a:solidFill>
                <a:schemeClr val="accent5">
                  <a:lumMod val="40000"/>
                  <a:lumOff val="60000"/>
                </a:schemeClr>
              </a:solidFill>
              <a:effectLst/>
              <a:latin typeface="Open Sans" panose="020B0606030504020204" pitchFamily="34" charset="0"/>
            </a:endParaRPr>
          </a:p>
          <a:p>
            <a:pPr algn="l"/>
            <a:r>
              <a:rPr lang="en-US" sz="1800" b="1" i="0" dirty="0">
                <a:solidFill>
                  <a:schemeClr val="accent5">
                    <a:lumMod val="60000"/>
                    <a:lumOff val="40000"/>
                  </a:schemeClr>
                </a:solidFill>
                <a:effectLst/>
                <a:latin typeface="Open Sans" panose="020B0606030504020204" pitchFamily="34" charset="0"/>
              </a:rPr>
              <a:t>Improve Customer Support:</a:t>
            </a:r>
            <a:br>
              <a:rPr lang="en-US" sz="1800" b="0" i="0" dirty="0">
                <a:effectLst/>
                <a:latin typeface="Open Sans" panose="020B0606030504020204" pitchFamily="34" charset="0"/>
              </a:rPr>
            </a:br>
            <a:r>
              <a:rPr lang="en-US" sz="1800" b="0" i="0" dirty="0">
                <a:solidFill>
                  <a:schemeClr val="accent5">
                    <a:lumMod val="40000"/>
                    <a:lumOff val="60000"/>
                  </a:schemeClr>
                </a:solidFill>
                <a:effectLst/>
                <a:latin typeface="Open Sans" panose="020B0606030504020204" pitchFamily="34" charset="0"/>
              </a:rPr>
              <a:t>Task: Extend customer care with 24/7 live support, AI-based chatbots, and fashion advisors for individualized guidance.</a:t>
            </a:r>
            <a:br>
              <a:rPr lang="en-US" sz="1800" b="0" i="0" dirty="0">
                <a:solidFill>
                  <a:schemeClr val="accent5">
                    <a:lumMod val="40000"/>
                    <a:lumOff val="60000"/>
                  </a:schemeClr>
                </a:solidFill>
                <a:effectLst/>
                <a:latin typeface="Open Sans" panose="020B0606030504020204" pitchFamily="34" charset="0"/>
              </a:rPr>
            </a:br>
            <a:r>
              <a:rPr lang="en-US" sz="1800" b="0" i="0" dirty="0">
                <a:solidFill>
                  <a:schemeClr val="accent5">
                    <a:lumMod val="40000"/>
                    <a:lumOff val="60000"/>
                  </a:schemeClr>
                </a:solidFill>
                <a:effectLst/>
                <a:latin typeface="Open Sans" panose="020B0606030504020204" pitchFamily="34" charset="0"/>
              </a:rPr>
              <a:t>- Timeline: 1-3 months.</a:t>
            </a:r>
            <a:br>
              <a:rPr lang="en-US" sz="1800" b="0" i="0" dirty="0">
                <a:solidFill>
                  <a:schemeClr val="accent5">
                    <a:lumMod val="40000"/>
                    <a:lumOff val="60000"/>
                  </a:schemeClr>
                </a:solidFill>
                <a:effectLst/>
                <a:latin typeface="Open Sans" panose="020B0606030504020204" pitchFamily="34" charset="0"/>
              </a:rPr>
            </a:br>
            <a:r>
              <a:rPr lang="en-US" sz="1800" b="0" i="0" dirty="0">
                <a:solidFill>
                  <a:schemeClr val="accent5">
                    <a:lumMod val="40000"/>
                    <a:lumOff val="60000"/>
                  </a:schemeClr>
                </a:solidFill>
                <a:effectLst/>
                <a:latin typeface="Open Sans" panose="020B0606030504020204" pitchFamily="34" charset="0"/>
              </a:rPr>
              <a:t>impact: Improved support will raise overall satisfaction, lowering churn and enhancing brand loyalty.</a:t>
            </a:r>
            <a:br>
              <a:rPr lang="en-US" sz="1800" b="0" i="0" dirty="0">
                <a:solidFill>
                  <a:schemeClr val="accent5">
                    <a:lumMod val="40000"/>
                    <a:lumOff val="60000"/>
                  </a:schemeClr>
                </a:solidFill>
                <a:effectLst/>
                <a:latin typeface="Open Sans" panose="020B0606030504020204" pitchFamily="34" charset="0"/>
              </a:rPr>
            </a:br>
            <a:endParaRPr lang="en-IN" sz="1800" dirty="0">
              <a:solidFill>
                <a:schemeClr val="accent5">
                  <a:lumMod val="40000"/>
                  <a:lumOff val="60000"/>
                </a:schemeClr>
              </a:solidFill>
            </a:endParaRPr>
          </a:p>
        </p:txBody>
      </p:sp>
    </p:spTree>
    <p:extLst>
      <p:ext uri="{BB962C8B-B14F-4D97-AF65-F5344CB8AC3E}">
        <p14:creationId xmlns:p14="http://schemas.microsoft.com/office/powerpoint/2010/main" val="34436478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154</TotalTime>
  <Words>1033</Words>
  <Application>Microsoft Office PowerPoint</Application>
  <PresentationFormat>Widescreen</PresentationFormat>
  <Paragraphs>28</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Aptos</vt:lpstr>
      <vt:lpstr>Aptos Display</vt:lpstr>
      <vt:lpstr>Arial</vt:lpstr>
      <vt:lpstr>Nunito Sans</vt:lpstr>
      <vt:lpstr>Open Sans</vt:lpstr>
      <vt:lpstr>Office Theme</vt:lpstr>
      <vt:lpstr>Myntra Analysis</vt:lpstr>
      <vt:lpstr>About Company:</vt:lpstr>
      <vt:lpstr>Data Collection</vt:lpstr>
      <vt:lpstr> Brand Perception Analysis:</vt:lpstr>
      <vt:lpstr>Customer Sentiment Analysis:</vt:lpstr>
      <vt:lpstr>    Market Trends Identification:  </vt:lpstr>
      <vt:lpstr>PowerPoint Presentation</vt:lpstr>
      <vt:lpstr>Strategic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venkatesh waran</dc:creator>
  <cp:lastModifiedBy>venkatesh waran</cp:lastModifiedBy>
  <cp:revision>1</cp:revision>
  <dcterms:created xsi:type="dcterms:W3CDTF">2025-03-20T08:09:32Z</dcterms:created>
  <dcterms:modified xsi:type="dcterms:W3CDTF">2025-03-26T18:08:06Z</dcterms:modified>
</cp:coreProperties>
</file>