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Open Sans"/>
      <p:bold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24" roundtripDataSignature="AMtx7mj3h3tGZzWMKC3XHVX6RFn/mhYb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2" name="Google Shape;9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9"/>
          <p:cNvSpPr txBox="1"/>
          <p:nvPr/>
        </p:nvSpPr>
        <p:spPr>
          <a:xfrm>
            <a:off x="1809720" y="285728"/>
            <a:ext cx="10072758" cy="64294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002060"/>
              </a:buClr>
              <a:buSzPts val="4000"/>
              <a:buFont typeface="Federo"/>
              <a:buNone/>
            </a:pPr>
            <a:r>
              <a:rPr b="1" i="0" lang="en-US" sz="4000" u="none" cap="none" strike="noStrike">
                <a:solidFill>
                  <a:srgbClr val="002060"/>
                </a:solidFill>
                <a:latin typeface="Federo"/>
                <a:ea typeface="Federo"/>
                <a:cs typeface="Federo"/>
                <a:sym typeface="Federo"/>
              </a:rPr>
              <a:t>ADITYA ENGINEERING COLLEGE (A)</a:t>
            </a:r>
            <a:endParaRPr/>
          </a:p>
        </p:txBody>
      </p:sp>
      <p:pic>
        <p:nvPicPr>
          <p:cNvPr id="19" name="Google Shape;19;p19"/>
          <p:cNvPicPr preferRelativeResize="0"/>
          <p:nvPr/>
        </p:nvPicPr>
        <p:blipFill rotWithShape="1">
          <a:blip r:embed="rId2">
            <a:alphaModFix/>
          </a:blip>
          <a:srcRect b="0" l="0" r="0" t="0"/>
          <a:stretch/>
        </p:blipFill>
        <p:spPr>
          <a:xfrm>
            <a:off x="309522" y="116632"/>
            <a:ext cx="1578225" cy="93610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8"/>
          <p:cNvSpPr/>
          <p:nvPr>
            <p:ph idx="2" type="pic"/>
          </p:nvPr>
        </p:nvSpPr>
        <p:spPr>
          <a:xfrm>
            <a:off x="5183188" y="987425"/>
            <a:ext cx="6172200" cy="4873625"/>
          </a:xfrm>
          <a:prstGeom prst="rect">
            <a:avLst/>
          </a:prstGeom>
          <a:noFill/>
          <a:ln>
            <a:noFill/>
          </a:ln>
        </p:spPr>
      </p:sp>
      <p:sp>
        <p:nvSpPr>
          <p:cNvPr id="73" name="Google Shape;73;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sp>
        <p:nvSpPr>
          <p:cNvPr id="21" name="Google Shape;21;p20"/>
          <p:cNvSpPr txBox="1"/>
          <p:nvPr>
            <p:ph idx="1" type="body"/>
          </p:nvPr>
        </p:nvSpPr>
        <p:spPr>
          <a:xfrm>
            <a:off x="869085" y="1561876"/>
            <a:ext cx="10515600" cy="45314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2" name="Google Shape;22;p20"/>
          <p:cNvPicPr preferRelativeResize="0"/>
          <p:nvPr/>
        </p:nvPicPr>
        <p:blipFill rotWithShape="1">
          <a:blip r:embed="rId2">
            <a:alphaModFix/>
          </a:blip>
          <a:srcRect b="0" l="0" r="0" t="0"/>
          <a:stretch/>
        </p:blipFill>
        <p:spPr>
          <a:xfrm>
            <a:off x="239398" y="136525"/>
            <a:ext cx="784504" cy="465318"/>
          </a:xfrm>
          <a:prstGeom prst="rect">
            <a:avLst/>
          </a:prstGeom>
          <a:noFill/>
          <a:ln>
            <a:noFill/>
          </a:ln>
        </p:spPr>
      </p:pic>
      <p:sp>
        <p:nvSpPr>
          <p:cNvPr id="23" name="Google Shape;23;p20"/>
          <p:cNvSpPr/>
          <p:nvPr/>
        </p:nvSpPr>
        <p:spPr>
          <a:xfrm>
            <a:off x="8310578" y="132319"/>
            <a:ext cx="3504101"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400" u="none" cap="none" strike="noStrike">
                <a:solidFill>
                  <a:srgbClr val="00B0F0"/>
                </a:solidFill>
                <a:latin typeface="Calibri"/>
                <a:ea typeface="Calibri"/>
                <a:cs typeface="Calibri"/>
                <a:sym typeface="Calibri"/>
              </a:rPr>
              <a:t>Aditya Engineering College  (A)</a:t>
            </a:r>
            <a:endParaRPr b="1" i="0" sz="1400" u="none" cap="none" strike="noStrike">
              <a:solidFill>
                <a:srgbClr val="00B0F0"/>
              </a:solidFill>
              <a:latin typeface="Calibri"/>
              <a:ea typeface="Calibri"/>
              <a:cs typeface="Calibri"/>
              <a:sym typeface="Calibri"/>
            </a:endParaRPr>
          </a:p>
        </p:txBody>
      </p:sp>
      <p:sp>
        <p:nvSpPr>
          <p:cNvPr id="24" name="Google Shape;24;p20"/>
          <p:cNvSpPr txBox="1"/>
          <p:nvPr>
            <p:ph idx="10" type="dt"/>
          </p:nvPr>
        </p:nvSpPr>
        <p:spPr>
          <a:xfrm>
            <a:off x="9239272" y="6286520"/>
            <a:ext cx="210451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1" type="ftr"/>
          </p:nvPr>
        </p:nvSpPr>
        <p:spPr>
          <a:xfrm>
            <a:off x="4138618" y="6286520"/>
            <a:ext cx="27432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nvSpPr>
        <p:spPr>
          <a:xfrm>
            <a:off x="738151" y="6278585"/>
            <a:ext cx="1928825" cy="365125"/>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1" i="0" lang="en-US" sz="1200" u="none" cap="none" strike="noStrike">
                <a:solidFill>
                  <a:srgbClr val="7F7F7F"/>
                </a:solidFill>
                <a:latin typeface="Calibri"/>
                <a:ea typeface="Calibri"/>
                <a:cs typeface="Calibri"/>
                <a:sym typeface="Calibri"/>
              </a:rPr>
              <a:t>DBMS</a:t>
            </a:r>
            <a:endParaRPr b="1" i="0" sz="1200" u="none" cap="none" strike="noStrike">
              <a:solidFill>
                <a:srgbClr val="7F7F7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8" name="Shape 38"/>
        <p:cNvGrpSpPr/>
        <p:nvPr/>
      </p:nvGrpSpPr>
      <p:grpSpPr>
        <a:xfrm>
          <a:off x="0" y="0"/>
          <a:ext cx="0" cy="0"/>
          <a:chOff x="0" y="0"/>
          <a:chExt cx="0" cy="0"/>
        </a:xfrm>
      </p:grpSpPr>
      <p:sp>
        <p:nvSpPr>
          <p:cNvPr id="39" name="Google Shape;3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6" name="Google Shape;4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
          <p:cNvSpPr txBox="1"/>
          <p:nvPr>
            <p:ph type="ctrTitle"/>
          </p:nvPr>
        </p:nvSpPr>
        <p:spPr>
          <a:xfrm>
            <a:off x="1487488" y="2276872"/>
            <a:ext cx="9541060" cy="143436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Open Sans"/>
              <a:buNone/>
            </a:pPr>
            <a:r>
              <a:rPr b="1" lang="en-US">
                <a:latin typeface="Open Sans"/>
                <a:ea typeface="Open Sans"/>
                <a:cs typeface="Open Sans"/>
                <a:sym typeface="Open Sans"/>
              </a:rPr>
              <a:t>Churn prediction</a:t>
            </a:r>
            <a:endParaRPr/>
          </a:p>
        </p:txBody>
      </p:sp>
      <p:sp>
        <p:nvSpPr>
          <p:cNvPr id="95" name="Google Shape;95;p1"/>
          <p:cNvSpPr txBox="1"/>
          <p:nvPr>
            <p:ph idx="1" type="subTitle"/>
          </p:nvPr>
        </p:nvSpPr>
        <p:spPr>
          <a:xfrm>
            <a:off x="2927648" y="4581128"/>
            <a:ext cx="6858000" cy="120532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Dukuru Venkatesh</a:t>
            </a:r>
            <a:endParaRPr/>
          </a:p>
          <a:p>
            <a:pPr indent="0" lvl="0" marL="0" rtl="0" algn="ctr">
              <a:lnSpc>
                <a:spcPct val="90000"/>
              </a:lnSpc>
              <a:spcBef>
                <a:spcPts val="600"/>
              </a:spcBef>
              <a:spcAft>
                <a:spcPts val="0"/>
              </a:spcAft>
              <a:buClr>
                <a:schemeClr val="dk1"/>
              </a:buClr>
              <a:buSzPts val="2400"/>
              <a:buNone/>
            </a:pPr>
            <a:r>
              <a:rPr lang="en-US"/>
              <a:t>21A91A6106</a:t>
            </a:r>
            <a:endParaRPr/>
          </a:p>
          <a:p>
            <a:pPr indent="0" lvl="0" marL="0" rtl="0" algn="ctr">
              <a:lnSpc>
                <a:spcPct val="90000"/>
              </a:lnSpc>
              <a:spcBef>
                <a:spcPts val="600"/>
              </a:spcBef>
              <a:spcAft>
                <a:spcPts val="0"/>
              </a:spcAft>
              <a:buClr>
                <a:schemeClr val="dk1"/>
              </a:buClr>
              <a:buSzPts val="2400"/>
              <a:buNone/>
            </a:pPr>
            <a:r>
              <a:t/>
            </a:r>
            <a:endParaRPr/>
          </a:p>
          <a:p>
            <a:pPr indent="0" lvl="0" marL="0" rtl="0" algn="ctr">
              <a:lnSpc>
                <a:spcPct val="90000"/>
              </a:lnSpc>
              <a:spcBef>
                <a:spcPts val="6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1"/>
          <p:cNvSpPr txBox="1"/>
          <p:nvPr>
            <p:ph idx="1" type="body"/>
          </p:nvPr>
        </p:nvSpPr>
        <p:spPr>
          <a:xfrm>
            <a:off x="869085" y="1561876"/>
            <a:ext cx="10515600" cy="453141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from sklearn.linear_model import LogisticRegression</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log = LogisticRegression()</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log.fit(X_train, y_train)</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log_y_pred = log.predict(X_test)</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log_y_pred_train = log.predict(X_train)</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log_test_as = metrics.accuracy_score(log_y_pred, y_test)</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log_train_as = metrics.accuracy_score(log_y_pred_train, y_train)</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print(metrics.classification_report(log_y_pred, y_test))</a:t>
            </a:r>
            <a:endParaRPr/>
          </a:p>
        </p:txBody>
      </p:sp>
      <p:sp>
        <p:nvSpPr>
          <p:cNvPr id="157" name="Google Shape;157;p11"/>
          <p:cNvSpPr txBox="1"/>
          <p:nvPr>
            <p:ph idx="10" type="dt"/>
          </p:nvPr>
        </p:nvSpPr>
        <p:spPr>
          <a:xfrm>
            <a:off x="9239272" y="6286520"/>
            <a:ext cx="210451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November 17, 2023</a:t>
            </a:r>
            <a:endParaRPr/>
          </a:p>
        </p:txBody>
      </p:sp>
      <p:sp>
        <p:nvSpPr>
          <p:cNvPr id="158" name="Google Shape;158;p11"/>
          <p:cNvSpPr txBox="1"/>
          <p:nvPr>
            <p:ph idx="4294967295" type="ctrTitle"/>
          </p:nvPr>
        </p:nvSpPr>
        <p:spPr>
          <a:xfrm>
            <a:off x="0" y="332657"/>
            <a:ext cx="9144000" cy="86409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                           Key Module Code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descr="Picture2.png" id="163" name="Google Shape;163;p12"/>
          <p:cNvPicPr preferRelativeResize="0"/>
          <p:nvPr>
            <p:ph idx="1" type="body"/>
          </p:nvPr>
        </p:nvPicPr>
        <p:blipFill rotWithShape="1">
          <a:blip r:embed="rId3">
            <a:alphaModFix/>
          </a:blip>
          <a:srcRect b="0" l="0" r="0" t="0"/>
          <a:stretch/>
        </p:blipFill>
        <p:spPr>
          <a:xfrm>
            <a:off x="3095604" y="2143116"/>
            <a:ext cx="5171429" cy="1809524"/>
          </a:xfrm>
          <a:prstGeom prst="rect">
            <a:avLst/>
          </a:prstGeom>
          <a:noFill/>
          <a:ln>
            <a:noFill/>
          </a:ln>
        </p:spPr>
      </p:pic>
      <p:sp>
        <p:nvSpPr>
          <p:cNvPr id="164" name="Google Shape;164;p12"/>
          <p:cNvSpPr txBox="1"/>
          <p:nvPr>
            <p:ph idx="10" type="dt"/>
          </p:nvPr>
        </p:nvSpPr>
        <p:spPr>
          <a:xfrm>
            <a:off x="9239272" y="6286520"/>
            <a:ext cx="210451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November 17, 2023</a:t>
            </a:r>
            <a:endParaRPr/>
          </a:p>
        </p:txBody>
      </p:sp>
      <p:sp>
        <p:nvSpPr>
          <p:cNvPr id="165" name="Google Shape;165;p12"/>
          <p:cNvSpPr txBox="1"/>
          <p:nvPr>
            <p:ph idx="4294967295" type="ctrTitle"/>
          </p:nvPr>
        </p:nvSpPr>
        <p:spPr>
          <a:xfrm>
            <a:off x="0" y="857233"/>
            <a:ext cx="9144000" cy="571503"/>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90000"/>
              </a:lnSpc>
              <a:spcBef>
                <a:spcPts val="0"/>
              </a:spcBef>
              <a:spcAft>
                <a:spcPts val="0"/>
              </a:spcAft>
              <a:buClr>
                <a:schemeClr val="dk1"/>
              </a:buClr>
              <a:buSzPct val="100000"/>
              <a:buFont typeface="Calibri"/>
              <a:buNone/>
            </a:pPr>
            <a:r>
              <a:rPr b="0" i="0" lang="en-US" sz="4400" u="none" cap="none" strike="noStrike">
                <a:solidFill>
                  <a:schemeClr val="dk1"/>
                </a:solidFill>
                <a:latin typeface="Calibri"/>
                <a:ea typeface="Calibri"/>
                <a:cs typeface="Calibri"/>
                <a:sym typeface="Calibri"/>
              </a:rPr>
              <a:t>                                       Results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Results</a:t>
            </a:r>
            <a:endParaRPr/>
          </a:p>
        </p:txBody>
      </p:sp>
      <p:pic>
        <p:nvPicPr>
          <p:cNvPr descr="b.png" id="171" name="Google Shape;171;p13"/>
          <p:cNvPicPr preferRelativeResize="0"/>
          <p:nvPr>
            <p:ph idx="2" type="body"/>
          </p:nvPr>
        </p:nvPicPr>
        <p:blipFill rotWithShape="1">
          <a:blip r:embed="rId3">
            <a:alphaModFix/>
          </a:blip>
          <a:srcRect b="0" l="0" r="0" t="0"/>
          <a:stretch/>
        </p:blipFill>
        <p:spPr>
          <a:xfrm>
            <a:off x="6172200" y="2428869"/>
            <a:ext cx="4638708" cy="2928958"/>
          </a:xfrm>
          <a:prstGeom prst="rect">
            <a:avLst/>
          </a:prstGeom>
          <a:noFill/>
          <a:ln>
            <a:noFill/>
          </a:ln>
        </p:spPr>
      </p:pic>
      <p:sp>
        <p:nvSpPr>
          <p:cNvPr id="172" name="Google Shape;17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November 17, 2023</a:t>
            </a:r>
            <a:endParaRPr/>
          </a:p>
        </p:txBody>
      </p:sp>
      <p:pic>
        <p:nvPicPr>
          <p:cNvPr descr="ad.jpg" id="173" name="Google Shape;173;p13"/>
          <p:cNvPicPr preferRelativeResize="0"/>
          <p:nvPr>
            <p:ph idx="1" type="body"/>
          </p:nvPr>
        </p:nvPicPr>
        <p:blipFill rotWithShape="1">
          <a:blip r:embed="rId4">
            <a:alphaModFix/>
          </a:blip>
          <a:srcRect b="0" l="0" r="0" t="0"/>
          <a:stretch/>
        </p:blipFill>
        <p:spPr>
          <a:xfrm>
            <a:off x="1390650" y="2637314"/>
            <a:ext cx="4076700" cy="27279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type="ctrTitle"/>
          </p:nvPr>
        </p:nvSpPr>
        <p:spPr>
          <a:xfrm>
            <a:off x="1523968" y="1785926"/>
            <a:ext cx="9144000" cy="60167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 Conclusion</a:t>
            </a:r>
            <a:endParaRPr/>
          </a:p>
        </p:txBody>
      </p:sp>
      <p:sp>
        <p:nvSpPr>
          <p:cNvPr id="179" name="Google Shape;179;p14"/>
          <p:cNvSpPr txBox="1"/>
          <p:nvPr>
            <p:ph idx="1" type="subTitle"/>
          </p:nvPr>
        </p:nvSpPr>
        <p:spPr>
          <a:xfrm>
            <a:off x="1524000" y="2857496"/>
            <a:ext cx="9144000" cy="178595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Creating more targeted and effective retention strategies is one of the main advantages of customer churn prediction analysis. By examining customer data, which enables them to spot trends and patterns in consumer behavior, businesses may better understand the needs and preferences of their customers</a:t>
            </a:r>
            <a:endParaRPr/>
          </a:p>
        </p:txBody>
      </p:sp>
      <p:sp>
        <p:nvSpPr>
          <p:cNvPr id="180" name="Google Shape;180;p14"/>
          <p:cNvSpPr txBox="1"/>
          <p:nvPr>
            <p:ph idx="4294967295" type="dt"/>
          </p:nvPr>
        </p:nvSpPr>
        <p:spPr>
          <a:xfrm>
            <a:off x="10086975" y="6286500"/>
            <a:ext cx="2105025"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November 17, 2023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idx="10" type="dt"/>
          </p:nvPr>
        </p:nvSpPr>
        <p:spPr>
          <a:xfrm>
            <a:off x="9239272" y="6286520"/>
            <a:ext cx="210451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November 17, 2023</a:t>
            </a:r>
            <a:endParaRPr/>
          </a:p>
        </p:txBody>
      </p:sp>
      <p:sp>
        <p:nvSpPr>
          <p:cNvPr id="186" name="Google Shape;186;p15"/>
          <p:cNvSpPr txBox="1"/>
          <p:nvPr>
            <p:ph idx="4294967295" type="ctrTitle"/>
          </p:nvPr>
        </p:nvSpPr>
        <p:spPr>
          <a:xfrm>
            <a:off x="0" y="642919"/>
            <a:ext cx="9144000" cy="92869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                           Future Enhancements</a:t>
            </a:r>
            <a:endParaRPr/>
          </a:p>
        </p:txBody>
      </p:sp>
      <p:pic>
        <p:nvPicPr>
          <p:cNvPr descr="Picture1.png" id="187" name="Google Shape;187;p15"/>
          <p:cNvPicPr preferRelativeResize="0"/>
          <p:nvPr>
            <p:ph idx="1" type="body"/>
          </p:nvPr>
        </p:nvPicPr>
        <p:blipFill rotWithShape="1">
          <a:blip r:embed="rId3">
            <a:alphaModFix/>
          </a:blip>
          <a:srcRect b="0" l="0" r="0" t="0"/>
          <a:stretch/>
        </p:blipFill>
        <p:spPr>
          <a:xfrm>
            <a:off x="2354734" y="1794129"/>
            <a:ext cx="7542858" cy="406666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November 17, 2023</a:t>
            </a:r>
            <a:endParaRPr/>
          </a:p>
        </p:txBody>
      </p:sp>
      <p:sp>
        <p:nvSpPr>
          <p:cNvPr id="193" name="Google Shape;193;p16"/>
          <p:cNvSpPr txBox="1"/>
          <p:nvPr>
            <p:ph idx="4294967295" type="ctrTitle"/>
          </p:nvPr>
        </p:nvSpPr>
        <p:spPr>
          <a:xfrm>
            <a:off x="0" y="1122363"/>
            <a:ext cx="9144000" cy="23876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                                         Queries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7"/>
          <p:cNvSpPr txBox="1"/>
          <p:nvPr>
            <p:ph idx="1" type="body"/>
          </p:nvPr>
        </p:nvSpPr>
        <p:spPr>
          <a:xfrm>
            <a:off x="869085" y="1561876"/>
            <a:ext cx="10515600" cy="4531419"/>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3600"/>
              <a:buNone/>
            </a:pPr>
            <a:r>
              <a:rPr lang="en-US" sz="3600">
                <a:latin typeface="Times New Roman"/>
                <a:ea typeface="Times New Roman"/>
                <a:cs typeface="Times New Roman"/>
                <a:sym typeface="Times New Roman"/>
              </a:rPr>
              <a:t>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idx="1" type="body"/>
          </p:nvPr>
        </p:nvSpPr>
        <p:spPr>
          <a:xfrm>
            <a:off x="869085" y="1561876"/>
            <a:ext cx="10515600" cy="453141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  Customer churn analysis is the process of predicting customers who tend to cancel the service (subscription) they receive for various reasons, especially in sectors such as telecommunications, finance and insurance, and determining the necessary operational steps to prevent this cancellation. The study used two separate datasets from kaggle.com to identify customers who tend to unsubscribe in the telecommunications industry. The analysis process was carried out by applying machine learning methods such as Logistic Regression, K-Nearest Neighbor, Decision Trees, Random Forest, Support Vector Machines methods on the relevant datasets. It was seen that the most successful method in the customer loss analysis performed on both datasets was the Random Forest method.</a:t>
            </a:r>
            <a:endParaRPr/>
          </a:p>
        </p:txBody>
      </p:sp>
      <p:sp>
        <p:nvSpPr>
          <p:cNvPr id="101" name="Google Shape;101;p3"/>
          <p:cNvSpPr txBox="1"/>
          <p:nvPr>
            <p:ph idx="10" type="dt"/>
          </p:nvPr>
        </p:nvSpPr>
        <p:spPr>
          <a:xfrm>
            <a:off x="9239272" y="6286520"/>
            <a:ext cx="210451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November 17, 2023</a:t>
            </a:r>
            <a:endParaRPr/>
          </a:p>
        </p:txBody>
      </p:sp>
      <p:sp>
        <p:nvSpPr>
          <p:cNvPr id="102" name="Google Shape;102;p3"/>
          <p:cNvSpPr txBox="1"/>
          <p:nvPr>
            <p:ph idx="4294967295" type="ctrTitle"/>
          </p:nvPr>
        </p:nvSpPr>
        <p:spPr>
          <a:xfrm>
            <a:off x="0" y="571481"/>
            <a:ext cx="9144000" cy="78581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                                  </a:t>
            </a:r>
            <a:r>
              <a:rPr b="0" i="0" lang="en-US" sz="3600" u="none" cap="none" strike="noStrike">
                <a:solidFill>
                  <a:schemeClr val="dk1"/>
                </a:solidFill>
                <a:latin typeface="Times New Roman"/>
                <a:ea typeface="Times New Roman"/>
                <a:cs typeface="Times New Roman"/>
                <a:sym typeface="Times New Roman"/>
              </a:rPr>
              <a:t>ABSTRACT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ctrTitle"/>
          </p:nvPr>
        </p:nvSpPr>
        <p:spPr>
          <a:xfrm>
            <a:off x="1524000" y="1122363"/>
            <a:ext cx="9144000" cy="130650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Introduction</a:t>
            </a:r>
            <a:endParaRPr/>
          </a:p>
        </p:txBody>
      </p:sp>
      <p:sp>
        <p:nvSpPr>
          <p:cNvPr id="108" name="Google Shape;108;p4"/>
          <p:cNvSpPr txBox="1"/>
          <p:nvPr>
            <p:ph idx="1" type="subTitle"/>
          </p:nvPr>
        </p:nvSpPr>
        <p:spPr>
          <a:xfrm>
            <a:off x="1524000" y="2786058"/>
            <a:ext cx="9144000" cy="2471742"/>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Data Science is a multidisciplinary field that involves the use of scientific methods, processes, algorithms, and systems to extract insights and knowledge from structured and unstructured data. It combines expertise from various domains such as statistics, computer science, information theory, and domain-specific knowledge to analyze and interpret complex data sets.</a:t>
            </a:r>
            <a:endParaRPr/>
          </a:p>
        </p:txBody>
      </p:sp>
      <p:sp>
        <p:nvSpPr>
          <p:cNvPr id="109" name="Google Shape;109;p4"/>
          <p:cNvSpPr txBox="1"/>
          <p:nvPr>
            <p:ph idx="4294967295" type="dt"/>
          </p:nvPr>
        </p:nvSpPr>
        <p:spPr>
          <a:xfrm>
            <a:off x="10086975" y="6286500"/>
            <a:ext cx="2105025"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November 17, 2023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ctrTitle"/>
          </p:nvPr>
        </p:nvSpPr>
        <p:spPr>
          <a:xfrm>
            <a:off x="666712" y="1122363"/>
            <a:ext cx="10001288" cy="144938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Technologies Used </a:t>
            </a:r>
            <a:endParaRPr/>
          </a:p>
        </p:txBody>
      </p:sp>
      <p:sp>
        <p:nvSpPr>
          <p:cNvPr id="115" name="Google Shape;115;p5"/>
          <p:cNvSpPr txBox="1"/>
          <p:nvPr>
            <p:ph idx="1" type="subTitle"/>
          </p:nvPr>
        </p:nvSpPr>
        <p:spPr>
          <a:xfrm>
            <a:off x="4381488" y="3071810"/>
            <a:ext cx="6286512" cy="218599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Data science </a:t>
            </a:r>
            <a:endParaRPr/>
          </a:p>
          <a:p>
            <a:pPr indent="0" lvl="0" marL="0" rtl="0" algn="just">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Machine learning</a:t>
            </a:r>
            <a:endParaRPr/>
          </a:p>
          <a:p>
            <a:pPr indent="0" lvl="0" marL="0" rtl="0" algn="just">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Python</a:t>
            </a:r>
            <a:endParaRPr/>
          </a:p>
        </p:txBody>
      </p:sp>
      <p:sp>
        <p:nvSpPr>
          <p:cNvPr id="116" name="Google Shape;116;p5"/>
          <p:cNvSpPr txBox="1"/>
          <p:nvPr>
            <p:ph idx="4294967295" type="dt"/>
          </p:nvPr>
        </p:nvSpPr>
        <p:spPr>
          <a:xfrm>
            <a:off x="10086975" y="6286500"/>
            <a:ext cx="2105025"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November 17, 2023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descr="data.png" id="121" name="Google Shape;121;p6"/>
          <p:cNvPicPr preferRelativeResize="0"/>
          <p:nvPr>
            <p:ph idx="1" type="body"/>
          </p:nvPr>
        </p:nvPicPr>
        <p:blipFill rotWithShape="1">
          <a:blip r:embed="rId3">
            <a:alphaModFix/>
          </a:blip>
          <a:srcRect b="0" l="0" r="0" t="0"/>
          <a:stretch/>
        </p:blipFill>
        <p:spPr>
          <a:xfrm>
            <a:off x="3516313" y="1984375"/>
            <a:ext cx="5219700" cy="3686175"/>
          </a:xfrm>
          <a:prstGeom prst="rect">
            <a:avLst/>
          </a:prstGeom>
          <a:noFill/>
          <a:ln>
            <a:noFill/>
          </a:ln>
        </p:spPr>
      </p:pic>
      <p:sp>
        <p:nvSpPr>
          <p:cNvPr id="122" name="Google Shape;122;p6"/>
          <p:cNvSpPr txBox="1"/>
          <p:nvPr>
            <p:ph idx="10" type="dt"/>
          </p:nvPr>
        </p:nvSpPr>
        <p:spPr>
          <a:xfrm>
            <a:off x="9239272" y="6286520"/>
            <a:ext cx="210451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November 17, 2023</a:t>
            </a:r>
            <a:endParaRPr/>
          </a:p>
        </p:txBody>
      </p:sp>
      <p:sp>
        <p:nvSpPr>
          <p:cNvPr id="123" name="Google Shape;123;p6"/>
          <p:cNvSpPr txBox="1"/>
          <p:nvPr>
            <p:ph idx="4294967295" type="ctrTitle"/>
          </p:nvPr>
        </p:nvSpPr>
        <p:spPr>
          <a:xfrm>
            <a:off x="0" y="571481"/>
            <a:ext cx="9144000" cy="92869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                         </a:t>
            </a:r>
            <a:r>
              <a:rPr b="0" i="0" lang="en-US" sz="3600" u="none" cap="none" strike="noStrike">
                <a:solidFill>
                  <a:schemeClr val="dk1"/>
                </a:solidFill>
                <a:latin typeface="Times New Roman"/>
                <a:ea typeface="Times New Roman"/>
                <a:cs typeface="Times New Roman"/>
                <a:sym typeface="Times New Roman"/>
              </a:rPr>
              <a:t>Architecture</a:t>
            </a:r>
            <a:r>
              <a:rPr b="0" i="0" lang="en-US" sz="4400" u="none" cap="none" strike="noStrike">
                <a:solidFill>
                  <a:schemeClr val="dk1"/>
                </a:solidFill>
                <a:latin typeface="Calibri"/>
                <a:ea typeface="Calibri"/>
                <a:cs typeface="Calibri"/>
                <a:sym typeface="Calibri"/>
              </a:rPr>
              <a:t> Diagram</a:t>
            </a:r>
            <a:endParaRPr/>
          </a:p>
        </p:txBody>
      </p:sp>
      <p:pic>
        <p:nvPicPr>
          <p:cNvPr descr="The-data-analytics-architecture.png" id="124" name="Google Shape;124;p6"/>
          <p:cNvPicPr preferRelativeResize="0"/>
          <p:nvPr/>
        </p:nvPicPr>
        <p:blipFill rotWithShape="1">
          <a:blip r:embed="rId4">
            <a:alphaModFix/>
          </a:blip>
          <a:srcRect b="0" l="0" r="0" t="0"/>
          <a:stretch/>
        </p:blipFill>
        <p:spPr>
          <a:xfrm>
            <a:off x="1881158" y="1785926"/>
            <a:ext cx="8096250" cy="4324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descr="d.png" id="129" name="Google Shape;129;p7"/>
          <p:cNvPicPr preferRelativeResize="0"/>
          <p:nvPr>
            <p:ph idx="1" type="body"/>
          </p:nvPr>
        </p:nvPicPr>
        <p:blipFill rotWithShape="1">
          <a:blip r:embed="rId3">
            <a:alphaModFix/>
          </a:blip>
          <a:srcRect b="0" l="0" r="0" t="0"/>
          <a:stretch/>
        </p:blipFill>
        <p:spPr>
          <a:xfrm>
            <a:off x="1324029" y="1768534"/>
            <a:ext cx="9604268" cy="4117856"/>
          </a:xfrm>
          <a:prstGeom prst="rect">
            <a:avLst/>
          </a:prstGeom>
          <a:noFill/>
          <a:ln>
            <a:noFill/>
          </a:ln>
        </p:spPr>
      </p:pic>
      <p:sp>
        <p:nvSpPr>
          <p:cNvPr id="130" name="Google Shape;130;p7"/>
          <p:cNvSpPr txBox="1"/>
          <p:nvPr>
            <p:ph idx="10" type="dt"/>
          </p:nvPr>
        </p:nvSpPr>
        <p:spPr>
          <a:xfrm>
            <a:off x="9239272" y="6286520"/>
            <a:ext cx="210451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November 17, 2023</a:t>
            </a:r>
            <a:endParaRPr/>
          </a:p>
        </p:txBody>
      </p:sp>
      <p:sp>
        <p:nvSpPr>
          <p:cNvPr id="131" name="Google Shape;131;p7"/>
          <p:cNvSpPr txBox="1"/>
          <p:nvPr>
            <p:ph idx="4294967295" type="ctrTitle"/>
          </p:nvPr>
        </p:nvSpPr>
        <p:spPr>
          <a:xfrm>
            <a:off x="0" y="1122363"/>
            <a:ext cx="9144000" cy="449249"/>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90000"/>
              </a:lnSpc>
              <a:spcBef>
                <a:spcPts val="0"/>
              </a:spcBef>
              <a:spcAft>
                <a:spcPts val="0"/>
              </a:spcAft>
              <a:buClr>
                <a:schemeClr val="dk1"/>
              </a:buClr>
              <a:buSzPct val="100000"/>
              <a:buFont typeface="Calibri"/>
              <a:buNone/>
            </a:pPr>
            <a:r>
              <a:rPr b="0" i="0" lang="en-US" sz="4400" u="none" cap="none" strike="noStrike">
                <a:solidFill>
                  <a:schemeClr val="dk1"/>
                </a:solidFill>
                <a:latin typeface="Calibri"/>
                <a:ea typeface="Calibri"/>
                <a:cs typeface="Calibri"/>
                <a:sym typeface="Calibri"/>
              </a:rPr>
              <a:t>                                 Methodology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ph idx="1" type="body"/>
          </p:nvPr>
        </p:nvSpPr>
        <p:spPr>
          <a:xfrm>
            <a:off x="869085" y="1561876"/>
            <a:ext cx="10515600" cy="4531419"/>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400"/>
              <a:buChar char="•"/>
            </a:pPr>
            <a:r>
              <a:rPr b="1" lang="en-US" sz="2400">
                <a:latin typeface="Times New Roman"/>
                <a:ea typeface="Times New Roman"/>
                <a:cs typeface="Times New Roman"/>
                <a:sym typeface="Times New Roman"/>
              </a:rPr>
              <a:t>Feature Engineering:</a:t>
            </a:r>
            <a:endParaRPr sz="2400">
              <a:latin typeface="Times New Roman"/>
              <a:ea typeface="Times New Roman"/>
              <a:cs typeface="Times New Roman"/>
              <a:sym typeface="Times New Roman"/>
            </a:endParaRPr>
          </a:p>
          <a:p>
            <a:pPr indent="0" lvl="1" marL="457200" rtl="0" algn="just">
              <a:lnSpc>
                <a:spcPct val="90000"/>
              </a:lnSpc>
              <a:spcBef>
                <a:spcPts val="500"/>
              </a:spcBef>
              <a:spcAft>
                <a:spcPts val="0"/>
              </a:spcAft>
              <a:buClr>
                <a:schemeClr val="dk1"/>
              </a:buClr>
              <a:buSzPts val="2400"/>
              <a:buNone/>
            </a:pPr>
            <a:r>
              <a:rPr lang="en-US">
                <a:latin typeface="Times New Roman"/>
                <a:ea typeface="Times New Roman"/>
                <a:cs typeface="Times New Roman"/>
                <a:sym typeface="Times New Roman"/>
              </a:rPr>
              <a:t>Create new features or modify existing ones to improve model performance.</a:t>
            </a:r>
            <a:endParaRPr/>
          </a:p>
          <a:p>
            <a:pPr indent="0" lvl="1" marL="457200" rtl="0" algn="just">
              <a:lnSpc>
                <a:spcPct val="90000"/>
              </a:lnSpc>
              <a:spcBef>
                <a:spcPts val="500"/>
              </a:spcBef>
              <a:spcAft>
                <a:spcPts val="0"/>
              </a:spcAft>
              <a:buClr>
                <a:schemeClr val="dk1"/>
              </a:buClr>
              <a:buSzPts val="2400"/>
              <a:buNone/>
            </a:pPr>
            <a:r>
              <a:rPr lang="en-US">
                <a:latin typeface="Times New Roman"/>
                <a:ea typeface="Times New Roman"/>
                <a:cs typeface="Times New Roman"/>
                <a:sym typeface="Times New Roman"/>
              </a:rPr>
              <a:t>Select the most relevant features for analysis.</a:t>
            </a:r>
            <a:endParaRPr/>
          </a:p>
          <a:p>
            <a:pPr indent="-228600" lvl="0" marL="228600" rtl="0" algn="just">
              <a:lnSpc>
                <a:spcPct val="90000"/>
              </a:lnSpc>
              <a:spcBef>
                <a:spcPts val="1000"/>
              </a:spcBef>
              <a:spcAft>
                <a:spcPts val="0"/>
              </a:spcAft>
              <a:buClr>
                <a:schemeClr val="dk1"/>
              </a:buClr>
              <a:buSzPts val="2400"/>
              <a:buChar char="•"/>
            </a:pPr>
            <a:r>
              <a:rPr b="1" lang="en-US" sz="2400">
                <a:latin typeface="Times New Roman"/>
                <a:ea typeface="Times New Roman"/>
                <a:cs typeface="Times New Roman"/>
                <a:sym typeface="Times New Roman"/>
              </a:rPr>
              <a:t>Exploratory Data Analysis (EDA):</a:t>
            </a:r>
            <a:endParaRPr sz="2400">
              <a:latin typeface="Times New Roman"/>
              <a:ea typeface="Times New Roman"/>
              <a:cs typeface="Times New Roman"/>
              <a:sym typeface="Times New Roman"/>
            </a:endParaRPr>
          </a:p>
          <a:p>
            <a:pPr indent="0" lvl="1" marL="457200" rtl="0" algn="just">
              <a:lnSpc>
                <a:spcPct val="90000"/>
              </a:lnSpc>
              <a:spcBef>
                <a:spcPts val="500"/>
              </a:spcBef>
              <a:spcAft>
                <a:spcPts val="0"/>
              </a:spcAft>
              <a:buClr>
                <a:schemeClr val="dk1"/>
              </a:buClr>
              <a:buSzPts val="2400"/>
              <a:buNone/>
            </a:pPr>
            <a:r>
              <a:rPr lang="en-US">
                <a:latin typeface="Times New Roman"/>
                <a:ea typeface="Times New Roman"/>
                <a:cs typeface="Times New Roman"/>
                <a:sym typeface="Times New Roman"/>
              </a:rPr>
              <a:t>Visualize and explore data patterns, trends, and relationships.</a:t>
            </a:r>
            <a:endParaRPr/>
          </a:p>
          <a:p>
            <a:pPr indent="0" lvl="1" marL="457200" rtl="0" algn="just">
              <a:lnSpc>
                <a:spcPct val="90000"/>
              </a:lnSpc>
              <a:spcBef>
                <a:spcPts val="500"/>
              </a:spcBef>
              <a:spcAft>
                <a:spcPts val="0"/>
              </a:spcAft>
              <a:buClr>
                <a:schemeClr val="dk1"/>
              </a:buClr>
              <a:buSzPts val="2400"/>
              <a:buNone/>
            </a:pPr>
            <a:r>
              <a:rPr lang="en-US">
                <a:latin typeface="Times New Roman"/>
                <a:ea typeface="Times New Roman"/>
                <a:cs typeface="Times New Roman"/>
                <a:sym typeface="Times New Roman"/>
              </a:rPr>
              <a:t>Identify outliers and anomalies.</a:t>
            </a:r>
            <a:endParaRPr/>
          </a:p>
          <a:p>
            <a:pPr indent="0" lvl="1" marL="457200" rtl="0" algn="just">
              <a:lnSpc>
                <a:spcPct val="90000"/>
              </a:lnSpc>
              <a:spcBef>
                <a:spcPts val="500"/>
              </a:spcBef>
              <a:spcAft>
                <a:spcPts val="0"/>
              </a:spcAft>
              <a:buClr>
                <a:schemeClr val="dk1"/>
              </a:buClr>
              <a:buSzPts val="2400"/>
              <a:buNone/>
            </a:pPr>
            <a:r>
              <a:rPr lang="en-US">
                <a:latin typeface="Times New Roman"/>
                <a:ea typeface="Times New Roman"/>
                <a:cs typeface="Times New Roman"/>
                <a:sym typeface="Times New Roman"/>
              </a:rPr>
              <a:t>Formulate initial hypotheses based on data exploration.</a:t>
            </a:r>
            <a:endParaRPr/>
          </a:p>
          <a:p>
            <a:pPr indent="-228600" lvl="0" marL="228600" rtl="0" algn="just">
              <a:lnSpc>
                <a:spcPct val="90000"/>
              </a:lnSpc>
              <a:spcBef>
                <a:spcPts val="1000"/>
              </a:spcBef>
              <a:spcAft>
                <a:spcPts val="0"/>
              </a:spcAft>
              <a:buClr>
                <a:schemeClr val="dk1"/>
              </a:buClr>
              <a:buSzPts val="2400"/>
              <a:buChar char="•"/>
            </a:pPr>
            <a:r>
              <a:rPr b="1" lang="en-US" sz="2400">
                <a:latin typeface="Times New Roman"/>
                <a:ea typeface="Times New Roman"/>
                <a:cs typeface="Times New Roman"/>
                <a:sym typeface="Times New Roman"/>
              </a:rPr>
              <a:t>Model Development:</a:t>
            </a:r>
            <a:endParaRPr sz="2400">
              <a:latin typeface="Times New Roman"/>
              <a:ea typeface="Times New Roman"/>
              <a:cs typeface="Times New Roman"/>
              <a:sym typeface="Times New Roman"/>
            </a:endParaRPr>
          </a:p>
          <a:p>
            <a:pPr indent="0" lvl="1" marL="457200" rtl="0" algn="just">
              <a:lnSpc>
                <a:spcPct val="90000"/>
              </a:lnSpc>
              <a:spcBef>
                <a:spcPts val="500"/>
              </a:spcBef>
              <a:spcAft>
                <a:spcPts val="0"/>
              </a:spcAft>
              <a:buClr>
                <a:schemeClr val="dk1"/>
              </a:buClr>
              <a:buSzPts val="2400"/>
              <a:buNone/>
            </a:pPr>
            <a:r>
              <a:rPr lang="en-US">
                <a:latin typeface="Times New Roman"/>
                <a:ea typeface="Times New Roman"/>
                <a:cs typeface="Times New Roman"/>
                <a:sym typeface="Times New Roman"/>
              </a:rPr>
              <a:t>Select appropriate algorithms based on the problem and data.</a:t>
            </a:r>
            <a:endParaRPr/>
          </a:p>
          <a:p>
            <a:pPr indent="0" lvl="1" marL="457200" rtl="0" algn="just">
              <a:lnSpc>
                <a:spcPct val="90000"/>
              </a:lnSpc>
              <a:spcBef>
                <a:spcPts val="500"/>
              </a:spcBef>
              <a:spcAft>
                <a:spcPts val="0"/>
              </a:spcAft>
              <a:buClr>
                <a:schemeClr val="dk1"/>
              </a:buClr>
              <a:buSzPts val="2400"/>
              <a:buNone/>
            </a:pPr>
            <a:r>
              <a:rPr lang="en-US">
                <a:latin typeface="Times New Roman"/>
                <a:ea typeface="Times New Roman"/>
                <a:cs typeface="Times New Roman"/>
                <a:sym typeface="Times New Roman"/>
              </a:rPr>
              <a:t>Split the data into training and testing sets.</a:t>
            </a:r>
            <a:endParaRPr/>
          </a:p>
          <a:p>
            <a:pPr indent="0" lvl="1" marL="457200" rtl="0" algn="just">
              <a:lnSpc>
                <a:spcPct val="90000"/>
              </a:lnSpc>
              <a:spcBef>
                <a:spcPts val="500"/>
              </a:spcBef>
              <a:spcAft>
                <a:spcPts val="0"/>
              </a:spcAft>
              <a:buClr>
                <a:schemeClr val="dk1"/>
              </a:buClr>
              <a:buSzPts val="2400"/>
              <a:buNone/>
            </a:pPr>
            <a:r>
              <a:rPr lang="en-US">
                <a:latin typeface="Times New Roman"/>
                <a:ea typeface="Times New Roman"/>
                <a:cs typeface="Times New Roman"/>
                <a:sym typeface="Times New Roman"/>
              </a:rPr>
              <a:t>Train and validate the model using the training set.</a:t>
            </a:r>
            <a:endParaRPr/>
          </a:p>
        </p:txBody>
      </p:sp>
      <p:sp>
        <p:nvSpPr>
          <p:cNvPr id="137" name="Google Shape;137;p8"/>
          <p:cNvSpPr txBox="1"/>
          <p:nvPr>
            <p:ph idx="10" type="dt"/>
          </p:nvPr>
        </p:nvSpPr>
        <p:spPr>
          <a:xfrm>
            <a:off x="9239272" y="6286520"/>
            <a:ext cx="210451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November 17, 2023</a:t>
            </a:r>
            <a:endParaRPr/>
          </a:p>
        </p:txBody>
      </p:sp>
      <p:sp>
        <p:nvSpPr>
          <p:cNvPr id="138" name="Google Shape;138;p8"/>
          <p:cNvSpPr txBox="1"/>
          <p:nvPr>
            <p:ph idx="4294967295" type="ctrTitle"/>
          </p:nvPr>
        </p:nvSpPr>
        <p:spPr>
          <a:xfrm>
            <a:off x="0" y="785795"/>
            <a:ext cx="9144000" cy="642942"/>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90000"/>
              </a:lnSpc>
              <a:spcBef>
                <a:spcPts val="0"/>
              </a:spcBef>
              <a:spcAft>
                <a:spcPts val="0"/>
              </a:spcAft>
              <a:buClr>
                <a:schemeClr val="dk1"/>
              </a:buClr>
              <a:buSzPct val="100000"/>
              <a:buFont typeface="Calibri"/>
              <a:buNone/>
            </a:pPr>
            <a:r>
              <a:rPr b="0" i="0" lang="en-US" sz="4400" u="none" cap="none" strike="noStrike">
                <a:solidFill>
                  <a:schemeClr val="dk1"/>
                </a:solidFill>
                <a:latin typeface="Calibri"/>
                <a:ea typeface="Calibri"/>
                <a:cs typeface="Calibri"/>
                <a:sym typeface="Calibri"/>
              </a:rPr>
              <a:t>                                 Methodology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txBox="1"/>
          <p:nvPr>
            <p:ph idx="1" type="body"/>
          </p:nvPr>
        </p:nvSpPr>
        <p:spPr>
          <a:xfrm>
            <a:off x="869085" y="1561876"/>
            <a:ext cx="10515600" cy="453141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b="1" lang="en-US" sz="2600">
                <a:latin typeface="Times New Roman"/>
                <a:ea typeface="Times New Roman"/>
                <a:cs typeface="Times New Roman"/>
                <a:sym typeface="Times New Roman"/>
              </a:rPr>
              <a:t>Model Deployment:</a:t>
            </a:r>
            <a:endParaRPr sz="2600">
              <a:latin typeface="Times New Roman"/>
              <a:ea typeface="Times New Roman"/>
              <a:cs typeface="Times New Roman"/>
              <a:sym typeface="Times New Roman"/>
            </a:endParaRPr>
          </a:p>
          <a:p>
            <a:pPr indent="0" lvl="1" marL="457200" rtl="0" algn="just">
              <a:lnSpc>
                <a:spcPct val="90000"/>
              </a:lnSpc>
              <a:spcBef>
                <a:spcPts val="500"/>
              </a:spcBef>
              <a:spcAft>
                <a:spcPts val="0"/>
              </a:spcAft>
              <a:buClr>
                <a:schemeClr val="dk1"/>
              </a:buClr>
              <a:buSzPct val="100000"/>
              <a:buNone/>
            </a:pPr>
            <a:r>
              <a:rPr lang="en-US" sz="2600">
                <a:latin typeface="Times New Roman"/>
                <a:ea typeface="Times New Roman"/>
                <a:cs typeface="Times New Roman"/>
                <a:sym typeface="Times New Roman"/>
              </a:rPr>
              <a:t>Implement the model into a production environment.</a:t>
            </a:r>
            <a:endParaRPr/>
          </a:p>
          <a:p>
            <a:pPr indent="0" lvl="1" marL="457200" rtl="0" algn="just">
              <a:lnSpc>
                <a:spcPct val="90000"/>
              </a:lnSpc>
              <a:spcBef>
                <a:spcPts val="500"/>
              </a:spcBef>
              <a:spcAft>
                <a:spcPts val="0"/>
              </a:spcAft>
              <a:buClr>
                <a:schemeClr val="dk1"/>
              </a:buClr>
              <a:buSzPct val="100000"/>
              <a:buNone/>
            </a:pPr>
            <a:r>
              <a:rPr lang="en-US" sz="2600">
                <a:latin typeface="Times New Roman"/>
                <a:ea typeface="Times New Roman"/>
                <a:cs typeface="Times New Roman"/>
                <a:sym typeface="Times New Roman"/>
              </a:rPr>
              <a:t>Integrate the model with relevant systems for real-world use.</a:t>
            </a:r>
            <a:endParaRPr/>
          </a:p>
          <a:p>
            <a:pPr indent="0" lvl="1" marL="457200" rtl="0" algn="just">
              <a:lnSpc>
                <a:spcPct val="90000"/>
              </a:lnSpc>
              <a:spcBef>
                <a:spcPts val="500"/>
              </a:spcBef>
              <a:spcAft>
                <a:spcPts val="0"/>
              </a:spcAft>
              <a:buClr>
                <a:schemeClr val="dk1"/>
              </a:buClr>
              <a:buSzPct val="100000"/>
              <a:buNone/>
            </a:pPr>
            <a:r>
              <a:rPr lang="en-US" sz="2600">
                <a:latin typeface="Times New Roman"/>
                <a:ea typeface="Times New Roman"/>
                <a:cs typeface="Times New Roman"/>
                <a:sym typeface="Times New Roman"/>
              </a:rPr>
              <a:t>Monitor and maintain the deployed model.</a:t>
            </a:r>
            <a:endParaRPr/>
          </a:p>
          <a:p>
            <a:pPr indent="-228600" lvl="0" marL="228600" rtl="0" algn="just">
              <a:lnSpc>
                <a:spcPct val="90000"/>
              </a:lnSpc>
              <a:spcBef>
                <a:spcPts val="1000"/>
              </a:spcBef>
              <a:spcAft>
                <a:spcPts val="0"/>
              </a:spcAft>
              <a:buClr>
                <a:schemeClr val="dk1"/>
              </a:buClr>
              <a:buSzPct val="100000"/>
              <a:buChar char="•"/>
            </a:pPr>
            <a:r>
              <a:rPr b="1" lang="en-US" sz="2600">
                <a:latin typeface="Times New Roman"/>
                <a:ea typeface="Times New Roman"/>
                <a:cs typeface="Times New Roman"/>
                <a:sym typeface="Times New Roman"/>
              </a:rPr>
              <a:t>Communication of Results:</a:t>
            </a:r>
            <a:endParaRPr sz="2600">
              <a:latin typeface="Times New Roman"/>
              <a:ea typeface="Times New Roman"/>
              <a:cs typeface="Times New Roman"/>
              <a:sym typeface="Times New Roman"/>
            </a:endParaRPr>
          </a:p>
          <a:p>
            <a:pPr indent="0" lvl="1" marL="457200" rtl="0" algn="just">
              <a:lnSpc>
                <a:spcPct val="90000"/>
              </a:lnSpc>
              <a:spcBef>
                <a:spcPts val="500"/>
              </a:spcBef>
              <a:spcAft>
                <a:spcPts val="0"/>
              </a:spcAft>
              <a:buClr>
                <a:schemeClr val="dk1"/>
              </a:buClr>
              <a:buSzPct val="100000"/>
              <a:buNone/>
            </a:pPr>
            <a:r>
              <a:rPr lang="en-US" sz="2600">
                <a:latin typeface="Times New Roman"/>
                <a:ea typeface="Times New Roman"/>
                <a:cs typeface="Times New Roman"/>
                <a:sym typeface="Times New Roman"/>
              </a:rPr>
              <a:t>Summarize findings and insights.</a:t>
            </a:r>
            <a:endParaRPr/>
          </a:p>
          <a:p>
            <a:pPr indent="0" lvl="1" marL="457200" rtl="0" algn="just">
              <a:lnSpc>
                <a:spcPct val="90000"/>
              </a:lnSpc>
              <a:spcBef>
                <a:spcPts val="500"/>
              </a:spcBef>
              <a:spcAft>
                <a:spcPts val="0"/>
              </a:spcAft>
              <a:buClr>
                <a:schemeClr val="dk1"/>
              </a:buClr>
              <a:buSzPct val="100000"/>
              <a:buNone/>
            </a:pPr>
            <a:r>
              <a:rPr lang="en-US" sz="2600">
                <a:latin typeface="Times New Roman"/>
                <a:ea typeface="Times New Roman"/>
                <a:cs typeface="Times New Roman"/>
                <a:sym typeface="Times New Roman"/>
              </a:rPr>
              <a:t>Create visualizations and reports for different stakeholders.</a:t>
            </a:r>
            <a:endParaRPr/>
          </a:p>
          <a:p>
            <a:pPr indent="0" lvl="1" marL="457200" rtl="0" algn="just">
              <a:lnSpc>
                <a:spcPct val="90000"/>
              </a:lnSpc>
              <a:spcBef>
                <a:spcPts val="500"/>
              </a:spcBef>
              <a:spcAft>
                <a:spcPts val="0"/>
              </a:spcAft>
              <a:buClr>
                <a:schemeClr val="dk1"/>
              </a:buClr>
              <a:buSzPct val="100000"/>
              <a:buNone/>
            </a:pPr>
            <a:r>
              <a:rPr lang="en-US" sz="2600">
                <a:latin typeface="Times New Roman"/>
                <a:ea typeface="Times New Roman"/>
                <a:cs typeface="Times New Roman"/>
                <a:sym typeface="Times New Roman"/>
              </a:rPr>
              <a:t>Clearly communicate the implications of the results for decision-making.</a:t>
            </a:r>
            <a:endParaRPr/>
          </a:p>
          <a:p>
            <a:pPr indent="-228600" lvl="0" marL="228600" rtl="0" algn="just">
              <a:lnSpc>
                <a:spcPct val="90000"/>
              </a:lnSpc>
              <a:spcBef>
                <a:spcPts val="1000"/>
              </a:spcBef>
              <a:spcAft>
                <a:spcPts val="0"/>
              </a:spcAft>
              <a:buClr>
                <a:schemeClr val="dk1"/>
              </a:buClr>
              <a:buSzPct val="100000"/>
              <a:buChar char="•"/>
            </a:pPr>
            <a:r>
              <a:rPr b="1" lang="en-US" sz="2600">
                <a:latin typeface="Times New Roman"/>
                <a:ea typeface="Times New Roman"/>
                <a:cs typeface="Times New Roman"/>
                <a:sym typeface="Times New Roman"/>
              </a:rPr>
              <a:t>Feedback and Iteration:</a:t>
            </a:r>
            <a:endParaRPr sz="2600">
              <a:latin typeface="Times New Roman"/>
              <a:ea typeface="Times New Roman"/>
              <a:cs typeface="Times New Roman"/>
              <a:sym typeface="Times New Roman"/>
            </a:endParaRPr>
          </a:p>
          <a:p>
            <a:pPr indent="0" lvl="1" marL="457200" rtl="0" algn="just">
              <a:lnSpc>
                <a:spcPct val="90000"/>
              </a:lnSpc>
              <a:spcBef>
                <a:spcPts val="500"/>
              </a:spcBef>
              <a:spcAft>
                <a:spcPts val="0"/>
              </a:spcAft>
              <a:buClr>
                <a:schemeClr val="dk1"/>
              </a:buClr>
              <a:buSzPct val="100000"/>
              <a:buNone/>
            </a:pPr>
            <a:r>
              <a:rPr lang="en-US" sz="2600">
                <a:latin typeface="Times New Roman"/>
                <a:ea typeface="Times New Roman"/>
                <a:cs typeface="Times New Roman"/>
                <a:sym typeface="Times New Roman"/>
              </a:rPr>
              <a:t>Gather feedback from stakeholders.</a:t>
            </a:r>
            <a:endParaRPr/>
          </a:p>
          <a:p>
            <a:pPr indent="0" lvl="1" marL="457200" rtl="0" algn="just">
              <a:lnSpc>
                <a:spcPct val="90000"/>
              </a:lnSpc>
              <a:spcBef>
                <a:spcPts val="500"/>
              </a:spcBef>
              <a:spcAft>
                <a:spcPts val="0"/>
              </a:spcAft>
              <a:buClr>
                <a:schemeClr val="dk1"/>
              </a:buClr>
              <a:buSzPct val="100000"/>
              <a:buNone/>
            </a:pPr>
            <a:r>
              <a:rPr lang="en-US" sz="2600">
                <a:latin typeface="Times New Roman"/>
                <a:ea typeface="Times New Roman"/>
                <a:cs typeface="Times New Roman"/>
                <a:sym typeface="Times New Roman"/>
              </a:rPr>
              <a:t>Iterate on the model or analysis based on feedback and new data.</a:t>
            </a:r>
            <a:endParaRPr/>
          </a:p>
          <a:p>
            <a:pPr indent="0" lvl="1" marL="457200" rtl="0" algn="just">
              <a:lnSpc>
                <a:spcPct val="90000"/>
              </a:lnSpc>
              <a:spcBef>
                <a:spcPts val="500"/>
              </a:spcBef>
              <a:spcAft>
                <a:spcPts val="0"/>
              </a:spcAft>
              <a:buClr>
                <a:schemeClr val="dk1"/>
              </a:buClr>
              <a:buSzPct val="100000"/>
              <a:buNone/>
            </a:pPr>
            <a:r>
              <a:rPr lang="en-US" sz="2600">
                <a:latin typeface="Times New Roman"/>
                <a:ea typeface="Times New Roman"/>
                <a:cs typeface="Times New Roman"/>
                <a:sym typeface="Times New Roman"/>
              </a:rPr>
              <a:t>Continuously improve and update models as needed.</a:t>
            </a:r>
            <a:endParaRPr/>
          </a:p>
          <a:p>
            <a:pPr indent="-64135" lvl="0" marL="228600" rtl="0" algn="just">
              <a:lnSpc>
                <a:spcPct val="90000"/>
              </a:lnSpc>
              <a:spcBef>
                <a:spcPts val="1000"/>
              </a:spcBef>
              <a:spcAft>
                <a:spcPts val="0"/>
              </a:spcAft>
              <a:buClr>
                <a:schemeClr val="dk1"/>
              </a:buClr>
              <a:buSzPct val="100000"/>
              <a:buNone/>
            </a:pPr>
            <a:r>
              <a:t/>
            </a:r>
            <a:endParaRPr/>
          </a:p>
        </p:txBody>
      </p:sp>
      <p:sp>
        <p:nvSpPr>
          <p:cNvPr id="144" name="Google Shape;144;p9"/>
          <p:cNvSpPr txBox="1"/>
          <p:nvPr>
            <p:ph idx="10" type="dt"/>
          </p:nvPr>
        </p:nvSpPr>
        <p:spPr>
          <a:xfrm>
            <a:off x="9239272" y="6286520"/>
            <a:ext cx="210451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November 17, 2023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ph idx="1" type="body"/>
          </p:nvPr>
        </p:nvSpPr>
        <p:spPr>
          <a:xfrm>
            <a:off x="869084" y="1561876"/>
            <a:ext cx="10843539" cy="453141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import pandas as pd</a:t>
            </a:r>
            <a:endParaRPr/>
          </a:p>
          <a:p>
            <a:pPr indent="0" lvl="0" marL="0" rtl="0" algn="just">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import numpy as np</a:t>
            </a:r>
            <a:endParaRPr/>
          </a:p>
          <a:p>
            <a:pPr indent="0" lvl="0" marL="0" rtl="0" algn="just">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import matplotlib.pyplot as plt</a:t>
            </a:r>
            <a:endParaRPr sz="24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Import seaborn as sns</a:t>
            </a:r>
            <a:endParaRPr sz="24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data = pd.read_csv("/content/WA_Fn-UseC_-Telco-Customer-Churn.csv")</a:t>
            </a:r>
            <a:endParaRPr/>
          </a:p>
          <a:p>
            <a:pPr indent="0" lvl="0" marL="0" rtl="0" algn="just">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X = data2.drop('Churn', axis=1)</a:t>
            </a:r>
            <a:endParaRPr/>
          </a:p>
          <a:p>
            <a:pPr indent="0" lvl="0" marL="0" rtl="0" algn="just">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y = data2['Churn’]</a:t>
            </a:r>
            <a:endParaRPr/>
          </a:p>
          <a:p>
            <a:pPr indent="0" lvl="0" marL="0" rtl="0" algn="just">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from sklearn.model_selection import train_test_split</a:t>
            </a:r>
            <a:endParaRPr sz="24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x_train, x_test, y_train, y_test = train_test_split(x, y, test_size = 0.3)	</a:t>
            </a:r>
            <a:endParaRPr/>
          </a:p>
          <a:p>
            <a:pPr indent="0" lvl="0" marL="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150" name="Google Shape;150;p10"/>
          <p:cNvSpPr txBox="1"/>
          <p:nvPr>
            <p:ph idx="10" type="dt"/>
          </p:nvPr>
        </p:nvSpPr>
        <p:spPr>
          <a:xfrm>
            <a:off x="9239272" y="6286520"/>
            <a:ext cx="210451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November 17, 2023</a:t>
            </a:r>
            <a:endParaRPr/>
          </a:p>
        </p:txBody>
      </p:sp>
      <p:sp>
        <p:nvSpPr>
          <p:cNvPr id="151" name="Google Shape;151;p10"/>
          <p:cNvSpPr txBox="1"/>
          <p:nvPr>
            <p:ph idx="4294967295" type="ctrTitle"/>
          </p:nvPr>
        </p:nvSpPr>
        <p:spPr>
          <a:xfrm>
            <a:off x="0" y="206355"/>
            <a:ext cx="9144000" cy="846381"/>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                           Key Module Code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2019-12-14T03:50:52Z</dcterms:created>
  <dc:creator>admin</dc:creator>
</cp:coreProperties>
</file>