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Credit Card Defaulter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Dukuru Venkatesh-Aditya engineering college-(Artificial intelligence and Machine learning)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0" i="0" dirty="0">
                <a:solidFill>
                  <a:srgbClr val="333333"/>
                </a:solidFill>
                <a:effectLst/>
                <a:latin typeface="HelveticaNeue Regular"/>
              </a:rPr>
              <a:t>A, A., A. Venkatesh and S. Gracia, "Prediction of Credit-Card Defaulters: A Comparative Study on Performance of Classifiers", </a:t>
            </a:r>
            <a:r>
              <a:rPr lang="en-US" sz="2400" b="0" i="1" dirty="0">
                <a:solidFill>
                  <a:srgbClr val="333333"/>
                </a:solidFill>
                <a:effectLst/>
                <a:latin typeface="HelveticaNeue Regular"/>
              </a:rPr>
              <a:t>International Journal of Computer Applications</a:t>
            </a:r>
            <a:r>
              <a:rPr lang="en-US" sz="2400" b="0" i="0" dirty="0">
                <a:solidFill>
                  <a:srgbClr val="333333"/>
                </a:solidFill>
                <a:effectLst/>
                <a:latin typeface="HelveticaNeue Regular"/>
              </a:rPr>
              <a:t>, vol. 145, no. 7, pp. 36-41, 2016.</a:t>
            </a:r>
          </a:p>
          <a:p>
            <a:pPr marL="305435" indent="-305435"/>
            <a:r>
              <a:rPr lang="en-US" sz="2400" b="0" i="0" dirty="0">
                <a:solidFill>
                  <a:srgbClr val="333333"/>
                </a:solidFill>
                <a:effectLst/>
                <a:latin typeface="HelveticaNeue Regular"/>
              </a:rPr>
              <a:t>A. </a:t>
            </a:r>
            <a:r>
              <a:rPr lang="en-US" sz="2400" b="0" i="0" dirty="0" err="1">
                <a:solidFill>
                  <a:srgbClr val="333333"/>
                </a:solidFill>
                <a:effectLst/>
                <a:latin typeface="HelveticaNeue Regular"/>
              </a:rPr>
              <a:t>AghaeiRad</a:t>
            </a:r>
            <a:r>
              <a:rPr lang="en-US" sz="2400" b="0" i="0" dirty="0">
                <a:solidFill>
                  <a:srgbClr val="333333"/>
                </a:solidFill>
                <a:effectLst/>
                <a:latin typeface="HelveticaNeue Regular"/>
              </a:rPr>
              <a:t>, N. Chen and B. Ribeiro, "Improve credit scoring using transfer of learned knowledge from self-organizing map", </a:t>
            </a:r>
            <a:r>
              <a:rPr lang="en-US" sz="2400" b="0" i="1" dirty="0">
                <a:solidFill>
                  <a:srgbClr val="333333"/>
                </a:solidFill>
                <a:effectLst/>
                <a:latin typeface="HelveticaNeue Regular"/>
              </a:rPr>
              <a:t>Neural Computing and Applications</a:t>
            </a:r>
            <a:r>
              <a:rPr lang="en-US" sz="2400" b="0" i="0" dirty="0">
                <a:solidFill>
                  <a:srgbClr val="333333"/>
                </a:solidFill>
                <a:effectLst/>
                <a:latin typeface="HelveticaNeue Regular"/>
              </a:rPr>
              <a:t>, vol. 28, no. 6, pp. 1329-1342, 2016.</a:t>
            </a:r>
          </a:p>
          <a:p>
            <a:pPr marL="305435" indent="-305435"/>
            <a:r>
              <a:rPr lang="en-US" sz="2400" b="0" i="0" dirty="0">
                <a:solidFill>
                  <a:srgbClr val="333333"/>
                </a:solidFill>
                <a:effectLst/>
                <a:latin typeface="HelveticaNeue Regular"/>
              </a:rPr>
              <a:t>M. </a:t>
            </a:r>
            <a:r>
              <a:rPr lang="en-US" sz="2400" b="0" i="0" dirty="0" err="1">
                <a:solidFill>
                  <a:srgbClr val="333333"/>
                </a:solidFill>
                <a:effectLst/>
                <a:latin typeface="HelveticaNeue Regular"/>
              </a:rPr>
              <a:t>Bakoben</a:t>
            </a:r>
            <a:r>
              <a:rPr lang="en-US" sz="2400" b="0" i="0" dirty="0">
                <a:solidFill>
                  <a:srgbClr val="333333"/>
                </a:solidFill>
                <a:effectLst/>
                <a:latin typeface="HelveticaNeue Regular"/>
              </a:rPr>
              <a:t>, T. Bellotti and N. Adams, Identification of Credit Risk Based on Cluster Analysis of Account </a:t>
            </a:r>
            <a:r>
              <a:rPr lang="en-US" sz="2400" b="0" i="0" dirty="0" err="1">
                <a:solidFill>
                  <a:srgbClr val="333333"/>
                </a:solidFill>
                <a:effectLst/>
                <a:latin typeface="HelveticaNeue Regular"/>
              </a:rPr>
              <a:t>Behaviours</a:t>
            </a:r>
            <a:r>
              <a:rPr lang="en-US" sz="2400" b="0" i="0" dirty="0">
                <a:solidFill>
                  <a:srgbClr val="333333"/>
                </a:solidFill>
                <a:effectLst/>
                <a:latin typeface="HelveticaNeue Regular"/>
              </a:rPr>
              <a:t>, London SW7 2AZ, United </a:t>
            </a:r>
            <a:r>
              <a:rPr lang="en-US" sz="2400" b="0" i="0" dirty="0" err="1">
                <a:solidFill>
                  <a:srgbClr val="333333"/>
                </a:solidFill>
                <a:effectLst/>
                <a:latin typeface="HelveticaNeue Regular"/>
              </a:rPr>
              <a:t>Kingdom:Department</a:t>
            </a:r>
            <a:r>
              <a:rPr lang="en-US" sz="2400" b="0" i="0" dirty="0">
                <a:solidFill>
                  <a:srgbClr val="333333"/>
                </a:solidFill>
                <a:effectLst/>
                <a:latin typeface="HelveticaNeue Regular"/>
              </a:rPr>
              <a:t> of Mathematics, Imperial College London, 2017</a:t>
            </a:r>
            <a:endParaRPr lang="en-US" sz="2400" dirty="0">
              <a:solidFill>
                <a:srgbClr val="333333"/>
              </a:solidFill>
              <a:latin typeface="HelveticaNeue Regular"/>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1675"/>
            <a:ext cx="11029950" cy="530225"/>
          </a:xfrm>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5" name="Picture 4">
            <a:extLst>
              <a:ext uri="{FF2B5EF4-FFF2-40B4-BE49-F238E27FC236}">
                <a16:creationId xmlns:a16="http://schemas.microsoft.com/office/drawing/2014/main" id="{0BD4F563-4CAB-C396-8B15-C64EEF03F479}"/>
              </a:ext>
            </a:extLst>
          </p:cNvPr>
          <p:cNvPicPr>
            <a:picLocks noChangeAspect="1"/>
          </p:cNvPicPr>
          <p:nvPr/>
        </p:nvPicPr>
        <p:blipFill>
          <a:blip r:embed="rId2"/>
          <a:stretch>
            <a:fillRect/>
          </a:stretch>
        </p:blipFill>
        <p:spPr>
          <a:xfrm>
            <a:off x="2979175" y="1512404"/>
            <a:ext cx="5547816" cy="434762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F37D29B4-D0C0-537B-D357-535E4737D125}"/>
              </a:ext>
            </a:extLst>
          </p:cNvPr>
          <p:cNvPicPr>
            <a:picLocks noChangeAspect="1"/>
          </p:cNvPicPr>
          <p:nvPr/>
        </p:nvPicPr>
        <p:blipFill>
          <a:blip r:embed="rId2"/>
          <a:stretch>
            <a:fillRect/>
          </a:stretch>
        </p:blipFill>
        <p:spPr>
          <a:xfrm>
            <a:off x="3055355" y="1247692"/>
            <a:ext cx="6111770" cy="4762913"/>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55406"/>
            <a:ext cx="11613485" cy="5795945"/>
          </a:xfrm>
        </p:spPr>
        <p:txBody>
          <a:bodyPr vert="horz" lIns="91440" tIns="45720" rIns="91440" bIns="45720" rtlCol="0" anchor="ctr">
            <a:noAutofit/>
          </a:bodyPr>
          <a:lstStyle/>
          <a:p>
            <a:pPr marL="0" indent="0">
              <a:buNone/>
            </a:pPr>
            <a:r>
              <a:rPr lang="en-US" sz="1400" b="0" i="0" dirty="0">
                <a:solidFill>
                  <a:srgbClr val="0D0D0D"/>
                </a:solidFill>
                <a:effectLst/>
                <a:latin typeface="Times New Roman" panose="02020603050405020304" pitchFamily="18" charset="0"/>
                <a:cs typeface="Times New Roman" panose="02020603050405020304" pitchFamily="18" charset="0"/>
              </a:rPr>
              <a:t>The proposed solution involves building a predictive model that utilizes historical data of credit card users, including their demographics, transaction history, credit limit, payment history, default and other relevant features. By analyzing this data, the model aims to identify patterns and indicators that suggest whether a cardholder is likely to default on their payments.</a:t>
            </a:r>
          </a:p>
          <a:p>
            <a:pPr algn="l">
              <a:buFont typeface="Arial" panose="020B0604020202020204" pitchFamily="34" charset="0"/>
              <a:buChar char="•"/>
            </a:pPr>
            <a:endParaRPr lang="en-US" sz="1400" b="1"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Data Collection:</a:t>
            </a:r>
            <a:r>
              <a:rPr lang="en-US" sz="1400" b="0" i="0" dirty="0">
                <a:solidFill>
                  <a:srgbClr val="0D0D0D"/>
                </a:solidFill>
                <a:effectLst/>
                <a:latin typeface="Times New Roman" panose="02020603050405020304" pitchFamily="18" charset="0"/>
                <a:cs typeface="Times New Roman" panose="02020603050405020304" pitchFamily="18" charset="0"/>
              </a:rPr>
              <a:t> Gather historical credit card transaction data including features such as customer demographics, credit limit, payment history, default ,etc.</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Data Preprocessing:</a:t>
            </a:r>
            <a:r>
              <a:rPr lang="en-US" sz="1400" b="0" i="0" dirty="0">
                <a:solidFill>
                  <a:srgbClr val="0D0D0D"/>
                </a:solidFill>
                <a:effectLst/>
                <a:latin typeface="Times New Roman" panose="02020603050405020304" pitchFamily="18" charset="0"/>
                <a:cs typeface="Times New Roman" panose="02020603050405020304" pitchFamily="18" charset="0"/>
              </a:rPr>
              <a:t> Clean the data, handle missing values, encode categorical variables, and perform feature scaling if required.</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Model Selection:</a:t>
            </a:r>
            <a:r>
              <a:rPr lang="en-US" sz="1400" b="0" i="0" dirty="0">
                <a:solidFill>
                  <a:srgbClr val="0D0D0D"/>
                </a:solidFill>
                <a:effectLst/>
                <a:latin typeface="Times New Roman" panose="02020603050405020304" pitchFamily="18" charset="0"/>
                <a:cs typeface="Times New Roman" panose="02020603050405020304" pitchFamily="18" charset="0"/>
              </a:rPr>
              <a:t> Experiment with different machine learning algorithms such as logistic regression, decision trees, random forests, </a:t>
            </a:r>
            <a:r>
              <a:rPr lang="en-US" sz="1400" b="0" i="0" dirty="0" err="1">
                <a:solidFill>
                  <a:srgbClr val="0D0D0D"/>
                </a:solidFill>
                <a:effectLst/>
                <a:latin typeface="Times New Roman" panose="02020603050405020304" pitchFamily="18" charset="0"/>
                <a:cs typeface="Times New Roman" panose="02020603050405020304" pitchFamily="18" charset="0"/>
              </a:rPr>
              <a:t>xg</a:t>
            </a:r>
            <a:r>
              <a:rPr lang="en-US" sz="1400" b="0" i="0" dirty="0">
                <a:solidFill>
                  <a:srgbClr val="0D0D0D"/>
                </a:solidFill>
                <a:effectLst/>
                <a:latin typeface="Times New Roman" panose="02020603050405020304" pitchFamily="18" charset="0"/>
                <a:cs typeface="Times New Roman" panose="02020603050405020304" pitchFamily="18" charset="0"/>
              </a:rPr>
              <a:t> boosting to find the best-performing model.</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Model Evaluation:</a:t>
            </a:r>
            <a:r>
              <a:rPr lang="en-US" sz="1400" b="0" i="0" dirty="0">
                <a:solidFill>
                  <a:srgbClr val="0D0D0D"/>
                </a:solidFill>
                <a:effectLst/>
                <a:latin typeface="Times New Roman" panose="02020603050405020304" pitchFamily="18" charset="0"/>
                <a:cs typeface="Times New Roman" panose="02020603050405020304" pitchFamily="18" charset="0"/>
              </a:rPr>
              <a:t> Use evaluation metrics such as accuracy, precision, recall, F1-score, and ROC-AUC to assess the model's performance.</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Model Deployment:</a:t>
            </a:r>
            <a:r>
              <a:rPr lang="en-US" sz="1400" b="0" i="0" dirty="0">
                <a:solidFill>
                  <a:srgbClr val="0D0D0D"/>
                </a:solidFill>
                <a:effectLst/>
                <a:latin typeface="Times New Roman" panose="02020603050405020304" pitchFamily="18" charset="0"/>
                <a:cs typeface="Times New Roman" panose="02020603050405020304" pitchFamily="18" charset="0"/>
              </a:rPr>
              <a:t> Deploy the trained model using suitable deployment platforms such as Flask for creating APIs or, IBM Watson machine learning cloud</a:t>
            </a:r>
          </a:p>
          <a:p>
            <a:pPr marL="305435" indent="-305435"/>
            <a:r>
              <a:rPr lang="en-IN" sz="1400" b="1" dirty="0">
                <a:latin typeface="Times New Roman" panose="02020603050405020304" pitchFamily="18" charset="0"/>
                <a:ea typeface="+mn-lt"/>
                <a:cs typeface="Times New Roman" panose="02020603050405020304" pitchFamily="18" charset="0"/>
              </a:rPr>
              <a:t>Evaluation:</a:t>
            </a:r>
            <a:endParaRPr lang="en-IN" sz="1400" b="1"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Assess the model's performance using appropriate metrics such Accuracy), precision, recall, f1score , or other relevant metrics.</a:t>
            </a:r>
            <a:endParaRPr lang="en-IN"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Fine-tune the model based on feedback and continuous monitoring of prediction accuracy.</a:t>
            </a:r>
            <a:endParaRPr lang="en-IN" dirty="0">
              <a:latin typeface="Times New Roman" panose="02020603050405020304" pitchFamily="18" charset="0"/>
              <a:cs typeface="Times New Roman" panose="02020603050405020304" pitchFamily="18" charset="0"/>
            </a:endParaRPr>
          </a:p>
          <a:p>
            <a:pPr marL="629920" lvl="1" indent="-305435"/>
            <a:r>
              <a:rPr lang="en-IN" dirty="0" err="1">
                <a:latin typeface="Times New Roman" panose="02020603050405020304" pitchFamily="18" charset="0"/>
                <a:ea typeface="+mn-lt"/>
                <a:cs typeface="Times New Roman" panose="02020603050405020304" pitchFamily="18" charset="0"/>
              </a:rPr>
              <a:t>Result:accuracy</a:t>
            </a:r>
            <a:r>
              <a:rPr lang="en-IN" dirty="0">
                <a:latin typeface="Times New Roman" panose="02020603050405020304" pitchFamily="18" charset="0"/>
                <a:ea typeface="+mn-lt"/>
                <a:cs typeface="Times New Roman" panose="02020603050405020304" pitchFamily="18" charset="0"/>
              </a:rPr>
              <a:t> is highest 83 % decision tree</a:t>
            </a:r>
            <a:endParaRPr lang="en-IN"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credit card defaulter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err="1">
                <a:solidFill>
                  <a:srgbClr val="0F0F0F"/>
                </a:solidFill>
              </a:rPr>
              <a:t>Jupyter</a:t>
            </a:r>
            <a:r>
              <a:rPr lang="en-IN" sz="1800" b="1" dirty="0">
                <a:solidFill>
                  <a:srgbClr val="0F0F0F"/>
                </a:solidFill>
              </a:rPr>
              <a:t> notebook or google </a:t>
            </a:r>
            <a:r>
              <a:rPr lang="en-IN" sz="1800" b="1" dirty="0" err="1">
                <a:solidFill>
                  <a:srgbClr val="0F0F0F"/>
                </a:solidFill>
              </a:rPr>
              <a:t>colab</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err="1">
                <a:solidFill>
                  <a:srgbClr val="0F0F0F"/>
                </a:solidFill>
              </a:rPr>
              <a:t>Sk</a:t>
            </a:r>
            <a:r>
              <a:rPr lang="en-IN" sz="1800" b="1" dirty="0">
                <a:solidFill>
                  <a:srgbClr val="0F0F0F"/>
                </a:solidFill>
              </a:rPr>
              <a:t>-learn</a:t>
            </a:r>
          </a:p>
          <a:p>
            <a:pPr marL="305435" indent="-305435"/>
            <a:r>
              <a:rPr lang="en-IN" sz="1800" b="1" dirty="0">
                <a:solidFill>
                  <a:srgbClr val="0F0F0F"/>
                </a:solidFill>
              </a:rPr>
              <a:t> pandas</a:t>
            </a:r>
          </a:p>
          <a:p>
            <a:pPr marL="305435" indent="-305435"/>
            <a:r>
              <a:rPr lang="en-IN" sz="1800" b="1" dirty="0">
                <a:solidFill>
                  <a:srgbClr val="0F0F0F"/>
                </a:solidFill>
              </a:rPr>
              <a:t>Seaborn</a:t>
            </a:r>
          </a:p>
          <a:p>
            <a:pPr marL="305435" indent="-305435"/>
            <a:r>
              <a:rPr lang="en-IN" sz="1800" b="1" dirty="0">
                <a:solidFill>
                  <a:srgbClr val="0F0F0F"/>
                </a:solidFill>
              </a:rPr>
              <a:t>matplotlib</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Söhne"/>
              </a:rPr>
              <a:t>The performance of the model will be evaluated using various metrics such as accuracy of different algorithms are decision tree 83 and random forest 82  precision, recall, F1-score, and ROC-AUC. The model should achieve high accuracy and robust performance in identifying credit card defaulters.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Developing an accurate credit card defaulter prediction model is crucial for financial institutions to mitigate risks and manage their portfolios effectively. By leveraging machine learning techniques and analyzing historical data, the proposed solution aims to provide a reliable tool for predicting credit card defaults.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lgn="l">
              <a:buFont typeface="Arial" panose="020B0604020202020204" pitchFamily="34" charset="0"/>
              <a:buChar char="•"/>
            </a:pPr>
            <a:r>
              <a:rPr lang="en-US" sz="2000" b="0" i="0" dirty="0">
                <a:solidFill>
                  <a:srgbClr val="0D0D0D"/>
                </a:solidFill>
                <a:effectLst/>
                <a:latin typeface="Söhne"/>
              </a:rPr>
              <a:t>Enhancing model performance of decision tree 83% accuracy by incorporating more diverse data sources and advanced feature engineering techniques.</a:t>
            </a:r>
          </a:p>
          <a:p>
            <a:pPr algn="l">
              <a:buFont typeface="Arial" panose="020B0604020202020204" pitchFamily="34" charset="0"/>
              <a:buChar char="•"/>
            </a:pPr>
            <a:r>
              <a:rPr lang="en-US" sz="2000" b="0" i="0" dirty="0">
                <a:solidFill>
                  <a:srgbClr val="0D0D0D"/>
                </a:solidFill>
                <a:effectLst/>
                <a:latin typeface="Söhne"/>
              </a:rPr>
              <a:t>Continuous model monitoring and updating to adapt to evolving patterns and trends in credit card usage and default behavior.</a:t>
            </a:r>
          </a:p>
          <a:p>
            <a:pPr algn="l">
              <a:buFont typeface="Arial" panose="020B0604020202020204" pitchFamily="34" charset="0"/>
              <a:buChar char="•"/>
            </a:pPr>
            <a:r>
              <a:rPr lang="en-US" sz="2000" b="0" i="0" dirty="0">
                <a:solidFill>
                  <a:srgbClr val="0D0D0D"/>
                </a:solidFill>
                <a:effectLst/>
                <a:latin typeface="Söhne"/>
              </a:rPr>
              <a:t>Integration of real-time transaction data for dynamic risk assessment and proactive default prediction.</a:t>
            </a:r>
          </a:p>
          <a:p>
            <a:pPr algn="l">
              <a:buFont typeface="Arial" panose="020B0604020202020204" pitchFamily="34" charset="0"/>
              <a:buChar char="•"/>
            </a:pPr>
            <a:r>
              <a:rPr lang="en-US" sz="2000" b="0" i="0" dirty="0">
                <a:solidFill>
                  <a:srgbClr val="0D0D0D"/>
                </a:solidFill>
                <a:effectLst/>
                <a:latin typeface="Söhne"/>
              </a:rPr>
              <a:t>Exploring the use of advanced AI techniques such as deep learning for more accurate predictions.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868</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Franklin Gothic Book</vt:lpstr>
      <vt:lpstr>Franklin Gothic Demi</vt:lpstr>
      <vt:lpstr>HelveticaNeue Regular</vt:lpstr>
      <vt:lpstr>Söhne</vt:lpstr>
      <vt:lpstr>Times New Roman</vt:lpstr>
      <vt:lpstr>Wingdings 2</vt:lpstr>
      <vt:lpstr>DividendVTI</vt:lpstr>
      <vt:lpstr>Credit Card Defaulter Prediction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venkatesh dukuru</cp:lastModifiedBy>
  <cp:revision>23</cp:revision>
  <dcterms:created xsi:type="dcterms:W3CDTF">2021-05-26T16:50:10Z</dcterms:created>
  <dcterms:modified xsi:type="dcterms:W3CDTF">2024-03-20T17:07:44Z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