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handoutMasterIdLst>
    <p:handoutMasterId r:id="rId107"/>
  </p:handoutMasterIdLst>
  <p:sldIdLst>
    <p:sldId id="257" r:id="rId2"/>
    <p:sldId id="280" r:id="rId3"/>
    <p:sldId id="329" r:id="rId4"/>
    <p:sldId id="256" r:id="rId5"/>
    <p:sldId id="278" r:id="rId6"/>
    <p:sldId id="542" r:id="rId7"/>
    <p:sldId id="543" r:id="rId8"/>
    <p:sldId id="544" r:id="rId9"/>
    <p:sldId id="545" r:id="rId10"/>
    <p:sldId id="546" r:id="rId11"/>
    <p:sldId id="547" r:id="rId12"/>
    <p:sldId id="548" r:id="rId13"/>
    <p:sldId id="549" r:id="rId14"/>
    <p:sldId id="550" r:id="rId15"/>
    <p:sldId id="551" r:id="rId16"/>
    <p:sldId id="552" r:id="rId17"/>
    <p:sldId id="468" r:id="rId18"/>
    <p:sldId id="282" r:id="rId19"/>
    <p:sldId id="540" r:id="rId20"/>
    <p:sldId id="328" r:id="rId21"/>
    <p:sldId id="553" r:id="rId22"/>
    <p:sldId id="554" r:id="rId23"/>
    <p:sldId id="330" r:id="rId24"/>
    <p:sldId id="335" r:id="rId25"/>
    <p:sldId id="333" r:id="rId26"/>
    <p:sldId id="349" r:id="rId27"/>
    <p:sldId id="555" r:id="rId28"/>
    <p:sldId id="258" r:id="rId29"/>
    <p:sldId id="259" r:id="rId30"/>
    <p:sldId id="260" r:id="rId31"/>
    <p:sldId id="261" r:id="rId32"/>
    <p:sldId id="262" r:id="rId33"/>
    <p:sldId id="263" r:id="rId34"/>
    <p:sldId id="265" r:id="rId35"/>
    <p:sldId id="264" r:id="rId36"/>
    <p:sldId id="347" r:id="rId37"/>
    <p:sldId id="348" r:id="rId38"/>
    <p:sldId id="270" r:id="rId39"/>
    <p:sldId id="556" r:id="rId40"/>
    <p:sldId id="353" r:id="rId41"/>
    <p:sldId id="351" r:id="rId42"/>
    <p:sldId id="274" r:id="rId43"/>
    <p:sldId id="275" r:id="rId44"/>
    <p:sldId id="276" r:id="rId45"/>
    <p:sldId id="277" r:id="rId46"/>
    <p:sldId id="279" r:id="rId47"/>
    <p:sldId id="281" r:id="rId48"/>
    <p:sldId id="557" r:id="rId49"/>
    <p:sldId id="266" r:id="rId50"/>
    <p:sldId id="267" r:id="rId51"/>
    <p:sldId id="268" r:id="rId52"/>
    <p:sldId id="269" r:id="rId53"/>
    <p:sldId id="322" r:id="rId54"/>
    <p:sldId id="312" r:id="rId55"/>
    <p:sldId id="308" r:id="rId56"/>
    <p:sldId id="283" r:id="rId57"/>
    <p:sldId id="310" r:id="rId58"/>
    <p:sldId id="313" r:id="rId59"/>
    <p:sldId id="315" r:id="rId60"/>
    <p:sldId id="314" r:id="rId61"/>
    <p:sldId id="316" r:id="rId62"/>
    <p:sldId id="309" r:id="rId63"/>
    <p:sldId id="317" r:id="rId64"/>
    <p:sldId id="323" r:id="rId65"/>
    <p:sldId id="324" r:id="rId66"/>
    <p:sldId id="318" r:id="rId67"/>
    <p:sldId id="319" r:id="rId68"/>
    <p:sldId id="285" r:id="rId69"/>
    <p:sldId id="321" r:id="rId70"/>
    <p:sldId id="325" r:id="rId71"/>
    <p:sldId id="337" r:id="rId72"/>
    <p:sldId id="338" r:id="rId73"/>
    <p:sldId id="355" r:id="rId74"/>
    <p:sldId id="336" r:id="rId75"/>
    <p:sldId id="339" r:id="rId76"/>
    <p:sldId id="342" r:id="rId77"/>
    <p:sldId id="340" r:id="rId78"/>
    <p:sldId id="343" r:id="rId79"/>
    <p:sldId id="341" r:id="rId80"/>
    <p:sldId id="344" r:id="rId81"/>
    <p:sldId id="345" r:id="rId82"/>
    <p:sldId id="346" r:id="rId83"/>
    <p:sldId id="558" r:id="rId84"/>
    <p:sldId id="559" r:id="rId85"/>
    <p:sldId id="561" r:id="rId86"/>
    <p:sldId id="562" r:id="rId87"/>
    <p:sldId id="560" r:id="rId88"/>
    <p:sldId id="563" r:id="rId89"/>
    <p:sldId id="564" r:id="rId90"/>
    <p:sldId id="601" r:id="rId91"/>
    <p:sldId id="505" r:id="rId92"/>
    <p:sldId id="602" r:id="rId93"/>
    <p:sldId id="603" r:id="rId94"/>
    <p:sldId id="604" r:id="rId95"/>
    <p:sldId id="605" r:id="rId96"/>
    <p:sldId id="606" r:id="rId97"/>
    <p:sldId id="607" r:id="rId98"/>
    <p:sldId id="608" r:id="rId99"/>
    <p:sldId id="609" r:id="rId100"/>
    <p:sldId id="610" r:id="rId101"/>
    <p:sldId id="611" r:id="rId102"/>
    <p:sldId id="510" r:id="rId103"/>
    <p:sldId id="637" r:id="rId104"/>
    <p:sldId id="511"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6118"/>
    <a:srgbClr val="4B153D"/>
    <a:srgbClr val="3333FF"/>
    <a:srgbClr val="C030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70" autoAdjust="0"/>
    <p:restoredTop sz="94660"/>
  </p:normalViewPr>
  <p:slideViewPr>
    <p:cSldViewPr snapToGrid="0">
      <p:cViewPr varScale="1">
        <p:scale>
          <a:sx n="86" d="100"/>
          <a:sy n="86" d="100"/>
        </p:scale>
        <p:origin x="374" y="8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9E14FF-6335-4A79-BD73-ADF534BF94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ADITYA ENGINEERING COLLEGE(A)</a:t>
            </a:r>
            <a:endParaRPr lang="te-IN" dirty="0"/>
          </a:p>
        </p:txBody>
      </p:sp>
      <p:sp>
        <p:nvSpPr>
          <p:cNvPr id="3" name="Date Placeholder 2">
            <a:extLst>
              <a:ext uri="{FF2B5EF4-FFF2-40B4-BE49-F238E27FC236}">
                <a16:creationId xmlns:a16="http://schemas.microsoft.com/office/drawing/2014/main" id="{64FB1C1F-FE19-48B0-8B81-09C5D9786B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A33366-FCA5-4097-B653-6190C3B27508}" type="datetimeFigureOut">
              <a:rPr lang="te-IN" smtClean="0"/>
              <a:t>02-06-2021</a:t>
            </a:fld>
            <a:endParaRPr lang="te-IN"/>
          </a:p>
        </p:txBody>
      </p:sp>
      <p:sp>
        <p:nvSpPr>
          <p:cNvPr id="4" name="Footer Placeholder 3">
            <a:extLst>
              <a:ext uri="{FF2B5EF4-FFF2-40B4-BE49-F238E27FC236}">
                <a16:creationId xmlns:a16="http://schemas.microsoft.com/office/drawing/2014/main" id="{4484BBFA-89F8-4EA3-94A1-5D31DE42A4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e-IN"/>
          </a:p>
        </p:txBody>
      </p:sp>
      <p:sp>
        <p:nvSpPr>
          <p:cNvPr id="5" name="Slide Number Placeholder 4">
            <a:extLst>
              <a:ext uri="{FF2B5EF4-FFF2-40B4-BE49-F238E27FC236}">
                <a16:creationId xmlns:a16="http://schemas.microsoft.com/office/drawing/2014/main" id="{769EFE53-9F29-4C5D-84C4-4DF5568A26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F02AD1-18F7-498B-80D7-2AB7C734586C}" type="slidenum">
              <a:rPr lang="te-IN" smtClean="0"/>
              <a:t>‹#›</a:t>
            </a:fld>
            <a:endParaRPr lang="te-IN"/>
          </a:p>
        </p:txBody>
      </p:sp>
      <p:pic>
        <p:nvPicPr>
          <p:cNvPr id="8" name="Picture 7">
            <a:extLst>
              <a:ext uri="{FF2B5EF4-FFF2-40B4-BE49-F238E27FC236}">
                <a16:creationId xmlns:a16="http://schemas.microsoft.com/office/drawing/2014/main" id="{5731C422-3272-44E7-9ED4-BC7125688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232" y="1481220"/>
            <a:ext cx="1066949" cy="581106"/>
          </a:xfrm>
          <a:prstGeom prst="rect">
            <a:avLst/>
          </a:prstGeom>
        </p:spPr>
      </p:pic>
    </p:spTree>
    <p:extLst>
      <p:ext uri="{BB962C8B-B14F-4D97-AF65-F5344CB8AC3E}">
        <p14:creationId xmlns:p14="http://schemas.microsoft.com/office/powerpoint/2010/main" val="325081195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ADITYA ENGINEERING COLLEGE(A)</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B7BA3-2FB2-49C0-8280-EBC2BD528ABD}" type="datetimeFigureOut">
              <a:rPr lang="en-IN" smtClean="0"/>
              <a:t>02-06-2021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CC6A3-BB13-4C8A-B36B-E7278AA47148}" type="slidenum">
              <a:rPr lang="en-IN" smtClean="0"/>
              <a:t>‹#›</a:t>
            </a:fld>
            <a:endParaRPr lang="en-IN"/>
          </a:p>
        </p:txBody>
      </p:sp>
    </p:spTree>
    <p:extLst>
      <p:ext uri="{BB962C8B-B14F-4D97-AF65-F5344CB8AC3E}">
        <p14:creationId xmlns:p14="http://schemas.microsoft.com/office/powerpoint/2010/main" val="210724678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5" name="Date Placeholder 4"/>
          <p:cNvSpPr>
            <a:spLocks noGrp="1"/>
          </p:cNvSpPr>
          <p:nvPr>
            <p:ph type="dt" idx="11"/>
          </p:nvPr>
        </p:nvSpPr>
        <p:spPr/>
        <p:txBody>
          <a:bodyPr/>
          <a:lstStyle/>
          <a:p>
            <a:fld id="{C97EBFB9-241E-4D45-B791-26939E236A48}" type="datetime1">
              <a:rPr lang="en-US" smtClean="0"/>
              <a:t>6/2/2021</a:t>
            </a:fld>
            <a:endParaRPr lang="en-US"/>
          </a:p>
        </p:txBody>
      </p:sp>
      <p:sp>
        <p:nvSpPr>
          <p:cNvPr id="6" name="Footer Placeholder 5"/>
          <p:cNvSpPr>
            <a:spLocks noGrp="1"/>
          </p:cNvSpPr>
          <p:nvPr>
            <p:ph type="ftr" sz="quarter" idx="12"/>
          </p:nvPr>
        </p:nvSpPr>
        <p:spPr/>
        <p:txBody>
          <a:bodyPr/>
          <a:lstStyle/>
          <a:p>
            <a:r>
              <a:rPr lang="en-US"/>
              <a:t>M. Bala Prabhakar</a:t>
            </a:r>
          </a:p>
        </p:txBody>
      </p:sp>
      <p:sp>
        <p:nvSpPr>
          <p:cNvPr id="7" name="Slide Number Placeholder 6"/>
          <p:cNvSpPr>
            <a:spLocks noGrp="1"/>
          </p:cNvSpPr>
          <p:nvPr>
            <p:ph type="sldNum" sz="quarter" idx="13"/>
          </p:nvPr>
        </p:nvSpPr>
        <p:spPr/>
        <p:txBody>
          <a:bodyPr/>
          <a:lstStyle/>
          <a:p>
            <a:fld id="{E548A2E8-E9B2-4B54-94A7-BD90CD1D90B0}" type="slidenum">
              <a:rPr lang="en-US" smtClean="0"/>
              <a:pPr/>
              <a:t>1</a:t>
            </a:fld>
            <a:endParaRPr lang="en-US"/>
          </a:p>
        </p:txBody>
      </p:sp>
      <p:sp>
        <p:nvSpPr>
          <p:cNvPr id="8" name="Header Placeholder 7">
            <a:extLst>
              <a:ext uri="{FF2B5EF4-FFF2-40B4-BE49-F238E27FC236}">
                <a16:creationId xmlns:a16="http://schemas.microsoft.com/office/drawing/2014/main" id="{556C6F98-5F32-4C44-9C12-D52A1F0438AE}"/>
              </a:ext>
            </a:extLst>
          </p:cNvPr>
          <p:cNvSpPr>
            <a:spLocks noGrp="1"/>
          </p:cNvSpPr>
          <p:nvPr>
            <p:ph type="hdr" sz="quarter"/>
          </p:nvPr>
        </p:nvSpPr>
        <p:spPr/>
        <p:txBody>
          <a:bodyPr/>
          <a:lstStyle/>
          <a:p>
            <a:r>
              <a:rPr lang="en-IN"/>
              <a:t>ADITYA ENGINEERING COLLEGE(A)</a:t>
            </a:r>
          </a:p>
        </p:txBody>
      </p:sp>
    </p:spTree>
    <p:extLst>
      <p:ext uri="{BB962C8B-B14F-4D97-AF65-F5344CB8AC3E}">
        <p14:creationId xmlns:p14="http://schemas.microsoft.com/office/powerpoint/2010/main" val="2697609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2EF3E1-B0D2-4FDC-AE0B-DF93A3CB6D37}" type="slidenum">
              <a:rPr lang="en-US"/>
              <a:pPr/>
              <a:t>17</a:t>
            </a:fld>
            <a:endParaRPr lang="en-US"/>
          </a:p>
        </p:txBody>
      </p:sp>
      <p:sp>
        <p:nvSpPr>
          <p:cNvPr id="1378306" name="Rectangle 2"/>
          <p:cNvSpPr>
            <a:spLocks noGrp="1" noRot="1" noChangeAspect="1" noChangeArrowheads="1" noTextEdit="1"/>
          </p:cNvSpPr>
          <p:nvPr>
            <p:ph type="sldImg"/>
          </p:nvPr>
        </p:nvSpPr>
        <p:spPr>
          <a:ln/>
        </p:spPr>
      </p:sp>
      <p:sp>
        <p:nvSpPr>
          <p:cNvPr id="1378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0943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B665DDA-6C8F-424B-8A12-4E6D8B4E691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4928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BB665DDA-6C8F-424B-8A12-4E6D8B4E6918}" type="slidenum">
              <a:rPr lang="en-US" smtClean="0"/>
              <a:t>21</a:t>
            </a:fld>
            <a:endParaRPr lang="en-US"/>
          </a:p>
        </p:txBody>
      </p:sp>
    </p:spTree>
    <p:extLst>
      <p:ext uri="{BB962C8B-B14F-4D97-AF65-F5344CB8AC3E}">
        <p14:creationId xmlns:p14="http://schemas.microsoft.com/office/powerpoint/2010/main" val="37481827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55ECE2E-458E-4DBB-B840-FADF834B4F84}" type="datetime1">
              <a:rPr lang="en-US" smtClean="0"/>
              <a:t>6/2/2021</a:t>
            </a:fld>
            <a:endParaRPr lang="en-US"/>
          </a:p>
        </p:txBody>
      </p:sp>
      <p:sp>
        <p:nvSpPr>
          <p:cNvPr id="5" name="Footer Placeholder 4"/>
          <p:cNvSpPr>
            <a:spLocks noGrp="1"/>
          </p:cNvSpPr>
          <p:nvPr>
            <p:ph type="ftr" sz="quarter" idx="11"/>
          </p:nvPr>
        </p:nvSpPr>
        <p:spPr/>
        <p:txBody>
          <a:bodyPr/>
          <a:lstStyle/>
          <a:p>
            <a:r>
              <a:rPr lang="en-US"/>
              <a:t>PROGRAMMING FOR PROBLEM SOLVING USING C                               A.Lakshmanarao</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pic>
        <p:nvPicPr>
          <p:cNvPr id="9" name="Picture 8">
            <a:extLst>
              <a:ext uri="{FF2B5EF4-FFF2-40B4-BE49-F238E27FC236}">
                <a16:creationId xmlns:a16="http://schemas.microsoft.com/office/drawing/2014/main" id="{B990E96E-0C1A-4B75-BCDB-43487D0A6E0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351692"/>
            <a:ext cx="1066949" cy="678596"/>
          </a:xfrm>
          <a:prstGeom prst="rect">
            <a:avLst/>
          </a:prstGeom>
        </p:spPr>
      </p:pic>
    </p:spTree>
    <p:extLst>
      <p:ext uri="{BB962C8B-B14F-4D97-AF65-F5344CB8AC3E}">
        <p14:creationId xmlns:p14="http://schemas.microsoft.com/office/powerpoint/2010/main" val="179321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05C2A4-C1AD-4CB9-A18D-C329BE8BBB57}" type="datetime1">
              <a:rPr lang="en-US" smtClean="0"/>
              <a:t>6/2/2021</a:t>
            </a:fld>
            <a:endParaRPr lang="en-US"/>
          </a:p>
        </p:txBody>
      </p:sp>
      <p:sp>
        <p:nvSpPr>
          <p:cNvPr id="5" name="Footer Placeholder 4"/>
          <p:cNvSpPr>
            <a:spLocks noGrp="1"/>
          </p:cNvSpPr>
          <p:nvPr>
            <p:ph type="ftr" sz="quarter" idx="11"/>
          </p:nvPr>
        </p:nvSpPr>
        <p:spPr/>
        <p:txBody>
          <a:bodyPr/>
          <a:lstStyle/>
          <a:p>
            <a:r>
              <a:rPr lang="en-US"/>
              <a:t>PROGRAMMING FOR PROBLEM SOLVING USING C                               A.Lakshmanarao</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258962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AA56C4-185C-47A7-9606-F5502F38EE96}" type="datetime1">
              <a:rPr lang="en-US" smtClean="0"/>
              <a:t>6/2/2021</a:t>
            </a:fld>
            <a:endParaRPr lang="en-US"/>
          </a:p>
        </p:txBody>
      </p:sp>
      <p:sp>
        <p:nvSpPr>
          <p:cNvPr id="5" name="Footer Placeholder 4"/>
          <p:cNvSpPr>
            <a:spLocks noGrp="1"/>
          </p:cNvSpPr>
          <p:nvPr>
            <p:ph type="ftr" sz="quarter" idx="11"/>
          </p:nvPr>
        </p:nvSpPr>
        <p:spPr/>
        <p:txBody>
          <a:bodyPr/>
          <a:lstStyle/>
          <a:p>
            <a:r>
              <a:rPr lang="en-US"/>
              <a:t>PROGRAMMING FOR PROBLEM SOLVING USING C                               A.Lakshmanarao</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3025236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C49698-75DD-42C6-8AB5-5A16B259FB4B}" type="datetime1">
              <a:rPr lang="en-US" smtClean="0"/>
              <a:t>6/2/2021</a:t>
            </a:fld>
            <a:endParaRPr lang="en-US"/>
          </a:p>
        </p:txBody>
      </p:sp>
      <p:sp>
        <p:nvSpPr>
          <p:cNvPr id="5" name="Footer Placeholder 4"/>
          <p:cNvSpPr>
            <a:spLocks noGrp="1"/>
          </p:cNvSpPr>
          <p:nvPr>
            <p:ph type="ftr" sz="quarter" idx="11"/>
          </p:nvPr>
        </p:nvSpPr>
        <p:spPr/>
        <p:txBody>
          <a:bodyPr/>
          <a:lstStyle/>
          <a:p>
            <a:r>
              <a:rPr lang="en-US"/>
              <a:t>PROGRAMMING FOR PROBLEM SOLVING USING C                               A.Lakshmanarao</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114638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B97E4-77D2-4DAB-9A64-4B17C376B0D1}" type="datetime1">
              <a:rPr lang="en-US" smtClean="0"/>
              <a:t>6/2/2021</a:t>
            </a:fld>
            <a:endParaRPr lang="en-US"/>
          </a:p>
        </p:txBody>
      </p:sp>
      <p:sp>
        <p:nvSpPr>
          <p:cNvPr id="5" name="Footer Placeholder 4"/>
          <p:cNvSpPr>
            <a:spLocks noGrp="1"/>
          </p:cNvSpPr>
          <p:nvPr>
            <p:ph type="ftr" sz="quarter" idx="11"/>
          </p:nvPr>
        </p:nvSpPr>
        <p:spPr/>
        <p:txBody>
          <a:bodyPr/>
          <a:lstStyle/>
          <a:p>
            <a:r>
              <a:rPr lang="en-US"/>
              <a:t>PROGRAMMING FOR PROBLEM SOLVING USING C                               A.Lakshmanarao</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23756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0231E6-9FDA-4625-B288-1B2966B2104C}" type="datetime1">
              <a:rPr lang="en-US" smtClean="0"/>
              <a:t>6/2/2021</a:t>
            </a:fld>
            <a:endParaRPr lang="en-US"/>
          </a:p>
        </p:txBody>
      </p:sp>
      <p:sp>
        <p:nvSpPr>
          <p:cNvPr id="6" name="Footer Placeholder 5"/>
          <p:cNvSpPr>
            <a:spLocks noGrp="1"/>
          </p:cNvSpPr>
          <p:nvPr>
            <p:ph type="ftr" sz="quarter" idx="11"/>
          </p:nvPr>
        </p:nvSpPr>
        <p:spPr/>
        <p:txBody>
          <a:bodyPr/>
          <a:lstStyle/>
          <a:p>
            <a:r>
              <a:rPr lang="en-US"/>
              <a:t>PROGRAMMING FOR PROBLEM SOLVING USING C                               A.Lakshmanarao</a:t>
            </a:r>
          </a:p>
        </p:txBody>
      </p:sp>
      <p:sp>
        <p:nvSpPr>
          <p:cNvPr id="7" name="Slide Number Placeholder 6"/>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96832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62CC9A-1297-4315-B316-96105AD606DA}" type="datetime1">
              <a:rPr lang="en-US" smtClean="0"/>
              <a:t>6/2/2021</a:t>
            </a:fld>
            <a:endParaRPr lang="en-US"/>
          </a:p>
        </p:txBody>
      </p:sp>
      <p:sp>
        <p:nvSpPr>
          <p:cNvPr id="8" name="Footer Placeholder 7"/>
          <p:cNvSpPr>
            <a:spLocks noGrp="1"/>
          </p:cNvSpPr>
          <p:nvPr>
            <p:ph type="ftr" sz="quarter" idx="11"/>
          </p:nvPr>
        </p:nvSpPr>
        <p:spPr/>
        <p:txBody>
          <a:bodyPr/>
          <a:lstStyle/>
          <a:p>
            <a:r>
              <a:rPr lang="en-US"/>
              <a:t>PROGRAMMING FOR PROBLEM SOLVING USING C                               A.Lakshmanarao</a:t>
            </a:r>
          </a:p>
        </p:txBody>
      </p:sp>
      <p:sp>
        <p:nvSpPr>
          <p:cNvPr id="9" name="Slide Number Placeholder 8"/>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293959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09201B-B284-4CE9-8604-1BC8D683483B}" type="datetime1">
              <a:rPr lang="en-US" smtClean="0"/>
              <a:t>6/2/2021</a:t>
            </a:fld>
            <a:endParaRPr lang="en-US"/>
          </a:p>
        </p:txBody>
      </p:sp>
      <p:sp>
        <p:nvSpPr>
          <p:cNvPr id="4" name="Footer Placeholder 3"/>
          <p:cNvSpPr>
            <a:spLocks noGrp="1"/>
          </p:cNvSpPr>
          <p:nvPr>
            <p:ph type="ftr" sz="quarter" idx="11"/>
          </p:nvPr>
        </p:nvSpPr>
        <p:spPr/>
        <p:txBody>
          <a:bodyPr/>
          <a:lstStyle/>
          <a:p>
            <a:r>
              <a:rPr lang="en-US"/>
              <a:t>PROGRAMMING FOR PROBLEM SOLVING USING C                               A.Lakshmanarao</a:t>
            </a:r>
          </a:p>
        </p:txBody>
      </p:sp>
      <p:sp>
        <p:nvSpPr>
          <p:cNvPr id="5" name="Slide Number Placeholder 4"/>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4043431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A3068-4DA5-4698-ACF0-BD2781028B8E}" type="datetime1">
              <a:rPr lang="en-US" smtClean="0"/>
              <a:t>6/2/2021</a:t>
            </a:fld>
            <a:endParaRPr lang="en-US"/>
          </a:p>
        </p:txBody>
      </p:sp>
      <p:sp>
        <p:nvSpPr>
          <p:cNvPr id="3" name="Footer Placeholder 2"/>
          <p:cNvSpPr>
            <a:spLocks noGrp="1"/>
          </p:cNvSpPr>
          <p:nvPr>
            <p:ph type="ftr" sz="quarter" idx="11"/>
          </p:nvPr>
        </p:nvSpPr>
        <p:spPr/>
        <p:txBody>
          <a:bodyPr/>
          <a:lstStyle/>
          <a:p>
            <a:r>
              <a:rPr lang="en-US"/>
              <a:t>PROGRAMMING FOR PROBLEM SOLVING USING C                               A.Lakshmanarao</a:t>
            </a:r>
          </a:p>
        </p:txBody>
      </p:sp>
      <p:sp>
        <p:nvSpPr>
          <p:cNvPr id="4" name="Slide Number Placeholder 3"/>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665015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F815E6-6653-497E-B4D3-834B581575C9}" type="datetime1">
              <a:rPr lang="en-US" smtClean="0"/>
              <a:t>6/2/2021</a:t>
            </a:fld>
            <a:endParaRPr lang="en-US"/>
          </a:p>
        </p:txBody>
      </p:sp>
      <p:sp>
        <p:nvSpPr>
          <p:cNvPr id="6" name="Footer Placeholder 5"/>
          <p:cNvSpPr>
            <a:spLocks noGrp="1"/>
          </p:cNvSpPr>
          <p:nvPr>
            <p:ph type="ftr" sz="quarter" idx="11"/>
          </p:nvPr>
        </p:nvSpPr>
        <p:spPr/>
        <p:txBody>
          <a:bodyPr/>
          <a:lstStyle/>
          <a:p>
            <a:r>
              <a:rPr lang="en-US"/>
              <a:t>PROGRAMMING FOR PROBLEM SOLVING USING C                               A.Lakshmanarao</a:t>
            </a:r>
          </a:p>
        </p:txBody>
      </p:sp>
      <p:sp>
        <p:nvSpPr>
          <p:cNvPr id="7" name="Slide Number Placeholder 6"/>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220323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09AF93-733D-427F-B083-19EDA29EEB7E}" type="datetime1">
              <a:rPr lang="en-US" smtClean="0"/>
              <a:t>6/2/2021</a:t>
            </a:fld>
            <a:endParaRPr lang="en-US"/>
          </a:p>
        </p:txBody>
      </p:sp>
      <p:sp>
        <p:nvSpPr>
          <p:cNvPr id="6" name="Footer Placeholder 5"/>
          <p:cNvSpPr>
            <a:spLocks noGrp="1"/>
          </p:cNvSpPr>
          <p:nvPr>
            <p:ph type="ftr" sz="quarter" idx="11"/>
          </p:nvPr>
        </p:nvSpPr>
        <p:spPr/>
        <p:txBody>
          <a:bodyPr/>
          <a:lstStyle/>
          <a:p>
            <a:r>
              <a:rPr lang="en-US"/>
              <a:t>PROGRAMMING FOR PROBLEM SOLVING USING C                               A.Lakshmanarao</a:t>
            </a:r>
          </a:p>
        </p:txBody>
      </p:sp>
      <p:sp>
        <p:nvSpPr>
          <p:cNvPr id="7" name="Slide Number Placeholder 6"/>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41741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B1985-6AFB-41FC-8B1F-8065481C2DBF}" type="datetime1">
              <a:rPr lang="en-US" smtClean="0"/>
              <a:t>6/2/2021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PROGRAMMING FOR PROBLEM SOLVING USING C                               A.Lakshmanarao</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AFCA8-795C-4742-B36F-DBBAE79B0CA3}" type="slidenum">
              <a:rPr lang="en-US" smtClean="0"/>
              <a:t>‹#›</a:t>
            </a:fld>
            <a:endParaRPr lang="en-US"/>
          </a:p>
        </p:txBody>
      </p:sp>
      <p:pic>
        <p:nvPicPr>
          <p:cNvPr id="8" name="Picture 7">
            <a:extLst>
              <a:ext uri="{FF2B5EF4-FFF2-40B4-BE49-F238E27FC236}">
                <a16:creationId xmlns:a16="http://schemas.microsoft.com/office/drawing/2014/main" id="{F50A9495-7006-4E32-9027-1A3E1072900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38200" y="365125"/>
            <a:ext cx="1066949" cy="581106"/>
          </a:xfrm>
          <a:prstGeom prst="rect">
            <a:avLst/>
          </a:prstGeom>
        </p:spPr>
      </p:pic>
      <p:sp>
        <p:nvSpPr>
          <p:cNvPr id="9" name="TextBox 8">
            <a:extLst>
              <a:ext uri="{FF2B5EF4-FFF2-40B4-BE49-F238E27FC236}">
                <a16:creationId xmlns:a16="http://schemas.microsoft.com/office/drawing/2014/main" id="{62B80E71-0294-49F9-8327-3ECB2D3E8C79}"/>
              </a:ext>
            </a:extLst>
          </p:cNvPr>
          <p:cNvSpPr txBox="1"/>
          <p:nvPr userDrawn="1"/>
        </p:nvSpPr>
        <p:spPr>
          <a:xfrm>
            <a:off x="4421080" y="-29706"/>
            <a:ext cx="6553200" cy="430887"/>
          </a:xfrm>
          <a:prstGeom prst="rect">
            <a:avLst/>
          </a:prstGeom>
          <a:noFill/>
        </p:spPr>
        <p:txBody>
          <a:bodyPr wrap="square" rtlCol="0">
            <a:spAutoFit/>
          </a:bodyPr>
          <a:lstStyle/>
          <a:p>
            <a:pPr algn="r"/>
            <a:r>
              <a:rPr lang="en-US" sz="2200" b="1" dirty="0">
                <a:solidFill>
                  <a:srgbClr val="0070C0"/>
                </a:solidFill>
                <a:latin typeface="Times New Roman" pitchFamily="18" charset="0"/>
                <a:cs typeface="Times New Roman" pitchFamily="18" charset="0"/>
              </a:rPr>
              <a:t>ADITYA ENGINEERING COLLEGE(A)</a:t>
            </a:r>
          </a:p>
        </p:txBody>
      </p:sp>
    </p:spTree>
    <p:extLst>
      <p:ext uri="{BB962C8B-B14F-4D97-AF65-F5344CB8AC3E}">
        <p14:creationId xmlns:p14="http://schemas.microsoft.com/office/powerpoint/2010/main" val="199893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hyperlink" Target="1.AR%2020_CE_%20I%20&amp;%20II%2011-2-2021%20final.docx"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https://raptor.martincarlisle.com/"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www.geeksforgeeks.org/c-programming-languag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programs/Conditional.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33600" y="1219200"/>
            <a:ext cx="8077200" cy="4370427"/>
          </a:xfrm>
          <a:prstGeom prst="rect">
            <a:avLst/>
          </a:prstGeom>
          <a:noFill/>
        </p:spPr>
        <p:txBody>
          <a:bodyPr wrap="square" rtlCol="0">
            <a:spAutoFit/>
          </a:bodyPr>
          <a:lstStyle/>
          <a:p>
            <a:pPr algn="ctr"/>
            <a:r>
              <a:rPr lang="en-US" sz="3200" b="1" dirty="0">
                <a:solidFill>
                  <a:srgbClr val="FF0000"/>
                </a:solidFill>
                <a:latin typeface="Times New Roman" pitchFamily="18" charset="0"/>
                <a:cs typeface="Times New Roman" pitchFamily="18" charset="0"/>
              </a:rPr>
              <a:t>PROGRAMMING FOR PROBLEM SOLVING USING C</a:t>
            </a:r>
          </a:p>
          <a:p>
            <a:pPr algn="ctr"/>
            <a:r>
              <a:rPr lang="en-US" sz="2800" b="1" dirty="0">
                <a:solidFill>
                  <a:schemeClr val="bg2">
                    <a:lumMod val="10000"/>
                  </a:schemeClr>
                </a:solidFill>
                <a:latin typeface="Times New Roman" pitchFamily="18" charset="0"/>
                <a:cs typeface="Times New Roman" pitchFamily="18" charset="0"/>
              </a:rPr>
              <a:t>(201ES2T08 )</a:t>
            </a:r>
          </a:p>
          <a:p>
            <a:pPr algn="ctr"/>
            <a:endParaRPr lang="en-US" sz="2500" b="1" dirty="0">
              <a:latin typeface="Times New Roman" pitchFamily="18" charset="0"/>
              <a:cs typeface="Times New Roman" pitchFamily="18" charset="0"/>
            </a:endParaRPr>
          </a:p>
          <a:p>
            <a:pPr algn="ctr"/>
            <a:r>
              <a:rPr lang="en-US" sz="2500" b="1" dirty="0">
                <a:solidFill>
                  <a:srgbClr val="0070C0"/>
                </a:solidFill>
                <a:latin typeface="Times New Roman" pitchFamily="18" charset="0"/>
                <a:cs typeface="Times New Roman" pitchFamily="18" charset="0"/>
              </a:rPr>
              <a:t>II SEM </a:t>
            </a:r>
            <a:r>
              <a:rPr lang="en-US" sz="2500" b="1" dirty="0" err="1">
                <a:solidFill>
                  <a:srgbClr val="0070C0"/>
                </a:solidFill>
                <a:latin typeface="Times New Roman" pitchFamily="18" charset="0"/>
                <a:cs typeface="Times New Roman" pitchFamily="18" charset="0"/>
              </a:rPr>
              <a:t>Agri,PT,Mining</a:t>
            </a:r>
            <a:r>
              <a:rPr lang="en-US" sz="2500" b="1" dirty="0">
                <a:solidFill>
                  <a:srgbClr val="0070C0"/>
                </a:solidFill>
                <a:latin typeface="Times New Roman" pitchFamily="18" charset="0"/>
                <a:cs typeface="Times New Roman" pitchFamily="18" charset="0"/>
              </a:rPr>
              <a:t> ,civil</a:t>
            </a:r>
          </a:p>
          <a:p>
            <a:pPr algn="ctr"/>
            <a:endParaRPr lang="en-US" dirty="0">
              <a:solidFill>
                <a:srgbClr val="FF0000"/>
              </a:solidFill>
              <a:latin typeface="Times New Roman" pitchFamily="18" charset="0"/>
              <a:cs typeface="Times New Roman" pitchFamily="18" charset="0"/>
            </a:endParaRPr>
          </a:p>
          <a:p>
            <a:pPr algn="ctr"/>
            <a:endParaRPr lang="en-US" dirty="0">
              <a:solidFill>
                <a:srgbClr val="00B050"/>
              </a:solidFill>
              <a:latin typeface="Times New Roman" pitchFamily="18" charset="0"/>
              <a:cs typeface="Times New Roman" pitchFamily="18" charset="0"/>
            </a:endParaRPr>
          </a:p>
          <a:p>
            <a:pPr algn="ctr"/>
            <a:r>
              <a:rPr lang="en-US" sz="2000" b="1" dirty="0" err="1">
                <a:solidFill>
                  <a:srgbClr val="C00000"/>
                </a:solidFill>
                <a:latin typeface="Times New Roman" pitchFamily="18" charset="0"/>
                <a:cs typeface="Times New Roman" pitchFamily="18" charset="0"/>
              </a:rPr>
              <a:t>A.Lakshmanarao</a:t>
            </a:r>
            <a:endParaRPr lang="en-US" sz="2000" b="1" dirty="0">
              <a:solidFill>
                <a:srgbClr val="C00000"/>
              </a:solidFill>
              <a:latin typeface="Times New Roman" pitchFamily="18" charset="0"/>
              <a:cs typeface="Times New Roman" pitchFamily="18" charset="0"/>
            </a:endParaRPr>
          </a:p>
          <a:p>
            <a:pPr algn="ctr"/>
            <a:r>
              <a:rPr lang="en-US" sz="2000" b="1" dirty="0">
                <a:solidFill>
                  <a:srgbClr val="00B0F0"/>
                </a:solidFill>
                <a:latin typeface="Times New Roman" pitchFamily="18" charset="0"/>
                <a:cs typeface="Times New Roman" pitchFamily="18" charset="0"/>
              </a:rPr>
              <a:t>Associate </a:t>
            </a:r>
            <a:r>
              <a:rPr lang="en-US" sz="2000" b="1" dirty="0" err="1">
                <a:solidFill>
                  <a:srgbClr val="00B0F0"/>
                </a:solidFill>
                <a:latin typeface="Times New Roman" pitchFamily="18" charset="0"/>
                <a:cs typeface="Times New Roman" pitchFamily="18" charset="0"/>
              </a:rPr>
              <a:t>Professor,H&amp;BS-I</a:t>
            </a:r>
            <a:r>
              <a:rPr lang="en-US" sz="2000" b="1" dirty="0">
                <a:solidFill>
                  <a:srgbClr val="00B0F0"/>
                </a:solidFill>
                <a:latin typeface="Times New Roman" pitchFamily="18" charset="0"/>
                <a:cs typeface="Times New Roman" pitchFamily="18" charset="0"/>
              </a:rPr>
              <a:t> Dept.</a:t>
            </a:r>
          </a:p>
          <a:p>
            <a:pPr algn="ctr"/>
            <a:r>
              <a:rPr lang="en-US" sz="2000" b="1" dirty="0">
                <a:solidFill>
                  <a:srgbClr val="00B0F0"/>
                </a:solidFill>
                <a:latin typeface="Times New Roman" pitchFamily="18" charset="0"/>
                <a:cs typeface="Times New Roman" pitchFamily="18" charset="0"/>
              </a:rPr>
              <a:t>Aditya Engineering College(A)</a:t>
            </a:r>
          </a:p>
          <a:p>
            <a:pPr algn="ctr"/>
            <a:r>
              <a:rPr lang="en-US" sz="2000" b="1" dirty="0">
                <a:solidFill>
                  <a:srgbClr val="FF0000"/>
                </a:solidFill>
                <a:latin typeface="Times New Roman" pitchFamily="18" charset="0"/>
                <a:cs typeface="Times New Roman" pitchFamily="18" charset="0"/>
              </a:rPr>
              <a:t>Mail :</a:t>
            </a:r>
            <a:r>
              <a:rPr lang="en-US" sz="2000" b="1" dirty="0">
                <a:solidFill>
                  <a:srgbClr val="00B050"/>
                </a:solidFill>
                <a:latin typeface="Times New Roman" pitchFamily="18" charset="0"/>
                <a:cs typeface="Times New Roman" pitchFamily="18" charset="0"/>
              </a:rPr>
              <a:t> </a:t>
            </a:r>
            <a:r>
              <a:rPr lang="en-US" b="1" dirty="0">
                <a:solidFill>
                  <a:srgbClr val="00B050"/>
                </a:solidFill>
                <a:latin typeface="Times New Roman" pitchFamily="18" charset="0"/>
                <a:cs typeface="Times New Roman" pitchFamily="18" charset="0"/>
              </a:rPr>
              <a:t>a.lakshmanarao@aec.edu.in</a:t>
            </a:r>
            <a:endParaRPr lang="en-US" sz="2000" b="1" dirty="0">
              <a:solidFill>
                <a:srgbClr val="00B050"/>
              </a:solidFill>
              <a:latin typeface="Times New Roman" pitchFamily="18" charset="0"/>
              <a:cs typeface="Times New Roman" pitchFamily="18" charset="0"/>
            </a:endParaRPr>
          </a:p>
          <a:p>
            <a:pPr algn="ctr"/>
            <a:r>
              <a:rPr lang="en-US" sz="2000" b="1" dirty="0">
                <a:solidFill>
                  <a:srgbClr val="FF0000"/>
                </a:solidFill>
                <a:latin typeface="Times New Roman" pitchFamily="18" charset="0"/>
                <a:cs typeface="Times New Roman" pitchFamily="18" charset="0"/>
              </a:rPr>
              <a:t>Cell:</a:t>
            </a:r>
            <a:r>
              <a:rPr lang="en-US" sz="2000" b="1" dirty="0">
                <a:solidFill>
                  <a:srgbClr val="00B050"/>
                </a:solidFill>
                <a:latin typeface="Times New Roman" pitchFamily="18" charset="0"/>
                <a:cs typeface="Times New Roman" pitchFamily="18" charset="0"/>
              </a:rPr>
              <a:t> +91-9951060528</a:t>
            </a:r>
          </a:p>
        </p:txBody>
      </p:sp>
      <p:sp>
        <p:nvSpPr>
          <p:cNvPr id="2" name="Footer Placeholder 1">
            <a:extLst>
              <a:ext uri="{FF2B5EF4-FFF2-40B4-BE49-F238E27FC236}">
                <a16:creationId xmlns:a16="http://schemas.microsoft.com/office/drawing/2014/main" id="{449CABCA-EE8F-4B7D-AA83-7FE2B2D760B8}"/>
              </a:ext>
            </a:extLst>
          </p:cNvPr>
          <p:cNvSpPr>
            <a:spLocks noGrp="1"/>
          </p:cNvSpPr>
          <p:nvPr>
            <p:ph type="ftr" sz="quarter" idx="11"/>
          </p:nvPr>
        </p:nvSpPr>
        <p:spPr/>
        <p:txBody>
          <a:bodyPr/>
          <a:lstStyle/>
          <a:p>
            <a:r>
              <a:rPr lang="en-US">
                <a:solidFill>
                  <a:srgbClr val="0070C0"/>
                </a:solidFill>
              </a:rPr>
              <a:t>PROGRAMMING FOR PROBLEM SOLVING USING C                               A.Lakshmanarao</a:t>
            </a:r>
            <a:endParaRPr lang="en-US"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B601499-FACE-499A-8FED-169E24A33633}"/>
              </a:ext>
            </a:extLst>
          </p:cNvPr>
          <p:cNvSpPr>
            <a:spLocks noGrp="1"/>
          </p:cNvSpPr>
          <p:nvPr>
            <p:ph idx="1"/>
          </p:nvPr>
        </p:nvSpPr>
        <p:spPr/>
        <p:txBody>
          <a:bodyPr/>
          <a:lstStyle/>
          <a:p>
            <a:r>
              <a:rPr lang="en-US" dirty="0"/>
              <a:t>To write a program for a computer, we must use a computer</a:t>
            </a:r>
          </a:p>
          <a:p>
            <a:pPr marL="0" indent="0">
              <a:buNone/>
            </a:pPr>
            <a:r>
              <a:rPr lang="en-US" dirty="0"/>
              <a:t>   language. Over the years computer languages have evolved from    </a:t>
            </a:r>
          </a:p>
          <a:p>
            <a:pPr marL="0" indent="0">
              <a:buNone/>
            </a:pPr>
            <a:r>
              <a:rPr lang="en-US" dirty="0"/>
              <a:t>    machine languages to natural languages.</a:t>
            </a:r>
          </a:p>
          <a:p>
            <a:pPr>
              <a:buFont typeface="Wingdings" panose="05000000000000000000" pitchFamily="2" charset="2"/>
              <a:buChar char="ü"/>
            </a:pPr>
            <a:r>
              <a:rPr lang="en-US" dirty="0"/>
              <a:t>1940’s Machine level Languages</a:t>
            </a:r>
          </a:p>
          <a:p>
            <a:pPr>
              <a:buFont typeface="Wingdings" panose="05000000000000000000" pitchFamily="2" charset="2"/>
              <a:buChar char="ü"/>
            </a:pPr>
            <a:r>
              <a:rPr lang="en-US" dirty="0"/>
              <a:t>1950’s Symbolic Languages</a:t>
            </a:r>
          </a:p>
          <a:p>
            <a:pPr>
              <a:buFont typeface="Wingdings" panose="05000000000000000000" pitchFamily="2" charset="2"/>
              <a:buChar char="ü"/>
            </a:pPr>
            <a:r>
              <a:rPr lang="en-US" dirty="0"/>
              <a:t>1960’s High-Level Languages</a:t>
            </a:r>
            <a:endParaRPr lang="te-IN" dirty="0"/>
          </a:p>
        </p:txBody>
      </p:sp>
      <p:sp>
        <p:nvSpPr>
          <p:cNvPr id="10" name="Title 9">
            <a:extLst>
              <a:ext uri="{FF2B5EF4-FFF2-40B4-BE49-F238E27FC236}">
                <a16:creationId xmlns:a16="http://schemas.microsoft.com/office/drawing/2014/main" id="{28C310D5-8FBE-4794-979B-552396FEDD32}"/>
              </a:ext>
            </a:extLst>
          </p:cNvPr>
          <p:cNvSpPr>
            <a:spLocks noGrp="1"/>
          </p:cNvSpPr>
          <p:nvPr>
            <p:ph type="title"/>
          </p:nvPr>
        </p:nvSpPr>
        <p:spPr>
          <a:xfrm>
            <a:off x="3364636" y="365126"/>
            <a:ext cx="7989163" cy="788972"/>
          </a:xfrm>
        </p:spPr>
        <p:txBody>
          <a:bodyPr/>
          <a:lstStyle/>
          <a:p>
            <a:r>
              <a:rPr lang="en-US" b="1" u="sng" dirty="0"/>
              <a:t>Computer Languages</a:t>
            </a:r>
            <a:endParaRPr lang="te-IN" b="1" u="sng" dirty="0"/>
          </a:p>
        </p:txBody>
      </p:sp>
    </p:spTree>
    <p:extLst>
      <p:ext uri="{BB962C8B-B14F-4D97-AF65-F5344CB8AC3E}">
        <p14:creationId xmlns:p14="http://schemas.microsoft.com/office/powerpoint/2010/main" val="43903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9D1D38E-22BE-41FE-946A-290CADF33D41}"/>
              </a:ext>
            </a:extLst>
          </p:cNvPr>
          <p:cNvSpPr>
            <a:spLocks noGrp="1"/>
          </p:cNvSpPr>
          <p:nvPr>
            <p:ph type="ftr" sz="quarter" idx="11"/>
          </p:nvPr>
        </p:nvSpPr>
        <p:spPr/>
        <p:txBody>
          <a:bodyPr/>
          <a:lstStyle/>
          <a:p>
            <a:r>
              <a:rPr lang="en-US"/>
              <a:t>PROGRAMMING FOR PROBLEM SOLVING USING C                               A.Lakshmanarao</a:t>
            </a:r>
          </a:p>
        </p:txBody>
      </p:sp>
      <p:pic>
        <p:nvPicPr>
          <p:cNvPr id="2050" name="Picture 2">
            <a:extLst>
              <a:ext uri="{FF2B5EF4-FFF2-40B4-BE49-F238E27FC236}">
                <a16:creationId xmlns:a16="http://schemas.microsoft.com/office/drawing/2014/main" id="{C7E6DFC0-4075-4E8E-8E3E-EEC181ABD8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764" y="421628"/>
            <a:ext cx="9515751" cy="41148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010F0A7-613C-4AAF-9BD7-BB30F87F33ED}"/>
              </a:ext>
            </a:extLst>
          </p:cNvPr>
          <p:cNvSpPr txBox="1"/>
          <p:nvPr/>
        </p:nvSpPr>
        <p:spPr>
          <a:xfrm>
            <a:off x="567616" y="4690150"/>
            <a:ext cx="10245386" cy="1908215"/>
          </a:xfrm>
          <a:prstGeom prst="rect">
            <a:avLst/>
          </a:prstGeom>
          <a:noFill/>
        </p:spPr>
        <p:txBody>
          <a:bodyPr wrap="square">
            <a:spAutoFit/>
          </a:bodyPr>
          <a:lstStyle/>
          <a:p>
            <a:r>
              <a:rPr lang="en-US" dirty="0"/>
              <a:t>This process is also called type casting and it is user defined. Here the user can type cast the result to make it of a particular data type.</a:t>
            </a:r>
          </a:p>
          <a:p>
            <a:endParaRPr lang="en-US" dirty="0"/>
          </a:p>
          <a:p>
            <a:r>
              <a:rPr lang="en-US" dirty="0"/>
              <a:t>The syntax in C:</a:t>
            </a:r>
          </a:p>
          <a:p>
            <a:endParaRPr lang="en-US" dirty="0"/>
          </a:p>
          <a:p>
            <a:r>
              <a:rPr lang="en-US" sz="2800" b="1" dirty="0"/>
              <a:t>(type) expression</a:t>
            </a:r>
            <a:endParaRPr lang="te-IN" sz="2800" b="1" dirty="0"/>
          </a:p>
        </p:txBody>
      </p:sp>
    </p:spTree>
    <p:extLst>
      <p:ext uri="{BB962C8B-B14F-4D97-AF65-F5344CB8AC3E}">
        <p14:creationId xmlns:p14="http://schemas.microsoft.com/office/powerpoint/2010/main" val="82829752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77BA-9F86-4FB4-BF10-8589DF0BBE37}"/>
              </a:ext>
            </a:extLst>
          </p:cNvPr>
          <p:cNvSpPr>
            <a:spLocks noGrp="1"/>
          </p:cNvSpPr>
          <p:nvPr>
            <p:ph type="title"/>
          </p:nvPr>
        </p:nvSpPr>
        <p:spPr/>
        <p:txBody>
          <a:bodyPr/>
          <a:lstStyle/>
          <a:p>
            <a:r>
              <a:rPr lang="en-US" dirty="0"/>
              <a:t>               </a:t>
            </a:r>
            <a:r>
              <a:rPr lang="en-US" b="1" u="sng" dirty="0"/>
              <a:t>Example-type casting</a:t>
            </a:r>
            <a:endParaRPr lang="te-IN" b="1" u="sng" dirty="0"/>
          </a:p>
        </p:txBody>
      </p:sp>
      <p:sp>
        <p:nvSpPr>
          <p:cNvPr id="3" name="Content Placeholder 2">
            <a:extLst>
              <a:ext uri="{FF2B5EF4-FFF2-40B4-BE49-F238E27FC236}">
                <a16:creationId xmlns:a16="http://schemas.microsoft.com/office/drawing/2014/main" id="{A38B4D20-77C8-42DB-AA2D-FE7FA5E1E307}"/>
              </a:ext>
            </a:extLst>
          </p:cNvPr>
          <p:cNvSpPr>
            <a:spLocks noGrp="1"/>
          </p:cNvSpPr>
          <p:nvPr>
            <p:ph idx="1"/>
          </p:nvPr>
        </p:nvSpPr>
        <p:spPr>
          <a:xfrm>
            <a:off x="275492" y="1434018"/>
            <a:ext cx="5954486" cy="4351338"/>
          </a:xfrm>
        </p:spPr>
        <p:txBody>
          <a:bodyPr>
            <a:noAutofit/>
          </a:bodyPr>
          <a:lstStyle/>
          <a:p>
            <a:pPr marL="0" indent="0">
              <a:buNone/>
            </a:pPr>
            <a:r>
              <a:rPr lang="en-US" b="1" dirty="0"/>
              <a:t>Example-1</a:t>
            </a:r>
          </a:p>
          <a:p>
            <a:pPr marL="0" indent="0">
              <a:buNone/>
            </a:pPr>
            <a:r>
              <a:rPr lang="en-US" dirty="0"/>
              <a:t>#include&lt;stdio.h&gt;</a:t>
            </a:r>
          </a:p>
          <a:p>
            <a:pPr marL="0" indent="0">
              <a:buNone/>
            </a:pPr>
            <a:r>
              <a:rPr lang="en-US" dirty="0"/>
              <a:t>  int main()</a:t>
            </a:r>
          </a:p>
          <a:p>
            <a:pPr marL="0" indent="0">
              <a:buNone/>
            </a:pPr>
            <a:r>
              <a:rPr lang="en-US" dirty="0"/>
              <a:t>{</a:t>
            </a:r>
          </a:p>
          <a:p>
            <a:pPr marL="0" indent="0">
              <a:buNone/>
            </a:pPr>
            <a:r>
              <a:rPr lang="en-US" dirty="0"/>
              <a:t>    double x = 1.2;</a:t>
            </a:r>
          </a:p>
          <a:p>
            <a:pPr marL="0" indent="0">
              <a:buNone/>
            </a:pPr>
            <a:r>
              <a:rPr lang="en-US" dirty="0"/>
              <a:t> //Explicit conversion from double to int</a:t>
            </a:r>
          </a:p>
          <a:p>
            <a:pPr marL="0" indent="0">
              <a:buNone/>
            </a:pPr>
            <a:r>
              <a:rPr lang="en-US" dirty="0"/>
              <a:t>    int sum = (int)x + 1;</a:t>
            </a:r>
          </a:p>
          <a:p>
            <a:pPr marL="0" indent="0">
              <a:buNone/>
            </a:pPr>
            <a:r>
              <a:rPr lang="en-US" dirty="0"/>
              <a:t>      </a:t>
            </a:r>
            <a:r>
              <a:rPr lang="en-US" dirty="0" err="1"/>
              <a:t>printf</a:t>
            </a:r>
            <a:r>
              <a:rPr lang="en-US" dirty="0"/>
              <a:t>("sum = %d", sum);</a:t>
            </a:r>
          </a:p>
          <a:p>
            <a:pPr marL="0" indent="0">
              <a:buNone/>
            </a:pPr>
            <a:r>
              <a:rPr lang="en-US" dirty="0"/>
              <a:t>      return 0;</a:t>
            </a:r>
          </a:p>
          <a:p>
            <a:pPr marL="0" indent="0">
              <a:buNone/>
            </a:pPr>
            <a:r>
              <a:rPr lang="en-US" dirty="0"/>
              <a:t>}</a:t>
            </a:r>
            <a:endParaRPr lang="te-IN" dirty="0"/>
          </a:p>
        </p:txBody>
      </p:sp>
      <p:sp>
        <p:nvSpPr>
          <p:cNvPr id="4" name="Footer Placeholder 3">
            <a:extLst>
              <a:ext uri="{FF2B5EF4-FFF2-40B4-BE49-F238E27FC236}">
                <a16:creationId xmlns:a16="http://schemas.microsoft.com/office/drawing/2014/main" id="{362D670A-135F-43B1-ACAC-BD87ED45E137}"/>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9009CC6D-D306-4704-84FB-E9F122A5084C}"/>
              </a:ext>
            </a:extLst>
          </p:cNvPr>
          <p:cNvSpPr txBox="1"/>
          <p:nvPr/>
        </p:nvSpPr>
        <p:spPr>
          <a:xfrm>
            <a:off x="7244863" y="1476117"/>
            <a:ext cx="4595445" cy="4832092"/>
          </a:xfrm>
          <a:prstGeom prst="rect">
            <a:avLst/>
          </a:prstGeom>
          <a:noFill/>
        </p:spPr>
        <p:txBody>
          <a:bodyPr wrap="square">
            <a:spAutoFit/>
          </a:bodyPr>
          <a:lstStyle>
            <a:defPPr>
              <a:defRPr lang="en-US"/>
            </a:defPPr>
          </a:lstStyle>
          <a:p>
            <a:r>
              <a:rPr lang="en-US" sz="2800" b="1" dirty="0"/>
              <a:t>Example-2</a:t>
            </a:r>
          </a:p>
          <a:p>
            <a:endParaRPr lang="en-US" sz="2800" dirty="0"/>
          </a:p>
          <a:p>
            <a:r>
              <a:rPr lang="te-IN" sz="2800" dirty="0"/>
              <a:t>#include &lt;stdio.h&gt;  </a:t>
            </a:r>
          </a:p>
          <a:p>
            <a:r>
              <a:rPr lang="te-IN" sz="2800" dirty="0"/>
              <a:t>int main()  </a:t>
            </a:r>
          </a:p>
          <a:p>
            <a:r>
              <a:rPr lang="te-IN" sz="2800" dirty="0"/>
              <a:t>{  </a:t>
            </a:r>
          </a:p>
          <a:p>
            <a:r>
              <a:rPr lang="te-IN" sz="2800" dirty="0"/>
              <a:t>float a=10.5,b=10.5;</a:t>
            </a:r>
          </a:p>
          <a:p>
            <a:r>
              <a:rPr lang="te-IN" sz="2800" dirty="0"/>
              <a:t>int c;</a:t>
            </a:r>
          </a:p>
          <a:p>
            <a:r>
              <a:rPr lang="te-IN" sz="2800" dirty="0"/>
              <a:t>c=(int)a+b;  // </a:t>
            </a:r>
            <a:endParaRPr lang="en-IN" sz="2800" dirty="0"/>
          </a:p>
          <a:p>
            <a:r>
              <a:rPr lang="te-IN" sz="2800" dirty="0"/>
              <a:t>printf("%d",c);</a:t>
            </a:r>
          </a:p>
          <a:p>
            <a:r>
              <a:rPr lang="te-IN" sz="2800" dirty="0"/>
              <a:t>       return 0;  </a:t>
            </a:r>
          </a:p>
          <a:p>
            <a:r>
              <a:rPr lang="te-IN" sz="2800" dirty="0"/>
              <a:t>} </a:t>
            </a:r>
          </a:p>
        </p:txBody>
      </p:sp>
    </p:spTree>
    <p:extLst>
      <p:ext uri="{BB962C8B-B14F-4D97-AF65-F5344CB8AC3E}">
        <p14:creationId xmlns:p14="http://schemas.microsoft.com/office/powerpoint/2010/main" val="309902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500"/>
                                        <p:tgtEl>
                                          <p:spTgt spid="6">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fade">
                                      <p:cBhvr>
                                        <p:cTn id="35" dur="500"/>
                                        <p:tgtEl>
                                          <p:spTgt spid="6">
                                            <p:txEl>
                                              <p:pRg st="3" end="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Effect transition="in" filter="fade">
                                      <p:cBhvr>
                                        <p:cTn id="38" dur="500"/>
                                        <p:tgtEl>
                                          <p:spTgt spid="6">
                                            <p:txEl>
                                              <p:pRg st="4" end="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fade">
                                      <p:cBhvr>
                                        <p:cTn id="41" dur="500"/>
                                        <p:tgtEl>
                                          <p:spTgt spid="6">
                                            <p:txEl>
                                              <p:pRg st="5" end="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6" end="6"/>
                                            </p:txEl>
                                          </p:spTgt>
                                        </p:tgtEl>
                                        <p:attrNameLst>
                                          <p:attrName>style.visibility</p:attrName>
                                        </p:attrNameLst>
                                      </p:cBhvr>
                                      <p:to>
                                        <p:strVal val="visible"/>
                                      </p:to>
                                    </p:set>
                                    <p:animEffect transition="in" filter="fade">
                                      <p:cBhvr>
                                        <p:cTn id="44" dur="500"/>
                                        <p:tgtEl>
                                          <p:spTgt spid="6">
                                            <p:txEl>
                                              <p:pRg st="6" end="6"/>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Effect transition="in" filter="fade">
                                      <p:cBhvr>
                                        <p:cTn id="47" dur="500"/>
                                        <p:tgtEl>
                                          <p:spTgt spid="6">
                                            <p:txEl>
                                              <p:pRg st="7" end="7"/>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8" end="8"/>
                                            </p:txEl>
                                          </p:spTgt>
                                        </p:tgtEl>
                                        <p:attrNameLst>
                                          <p:attrName>style.visibility</p:attrName>
                                        </p:attrNameLst>
                                      </p:cBhvr>
                                      <p:to>
                                        <p:strVal val="visible"/>
                                      </p:to>
                                    </p:set>
                                    <p:animEffect transition="in" filter="fade">
                                      <p:cBhvr>
                                        <p:cTn id="50" dur="500"/>
                                        <p:tgtEl>
                                          <p:spTgt spid="6">
                                            <p:txEl>
                                              <p:pRg st="8" end="8"/>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9" end="9"/>
                                            </p:txEl>
                                          </p:spTgt>
                                        </p:tgtEl>
                                        <p:attrNameLst>
                                          <p:attrName>style.visibility</p:attrName>
                                        </p:attrNameLst>
                                      </p:cBhvr>
                                      <p:to>
                                        <p:strVal val="visible"/>
                                      </p:to>
                                    </p:set>
                                    <p:animEffect transition="in" filter="fade">
                                      <p:cBhvr>
                                        <p:cTn id="53" dur="500"/>
                                        <p:tgtEl>
                                          <p:spTgt spid="6">
                                            <p:txEl>
                                              <p:pRg st="9" end="9"/>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6">
                                            <p:txEl>
                                              <p:pRg st="10" end="10"/>
                                            </p:txEl>
                                          </p:spTgt>
                                        </p:tgtEl>
                                        <p:attrNameLst>
                                          <p:attrName>style.visibility</p:attrName>
                                        </p:attrNameLst>
                                      </p:cBhvr>
                                      <p:to>
                                        <p:strVal val="visible"/>
                                      </p:to>
                                    </p:set>
                                    <p:animEffect transition="in" filter="fade">
                                      <p:cBhvr>
                                        <p:cTn id="56"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6CA1-8FF2-403B-81F4-7746BFAD3AE9}"/>
              </a:ext>
            </a:extLst>
          </p:cNvPr>
          <p:cNvSpPr>
            <a:spLocks noGrp="1"/>
          </p:cNvSpPr>
          <p:nvPr>
            <p:ph type="title"/>
          </p:nvPr>
        </p:nvSpPr>
        <p:spPr>
          <a:xfrm>
            <a:off x="518973" y="429488"/>
            <a:ext cx="10515600" cy="315912"/>
          </a:xfrm>
        </p:spPr>
        <p:txBody>
          <a:bodyPr>
            <a:normAutofit fontScale="90000"/>
          </a:bodyPr>
          <a:lstStyle/>
          <a:p>
            <a:pPr algn="ctr"/>
            <a:r>
              <a:rPr lang="en-US" b="1" u="sng" dirty="0"/>
              <a:t>UNIT-1 Revision</a:t>
            </a:r>
            <a:endParaRPr lang="en-IN" b="1" u="sng" dirty="0"/>
          </a:p>
        </p:txBody>
      </p:sp>
      <p:sp>
        <p:nvSpPr>
          <p:cNvPr id="3" name="Content Placeholder 2">
            <a:extLst>
              <a:ext uri="{FF2B5EF4-FFF2-40B4-BE49-F238E27FC236}">
                <a16:creationId xmlns:a16="http://schemas.microsoft.com/office/drawing/2014/main" id="{699C7463-B54E-4A30-8460-BC03FD39C6A0}"/>
              </a:ext>
            </a:extLst>
          </p:cNvPr>
          <p:cNvSpPr>
            <a:spLocks noGrp="1"/>
          </p:cNvSpPr>
          <p:nvPr>
            <p:ph idx="1"/>
          </p:nvPr>
        </p:nvSpPr>
        <p:spPr>
          <a:xfrm>
            <a:off x="348449" y="1015871"/>
            <a:ext cx="11457374" cy="3977170"/>
          </a:xfrm>
        </p:spPr>
        <p:txBody>
          <a:bodyPr>
            <a:normAutofit fontScale="92500" lnSpcReduction="10000"/>
          </a:bodyPr>
          <a:lstStyle/>
          <a:p>
            <a:pPr marL="0" indent="0">
              <a:buNone/>
            </a:pPr>
            <a:r>
              <a:rPr lang="en-US" b="1" u="sng" dirty="0">
                <a:solidFill>
                  <a:srgbClr val="C030B9"/>
                </a:solidFill>
                <a:latin typeface="Times New Roman" panose="02020603050405020304" pitchFamily="18" charset="0"/>
                <a:cs typeface="Times New Roman" panose="02020603050405020304" pitchFamily="18" charset="0"/>
              </a:rPr>
              <a:t>Computer History, Hardware, Software:</a:t>
            </a:r>
          </a:p>
          <a:p>
            <a:pPr marL="0" indent="0">
              <a:buNone/>
            </a:pPr>
            <a:r>
              <a:rPr lang="en-US" b="1" dirty="0">
                <a:solidFill>
                  <a:srgbClr val="C030B9"/>
                </a:solidFill>
                <a:latin typeface="Times New Roman" panose="02020603050405020304" pitchFamily="18" charset="0"/>
                <a:cs typeface="Times New Roman" panose="02020603050405020304" pitchFamily="18" charset="0"/>
              </a:rPr>
              <a:t>Hardware: </a:t>
            </a:r>
            <a:r>
              <a:rPr lang="en-US" b="1" dirty="0">
                <a:solidFill>
                  <a:schemeClr val="tx2"/>
                </a:solidFill>
                <a:latin typeface="Times New Roman" panose="02020603050405020304" pitchFamily="18" charset="0"/>
                <a:cs typeface="Times New Roman" panose="02020603050405020304" pitchFamily="18" charset="0"/>
              </a:rPr>
              <a:t>physical equipment</a:t>
            </a:r>
            <a:r>
              <a:rPr lang="en-US" b="1" dirty="0">
                <a:solidFill>
                  <a:srgbClr val="C030B9"/>
                </a:solidFill>
                <a:latin typeface="Times New Roman" panose="02020603050405020304" pitchFamily="18" charset="0"/>
                <a:cs typeface="Times New Roman" panose="02020603050405020304" pitchFamily="18" charset="0"/>
              </a:rPr>
              <a:t>       </a:t>
            </a:r>
          </a:p>
          <a:p>
            <a:pPr marL="0" indent="0">
              <a:buNone/>
            </a:pPr>
            <a:r>
              <a:rPr lang="en-US" b="1" dirty="0" err="1">
                <a:solidFill>
                  <a:srgbClr val="C030B9"/>
                </a:solidFill>
                <a:latin typeface="Times New Roman" panose="02020603050405020304" pitchFamily="18" charset="0"/>
                <a:cs typeface="Times New Roman" panose="02020603050405020304" pitchFamily="18" charset="0"/>
              </a:rPr>
              <a:t>Software</a:t>
            </a:r>
            <a:r>
              <a:rPr lang="en-US" b="1" dirty="0" err="1">
                <a:solidFill>
                  <a:schemeClr val="tx2"/>
                </a:solidFill>
                <a:latin typeface="Times New Roman" panose="02020603050405020304" pitchFamily="18" charset="0"/>
                <a:cs typeface="Times New Roman" panose="02020603050405020304" pitchFamily="18" charset="0"/>
              </a:rPr>
              <a:t>:programs</a:t>
            </a:r>
            <a:r>
              <a:rPr lang="en-US" b="1" dirty="0">
                <a:solidFill>
                  <a:schemeClr val="tx2"/>
                </a:solidFill>
                <a:latin typeface="Times New Roman" panose="02020603050405020304" pitchFamily="18" charset="0"/>
                <a:cs typeface="Times New Roman" panose="02020603050405020304" pitchFamily="18" charset="0"/>
              </a:rPr>
              <a:t>(System S/</a:t>
            </a:r>
            <a:r>
              <a:rPr lang="en-US" b="1" dirty="0" err="1">
                <a:solidFill>
                  <a:schemeClr val="tx2"/>
                </a:solidFill>
                <a:latin typeface="Times New Roman" panose="02020603050405020304" pitchFamily="18" charset="0"/>
                <a:cs typeface="Times New Roman" panose="02020603050405020304" pitchFamily="18" charset="0"/>
              </a:rPr>
              <a:t>W,Application</a:t>
            </a:r>
            <a:r>
              <a:rPr lang="en-US" b="1" dirty="0">
                <a:solidFill>
                  <a:schemeClr val="tx2"/>
                </a:solidFill>
                <a:latin typeface="Times New Roman" panose="02020603050405020304" pitchFamily="18" charset="0"/>
                <a:cs typeface="Times New Roman" panose="02020603050405020304" pitchFamily="18" charset="0"/>
              </a:rPr>
              <a:t> S/W)</a:t>
            </a:r>
          </a:p>
          <a:p>
            <a:pPr marL="0" indent="0">
              <a:buNone/>
            </a:pPr>
            <a:r>
              <a:rPr lang="en-US" b="1" u="sng" dirty="0">
                <a:solidFill>
                  <a:srgbClr val="C030B9"/>
                </a:solidFill>
                <a:latin typeface="Times New Roman" panose="02020603050405020304" pitchFamily="18" charset="0"/>
                <a:cs typeface="Times New Roman" panose="02020603050405020304" pitchFamily="18" charset="0"/>
              </a:rPr>
              <a:t>Low-level and High-level Languages:</a:t>
            </a:r>
          </a:p>
          <a:p>
            <a:pPr marL="0" indent="0">
              <a:buNone/>
            </a:pPr>
            <a:r>
              <a:rPr lang="en-US" b="1" dirty="0" err="1">
                <a:solidFill>
                  <a:srgbClr val="C030B9"/>
                </a:solidFill>
                <a:latin typeface="Times New Roman" panose="02020603050405020304" pitchFamily="18" charset="0"/>
                <a:cs typeface="Times New Roman" panose="02020603050405020304" pitchFamily="18" charset="0"/>
              </a:rPr>
              <a:t>Lowlevel:</a:t>
            </a:r>
            <a:r>
              <a:rPr lang="en-US" sz="2700" b="1" dirty="0" err="1">
                <a:solidFill>
                  <a:srgbClr val="002060"/>
                </a:solidFill>
                <a:latin typeface="Times New Roman" panose="02020603050405020304" pitchFamily="18" charset="0"/>
                <a:cs typeface="Times New Roman" panose="02020603050405020304" pitchFamily="18" charset="0"/>
              </a:rPr>
              <a:t>Machine</a:t>
            </a:r>
            <a:r>
              <a:rPr lang="en-US" sz="2700" b="1" dirty="0">
                <a:solidFill>
                  <a:srgbClr val="002060"/>
                </a:solidFill>
                <a:latin typeface="Times New Roman" panose="02020603050405020304" pitchFamily="18" charset="0"/>
                <a:cs typeface="Times New Roman" panose="02020603050405020304" pitchFamily="18" charset="0"/>
              </a:rPr>
              <a:t> </a:t>
            </a:r>
            <a:r>
              <a:rPr lang="en-US" sz="2700" b="1" dirty="0" err="1">
                <a:solidFill>
                  <a:srgbClr val="002060"/>
                </a:solidFill>
                <a:latin typeface="Times New Roman" panose="02020603050405020304" pitchFamily="18" charset="0"/>
                <a:cs typeface="Times New Roman" panose="02020603050405020304" pitchFamily="18" charset="0"/>
              </a:rPr>
              <a:t>Langugae</a:t>
            </a:r>
            <a:r>
              <a:rPr lang="en-US" sz="2700" b="1" dirty="0">
                <a:solidFill>
                  <a:srgbClr val="002060"/>
                </a:solidFill>
                <a:latin typeface="Times New Roman" panose="02020603050405020304" pitchFamily="18" charset="0"/>
                <a:cs typeface="Times New Roman" panose="02020603050405020304" pitchFamily="18" charset="0"/>
              </a:rPr>
              <a:t>(all binary),</a:t>
            </a:r>
            <a:r>
              <a:rPr lang="en-US" sz="2700" b="1" dirty="0" err="1">
                <a:solidFill>
                  <a:srgbClr val="002060"/>
                </a:solidFill>
                <a:latin typeface="Times New Roman" panose="02020603050405020304" pitchFamily="18" charset="0"/>
                <a:cs typeface="Times New Roman" panose="02020603050405020304" pitchFamily="18" charset="0"/>
              </a:rPr>
              <a:t>AssembleLangugae</a:t>
            </a:r>
            <a:r>
              <a:rPr lang="en-US" sz="2700" b="1" dirty="0">
                <a:solidFill>
                  <a:srgbClr val="002060"/>
                </a:solidFill>
                <a:latin typeface="Times New Roman" panose="02020603050405020304" pitchFamily="18" charset="0"/>
                <a:cs typeface="Times New Roman" panose="02020603050405020304" pitchFamily="18" charset="0"/>
              </a:rPr>
              <a:t>(</a:t>
            </a:r>
            <a:r>
              <a:rPr lang="en-US" sz="2700" b="1" dirty="0" err="1">
                <a:solidFill>
                  <a:srgbClr val="002060"/>
                </a:solidFill>
                <a:latin typeface="Times New Roman" panose="02020603050405020304" pitchFamily="18" charset="0"/>
                <a:cs typeface="Times New Roman" panose="02020603050405020304" pitchFamily="18" charset="0"/>
              </a:rPr>
              <a:t>binary+codes</a:t>
            </a:r>
            <a:r>
              <a:rPr lang="en-US" sz="2700" b="1" dirty="0">
                <a:solidFill>
                  <a:srgbClr val="002060"/>
                </a:solidFill>
                <a:latin typeface="Times New Roman" panose="02020603050405020304" pitchFamily="18" charset="0"/>
                <a:cs typeface="Times New Roman" panose="02020603050405020304" pitchFamily="18" charset="0"/>
              </a:rPr>
              <a:t>)</a:t>
            </a:r>
          </a:p>
          <a:p>
            <a:pPr marL="0" indent="0">
              <a:buNone/>
            </a:pPr>
            <a:r>
              <a:rPr lang="en-US" b="1" dirty="0" err="1">
                <a:solidFill>
                  <a:srgbClr val="C030B9"/>
                </a:solidFill>
                <a:latin typeface="Times New Roman" panose="02020603050405020304" pitchFamily="18" charset="0"/>
                <a:cs typeface="Times New Roman" panose="02020603050405020304" pitchFamily="18" charset="0"/>
              </a:rPr>
              <a:t>Highlevel</a:t>
            </a:r>
            <a:r>
              <a:rPr lang="en-US" b="1" dirty="0">
                <a:solidFill>
                  <a:srgbClr val="C030B9"/>
                </a:solidFill>
                <a:latin typeface="Times New Roman" panose="02020603050405020304" pitchFamily="18" charset="0"/>
                <a:cs typeface="Times New Roman" panose="02020603050405020304" pitchFamily="18" charset="0"/>
              </a:rPr>
              <a:t>:</a:t>
            </a:r>
            <a:r>
              <a:rPr lang="en-US" b="1" dirty="0">
                <a:solidFill>
                  <a:srgbClr val="002060"/>
                </a:solidFill>
                <a:latin typeface="Times New Roman" panose="02020603050405020304" pitchFamily="18" charset="0"/>
                <a:cs typeface="Times New Roman" panose="02020603050405020304" pitchFamily="18" charset="0"/>
              </a:rPr>
              <a:t>(C,C++,Java)</a:t>
            </a:r>
          </a:p>
          <a:p>
            <a:pPr marL="0" indent="0">
              <a:buNone/>
            </a:pPr>
            <a:r>
              <a:rPr lang="en-US" b="1" u="sng" dirty="0">
                <a:solidFill>
                  <a:srgbClr val="C030B9"/>
                </a:solidFill>
                <a:latin typeface="Times New Roman" panose="02020603050405020304" pitchFamily="18" charset="0"/>
                <a:cs typeface="Times New Roman" panose="02020603050405020304" pitchFamily="18" charset="0"/>
              </a:rPr>
              <a:t>Algorithm:</a:t>
            </a:r>
          </a:p>
          <a:p>
            <a:pPr marL="0" indent="0">
              <a:buNone/>
            </a:pPr>
            <a:r>
              <a:rPr lang="en-US" sz="2700" b="1" dirty="0">
                <a:solidFill>
                  <a:srgbClr val="002060"/>
                </a:solidFill>
                <a:latin typeface="Times New Roman" panose="02020603050405020304" pitchFamily="18" charset="0"/>
                <a:cs typeface="Times New Roman" panose="02020603050405020304" pitchFamily="18" charset="0"/>
              </a:rPr>
              <a:t>Step by step process to perform a task.</a:t>
            </a:r>
          </a:p>
          <a:p>
            <a:pPr marL="0" indent="0">
              <a:buNone/>
            </a:pPr>
            <a:r>
              <a:rPr lang="en-US" b="1" u="sng" dirty="0">
                <a:solidFill>
                  <a:srgbClr val="C030B9"/>
                </a:solidFill>
                <a:latin typeface="Times New Roman" panose="02020603050405020304" pitchFamily="18" charset="0"/>
                <a:cs typeface="Times New Roman" panose="02020603050405020304" pitchFamily="18" charset="0"/>
              </a:rPr>
              <a:t>Flow Chart: </a:t>
            </a:r>
            <a:r>
              <a:rPr lang="en-US" sz="2700" b="1" dirty="0" err="1">
                <a:solidFill>
                  <a:srgbClr val="002060"/>
                </a:solidFill>
                <a:latin typeface="Times New Roman" panose="02020603050405020304" pitchFamily="18" charset="0"/>
                <a:cs typeface="Times New Roman" panose="02020603050405020304" pitchFamily="18" charset="0"/>
              </a:rPr>
              <a:t>Diagramatic</a:t>
            </a:r>
            <a:r>
              <a:rPr lang="en-US" sz="2700" b="1" dirty="0">
                <a:solidFill>
                  <a:srgbClr val="002060"/>
                </a:solidFill>
                <a:latin typeface="Times New Roman" panose="02020603050405020304" pitchFamily="18" charset="0"/>
                <a:cs typeface="Times New Roman" panose="02020603050405020304" pitchFamily="18" charset="0"/>
              </a:rPr>
              <a:t> representation of algorithm.</a:t>
            </a:r>
          </a:p>
          <a:p>
            <a:pPr marL="0" indent="0">
              <a:buNone/>
            </a:pPr>
            <a:endParaRPr lang="en-IN" b="1" dirty="0">
              <a:solidFill>
                <a:srgbClr val="002060"/>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58C5D34-3775-41C6-8E01-FC3CF19024D9}"/>
              </a:ext>
            </a:extLst>
          </p:cNvPr>
          <p:cNvPicPr>
            <a:picLocks noChangeAspect="1"/>
          </p:cNvPicPr>
          <p:nvPr/>
        </p:nvPicPr>
        <p:blipFill>
          <a:blip r:embed="rId2"/>
          <a:stretch>
            <a:fillRect/>
          </a:stretch>
        </p:blipFill>
        <p:spPr>
          <a:xfrm>
            <a:off x="1058848" y="5003929"/>
            <a:ext cx="3238500" cy="1676400"/>
          </a:xfrm>
          <a:prstGeom prst="rect">
            <a:avLst/>
          </a:prstGeom>
        </p:spPr>
      </p:pic>
      <p:pic>
        <p:nvPicPr>
          <p:cNvPr id="13" name="Picture 12">
            <a:extLst>
              <a:ext uri="{FF2B5EF4-FFF2-40B4-BE49-F238E27FC236}">
                <a16:creationId xmlns:a16="http://schemas.microsoft.com/office/drawing/2014/main" id="{99DC5E4C-4E6C-40FC-968E-FC525FBE53A0}"/>
              </a:ext>
            </a:extLst>
          </p:cNvPr>
          <p:cNvPicPr>
            <a:picLocks noChangeAspect="1"/>
          </p:cNvPicPr>
          <p:nvPr/>
        </p:nvPicPr>
        <p:blipFill>
          <a:blip r:embed="rId3"/>
          <a:stretch>
            <a:fillRect/>
          </a:stretch>
        </p:blipFill>
        <p:spPr>
          <a:xfrm>
            <a:off x="4675204" y="5003929"/>
            <a:ext cx="3219450" cy="1628769"/>
          </a:xfrm>
          <a:prstGeom prst="rect">
            <a:avLst/>
          </a:prstGeom>
        </p:spPr>
      </p:pic>
    </p:spTree>
    <p:extLst>
      <p:ext uri="{BB962C8B-B14F-4D97-AF65-F5344CB8AC3E}">
        <p14:creationId xmlns:p14="http://schemas.microsoft.com/office/powerpoint/2010/main" val="350850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6CA1-8FF2-403B-81F4-7746BFAD3AE9}"/>
              </a:ext>
            </a:extLst>
          </p:cNvPr>
          <p:cNvSpPr>
            <a:spLocks noGrp="1"/>
          </p:cNvSpPr>
          <p:nvPr>
            <p:ph type="title"/>
          </p:nvPr>
        </p:nvSpPr>
        <p:spPr>
          <a:xfrm>
            <a:off x="146111" y="352511"/>
            <a:ext cx="10515600" cy="315912"/>
          </a:xfrm>
        </p:spPr>
        <p:txBody>
          <a:bodyPr>
            <a:normAutofit fontScale="90000"/>
          </a:bodyPr>
          <a:lstStyle/>
          <a:p>
            <a:pPr algn="ctr"/>
            <a:r>
              <a:rPr lang="en-US" b="1" u="sng" dirty="0"/>
              <a:t>UNIT-1 Revision</a:t>
            </a:r>
            <a:endParaRPr lang="en-IN" b="1" u="sng" dirty="0"/>
          </a:p>
        </p:txBody>
      </p:sp>
      <p:sp>
        <p:nvSpPr>
          <p:cNvPr id="3" name="Content Placeholder 2">
            <a:extLst>
              <a:ext uri="{FF2B5EF4-FFF2-40B4-BE49-F238E27FC236}">
                <a16:creationId xmlns:a16="http://schemas.microsoft.com/office/drawing/2014/main" id="{699C7463-B54E-4A30-8460-BC03FD39C6A0}"/>
              </a:ext>
            </a:extLst>
          </p:cNvPr>
          <p:cNvSpPr>
            <a:spLocks noGrp="1"/>
          </p:cNvSpPr>
          <p:nvPr>
            <p:ph idx="1"/>
          </p:nvPr>
        </p:nvSpPr>
        <p:spPr>
          <a:xfrm>
            <a:off x="348449" y="949910"/>
            <a:ext cx="11769570" cy="5397623"/>
          </a:xfrm>
        </p:spPr>
        <p:txBody>
          <a:bodyPr>
            <a:normAutofit/>
          </a:bodyPr>
          <a:lstStyle/>
          <a:p>
            <a:pPr marL="0" indent="0">
              <a:buNone/>
            </a:pPr>
            <a:r>
              <a:rPr lang="en-US" b="1" u="sng" dirty="0">
                <a:solidFill>
                  <a:srgbClr val="C030B9"/>
                </a:solidFill>
                <a:latin typeface="Times New Roman" panose="02020603050405020304" pitchFamily="18" charset="0"/>
                <a:cs typeface="Times New Roman" panose="02020603050405020304" pitchFamily="18" charset="0"/>
              </a:rPr>
              <a:t>Datatypes:</a:t>
            </a:r>
          </a:p>
          <a:p>
            <a:pPr marL="0" indent="0">
              <a:buNone/>
            </a:pPr>
            <a:r>
              <a:rPr lang="en-US" b="1" dirty="0">
                <a:solidFill>
                  <a:schemeClr val="tx2"/>
                </a:solidFill>
                <a:latin typeface="Times New Roman" panose="02020603050405020304" pitchFamily="18" charset="0"/>
                <a:cs typeface="Times New Roman" panose="02020603050405020304" pitchFamily="18" charset="0"/>
              </a:rPr>
              <a:t>int ,char, </a:t>
            </a:r>
            <a:r>
              <a:rPr lang="en-US" b="1" dirty="0" err="1">
                <a:solidFill>
                  <a:schemeClr val="tx2"/>
                </a:solidFill>
                <a:latin typeface="Times New Roman" panose="02020603050405020304" pitchFamily="18" charset="0"/>
                <a:cs typeface="Times New Roman" panose="02020603050405020304" pitchFamily="18" charset="0"/>
              </a:rPr>
              <a:t>float,double,short</a:t>
            </a:r>
            <a:r>
              <a:rPr lang="en-US" b="1" dirty="0">
                <a:solidFill>
                  <a:schemeClr val="tx2"/>
                </a:solidFill>
                <a:latin typeface="Times New Roman" panose="02020603050405020304" pitchFamily="18" charset="0"/>
                <a:cs typeface="Times New Roman" panose="02020603050405020304" pitchFamily="18" charset="0"/>
              </a:rPr>
              <a:t> int…     </a:t>
            </a:r>
          </a:p>
          <a:p>
            <a:pPr marL="0" indent="0">
              <a:buNone/>
            </a:pPr>
            <a:r>
              <a:rPr lang="en-US" b="1" u="sng" dirty="0">
                <a:solidFill>
                  <a:srgbClr val="C030B9"/>
                </a:solidFill>
                <a:latin typeface="Times New Roman" panose="02020603050405020304" pitchFamily="18" charset="0"/>
                <a:cs typeface="Times New Roman" panose="02020603050405020304" pitchFamily="18" charset="0"/>
              </a:rPr>
              <a:t>Variables:</a:t>
            </a:r>
          </a:p>
          <a:p>
            <a:pPr marL="0" indent="0">
              <a:buNone/>
            </a:pPr>
            <a:r>
              <a:rPr lang="en-US" b="1" dirty="0">
                <a:solidFill>
                  <a:schemeClr val="tx2"/>
                </a:solidFill>
                <a:latin typeface="Times New Roman" panose="02020603050405020304" pitchFamily="18" charset="0"/>
                <a:cs typeface="Times New Roman" panose="02020603050405020304" pitchFamily="18" charset="0"/>
              </a:rPr>
              <a:t>Stores value.(some memory allocated for variable)</a:t>
            </a:r>
          </a:p>
          <a:p>
            <a:pPr marL="0" indent="0">
              <a:buNone/>
            </a:pPr>
            <a:r>
              <a:rPr lang="en-US" b="1" u="sng" dirty="0">
                <a:solidFill>
                  <a:srgbClr val="C030B9"/>
                </a:solidFill>
                <a:latin typeface="Times New Roman" panose="02020603050405020304" pitchFamily="18" charset="0"/>
                <a:cs typeface="Times New Roman" panose="02020603050405020304" pitchFamily="18" charset="0"/>
              </a:rPr>
              <a:t>Identifiers: </a:t>
            </a:r>
            <a:r>
              <a:rPr lang="en-US" sz="2900" b="1" dirty="0">
                <a:solidFill>
                  <a:schemeClr val="tx2"/>
                </a:solidFill>
                <a:latin typeface="Times New Roman" panose="02020603050405020304" pitchFamily="18" charset="0"/>
                <a:cs typeface="Times New Roman" panose="02020603050405020304" pitchFamily="18" charset="0"/>
              </a:rPr>
              <a:t>Rules for assigning variable names.</a:t>
            </a:r>
          </a:p>
          <a:p>
            <a:pPr marL="0" indent="0">
              <a:buNone/>
            </a:pPr>
            <a:r>
              <a:rPr lang="en-US" sz="3200" b="1" u="sng" dirty="0">
                <a:solidFill>
                  <a:srgbClr val="C030B9"/>
                </a:solidFill>
                <a:latin typeface="Times New Roman" panose="02020603050405020304" pitchFamily="18" charset="0"/>
                <a:cs typeface="Times New Roman" panose="02020603050405020304" pitchFamily="18" charset="0"/>
              </a:rPr>
              <a:t>Keywords: </a:t>
            </a:r>
            <a:r>
              <a:rPr lang="en-US" sz="2900" b="1" dirty="0">
                <a:solidFill>
                  <a:schemeClr val="tx2"/>
                </a:solidFill>
                <a:latin typeface="Times New Roman" panose="02020603050405020304" pitchFamily="18" charset="0"/>
                <a:cs typeface="Times New Roman" panose="02020603050405020304" pitchFamily="18" charset="0"/>
              </a:rPr>
              <a:t>Reserved words with special purpose.</a:t>
            </a:r>
          </a:p>
          <a:p>
            <a:pPr marL="0" indent="0">
              <a:buNone/>
            </a:pPr>
            <a:r>
              <a:rPr lang="en-US" b="1" u="sng" dirty="0">
                <a:solidFill>
                  <a:srgbClr val="C030B9"/>
                </a:solidFill>
                <a:latin typeface="Times New Roman" panose="02020603050405020304" pitchFamily="18" charset="0"/>
                <a:cs typeface="Times New Roman" panose="02020603050405020304" pitchFamily="18" charset="0"/>
              </a:rPr>
              <a:t>Constants: </a:t>
            </a:r>
            <a:r>
              <a:rPr lang="en-US" b="1" dirty="0">
                <a:solidFill>
                  <a:schemeClr val="tx2"/>
                </a:solidFill>
                <a:latin typeface="Times New Roman" panose="02020603050405020304" pitchFamily="18" charset="0"/>
                <a:cs typeface="Times New Roman" panose="02020603050405020304" pitchFamily="18" charset="0"/>
              </a:rPr>
              <a:t>Fixing variable value(</a:t>
            </a:r>
            <a:r>
              <a:rPr lang="en-US" b="1" dirty="0" err="1">
                <a:solidFill>
                  <a:schemeClr val="tx2"/>
                </a:solidFill>
                <a:latin typeface="Times New Roman" panose="02020603050405020304" pitchFamily="18" charset="0"/>
                <a:cs typeface="Times New Roman" panose="02020603050405020304" pitchFamily="18" charset="0"/>
              </a:rPr>
              <a:t>i</a:t>
            </a:r>
            <a:r>
              <a:rPr lang="en-US" b="1" dirty="0">
                <a:solidFill>
                  <a:schemeClr val="tx2"/>
                </a:solidFill>
                <a:latin typeface="Times New Roman" panose="02020603050405020304" pitchFamily="18" charset="0"/>
                <a:cs typeface="Times New Roman" panose="02020603050405020304" pitchFamily="18" charset="0"/>
              </a:rPr>
              <a:t>)by const keyword  ii)by using #define</a:t>
            </a:r>
          </a:p>
          <a:p>
            <a:pPr marL="0" indent="0">
              <a:buNone/>
            </a:pPr>
            <a:r>
              <a:rPr lang="en-US" sz="2900" b="1" u="sng" dirty="0">
                <a:solidFill>
                  <a:srgbClr val="C030B9"/>
                </a:solidFill>
                <a:latin typeface="Times New Roman" panose="02020603050405020304" pitchFamily="18" charset="0"/>
                <a:cs typeface="Times New Roman" panose="02020603050405020304" pitchFamily="18" charset="0"/>
              </a:rPr>
              <a:t>Comments</a:t>
            </a:r>
            <a:r>
              <a:rPr lang="en-US" sz="2900" b="1" dirty="0">
                <a:solidFill>
                  <a:schemeClr val="tx2"/>
                </a:solidFill>
                <a:latin typeface="Times New Roman" panose="02020603050405020304" pitchFamily="18" charset="0"/>
                <a:cs typeface="Times New Roman" panose="02020603050405020304" pitchFamily="18" charset="0"/>
              </a:rPr>
              <a:t>:</a:t>
            </a:r>
            <a:r>
              <a:rPr lang="en-US" sz="2900" b="1" u="sng" dirty="0">
                <a:solidFill>
                  <a:srgbClr val="C030B9"/>
                </a:solidFill>
                <a:latin typeface="Times New Roman" panose="02020603050405020304" pitchFamily="18" charset="0"/>
                <a:cs typeface="Times New Roman" panose="02020603050405020304" pitchFamily="18" charset="0"/>
              </a:rPr>
              <a:t> </a:t>
            </a:r>
            <a:r>
              <a:rPr lang="en-US" sz="2900" b="1" dirty="0">
                <a:solidFill>
                  <a:schemeClr val="tx2"/>
                </a:solidFill>
                <a:latin typeface="Times New Roman" panose="02020603050405020304" pitchFamily="18" charset="0"/>
                <a:cs typeface="Times New Roman" panose="02020603050405020304" pitchFamily="18" charset="0"/>
              </a:rPr>
              <a:t>   // single line comment      /*………*/ multiline comments</a:t>
            </a:r>
          </a:p>
          <a:p>
            <a:pPr marL="0" indent="0">
              <a:buNone/>
            </a:pPr>
            <a:r>
              <a:rPr lang="en-US" sz="3200" b="1" u="sng" dirty="0">
                <a:solidFill>
                  <a:srgbClr val="C030B9"/>
                </a:solidFill>
                <a:latin typeface="Times New Roman" panose="02020603050405020304" pitchFamily="18" charset="0"/>
                <a:cs typeface="Times New Roman" panose="02020603050405020304" pitchFamily="18" charset="0"/>
              </a:rPr>
              <a:t>Input statement: </a:t>
            </a:r>
            <a:r>
              <a:rPr lang="en-US" sz="3200" b="1" dirty="0" err="1">
                <a:solidFill>
                  <a:schemeClr val="tx2"/>
                </a:solidFill>
                <a:latin typeface="Times New Roman" panose="02020603050405020304" pitchFamily="18" charset="0"/>
                <a:cs typeface="Times New Roman" panose="02020603050405020304" pitchFamily="18" charset="0"/>
              </a:rPr>
              <a:t>scanf</a:t>
            </a:r>
            <a:r>
              <a:rPr lang="en-US" sz="3200" b="1" dirty="0">
                <a:solidFill>
                  <a:schemeClr val="tx2"/>
                </a:solidFill>
                <a:latin typeface="Times New Roman" panose="02020603050405020304" pitchFamily="18" charset="0"/>
                <a:cs typeface="Times New Roman" panose="02020603050405020304" pitchFamily="18" charset="0"/>
              </a:rPr>
              <a:t>()-to read value of variable from keyboard.</a:t>
            </a:r>
          </a:p>
          <a:p>
            <a:pPr marL="0" indent="0">
              <a:buNone/>
            </a:pPr>
            <a:r>
              <a:rPr lang="en-US" sz="3200" b="1" u="sng" dirty="0">
                <a:solidFill>
                  <a:srgbClr val="C030B9"/>
                </a:solidFill>
                <a:latin typeface="Times New Roman" panose="02020603050405020304" pitchFamily="18" charset="0"/>
                <a:cs typeface="Times New Roman" panose="02020603050405020304" pitchFamily="18" charset="0"/>
              </a:rPr>
              <a:t>Output statement: </a:t>
            </a:r>
            <a:r>
              <a:rPr lang="en-US" sz="3200" b="1" dirty="0" err="1">
                <a:solidFill>
                  <a:schemeClr val="tx2"/>
                </a:solidFill>
                <a:latin typeface="Times New Roman" panose="02020603050405020304" pitchFamily="18" charset="0"/>
                <a:cs typeface="Times New Roman" panose="02020603050405020304" pitchFamily="18" charset="0"/>
              </a:rPr>
              <a:t>printf</a:t>
            </a:r>
            <a:r>
              <a:rPr lang="en-US" sz="3200" b="1" dirty="0">
                <a:solidFill>
                  <a:schemeClr val="tx2"/>
                </a:solidFill>
                <a:latin typeface="Times New Roman" panose="02020603050405020304" pitchFamily="18" charset="0"/>
                <a:cs typeface="Times New Roman" panose="02020603050405020304" pitchFamily="18" charset="0"/>
              </a:rPr>
              <a:t>()-to print text/value of variable</a:t>
            </a:r>
          </a:p>
          <a:p>
            <a:pPr marL="0" indent="0">
              <a:buNone/>
            </a:pPr>
            <a:endParaRPr lang="en-US" sz="2900" b="1" dirty="0">
              <a:solidFill>
                <a:schemeClr val="tx2"/>
              </a:solidFill>
              <a:latin typeface="Times New Roman" panose="02020603050405020304" pitchFamily="18" charset="0"/>
              <a:cs typeface="Times New Roman" panose="02020603050405020304" pitchFamily="18" charset="0"/>
            </a:endParaRPr>
          </a:p>
          <a:p>
            <a:pPr marL="0" indent="0">
              <a:buNone/>
            </a:pPr>
            <a:endParaRPr lang="en-US" sz="3200" b="1" dirty="0">
              <a:solidFill>
                <a:schemeClr val="tx2"/>
              </a:solidFill>
              <a:latin typeface="Times New Roman" panose="02020603050405020304" pitchFamily="18" charset="0"/>
              <a:cs typeface="Times New Roman" panose="02020603050405020304" pitchFamily="18" charset="0"/>
            </a:endParaRPr>
          </a:p>
          <a:p>
            <a:pPr marL="0" indent="0">
              <a:buNone/>
            </a:pPr>
            <a:endParaRPr lang="en-US" sz="2900" b="1" dirty="0">
              <a:solidFill>
                <a:schemeClr val="tx2"/>
              </a:solidFill>
              <a:latin typeface="Times New Roman" panose="02020603050405020304" pitchFamily="18" charset="0"/>
              <a:cs typeface="Times New Roman" panose="02020603050405020304" pitchFamily="18" charset="0"/>
            </a:endParaRPr>
          </a:p>
          <a:p>
            <a:pPr marL="0" indent="0">
              <a:buNone/>
            </a:pPr>
            <a:endParaRPr lang="en-IN"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604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C194B7F-1377-4101-8870-3DD6919FF5C2}"/>
              </a:ext>
            </a:extLst>
          </p:cNvPr>
          <p:cNvPicPr>
            <a:picLocks noChangeAspect="1"/>
          </p:cNvPicPr>
          <p:nvPr/>
        </p:nvPicPr>
        <p:blipFill>
          <a:blip r:embed="rId2"/>
          <a:stretch>
            <a:fillRect/>
          </a:stretch>
        </p:blipFill>
        <p:spPr>
          <a:xfrm>
            <a:off x="3732828" y="1825887"/>
            <a:ext cx="4371975" cy="1714500"/>
          </a:xfrm>
          <a:prstGeom prst="rect">
            <a:avLst/>
          </a:prstGeom>
        </p:spPr>
      </p:pic>
      <p:sp>
        <p:nvSpPr>
          <p:cNvPr id="2" name="Title 1">
            <a:extLst>
              <a:ext uri="{FF2B5EF4-FFF2-40B4-BE49-F238E27FC236}">
                <a16:creationId xmlns:a16="http://schemas.microsoft.com/office/drawing/2014/main" id="{B0EE6CA1-8FF2-403B-81F4-7746BFAD3AE9}"/>
              </a:ext>
            </a:extLst>
          </p:cNvPr>
          <p:cNvSpPr>
            <a:spLocks noGrp="1"/>
          </p:cNvSpPr>
          <p:nvPr>
            <p:ph type="title"/>
          </p:nvPr>
        </p:nvSpPr>
        <p:spPr>
          <a:xfrm>
            <a:off x="661016" y="486077"/>
            <a:ext cx="10515600" cy="315912"/>
          </a:xfrm>
        </p:spPr>
        <p:txBody>
          <a:bodyPr>
            <a:normAutofit fontScale="90000"/>
          </a:bodyPr>
          <a:lstStyle/>
          <a:p>
            <a:pPr algn="ctr"/>
            <a:r>
              <a:rPr lang="en-US" b="1" u="sng" dirty="0"/>
              <a:t>UNIT-1 Revision</a:t>
            </a:r>
            <a:endParaRPr lang="en-IN" b="1" u="sng" dirty="0"/>
          </a:p>
        </p:txBody>
      </p:sp>
      <p:sp>
        <p:nvSpPr>
          <p:cNvPr id="3" name="Content Placeholder 2">
            <a:extLst>
              <a:ext uri="{FF2B5EF4-FFF2-40B4-BE49-F238E27FC236}">
                <a16:creationId xmlns:a16="http://schemas.microsoft.com/office/drawing/2014/main" id="{699C7463-B54E-4A30-8460-BC03FD39C6A0}"/>
              </a:ext>
            </a:extLst>
          </p:cNvPr>
          <p:cNvSpPr>
            <a:spLocks noGrp="1"/>
          </p:cNvSpPr>
          <p:nvPr>
            <p:ph idx="1"/>
          </p:nvPr>
        </p:nvSpPr>
        <p:spPr>
          <a:xfrm>
            <a:off x="252886" y="902717"/>
            <a:ext cx="12120979" cy="4351338"/>
          </a:xfrm>
        </p:spPr>
        <p:txBody>
          <a:bodyPr>
            <a:normAutofit/>
          </a:bodyPr>
          <a:lstStyle/>
          <a:p>
            <a:pPr marL="0" indent="0">
              <a:buNone/>
            </a:pPr>
            <a:endParaRPr lang="en-US" b="1" dirty="0">
              <a:solidFill>
                <a:srgbClr val="002060"/>
              </a:solidFill>
              <a:latin typeface="Times New Roman" panose="02020603050405020304" pitchFamily="18" charset="0"/>
              <a:cs typeface="Times New Roman" panose="02020603050405020304" pitchFamily="18" charset="0"/>
            </a:endParaRPr>
          </a:p>
          <a:p>
            <a:pPr marL="0" indent="0">
              <a:buNone/>
            </a:pPr>
            <a:r>
              <a:rPr lang="en-US" dirty="0">
                <a:solidFill>
                  <a:srgbClr val="C030B9"/>
                </a:solidFill>
                <a:latin typeface="Times New Roman" panose="02020603050405020304" pitchFamily="18" charset="0"/>
                <a:cs typeface="Times New Roman" panose="02020603050405020304" pitchFamily="18" charset="0"/>
              </a:rPr>
              <a:t>					</a:t>
            </a:r>
            <a:r>
              <a:rPr lang="en-US" b="1" u="sng" dirty="0">
                <a:solidFill>
                  <a:srgbClr val="C030B9"/>
                </a:solidFill>
                <a:latin typeface="Times New Roman" panose="02020603050405020304" pitchFamily="18" charset="0"/>
                <a:cs typeface="Times New Roman" panose="02020603050405020304" pitchFamily="18" charset="0"/>
              </a:rPr>
              <a:t>Operators:</a:t>
            </a:r>
            <a:endParaRPr lang="en-IN" b="1" u="sng" dirty="0">
              <a:solidFill>
                <a:srgbClr val="C030B9"/>
              </a:solidFill>
              <a:latin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583ADB9B-D0D0-419C-B1F6-4407FFCB04BF}"/>
              </a:ext>
            </a:extLst>
          </p:cNvPr>
          <p:cNvCxnSpPr>
            <a:cxnSpLocks/>
            <a:endCxn id="9" idx="3"/>
          </p:cNvCxnSpPr>
          <p:nvPr/>
        </p:nvCxnSpPr>
        <p:spPr>
          <a:xfrm flipH="1">
            <a:off x="2265678" y="2034359"/>
            <a:ext cx="1766658" cy="7102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1A60C26-4A13-4DEE-BD44-4E3D5EE35F12}"/>
              </a:ext>
            </a:extLst>
          </p:cNvPr>
          <p:cNvSpPr/>
          <p:nvPr/>
        </p:nvSpPr>
        <p:spPr>
          <a:xfrm>
            <a:off x="283031" y="1883439"/>
            <a:ext cx="1982647" cy="4438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FF"/>
                </a:solidFill>
                <a:latin typeface="Times New Roman" panose="02020603050405020304" pitchFamily="18" charset="0"/>
                <a:cs typeface="Times New Roman" panose="02020603050405020304" pitchFamily="18" charset="0"/>
              </a:rPr>
              <a:t>+, -, *, /, %</a:t>
            </a:r>
            <a:endParaRPr lang="en-IN" sz="2800" b="1" dirty="0">
              <a:solidFill>
                <a:srgbClr val="FF00FF"/>
              </a:solidFill>
            </a:endParaRPr>
          </a:p>
        </p:txBody>
      </p:sp>
      <p:cxnSp>
        <p:nvCxnSpPr>
          <p:cNvPr id="13" name="Straight Arrow Connector 12">
            <a:extLst>
              <a:ext uri="{FF2B5EF4-FFF2-40B4-BE49-F238E27FC236}">
                <a16:creationId xmlns:a16="http://schemas.microsoft.com/office/drawing/2014/main" id="{72B189AE-1FC5-4A19-9625-95C7F111F0D4}"/>
              </a:ext>
            </a:extLst>
          </p:cNvPr>
          <p:cNvCxnSpPr>
            <a:cxnSpLocks/>
            <a:endCxn id="14" idx="3"/>
          </p:cNvCxnSpPr>
          <p:nvPr/>
        </p:nvCxnSpPr>
        <p:spPr>
          <a:xfrm flipH="1">
            <a:off x="2235533" y="2452982"/>
            <a:ext cx="1853561" cy="2219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4B3B914-F36B-4D2C-B219-D0F59AA8040A}"/>
              </a:ext>
            </a:extLst>
          </p:cNvPr>
          <p:cNvSpPr/>
          <p:nvPr/>
        </p:nvSpPr>
        <p:spPr>
          <a:xfrm>
            <a:off x="252886" y="2452982"/>
            <a:ext cx="1982647" cy="4438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FF"/>
                </a:solidFill>
                <a:latin typeface="Times New Roman" panose="02020603050405020304" pitchFamily="18" charset="0"/>
                <a:cs typeface="Times New Roman" panose="02020603050405020304" pitchFamily="18" charset="0"/>
              </a:rPr>
              <a:t> ++,--</a:t>
            </a:r>
            <a:endParaRPr lang="en-IN" sz="2800" b="1" dirty="0">
              <a:solidFill>
                <a:srgbClr val="FF00FF"/>
              </a:solidFill>
            </a:endParaRPr>
          </a:p>
        </p:txBody>
      </p:sp>
      <p:cxnSp>
        <p:nvCxnSpPr>
          <p:cNvPr id="15" name="Straight Arrow Connector 14">
            <a:extLst>
              <a:ext uri="{FF2B5EF4-FFF2-40B4-BE49-F238E27FC236}">
                <a16:creationId xmlns:a16="http://schemas.microsoft.com/office/drawing/2014/main" id="{52DE998B-2E7D-4DB9-BDEE-4653A32F7F2D}"/>
              </a:ext>
            </a:extLst>
          </p:cNvPr>
          <p:cNvCxnSpPr>
            <a:cxnSpLocks/>
            <a:endCxn id="16" idx="3"/>
          </p:cNvCxnSpPr>
          <p:nvPr/>
        </p:nvCxnSpPr>
        <p:spPr>
          <a:xfrm flipH="1">
            <a:off x="2265678" y="2924050"/>
            <a:ext cx="1853561" cy="49800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B8B49C4-5FC2-4257-9C56-0D2985C2B6BB}"/>
              </a:ext>
            </a:extLst>
          </p:cNvPr>
          <p:cNvSpPr/>
          <p:nvPr/>
        </p:nvSpPr>
        <p:spPr>
          <a:xfrm>
            <a:off x="283031" y="3005636"/>
            <a:ext cx="1982647" cy="83283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FF"/>
                </a:solidFill>
                <a:latin typeface="Times New Roman" panose="02020603050405020304" pitchFamily="18" charset="0"/>
                <a:cs typeface="Times New Roman" panose="02020603050405020304" pitchFamily="18" charset="0"/>
              </a:rPr>
              <a:t>=,+=,-=,*=,/=,%=</a:t>
            </a:r>
            <a:endParaRPr lang="en-IN" sz="2800" b="1" dirty="0">
              <a:solidFill>
                <a:srgbClr val="FF00FF"/>
              </a:solidFill>
            </a:endParaRPr>
          </a:p>
        </p:txBody>
      </p:sp>
      <p:cxnSp>
        <p:nvCxnSpPr>
          <p:cNvPr id="19" name="Straight Arrow Connector 18">
            <a:extLst>
              <a:ext uri="{FF2B5EF4-FFF2-40B4-BE49-F238E27FC236}">
                <a16:creationId xmlns:a16="http://schemas.microsoft.com/office/drawing/2014/main" id="{3E0845FD-1CD8-435C-A243-4B4F4CEFDDC4}"/>
              </a:ext>
            </a:extLst>
          </p:cNvPr>
          <p:cNvCxnSpPr>
            <a:cxnSpLocks/>
            <a:endCxn id="20" idx="1"/>
          </p:cNvCxnSpPr>
          <p:nvPr/>
        </p:nvCxnSpPr>
        <p:spPr>
          <a:xfrm flipV="1">
            <a:off x="7557971" y="1825887"/>
            <a:ext cx="1456389" cy="2219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C0D70D8-BCC2-48C7-94BF-C48BC2FB40EB}"/>
              </a:ext>
            </a:extLst>
          </p:cNvPr>
          <p:cNvSpPr/>
          <p:nvPr/>
        </p:nvSpPr>
        <p:spPr>
          <a:xfrm>
            <a:off x="9014360" y="1603945"/>
            <a:ext cx="1982647" cy="4438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FF"/>
                </a:solidFill>
                <a:latin typeface="Times New Roman" panose="02020603050405020304" pitchFamily="18" charset="0"/>
                <a:cs typeface="Times New Roman" panose="02020603050405020304" pitchFamily="18" charset="0"/>
              </a:rPr>
              <a:t>&amp;&amp;, || , !</a:t>
            </a:r>
            <a:endParaRPr lang="en-IN" sz="2800" b="1" dirty="0">
              <a:solidFill>
                <a:srgbClr val="FF00FF"/>
              </a:solidFill>
            </a:endParaRPr>
          </a:p>
        </p:txBody>
      </p:sp>
      <p:cxnSp>
        <p:nvCxnSpPr>
          <p:cNvPr id="23" name="Straight Arrow Connector 22">
            <a:extLst>
              <a:ext uri="{FF2B5EF4-FFF2-40B4-BE49-F238E27FC236}">
                <a16:creationId xmlns:a16="http://schemas.microsoft.com/office/drawing/2014/main" id="{C82C6162-B649-4B56-BC61-922348DF93B6}"/>
              </a:ext>
            </a:extLst>
          </p:cNvPr>
          <p:cNvCxnSpPr>
            <a:cxnSpLocks/>
            <a:endCxn id="24" idx="1"/>
          </p:cNvCxnSpPr>
          <p:nvPr/>
        </p:nvCxnSpPr>
        <p:spPr>
          <a:xfrm flipV="1">
            <a:off x="7609891" y="2350071"/>
            <a:ext cx="1456389" cy="2219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607D916-32B5-4817-AF68-2F5BCEBC8BCA}"/>
              </a:ext>
            </a:extLst>
          </p:cNvPr>
          <p:cNvSpPr/>
          <p:nvPr/>
        </p:nvSpPr>
        <p:spPr>
          <a:xfrm>
            <a:off x="9066280" y="2128129"/>
            <a:ext cx="1982647" cy="4438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FF"/>
                </a:solidFill>
                <a:latin typeface="Times New Roman" panose="02020603050405020304" pitchFamily="18" charset="0"/>
                <a:cs typeface="Times New Roman" panose="02020603050405020304" pitchFamily="18" charset="0"/>
              </a:rPr>
              <a:t>? :</a:t>
            </a:r>
            <a:endParaRPr lang="en-IN" sz="2800" b="1" dirty="0">
              <a:solidFill>
                <a:srgbClr val="FF00FF"/>
              </a:solidFill>
            </a:endParaRPr>
          </a:p>
        </p:txBody>
      </p:sp>
      <p:cxnSp>
        <p:nvCxnSpPr>
          <p:cNvPr id="25" name="Straight Arrow Connector 24">
            <a:extLst>
              <a:ext uri="{FF2B5EF4-FFF2-40B4-BE49-F238E27FC236}">
                <a16:creationId xmlns:a16="http://schemas.microsoft.com/office/drawing/2014/main" id="{E13CB58B-D889-48FB-A29B-7A4B5E46774D}"/>
              </a:ext>
            </a:extLst>
          </p:cNvPr>
          <p:cNvCxnSpPr>
            <a:cxnSpLocks/>
            <a:endCxn id="26" idx="1"/>
          </p:cNvCxnSpPr>
          <p:nvPr/>
        </p:nvCxnSpPr>
        <p:spPr>
          <a:xfrm>
            <a:off x="7609891" y="2906828"/>
            <a:ext cx="1456386" cy="1722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2365AF3-9C38-4608-BCDC-249179F67526}"/>
              </a:ext>
            </a:extLst>
          </p:cNvPr>
          <p:cNvSpPr/>
          <p:nvPr/>
        </p:nvSpPr>
        <p:spPr>
          <a:xfrm>
            <a:off x="9066277" y="2690842"/>
            <a:ext cx="1982647" cy="46641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FF"/>
                </a:solidFill>
                <a:latin typeface="Times New Roman" panose="02020603050405020304" pitchFamily="18" charset="0"/>
                <a:cs typeface="Times New Roman" panose="02020603050405020304" pitchFamily="18" charset="0"/>
              </a:rPr>
              <a:t>&amp; , | ,~, ^, </a:t>
            </a:r>
            <a:endParaRPr lang="en-IN" sz="2800" b="1" dirty="0">
              <a:solidFill>
                <a:srgbClr val="FF00FF"/>
              </a:solidFill>
            </a:endParaRPr>
          </a:p>
        </p:txBody>
      </p:sp>
      <p:cxnSp>
        <p:nvCxnSpPr>
          <p:cNvPr id="29" name="Straight Arrow Connector 28">
            <a:extLst>
              <a:ext uri="{FF2B5EF4-FFF2-40B4-BE49-F238E27FC236}">
                <a16:creationId xmlns:a16="http://schemas.microsoft.com/office/drawing/2014/main" id="{A6D4FCF4-91AD-421F-8662-AC08B55C9F70}"/>
              </a:ext>
            </a:extLst>
          </p:cNvPr>
          <p:cNvCxnSpPr>
            <a:cxnSpLocks/>
            <a:endCxn id="30" idx="1"/>
          </p:cNvCxnSpPr>
          <p:nvPr/>
        </p:nvCxnSpPr>
        <p:spPr>
          <a:xfrm>
            <a:off x="7653155" y="3313309"/>
            <a:ext cx="1413122" cy="2804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72011F63-E2FC-4045-A8F1-F1C0F5BA5B7D}"/>
              </a:ext>
            </a:extLst>
          </p:cNvPr>
          <p:cNvSpPr/>
          <p:nvPr/>
        </p:nvSpPr>
        <p:spPr>
          <a:xfrm>
            <a:off x="9066277" y="3371808"/>
            <a:ext cx="1982647" cy="4438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FF"/>
                </a:solidFill>
                <a:latin typeface="Times New Roman" panose="02020603050405020304" pitchFamily="18" charset="0"/>
                <a:cs typeface="Times New Roman" panose="02020603050405020304" pitchFamily="18" charset="0"/>
              </a:rPr>
              <a:t>&lt;&lt;, &gt;&gt; ,&gt;&gt;</a:t>
            </a:r>
            <a:endParaRPr lang="en-IN" sz="2800" b="1" dirty="0">
              <a:solidFill>
                <a:srgbClr val="FF00FF"/>
              </a:solidFill>
            </a:endParaRPr>
          </a:p>
        </p:txBody>
      </p:sp>
      <p:sp>
        <p:nvSpPr>
          <p:cNvPr id="35" name="TextBox 34">
            <a:extLst>
              <a:ext uri="{FF2B5EF4-FFF2-40B4-BE49-F238E27FC236}">
                <a16:creationId xmlns:a16="http://schemas.microsoft.com/office/drawing/2014/main" id="{5218244F-EFBD-4962-B2C1-FBE75CB902F0}"/>
              </a:ext>
            </a:extLst>
          </p:cNvPr>
          <p:cNvSpPr txBox="1"/>
          <p:nvPr/>
        </p:nvSpPr>
        <p:spPr>
          <a:xfrm>
            <a:off x="139025" y="3785926"/>
            <a:ext cx="8385482" cy="3539430"/>
          </a:xfrm>
          <a:prstGeom prst="rect">
            <a:avLst/>
          </a:prstGeom>
          <a:noFill/>
        </p:spPr>
        <p:txBody>
          <a:bodyPr wrap="square">
            <a:spAutoFit/>
          </a:bodyPr>
          <a:lstStyle/>
          <a:p>
            <a:r>
              <a:rPr lang="en-US" sz="2800" b="1" u="sng" dirty="0">
                <a:solidFill>
                  <a:srgbClr val="C030B9"/>
                </a:solidFill>
                <a:latin typeface="Times New Roman" panose="02020603050405020304" pitchFamily="18" charset="0"/>
                <a:cs typeface="Times New Roman" panose="02020603050405020304" pitchFamily="18" charset="0"/>
              </a:rPr>
              <a:t>Type conversion: </a:t>
            </a:r>
          </a:p>
          <a:p>
            <a:r>
              <a:rPr lang="en-US" sz="2800" b="1" u="sng" dirty="0" err="1">
                <a:solidFill>
                  <a:srgbClr val="C030B9"/>
                </a:solidFill>
                <a:latin typeface="Times New Roman" panose="02020603050405020304" pitchFamily="18" charset="0"/>
                <a:cs typeface="Times New Roman" panose="02020603050405020304" pitchFamily="18" charset="0"/>
              </a:rPr>
              <a:t>i</a:t>
            </a:r>
            <a:r>
              <a:rPr lang="en-US" sz="2800" b="1" u="sng" dirty="0">
                <a:solidFill>
                  <a:srgbClr val="C030B9"/>
                </a:solidFill>
                <a:latin typeface="Times New Roman" panose="02020603050405020304" pitchFamily="18" charset="0"/>
                <a:cs typeface="Times New Roman" panose="02020603050405020304" pitchFamily="18" charset="0"/>
              </a:rPr>
              <a:t>)Implicit/Automatic Type Conversion:</a:t>
            </a:r>
          </a:p>
          <a:p>
            <a:r>
              <a:rPr lang="en-US" sz="2800" b="1" dirty="0">
                <a:solidFill>
                  <a:srgbClr val="002060"/>
                </a:solidFill>
                <a:latin typeface="Times New Roman" panose="02020603050405020304" pitchFamily="18" charset="0"/>
                <a:cs typeface="Times New Roman" panose="02020603050405020304" pitchFamily="18" charset="0"/>
              </a:rPr>
              <a:t>a)Promotion(small size to big size type)    b)Demotion(Big size to small size type) </a:t>
            </a:r>
          </a:p>
          <a:p>
            <a:r>
              <a:rPr lang="en-US" sz="2800" b="1" u="sng" dirty="0">
                <a:solidFill>
                  <a:srgbClr val="C030B9"/>
                </a:solidFill>
                <a:latin typeface="Times New Roman" panose="02020603050405020304" pitchFamily="18" charset="0"/>
                <a:cs typeface="Times New Roman" panose="02020603050405020304" pitchFamily="18" charset="0"/>
              </a:rPr>
              <a:t>ii)Explicit Conversion: </a:t>
            </a:r>
            <a:r>
              <a:rPr lang="en-US" sz="2800" b="1" dirty="0">
                <a:solidFill>
                  <a:srgbClr val="002060"/>
                </a:solidFill>
                <a:latin typeface="Times New Roman" panose="02020603050405020304" pitchFamily="18" charset="0"/>
                <a:cs typeface="Times New Roman" panose="02020603050405020304" pitchFamily="18" charset="0"/>
              </a:rPr>
              <a:t>Manual conversion</a:t>
            </a:r>
          </a:p>
          <a:p>
            <a:r>
              <a:rPr lang="en-US" sz="2800" b="1" dirty="0">
                <a:solidFill>
                  <a:srgbClr val="4B153D"/>
                </a:solidFill>
                <a:latin typeface="Times New Roman" panose="02020603050405020304" pitchFamily="18" charset="0"/>
                <a:cs typeface="Times New Roman" panose="02020603050405020304" pitchFamily="18" charset="0"/>
              </a:rPr>
              <a:t>syntax:  (Target Datatype) expression</a:t>
            </a:r>
            <a:r>
              <a:rPr lang="en-US" altLang="en-US" sz="2800" b="1" dirty="0">
                <a:solidFill>
                  <a:srgbClr val="4B153D"/>
                </a:solidFill>
                <a:latin typeface="Times New Roman" pitchFamily="18" charset="0"/>
                <a:cs typeface="Times New Roman" panose="02020603050405020304" pitchFamily="18" charset="0"/>
              </a:rPr>
              <a:t> </a:t>
            </a:r>
            <a:endParaRPr lang="en-IN" sz="2800" dirty="0">
              <a:solidFill>
                <a:srgbClr val="4B153D"/>
              </a:solidFill>
            </a:endParaRPr>
          </a:p>
          <a:p>
            <a:endParaRPr lang="en-IN" sz="2800" b="1" dirty="0">
              <a:solidFill>
                <a:srgbClr val="002060"/>
              </a:solidFill>
              <a:latin typeface="Times New Roman" panose="02020603050405020304" pitchFamily="18" charset="0"/>
              <a:cs typeface="Times New Roman" panose="02020603050405020304" pitchFamily="18" charset="0"/>
            </a:endParaRPr>
          </a:p>
          <a:p>
            <a:endParaRPr lang="en-IN" sz="2800" b="1" u="sng" dirty="0">
              <a:solidFill>
                <a:srgbClr val="C030B9"/>
              </a:solidFill>
              <a:latin typeface="Times New Roman" panose="02020603050405020304" pitchFamily="18"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86755B77-0E0D-451F-BD8F-0D9795282F4D}"/>
              </a:ext>
            </a:extLst>
          </p:cNvPr>
          <p:cNvCxnSpPr>
            <a:cxnSpLocks/>
          </p:cNvCxnSpPr>
          <p:nvPr/>
        </p:nvCxnSpPr>
        <p:spPr>
          <a:xfrm flipH="1">
            <a:off x="3384094" y="3422053"/>
            <a:ext cx="1525257" cy="2455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501F4B3-C419-4E97-94A9-7F57EB6A374C}"/>
              </a:ext>
            </a:extLst>
          </p:cNvPr>
          <p:cNvSpPr/>
          <p:nvPr/>
        </p:nvSpPr>
        <p:spPr>
          <a:xfrm>
            <a:off x="2976769" y="3667592"/>
            <a:ext cx="2953514" cy="6011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FF"/>
                </a:solidFill>
                <a:latin typeface="Times New Roman" panose="02020603050405020304" pitchFamily="18" charset="0"/>
                <a:cs typeface="Times New Roman" panose="02020603050405020304" pitchFamily="18" charset="0"/>
              </a:rPr>
              <a:t>&lt;,&gt;,&lt;=,&gt;=,==,!=</a:t>
            </a:r>
            <a:endParaRPr lang="en-IN" sz="2800" b="1" dirty="0">
              <a:solidFill>
                <a:srgbClr val="FF00FF"/>
              </a:solidFill>
            </a:endParaRPr>
          </a:p>
        </p:txBody>
      </p:sp>
    </p:spTree>
    <p:extLst>
      <p:ext uri="{BB962C8B-B14F-4D97-AF65-F5344CB8AC3E}">
        <p14:creationId xmlns:p14="http://schemas.microsoft.com/office/powerpoint/2010/main" val="116736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5">
                                            <p:txEl>
                                              <p:pRg st="0" end="0"/>
                                            </p:txEl>
                                          </p:spTgt>
                                        </p:tgtEl>
                                        <p:attrNameLst>
                                          <p:attrName>style.visibility</p:attrName>
                                        </p:attrNameLst>
                                      </p:cBhvr>
                                      <p:to>
                                        <p:strVal val="visible"/>
                                      </p:to>
                                    </p:set>
                                    <p:animEffect transition="in" filter="fade">
                                      <p:cBhvr>
                                        <p:cTn id="69" dur="500"/>
                                        <p:tgtEl>
                                          <p:spTgt spid="35">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5">
                                            <p:txEl>
                                              <p:pRg st="1" end="1"/>
                                            </p:txEl>
                                          </p:spTgt>
                                        </p:tgtEl>
                                        <p:attrNameLst>
                                          <p:attrName>style.visibility</p:attrName>
                                        </p:attrNameLst>
                                      </p:cBhvr>
                                      <p:to>
                                        <p:strVal val="visible"/>
                                      </p:to>
                                    </p:set>
                                    <p:animEffect transition="in" filter="fade">
                                      <p:cBhvr>
                                        <p:cTn id="74" dur="500"/>
                                        <p:tgtEl>
                                          <p:spTgt spid="35">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5">
                                            <p:txEl>
                                              <p:pRg st="3" end="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6" grpId="0" animBg="1"/>
      <p:bldP spid="20" grpId="0" animBg="1"/>
      <p:bldP spid="24" grpId="0" animBg="1"/>
      <p:bldP spid="26" grpId="0" animBg="1"/>
      <p:bldP spid="30"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B601499-FACE-499A-8FED-169E24A33633}"/>
              </a:ext>
            </a:extLst>
          </p:cNvPr>
          <p:cNvSpPr>
            <a:spLocks noGrp="1"/>
          </p:cNvSpPr>
          <p:nvPr>
            <p:ph idx="1"/>
          </p:nvPr>
        </p:nvSpPr>
        <p:spPr>
          <a:xfrm>
            <a:off x="474215" y="1253331"/>
            <a:ext cx="10515600" cy="4351338"/>
          </a:xfrm>
        </p:spPr>
        <p:txBody>
          <a:bodyPr>
            <a:normAutofit lnSpcReduction="10000"/>
          </a:bodyPr>
          <a:lstStyle/>
          <a:p>
            <a:pPr marL="0" indent="0">
              <a:buNone/>
            </a:pPr>
            <a:r>
              <a:rPr lang="en-US" b="1" dirty="0"/>
              <a:t>Machine Languages:</a:t>
            </a:r>
          </a:p>
          <a:p>
            <a:r>
              <a:rPr lang="en-US" b="0" i="0" dirty="0">
                <a:solidFill>
                  <a:srgbClr val="000000"/>
                </a:solidFill>
                <a:effectLst/>
                <a:latin typeface="Calibri" panose="020F0502020204030204" pitchFamily="34" charset="0"/>
              </a:rPr>
              <a:t>In the earliest days of computers, the only programming languages available were machine languages. Each computer has its own machine language, which is made of streams of 0’s and 1’s.</a:t>
            </a:r>
            <a:r>
              <a:rPr lang="en-US" dirty="0"/>
              <a:t> </a:t>
            </a:r>
          </a:p>
          <a:p>
            <a:r>
              <a:rPr lang="en-US" dirty="0"/>
              <a:t>Instructions in machine language must be in streams of 0’s and 1’s because the internal circuits of a computer are made of switches transistors and other electronic devices that can be in one of two states: off or on. The off state is represented by 0 , the on state is represented by 1.</a:t>
            </a:r>
          </a:p>
          <a:p>
            <a:r>
              <a:rPr lang="en-US" dirty="0"/>
              <a:t>The only language understood by computer hardware is machine language</a:t>
            </a:r>
          </a:p>
          <a:p>
            <a:endParaRPr lang="te-IN" b="1" dirty="0"/>
          </a:p>
        </p:txBody>
      </p:sp>
      <p:sp>
        <p:nvSpPr>
          <p:cNvPr id="10" name="Title 9">
            <a:extLst>
              <a:ext uri="{FF2B5EF4-FFF2-40B4-BE49-F238E27FC236}">
                <a16:creationId xmlns:a16="http://schemas.microsoft.com/office/drawing/2014/main" id="{28C310D5-8FBE-4794-979B-552396FEDD32}"/>
              </a:ext>
            </a:extLst>
          </p:cNvPr>
          <p:cNvSpPr>
            <a:spLocks noGrp="1"/>
          </p:cNvSpPr>
          <p:nvPr>
            <p:ph type="title"/>
          </p:nvPr>
        </p:nvSpPr>
        <p:spPr>
          <a:xfrm>
            <a:off x="3364636" y="365126"/>
            <a:ext cx="7989163" cy="788972"/>
          </a:xfrm>
        </p:spPr>
        <p:txBody>
          <a:bodyPr/>
          <a:lstStyle/>
          <a:p>
            <a:r>
              <a:rPr lang="en-US" b="1" u="sng" dirty="0"/>
              <a:t>Computer Languages</a:t>
            </a:r>
            <a:endParaRPr lang="te-IN" b="1" u="sng" dirty="0"/>
          </a:p>
        </p:txBody>
      </p:sp>
    </p:spTree>
    <p:extLst>
      <p:ext uri="{BB962C8B-B14F-4D97-AF65-F5344CB8AC3E}">
        <p14:creationId xmlns:p14="http://schemas.microsoft.com/office/powerpoint/2010/main" val="389005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500"/>
                                        <p:tgtEl>
                                          <p:spTgt spid="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fade">
                                      <p:cBhvr>
                                        <p:cTn id="25"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B601499-FACE-499A-8FED-169E24A33633}"/>
              </a:ext>
            </a:extLst>
          </p:cNvPr>
          <p:cNvSpPr>
            <a:spLocks noGrp="1"/>
          </p:cNvSpPr>
          <p:nvPr>
            <p:ph idx="1"/>
          </p:nvPr>
        </p:nvSpPr>
        <p:spPr>
          <a:xfrm>
            <a:off x="474215" y="1253331"/>
            <a:ext cx="10515600" cy="4351338"/>
          </a:xfrm>
        </p:spPr>
        <p:txBody>
          <a:bodyPr>
            <a:normAutofit/>
          </a:bodyPr>
          <a:lstStyle/>
          <a:p>
            <a:pPr marL="0" indent="0">
              <a:buNone/>
            </a:pPr>
            <a:r>
              <a:rPr lang="en-US" b="1" dirty="0"/>
              <a:t>Symbolic Languages:-</a:t>
            </a:r>
          </a:p>
          <a:p>
            <a:r>
              <a:rPr lang="en-US" dirty="0">
                <a:solidFill>
                  <a:srgbClr val="000000"/>
                </a:solidFill>
                <a:latin typeface="Calibri" panose="020F0502020204030204" pitchFamily="34" charset="0"/>
              </a:rPr>
              <a:t>In early 1950’s Admiral Grace Hopper, A mathematician and naval officer developed the concept of a special computer program that would convert programs into machine language.</a:t>
            </a:r>
            <a:r>
              <a:rPr lang="en-US" dirty="0"/>
              <a:t> </a:t>
            </a:r>
          </a:p>
          <a:p>
            <a:r>
              <a:rPr lang="en-US" dirty="0"/>
              <a:t>Computer does not understand symbolic language it must be translated to the machine language. A special program called assembler translates symbolic code into machine language.</a:t>
            </a:r>
            <a:endParaRPr lang="te-IN" b="1" dirty="0"/>
          </a:p>
        </p:txBody>
      </p:sp>
      <p:sp>
        <p:nvSpPr>
          <p:cNvPr id="10" name="Title 9">
            <a:extLst>
              <a:ext uri="{FF2B5EF4-FFF2-40B4-BE49-F238E27FC236}">
                <a16:creationId xmlns:a16="http://schemas.microsoft.com/office/drawing/2014/main" id="{28C310D5-8FBE-4794-979B-552396FEDD32}"/>
              </a:ext>
            </a:extLst>
          </p:cNvPr>
          <p:cNvSpPr>
            <a:spLocks noGrp="1"/>
          </p:cNvSpPr>
          <p:nvPr>
            <p:ph type="title"/>
          </p:nvPr>
        </p:nvSpPr>
        <p:spPr>
          <a:xfrm>
            <a:off x="3364636" y="365126"/>
            <a:ext cx="7989163" cy="788972"/>
          </a:xfrm>
        </p:spPr>
        <p:txBody>
          <a:bodyPr/>
          <a:lstStyle/>
          <a:p>
            <a:r>
              <a:rPr lang="en-US" b="1" u="sng" dirty="0"/>
              <a:t>Computer Languages</a:t>
            </a:r>
            <a:endParaRPr lang="te-IN" b="1" u="sng" dirty="0"/>
          </a:p>
        </p:txBody>
      </p:sp>
    </p:spTree>
    <p:extLst>
      <p:ext uri="{BB962C8B-B14F-4D97-AF65-F5344CB8AC3E}">
        <p14:creationId xmlns:p14="http://schemas.microsoft.com/office/powerpoint/2010/main" val="171443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B601499-FACE-499A-8FED-169E24A33633}"/>
              </a:ext>
            </a:extLst>
          </p:cNvPr>
          <p:cNvSpPr>
            <a:spLocks noGrp="1"/>
          </p:cNvSpPr>
          <p:nvPr>
            <p:ph idx="1"/>
          </p:nvPr>
        </p:nvSpPr>
        <p:spPr>
          <a:xfrm>
            <a:off x="474215" y="1253331"/>
            <a:ext cx="10515600" cy="4351338"/>
          </a:xfrm>
        </p:spPr>
        <p:txBody>
          <a:bodyPr>
            <a:normAutofit lnSpcReduction="10000"/>
          </a:bodyPr>
          <a:lstStyle/>
          <a:p>
            <a:pPr marL="0" indent="0">
              <a:buNone/>
            </a:pPr>
            <a:r>
              <a:rPr lang="en-US" b="1" dirty="0"/>
              <a:t>High Level Languages:-</a:t>
            </a:r>
          </a:p>
          <a:p>
            <a:r>
              <a:rPr lang="en-US" dirty="0">
                <a:solidFill>
                  <a:srgbClr val="000000"/>
                </a:solidFill>
                <a:latin typeface="Calibri" panose="020F0502020204030204" pitchFamily="34" charset="0"/>
              </a:rPr>
              <a:t>Symbolic languages greatly improved programming efficiency; they</a:t>
            </a:r>
          </a:p>
          <a:p>
            <a:pPr marL="0" indent="0">
              <a:buNone/>
            </a:pPr>
            <a:r>
              <a:rPr lang="en-US" dirty="0">
                <a:solidFill>
                  <a:srgbClr val="000000"/>
                </a:solidFill>
                <a:latin typeface="Calibri" panose="020F0502020204030204" pitchFamily="34" charset="0"/>
              </a:rPr>
              <a:t>still required programmers to concentrate on the hardware that they</a:t>
            </a:r>
          </a:p>
          <a:p>
            <a:pPr marL="0" indent="0">
              <a:buNone/>
            </a:pPr>
            <a:r>
              <a:rPr lang="en-US" dirty="0">
                <a:solidFill>
                  <a:srgbClr val="000000"/>
                </a:solidFill>
                <a:latin typeface="Calibri" panose="020F0502020204030204" pitchFamily="34" charset="0"/>
              </a:rPr>
              <a:t>were using.</a:t>
            </a:r>
          </a:p>
          <a:p>
            <a:r>
              <a:rPr lang="en-US" dirty="0">
                <a:solidFill>
                  <a:srgbClr val="000000"/>
                </a:solidFill>
                <a:latin typeface="Calibri" panose="020F0502020204030204" pitchFamily="34" charset="0"/>
              </a:rPr>
              <a:t>Working with symbolic languages was also very tedious because each</a:t>
            </a:r>
          </a:p>
          <a:p>
            <a:pPr marL="0" indent="0">
              <a:buNone/>
            </a:pPr>
            <a:r>
              <a:rPr lang="en-US" dirty="0">
                <a:solidFill>
                  <a:srgbClr val="000000"/>
                </a:solidFill>
                <a:latin typeface="Calibri" panose="020F0502020204030204" pitchFamily="34" charset="0"/>
              </a:rPr>
              <a:t>machine instruction has to be individually coded. The desire to improve</a:t>
            </a:r>
          </a:p>
          <a:p>
            <a:pPr marL="0" indent="0">
              <a:buNone/>
            </a:pPr>
            <a:r>
              <a:rPr lang="en-US" dirty="0">
                <a:solidFill>
                  <a:srgbClr val="000000"/>
                </a:solidFill>
                <a:latin typeface="Calibri" panose="020F0502020204030204" pitchFamily="34" charset="0"/>
              </a:rPr>
              <a:t>programmer efficiency and to change the focus from the computer to</a:t>
            </a:r>
          </a:p>
          <a:p>
            <a:pPr marL="0" indent="0">
              <a:buNone/>
            </a:pPr>
            <a:r>
              <a:rPr lang="en-US" dirty="0">
                <a:solidFill>
                  <a:srgbClr val="000000"/>
                </a:solidFill>
                <a:latin typeface="Calibri" panose="020F0502020204030204" pitchFamily="34" charset="0"/>
              </a:rPr>
              <a:t>the problem being solved led to the development of high-level language.</a:t>
            </a:r>
            <a:endParaRPr lang="te-IN" b="1" dirty="0"/>
          </a:p>
        </p:txBody>
      </p:sp>
      <p:sp>
        <p:nvSpPr>
          <p:cNvPr id="10" name="Title 9">
            <a:extLst>
              <a:ext uri="{FF2B5EF4-FFF2-40B4-BE49-F238E27FC236}">
                <a16:creationId xmlns:a16="http://schemas.microsoft.com/office/drawing/2014/main" id="{28C310D5-8FBE-4794-979B-552396FEDD32}"/>
              </a:ext>
            </a:extLst>
          </p:cNvPr>
          <p:cNvSpPr>
            <a:spLocks noGrp="1"/>
          </p:cNvSpPr>
          <p:nvPr>
            <p:ph type="title"/>
          </p:nvPr>
        </p:nvSpPr>
        <p:spPr>
          <a:xfrm>
            <a:off x="3364636" y="365126"/>
            <a:ext cx="7989163" cy="788972"/>
          </a:xfrm>
        </p:spPr>
        <p:txBody>
          <a:bodyPr/>
          <a:lstStyle/>
          <a:p>
            <a:r>
              <a:rPr lang="en-US" b="1" u="sng" dirty="0"/>
              <a:t>Computer Languages</a:t>
            </a:r>
            <a:endParaRPr lang="te-IN" b="1" u="sng" dirty="0"/>
          </a:p>
        </p:txBody>
      </p:sp>
    </p:spTree>
    <p:extLst>
      <p:ext uri="{BB962C8B-B14F-4D97-AF65-F5344CB8AC3E}">
        <p14:creationId xmlns:p14="http://schemas.microsoft.com/office/powerpoint/2010/main" val="99566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fade">
                                      <p:cBhvr>
                                        <p:cTn id="18" dur="500"/>
                                        <p:tgtEl>
                                          <p:spTgt spid="9">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500"/>
                                        <p:tgtEl>
                                          <p:spTgt spid="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animEffect transition="in" filter="fade">
                                      <p:cBhvr>
                                        <p:cTn id="26" dur="500"/>
                                        <p:tgtEl>
                                          <p:spTgt spid="9">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animEffect transition="in" filter="fade">
                                      <p:cBhvr>
                                        <p:cTn id="29" dur="500"/>
                                        <p:tgtEl>
                                          <p:spTgt spid="9">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fade">
                                      <p:cBhvr>
                                        <p:cTn id="32" dur="500"/>
                                        <p:tgtEl>
                                          <p:spTgt spid="9">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animEffect transition="in" filter="fade">
                                      <p:cBhvr>
                                        <p:cTn id="35"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8C49D12-C88D-4A61-BDC2-5636BDD26E3A}"/>
              </a:ext>
            </a:extLst>
          </p:cNvPr>
          <p:cNvSpPr>
            <a:spLocks noGrp="1"/>
          </p:cNvSpPr>
          <p:nvPr>
            <p:ph type="ftr" sz="quarter" idx="11"/>
          </p:nvPr>
        </p:nvSpPr>
        <p:spPr/>
        <p:txBody>
          <a:bodyPr/>
          <a:lstStyle/>
          <a:p>
            <a:r>
              <a:rPr lang="en-US"/>
              <a:t>PROGRAMMING FOR PROBLEM SOLVING USING C                               A.Lakshmanarao</a:t>
            </a:r>
          </a:p>
        </p:txBody>
      </p:sp>
      <p:pic>
        <p:nvPicPr>
          <p:cNvPr id="2052" name="Picture 4" descr="Generation Of Computer Programming Languages - PowerPoint Slides">
            <a:extLst>
              <a:ext uri="{FF2B5EF4-FFF2-40B4-BE49-F238E27FC236}">
                <a16:creationId xmlns:a16="http://schemas.microsoft.com/office/drawing/2014/main" id="{BABE5BD1-6CC7-45FE-9C0E-647B96F65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417" y="1312954"/>
            <a:ext cx="8131946" cy="4590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471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D98ADA5-E3CB-4333-BEF8-7CDBF5532861}"/>
              </a:ext>
            </a:extLst>
          </p:cNvPr>
          <p:cNvPicPr>
            <a:picLocks noGrp="1" noChangeAspect="1"/>
          </p:cNvPicPr>
          <p:nvPr>
            <p:ph idx="1"/>
          </p:nvPr>
        </p:nvPicPr>
        <p:blipFill>
          <a:blip r:embed="rId2"/>
          <a:stretch>
            <a:fillRect/>
          </a:stretch>
        </p:blipFill>
        <p:spPr>
          <a:xfrm>
            <a:off x="2163192" y="1253331"/>
            <a:ext cx="7865615" cy="4351338"/>
          </a:xfrm>
        </p:spPr>
      </p:pic>
      <p:sp>
        <p:nvSpPr>
          <p:cNvPr id="4" name="Footer Placeholder 3">
            <a:extLst>
              <a:ext uri="{FF2B5EF4-FFF2-40B4-BE49-F238E27FC236}">
                <a16:creationId xmlns:a16="http://schemas.microsoft.com/office/drawing/2014/main" id="{BB46A4AE-1C83-45E6-9AB6-4F5F7C883706}"/>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2763414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750E6FD-749A-4C37-A952-27EEB3C7198C}"/>
              </a:ext>
            </a:extLst>
          </p:cNvPr>
          <p:cNvSpPr>
            <a:spLocks noGrp="1"/>
          </p:cNvSpPr>
          <p:nvPr>
            <p:ph type="ftr" sz="quarter" idx="11"/>
          </p:nvPr>
        </p:nvSpPr>
        <p:spPr/>
        <p:txBody>
          <a:bodyPr/>
          <a:lstStyle/>
          <a:p>
            <a:r>
              <a:rPr lang="en-US"/>
              <a:t>PROGRAMMING FOR PROBLEM SOLVING USING C                               A.Lakshmanarao</a:t>
            </a:r>
          </a:p>
        </p:txBody>
      </p:sp>
      <p:pic>
        <p:nvPicPr>
          <p:cNvPr id="3074" name="Picture 2" descr="Generation of Programming Languages - GeeksforGeeks">
            <a:extLst>
              <a:ext uri="{FF2B5EF4-FFF2-40B4-BE49-F238E27FC236}">
                <a16:creationId xmlns:a16="http://schemas.microsoft.com/office/drawing/2014/main" id="{64D3C182-2ABA-43FD-AF90-EB0B9F895A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041" y="1731145"/>
            <a:ext cx="4279037" cy="23880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3.2.9 Classification of Programming Languages">
            <a:extLst>
              <a:ext uri="{FF2B5EF4-FFF2-40B4-BE49-F238E27FC236}">
                <a16:creationId xmlns:a16="http://schemas.microsoft.com/office/drawing/2014/main" id="{3453196F-13DC-49F5-9031-CED3E140D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269" y="1589442"/>
            <a:ext cx="7356628" cy="406563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9">
            <a:extLst>
              <a:ext uri="{FF2B5EF4-FFF2-40B4-BE49-F238E27FC236}">
                <a16:creationId xmlns:a16="http://schemas.microsoft.com/office/drawing/2014/main" id="{95A1E5C3-5D42-4FA4-A0D2-1D544EC3B516}"/>
              </a:ext>
            </a:extLst>
          </p:cNvPr>
          <p:cNvSpPr>
            <a:spLocks noGrp="1"/>
          </p:cNvSpPr>
          <p:nvPr>
            <p:ph type="title"/>
          </p:nvPr>
        </p:nvSpPr>
        <p:spPr>
          <a:xfrm>
            <a:off x="3116061" y="383389"/>
            <a:ext cx="7989163" cy="788972"/>
          </a:xfrm>
        </p:spPr>
        <p:txBody>
          <a:bodyPr>
            <a:normAutofit/>
          </a:bodyPr>
          <a:lstStyle/>
          <a:p>
            <a:r>
              <a:rPr lang="en-US" b="1" u="sng" dirty="0"/>
              <a:t>Low level and high level languages</a:t>
            </a:r>
            <a:endParaRPr lang="te-IN" b="1" u="sng" dirty="0"/>
          </a:p>
        </p:txBody>
      </p:sp>
    </p:spTree>
    <p:extLst>
      <p:ext uri="{BB962C8B-B14F-4D97-AF65-F5344CB8AC3E}">
        <p14:creationId xmlns:p14="http://schemas.microsoft.com/office/powerpoint/2010/main" val="331630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animEffect transition="in" filter="fade">
                                      <p:cBhvr>
                                        <p:cTn id="15"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7283" name="Text Box 3"/>
          <p:cNvSpPr txBox="1">
            <a:spLocks noChangeArrowheads="1"/>
          </p:cNvSpPr>
          <p:nvPr/>
        </p:nvSpPr>
        <p:spPr bwMode="auto">
          <a:xfrm>
            <a:off x="3327146" y="177650"/>
            <a:ext cx="3715312" cy="707886"/>
          </a:xfrm>
          <a:prstGeom prst="rect">
            <a:avLst/>
          </a:prstGeom>
          <a:noFill/>
          <a:ln w="9525">
            <a:noFill/>
            <a:miter lim="800000"/>
            <a:headEnd/>
            <a:tailEnd/>
          </a:ln>
          <a:effectLst/>
        </p:spPr>
        <p:txBody>
          <a:bodyPr wrap="none">
            <a:spAutoFit/>
          </a:bodyPr>
          <a:lstStyle/>
          <a:p>
            <a:r>
              <a:rPr lang="en-US" sz="4000" u="sng" dirty="0">
                <a:effectLst>
                  <a:outerShdw blurRad="38100" dist="38100" dir="2700000" algn="tl">
                    <a:srgbClr val="C0C0C0"/>
                  </a:outerShdw>
                </a:effectLst>
                <a:latin typeface="Times" pitchFamily="18" charset="0"/>
              </a:rPr>
              <a:t>TRANSLATION</a:t>
            </a:r>
          </a:p>
        </p:txBody>
      </p:sp>
      <p:sp>
        <p:nvSpPr>
          <p:cNvPr id="1377284" name="Text Box 4"/>
          <p:cNvSpPr txBox="1">
            <a:spLocks noChangeArrowheads="1"/>
          </p:cNvSpPr>
          <p:nvPr/>
        </p:nvSpPr>
        <p:spPr bwMode="auto">
          <a:xfrm>
            <a:off x="9753600" y="6400801"/>
            <a:ext cx="184150" cy="366713"/>
          </a:xfrm>
          <a:prstGeom prst="rect">
            <a:avLst/>
          </a:prstGeom>
          <a:noFill/>
          <a:ln w="9525">
            <a:noFill/>
            <a:miter lim="800000"/>
            <a:headEnd/>
            <a:tailEnd/>
          </a:ln>
          <a:effectLst/>
        </p:spPr>
        <p:txBody>
          <a:bodyPr wrap="none">
            <a:spAutoFit/>
          </a:bodyPr>
          <a:lstStyle/>
          <a:p>
            <a:endParaRPr lang="en-US">
              <a:latin typeface="Times New Roman" pitchFamily="18" charset="0"/>
            </a:endParaRPr>
          </a:p>
        </p:txBody>
      </p:sp>
      <p:sp>
        <p:nvSpPr>
          <p:cNvPr id="1377285" name="Rectangle 5"/>
          <p:cNvSpPr>
            <a:spLocks noChangeArrowheads="1"/>
          </p:cNvSpPr>
          <p:nvPr/>
        </p:nvSpPr>
        <p:spPr bwMode="auto">
          <a:xfrm>
            <a:off x="1388623" y="779654"/>
            <a:ext cx="8229600" cy="3970318"/>
          </a:xfrm>
          <a:prstGeom prst="rect">
            <a:avLst/>
          </a:prstGeom>
          <a:noFill/>
          <a:ln w="9525">
            <a:noFill/>
            <a:miter lim="800000"/>
            <a:headEnd/>
            <a:tailEnd/>
          </a:ln>
          <a:effectLst/>
        </p:spPr>
        <p:txBody>
          <a:bodyPr anchor="ctr">
            <a:spAutoFit/>
          </a:bodyPr>
          <a:lstStyle/>
          <a:p>
            <a:pPr algn="just" eaLnBrk="1" hangingPunct="1"/>
            <a:r>
              <a:rPr lang="en-US" sz="2800" dirty="0">
                <a:effectLst>
                  <a:outerShdw blurRad="38100" dist="38100" dir="2700000" algn="tl">
                    <a:srgbClr val="C0C0C0"/>
                  </a:outerShdw>
                </a:effectLst>
                <a:latin typeface="Times New Roman" pitchFamily="18" charset="0"/>
              </a:rPr>
              <a:t>Programs today are normally written in one of the high-level languages. To run the program on a computer, the program needs to be </a:t>
            </a:r>
            <a:r>
              <a:rPr lang="en-US" sz="2800" b="1" dirty="0">
                <a:effectLst>
                  <a:outerShdw blurRad="38100" dist="38100" dir="2700000" algn="tl">
                    <a:srgbClr val="C0C0C0"/>
                  </a:outerShdw>
                </a:effectLst>
                <a:latin typeface="Times New Roman" pitchFamily="18" charset="0"/>
              </a:rPr>
              <a:t>translated into the machine language</a:t>
            </a:r>
            <a:r>
              <a:rPr lang="en-US" sz="2800" dirty="0">
                <a:effectLst>
                  <a:outerShdw blurRad="38100" dist="38100" dir="2700000" algn="tl">
                    <a:srgbClr val="C0C0C0"/>
                  </a:outerShdw>
                </a:effectLst>
                <a:latin typeface="Times New Roman" pitchFamily="18" charset="0"/>
              </a:rPr>
              <a:t> of the computer on which it will run. The program in a high-level language is called the source program. The translated program in machine language is called the object program. </a:t>
            </a:r>
          </a:p>
          <a:p>
            <a:pPr algn="just" eaLnBrk="1" hangingPunct="1"/>
            <a:r>
              <a:rPr lang="en-US" sz="2800" dirty="0">
                <a:effectLst>
                  <a:outerShdw blurRad="38100" dist="38100" dir="2700000" algn="tl">
                    <a:srgbClr val="C0C0C0"/>
                  </a:outerShdw>
                </a:effectLst>
                <a:latin typeface="Times New Roman" pitchFamily="18" charset="0"/>
              </a:rPr>
              <a:t>Two methods are used for translation: </a:t>
            </a:r>
          </a:p>
          <a:p>
            <a:pPr algn="just" eaLnBrk="1" hangingPunct="1"/>
            <a:r>
              <a:rPr lang="en-US" sz="2800" dirty="0">
                <a:solidFill>
                  <a:schemeClr val="folHlink"/>
                </a:solidFill>
                <a:effectLst>
                  <a:outerShdw blurRad="38100" dist="38100" dir="2700000" algn="tl">
                    <a:srgbClr val="C0C0C0"/>
                  </a:outerShdw>
                </a:effectLst>
                <a:latin typeface="Times New Roman" pitchFamily="18" charset="0"/>
              </a:rPr>
              <a:t>compilation </a:t>
            </a:r>
            <a:r>
              <a:rPr lang="en-US" sz="2800" dirty="0">
                <a:effectLst>
                  <a:outerShdw blurRad="38100" dist="38100" dir="2700000" algn="tl">
                    <a:srgbClr val="C0C0C0"/>
                  </a:outerShdw>
                </a:effectLst>
                <a:latin typeface="Times New Roman" pitchFamily="18" charset="0"/>
              </a:rPr>
              <a:t>and </a:t>
            </a:r>
            <a:r>
              <a:rPr lang="en-US" sz="2800" dirty="0">
                <a:solidFill>
                  <a:schemeClr val="folHlink"/>
                </a:solidFill>
                <a:effectLst>
                  <a:outerShdw blurRad="38100" dist="38100" dir="2700000" algn="tl">
                    <a:srgbClr val="C0C0C0"/>
                  </a:outerShdw>
                </a:effectLst>
                <a:latin typeface="Times New Roman" pitchFamily="18" charset="0"/>
              </a:rPr>
              <a:t>interpretation</a:t>
            </a:r>
            <a:r>
              <a:rPr lang="en-US" sz="2800" dirty="0">
                <a:effectLst>
                  <a:outerShdw blurRad="38100" dist="38100" dir="2700000" algn="tl">
                    <a:srgbClr val="C0C0C0"/>
                  </a:outerShdw>
                </a:effectLst>
                <a:latin typeface="Times New Roman" pitchFamily="18" charset="0"/>
              </a:rPr>
              <a:t>.</a:t>
            </a:r>
          </a:p>
        </p:txBody>
      </p:sp>
      <p:sp>
        <p:nvSpPr>
          <p:cNvPr id="2" name="Rectangle: Rounded Corners 1">
            <a:extLst>
              <a:ext uri="{FF2B5EF4-FFF2-40B4-BE49-F238E27FC236}">
                <a16:creationId xmlns:a16="http://schemas.microsoft.com/office/drawing/2014/main" id="{5D8C65E6-D1FB-4159-9740-A57CE303F6B6}"/>
              </a:ext>
            </a:extLst>
          </p:cNvPr>
          <p:cNvSpPr/>
          <p:nvPr/>
        </p:nvSpPr>
        <p:spPr>
          <a:xfrm>
            <a:off x="1491449" y="5451999"/>
            <a:ext cx="2059619" cy="99429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Source language</a:t>
            </a:r>
            <a:endParaRPr lang="en-IN" sz="3200" dirty="0">
              <a:solidFill>
                <a:srgbClr val="FF0000"/>
              </a:solidFill>
            </a:endParaRPr>
          </a:p>
        </p:txBody>
      </p:sp>
      <p:sp>
        <p:nvSpPr>
          <p:cNvPr id="8" name="Rectangle: Rounded Corners 7">
            <a:extLst>
              <a:ext uri="{FF2B5EF4-FFF2-40B4-BE49-F238E27FC236}">
                <a16:creationId xmlns:a16="http://schemas.microsoft.com/office/drawing/2014/main" id="{0CE40BA7-66AA-4556-8AF3-C8D35118875D}"/>
              </a:ext>
            </a:extLst>
          </p:cNvPr>
          <p:cNvSpPr/>
          <p:nvPr/>
        </p:nvSpPr>
        <p:spPr>
          <a:xfrm>
            <a:off x="6012649" y="5442474"/>
            <a:ext cx="2059619" cy="95989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rgbClr val="FF0000"/>
              </a:solidFill>
            </a:endParaRPr>
          </a:p>
          <a:p>
            <a:pPr algn="ctr"/>
            <a:r>
              <a:rPr lang="en-US" sz="3000" dirty="0">
                <a:solidFill>
                  <a:srgbClr val="FF0000"/>
                </a:solidFill>
              </a:rPr>
              <a:t>Target language</a:t>
            </a:r>
            <a:endParaRPr lang="en-IN" sz="3000" dirty="0">
              <a:solidFill>
                <a:srgbClr val="FF0000"/>
              </a:solidFill>
            </a:endParaRPr>
          </a:p>
          <a:p>
            <a:pPr algn="ctr"/>
            <a:endParaRPr lang="en-IN" sz="3000" dirty="0"/>
          </a:p>
        </p:txBody>
      </p:sp>
      <p:cxnSp>
        <p:nvCxnSpPr>
          <p:cNvPr id="4" name="Straight Arrow Connector 3">
            <a:extLst>
              <a:ext uri="{FF2B5EF4-FFF2-40B4-BE49-F238E27FC236}">
                <a16:creationId xmlns:a16="http://schemas.microsoft.com/office/drawing/2014/main" id="{D436D763-E939-4F46-B573-D0F76720FF6C}"/>
              </a:ext>
            </a:extLst>
          </p:cNvPr>
          <p:cNvCxnSpPr>
            <a:cxnSpLocks/>
            <a:stCxn id="2" idx="3"/>
            <a:endCxn id="8" idx="1"/>
          </p:cNvCxnSpPr>
          <p:nvPr/>
        </p:nvCxnSpPr>
        <p:spPr>
          <a:xfrm flipV="1">
            <a:off x="3551068" y="5922423"/>
            <a:ext cx="2461581" cy="2672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5B516378-BBE5-4505-8005-0415D3FB8267}"/>
              </a:ext>
            </a:extLst>
          </p:cNvPr>
          <p:cNvSpPr/>
          <p:nvPr/>
        </p:nvSpPr>
        <p:spPr>
          <a:xfrm>
            <a:off x="3798396" y="5501393"/>
            <a:ext cx="1812291" cy="523220"/>
          </a:xfrm>
          <a:prstGeom prst="rect">
            <a:avLst/>
          </a:prstGeom>
        </p:spPr>
        <p:txBody>
          <a:bodyPr wrap="none">
            <a:spAutoFit/>
          </a:bodyPr>
          <a:lstStyle/>
          <a:p>
            <a:r>
              <a:rPr lang="en-US" sz="2800" b="1" dirty="0">
                <a:effectLst>
                  <a:outerShdw blurRad="38100" dist="38100" dir="2700000" algn="tl">
                    <a:srgbClr val="C0C0C0"/>
                  </a:outerShdw>
                </a:effectLst>
                <a:latin typeface="Times New Roman" pitchFamily="18" charset="0"/>
              </a:rPr>
              <a:t>Translator</a:t>
            </a:r>
            <a:endParaRPr lang="en-IN" sz="2800" b="1" dirty="0"/>
          </a:p>
        </p:txBody>
      </p:sp>
      <p:sp>
        <p:nvSpPr>
          <p:cNvPr id="10" name="Rectangle 9">
            <a:extLst>
              <a:ext uri="{FF2B5EF4-FFF2-40B4-BE49-F238E27FC236}">
                <a16:creationId xmlns:a16="http://schemas.microsoft.com/office/drawing/2014/main" id="{FDF7BBCA-8B78-4F8D-B457-075823ABDA2F}"/>
              </a:ext>
            </a:extLst>
          </p:cNvPr>
          <p:cNvSpPr/>
          <p:nvPr/>
        </p:nvSpPr>
        <p:spPr>
          <a:xfrm>
            <a:off x="1863076" y="6488668"/>
            <a:ext cx="2451312" cy="369332"/>
          </a:xfrm>
          <a:prstGeom prst="rect">
            <a:avLst/>
          </a:prstGeom>
        </p:spPr>
        <p:txBody>
          <a:bodyPr wrap="none">
            <a:spAutoFit/>
          </a:bodyPr>
          <a:lstStyle/>
          <a:p>
            <a:r>
              <a:rPr lang="en-US" dirty="0">
                <a:effectLst>
                  <a:outerShdw blurRad="38100" dist="38100" dir="2700000" algn="tl">
                    <a:srgbClr val="C0C0C0"/>
                  </a:outerShdw>
                </a:effectLst>
                <a:latin typeface="Times New Roman" pitchFamily="18" charset="0"/>
              </a:rPr>
              <a:t>Example: C,C++,python</a:t>
            </a:r>
            <a:endParaRPr lang="en-IN" dirty="0"/>
          </a:p>
        </p:txBody>
      </p:sp>
      <p:sp>
        <p:nvSpPr>
          <p:cNvPr id="15" name="Rectangle 14">
            <a:extLst>
              <a:ext uri="{FF2B5EF4-FFF2-40B4-BE49-F238E27FC236}">
                <a16:creationId xmlns:a16="http://schemas.microsoft.com/office/drawing/2014/main" id="{5FC313F1-8138-476B-A7D1-139A4601DDEA}"/>
              </a:ext>
            </a:extLst>
          </p:cNvPr>
          <p:cNvSpPr/>
          <p:nvPr/>
        </p:nvSpPr>
        <p:spPr>
          <a:xfrm>
            <a:off x="5701651" y="6373805"/>
            <a:ext cx="4608954" cy="369332"/>
          </a:xfrm>
          <a:prstGeom prst="rect">
            <a:avLst/>
          </a:prstGeom>
        </p:spPr>
        <p:txBody>
          <a:bodyPr wrap="none">
            <a:spAutoFit/>
          </a:bodyPr>
          <a:lstStyle/>
          <a:p>
            <a:r>
              <a:rPr lang="en-US" dirty="0">
                <a:effectLst>
                  <a:outerShdw blurRad="38100" dist="38100" dir="2700000" algn="tl">
                    <a:srgbClr val="C0C0C0"/>
                  </a:outerShdw>
                </a:effectLst>
                <a:latin typeface="Times New Roman" pitchFamily="18" charset="0"/>
              </a:rPr>
              <a:t>Example: assmebly language,machine language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72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77285"/>
                                        </p:tgtEl>
                                        <p:attrNameLst>
                                          <p:attrName>style.visibility</p:attrName>
                                        </p:attrNameLst>
                                      </p:cBhvr>
                                      <p:to>
                                        <p:strVal val="visible"/>
                                      </p:to>
                                    </p:set>
                                    <p:animEffect transition="in" filter="fade">
                                      <p:cBhvr>
                                        <p:cTn id="11" dur="500"/>
                                        <p:tgtEl>
                                          <p:spTgt spid="137728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7283" grpId="0"/>
      <p:bldP spid="1377285" grpId="0"/>
      <p:bldP spid="2" grpId="0" animBg="1"/>
      <p:bldP spid="8" grpId="0" animBg="1"/>
      <p:bldP spid="5" grpId="0"/>
      <p:bldP spid="10"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549275"/>
          </a:xfrm>
        </p:spPr>
        <p:txBody>
          <a:bodyPr>
            <a:noAutofit/>
          </a:bodyPr>
          <a:lstStyle/>
          <a:p>
            <a:pPr algn="ctr"/>
            <a:r>
              <a:rPr lang="en-US" sz="4000" b="1" u="sng" dirty="0">
                <a:solidFill>
                  <a:srgbClr val="002060"/>
                </a:solidFill>
                <a:latin typeface="Times New Roman" panose="02020603050405020304" pitchFamily="18" charset="0"/>
                <a:cs typeface="Times New Roman" panose="02020603050405020304" pitchFamily="18" charset="0"/>
              </a:rPr>
              <a:t>Compiler Vs Interpreter</a:t>
            </a:r>
            <a:endParaRPr lang="en-US" sz="4000" b="1" u="sng" dirty="0">
              <a:solidFill>
                <a:srgbClr val="002060"/>
              </a:solidFill>
            </a:endParaRPr>
          </a:p>
        </p:txBody>
      </p:sp>
      <p:sp>
        <p:nvSpPr>
          <p:cNvPr id="6" name="Text Placeholder 5">
            <a:extLst>
              <a:ext uri="{FF2B5EF4-FFF2-40B4-BE49-F238E27FC236}">
                <a16:creationId xmlns:a16="http://schemas.microsoft.com/office/drawing/2014/main" id="{F016EE4D-E843-4600-8BDC-A886870A9BC2}"/>
              </a:ext>
            </a:extLst>
          </p:cNvPr>
          <p:cNvSpPr>
            <a:spLocks noGrp="1"/>
          </p:cNvSpPr>
          <p:nvPr>
            <p:ph type="body" idx="1"/>
          </p:nvPr>
        </p:nvSpPr>
        <p:spPr>
          <a:xfrm>
            <a:off x="711093" y="684189"/>
            <a:ext cx="5157787" cy="823912"/>
          </a:xfrm>
        </p:spPr>
        <p:txBody>
          <a:bodyPr/>
          <a:lstStyle/>
          <a:p>
            <a:pPr algn="ctr"/>
            <a:r>
              <a:rPr lang="en-IN" u="sng" dirty="0"/>
              <a:t>Compiler</a:t>
            </a:r>
          </a:p>
        </p:txBody>
      </p:sp>
      <p:sp>
        <p:nvSpPr>
          <p:cNvPr id="3" name="Content Placeholder 2"/>
          <p:cNvSpPr>
            <a:spLocks noGrp="1"/>
          </p:cNvSpPr>
          <p:nvPr>
            <p:ph sz="half" idx="2"/>
          </p:nvPr>
        </p:nvSpPr>
        <p:spPr>
          <a:xfrm>
            <a:off x="839788" y="1827165"/>
            <a:ext cx="5157787" cy="4362498"/>
          </a:xfrm>
        </p:spPr>
        <p:txBody>
          <a:bodyPr>
            <a:noAutofit/>
          </a:bodyPr>
          <a:lstStyle/>
          <a:p>
            <a:pPr>
              <a:buFont typeface="Wingdings" panose="05000000000000000000" pitchFamily="2" charset="2"/>
              <a:buChar char="Ø"/>
            </a:pPr>
            <a:r>
              <a:rPr lang="en-US" sz="2200" dirty="0">
                <a:solidFill>
                  <a:srgbClr val="002060"/>
                </a:solidFill>
                <a:latin typeface="Times New Roman" panose="02020603050405020304" pitchFamily="18" charset="0"/>
                <a:cs typeface="Times New Roman" panose="02020603050405020304" pitchFamily="18" charset="0"/>
              </a:rPr>
              <a:t>It reads the entire program and converts it into the object code. </a:t>
            </a:r>
          </a:p>
          <a:p>
            <a:pPr>
              <a:buFont typeface="Wingdings" panose="05000000000000000000" pitchFamily="2" charset="2"/>
              <a:buChar char="Ø"/>
            </a:pPr>
            <a:r>
              <a:rPr lang="en-US" sz="2200" dirty="0">
                <a:solidFill>
                  <a:srgbClr val="002060"/>
                </a:solidFill>
                <a:latin typeface="Times New Roman" panose="02020603050405020304" pitchFamily="18" charset="0"/>
                <a:cs typeface="Times New Roman" panose="02020603050405020304" pitchFamily="18" charset="0"/>
              </a:rPr>
              <a:t>It shows errors of the entire program. </a:t>
            </a:r>
          </a:p>
          <a:p>
            <a:pPr>
              <a:buFont typeface="Wingdings" panose="05000000000000000000" pitchFamily="2" charset="2"/>
              <a:buChar char="Ø"/>
            </a:pPr>
            <a:r>
              <a:rPr lang="en-US" sz="2200" dirty="0">
                <a:solidFill>
                  <a:srgbClr val="002060"/>
                </a:solidFill>
                <a:latin typeface="Times New Roman" panose="02020603050405020304" pitchFamily="18" charset="0"/>
                <a:cs typeface="Times New Roman" panose="02020603050405020304" pitchFamily="18" charset="0"/>
              </a:rPr>
              <a:t>It links different code files into a runnable program(know as exe)</a:t>
            </a:r>
          </a:p>
          <a:p>
            <a:pPr>
              <a:buFont typeface="Wingdings" panose="05000000000000000000" pitchFamily="2" charset="2"/>
              <a:buChar char="Ø"/>
            </a:pPr>
            <a:r>
              <a:rPr lang="en-US" sz="2200" dirty="0">
                <a:solidFill>
                  <a:srgbClr val="002060"/>
                </a:solidFill>
                <a:latin typeface="Times New Roman" panose="02020603050405020304" pitchFamily="18" charset="0"/>
                <a:cs typeface="Times New Roman" panose="02020603050405020304" pitchFamily="18" charset="0"/>
              </a:rPr>
              <a:t>Only error free programs are </a:t>
            </a:r>
            <a:r>
              <a:rPr lang="en-US" sz="2200" dirty="0" err="1">
                <a:solidFill>
                  <a:srgbClr val="002060"/>
                </a:solidFill>
                <a:latin typeface="Times New Roman" panose="02020603050405020304" pitchFamily="18" charset="0"/>
                <a:cs typeface="Times New Roman" panose="02020603050405020304" pitchFamily="18" charset="0"/>
              </a:rPr>
              <a:t>executed,once</a:t>
            </a:r>
            <a:r>
              <a:rPr lang="en-US" sz="2200" dirty="0">
                <a:solidFill>
                  <a:srgbClr val="002060"/>
                </a:solidFill>
                <a:latin typeface="Times New Roman" panose="02020603050405020304" pitchFamily="18" charset="0"/>
                <a:cs typeface="Times New Roman" panose="02020603050405020304" pitchFamily="18" charset="0"/>
              </a:rPr>
              <a:t> </a:t>
            </a:r>
            <a:r>
              <a:rPr lang="en-US" sz="2200" dirty="0" err="1">
                <a:solidFill>
                  <a:srgbClr val="002060"/>
                </a:solidFill>
                <a:latin typeface="Times New Roman" panose="02020603050405020304" pitchFamily="18" charset="0"/>
                <a:cs typeface="Times New Roman" panose="02020603050405020304" pitchFamily="18" charset="0"/>
              </a:rPr>
              <a:t>compiled,exeuted</a:t>
            </a:r>
            <a:r>
              <a:rPr lang="en-US" sz="2200" dirty="0">
                <a:solidFill>
                  <a:srgbClr val="002060"/>
                </a:solidFill>
                <a:latin typeface="Times New Roman" panose="02020603050405020304" pitchFamily="18" charset="0"/>
                <a:cs typeface="Times New Roman" panose="02020603050405020304" pitchFamily="18" charset="0"/>
              </a:rPr>
              <a:t> any no.of times.</a:t>
            </a:r>
          </a:p>
          <a:p>
            <a:pPr>
              <a:buFont typeface="Wingdings" panose="05000000000000000000" pitchFamily="2" charset="2"/>
              <a:buChar char="Ø"/>
            </a:pPr>
            <a:endParaRPr lang="en-US" sz="22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b="1" u="sng"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b="1" u="sng"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b="1" u="sng" dirty="0">
              <a:solidFill>
                <a:srgbClr val="002060"/>
              </a:solidFill>
              <a:latin typeface="Times New Roman" panose="02020603050405020304" pitchFamily="18" charset="0"/>
              <a:cs typeface="Times New Roman" panose="02020603050405020304" pitchFamily="18" charset="0"/>
            </a:endParaRPr>
          </a:p>
          <a:p>
            <a:pPr marL="0" indent="0">
              <a:buNone/>
            </a:pPr>
            <a:r>
              <a:rPr lang="en-US" sz="2000" dirty="0">
                <a:solidFill>
                  <a:srgbClr val="002060"/>
                </a:solidFill>
                <a:latin typeface="Times New Roman" panose="02020603050405020304" pitchFamily="18" charset="0"/>
                <a:cs typeface="Times New Roman" panose="02020603050405020304" pitchFamily="18" charset="0"/>
              </a:rPr>
              <a:t> </a:t>
            </a:r>
          </a:p>
        </p:txBody>
      </p:sp>
      <p:sp>
        <p:nvSpPr>
          <p:cNvPr id="7" name="Text Placeholder 6">
            <a:extLst>
              <a:ext uri="{FF2B5EF4-FFF2-40B4-BE49-F238E27FC236}">
                <a16:creationId xmlns:a16="http://schemas.microsoft.com/office/drawing/2014/main" id="{7C3B63FD-7317-43F9-832A-6CE7AC190476}"/>
              </a:ext>
            </a:extLst>
          </p:cNvPr>
          <p:cNvSpPr>
            <a:spLocks noGrp="1"/>
          </p:cNvSpPr>
          <p:nvPr>
            <p:ph type="body" sz="quarter" idx="3"/>
          </p:nvPr>
        </p:nvSpPr>
        <p:spPr>
          <a:xfrm>
            <a:off x="6323122" y="684189"/>
            <a:ext cx="5183188" cy="823912"/>
          </a:xfrm>
        </p:spPr>
        <p:txBody>
          <a:bodyPr/>
          <a:lstStyle/>
          <a:p>
            <a:pPr algn="ctr"/>
            <a:r>
              <a:rPr lang="en-US" u="sng" dirty="0"/>
              <a:t>Interpreter</a:t>
            </a:r>
            <a:endParaRPr lang="en-IN" u="sng" dirty="0"/>
          </a:p>
        </p:txBody>
      </p:sp>
      <p:sp>
        <p:nvSpPr>
          <p:cNvPr id="8" name="Content Placeholder 7">
            <a:extLst>
              <a:ext uri="{FF2B5EF4-FFF2-40B4-BE49-F238E27FC236}">
                <a16:creationId xmlns:a16="http://schemas.microsoft.com/office/drawing/2014/main" id="{4A544ADD-8F73-4349-BC0B-1090DFE30F74}"/>
              </a:ext>
            </a:extLst>
          </p:cNvPr>
          <p:cNvSpPr>
            <a:spLocks noGrp="1"/>
          </p:cNvSpPr>
          <p:nvPr>
            <p:ph sz="quarter" idx="4"/>
          </p:nvPr>
        </p:nvSpPr>
        <p:spPr>
          <a:xfrm>
            <a:off x="6169024" y="1905934"/>
            <a:ext cx="5183188" cy="3684588"/>
          </a:xfrm>
        </p:spPr>
        <p:txBody>
          <a:bodyPr>
            <a:normAutofit/>
          </a:bodyPr>
          <a:lstStyle/>
          <a:p>
            <a:pPr>
              <a:buFont typeface="Wingdings" panose="05000000000000000000" pitchFamily="2" charset="2"/>
              <a:buChar char="Ø"/>
            </a:pPr>
            <a:r>
              <a:rPr lang="en-US" sz="2200" dirty="0">
                <a:solidFill>
                  <a:srgbClr val="002060"/>
                </a:solidFill>
                <a:latin typeface="Times New Roman" panose="02020603050405020304" pitchFamily="18" charset="0"/>
                <a:cs typeface="Times New Roman" panose="02020603050405020304" pitchFamily="18" charset="0"/>
              </a:rPr>
              <a:t>It reads only one line of a source code at a time and converts it into object code. </a:t>
            </a:r>
          </a:p>
          <a:p>
            <a:pPr>
              <a:buFont typeface="Wingdings" panose="05000000000000000000" pitchFamily="2" charset="2"/>
              <a:buChar char="Ø"/>
            </a:pPr>
            <a:r>
              <a:rPr lang="en-US" sz="2200" dirty="0">
                <a:solidFill>
                  <a:srgbClr val="002060"/>
                </a:solidFill>
                <a:latin typeface="Times New Roman" panose="02020603050405020304" pitchFamily="18" charset="0"/>
                <a:cs typeface="Times New Roman" panose="02020603050405020304" pitchFamily="18" charset="0"/>
              </a:rPr>
              <a:t>In case of errors the same will be indicated instantly.  </a:t>
            </a:r>
          </a:p>
          <a:p>
            <a:pPr>
              <a:buFont typeface="Wingdings" panose="05000000000000000000" pitchFamily="2" charset="2"/>
              <a:buChar char="Ø"/>
            </a:pPr>
            <a:r>
              <a:rPr lang="en-US" sz="2200" dirty="0">
                <a:solidFill>
                  <a:srgbClr val="002060"/>
                </a:solidFill>
                <a:latin typeface="Times New Roman" panose="02020603050405020304" pitchFamily="18" charset="0"/>
                <a:cs typeface="Times New Roman" panose="02020603050405020304" pitchFamily="18" charset="0"/>
              </a:rPr>
              <a:t>No linking of files or machine code generation.</a:t>
            </a:r>
          </a:p>
          <a:p>
            <a:pPr>
              <a:buFont typeface="Wingdings" panose="05000000000000000000" pitchFamily="2" charset="2"/>
              <a:buChar char="Ø"/>
            </a:pPr>
            <a:r>
              <a:rPr lang="en-US" sz="2200" dirty="0">
                <a:solidFill>
                  <a:srgbClr val="002060"/>
                </a:solidFill>
                <a:latin typeface="Times New Roman" panose="02020603050405020304" pitchFamily="18" charset="0"/>
                <a:cs typeface="Times New Roman" panose="02020603050405020304" pitchFamily="18" charset="0"/>
              </a:rPr>
              <a:t>Need to execute </a:t>
            </a:r>
            <a:r>
              <a:rPr lang="en-US" sz="2200" dirty="0" err="1">
                <a:solidFill>
                  <a:srgbClr val="002060"/>
                </a:solidFill>
                <a:latin typeface="Times New Roman" panose="02020603050405020304" pitchFamily="18" charset="0"/>
                <a:cs typeface="Times New Roman" panose="02020603050405020304" pitchFamily="18" charset="0"/>
              </a:rPr>
              <a:t>everytime</a:t>
            </a:r>
            <a:endParaRPr lang="en-US" sz="2200" dirty="0">
              <a:solidFill>
                <a:srgbClr val="002060"/>
              </a:solidFill>
              <a:latin typeface="Times New Roman" panose="02020603050405020304" pitchFamily="18" charset="0"/>
              <a:cs typeface="Times New Roman" panose="02020603050405020304" pitchFamily="18" charset="0"/>
            </a:endParaRPr>
          </a:p>
          <a:p>
            <a:endParaRPr lang="en-US" dirty="0">
              <a:solidFill>
                <a:srgbClr val="002060"/>
              </a:solidFill>
            </a:endParaRPr>
          </a:p>
          <a:p>
            <a:endParaRPr lang="en-IN" dirty="0"/>
          </a:p>
        </p:txBody>
      </p:sp>
      <p:pic>
        <p:nvPicPr>
          <p:cNvPr id="4" name="Picture 3">
            <a:extLst>
              <a:ext uri="{FF2B5EF4-FFF2-40B4-BE49-F238E27FC236}">
                <a16:creationId xmlns:a16="http://schemas.microsoft.com/office/drawing/2014/main" id="{AEEDDD57-5705-45F0-A099-247D5F2BC15A}"/>
              </a:ext>
            </a:extLst>
          </p:cNvPr>
          <p:cNvPicPr>
            <a:picLocks noChangeAspect="1"/>
          </p:cNvPicPr>
          <p:nvPr/>
        </p:nvPicPr>
        <p:blipFill>
          <a:blip r:embed="rId2"/>
          <a:stretch>
            <a:fillRect/>
          </a:stretch>
        </p:blipFill>
        <p:spPr>
          <a:xfrm>
            <a:off x="711093" y="4705719"/>
            <a:ext cx="5034518" cy="2152281"/>
          </a:xfrm>
          <a:prstGeom prst="rect">
            <a:avLst/>
          </a:prstGeom>
        </p:spPr>
      </p:pic>
      <p:pic>
        <p:nvPicPr>
          <p:cNvPr id="5" name="Picture 4">
            <a:extLst>
              <a:ext uri="{FF2B5EF4-FFF2-40B4-BE49-F238E27FC236}">
                <a16:creationId xmlns:a16="http://schemas.microsoft.com/office/drawing/2014/main" id="{3347FB05-0560-4867-9FBD-CA91B2F56168}"/>
              </a:ext>
            </a:extLst>
          </p:cNvPr>
          <p:cNvPicPr>
            <a:picLocks noChangeAspect="1"/>
          </p:cNvPicPr>
          <p:nvPr/>
        </p:nvPicPr>
        <p:blipFill>
          <a:blip r:embed="rId3"/>
          <a:stretch>
            <a:fillRect/>
          </a:stretch>
        </p:blipFill>
        <p:spPr>
          <a:xfrm>
            <a:off x="6637626" y="4768046"/>
            <a:ext cx="3945568" cy="1928029"/>
          </a:xfrm>
          <a:prstGeom prst="rect">
            <a:avLst/>
          </a:prstGeom>
        </p:spPr>
      </p:pic>
      <p:sp>
        <p:nvSpPr>
          <p:cNvPr id="9" name="Footer Placeholder 8">
            <a:extLst>
              <a:ext uri="{FF2B5EF4-FFF2-40B4-BE49-F238E27FC236}">
                <a16:creationId xmlns:a16="http://schemas.microsoft.com/office/drawing/2014/main" id="{2165906E-3AB3-4A01-85CB-CB65881DCA13}"/>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19971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animEffect transition="in" filter="fade">
                                      <p:cBhvr>
                                        <p:cTn id="39" dur="500"/>
                                        <p:tgtEl>
                                          <p:spTgt spid="8">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500"/>
                                        <p:tgtEl>
                                          <p:spTgt spid="3">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0562EE6-1C8A-4E9B-B562-6081F25FC403}"/>
              </a:ext>
            </a:extLst>
          </p:cNvPr>
          <p:cNvPicPr>
            <a:picLocks noChangeAspect="1"/>
          </p:cNvPicPr>
          <p:nvPr/>
        </p:nvPicPr>
        <p:blipFill>
          <a:blip r:embed="rId2"/>
          <a:stretch>
            <a:fillRect/>
          </a:stretch>
        </p:blipFill>
        <p:spPr>
          <a:xfrm>
            <a:off x="1" y="1269506"/>
            <a:ext cx="7581530" cy="5506375"/>
          </a:xfrm>
          <a:prstGeom prst="rect">
            <a:avLst/>
          </a:prstGeom>
        </p:spPr>
      </p:pic>
      <p:pic>
        <p:nvPicPr>
          <p:cNvPr id="1026" name="Picture 2" descr="Complier Vs Interpreter Difference between Compiler and Interpreter">
            <a:extLst>
              <a:ext uri="{FF2B5EF4-FFF2-40B4-BE49-F238E27FC236}">
                <a16:creationId xmlns:a16="http://schemas.microsoft.com/office/drawing/2014/main" id="{3D6A0F2B-46D8-4FBA-8BDF-1FD1D9EBF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100" y="435006"/>
            <a:ext cx="4651899" cy="591918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ACBECF3F-052D-49D1-B514-63EA8CF5624F}"/>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258857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751" y="482375"/>
            <a:ext cx="2177249" cy="510638"/>
          </a:xfrm>
        </p:spPr>
        <p:txBody>
          <a:bodyPr>
            <a:normAutofit fontScale="90000"/>
          </a:bodyPr>
          <a:lstStyle/>
          <a:p>
            <a:r>
              <a:rPr lang="en-US" sz="4000" b="1" u="sng" dirty="0">
                <a:solidFill>
                  <a:srgbClr val="002060"/>
                </a:solidFill>
                <a:latin typeface="Times New Roman" panose="02020603050405020304" pitchFamily="18" charset="0"/>
                <a:cs typeface="Times New Roman" panose="02020603050405020304" pitchFamily="18" charset="0"/>
              </a:rPr>
              <a:t>Syllabus</a:t>
            </a:r>
            <a:endParaRPr lang="en-US" sz="4000" dirty="0"/>
          </a:p>
        </p:txBody>
      </p:sp>
      <p:sp>
        <p:nvSpPr>
          <p:cNvPr id="3" name="Content Placeholder 2"/>
          <p:cNvSpPr>
            <a:spLocks noGrp="1"/>
          </p:cNvSpPr>
          <p:nvPr>
            <p:ph idx="1"/>
          </p:nvPr>
        </p:nvSpPr>
        <p:spPr>
          <a:xfrm>
            <a:off x="755193" y="993013"/>
            <a:ext cx="10785777" cy="5864987"/>
          </a:xfrm>
        </p:spPr>
        <p:txBody>
          <a:bodyPr>
            <a:normAutofit fontScale="92500" lnSpcReduction="10000"/>
          </a:bodyPr>
          <a:lstStyle/>
          <a:p>
            <a:pPr marL="0" indent="0" algn="just">
              <a:buNone/>
            </a:pPr>
            <a:r>
              <a:rPr lang="en-US" sz="2200" b="1" u="sng" dirty="0">
                <a:solidFill>
                  <a:srgbClr val="002060"/>
                </a:solidFill>
                <a:latin typeface="Times New Roman" panose="02020603050405020304" pitchFamily="18" charset="0"/>
                <a:cs typeface="Times New Roman" panose="02020603050405020304" pitchFamily="18" charset="0"/>
              </a:rPr>
              <a:t>UNIT-I:</a:t>
            </a:r>
            <a:r>
              <a:rPr lang="en-US" sz="2200" b="1" dirty="0">
                <a:solidFill>
                  <a:srgbClr val="002060"/>
                </a:solidFill>
                <a:latin typeface="Times New Roman" panose="02020603050405020304" pitchFamily="18" charset="0"/>
                <a:cs typeface="Times New Roman" panose="02020603050405020304" pitchFamily="18" charset="0"/>
              </a:rPr>
              <a:t> </a:t>
            </a:r>
          </a:p>
          <a:p>
            <a:pPr marL="0" indent="0" algn="just">
              <a:buNone/>
            </a:pPr>
            <a:r>
              <a:rPr lang="en-US" sz="2200" dirty="0">
                <a:solidFill>
                  <a:srgbClr val="002060"/>
                </a:solidFill>
                <a:latin typeface="Times New Roman" panose="02020603050405020304" pitchFamily="18" charset="0"/>
                <a:cs typeface="Times New Roman" panose="02020603050405020304" pitchFamily="18" charset="0"/>
              </a:rPr>
              <a:t>Computer History, Hardware, Software, Programming Languages and Algorithms:</a:t>
            </a:r>
          </a:p>
          <a:p>
            <a:pPr marL="0" indent="0" algn="just">
              <a:buNone/>
            </a:pPr>
            <a:r>
              <a:rPr lang="en-US" sz="2200" dirty="0">
                <a:solidFill>
                  <a:srgbClr val="002060"/>
                </a:solidFill>
                <a:latin typeface="Times New Roman" panose="02020603050405020304" pitchFamily="18" charset="0"/>
                <a:cs typeface="Times New Roman" panose="02020603050405020304" pitchFamily="18" charset="0"/>
              </a:rPr>
              <a:t>Components and functions of a Computer System, Concept of Hardware and Software Programming Languages: Low-level and High-level Languages, Program Design Tools: Algorithm, Flowchart, Pseudo code.</a:t>
            </a:r>
          </a:p>
          <a:p>
            <a:pPr marL="0" indent="0" algn="just">
              <a:buNone/>
            </a:pPr>
            <a:r>
              <a:rPr lang="en-US" sz="2200" dirty="0">
                <a:solidFill>
                  <a:srgbClr val="002060"/>
                </a:solidFill>
                <a:latin typeface="Times New Roman" panose="02020603050405020304" pitchFamily="18" charset="0"/>
                <a:cs typeface="Times New Roman" panose="02020603050405020304" pitchFamily="18" charset="0"/>
              </a:rPr>
              <a:t>Introduction to C Programming: Introduction, Structure of a C Program, Comments, Keywords, Identifiers, Data Types, Variables, Constants, Input/Output Statements, Operators, Type Conversion.</a:t>
            </a:r>
          </a:p>
          <a:p>
            <a:pPr marL="0" indent="0" algn="just">
              <a:buNone/>
            </a:pPr>
            <a:r>
              <a:rPr lang="en-US" sz="2200" b="1" u="sng" dirty="0">
                <a:solidFill>
                  <a:srgbClr val="002060"/>
                </a:solidFill>
                <a:latin typeface="Times New Roman" panose="02020603050405020304" pitchFamily="18" charset="0"/>
                <a:cs typeface="Times New Roman" panose="02020603050405020304" pitchFamily="18" charset="0"/>
              </a:rPr>
              <a:t>UNIT-II:</a:t>
            </a:r>
            <a:r>
              <a:rPr lang="en-US" sz="2200" b="1" dirty="0">
                <a:solidFill>
                  <a:srgbClr val="002060"/>
                </a:solidFill>
                <a:latin typeface="Times New Roman" panose="02020603050405020304" pitchFamily="18" charset="0"/>
                <a:cs typeface="Times New Roman" panose="02020603050405020304" pitchFamily="18" charset="0"/>
              </a:rPr>
              <a:t> </a:t>
            </a:r>
          </a:p>
          <a:p>
            <a:pPr marL="0" indent="0" algn="just">
              <a:buNone/>
            </a:pPr>
            <a:r>
              <a:rPr lang="en-US" sz="2200" dirty="0">
                <a:solidFill>
                  <a:srgbClr val="002060"/>
                </a:solidFill>
                <a:latin typeface="Times New Roman" panose="02020603050405020304" pitchFamily="18" charset="0"/>
                <a:cs typeface="Times New Roman" panose="02020603050405020304" pitchFamily="18" charset="0"/>
              </a:rPr>
              <a:t>Control Flow, Relational Expressions &amp; Arrays: Conditional Branching Statements: if, if-else, if-else–if, switch. Basic Loop Structures: while, do-while loops, for loop, nested loops, The Break and Continue Statements, </a:t>
            </a:r>
            <a:r>
              <a:rPr lang="en-US" sz="2200" dirty="0" err="1">
                <a:solidFill>
                  <a:srgbClr val="002060"/>
                </a:solidFill>
                <a:latin typeface="Times New Roman" panose="02020603050405020304" pitchFamily="18" charset="0"/>
                <a:cs typeface="Times New Roman" panose="02020603050405020304" pitchFamily="18" charset="0"/>
              </a:rPr>
              <a:t>goto</a:t>
            </a:r>
            <a:r>
              <a:rPr lang="en-US" sz="2200" dirty="0">
                <a:solidFill>
                  <a:srgbClr val="002060"/>
                </a:solidFill>
                <a:latin typeface="Times New Roman" panose="02020603050405020304" pitchFamily="18" charset="0"/>
                <a:cs typeface="Times New Roman" panose="02020603050405020304" pitchFamily="18" charset="0"/>
              </a:rPr>
              <a:t> statement.</a:t>
            </a:r>
          </a:p>
          <a:p>
            <a:pPr marL="0" indent="0" algn="just">
              <a:buNone/>
            </a:pPr>
            <a:r>
              <a:rPr lang="en-US" sz="2200" dirty="0">
                <a:solidFill>
                  <a:srgbClr val="002060"/>
                </a:solidFill>
                <a:latin typeface="Times New Roman" panose="02020603050405020304" pitchFamily="18" charset="0"/>
                <a:cs typeface="Times New Roman" panose="02020603050405020304" pitchFamily="18" charset="0"/>
              </a:rPr>
              <a:t>Arrays: Introduction, Operations on Arrays, One dimensional Array, Two dimensional Array, Multi dimensional arrays.</a:t>
            </a:r>
          </a:p>
          <a:p>
            <a:pPr marL="0" indent="0" algn="just">
              <a:buNone/>
            </a:pPr>
            <a:r>
              <a:rPr lang="en-US" sz="2200" b="1" u="sng" dirty="0">
                <a:solidFill>
                  <a:srgbClr val="002060"/>
                </a:solidFill>
                <a:latin typeface="Times New Roman" panose="02020603050405020304" pitchFamily="18" charset="0"/>
                <a:cs typeface="Times New Roman" panose="02020603050405020304" pitchFamily="18" charset="0"/>
              </a:rPr>
              <a:t>UNIT-III:</a:t>
            </a:r>
            <a:r>
              <a:rPr lang="en-US" sz="2200" b="1" dirty="0">
                <a:solidFill>
                  <a:srgbClr val="002060"/>
                </a:solidFill>
                <a:latin typeface="Times New Roman" panose="02020603050405020304" pitchFamily="18" charset="0"/>
                <a:cs typeface="Times New Roman" panose="02020603050405020304" pitchFamily="18" charset="0"/>
              </a:rPr>
              <a:t> </a:t>
            </a:r>
          </a:p>
          <a:p>
            <a:pPr marL="0" indent="0" algn="just">
              <a:buNone/>
            </a:pPr>
            <a:r>
              <a:rPr lang="en-US" sz="2200" dirty="0">
                <a:solidFill>
                  <a:srgbClr val="002060"/>
                </a:solidFill>
                <a:latin typeface="Times New Roman" panose="02020603050405020304" pitchFamily="18" charset="0"/>
                <a:cs typeface="Times New Roman" panose="02020603050405020304" pitchFamily="18" charset="0"/>
              </a:rPr>
              <a:t>Strings: String Fundamentals, String Processing with and without Library Functions. Functions: Introduction,  Function Declaration, Function Definition, Function call, Categories of Functions, passing parameters to Functions, Arrays as Function Arguments, Scope of Variables, Variable Storage Classes, Recursion.</a:t>
            </a:r>
          </a:p>
        </p:txBody>
      </p:sp>
      <p:sp>
        <p:nvSpPr>
          <p:cNvPr id="4" name="Footer Placeholder 3">
            <a:extLst>
              <a:ext uri="{FF2B5EF4-FFF2-40B4-BE49-F238E27FC236}">
                <a16:creationId xmlns:a16="http://schemas.microsoft.com/office/drawing/2014/main" id="{A201B4FA-D563-4984-A90A-9CC0353876F9}"/>
              </a:ext>
            </a:extLst>
          </p:cNvPr>
          <p:cNvSpPr>
            <a:spLocks noGrp="1"/>
          </p:cNvSpPr>
          <p:nvPr>
            <p:ph type="ftr" sz="quarter" idx="11"/>
          </p:nvPr>
        </p:nvSpPr>
        <p:spPr>
          <a:xfrm>
            <a:off x="4180643" y="6492875"/>
            <a:ext cx="4114800" cy="365125"/>
          </a:xfrm>
        </p:spPr>
        <p:txBody>
          <a:bodyPr/>
          <a:lstStyle/>
          <a:p>
            <a:r>
              <a:rPr lang="en-US"/>
              <a:t>PROGRAMMING FOR PROBLEM SOLVING USING C                               A.Lakshmanarao</a:t>
            </a:r>
            <a:endParaRPr lang="en-US" dirty="0"/>
          </a:p>
        </p:txBody>
      </p:sp>
    </p:spTree>
    <p:extLst>
      <p:ext uri="{BB962C8B-B14F-4D97-AF65-F5344CB8AC3E}">
        <p14:creationId xmlns:p14="http://schemas.microsoft.com/office/powerpoint/2010/main" val="2424659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81C8D-93A6-465B-A232-BB0F19A6CBC8}"/>
              </a:ext>
            </a:extLst>
          </p:cNvPr>
          <p:cNvSpPr>
            <a:spLocks noGrp="1"/>
          </p:cNvSpPr>
          <p:nvPr>
            <p:ph type="ctrTitle"/>
          </p:nvPr>
        </p:nvSpPr>
        <p:spPr>
          <a:xfrm>
            <a:off x="2623440" y="99963"/>
            <a:ext cx="7315200" cy="3255264"/>
          </a:xfrm>
        </p:spPr>
        <p:txBody>
          <a:bodyPr/>
          <a:lstStyle/>
          <a:p>
            <a:r>
              <a:rPr lang="en-US" b="1" dirty="0"/>
              <a:t>ALGORITHMS</a:t>
            </a:r>
          </a:p>
        </p:txBody>
      </p:sp>
    </p:spTree>
    <p:extLst>
      <p:ext uri="{BB962C8B-B14F-4D97-AF65-F5344CB8AC3E}">
        <p14:creationId xmlns:p14="http://schemas.microsoft.com/office/powerpoint/2010/main" val="1508054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9D89E0-A2EB-4109-801D-6906168BFD76}"/>
              </a:ext>
            </a:extLst>
          </p:cNvPr>
          <p:cNvSpPr/>
          <p:nvPr/>
        </p:nvSpPr>
        <p:spPr>
          <a:xfrm>
            <a:off x="8760643" y="730683"/>
            <a:ext cx="3431357" cy="5335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046C753-65B6-4F43-ACF0-FAEC75473D2D}"/>
              </a:ext>
            </a:extLst>
          </p:cNvPr>
          <p:cNvSpPr/>
          <p:nvPr/>
        </p:nvSpPr>
        <p:spPr>
          <a:xfrm>
            <a:off x="4407032" y="730683"/>
            <a:ext cx="3431357" cy="5335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A041A6B-615B-472F-B0A4-31087C8E5071}"/>
              </a:ext>
            </a:extLst>
          </p:cNvPr>
          <p:cNvSpPr/>
          <p:nvPr/>
        </p:nvSpPr>
        <p:spPr>
          <a:xfrm>
            <a:off x="2203372" y="1088405"/>
            <a:ext cx="3416968" cy="462012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A1965B3-9B48-44CA-93A2-11D06AA9142C}"/>
              </a:ext>
            </a:extLst>
          </p:cNvPr>
          <p:cNvSpPr/>
          <p:nvPr/>
        </p:nvSpPr>
        <p:spPr>
          <a:xfrm>
            <a:off x="6625081" y="1088405"/>
            <a:ext cx="3416968" cy="462012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A4F28EB7-E92E-4F92-BE67-A54C32AB7926}"/>
              </a:ext>
            </a:extLst>
          </p:cNvPr>
          <p:cNvSpPr txBox="1"/>
          <p:nvPr/>
        </p:nvSpPr>
        <p:spPr>
          <a:xfrm>
            <a:off x="2451745" y="1271841"/>
            <a:ext cx="2419815" cy="791737"/>
          </a:xfrm>
          <a:prstGeom prst="rect">
            <a:avLst/>
          </a:prstGeom>
          <a:noFill/>
        </p:spPr>
        <p:txBody>
          <a:bodyPr wrap="square" rtlCol="0">
            <a:spAutoFit/>
          </a:bodyPr>
          <a:lstStyle/>
          <a:p>
            <a:r>
              <a:rPr lang="en-US" sz="4000" b="1" dirty="0"/>
              <a:t>STEP </a:t>
            </a:r>
            <a:r>
              <a:rPr lang="en-US" sz="4400" b="1" dirty="0"/>
              <a:t>1</a:t>
            </a:r>
            <a:r>
              <a:rPr lang="en-US" sz="4000" b="1" dirty="0"/>
              <a:t>…</a:t>
            </a:r>
          </a:p>
        </p:txBody>
      </p:sp>
      <p:sp>
        <p:nvSpPr>
          <p:cNvPr id="11" name="TextBox 10">
            <a:extLst>
              <a:ext uri="{FF2B5EF4-FFF2-40B4-BE49-F238E27FC236}">
                <a16:creationId xmlns:a16="http://schemas.microsoft.com/office/drawing/2014/main" id="{0103283E-18E0-4521-876E-D47D2017443B}"/>
              </a:ext>
            </a:extLst>
          </p:cNvPr>
          <p:cNvSpPr txBox="1"/>
          <p:nvPr/>
        </p:nvSpPr>
        <p:spPr>
          <a:xfrm>
            <a:off x="3265222" y="3033131"/>
            <a:ext cx="2419815" cy="769441"/>
          </a:xfrm>
          <a:prstGeom prst="rect">
            <a:avLst/>
          </a:prstGeom>
          <a:noFill/>
        </p:spPr>
        <p:txBody>
          <a:bodyPr wrap="square" rtlCol="0">
            <a:spAutoFit/>
          </a:bodyPr>
          <a:lstStyle/>
          <a:p>
            <a:r>
              <a:rPr lang="en-US" sz="4000" b="1" dirty="0"/>
              <a:t>STEP </a:t>
            </a:r>
            <a:r>
              <a:rPr lang="en-US" sz="4400" b="1" dirty="0"/>
              <a:t>2</a:t>
            </a:r>
            <a:r>
              <a:rPr lang="en-US" sz="4000" b="1" dirty="0"/>
              <a:t>…</a:t>
            </a:r>
          </a:p>
        </p:txBody>
      </p:sp>
      <p:sp>
        <p:nvSpPr>
          <p:cNvPr id="12" name="TextBox 11">
            <a:extLst>
              <a:ext uri="{FF2B5EF4-FFF2-40B4-BE49-F238E27FC236}">
                <a16:creationId xmlns:a16="http://schemas.microsoft.com/office/drawing/2014/main" id="{13FF098D-E9D9-4FBF-819D-4452FDC06BEF}"/>
              </a:ext>
            </a:extLst>
          </p:cNvPr>
          <p:cNvSpPr txBox="1"/>
          <p:nvPr/>
        </p:nvSpPr>
        <p:spPr>
          <a:xfrm>
            <a:off x="2427221" y="4699787"/>
            <a:ext cx="2419815" cy="769441"/>
          </a:xfrm>
          <a:prstGeom prst="rect">
            <a:avLst/>
          </a:prstGeom>
          <a:noFill/>
        </p:spPr>
        <p:txBody>
          <a:bodyPr wrap="square" rtlCol="0">
            <a:spAutoFit/>
          </a:bodyPr>
          <a:lstStyle/>
          <a:p>
            <a:r>
              <a:rPr lang="en-US" sz="4000" b="1" dirty="0"/>
              <a:t>STEP </a:t>
            </a:r>
            <a:r>
              <a:rPr lang="en-US" sz="4400" b="1" dirty="0"/>
              <a:t>3</a:t>
            </a:r>
            <a:r>
              <a:rPr lang="en-US" sz="4000" b="1" dirty="0"/>
              <a:t>…</a:t>
            </a:r>
          </a:p>
        </p:txBody>
      </p:sp>
      <p:sp>
        <p:nvSpPr>
          <p:cNvPr id="13" name="TextBox 12">
            <a:extLst>
              <a:ext uri="{FF2B5EF4-FFF2-40B4-BE49-F238E27FC236}">
                <a16:creationId xmlns:a16="http://schemas.microsoft.com/office/drawing/2014/main" id="{DCD01EDF-D718-452B-80E1-D89E8C2A7459}"/>
              </a:ext>
            </a:extLst>
          </p:cNvPr>
          <p:cNvSpPr txBox="1"/>
          <p:nvPr/>
        </p:nvSpPr>
        <p:spPr>
          <a:xfrm>
            <a:off x="7770291" y="2063578"/>
            <a:ext cx="2419815" cy="769441"/>
          </a:xfrm>
          <a:prstGeom prst="rect">
            <a:avLst/>
          </a:prstGeom>
          <a:noFill/>
        </p:spPr>
        <p:txBody>
          <a:bodyPr wrap="square" rtlCol="0">
            <a:spAutoFit/>
          </a:bodyPr>
          <a:lstStyle/>
          <a:p>
            <a:r>
              <a:rPr lang="en-US" sz="4000" b="1" dirty="0"/>
              <a:t>STEP </a:t>
            </a:r>
            <a:r>
              <a:rPr lang="en-US" sz="4400" b="1" dirty="0"/>
              <a:t>4</a:t>
            </a:r>
            <a:r>
              <a:rPr lang="en-US" sz="4000" b="1" dirty="0"/>
              <a:t>…</a:t>
            </a:r>
          </a:p>
        </p:txBody>
      </p:sp>
      <p:sp>
        <p:nvSpPr>
          <p:cNvPr id="14" name="TextBox 13">
            <a:extLst>
              <a:ext uri="{FF2B5EF4-FFF2-40B4-BE49-F238E27FC236}">
                <a16:creationId xmlns:a16="http://schemas.microsoft.com/office/drawing/2014/main" id="{31E08CD3-74C7-4814-96F4-80A434D52A9C}"/>
              </a:ext>
            </a:extLst>
          </p:cNvPr>
          <p:cNvSpPr txBox="1"/>
          <p:nvPr/>
        </p:nvSpPr>
        <p:spPr>
          <a:xfrm>
            <a:off x="6702510" y="3908050"/>
            <a:ext cx="2419815" cy="769441"/>
          </a:xfrm>
          <a:prstGeom prst="rect">
            <a:avLst/>
          </a:prstGeom>
          <a:noFill/>
        </p:spPr>
        <p:txBody>
          <a:bodyPr wrap="square" rtlCol="0">
            <a:spAutoFit/>
          </a:bodyPr>
          <a:lstStyle/>
          <a:p>
            <a:r>
              <a:rPr lang="en-US" sz="4000" b="1" dirty="0"/>
              <a:t>STEP </a:t>
            </a:r>
            <a:r>
              <a:rPr lang="en-US" sz="4400" b="1" dirty="0"/>
              <a:t>5</a:t>
            </a:r>
            <a:r>
              <a:rPr lang="en-US" sz="4000" b="1" dirty="0"/>
              <a:t>…</a:t>
            </a:r>
          </a:p>
        </p:txBody>
      </p:sp>
    </p:spTree>
    <p:extLst>
      <p:ext uri="{BB962C8B-B14F-4D97-AF65-F5344CB8AC3E}">
        <p14:creationId xmlns:p14="http://schemas.microsoft.com/office/powerpoint/2010/main" val="2068707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5C8F0-5605-4BAC-8EB0-78FDC59FFDB8}"/>
              </a:ext>
            </a:extLst>
          </p:cNvPr>
          <p:cNvSpPr>
            <a:spLocks noGrp="1"/>
          </p:cNvSpPr>
          <p:nvPr>
            <p:ph type="title"/>
          </p:nvPr>
        </p:nvSpPr>
        <p:spPr>
          <a:xfrm>
            <a:off x="2640367" y="202017"/>
            <a:ext cx="10515600" cy="1325563"/>
          </a:xfrm>
        </p:spPr>
        <p:txBody>
          <a:bodyPr/>
          <a:lstStyle/>
          <a:p>
            <a:r>
              <a:rPr lang="en-US" b="1" u="sng" dirty="0"/>
              <a:t>Real Life example for algorithm</a:t>
            </a:r>
            <a:endParaRPr lang="te-IN" b="1" u="sng" dirty="0"/>
          </a:p>
        </p:txBody>
      </p:sp>
      <p:sp>
        <p:nvSpPr>
          <p:cNvPr id="3" name="Content Placeholder 2">
            <a:extLst>
              <a:ext uri="{FF2B5EF4-FFF2-40B4-BE49-F238E27FC236}">
                <a16:creationId xmlns:a16="http://schemas.microsoft.com/office/drawing/2014/main" id="{D63392F3-99C8-42B6-9ECF-547EE505B623}"/>
              </a:ext>
            </a:extLst>
          </p:cNvPr>
          <p:cNvSpPr>
            <a:spLocks noGrp="1"/>
          </p:cNvSpPr>
          <p:nvPr>
            <p:ph idx="1"/>
          </p:nvPr>
        </p:nvSpPr>
        <p:spPr>
          <a:xfrm>
            <a:off x="270029" y="1106533"/>
            <a:ext cx="10515600" cy="5418554"/>
          </a:xfrm>
        </p:spPr>
        <p:txBody>
          <a:bodyPr/>
          <a:lstStyle/>
          <a:p>
            <a:pPr marL="0" indent="0">
              <a:buNone/>
            </a:pPr>
            <a:r>
              <a:rPr lang="en-US" sz="1800" b="1" i="0" dirty="0">
                <a:solidFill>
                  <a:srgbClr val="000000"/>
                </a:solidFill>
                <a:effectLst/>
                <a:latin typeface="ArialMT"/>
              </a:rPr>
              <a:t>How do you make Maggi?</a:t>
            </a:r>
            <a:r>
              <a:rPr lang="en-US" b="1" dirty="0"/>
              <a:t> </a:t>
            </a:r>
            <a:br>
              <a:rPr lang="en-US" dirty="0"/>
            </a:br>
            <a:endParaRPr lang="te-IN" dirty="0"/>
          </a:p>
        </p:txBody>
      </p:sp>
      <p:pic>
        <p:nvPicPr>
          <p:cNvPr id="5" name="Picture 4">
            <a:extLst>
              <a:ext uri="{FF2B5EF4-FFF2-40B4-BE49-F238E27FC236}">
                <a16:creationId xmlns:a16="http://schemas.microsoft.com/office/drawing/2014/main" id="{6E17C6D7-A23B-447C-B782-C36B307735FA}"/>
              </a:ext>
            </a:extLst>
          </p:cNvPr>
          <p:cNvPicPr>
            <a:picLocks noChangeAspect="1"/>
          </p:cNvPicPr>
          <p:nvPr/>
        </p:nvPicPr>
        <p:blipFill>
          <a:blip r:embed="rId2"/>
          <a:stretch>
            <a:fillRect/>
          </a:stretch>
        </p:blipFill>
        <p:spPr>
          <a:xfrm>
            <a:off x="0" y="2645499"/>
            <a:ext cx="1952625" cy="2002192"/>
          </a:xfrm>
          <a:prstGeom prst="rect">
            <a:avLst/>
          </a:prstGeom>
        </p:spPr>
      </p:pic>
      <p:pic>
        <p:nvPicPr>
          <p:cNvPr id="7" name="Picture 6">
            <a:extLst>
              <a:ext uri="{FF2B5EF4-FFF2-40B4-BE49-F238E27FC236}">
                <a16:creationId xmlns:a16="http://schemas.microsoft.com/office/drawing/2014/main" id="{FB1D44B3-ECD8-4C66-A660-7802AFEE8F9B}"/>
              </a:ext>
            </a:extLst>
          </p:cNvPr>
          <p:cNvPicPr>
            <a:picLocks noChangeAspect="1"/>
          </p:cNvPicPr>
          <p:nvPr/>
        </p:nvPicPr>
        <p:blipFill>
          <a:blip r:embed="rId3"/>
          <a:stretch>
            <a:fillRect/>
          </a:stretch>
        </p:blipFill>
        <p:spPr>
          <a:xfrm>
            <a:off x="2037153" y="3131948"/>
            <a:ext cx="1578780" cy="1509085"/>
          </a:xfrm>
          <a:prstGeom prst="rect">
            <a:avLst/>
          </a:prstGeom>
        </p:spPr>
      </p:pic>
      <p:pic>
        <p:nvPicPr>
          <p:cNvPr id="9" name="Picture 8">
            <a:extLst>
              <a:ext uri="{FF2B5EF4-FFF2-40B4-BE49-F238E27FC236}">
                <a16:creationId xmlns:a16="http://schemas.microsoft.com/office/drawing/2014/main" id="{019A7064-2FC9-459A-AEC1-5A9C483D6521}"/>
              </a:ext>
            </a:extLst>
          </p:cNvPr>
          <p:cNvPicPr>
            <a:picLocks noChangeAspect="1"/>
          </p:cNvPicPr>
          <p:nvPr/>
        </p:nvPicPr>
        <p:blipFill>
          <a:blip r:embed="rId4"/>
          <a:stretch>
            <a:fillRect/>
          </a:stretch>
        </p:blipFill>
        <p:spPr>
          <a:xfrm>
            <a:off x="3787448" y="2645499"/>
            <a:ext cx="1672319" cy="2133908"/>
          </a:xfrm>
          <a:prstGeom prst="rect">
            <a:avLst/>
          </a:prstGeom>
        </p:spPr>
      </p:pic>
      <p:pic>
        <p:nvPicPr>
          <p:cNvPr id="11" name="Picture 10">
            <a:extLst>
              <a:ext uri="{FF2B5EF4-FFF2-40B4-BE49-F238E27FC236}">
                <a16:creationId xmlns:a16="http://schemas.microsoft.com/office/drawing/2014/main" id="{5726C276-CB1D-4D88-AF9C-08C7203360CE}"/>
              </a:ext>
            </a:extLst>
          </p:cNvPr>
          <p:cNvPicPr>
            <a:picLocks noChangeAspect="1"/>
          </p:cNvPicPr>
          <p:nvPr/>
        </p:nvPicPr>
        <p:blipFill>
          <a:blip r:embed="rId5"/>
          <a:stretch>
            <a:fillRect/>
          </a:stretch>
        </p:blipFill>
        <p:spPr>
          <a:xfrm>
            <a:off x="5761953" y="2121932"/>
            <a:ext cx="2376651" cy="2657475"/>
          </a:xfrm>
          <a:prstGeom prst="rect">
            <a:avLst/>
          </a:prstGeom>
        </p:spPr>
      </p:pic>
      <p:pic>
        <p:nvPicPr>
          <p:cNvPr id="13" name="Picture 12">
            <a:extLst>
              <a:ext uri="{FF2B5EF4-FFF2-40B4-BE49-F238E27FC236}">
                <a16:creationId xmlns:a16="http://schemas.microsoft.com/office/drawing/2014/main" id="{1792D6D0-8E18-4251-B27B-9AFA0DAF2211}"/>
              </a:ext>
            </a:extLst>
          </p:cNvPr>
          <p:cNvPicPr>
            <a:picLocks noChangeAspect="1"/>
          </p:cNvPicPr>
          <p:nvPr/>
        </p:nvPicPr>
        <p:blipFill>
          <a:blip r:embed="rId6"/>
          <a:stretch>
            <a:fillRect/>
          </a:stretch>
        </p:blipFill>
        <p:spPr>
          <a:xfrm>
            <a:off x="8262998" y="2116088"/>
            <a:ext cx="1689717" cy="2657475"/>
          </a:xfrm>
          <a:prstGeom prst="rect">
            <a:avLst/>
          </a:prstGeom>
        </p:spPr>
      </p:pic>
      <p:pic>
        <p:nvPicPr>
          <p:cNvPr id="15" name="Picture 14">
            <a:extLst>
              <a:ext uri="{FF2B5EF4-FFF2-40B4-BE49-F238E27FC236}">
                <a16:creationId xmlns:a16="http://schemas.microsoft.com/office/drawing/2014/main" id="{DA42114A-BF82-4D35-9142-CC3547D7FA50}"/>
              </a:ext>
            </a:extLst>
          </p:cNvPr>
          <p:cNvPicPr>
            <a:picLocks noChangeAspect="1"/>
          </p:cNvPicPr>
          <p:nvPr/>
        </p:nvPicPr>
        <p:blipFill>
          <a:blip r:embed="rId7"/>
          <a:stretch>
            <a:fillRect/>
          </a:stretch>
        </p:blipFill>
        <p:spPr>
          <a:xfrm>
            <a:off x="10154847" y="2297063"/>
            <a:ext cx="1628775" cy="2476500"/>
          </a:xfrm>
          <a:prstGeom prst="rect">
            <a:avLst/>
          </a:prstGeom>
        </p:spPr>
      </p:pic>
      <p:sp>
        <p:nvSpPr>
          <p:cNvPr id="16" name="Rectangle 15">
            <a:extLst>
              <a:ext uri="{FF2B5EF4-FFF2-40B4-BE49-F238E27FC236}">
                <a16:creationId xmlns:a16="http://schemas.microsoft.com/office/drawing/2014/main" id="{B5FD8714-2FB3-4632-AF19-96BF84066697}"/>
              </a:ext>
            </a:extLst>
          </p:cNvPr>
          <p:cNvSpPr/>
          <p:nvPr/>
        </p:nvSpPr>
        <p:spPr>
          <a:xfrm>
            <a:off x="227099" y="2645499"/>
            <a:ext cx="1685660" cy="2128064"/>
          </a:xfrm>
          <a:prstGeom prst="rect">
            <a:avLst/>
          </a:prstGeom>
          <a:no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e-IN"/>
          </a:p>
        </p:txBody>
      </p:sp>
      <p:sp>
        <p:nvSpPr>
          <p:cNvPr id="17" name="Rectangle 16">
            <a:extLst>
              <a:ext uri="{FF2B5EF4-FFF2-40B4-BE49-F238E27FC236}">
                <a16:creationId xmlns:a16="http://schemas.microsoft.com/office/drawing/2014/main" id="{F6B522C1-FCC2-4E84-B530-62FA81975B07}"/>
              </a:ext>
            </a:extLst>
          </p:cNvPr>
          <p:cNvSpPr/>
          <p:nvPr/>
        </p:nvSpPr>
        <p:spPr>
          <a:xfrm>
            <a:off x="2054667" y="2632683"/>
            <a:ext cx="1685660" cy="2128064"/>
          </a:xfrm>
          <a:prstGeom prst="rect">
            <a:avLst/>
          </a:prstGeom>
          <a:no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e-IN"/>
          </a:p>
        </p:txBody>
      </p:sp>
      <p:sp>
        <p:nvSpPr>
          <p:cNvPr id="18" name="Rectangle 17">
            <a:extLst>
              <a:ext uri="{FF2B5EF4-FFF2-40B4-BE49-F238E27FC236}">
                <a16:creationId xmlns:a16="http://schemas.microsoft.com/office/drawing/2014/main" id="{6B0B9A31-C773-4B03-B6F2-81DD2E111328}"/>
              </a:ext>
            </a:extLst>
          </p:cNvPr>
          <p:cNvSpPr/>
          <p:nvPr/>
        </p:nvSpPr>
        <p:spPr>
          <a:xfrm>
            <a:off x="3827313" y="2613699"/>
            <a:ext cx="1810245" cy="2128064"/>
          </a:xfrm>
          <a:prstGeom prst="rect">
            <a:avLst/>
          </a:prstGeom>
          <a:no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e-IN"/>
          </a:p>
        </p:txBody>
      </p:sp>
      <p:sp>
        <p:nvSpPr>
          <p:cNvPr id="19" name="Rectangle 18">
            <a:extLst>
              <a:ext uri="{FF2B5EF4-FFF2-40B4-BE49-F238E27FC236}">
                <a16:creationId xmlns:a16="http://schemas.microsoft.com/office/drawing/2014/main" id="{CBE69C05-EBBE-4B3F-9004-1C8ED5C529F7}"/>
              </a:ext>
            </a:extLst>
          </p:cNvPr>
          <p:cNvSpPr/>
          <p:nvPr/>
        </p:nvSpPr>
        <p:spPr>
          <a:xfrm>
            <a:off x="5815160" y="2116087"/>
            <a:ext cx="2245706" cy="2979787"/>
          </a:xfrm>
          <a:prstGeom prst="rect">
            <a:avLst/>
          </a:prstGeom>
          <a:no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e-IN"/>
          </a:p>
        </p:txBody>
      </p:sp>
      <p:sp>
        <p:nvSpPr>
          <p:cNvPr id="20" name="Rectangle 19">
            <a:extLst>
              <a:ext uri="{FF2B5EF4-FFF2-40B4-BE49-F238E27FC236}">
                <a16:creationId xmlns:a16="http://schemas.microsoft.com/office/drawing/2014/main" id="{9C0C1D64-D876-4264-94FD-C05C30488C3F}"/>
              </a:ext>
            </a:extLst>
          </p:cNvPr>
          <p:cNvSpPr/>
          <p:nvPr/>
        </p:nvSpPr>
        <p:spPr>
          <a:xfrm>
            <a:off x="8138603" y="2116086"/>
            <a:ext cx="1814111" cy="2979787"/>
          </a:xfrm>
          <a:prstGeom prst="rect">
            <a:avLst/>
          </a:prstGeom>
          <a:no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e-IN"/>
          </a:p>
        </p:txBody>
      </p:sp>
      <p:sp>
        <p:nvSpPr>
          <p:cNvPr id="21" name="Rectangle 20">
            <a:extLst>
              <a:ext uri="{FF2B5EF4-FFF2-40B4-BE49-F238E27FC236}">
                <a16:creationId xmlns:a16="http://schemas.microsoft.com/office/drawing/2014/main" id="{64833CAA-FE80-43F7-AAA6-535B38CF0FC5}"/>
              </a:ext>
            </a:extLst>
          </p:cNvPr>
          <p:cNvSpPr/>
          <p:nvPr/>
        </p:nvSpPr>
        <p:spPr>
          <a:xfrm>
            <a:off x="10141392" y="2116086"/>
            <a:ext cx="1685660" cy="2979787"/>
          </a:xfrm>
          <a:prstGeom prst="rect">
            <a:avLst/>
          </a:prstGeom>
          <a:no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e-IN"/>
          </a:p>
        </p:txBody>
      </p:sp>
      <p:sp>
        <p:nvSpPr>
          <p:cNvPr id="23" name="TextBox 22">
            <a:extLst>
              <a:ext uri="{FF2B5EF4-FFF2-40B4-BE49-F238E27FC236}">
                <a16:creationId xmlns:a16="http://schemas.microsoft.com/office/drawing/2014/main" id="{4712BDEE-89D9-4E38-9A5A-3DF867347326}"/>
              </a:ext>
            </a:extLst>
          </p:cNvPr>
          <p:cNvSpPr txBox="1"/>
          <p:nvPr/>
        </p:nvSpPr>
        <p:spPr>
          <a:xfrm>
            <a:off x="482208" y="5330113"/>
            <a:ext cx="1165617" cy="369332"/>
          </a:xfrm>
          <a:prstGeom prst="rect">
            <a:avLst/>
          </a:prstGeom>
          <a:noFill/>
        </p:spPr>
        <p:txBody>
          <a:bodyPr wrap="square">
            <a:spAutoFit/>
          </a:bodyPr>
          <a:lstStyle/>
          <a:p>
            <a:r>
              <a:rPr lang="en-US" b="1" dirty="0">
                <a:solidFill>
                  <a:srgbClr val="000000"/>
                </a:solidFill>
                <a:latin typeface="ArialMT"/>
              </a:rPr>
              <a:t>Step-1</a:t>
            </a:r>
            <a:endParaRPr lang="te-IN" dirty="0"/>
          </a:p>
        </p:txBody>
      </p:sp>
      <p:sp>
        <p:nvSpPr>
          <p:cNvPr id="24" name="TextBox 23">
            <a:extLst>
              <a:ext uri="{FF2B5EF4-FFF2-40B4-BE49-F238E27FC236}">
                <a16:creationId xmlns:a16="http://schemas.microsoft.com/office/drawing/2014/main" id="{79CD5FFF-5CBA-4687-A14B-B5BCA196DCFF}"/>
              </a:ext>
            </a:extLst>
          </p:cNvPr>
          <p:cNvSpPr txBox="1"/>
          <p:nvPr/>
        </p:nvSpPr>
        <p:spPr>
          <a:xfrm>
            <a:off x="2243734" y="5375457"/>
            <a:ext cx="1165617" cy="369332"/>
          </a:xfrm>
          <a:prstGeom prst="rect">
            <a:avLst/>
          </a:prstGeom>
          <a:noFill/>
        </p:spPr>
        <p:txBody>
          <a:bodyPr wrap="square">
            <a:spAutoFit/>
          </a:bodyPr>
          <a:lstStyle/>
          <a:p>
            <a:r>
              <a:rPr lang="en-US" b="1" dirty="0">
                <a:solidFill>
                  <a:srgbClr val="000000"/>
                </a:solidFill>
                <a:latin typeface="ArialMT"/>
              </a:rPr>
              <a:t>Step-2</a:t>
            </a:r>
            <a:endParaRPr lang="te-IN" dirty="0"/>
          </a:p>
        </p:txBody>
      </p:sp>
      <p:sp>
        <p:nvSpPr>
          <p:cNvPr id="25" name="TextBox 24">
            <a:extLst>
              <a:ext uri="{FF2B5EF4-FFF2-40B4-BE49-F238E27FC236}">
                <a16:creationId xmlns:a16="http://schemas.microsoft.com/office/drawing/2014/main" id="{8FCCA224-FA27-4234-BFB5-D5D9045311E3}"/>
              </a:ext>
            </a:extLst>
          </p:cNvPr>
          <p:cNvSpPr txBox="1"/>
          <p:nvPr/>
        </p:nvSpPr>
        <p:spPr>
          <a:xfrm>
            <a:off x="3954306" y="5382135"/>
            <a:ext cx="1165617" cy="369332"/>
          </a:xfrm>
          <a:prstGeom prst="rect">
            <a:avLst/>
          </a:prstGeom>
          <a:noFill/>
        </p:spPr>
        <p:txBody>
          <a:bodyPr wrap="square">
            <a:spAutoFit/>
          </a:bodyPr>
          <a:lstStyle/>
          <a:p>
            <a:r>
              <a:rPr lang="en-US" b="1" dirty="0">
                <a:solidFill>
                  <a:srgbClr val="000000"/>
                </a:solidFill>
                <a:latin typeface="ArialMT"/>
              </a:rPr>
              <a:t>Step-3</a:t>
            </a:r>
            <a:endParaRPr lang="te-IN" dirty="0"/>
          </a:p>
        </p:txBody>
      </p:sp>
      <p:sp>
        <p:nvSpPr>
          <p:cNvPr id="26" name="TextBox 25">
            <a:extLst>
              <a:ext uri="{FF2B5EF4-FFF2-40B4-BE49-F238E27FC236}">
                <a16:creationId xmlns:a16="http://schemas.microsoft.com/office/drawing/2014/main" id="{3F272652-50EB-4F5E-985D-7B8C55119FE4}"/>
              </a:ext>
            </a:extLst>
          </p:cNvPr>
          <p:cNvSpPr txBox="1"/>
          <p:nvPr/>
        </p:nvSpPr>
        <p:spPr>
          <a:xfrm>
            <a:off x="6096000" y="5414520"/>
            <a:ext cx="1165617" cy="369332"/>
          </a:xfrm>
          <a:prstGeom prst="rect">
            <a:avLst/>
          </a:prstGeom>
          <a:noFill/>
        </p:spPr>
        <p:txBody>
          <a:bodyPr wrap="square">
            <a:spAutoFit/>
          </a:bodyPr>
          <a:lstStyle/>
          <a:p>
            <a:r>
              <a:rPr lang="en-US" b="1" dirty="0">
                <a:solidFill>
                  <a:srgbClr val="000000"/>
                </a:solidFill>
                <a:latin typeface="ArialMT"/>
              </a:rPr>
              <a:t>Step-4</a:t>
            </a:r>
            <a:endParaRPr lang="te-IN" dirty="0"/>
          </a:p>
        </p:txBody>
      </p:sp>
      <p:sp>
        <p:nvSpPr>
          <p:cNvPr id="27" name="TextBox 26">
            <a:extLst>
              <a:ext uri="{FF2B5EF4-FFF2-40B4-BE49-F238E27FC236}">
                <a16:creationId xmlns:a16="http://schemas.microsoft.com/office/drawing/2014/main" id="{2D631DC0-2472-4EE1-B751-C1DC595C6435}"/>
              </a:ext>
            </a:extLst>
          </p:cNvPr>
          <p:cNvSpPr txBox="1"/>
          <p:nvPr/>
        </p:nvSpPr>
        <p:spPr>
          <a:xfrm>
            <a:off x="8462849" y="5361167"/>
            <a:ext cx="1165617" cy="369332"/>
          </a:xfrm>
          <a:prstGeom prst="rect">
            <a:avLst/>
          </a:prstGeom>
          <a:noFill/>
        </p:spPr>
        <p:txBody>
          <a:bodyPr wrap="square">
            <a:spAutoFit/>
          </a:bodyPr>
          <a:lstStyle/>
          <a:p>
            <a:r>
              <a:rPr lang="en-US" b="1" dirty="0">
                <a:solidFill>
                  <a:srgbClr val="000000"/>
                </a:solidFill>
                <a:latin typeface="ArialMT"/>
              </a:rPr>
              <a:t>Step-5</a:t>
            </a:r>
            <a:endParaRPr lang="te-IN" dirty="0"/>
          </a:p>
        </p:txBody>
      </p:sp>
      <p:sp>
        <p:nvSpPr>
          <p:cNvPr id="28" name="TextBox 27">
            <a:extLst>
              <a:ext uri="{FF2B5EF4-FFF2-40B4-BE49-F238E27FC236}">
                <a16:creationId xmlns:a16="http://schemas.microsoft.com/office/drawing/2014/main" id="{580B4350-D199-4D61-A409-1235E3B7732A}"/>
              </a:ext>
            </a:extLst>
          </p:cNvPr>
          <p:cNvSpPr txBox="1"/>
          <p:nvPr/>
        </p:nvSpPr>
        <p:spPr>
          <a:xfrm>
            <a:off x="10363085" y="5384786"/>
            <a:ext cx="1165617" cy="369332"/>
          </a:xfrm>
          <a:prstGeom prst="rect">
            <a:avLst/>
          </a:prstGeom>
          <a:noFill/>
        </p:spPr>
        <p:txBody>
          <a:bodyPr wrap="square">
            <a:spAutoFit/>
          </a:bodyPr>
          <a:lstStyle/>
          <a:p>
            <a:r>
              <a:rPr lang="en-US" b="1" dirty="0">
                <a:solidFill>
                  <a:srgbClr val="000000"/>
                </a:solidFill>
                <a:latin typeface="ArialMT"/>
              </a:rPr>
              <a:t>Step-6</a:t>
            </a:r>
            <a:endParaRPr lang="te-IN" dirty="0"/>
          </a:p>
        </p:txBody>
      </p:sp>
    </p:spTree>
    <p:extLst>
      <p:ext uri="{BB962C8B-B14F-4D97-AF65-F5344CB8AC3E}">
        <p14:creationId xmlns:p14="http://schemas.microsoft.com/office/powerpoint/2010/main" val="46873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7">
                                            <p:txEl>
                                              <p:pRg st="0" end="0"/>
                                            </p:txEl>
                                          </p:spTgt>
                                        </p:tgtEl>
                                        <p:attrNameLst>
                                          <p:attrName>style.visibility</p:attrName>
                                        </p:attrNameLst>
                                      </p:cBhvr>
                                      <p:to>
                                        <p:strVal val="visible"/>
                                      </p:to>
                                    </p:set>
                                    <p:animEffect transition="in" filter="fade">
                                      <p:cBhvr>
                                        <p:cTn id="75" dur="500"/>
                                        <p:tgtEl>
                                          <p:spTgt spid="27">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animBg="1"/>
      <p:bldP spid="17" grpId="0" animBg="1"/>
      <p:bldP spid="18" grpId="0" animBg="1"/>
      <p:bldP spid="19" grpId="0" animBg="1"/>
      <p:bldP spid="20" grpId="0" animBg="1"/>
      <p:bldP spid="21" grpId="0" animBg="1"/>
      <p:bldP spid="23" grpId="0"/>
      <p:bldP spid="24" grpId="0"/>
      <p:bldP spid="25" grpId="0"/>
      <p:bldP spid="26"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EE994B-B92F-4B6E-B1EF-B3781F3F38A8}"/>
              </a:ext>
            </a:extLst>
          </p:cNvPr>
          <p:cNvPicPr>
            <a:picLocks noGrp="1" noChangeAspect="1"/>
          </p:cNvPicPr>
          <p:nvPr>
            <p:ph idx="1"/>
          </p:nvPr>
        </p:nvPicPr>
        <p:blipFill>
          <a:blip r:embed="rId2"/>
          <a:stretch>
            <a:fillRect/>
          </a:stretch>
        </p:blipFill>
        <p:spPr>
          <a:xfrm>
            <a:off x="2366962" y="377031"/>
            <a:ext cx="7248525" cy="600075"/>
          </a:xfrm>
        </p:spPr>
      </p:pic>
      <p:sp>
        <p:nvSpPr>
          <p:cNvPr id="7" name="TextBox 6">
            <a:extLst>
              <a:ext uri="{FF2B5EF4-FFF2-40B4-BE49-F238E27FC236}">
                <a16:creationId xmlns:a16="http://schemas.microsoft.com/office/drawing/2014/main" id="{3709A057-4671-4D7A-A570-E03F3D0A4939}"/>
              </a:ext>
            </a:extLst>
          </p:cNvPr>
          <p:cNvSpPr txBox="1"/>
          <p:nvPr/>
        </p:nvSpPr>
        <p:spPr>
          <a:xfrm>
            <a:off x="1133474" y="1609636"/>
            <a:ext cx="10134601" cy="830997"/>
          </a:xfrm>
          <a:prstGeom prst="rect">
            <a:avLst/>
          </a:prstGeom>
          <a:noFill/>
        </p:spPr>
        <p:txBody>
          <a:bodyPr wrap="square">
            <a:spAutoFit/>
          </a:bodyPr>
          <a:lstStyle/>
          <a:p>
            <a:r>
              <a:rPr lang="en-US" sz="2400" b="1" i="0" dirty="0">
                <a:solidFill>
                  <a:srgbClr val="000000"/>
                </a:solidFill>
                <a:effectLst/>
                <a:latin typeface="ArialMT"/>
              </a:rPr>
              <a:t>Algorithm is a </a:t>
            </a:r>
            <a:r>
              <a:rPr lang="en-US" sz="2400" b="1" dirty="0">
                <a:solidFill>
                  <a:srgbClr val="000000"/>
                </a:solidFill>
                <a:latin typeface="ArialMT"/>
              </a:rPr>
              <a:t>step by step  procedure for </a:t>
            </a:r>
            <a:r>
              <a:rPr lang="en-US" sz="2400" b="1" i="0" dirty="0">
                <a:solidFill>
                  <a:srgbClr val="000000"/>
                </a:solidFill>
                <a:effectLst/>
                <a:latin typeface="ArialMT"/>
              </a:rPr>
              <a:t>solving a problem.</a:t>
            </a:r>
            <a:r>
              <a:rPr lang="en-US" sz="2400" b="1" dirty="0"/>
              <a:t> </a:t>
            </a:r>
            <a:br>
              <a:rPr lang="en-US" sz="2400" b="1" dirty="0"/>
            </a:br>
            <a:endParaRPr lang="te-IN" sz="2400" b="1" dirty="0"/>
          </a:p>
        </p:txBody>
      </p:sp>
      <p:sp>
        <p:nvSpPr>
          <p:cNvPr id="9" name="TextBox 8">
            <a:extLst>
              <a:ext uri="{FF2B5EF4-FFF2-40B4-BE49-F238E27FC236}">
                <a16:creationId xmlns:a16="http://schemas.microsoft.com/office/drawing/2014/main" id="{75235979-4DCD-4FD1-946C-311ADFCC2F23}"/>
              </a:ext>
            </a:extLst>
          </p:cNvPr>
          <p:cNvSpPr txBox="1"/>
          <p:nvPr/>
        </p:nvSpPr>
        <p:spPr>
          <a:xfrm>
            <a:off x="1133474" y="2440633"/>
            <a:ext cx="11344276" cy="523220"/>
          </a:xfrm>
          <a:prstGeom prst="rect">
            <a:avLst/>
          </a:prstGeom>
          <a:noFill/>
        </p:spPr>
        <p:txBody>
          <a:bodyPr wrap="square">
            <a:spAutoFit/>
          </a:bodyPr>
          <a:lstStyle/>
          <a:p>
            <a:r>
              <a:rPr lang="en-US" sz="2800" b="1" i="0" dirty="0">
                <a:solidFill>
                  <a:srgbClr val="FF0000"/>
                </a:solidFill>
                <a:effectLst/>
                <a:latin typeface="ArialMT"/>
              </a:rPr>
              <a:t>Example: Algorithm for find square root of a given number?</a:t>
            </a:r>
            <a:endParaRPr lang="te-IN" sz="2800" dirty="0">
              <a:solidFill>
                <a:srgbClr val="FF0000"/>
              </a:solidFill>
            </a:endParaRPr>
          </a:p>
        </p:txBody>
      </p:sp>
      <p:sp>
        <p:nvSpPr>
          <p:cNvPr id="10" name="TextBox 9">
            <a:extLst>
              <a:ext uri="{FF2B5EF4-FFF2-40B4-BE49-F238E27FC236}">
                <a16:creationId xmlns:a16="http://schemas.microsoft.com/office/drawing/2014/main" id="{BF279AA6-22FE-4FAA-A6D3-D75EE7A623A4}"/>
              </a:ext>
            </a:extLst>
          </p:cNvPr>
          <p:cNvSpPr txBox="1"/>
          <p:nvPr/>
        </p:nvSpPr>
        <p:spPr>
          <a:xfrm>
            <a:off x="1485899" y="3271630"/>
            <a:ext cx="6096000" cy="461665"/>
          </a:xfrm>
          <a:prstGeom prst="rect">
            <a:avLst/>
          </a:prstGeom>
          <a:noFill/>
        </p:spPr>
        <p:txBody>
          <a:bodyPr wrap="square">
            <a:spAutoFit/>
          </a:bodyPr>
          <a:lstStyle/>
          <a:p>
            <a:r>
              <a:rPr lang="en-US" sz="2400" b="1" dirty="0">
                <a:solidFill>
                  <a:srgbClr val="0070C0"/>
                </a:solidFill>
                <a:latin typeface="ArialMT"/>
              </a:rPr>
              <a:t>Step 1:</a:t>
            </a:r>
            <a:r>
              <a:rPr lang="en-US" sz="2400" b="1" i="0" dirty="0">
                <a:solidFill>
                  <a:srgbClr val="0070C0"/>
                </a:solidFill>
                <a:effectLst/>
                <a:latin typeface="ArialMT"/>
              </a:rPr>
              <a:t> Start</a:t>
            </a:r>
            <a:endParaRPr lang="te-IN" sz="2400" dirty="0">
              <a:solidFill>
                <a:srgbClr val="0070C0"/>
              </a:solidFill>
            </a:endParaRPr>
          </a:p>
        </p:txBody>
      </p:sp>
      <p:sp>
        <p:nvSpPr>
          <p:cNvPr id="11" name="TextBox 10">
            <a:extLst>
              <a:ext uri="{FF2B5EF4-FFF2-40B4-BE49-F238E27FC236}">
                <a16:creationId xmlns:a16="http://schemas.microsoft.com/office/drawing/2014/main" id="{AC22D82C-0B63-4AE9-A410-4E97BB1F639A}"/>
              </a:ext>
            </a:extLst>
          </p:cNvPr>
          <p:cNvSpPr txBox="1"/>
          <p:nvPr/>
        </p:nvSpPr>
        <p:spPr>
          <a:xfrm>
            <a:off x="1485899" y="3733295"/>
            <a:ext cx="6096000" cy="461665"/>
          </a:xfrm>
          <a:prstGeom prst="rect">
            <a:avLst/>
          </a:prstGeom>
          <a:noFill/>
        </p:spPr>
        <p:txBody>
          <a:bodyPr wrap="square">
            <a:spAutoFit/>
          </a:bodyPr>
          <a:lstStyle/>
          <a:p>
            <a:r>
              <a:rPr lang="en-US" sz="2400" b="1" dirty="0">
                <a:solidFill>
                  <a:srgbClr val="0070C0"/>
                </a:solidFill>
                <a:latin typeface="ArialMT"/>
              </a:rPr>
              <a:t>Step 2: Read a number x</a:t>
            </a:r>
            <a:endParaRPr lang="te-IN" sz="2400" b="1" dirty="0">
              <a:solidFill>
                <a:srgbClr val="0070C0"/>
              </a:solidFill>
              <a:latin typeface="ArialMT"/>
            </a:endParaRPr>
          </a:p>
        </p:txBody>
      </p:sp>
      <p:sp>
        <p:nvSpPr>
          <p:cNvPr id="12" name="TextBox 11">
            <a:extLst>
              <a:ext uri="{FF2B5EF4-FFF2-40B4-BE49-F238E27FC236}">
                <a16:creationId xmlns:a16="http://schemas.microsoft.com/office/drawing/2014/main" id="{12378680-25C9-4DBD-B59E-A2F516F561F0}"/>
              </a:ext>
            </a:extLst>
          </p:cNvPr>
          <p:cNvSpPr txBox="1"/>
          <p:nvPr/>
        </p:nvSpPr>
        <p:spPr>
          <a:xfrm>
            <a:off x="1485898" y="4295270"/>
            <a:ext cx="7429501" cy="461665"/>
          </a:xfrm>
          <a:prstGeom prst="rect">
            <a:avLst/>
          </a:prstGeom>
          <a:noFill/>
        </p:spPr>
        <p:txBody>
          <a:bodyPr wrap="square">
            <a:spAutoFit/>
          </a:bodyPr>
          <a:lstStyle/>
          <a:p>
            <a:r>
              <a:rPr lang="en-US" sz="2400" b="1" dirty="0">
                <a:solidFill>
                  <a:srgbClr val="0070C0"/>
                </a:solidFill>
                <a:latin typeface="ArialMT"/>
              </a:rPr>
              <a:t>Step 3: Find square root of given number x</a:t>
            </a:r>
            <a:endParaRPr lang="te-IN" sz="2400" b="1" dirty="0">
              <a:solidFill>
                <a:srgbClr val="0070C0"/>
              </a:solidFill>
              <a:latin typeface="ArialMT"/>
            </a:endParaRPr>
          </a:p>
        </p:txBody>
      </p:sp>
      <p:sp>
        <p:nvSpPr>
          <p:cNvPr id="13" name="TextBox 12">
            <a:extLst>
              <a:ext uri="{FF2B5EF4-FFF2-40B4-BE49-F238E27FC236}">
                <a16:creationId xmlns:a16="http://schemas.microsoft.com/office/drawing/2014/main" id="{DF80A12D-6525-4BDE-917D-80BAEBBEEF13}"/>
              </a:ext>
            </a:extLst>
          </p:cNvPr>
          <p:cNvSpPr txBox="1"/>
          <p:nvPr/>
        </p:nvSpPr>
        <p:spPr>
          <a:xfrm>
            <a:off x="1485899" y="4896818"/>
            <a:ext cx="6096000" cy="461665"/>
          </a:xfrm>
          <a:prstGeom prst="rect">
            <a:avLst/>
          </a:prstGeom>
          <a:noFill/>
        </p:spPr>
        <p:txBody>
          <a:bodyPr wrap="square">
            <a:spAutoFit/>
          </a:bodyPr>
          <a:lstStyle/>
          <a:p>
            <a:r>
              <a:rPr lang="en-US" sz="2400" b="1" dirty="0">
                <a:solidFill>
                  <a:srgbClr val="0070C0"/>
                </a:solidFill>
                <a:latin typeface="ArialMT"/>
              </a:rPr>
              <a:t>Step 4: print the  square root value </a:t>
            </a:r>
            <a:endParaRPr lang="te-IN" sz="2400" b="1" dirty="0">
              <a:solidFill>
                <a:srgbClr val="0070C0"/>
              </a:solidFill>
              <a:latin typeface="ArialMT"/>
            </a:endParaRPr>
          </a:p>
        </p:txBody>
      </p:sp>
      <p:sp>
        <p:nvSpPr>
          <p:cNvPr id="14" name="TextBox 13">
            <a:extLst>
              <a:ext uri="{FF2B5EF4-FFF2-40B4-BE49-F238E27FC236}">
                <a16:creationId xmlns:a16="http://schemas.microsoft.com/office/drawing/2014/main" id="{9C8CCE6D-F6D7-4B8D-8425-43D184770892}"/>
              </a:ext>
            </a:extLst>
          </p:cNvPr>
          <p:cNvSpPr txBox="1"/>
          <p:nvPr/>
        </p:nvSpPr>
        <p:spPr>
          <a:xfrm>
            <a:off x="1485899" y="5404634"/>
            <a:ext cx="6096000" cy="461665"/>
          </a:xfrm>
          <a:prstGeom prst="rect">
            <a:avLst/>
          </a:prstGeom>
          <a:noFill/>
        </p:spPr>
        <p:txBody>
          <a:bodyPr wrap="square">
            <a:spAutoFit/>
          </a:bodyPr>
          <a:lstStyle/>
          <a:p>
            <a:r>
              <a:rPr lang="en-US" sz="2400" b="1" dirty="0">
                <a:solidFill>
                  <a:srgbClr val="0070C0"/>
                </a:solidFill>
                <a:latin typeface="ArialMT"/>
              </a:rPr>
              <a:t>Step 5: Stop</a:t>
            </a:r>
            <a:endParaRPr lang="te-IN" sz="2400" b="1" dirty="0">
              <a:solidFill>
                <a:srgbClr val="0070C0"/>
              </a:solidFill>
              <a:latin typeface="ArialMT"/>
            </a:endParaRPr>
          </a:p>
        </p:txBody>
      </p:sp>
    </p:spTree>
    <p:extLst>
      <p:ext uri="{BB962C8B-B14F-4D97-AF65-F5344CB8AC3E}">
        <p14:creationId xmlns:p14="http://schemas.microsoft.com/office/powerpoint/2010/main" val="89100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709A057-4671-4D7A-A570-E03F3D0A4939}"/>
              </a:ext>
            </a:extLst>
          </p:cNvPr>
          <p:cNvSpPr txBox="1"/>
          <p:nvPr/>
        </p:nvSpPr>
        <p:spPr>
          <a:xfrm>
            <a:off x="857249" y="507668"/>
            <a:ext cx="10134601" cy="830997"/>
          </a:xfrm>
          <a:prstGeom prst="rect">
            <a:avLst/>
          </a:prstGeom>
          <a:noFill/>
        </p:spPr>
        <p:txBody>
          <a:bodyPr wrap="square">
            <a:spAutoFit/>
          </a:bodyPr>
          <a:lstStyle/>
          <a:p>
            <a:pPr algn="ctr"/>
            <a:r>
              <a:rPr lang="en-US" sz="2400" b="1" i="0" u="sng" dirty="0">
                <a:solidFill>
                  <a:srgbClr val="000000"/>
                </a:solidFill>
                <a:effectLst/>
                <a:latin typeface="ArialMT"/>
              </a:rPr>
              <a:t>Algorithm</a:t>
            </a:r>
            <a:br>
              <a:rPr lang="en-US" sz="2400" b="1" u="sng" dirty="0"/>
            </a:br>
            <a:endParaRPr lang="te-IN" sz="2400" b="1" u="sng" dirty="0"/>
          </a:p>
        </p:txBody>
      </p:sp>
      <p:sp>
        <p:nvSpPr>
          <p:cNvPr id="9" name="TextBox 8">
            <a:extLst>
              <a:ext uri="{FF2B5EF4-FFF2-40B4-BE49-F238E27FC236}">
                <a16:creationId xmlns:a16="http://schemas.microsoft.com/office/drawing/2014/main" id="{75235979-4DCD-4FD1-946C-311ADFCC2F23}"/>
              </a:ext>
            </a:extLst>
          </p:cNvPr>
          <p:cNvSpPr txBox="1"/>
          <p:nvPr/>
        </p:nvSpPr>
        <p:spPr>
          <a:xfrm>
            <a:off x="561974" y="1237907"/>
            <a:ext cx="11344276" cy="954107"/>
          </a:xfrm>
          <a:prstGeom prst="rect">
            <a:avLst/>
          </a:prstGeom>
          <a:noFill/>
        </p:spPr>
        <p:txBody>
          <a:bodyPr wrap="square">
            <a:spAutoFit/>
          </a:bodyPr>
          <a:lstStyle/>
          <a:p>
            <a:r>
              <a:rPr lang="en-US" sz="2800" b="1" i="0" dirty="0">
                <a:solidFill>
                  <a:srgbClr val="FF0000"/>
                </a:solidFill>
                <a:effectLst/>
                <a:latin typeface="ArialMT"/>
              </a:rPr>
              <a:t>Example: Algorithm for checking whether the given number is positive or negative?</a:t>
            </a:r>
            <a:endParaRPr lang="te-IN" sz="2800" dirty="0">
              <a:solidFill>
                <a:srgbClr val="FF0000"/>
              </a:solidFill>
            </a:endParaRPr>
          </a:p>
        </p:txBody>
      </p:sp>
      <p:sp>
        <p:nvSpPr>
          <p:cNvPr id="10" name="TextBox 9">
            <a:extLst>
              <a:ext uri="{FF2B5EF4-FFF2-40B4-BE49-F238E27FC236}">
                <a16:creationId xmlns:a16="http://schemas.microsoft.com/office/drawing/2014/main" id="{BF279AA6-22FE-4FAA-A6D3-D75EE7A623A4}"/>
              </a:ext>
            </a:extLst>
          </p:cNvPr>
          <p:cNvSpPr txBox="1"/>
          <p:nvPr/>
        </p:nvSpPr>
        <p:spPr>
          <a:xfrm>
            <a:off x="1485899" y="3271630"/>
            <a:ext cx="6096000" cy="461665"/>
          </a:xfrm>
          <a:prstGeom prst="rect">
            <a:avLst/>
          </a:prstGeom>
          <a:noFill/>
        </p:spPr>
        <p:txBody>
          <a:bodyPr wrap="square">
            <a:spAutoFit/>
          </a:bodyPr>
          <a:lstStyle/>
          <a:p>
            <a:r>
              <a:rPr lang="en-US" sz="2400" b="1" dirty="0">
                <a:solidFill>
                  <a:srgbClr val="0070C0"/>
                </a:solidFill>
                <a:latin typeface="ArialMT"/>
              </a:rPr>
              <a:t>Step 1:</a:t>
            </a:r>
            <a:r>
              <a:rPr lang="en-US" sz="2400" b="1" i="0" dirty="0">
                <a:solidFill>
                  <a:srgbClr val="0070C0"/>
                </a:solidFill>
                <a:effectLst/>
                <a:latin typeface="ArialMT"/>
              </a:rPr>
              <a:t> Start</a:t>
            </a:r>
            <a:endParaRPr lang="te-IN" sz="2400" dirty="0">
              <a:solidFill>
                <a:srgbClr val="0070C0"/>
              </a:solidFill>
            </a:endParaRPr>
          </a:p>
        </p:txBody>
      </p:sp>
      <p:sp>
        <p:nvSpPr>
          <p:cNvPr id="11" name="TextBox 10">
            <a:extLst>
              <a:ext uri="{FF2B5EF4-FFF2-40B4-BE49-F238E27FC236}">
                <a16:creationId xmlns:a16="http://schemas.microsoft.com/office/drawing/2014/main" id="{AC22D82C-0B63-4AE9-A410-4E97BB1F639A}"/>
              </a:ext>
            </a:extLst>
          </p:cNvPr>
          <p:cNvSpPr txBox="1"/>
          <p:nvPr/>
        </p:nvSpPr>
        <p:spPr>
          <a:xfrm>
            <a:off x="1485899" y="3733295"/>
            <a:ext cx="6096000" cy="461665"/>
          </a:xfrm>
          <a:prstGeom prst="rect">
            <a:avLst/>
          </a:prstGeom>
          <a:noFill/>
        </p:spPr>
        <p:txBody>
          <a:bodyPr wrap="square">
            <a:spAutoFit/>
          </a:bodyPr>
          <a:lstStyle/>
          <a:p>
            <a:r>
              <a:rPr lang="en-US" sz="2400" b="1" dirty="0">
                <a:solidFill>
                  <a:srgbClr val="0070C0"/>
                </a:solidFill>
                <a:latin typeface="ArialMT"/>
              </a:rPr>
              <a:t>Step 2: Read a number x</a:t>
            </a:r>
            <a:endParaRPr lang="te-IN" sz="2400" b="1" dirty="0">
              <a:solidFill>
                <a:srgbClr val="0070C0"/>
              </a:solidFill>
              <a:latin typeface="ArialMT"/>
            </a:endParaRPr>
          </a:p>
        </p:txBody>
      </p:sp>
      <p:sp>
        <p:nvSpPr>
          <p:cNvPr id="12" name="TextBox 11">
            <a:extLst>
              <a:ext uri="{FF2B5EF4-FFF2-40B4-BE49-F238E27FC236}">
                <a16:creationId xmlns:a16="http://schemas.microsoft.com/office/drawing/2014/main" id="{12378680-25C9-4DBD-B59E-A2F516F561F0}"/>
              </a:ext>
            </a:extLst>
          </p:cNvPr>
          <p:cNvSpPr txBox="1"/>
          <p:nvPr/>
        </p:nvSpPr>
        <p:spPr>
          <a:xfrm>
            <a:off x="1485898" y="4295270"/>
            <a:ext cx="9001127" cy="461665"/>
          </a:xfrm>
          <a:prstGeom prst="rect">
            <a:avLst/>
          </a:prstGeom>
          <a:noFill/>
        </p:spPr>
        <p:txBody>
          <a:bodyPr wrap="square">
            <a:spAutoFit/>
          </a:bodyPr>
          <a:lstStyle/>
          <a:p>
            <a:r>
              <a:rPr lang="en-US" sz="2400" b="1" dirty="0">
                <a:solidFill>
                  <a:srgbClr val="0070C0"/>
                </a:solidFill>
                <a:latin typeface="ArialMT"/>
              </a:rPr>
              <a:t>Step 3: if x is greater than or equal to </a:t>
            </a:r>
            <a:r>
              <a:rPr lang="en-US" sz="2400" b="1" dirty="0" err="1">
                <a:solidFill>
                  <a:srgbClr val="0070C0"/>
                </a:solidFill>
                <a:latin typeface="ArialMT"/>
              </a:rPr>
              <a:t>zero,print</a:t>
            </a:r>
            <a:r>
              <a:rPr lang="en-US" sz="2400" b="1" dirty="0">
                <a:solidFill>
                  <a:srgbClr val="0070C0"/>
                </a:solidFill>
                <a:latin typeface="ArialMT"/>
              </a:rPr>
              <a:t> x is positive</a:t>
            </a:r>
            <a:endParaRPr lang="te-IN" sz="2400" b="1" dirty="0">
              <a:solidFill>
                <a:srgbClr val="0070C0"/>
              </a:solidFill>
              <a:latin typeface="ArialMT"/>
            </a:endParaRPr>
          </a:p>
        </p:txBody>
      </p:sp>
      <p:sp>
        <p:nvSpPr>
          <p:cNvPr id="13" name="TextBox 12">
            <a:extLst>
              <a:ext uri="{FF2B5EF4-FFF2-40B4-BE49-F238E27FC236}">
                <a16:creationId xmlns:a16="http://schemas.microsoft.com/office/drawing/2014/main" id="{DF80A12D-6525-4BDE-917D-80BAEBBEEF13}"/>
              </a:ext>
            </a:extLst>
          </p:cNvPr>
          <p:cNvSpPr txBox="1"/>
          <p:nvPr/>
        </p:nvSpPr>
        <p:spPr>
          <a:xfrm>
            <a:off x="1485898" y="4857245"/>
            <a:ext cx="7991476" cy="461665"/>
          </a:xfrm>
          <a:prstGeom prst="rect">
            <a:avLst/>
          </a:prstGeom>
          <a:noFill/>
        </p:spPr>
        <p:txBody>
          <a:bodyPr wrap="square">
            <a:spAutoFit/>
          </a:bodyPr>
          <a:lstStyle/>
          <a:p>
            <a:r>
              <a:rPr lang="en-US" sz="2400" b="1" dirty="0">
                <a:solidFill>
                  <a:srgbClr val="0070C0"/>
                </a:solidFill>
                <a:latin typeface="ArialMT"/>
              </a:rPr>
              <a:t>Step 4: if x is less than </a:t>
            </a:r>
            <a:r>
              <a:rPr lang="en-US" sz="2400" b="1" dirty="0" err="1">
                <a:solidFill>
                  <a:srgbClr val="0070C0"/>
                </a:solidFill>
                <a:latin typeface="ArialMT"/>
              </a:rPr>
              <a:t>zero,print</a:t>
            </a:r>
            <a:r>
              <a:rPr lang="en-US" sz="2400" b="1" dirty="0">
                <a:solidFill>
                  <a:srgbClr val="0070C0"/>
                </a:solidFill>
                <a:latin typeface="ArialMT"/>
              </a:rPr>
              <a:t> x is negative</a:t>
            </a:r>
            <a:endParaRPr lang="te-IN" sz="2400" b="1" dirty="0">
              <a:solidFill>
                <a:srgbClr val="0070C0"/>
              </a:solidFill>
              <a:latin typeface="ArialMT"/>
            </a:endParaRPr>
          </a:p>
        </p:txBody>
      </p:sp>
      <p:sp>
        <p:nvSpPr>
          <p:cNvPr id="14" name="TextBox 13">
            <a:extLst>
              <a:ext uri="{FF2B5EF4-FFF2-40B4-BE49-F238E27FC236}">
                <a16:creationId xmlns:a16="http://schemas.microsoft.com/office/drawing/2014/main" id="{9C8CCE6D-F6D7-4B8D-8425-43D184770892}"/>
              </a:ext>
            </a:extLst>
          </p:cNvPr>
          <p:cNvSpPr txBox="1"/>
          <p:nvPr/>
        </p:nvSpPr>
        <p:spPr>
          <a:xfrm>
            <a:off x="1485898" y="5419220"/>
            <a:ext cx="6096000" cy="461665"/>
          </a:xfrm>
          <a:prstGeom prst="rect">
            <a:avLst/>
          </a:prstGeom>
          <a:noFill/>
        </p:spPr>
        <p:txBody>
          <a:bodyPr wrap="square">
            <a:spAutoFit/>
          </a:bodyPr>
          <a:lstStyle/>
          <a:p>
            <a:r>
              <a:rPr lang="en-US" sz="2400" b="1" dirty="0">
                <a:solidFill>
                  <a:srgbClr val="0070C0"/>
                </a:solidFill>
                <a:latin typeface="ArialMT"/>
              </a:rPr>
              <a:t>Step 5: Stop</a:t>
            </a:r>
            <a:endParaRPr lang="te-IN" sz="2400" b="1" dirty="0">
              <a:solidFill>
                <a:srgbClr val="0070C0"/>
              </a:solidFill>
              <a:latin typeface="ArialMT"/>
            </a:endParaRPr>
          </a:p>
        </p:txBody>
      </p:sp>
    </p:spTree>
    <p:extLst>
      <p:ext uri="{BB962C8B-B14F-4D97-AF65-F5344CB8AC3E}">
        <p14:creationId xmlns:p14="http://schemas.microsoft.com/office/powerpoint/2010/main" val="265676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709A057-4671-4D7A-A570-E03F3D0A4939}"/>
              </a:ext>
            </a:extLst>
          </p:cNvPr>
          <p:cNvSpPr txBox="1"/>
          <p:nvPr/>
        </p:nvSpPr>
        <p:spPr>
          <a:xfrm>
            <a:off x="857249" y="507668"/>
            <a:ext cx="10134601" cy="830997"/>
          </a:xfrm>
          <a:prstGeom prst="rect">
            <a:avLst/>
          </a:prstGeom>
          <a:noFill/>
        </p:spPr>
        <p:txBody>
          <a:bodyPr wrap="square">
            <a:spAutoFit/>
          </a:bodyPr>
          <a:lstStyle/>
          <a:p>
            <a:pPr algn="ctr"/>
            <a:r>
              <a:rPr lang="en-US" sz="2400" b="1" i="0" u="sng" dirty="0">
                <a:solidFill>
                  <a:srgbClr val="000000"/>
                </a:solidFill>
                <a:effectLst/>
                <a:latin typeface="ArialMT"/>
              </a:rPr>
              <a:t>Algorithm</a:t>
            </a:r>
            <a:br>
              <a:rPr lang="en-US" sz="2400" b="1" u="sng" dirty="0"/>
            </a:br>
            <a:endParaRPr lang="te-IN" sz="2400" b="1" u="sng" dirty="0"/>
          </a:p>
        </p:txBody>
      </p:sp>
      <p:sp>
        <p:nvSpPr>
          <p:cNvPr id="9" name="TextBox 8">
            <a:extLst>
              <a:ext uri="{FF2B5EF4-FFF2-40B4-BE49-F238E27FC236}">
                <a16:creationId xmlns:a16="http://schemas.microsoft.com/office/drawing/2014/main" id="{75235979-4DCD-4FD1-946C-311ADFCC2F23}"/>
              </a:ext>
            </a:extLst>
          </p:cNvPr>
          <p:cNvSpPr txBox="1"/>
          <p:nvPr/>
        </p:nvSpPr>
        <p:spPr>
          <a:xfrm>
            <a:off x="561974" y="1237907"/>
            <a:ext cx="11344276" cy="523220"/>
          </a:xfrm>
          <a:prstGeom prst="rect">
            <a:avLst/>
          </a:prstGeom>
          <a:noFill/>
        </p:spPr>
        <p:txBody>
          <a:bodyPr wrap="square">
            <a:spAutoFit/>
          </a:bodyPr>
          <a:lstStyle/>
          <a:p>
            <a:r>
              <a:rPr lang="en-US" sz="2800" b="1" dirty="0">
                <a:solidFill>
                  <a:srgbClr val="FF0000"/>
                </a:solidFill>
                <a:latin typeface="ArialMT"/>
              </a:rPr>
              <a:t>Algorithm to add two numbers entered by the user</a:t>
            </a:r>
            <a:endParaRPr lang="te-IN" sz="2800" dirty="0">
              <a:solidFill>
                <a:srgbClr val="FF0000"/>
              </a:solidFill>
            </a:endParaRPr>
          </a:p>
        </p:txBody>
      </p:sp>
      <p:sp>
        <p:nvSpPr>
          <p:cNvPr id="10" name="TextBox 9">
            <a:extLst>
              <a:ext uri="{FF2B5EF4-FFF2-40B4-BE49-F238E27FC236}">
                <a16:creationId xmlns:a16="http://schemas.microsoft.com/office/drawing/2014/main" id="{BF279AA6-22FE-4FAA-A6D3-D75EE7A623A4}"/>
              </a:ext>
            </a:extLst>
          </p:cNvPr>
          <p:cNvSpPr txBox="1"/>
          <p:nvPr/>
        </p:nvSpPr>
        <p:spPr>
          <a:xfrm>
            <a:off x="1485899" y="3271630"/>
            <a:ext cx="6096000" cy="461665"/>
          </a:xfrm>
          <a:prstGeom prst="rect">
            <a:avLst/>
          </a:prstGeom>
          <a:noFill/>
        </p:spPr>
        <p:txBody>
          <a:bodyPr wrap="square">
            <a:spAutoFit/>
          </a:bodyPr>
          <a:lstStyle/>
          <a:p>
            <a:r>
              <a:rPr lang="en-US" sz="2400" b="1" dirty="0">
                <a:solidFill>
                  <a:srgbClr val="0070C0"/>
                </a:solidFill>
                <a:latin typeface="ArialMT"/>
              </a:rPr>
              <a:t>Step 1:</a:t>
            </a:r>
            <a:r>
              <a:rPr lang="en-US" sz="2400" b="1" i="0" dirty="0">
                <a:solidFill>
                  <a:srgbClr val="0070C0"/>
                </a:solidFill>
                <a:effectLst/>
                <a:latin typeface="ArialMT"/>
              </a:rPr>
              <a:t> Start</a:t>
            </a:r>
            <a:endParaRPr lang="te-IN" sz="2400" dirty="0">
              <a:solidFill>
                <a:srgbClr val="0070C0"/>
              </a:solidFill>
            </a:endParaRPr>
          </a:p>
        </p:txBody>
      </p:sp>
      <p:sp>
        <p:nvSpPr>
          <p:cNvPr id="11" name="TextBox 10">
            <a:extLst>
              <a:ext uri="{FF2B5EF4-FFF2-40B4-BE49-F238E27FC236}">
                <a16:creationId xmlns:a16="http://schemas.microsoft.com/office/drawing/2014/main" id="{AC22D82C-0B63-4AE9-A410-4E97BB1F639A}"/>
              </a:ext>
            </a:extLst>
          </p:cNvPr>
          <p:cNvSpPr txBox="1"/>
          <p:nvPr/>
        </p:nvSpPr>
        <p:spPr>
          <a:xfrm>
            <a:off x="1485899" y="3733295"/>
            <a:ext cx="6096000" cy="461665"/>
          </a:xfrm>
          <a:prstGeom prst="rect">
            <a:avLst/>
          </a:prstGeom>
          <a:noFill/>
        </p:spPr>
        <p:txBody>
          <a:bodyPr wrap="square">
            <a:spAutoFit/>
          </a:bodyPr>
          <a:lstStyle/>
          <a:p>
            <a:r>
              <a:rPr lang="en-US" sz="2400" b="1" dirty="0">
                <a:solidFill>
                  <a:srgbClr val="0070C0"/>
                </a:solidFill>
                <a:latin typeface="ArialMT"/>
              </a:rPr>
              <a:t>Step 2: Read two numbers </a:t>
            </a:r>
            <a:r>
              <a:rPr lang="en-US" sz="2400" b="1" dirty="0" err="1">
                <a:solidFill>
                  <a:srgbClr val="0070C0"/>
                </a:solidFill>
                <a:latin typeface="ArialMT"/>
              </a:rPr>
              <a:t>a,b</a:t>
            </a:r>
            <a:endParaRPr lang="te-IN" sz="2400" b="1" dirty="0">
              <a:solidFill>
                <a:srgbClr val="0070C0"/>
              </a:solidFill>
              <a:latin typeface="ArialMT"/>
            </a:endParaRPr>
          </a:p>
        </p:txBody>
      </p:sp>
      <p:sp>
        <p:nvSpPr>
          <p:cNvPr id="12" name="TextBox 11">
            <a:extLst>
              <a:ext uri="{FF2B5EF4-FFF2-40B4-BE49-F238E27FC236}">
                <a16:creationId xmlns:a16="http://schemas.microsoft.com/office/drawing/2014/main" id="{12378680-25C9-4DBD-B59E-A2F516F561F0}"/>
              </a:ext>
            </a:extLst>
          </p:cNvPr>
          <p:cNvSpPr txBox="1"/>
          <p:nvPr/>
        </p:nvSpPr>
        <p:spPr>
          <a:xfrm>
            <a:off x="1485898" y="4295270"/>
            <a:ext cx="9001127" cy="461665"/>
          </a:xfrm>
          <a:prstGeom prst="rect">
            <a:avLst/>
          </a:prstGeom>
          <a:noFill/>
        </p:spPr>
        <p:txBody>
          <a:bodyPr wrap="square">
            <a:spAutoFit/>
          </a:bodyPr>
          <a:lstStyle/>
          <a:p>
            <a:r>
              <a:rPr lang="en-US" sz="2400" b="1" dirty="0">
                <a:solidFill>
                  <a:srgbClr val="0070C0"/>
                </a:solidFill>
                <a:latin typeface="ArialMT"/>
              </a:rPr>
              <a:t>Step 3: Add two numbers and store result in c</a:t>
            </a:r>
            <a:endParaRPr lang="te-IN" sz="2400" b="1" dirty="0">
              <a:solidFill>
                <a:srgbClr val="0070C0"/>
              </a:solidFill>
              <a:latin typeface="ArialMT"/>
            </a:endParaRPr>
          </a:p>
        </p:txBody>
      </p:sp>
      <p:sp>
        <p:nvSpPr>
          <p:cNvPr id="13" name="TextBox 12">
            <a:extLst>
              <a:ext uri="{FF2B5EF4-FFF2-40B4-BE49-F238E27FC236}">
                <a16:creationId xmlns:a16="http://schemas.microsoft.com/office/drawing/2014/main" id="{DF80A12D-6525-4BDE-917D-80BAEBBEEF13}"/>
              </a:ext>
            </a:extLst>
          </p:cNvPr>
          <p:cNvSpPr txBox="1"/>
          <p:nvPr/>
        </p:nvSpPr>
        <p:spPr>
          <a:xfrm>
            <a:off x="1485898" y="4857245"/>
            <a:ext cx="7991476" cy="461665"/>
          </a:xfrm>
          <a:prstGeom prst="rect">
            <a:avLst/>
          </a:prstGeom>
          <a:noFill/>
        </p:spPr>
        <p:txBody>
          <a:bodyPr wrap="square">
            <a:spAutoFit/>
          </a:bodyPr>
          <a:lstStyle/>
          <a:p>
            <a:r>
              <a:rPr lang="en-US" sz="2400" b="1" dirty="0">
                <a:solidFill>
                  <a:srgbClr val="0070C0"/>
                </a:solidFill>
                <a:latin typeface="ArialMT"/>
              </a:rPr>
              <a:t>Step 4: print c</a:t>
            </a:r>
            <a:endParaRPr lang="te-IN" sz="2400" b="1" dirty="0">
              <a:solidFill>
                <a:srgbClr val="0070C0"/>
              </a:solidFill>
              <a:latin typeface="ArialMT"/>
            </a:endParaRPr>
          </a:p>
        </p:txBody>
      </p:sp>
      <p:sp>
        <p:nvSpPr>
          <p:cNvPr id="14" name="TextBox 13">
            <a:extLst>
              <a:ext uri="{FF2B5EF4-FFF2-40B4-BE49-F238E27FC236}">
                <a16:creationId xmlns:a16="http://schemas.microsoft.com/office/drawing/2014/main" id="{9C8CCE6D-F6D7-4B8D-8425-43D184770892}"/>
              </a:ext>
            </a:extLst>
          </p:cNvPr>
          <p:cNvSpPr txBox="1"/>
          <p:nvPr/>
        </p:nvSpPr>
        <p:spPr>
          <a:xfrm>
            <a:off x="1485898" y="5419220"/>
            <a:ext cx="6096000" cy="461665"/>
          </a:xfrm>
          <a:prstGeom prst="rect">
            <a:avLst/>
          </a:prstGeom>
          <a:noFill/>
        </p:spPr>
        <p:txBody>
          <a:bodyPr wrap="square">
            <a:spAutoFit/>
          </a:bodyPr>
          <a:lstStyle/>
          <a:p>
            <a:r>
              <a:rPr lang="en-US" sz="2400" b="1" dirty="0">
                <a:solidFill>
                  <a:srgbClr val="0070C0"/>
                </a:solidFill>
                <a:latin typeface="ArialMT"/>
              </a:rPr>
              <a:t>Step 5: Stop</a:t>
            </a:r>
            <a:endParaRPr lang="te-IN" sz="2400" b="1" dirty="0">
              <a:solidFill>
                <a:srgbClr val="0070C0"/>
              </a:solidFill>
              <a:latin typeface="ArialMT"/>
            </a:endParaRPr>
          </a:p>
        </p:txBody>
      </p:sp>
    </p:spTree>
    <p:extLst>
      <p:ext uri="{BB962C8B-B14F-4D97-AF65-F5344CB8AC3E}">
        <p14:creationId xmlns:p14="http://schemas.microsoft.com/office/powerpoint/2010/main" val="4374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50E4-41A5-48F6-8850-275E6399757F}"/>
              </a:ext>
            </a:extLst>
          </p:cNvPr>
          <p:cNvSpPr>
            <a:spLocks noGrp="1"/>
          </p:cNvSpPr>
          <p:nvPr>
            <p:ph type="title"/>
          </p:nvPr>
        </p:nvSpPr>
        <p:spPr>
          <a:xfrm>
            <a:off x="838200" y="365126"/>
            <a:ext cx="10515600" cy="520700"/>
          </a:xfrm>
        </p:spPr>
        <p:txBody>
          <a:bodyPr>
            <a:normAutofit fontScale="90000"/>
          </a:bodyPr>
          <a:lstStyle/>
          <a:p>
            <a:pPr algn="ctr"/>
            <a:r>
              <a:rPr lang="en-US" b="1" u="sng" dirty="0"/>
              <a:t>Characteristics of algorithm</a:t>
            </a:r>
            <a:endParaRPr lang="te-IN" b="1" u="sng" dirty="0"/>
          </a:p>
        </p:txBody>
      </p:sp>
      <p:sp>
        <p:nvSpPr>
          <p:cNvPr id="3" name="Content Placeholder 2">
            <a:extLst>
              <a:ext uri="{FF2B5EF4-FFF2-40B4-BE49-F238E27FC236}">
                <a16:creationId xmlns:a16="http://schemas.microsoft.com/office/drawing/2014/main" id="{E9F70135-9CB8-4074-ABE1-B8FB4C98B293}"/>
              </a:ext>
            </a:extLst>
          </p:cNvPr>
          <p:cNvSpPr>
            <a:spLocks noGrp="1"/>
          </p:cNvSpPr>
          <p:nvPr>
            <p:ph idx="1"/>
          </p:nvPr>
        </p:nvSpPr>
        <p:spPr>
          <a:xfrm>
            <a:off x="723900" y="1085850"/>
            <a:ext cx="10515600" cy="5033963"/>
          </a:xfrm>
        </p:spPr>
        <p:txBody>
          <a:bodyPr>
            <a:normAutofit fontScale="92500" lnSpcReduction="10000"/>
          </a:bodyPr>
          <a:lstStyle/>
          <a:p>
            <a:pPr algn="l">
              <a:buFont typeface="+mj-lt"/>
              <a:buAutoNum type="arabicPeriod"/>
            </a:pPr>
            <a:r>
              <a:rPr lang="en-US" b="1" i="0" u="sng" dirty="0">
                <a:solidFill>
                  <a:srgbClr val="7030A0"/>
                </a:solidFill>
                <a:effectLst/>
                <a:latin typeface="Open Sans" panose="020B0606030504020204" pitchFamily="34" charset="0"/>
              </a:rPr>
              <a:t>Input : </a:t>
            </a:r>
            <a:r>
              <a:rPr lang="en-US" b="0" i="0" dirty="0">
                <a:solidFill>
                  <a:srgbClr val="383838"/>
                </a:solidFill>
                <a:effectLst/>
                <a:latin typeface="Open Sans" panose="020B0606030504020204" pitchFamily="34" charset="0"/>
              </a:rPr>
              <a:t>An algorithm has zero or more inputs, </a:t>
            </a:r>
            <a:r>
              <a:rPr lang="en-US" b="0" i="0" dirty="0" err="1">
                <a:solidFill>
                  <a:srgbClr val="383838"/>
                </a:solidFill>
                <a:effectLst/>
                <a:latin typeface="Open Sans" panose="020B0606030504020204" pitchFamily="34" charset="0"/>
              </a:rPr>
              <a:t>i.e</a:t>
            </a:r>
            <a:r>
              <a:rPr lang="en-US" b="0" i="0" dirty="0">
                <a:solidFill>
                  <a:srgbClr val="383838"/>
                </a:solidFill>
                <a:effectLst/>
                <a:latin typeface="Open Sans" panose="020B0606030504020204" pitchFamily="34" charset="0"/>
              </a:rPr>
              <a:t>, quantities which are given to it initially before the algorithm begins.</a:t>
            </a:r>
          </a:p>
          <a:p>
            <a:pPr algn="l">
              <a:buFont typeface="+mj-lt"/>
              <a:buAutoNum type="arabicPeriod"/>
            </a:pPr>
            <a:r>
              <a:rPr lang="en-US" b="1" u="sng" dirty="0" err="1">
                <a:solidFill>
                  <a:srgbClr val="7030A0"/>
                </a:solidFill>
                <a:latin typeface="Open Sans" panose="020B0606030504020204" pitchFamily="34" charset="0"/>
              </a:rPr>
              <a:t>Output:</a:t>
            </a:r>
            <a:r>
              <a:rPr lang="en-US" b="0" i="0" dirty="0" err="1">
                <a:solidFill>
                  <a:srgbClr val="383838"/>
                </a:solidFill>
                <a:effectLst/>
                <a:latin typeface="Open Sans" panose="020B0606030504020204" pitchFamily="34" charset="0"/>
              </a:rPr>
              <a:t>An</a:t>
            </a:r>
            <a:r>
              <a:rPr lang="en-US" b="0" i="0" dirty="0">
                <a:solidFill>
                  <a:srgbClr val="383838"/>
                </a:solidFill>
                <a:effectLst/>
                <a:latin typeface="Open Sans" panose="020B0606030504020204" pitchFamily="34" charset="0"/>
              </a:rPr>
              <a:t> algorithm has one or more outputs </a:t>
            </a:r>
            <a:r>
              <a:rPr lang="en-US" b="0" i="0" dirty="0" err="1">
                <a:solidFill>
                  <a:srgbClr val="383838"/>
                </a:solidFill>
                <a:effectLst/>
                <a:latin typeface="Open Sans" panose="020B0606030504020204" pitchFamily="34" charset="0"/>
              </a:rPr>
              <a:t>i.e</a:t>
            </a:r>
            <a:r>
              <a:rPr lang="en-US" b="0" i="0" dirty="0">
                <a:solidFill>
                  <a:srgbClr val="383838"/>
                </a:solidFill>
                <a:effectLst/>
                <a:latin typeface="Open Sans" panose="020B0606030504020204" pitchFamily="34" charset="0"/>
              </a:rPr>
              <a:t>, quantities which have a specified relation to the inputs.</a:t>
            </a:r>
          </a:p>
          <a:p>
            <a:pPr algn="l">
              <a:buFont typeface="+mj-lt"/>
              <a:buAutoNum type="arabicPeriod"/>
            </a:pPr>
            <a:r>
              <a:rPr lang="en-US" b="1" u="sng" dirty="0">
                <a:solidFill>
                  <a:srgbClr val="7030A0"/>
                </a:solidFill>
                <a:latin typeface="Open Sans" panose="020B0606030504020204" pitchFamily="34" charset="0"/>
              </a:rPr>
              <a:t>Finiteness: </a:t>
            </a:r>
            <a:r>
              <a:rPr lang="en-US" b="0" i="0" dirty="0">
                <a:solidFill>
                  <a:srgbClr val="383838"/>
                </a:solidFill>
                <a:effectLst/>
                <a:latin typeface="Open Sans" panose="020B0606030504020204" pitchFamily="34" charset="0"/>
              </a:rPr>
              <a:t>An algorithm must always terminate after a finite number of steps.</a:t>
            </a:r>
          </a:p>
          <a:p>
            <a:pPr algn="l">
              <a:buFont typeface="+mj-lt"/>
              <a:buAutoNum type="arabicPeriod"/>
            </a:pPr>
            <a:r>
              <a:rPr lang="en-US" b="1" u="sng" dirty="0" err="1">
                <a:solidFill>
                  <a:srgbClr val="7030A0"/>
                </a:solidFill>
                <a:latin typeface="Open Sans" panose="020B0606030504020204" pitchFamily="34" charset="0"/>
              </a:rPr>
              <a:t>Definiteness:</a:t>
            </a:r>
            <a:r>
              <a:rPr lang="en-US" b="0" i="0" dirty="0" err="1">
                <a:solidFill>
                  <a:srgbClr val="383838"/>
                </a:solidFill>
                <a:effectLst/>
                <a:latin typeface="Open Sans" panose="020B0606030504020204" pitchFamily="34" charset="0"/>
              </a:rPr>
              <a:t>Each</a:t>
            </a:r>
            <a:r>
              <a:rPr lang="en-US" b="0" i="0" dirty="0">
                <a:solidFill>
                  <a:srgbClr val="383838"/>
                </a:solidFill>
                <a:effectLst/>
                <a:latin typeface="Open Sans" panose="020B0606030504020204" pitchFamily="34" charset="0"/>
              </a:rPr>
              <a:t> step of an algorithm must be precisely defined; the actions to be carried out must be unambiguously specified for each case.</a:t>
            </a:r>
          </a:p>
          <a:p>
            <a:pPr algn="l">
              <a:buFont typeface="+mj-lt"/>
              <a:buAutoNum type="arabicPeriod"/>
            </a:pPr>
            <a:r>
              <a:rPr lang="en-US" b="1" u="sng" dirty="0">
                <a:solidFill>
                  <a:srgbClr val="7030A0"/>
                </a:solidFill>
                <a:latin typeface="Open Sans" panose="020B0606030504020204" pitchFamily="34" charset="0"/>
              </a:rPr>
              <a:t>Effectiveness:</a:t>
            </a:r>
            <a:r>
              <a:rPr lang="en-US" b="0" i="0" dirty="0">
                <a:solidFill>
                  <a:srgbClr val="383838"/>
                </a:solidFill>
                <a:effectLst/>
                <a:latin typeface="Open Sans" panose="020B0606030504020204" pitchFamily="34" charset="0"/>
              </a:rPr>
              <a:t> An algorithm is also generally expected to be effective. This means that all of the operations to be performed in the algorithm must be sufficiently basic that they can in principle be done exactly and in a finite length of time.</a:t>
            </a:r>
          </a:p>
          <a:p>
            <a:endParaRPr lang="te-IN" dirty="0"/>
          </a:p>
        </p:txBody>
      </p:sp>
    </p:spTree>
    <p:extLst>
      <p:ext uri="{BB962C8B-B14F-4D97-AF65-F5344CB8AC3E}">
        <p14:creationId xmlns:p14="http://schemas.microsoft.com/office/powerpoint/2010/main" val="184367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C1B45D-9C7D-4A1E-A457-4F0ABCC508CF}"/>
              </a:ext>
            </a:extLst>
          </p:cNvPr>
          <p:cNvSpPr>
            <a:spLocks noGrp="1"/>
          </p:cNvSpPr>
          <p:nvPr>
            <p:ph idx="1"/>
          </p:nvPr>
        </p:nvSpPr>
        <p:spPr/>
        <p:txBody>
          <a:bodyPr>
            <a:normAutofit/>
          </a:bodyPr>
          <a:lstStyle/>
          <a:p>
            <a:r>
              <a:rPr lang="en-US" sz="2400" b="0" i="0" dirty="0">
                <a:solidFill>
                  <a:srgbClr val="000000"/>
                </a:solidFill>
                <a:effectLst/>
                <a:latin typeface="Calibri" panose="020F0502020204030204" pitchFamily="34" charset="0"/>
              </a:rPr>
              <a:t>A Flow chart is a Graphical representation of an Algorithm or a portion of an Algorithm.</a:t>
            </a:r>
          </a:p>
          <a:p>
            <a:r>
              <a:rPr lang="en-US" sz="2400" dirty="0"/>
              <a:t> The diagrammatic representation of way to solve the given problem is called flow chart.</a:t>
            </a:r>
            <a:br>
              <a:rPr lang="en-US" sz="2400" dirty="0"/>
            </a:br>
            <a:endParaRPr lang="te-IN" sz="2400" dirty="0"/>
          </a:p>
        </p:txBody>
      </p:sp>
      <p:sp>
        <p:nvSpPr>
          <p:cNvPr id="4" name="Title 1">
            <a:extLst>
              <a:ext uri="{FF2B5EF4-FFF2-40B4-BE49-F238E27FC236}">
                <a16:creationId xmlns:a16="http://schemas.microsoft.com/office/drawing/2014/main" id="{8A39CA55-E10B-4E74-88B0-0C142AF99680}"/>
              </a:ext>
            </a:extLst>
          </p:cNvPr>
          <p:cNvSpPr txBox="1">
            <a:spLocks/>
          </p:cNvSpPr>
          <p:nvPr/>
        </p:nvSpPr>
        <p:spPr>
          <a:xfrm>
            <a:off x="1524000" y="1122363"/>
            <a:ext cx="9144000" cy="3335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u="sng" dirty="0"/>
              <a:t>Flow chart</a:t>
            </a:r>
            <a:endParaRPr lang="te-IN" sz="4800" u="sng" dirty="0"/>
          </a:p>
        </p:txBody>
      </p:sp>
    </p:spTree>
    <p:extLst>
      <p:ext uri="{BB962C8B-B14F-4D97-AF65-F5344CB8AC3E}">
        <p14:creationId xmlns:p14="http://schemas.microsoft.com/office/powerpoint/2010/main" val="269797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B6957FE-7318-445C-B613-B83F77FE7A07}"/>
              </a:ext>
            </a:extLst>
          </p:cNvPr>
          <p:cNvPicPr>
            <a:picLocks noChangeAspect="1"/>
          </p:cNvPicPr>
          <p:nvPr/>
        </p:nvPicPr>
        <p:blipFill>
          <a:blip r:embed="rId2"/>
          <a:stretch>
            <a:fillRect/>
          </a:stretch>
        </p:blipFill>
        <p:spPr>
          <a:xfrm>
            <a:off x="0" y="2248301"/>
            <a:ext cx="12192000" cy="2361398"/>
          </a:xfrm>
          <a:prstGeom prst="rect">
            <a:avLst/>
          </a:prstGeom>
        </p:spPr>
      </p:pic>
      <p:pic>
        <p:nvPicPr>
          <p:cNvPr id="9" name="Picture 8">
            <a:extLst>
              <a:ext uri="{FF2B5EF4-FFF2-40B4-BE49-F238E27FC236}">
                <a16:creationId xmlns:a16="http://schemas.microsoft.com/office/drawing/2014/main" id="{F4CFAD18-3456-4682-A09A-F220D645ADDE}"/>
              </a:ext>
            </a:extLst>
          </p:cNvPr>
          <p:cNvPicPr>
            <a:picLocks noChangeAspect="1"/>
          </p:cNvPicPr>
          <p:nvPr/>
        </p:nvPicPr>
        <p:blipFill>
          <a:blip r:embed="rId3"/>
          <a:stretch>
            <a:fillRect/>
          </a:stretch>
        </p:blipFill>
        <p:spPr>
          <a:xfrm>
            <a:off x="0" y="4625187"/>
            <a:ext cx="12192000" cy="2232813"/>
          </a:xfrm>
          <a:prstGeom prst="rect">
            <a:avLst/>
          </a:prstGeom>
        </p:spPr>
      </p:pic>
      <p:pic>
        <p:nvPicPr>
          <p:cNvPr id="3" name="Picture 2">
            <a:extLst>
              <a:ext uri="{FF2B5EF4-FFF2-40B4-BE49-F238E27FC236}">
                <a16:creationId xmlns:a16="http://schemas.microsoft.com/office/drawing/2014/main" id="{874D56F5-EAA0-4BDA-BC2D-BACFE5A704F2}"/>
              </a:ext>
            </a:extLst>
          </p:cNvPr>
          <p:cNvPicPr>
            <a:picLocks noChangeAspect="1"/>
          </p:cNvPicPr>
          <p:nvPr/>
        </p:nvPicPr>
        <p:blipFill>
          <a:blip r:embed="rId4"/>
          <a:stretch>
            <a:fillRect/>
          </a:stretch>
        </p:blipFill>
        <p:spPr>
          <a:xfrm>
            <a:off x="0" y="481012"/>
            <a:ext cx="11963400" cy="1476375"/>
          </a:xfrm>
          <a:prstGeom prst="rect">
            <a:avLst/>
          </a:prstGeom>
        </p:spPr>
      </p:pic>
      <p:sp>
        <p:nvSpPr>
          <p:cNvPr id="8" name="Title 1">
            <a:extLst>
              <a:ext uri="{FF2B5EF4-FFF2-40B4-BE49-F238E27FC236}">
                <a16:creationId xmlns:a16="http://schemas.microsoft.com/office/drawing/2014/main" id="{F6850BC1-D875-42A8-BB95-38E12EE40ACE}"/>
              </a:ext>
            </a:extLst>
          </p:cNvPr>
          <p:cNvSpPr txBox="1">
            <a:spLocks/>
          </p:cNvSpPr>
          <p:nvPr/>
        </p:nvSpPr>
        <p:spPr>
          <a:xfrm>
            <a:off x="2390775" y="314224"/>
            <a:ext cx="9144000" cy="3335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u="sng" dirty="0"/>
              <a:t>Flow chart symbols</a:t>
            </a:r>
            <a:endParaRPr lang="te-IN" sz="4800" b="1" u="sng" dirty="0"/>
          </a:p>
        </p:txBody>
      </p:sp>
    </p:spTree>
    <p:extLst>
      <p:ext uri="{BB962C8B-B14F-4D97-AF65-F5344CB8AC3E}">
        <p14:creationId xmlns:p14="http://schemas.microsoft.com/office/powerpoint/2010/main" val="367570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FC5B37-0EE8-49DC-AA4F-281BF92DF413}"/>
              </a:ext>
            </a:extLst>
          </p:cNvPr>
          <p:cNvPicPr>
            <a:picLocks noChangeAspect="1"/>
          </p:cNvPicPr>
          <p:nvPr/>
        </p:nvPicPr>
        <p:blipFill>
          <a:blip r:embed="rId2"/>
          <a:stretch>
            <a:fillRect/>
          </a:stretch>
        </p:blipFill>
        <p:spPr>
          <a:xfrm>
            <a:off x="0" y="406100"/>
            <a:ext cx="12192000" cy="2423711"/>
          </a:xfrm>
          <a:prstGeom prst="rect">
            <a:avLst/>
          </a:prstGeom>
        </p:spPr>
      </p:pic>
      <p:pic>
        <p:nvPicPr>
          <p:cNvPr id="5" name="Picture 4">
            <a:extLst>
              <a:ext uri="{FF2B5EF4-FFF2-40B4-BE49-F238E27FC236}">
                <a16:creationId xmlns:a16="http://schemas.microsoft.com/office/drawing/2014/main" id="{A2EE359D-CD04-4209-8ADF-0CFDDFB4A05D}"/>
              </a:ext>
            </a:extLst>
          </p:cNvPr>
          <p:cNvPicPr>
            <a:picLocks noChangeAspect="1"/>
          </p:cNvPicPr>
          <p:nvPr/>
        </p:nvPicPr>
        <p:blipFill>
          <a:blip r:embed="rId3"/>
          <a:stretch>
            <a:fillRect/>
          </a:stretch>
        </p:blipFill>
        <p:spPr>
          <a:xfrm>
            <a:off x="0" y="2757036"/>
            <a:ext cx="12192000" cy="1787811"/>
          </a:xfrm>
          <a:prstGeom prst="rect">
            <a:avLst/>
          </a:prstGeom>
        </p:spPr>
      </p:pic>
      <p:pic>
        <p:nvPicPr>
          <p:cNvPr id="7" name="Picture 6">
            <a:extLst>
              <a:ext uri="{FF2B5EF4-FFF2-40B4-BE49-F238E27FC236}">
                <a16:creationId xmlns:a16="http://schemas.microsoft.com/office/drawing/2014/main" id="{18B47DF1-B389-4D00-87FC-17832A50606A}"/>
              </a:ext>
            </a:extLst>
          </p:cNvPr>
          <p:cNvPicPr>
            <a:picLocks noChangeAspect="1"/>
          </p:cNvPicPr>
          <p:nvPr/>
        </p:nvPicPr>
        <p:blipFill>
          <a:blip r:embed="rId4"/>
          <a:stretch>
            <a:fillRect/>
          </a:stretch>
        </p:blipFill>
        <p:spPr>
          <a:xfrm>
            <a:off x="0" y="4705988"/>
            <a:ext cx="12192000" cy="1849348"/>
          </a:xfrm>
          <a:prstGeom prst="rect">
            <a:avLst/>
          </a:prstGeom>
        </p:spPr>
      </p:pic>
    </p:spTree>
    <p:extLst>
      <p:ext uri="{BB962C8B-B14F-4D97-AF65-F5344CB8AC3E}">
        <p14:creationId xmlns:p14="http://schemas.microsoft.com/office/powerpoint/2010/main" val="298293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598" y="423080"/>
            <a:ext cx="5741130" cy="510638"/>
          </a:xfrm>
        </p:spPr>
        <p:txBody>
          <a:bodyPr>
            <a:normAutofit fontScale="90000"/>
          </a:bodyPr>
          <a:lstStyle/>
          <a:p>
            <a:r>
              <a:rPr lang="en-US" sz="4000" b="1" u="sng" dirty="0">
                <a:solidFill>
                  <a:srgbClr val="002060"/>
                </a:solidFill>
                <a:latin typeface="Times New Roman" panose="02020603050405020304" pitchFamily="18" charset="0"/>
                <a:cs typeface="Times New Roman" panose="02020603050405020304" pitchFamily="18" charset="0"/>
              </a:rPr>
              <a:t>Syllabus</a:t>
            </a:r>
            <a:endParaRPr lang="en-US" sz="4000" dirty="0"/>
          </a:p>
        </p:txBody>
      </p:sp>
      <p:sp>
        <p:nvSpPr>
          <p:cNvPr id="3" name="Content Placeholder 2"/>
          <p:cNvSpPr>
            <a:spLocks noGrp="1"/>
          </p:cNvSpPr>
          <p:nvPr>
            <p:ph idx="1"/>
          </p:nvPr>
        </p:nvSpPr>
        <p:spPr>
          <a:xfrm>
            <a:off x="838200" y="1523785"/>
            <a:ext cx="10515600" cy="5013057"/>
          </a:xfrm>
        </p:spPr>
        <p:txBody>
          <a:bodyPr>
            <a:normAutofit/>
          </a:bodyPr>
          <a:lstStyle/>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UNIT-IV:</a:t>
            </a:r>
            <a:r>
              <a:rPr lang="en-US" sz="2400" b="1" dirty="0">
                <a:solidFill>
                  <a:srgbClr val="002060"/>
                </a:solidFill>
                <a:latin typeface="Times New Roman" panose="02020603050405020304" pitchFamily="18" charset="0"/>
                <a:cs typeface="Times New Roman" panose="02020603050405020304" pitchFamily="18" charset="0"/>
              </a:rPr>
              <a:t> </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Pointers: Concept of a Pointer, Declaring and Initializing Pointer Variables, Pointer Expressions and Address Arithmetic, Null Pointers, Generic Pointers, Pointers as Function arguments, Pointers and Arrays, Pointers and Strings, Pointer to Pointer, Dynamic Memory Allocation, Dangling Pointer, Command line Arguments.</a:t>
            </a: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UNIT-V:</a:t>
            </a:r>
            <a:r>
              <a:rPr lang="en-US" sz="2400" dirty="0">
                <a:solidFill>
                  <a:srgbClr val="002060"/>
                </a:solidFill>
                <a:latin typeface="Times New Roman" panose="02020603050405020304" pitchFamily="18" charset="0"/>
                <a:cs typeface="Times New Roman" panose="02020603050405020304" pitchFamily="18" charset="0"/>
              </a:rPr>
              <a:t> </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Structures, Unions, Bit Fields: Introduction, Nested Structures, Arrays of Structures, Structures and Functions, Self-Referential Structures, Unions, Enumerated Data Type–</a:t>
            </a:r>
            <a:r>
              <a:rPr lang="en-US" sz="2400" dirty="0" err="1">
                <a:solidFill>
                  <a:srgbClr val="002060"/>
                </a:solidFill>
                <a:latin typeface="Times New Roman" panose="02020603050405020304" pitchFamily="18" charset="0"/>
                <a:cs typeface="Times New Roman" panose="02020603050405020304" pitchFamily="18" charset="0"/>
              </a:rPr>
              <a:t>enum</a:t>
            </a:r>
            <a:r>
              <a:rPr lang="en-US" sz="2400" dirty="0">
                <a:solidFill>
                  <a:srgbClr val="002060"/>
                </a:solidFill>
                <a:latin typeface="Times New Roman" panose="02020603050405020304" pitchFamily="18" charset="0"/>
                <a:cs typeface="Times New Roman" panose="02020603050405020304" pitchFamily="18" charset="0"/>
              </a:rPr>
              <a:t> variables, Using Typedef keyword, Bit Fields.</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Data Files: Introduction to Files, Using Files in C, Reading from Text Files, Writing to Text Files, Random File Access.</a:t>
            </a:r>
          </a:p>
        </p:txBody>
      </p:sp>
      <p:sp>
        <p:nvSpPr>
          <p:cNvPr id="4" name="TextBox 3">
            <a:extLst>
              <a:ext uri="{FF2B5EF4-FFF2-40B4-BE49-F238E27FC236}">
                <a16:creationId xmlns:a16="http://schemas.microsoft.com/office/drawing/2014/main" id="{E0648879-A51A-4997-9AD1-30083E222EE1}"/>
              </a:ext>
            </a:extLst>
          </p:cNvPr>
          <p:cNvSpPr txBox="1"/>
          <p:nvPr/>
        </p:nvSpPr>
        <p:spPr>
          <a:xfrm>
            <a:off x="2328167" y="5771607"/>
            <a:ext cx="8493713" cy="400110"/>
          </a:xfrm>
          <a:prstGeom prst="rect">
            <a:avLst/>
          </a:prstGeom>
          <a:noFill/>
        </p:spPr>
        <p:txBody>
          <a:bodyPr wrap="square">
            <a:spAutoFit/>
          </a:bodyPr>
          <a:lstStyle/>
          <a:p>
            <a:r>
              <a:rPr lang="en-US" sz="2000" b="1" dirty="0">
                <a:solidFill>
                  <a:srgbClr val="7030A0"/>
                </a:solidFill>
                <a:latin typeface="Times New Roman" panose="02020603050405020304" pitchFamily="18" charset="0"/>
                <a:cs typeface="Times New Roman" panose="02020603050405020304" pitchFamily="18" charset="0"/>
                <a:hlinkClick r:id="rId2" action="ppaction://hlinkfile"/>
              </a:rPr>
              <a:t>PROGRAMMING FOR PROBLEM SOLVING USING C LAB</a:t>
            </a:r>
            <a:endParaRPr lang="en-IN" sz="2000" b="1" dirty="0">
              <a:solidFill>
                <a:srgbClr val="0070C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1F316928-55DF-4C8E-8DF8-73721D607C4A}"/>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243089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lowchart Symbols | SmartDraw | Flow chart, Workflow diagram, Disruptive  innovation">
            <a:extLst>
              <a:ext uri="{FF2B5EF4-FFF2-40B4-BE49-F238E27FC236}">
                <a16:creationId xmlns:a16="http://schemas.microsoft.com/office/drawing/2014/main" id="{06887B61-E8D7-4C5B-805C-BA613CFCD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949" y="650289"/>
            <a:ext cx="9064101" cy="5557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506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FD5A012-F10D-4BB2-A6B2-356EA23F73A6}"/>
              </a:ext>
            </a:extLst>
          </p:cNvPr>
          <p:cNvSpPr txBox="1"/>
          <p:nvPr/>
        </p:nvSpPr>
        <p:spPr>
          <a:xfrm>
            <a:off x="685799" y="1545584"/>
            <a:ext cx="4907133" cy="4062651"/>
          </a:xfrm>
          <a:prstGeom prst="rect">
            <a:avLst/>
          </a:prstGeom>
          <a:noFill/>
        </p:spPr>
        <p:txBody>
          <a:bodyPr wrap="square">
            <a:spAutoFit/>
          </a:bodyPr>
          <a:lstStyle/>
          <a:p>
            <a:r>
              <a:rPr lang="en-US" sz="2400" b="1" i="1" u="sng" dirty="0"/>
              <a:t>Algorithm: </a:t>
            </a:r>
          </a:p>
          <a:p>
            <a:endParaRPr lang="en-US" b="1" dirty="0"/>
          </a:p>
          <a:p>
            <a:r>
              <a:rPr lang="en-US" sz="2400" dirty="0"/>
              <a:t>Step1: START</a:t>
            </a:r>
          </a:p>
          <a:p>
            <a:endParaRPr lang="en-US" sz="2400" dirty="0"/>
          </a:p>
          <a:p>
            <a:r>
              <a:rPr lang="en-US" sz="2400" dirty="0"/>
              <a:t>Step2:Read the Radius r of the Circle</a:t>
            </a:r>
          </a:p>
          <a:p>
            <a:endParaRPr lang="en-US" sz="2400" dirty="0"/>
          </a:p>
          <a:p>
            <a:r>
              <a:rPr lang="en-US" sz="2400" dirty="0"/>
              <a:t>Step3: Area PI*r*r </a:t>
            </a:r>
          </a:p>
          <a:p>
            <a:endParaRPr lang="en-US" sz="2400" dirty="0"/>
          </a:p>
          <a:p>
            <a:r>
              <a:rPr lang="en-US" sz="2400" dirty="0"/>
              <a:t>Step4: Print Area</a:t>
            </a:r>
          </a:p>
          <a:p>
            <a:endParaRPr lang="en-US" sz="2400" dirty="0"/>
          </a:p>
          <a:p>
            <a:r>
              <a:rPr lang="en-US" sz="2400" dirty="0"/>
              <a:t>Step5:END</a:t>
            </a:r>
            <a:endParaRPr lang="te-IN" sz="2400" dirty="0"/>
          </a:p>
        </p:txBody>
      </p:sp>
      <p:sp>
        <p:nvSpPr>
          <p:cNvPr id="6" name="Rectangle: Rounded Corners 5">
            <a:extLst>
              <a:ext uri="{FF2B5EF4-FFF2-40B4-BE49-F238E27FC236}">
                <a16:creationId xmlns:a16="http://schemas.microsoft.com/office/drawing/2014/main" id="{C8CEF41C-6B15-41FA-A744-3B05361A618F}"/>
              </a:ext>
            </a:extLst>
          </p:cNvPr>
          <p:cNvSpPr/>
          <p:nvPr/>
        </p:nvSpPr>
        <p:spPr>
          <a:xfrm>
            <a:off x="8286750" y="1333500"/>
            <a:ext cx="1562100" cy="447675"/>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start</a:t>
            </a:r>
            <a:endParaRPr lang="te-IN" sz="2000" dirty="0">
              <a:solidFill>
                <a:schemeClr val="tx1"/>
              </a:solidFill>
            </a:endParaRPr>
          </a:p>
        </p:txBody>
      </p:sp>
      <p:cxnSp>
        <p:nvCxnSpPr>
          <p:cNvPr id="8" name="Straight Arrow Connector 7">
            <a:extLst>
              <a:ext uri="{FF2B5EF4-FFF2-40B4-BE49-F238E27FC236}">
                <a16:creationId xmlns:a16="http://schemas.microsoft.com/office/drawing/2014/main" id="{CB5F0DEB-63EF-4958-B197-2474F41BE001}"/>
              </a:ext>
            </a:extLst>
          </p:cNvPr>
          <p:cNvCxnSpPr>
            <a:stCxn id="6" idx="2"/>
          </p:cNvCxnSpPr>
          <p:nvPr/>
        </p:nvCxnSpPr>
        <p:spPr>
          <a:xfrm>
            <a:off x="9067800" y="1781175"/>
            <a:ext cx="0" cy="31432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9E342CE-01FD-48E7-8AE8-4DE08B62CD79}"/>
              </a:ext>
            </a:extLst>
          </p:cNvPr>
          <p:cNvCxnSpPr/>
          <p:nvPr/>
        </p:nvCxnSpPr>
        <p:spPr>
          <a:xfrm>
            <a:off x="9058275" y="2590800"/>
            <a:ext cx="0" cy="31432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0" name="Parallelogram 9">
            <a:extLst>
              <a:ext uri="{FF2B5EF4-FFF2-40B4-BE49-F238E27FC236}">
                <a16:creationId xmlns:a16="http://schemas.microsoft.com/office/drawing/2014/main" id="{AB8B12EE-90AD-46BB-8BA9-B34C6E2041B6}"/>
              </a:ext>
            </a:extLst>
          </p:cNvPr>
          <p:cNvSpPr/>
          <p:nvPr/>
        </p:nvSpPr>
        <p:spPr>
          <a:xfrm>
            <a:off x="8024810" y="2103608"/>
            <a:ext cx="2543175" cy="495300"/>
          </a:xfrm>
          <a:prstGeom prst="parallelogram">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Read radius r</a:t>
            </a:r>
            <a:endParaRPr lang="te-IN" sz="2400" dirty="0">
              <a:solidFill>
                <a:schemeClr val="tx1"/>
              </a:solidFill>
            </a:endParaRPr>
          </a:p>
        </p:txBody>
      </p:sp>
      <p:sp>
        <p:nvSpPr>
          <p:cNvPr id="11" name="Rectangle 10">
            <a:extLst>
              <a:ext uri="{FF2B5EF4-FFF2-40B4-BE49-F238E27FC236}">
                <a16:creationId xmlns:a16="http://schemas.microsoft.com/office/drawing/2014/main" id="{BDEFF328-6D59-442E-AE12-37A0E397365F}"/>
              </a:ext>
            </a:extLst>
          </p:cNvPr>
          <p:cNvSpPr/>
          <p:nvPr/>
        </p:nvSpPr>
        <p:spPr>
          <a:xfrm>
            <a:off x="8072442" y="2921341"/>
            <a:ext cx="2447909" cy="695325"/>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Area=3.14*r*r</a:t>
            </a:r>
            <a:endParaRPr lang="te-IN" sz="2800" dirty="0">
              <a:solidFill>
                <a:schemeClr val="tx1"/>
              </a:solidFill>
            </a:endParaRPr>
          </a:p>
        </p:txBody>
      </p:sp>
      <p:sp>
        <p:nvSpPr>
          <p:cNvPr id="12" name="Parallelogram 11">
            <a:extLst>
              <a:ext uri="{FF2B5EF4-FFF2-40B4-BE49-F238E27FC236}">
                <a16:creationId xmlns:a16="http://schemas.microsoft.com/office/drawing/2014/main" id="{821DD028-C1E0-4EAC-B7E0-919699C8005F}"/>
              </a:ext>
            </a:extLst>
          </p:cNvPr>
          <p:cNvSpPr/>
          <p:nvPr/>
        </p:nvSpPr>
        <p:spPr>
          <a:xfrm>
            <a:off x="8024810" y="3941933"/>
            <a:ext cx="1990722" cy="495300"/>
          </a:xfrm>
          <a:prstGeom prst="parallelogram">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print Area</a:t>
            </a:r>
            <a:endParaRPr lang="te-IN" sz="2400" dirty="0">
              <a:solidFill>
                <a:schemeClr val="tx1"/>
              </a:solidFill>
            </a:endParaRPr>
          </a:p>
        </p:txBody>
      </p:sp>
      <p:cxnSp>
        <p:nvCxnSpPr>
          <p:cNvPr id="13" name="Straight Arrow Connector 12">
            <a:extLst>
              <a:ext uri="{FF2B5EF4-FFF2-40B4-BE49-F238E27FC236}">
                <a16:creationId xmlns:a16="http://schemas.microsoft.com/office/drawing/2014/main" id="{BE99ED46-C267-4D1A-9BA1-8FECE3614957}"/>
              </a:ext>
            </a:extLst>
          </p:cNvPr>
          <p:cNvCxnSpPr/>
          <p:nvPr/>
        </p:nvCxnSpPr>
        <p:spPr>
          <a:xfrm>
            <a:off x="9134475" y="3616666"/>
            <a:ext cx="0" cy="31432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768F7538-9D21-405E-A904-4CB41BB5D727}"/>
              </a:ext>
            </a:extLst>
          </p:cNvPr>
          <p:cNvSpPr/>
          <p:nvPr/>
        </p:nvSpPr>
        <p:spPr>
          <a:xfrm>
            <a:off x="8277225" y="4729674"/>
            <a:ext cx="1562100" cy="447675"/>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END</a:t>
            </a:r>
            <a:endParaRPr lang="te-IN" sz="2000" dirty="0">
              <a:solidFill>
                <a:schemeClr val="tx1"/>
              </a:solidFill>
            </a:endParaRPr>
          </a:p>
        </p:txBody>
      </p:sp>
      <p:cxnSp>
        <p:nvCxnSpPr>
          <p:cNvPr id="15" name="Straight Arrow Connector 14">
            <a:extLst>
              <a:ext uri="{FF2B5EF4-FFF2-40B4-BE49-F238E27FC236}">
                <a16:creationId xmlns:a16="http://schemas.microsoft.com/office/drawing/2014/main" id="{8689B65B-72EA-4314-A529-EDBA32991A7C}"/>
              </a:ext>
            </a:extLst>
          </p:cNvPr>
          <p:cNvCxnSpPr/>
          <p:nvPr/>
        </p:nvCxnSpPr>
        <p:spPr>
          <a:xfrm>
            <a:off x="9115425" y="4437233"/>
            <a:ext cx="0" cy="31432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EEE597A-6501-421A-8AD1-17E174168466}"/>
              </a:ext>
            </a:extLst>
          </p:cNvPr>
          <p:cNvSpPr txBox="1"/>
          <p:nvPr/>
        </p:nvSpPr>
        <p:spPr>
          <a:xfrm>
            <a:off x="2647945" y="310117"/>
            <a:ext cx="8305805" cy="584775"/>
          </a:xfrm>
          <a:prstGeom prst="rect">
            <a:avLst/>
          </a:prstGeom>
          <a:noFill/>
        </p:spPr>
        <p:txBody>
          <a:bodyPr wrap="square">
            <a:spAutoFit/>
          </a:bodyPr>
          <a:lstStyle/>
          <a:p>
            <a:r>
              <a:rPr lang="en-US" sz="3200" b="1" dirty="0">
                <a:solidFill>
                  <a:srgbClr val="FF0000"/>
                </a:solidFill>
              </a:rPr>
              <a:t>Flowchart for Finding area of a circle of radius r</a:t>
            </a:r>
            <a:endParaRPr lang="te-IN" sz="3200" b="1" dirty="0">
              <a:solidFill>
                <a:srgbClr val="FF0000"/>
              </a:solidFill>
            </a:endParaRPr>
          </a:p>
        </p:txBody>
      </p:sp>
    </p:spTree>
    <p:extLst>
      <p:ext uri="{BB962C8B-B14F-4D97-AF65-F5344CB8AC3E}">
        <p14:creationId xmlns:p14="http://schemas.microsoft.com/office/powerpoint/2010/main" val="427919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P spid="14" grpId="0" animBg="1"/>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FD5A012-F10D-4BB2-A6B2-356EA23F73A6}"/>
              </a:ext>
            </a:extLst>
          </p:cNvPr>
          <p:cNvSpPr txBox="1"/>
          <p:nvPr/>
        </p:nvSpPr>
        <p:spPr>
          <a:xfrm>
            <a:off x="685799" y="1545584"/>
            <a:ext cx="4907133" cy="4708981"/>
          </a:xfrm>
          <a:prstGeom prst="rect">
            <a:avLst/>
          </a:prstGeom>
          <a:noFill/>
        </p:spPr>
        <p:txBody>
          <a:bodyPr wrap="square">
            <a:spAutoFit/>
          </a:bodyPr>
          <a:lstStyle/>
          <a:p>
            <a:r>
              <a:rPr lang="en-US" b="1" i="1" u="sng" dirty="0"/>
              <a:t>Algorithm: </a:t>
            </a:r>
          </a:p>
          <a:p>
            <a:endParaRPr lang="en-US" b="1" dirty="0"/>
          </a:p>
          <a:p>
            <a:r>
              <a:rPr lang="en-US" sz="2400" dirty="0"/>
              <a:t>Step1: Start</a:t>
            </a:r>
          </a:p>
          <a:p>
            <a:endParaRPr lang="en-US" sz="2400" dirty="0"/>
          </a:p>
          <a:p>
            <a:r>
              <a:rPr lang="en-US" sz="2400" dirty="0"/>
              <a:t>Step2: Read the first number n1.</a:t>
            </a:r>
          </a:p>
          <a:p>
            <a:endParaRPr lang="en-US" sz="2400" dirty="0"/>
          </a:p>
          <a:p>
            <a:r>
              <a:rPr lang="en-US" sz="2400" dirty="0"/>
              <a:t>Step3: Read the second number n2.</a:t>
            </a:r>
          </a:p>
          <a:p>
            <a:endParaRPr lang="en-US" sz="2400" dirty="0"/>
          </a:p>
          <a:p>
            <a:r>
              <a:rPr lang="en-US" sz="2400" dirty="0"/>
              <a:t>Step4: sum n1+n2.</a:t>
            </a:r>
          </a:p>
          <a:p>
            <a:endParaRPr lang="en-US" sz="2400" dirty="0"/>
          </a:p>
          <a:p>
            <a:r>
              <a:rPr lang="en-US" sz="2400" dirty="0"/>
              <a:t>Step5: Print sum.</a:t>
            </a:r>
          </a:p>
          <a:p>
            <a:endParaRPr lang="en-US" sz="2400" dirty="0"/>
          </a:p>
          <a:p>
            <a:r>
              <a:rPr lang="en-US" sz="2400" dirty="0"/>
              <a:t>Step6: Stop</a:t>
            </a:r>
            <a:endParaRPr lang="te-IN" sz="2400" dirty="0"/>
          </a:p>
        </p:txBody>
      </p:sp>
      <p:sp>
        <p:nvSpPr>
          <p:cNvPr id="2" name="Rectangle: Rounded Corners 1">
            <a:extLst>
              <a:ext uri="{FF2B5EF4-FFF2-40B4-BE49-F238E27FC236}">
                <a16:creationId xmlns:a16="http://schemas.microsoft.com/office/drawing/2014/main" id="{96FDF916-49DB-4225-9CED-88FA1AC07819}"/>
              </a:ext>
            </a:extLst>
          </p:cNvPr>
          <p:cNvSpPr/>
          <p:nvPr/>
        </p:nvSpPr>
        <p:spPr>
          <a:xfrm>
            <a:off x="8286750" y="1333500"/>
            <a:ext cx="1562100" cy="447675"/>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start</a:t>
            </a:r>
            <a:endParaRPr lang="te-IN" sz="2000" dirty="0">
              <a:solidFill>
                <a:schemeClr val="tx1"/>
              </a:solidFill>
            </a:endParaRPr>
          </a:p>
        </p:txBody>
      </p:sp>
      <p:cxnSp>
        <p:nvCxnSpPr>
          <p:cNvPr id="4" name="Straight Arrow Connector 3">
            <a:extLst>
              <a:ext uri="{FF2B5EF4-FFF2-40B4-BE49-F238E27FC236}">
                <a16:creationId xmlns:a16="http://schemas.microsoft.com/office/drawing/2014/main" id="{FBD4B16E-F405-4EF6-A5D5-E90F66487AA4}"/>
              </a:ext>
            </a:extLst>
          </p:cNvPr>
          <p:cNvCxnSpPr>
            <a:stCxn id="2" idx="2"/>
          </p:cNvCxnSpPr>
          <p:nvPr/>
        </p:nvCxnSpPr>
        <p:spPr>
          <a:xfrm>
            <a:off x="9067800" y="1781175"/>
            <a:ext cx="0" cy="31432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4270CA1-62FF-47C2-8112-13C3C76F6633}"/>
              </a:ext>
            </a:extLst>
          </p:cNvPr>
          <p:cNvCxnSpPr/>
          <p:nvPr/>
        </p:nvCxnSpPr>
        <p:spPr>
          <a:xfrm>
            <a:off x="9058275" y="2590800"/>
            <a:ext cx="0" cy="31432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5" name="Parallelogram 4">
            <a:extLst>
              <a:ext uri="{FF2B5EF4-FFF2-40B4-BE49-F238E27FC236}">
                <a16:creationId xmlns:a16="http://schemas.microsoft.com/office/drawing/2014/main" id="{D36E228D-05E8-4269-B02E-7C2D3678F6A5}"/>
              </a:ext>
            </a:extLst>
          </p:cNvPr>
          <p:cNvSpPr/>
          <p:nvPr/>
        </p:nvSpPr>
        <p:spPr>
          <a:xfrm>
            <a:off x="8181975" y="2095500"/>
            <a:ext cx="1990722" cy="495300"/>
          </a:xfrm>
          <a:prstGeom prst="parallelogram">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Read n1</a:t>
            </a:r>
            <a:endParaRPr lang="te-IN" sz="2400" dirty="0">
              <a:solidFill>
                <a:schemeClr val="tx1"/>
              </a:solidFill>
            </a:endParaRPr>
          </a:p>
        </p:txBody>
      </p:sp>
      <p:sp>
        <p:nvSpPr>
          <p:cNvPr id="12" name="Parallelogram 11">
            <a:extLst>
              <a:ext uri="{FF2B5EF4-FFF2-40B4-BE49-F238E27FC236}">
                <a16:creationId xmlns:a16="http://schemas.microsoft.com/office/drawing/2014/main" id="{8C38C703-4749-4AF2-8043-426E610A1BCA}"/>
              </a:ext>
            </a:extLst>
          </p:cNvPr>
          <p:cNvSpPr/>
          <p:nvPr/>
        </p:nvSpPr>
        <p:spPr>
          <a:xfrm>
            <a:off x="8062914" y="2892510"/>
            <a:ext cx="1990722" cy="495300"/>
          </a:xfrm>
          <a:prstGeom prst="parallelogram">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Read n2</a:t>
            </a:r>
            <a:endParaRPr lang="te-IN" sz="2400" dirty="0">
              <a:solidFill>
                <a:schemeClr val="tx1"/>
              </a:solidFill>
            </a:endParaRPr>
          </a:p>
        </p:txBody>
      </p:sp>
      <p:sp>
        <p:nvSpPr>
          <p:cNvPr id="15" name="Rectangle 14">
            <a:extLst>
              <a:ext uri="{FF2B5EF4-FFF2-40B4-BE49-F238E27FC236}">
                <a16:creationId xmlns:a16="http://schemas.microsoft.com/office/drawing/2014/main" id="{2A3E4F06-ED11-4143-A36A-7AD968E3EF38}"/>
              </a:ext>
            </a:extLst>
          </p:cNvPr>
          <p:cNvSpPr/>
          <p:nvPr/>
        </p:nvSpPr>
        <p:spPr>
          <a:xfrm>
            <a:off x="8062914" y="3686175"/>
            <a:ext cx="1990722" cy="695325"/>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sum=n1+n2</a:t>
            </a:r>
            <a:endParaRPr lang="te-IN" sz="2800" dirty="0">
              <a:solidFill>
                <a:schemeClr val="tx1"/>
              </a:solidFill>
            </a:endParaRPr>
          </a:p>
        </p:txBody>
      </p:sp>
      <p:cxnSp>
        <p:nvCxnSpPr>
          <p:cNvPr id="16" name="Straight Arrow Connector 15">
            <a:extLst>
              <a:ext uri="{FF2B5EF4-FFF2-40B4-BE49-F238E27FC236}">
                <a16:creationId xmlns:a16="http://schemas.microsoft.com/office/drawing/2014/main" id="{3E8D911D-716B-414D-9ADB-8A657EC2ABD1}"/>
              </a:ext>
            </a:extLst>
          </p:cNvPr>
          <p:cNvCxnSpPr/>
          <p:nvPr/>
        </p:nvCxnSpPr>
        <p:spPr>
          <a:xfrm>
            <a:off x="9086850" y="3371850"/>
            <a:ext cx="0" cy="31432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7" name="Parallelogram 16">
            <a:extLst>
              <a:ext uri="{FF2B5EF4-FFF2-40B4-BE49-F238E27FC236}">
                <a16:creationId xmlns:a16="http://schemas.microsoft.com/office/drawing/2014/main" id="{FE6FEAA9-72ED-4DE0-BAF3-D8FA3551B07C}"/>
              </a:ext>
            </a:extLst>
          </p:cNvPr>
          <p:cNvSpPr/>
          <p:nvPr/>
        </p:nvSpPr>
        <p:spPr>
          <a:xfrm>
            <a:off x="8062914" y="4703933"/>
            <a:ext cx="1990722" cy="495300"/>
          </a:xfrm>
          <a:prstGeom prst="parallelogram">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print sum</a:t>
            </a:r>
            <a:endParaRPr lang="te-IN" sz="2400" dirty="0">
              <a:solidFill>
                <a:schemeClr val="tx1"/>
              </a:solidFill>
            </a:endParaRPr>
          </a:p>
        </p:txBody>
      </p:sp>
      <p:cxnSp>
        <p:nvCxnSpPr>
          <p:cNvPr id="18" name="Straight Arrow Connector 17">
            <a:extLst>
              <a:ext uri="{FF2B5EF4-FFF2-40B4-BE49-F238E27FC236}">
                <a16:creationId xmlns:a16="http://schemas.microsoft.com/office/drawing/2014/main" id="{20A748D4-70FD-4A0C-9113-7A9A2E97A7CE}"/>
              </a:ext>
            </a:extLst>
          </p:cNvPr>
          <p:cNvCxnSpPr/>
          <p:nvPr/>
        </p:nvCxnSpPr>
        <p:spPr>
          <a:xfrm>
            <a:off x="9115425" y="4371975"/>
            <a:ext cx="0" cy="31432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F0A66F86-7C11-4867-8A4F-4CD8D29D3C9B}"/>
              </a:ext>
            </a:extLst>
          </p:cNvPr>
          <p:cNvSpPr/>
          <p:nvPr/>
        </p:nvSpPr>
        <p:spPr>
          <a:xfrm>
            <a:off x="8334375" y="5521666"/>
            <a:ext cx="1562100" cy="447675"/>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stop</a:t>
            </a:r>
            <a:endParaRPr lang="te-IN" sz="2000" dirty="0">
              <a:solidFill>
                <a:schemeClr val="tx1"/>
              </a:solidFill>
            </a:endParaRPr>
          </a:p>
        </p:txBody>
      </p:sp>
      <p:cxnSp>
        <p:nvCxnSpPr>
          <p:cNvPr id="20" name="Straight Arrow Connector 19">
            <a:extLst>
              <a:ext uri="{FF2B5EF4-FFF2-40B4-BE49-F238E27FC236}">
                <a16:creationId xmlns:a16="http://schemas.microsoft.com/office/drawing/2014/main" id="{AC0AC20D-581B-4BB4-B818-137DEFB704A5}"/>
              </a:ext>
            </a:extLst>
          </p:cNvPr>
          <p:cNvCxnSpPr/>
          <p:nvPr/>
        </p:nvCxnSpPr>
        <p:spPr>
          <a:xfrm>
            <a:off x="9115425" y="5199233"/>
            <a:ext cx="0" cy="31432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01418FB-95D7-47BD-A6A2-B52B0C0DF0EE}"/>
              </a:ext>
            </a:extLst>
          </p:cNvPr>
          <p:cNvSpPr txBox="1"/>
          <p:nvPr/>
        </p:nvSpPr>
        <p:spPr>
          <a:xfrm>
            <a:off x="1724026" y="450360"/>
            <a:ext cx="9067800" cy="584775"/>
          </a:xfrm>
          <a:prstGeom prst="rect">
            <a:avLst/>
          </a:prstGeom>
          <a:noFill/>
        </p:spPr>
        <p:txBody>
          <a:bodyPr wrap="square">
            <a:spAutoFit/>
          </a:bodyPr>
          <a:lstStyle/>
          <a:p>
            <a:r>
              <a:rPr lang="en-US" sz="3200" b="1" dirty="0">
                <a:solidFill>
                  <a:srgbClr val="FF0000"/>
                </a:solidFill>
              </a:rPr>
              <a:t>Flowchart to read two numbers and find their sum</a:t>
            </a:r>
            <a:endParaRPr lang="te-IN" sz="3200" b="1" dirty="0">
              <a:solidFill>
                <a:srgbClr val="FF0000"/>
              </a:solidFill>
            </a:endParaRPr>
          </a:p>
        </p:txBody>
      </p:sp>
    </p:spTree>
    <p:extLst>
      <p:ext uri="{BB962C8B-B14F-4D97-AF65-F5344CB8AC3E}">
        <p14:creationId xmlns:p14="http://schemas.microsoft.com/office/powerpoint/2010/main" val="386685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2" grpId="0" animBg="1"/>
      <p:bldP spid="15" grpId="0" animBg="1"/>
      <p:bldP spid="17" grpId="0" animBg="1"/>
      <p:bldP spid="19" grpId="0" animBg="1"/>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61099-AF79-4320-97D8-00F674C61AEB}"/>
              </a:ext>
            </a:extLst>
          </p:cNvPr>
          <p:cNvPicPr>
            <a:picLocks noChangeAspect="1"/>
          </p:cNvPicPr>
          <p:nvPr/>
        </p:nvPicPr>
        <p:blipFill>
          <a:blip r:embed="rId2"/>
          <a:stretch>
            <a:fillRect/>
          </a:stretch>
        </p:blipFill>
        <p:spPr>
          <a:xfrm>
            <a:off x="7132838" y="1001050"/>
            <a:ext cx="4495800" cy="5353050"/>
          </a:xfrm>
          <a:prstGeom prst="rect">
            <a:avLst/>
          </a:prstGeom>
        </p:spPr>
      </p:pic>
      <p:sp>
        <p:nvSpPr>
          <p:cNvPr id="5" name="TextBox 4">
            <a:extLst>
              <a:ext uri="{FF2B5EF4-FFF2-40B4-BE49-F238E27FC236}">
                <a16:creationId xmlns:a16="http://schemas.microsoft.com/office/drawing/2014/main" id="{9ED5BEE0-7FF1-401D-B036-A9CF8A89483A}"/>
              </a:ext>
            </a:extLst>
          </p:cNvPr>
          <p:cNvSpPr txBox="1"/>
          <p:nvPr/>
        </p:nvSpPr>
        <p:spPr>
          <a:xfrm>
            <a:off x="2123982" y="354719"/>
            <a:ext cx="6094520" cy="369332"/>
          </a:xfrm>
          <a:prstGeom prst="rect">
            <a:avLst/>
          </a:prstGeom>
          <a:noFill/>
        </p:spPr>
        <p:txBody>
          <a:bodyPr wrap="square">
            <a:spAutoFit/>
          </a:bodyPr>
          <a:lstStyle/>
          <a:p>
            <a:pPr algn="l"/>
            <a:r>
              <a:rPr lang="en-US" b="1" i="0" dirty="0">
                <a:solidFill>
                  <a:srgbClr val="202124"/>
                </a:solidFill>
                <a:effectLst/>
                <a:latin typeface="Google Sans"/>
              </a:rPr>
              <a:t>Algorithm, Flowchart to print the larger of two numbers</a:t>
            </a:r>
            <a:endParaRPr lang="en-US" b="0" i="0" dirty="0">
              <a:solidFill>
                <a:srgbClr val="202124"/>
              </a:solidFill>
              <a:effectLst/>
              <a:latin typeface="arial" panose="020B0604020202020204" pitchFamily="34" charset="0"/>
            </a:endParaRPr>
          </a:p>
        </p:txBody>
      </p:sp>
      <p:sp>
        <p:nvSpPr>
          <p:cNvPr id="7" name="TextBox 6">
            <a:extLst>
              <a:ext uri="{FF2B5EF4-FFF2-40B4-BE49-F238E27FC236}">
                <a16:creationId xmlns:a16="http://schemas.microsoft.com/office/drawing/2014/main" id="{88149A41-E933-4D95-AAE7-5C8F55E73D74}"/>
              </a:ext>
            </a:extLst>
          </p:cNvPr>
          <p:cNvSpPr txBox="1"/>
          <p:nvPr/>
        </p:nvSpPr>
        <p:spPr>
          <a:xfrm>
            <a:off x="712433" y="1674674"/>
            <a:ext cx="6094520" cy="1200329"/>
          </a:xfrm>
          <a:prstGeom prst="rect">
            <a:avLst/>
          </a:prstGeom>
          <a:noFill/>
        </p:spPr>
        <p:txBody>
          <a:bodyPr wrap="square">
            <a:spAutoFit/>
          </a:bodyPr>
          <a:lstStyle/>
          <a:p>
            <a:pPr algn="l"/>
            <a:r>
              <a:rPr lang="en-US" b="0" i="0" dirty="0">
                <a:solidFill>
                  <a:srgbClr val="202124"/>
                </a:solidFill>
                <a:effectLst/>
                <a:latin typeface="arial" panose="020B0604020202020204" pitchFamily="34" charset="0"/>
              </a:rPr>
              <a:t>Step 1: Start.</a:t>
            </a:r>
          </a:p>
          <a:p>
            <a:pPr algn="l"/>
            <a:r>
              <a:rPr lang="en-US" b="0" i="0" dirty="0">
                <a:solidFill>
                  <a:srgbClr val="202124"/>
                </a:solidFill>
                <a:effectLst/>
                <a:latin typeface="arial" panose="020B0604020202020204" pitchFamily="34" charset="0"/>
              </a:rPr>
              <a:t>Step 2: Read two numbers A,B.</a:t>
            </a:r>
          </a:p>
          <a:p>
            <a:pPr algn="l"/>
            <a:r>
              <a:rPr lang="en-US" b="0" i="0" dirty="0">
                <a:solidFill>
                  <a:srgbClr val="202124"/>
                </a:solidFill>
                <a:effectLst/>
                <a:latin typeface="arial" panose="020B0604020202020204" pitchFamily="34" charset="0"/>
              </a:rPr>
              <a:t>Step 3: If A&gt;</a:t>
            </a:r>
            <a:r>
              <a:rPr lang="en-US" dirty="0">
                <a:solidFill>
                  <a:srgbClr val="202124"/>
                </a:solidFill>
                <a:latin typeface="arial" panose="020B0604020202020204" pitchFamily="34" charset="0"/>
              </a:rPr>
              <a:t>B</a:t>
            </a:r>
            <a:r>
              <a:rPr lang="en-US" b="0" i="0" dirty="0">
                <a:solidFill>
                  <a:srgbClr val="202124"/>
                </a:solidFill>
                <a:effectLst/>
                <a:latin typeface="arial" panose="020B0604020202020204" pitchFamily="34" charset="0"/>
              </a:rPr>
              <a:t> then </a:t>
            </a:r>
            <a:r>
              <a:rPr lang="en-US" dirty="0">
                <a:solidFill>
                  <a:srgbClr val="202124"/>
                </a:solidFill>
                <a:latin typeface="arial" panose="020B0604020202020204" pitchFamily="34" charset="0"/>
              </a:rPr>
              <a:t>A is </a:t>
            </a:r>
            <a:r>
              <a:rPr lang="en-US" dirty="0" err="1">
                <a:solidFill>
                  <a:srgbClr val="202124"/>
                </a:solidFill>
                <a:latin typeface="arial" panose="020B0604020202020204" pitchFamily="34" charset="0"/>
              </a:rPr>
              <a:t>big,</a:t>
            </a:r>
            <a:r>
              <a:rPr lang="en-US" b="0" i="0" dirty="0" err="1">
                <a:solidFill>
                  <a:srgbClr val="202124"/>
                </a:solidFill>
                <a:effectLst/>
                <a:latin typeface="arial" panose="020B0604020202020204" pitchFamily="34" charset="0"/>
              </a:rPr>
              <a:t>Otherwise</a:t>
            </a:r>
            <a:r>
              <a:rPr lang="en-US" b="0" i="0" dirty="0">
                <a:solidFill>
                  <a:srgbClr val="202124"/>
                </a:solidFill>
                <a:effectLst/>
                <a:latin typeface="arial" panose="020B0604020202020204" pitchFamily="34" charset="0"/>
              </a:rPr>
              <a:t>: B is big</a:t>
            </a:r>
          </a:p>
          <a:p>
            <a:pPr algn="l"/>
            <a:r>
              <a:rPr lang="en-US" dirty="0">
                <a:solidFill>
                  <a:srgbClr val="202124"/>
                </a:solidFill>
                <a:latin typeface="arial" panose="020B0604020202020204" pitchFamily="34" charset="0"/>
              </a:rPr>
              <a:t>Step 4: End.</a:t>
            </a:r>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363389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7A219B-F541-4328-87E0-7574365D6ABA}"/>
              </a:ext>
            </a:extLst>
          </p:cNvPr>
          <p:cNvSpPr txBox="1"/>
          <p:nvPr/>
        </p:nvSpPr>
        <p:spPr>
          <a:xfrm>
            <a:off x="152401" y="354719"/>
            <a:ext cx="11153774" cy="523220"/>
          </a:xfrm>
          <a:prstGeom prst="rect">
            <a:avLst/>
          </a:prstGeom>
          <a:noFill/>
        </p:spPr>
        <p:txBody>
          <a:bodyPr wrap="square">
            <a:spAutoFit/>
          </a:bodyPr>
          <a:lstStyle/>
          <a:p>
            <a:pPr algn="l"/>
            <a:r>
              <a:rPr lang="en-US" sz="2800" b="1" i="0" dirty="0">
                <a:solidFill>
                  <a:srgbClr val="202124"/>
                </a:solidFill>
                <a:effectLst/>
                <a:latin typeface="Google Sans"/>
              </a:rPr>
              <a:t>Flowchart to increment X value(initially X=0) by 1 until it reaches 10</a:t>
            </a:r>
            <a:endParaRPr lang="en-US" sz="2800" b="0" i="0" dirty="0">
              <a:solidFill>
                <a:srgbClr val="202124"/>
              </a:solidFill>
              <a:effectLst/>
              <a:latin typeface="arial" panose="020B0604020202020204" pitchFamily="34" charset="0"/>
            </a:endParaRPr>
          </a:p>
        </p:txBody>
      </p:sp>
      <p:pic>
        <p:nvPicPr>
          <p:cNvPr id="5" name="Picture 4">
            <a:extLst>
              <a:ext uri="{FF2B5EF4-FFF2-40B4-BE49-F238E27FC236}">
                <a16:creationId xmlns:a16="http://schemas.microsoft.com/office/drawing/2014/main" id="{24789292-219F-4CFD-8111-62C68C3FD2D9}"/>
              </a:ext>
            </a:extLst>
          </p:cNvPr>
          <p:cNvPicPr>
            <a:picLocks noChangeAspect="1"/>
          </p:cNvPicPr>
          <p:nvPr/>
        </p:nvPicPr>
        <p:blipFill>
          <a:blip r:embed="rId2"/>
          <a:stretch>
            <a:fillRect/>
          </a:stretch>
        </p:blipFill>
        <p:spPr>
          <a:xfrm>
            <a:off x="6819900" y="1072302"/>
            <a:ext cx="4143375" cy="5324475"/>
          </a:xfrm>
          <a:prstGeom prst="rect">
            <a:avLst/>
          </a:prstGeom>
        </p:spPr>
      </p:pic>
      <p:sp>
        <p:nvSpPr>
          <p:cNvPr id="6" name="TextBox 5">
            <a:extLst>
              <a:ext uri="{FF2B5EF4-FFF2-40B4-BE49-F238E27FC236}">
                <a16:creationId xmlns:a16="http://schemas.microsoft.com/office/drawing/2014/main" id="{D08088E9-68EB-4984-A01B-EED3BA1149EF}"/>
              </a:ext>
            </a:extLst>
          </p:cNvPr>
          <p:cNvSpPr txBox="1"/>
          <p:nvPr/>
        </p:nvSpPr>
        <p:spPr>
          <a:xfrm>
            <a:off x="725380" y="2828835"/>
            <a:ext cx="6094520" cy="1754326"/>
          </a:xfrm>
          <a:prstGeom prst="rect">
            <a:avLst/>
          </a:prstGeom>
          <a:noFill/>
        </p:spPr>
        <p:txBody>
          <a:bodyPr wrap="square">
            <a:spAutoFit/>
          </a:bodyPr>
          <a:lstStyle/>
          <a:p>
            <a:pPr algn="l"/>
            <a:r>
              <a:rPr lang="en-US" b="0" i="0" dirty="0">
                <a:solidFill>
                  <a:srgbClr val="202124"/>
                </a:solidFill>
                <a:effectLst/>
                <a:latin typeface="arial" panose="020B0604020202020204" pitchFamily="34" charset="0"/>
              </a:rPr>
              <a:t>Step 1: Start.</a:t>
            </a:r>
          </a:p>
          <a:p>
            <a:pPr algn="l"/>
            <a:r>
              <a:rPr lang="en-US" b="0" i="0" dirty="0">
                <a:solidFill>
                  <a:srgbClr val="202124"/>
                </a:solidFill>
                <a:effectLst/>
                <a:latin typeface="arial" panose="020B0604020202020204" pitchFamily="34" charset="0"/>
              </a:rPr>
              <a:t>Step 2: Assign X with 0.</a:t>
            </a:r>
          </a:p>
          <a:p>
            <a:pPr algn="l"/>
            <a:r>
              <a:rPr lang="en-US" b="0" i="0" dirty="0">
                <a:solidFill>
                  <a:srgbClr val="202124"/>
                </a:solidFill>
                <a:effectLst/>
                <a:latin typeface="arial" panose="020B0604020202020204" pitchFamily="34" charset="0"/>
              </a:rPr>
              <a:t>Step 3: If X&lt;10 is </a:t>
            </a:r>
            <a:r>
              <a:rPr lang="en-US" b="0" i="0" dirty="0" err="1">
                <a:solidFill>
                  <a:srgbClr val="202124"/>
                </a:solidFill>
                <a:effectLst/>
                <a:latin typeface="arial" panose="020B0604020202020204" pitchFamily="34" charset="0"/>
              </a:rPr>
              <a:t>true,goto</a:t>
            </a:r>
            <a:r>
              <a:rPr lang="en-US" b="0" i="0" dirty="0">
                <a:solidFill>
                  <a:srgbClr val="202124"/>
                </a:solidFill>
                <a:effectLst/>
                <a:latin typeface="arial" panose="020B0604020202020204" pitchFamily="34" charset="0"/>
              </a:rPr>
              <a:t> step 4</a:t>
            </a:r>
          </a:p>
          <a:p>
            <a:pPr algn="l"/>
            <a:r>
              <a:rPr lang="en-US" dirty="0">
                <a:solidFill>
                  <a:srgbClr val="202124"/>
                </a:solidFill>
                <a:latin typeface="arial" panose="020B0604020202020204" pitchFamily="34" charset="0"/>
              </a:rPr>
              <a:t>Step 4: </a:t>
            </a:r>
            <a:r>
              <a:rPr lang="en-US" b="0" i="0" dirty="0">
                <a:solidFill>
                  <a:srgbClr val="202124"/>
                </a:solidFill>
                <a:effectLst/>
                <a:latin typeface="arial" panose="020B0604020202020204" pitchFamily="34" charset="0"/>
              </a:rPr>
              <a:t>X=X+1,go to step3.</a:t>
            </a:r>
          </a:p>
          <a:p>
            <a:pPr algn="l"/>
            <a:r>
              <a:rPr lang="en-US" dirty="0">
                <a:solidFill>
                  <a:srgbClr val="202124"/>
                </a:solidFill>
                <a:latin typeface="arial" panose="020B0604020202020204" pitchFamily="34" charset="0"/>
              </a:rPr>
              <a:t>Step 5: If X&lt;10 </a:t>
            </a:r>
            <a:r>
              <a:rPr lang="en-US" dirty="0" err="1">
                <a:solidFill>
                  <a:srgbClr val="202124"/>
                </a:solidFill>
                <a:latin typeface="arial" panose="020B0604020202020204" pitchFamily="34" charset="0"/>
              </a:rPr>
              <a:t>false,goto</a:t>
            </a:r>
            <a:r>
              <a:rPr lang="en-US" dirty="0">
                <a:solidFill>
                  <a:srgbClr val="202124"/>
                </a:solidFill>
                <a:latin typeface="arial" panose="020B0604020202020204" pitchFamily="34" charset="0"/>
              </a:rPr>
              <a:t> Step 6.</a:t>
            </a:r>
            <a:endParaRPr lang="en-US" b="0" i="0" dirty="0">
              <a:solidFill>
                <a:srgbClr val="202124"/>
              </a:solidFill>
              <a:effectLst/>
              <a:latin typeface="arial" panose="020B0604020202020204" pitchFamily="34" charset="0"/>
            </a:endParaRPr>
          </a:p>
          <a:p>
            <a:pPr algn="l"/>
            <a:r>
              <a:rPr lang="en-US" dirty="0">
                <a:solidFill>
                  <a:srgbClr val="202124"/>
                </a:solidFill>
                <a:latin typeface="arial" panose="020B0604020202020204" pitchFamily="34" charset="0"/>
              </a:rPr>
              <a:t>Step 6: End.</a:t>
            </a:r>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342217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C8A96E-453B-422A-8ECA-6125297F2AA3}"/>
              </a:ext>
            </a:extLst>
          </p:cNvPr>
          <p:cNvSpPr txBox="1"/>
          <p:nvPr/>
        </p:nvSpPr>
        <p:spPr>
          <a:xfrm>
            <a:off x="383960" y="1408875"/>
            <a:ext cx="6094520"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RAPTOR is a flowchart-based programming environment,</a:t>
            </a:r>
            <a:endParaRPr lang="te-IN" dirty="0"/>
          </a:p>
        </p:txBody>
      </p:sp>
      <p:sp>
        <p:nvSpPr>
          <p:cNvPr id="5" name="TextBox 4">
            <a:extLst>
              <a:ext uri="{FF2B5EF4-FFF2-40B4-BE49-F238E27FC236}">
                <a16:creationId xmlns:a16="http://schemas.microsoft.com/office/drawing/2014/main" id="{B02CBCDB-E9D4-40AA-AF47-BECA17BC9F2A}"/>
              </a:ext>
            </a:extLst>
          </p:cNvPr>
          <p:cNvSpPr txBox="1"/>
          <p:nvPr/>
        </p:nvSpPr>
        <p:spPr>
          <a:xfrm>
            <a:off x="4485442" y="538863"/>
            <a:ext cx="6094520" cy="584775"/>
          </a:xfrm>
          <a:prstGeom prst="rect">
            <a:avLst/>
          </a:prstGeom>
          <a:noFill/>
        </p:spPr>
        <p:txBody>
          <a:bodyPr wrap="square">
            <a:spAutoFit/>
          </a:bodyPr>
          <a:lstStyle/>
          <a:p>
            <a:r>
              <a:rPr lang="en-US" sz="3200" b="1" i="0" u="sng" dirty="0">
                <a:solidFill>
                  <a:srgbClr val="7030A0"/>
                </a:solidFill>
                <a:effectLst/>
                <a:latin typeface="arial" panose="020B0604020202020204" pitchFamily="34" charset="0"/>
              </a:rPr>
              <a:t>RAPTOR</a:t>
            </a:r>
            <a:endParaRPr lang="te-IN" sz="3200" b="1" u="sng" dirty="0">
              <a:solidFill>
                <a:srgbClr val="7030A0"/>
              </a:solidFill>
            </a:endParaRPr>
          </a:p>
        </p:txBody>
      </p:sp>
      <p:sp>
        <p:nvSpPr>
          <p:cNvPr id="7" name="TextBox 6">
            <a:extLst>
              <a:ext uri="{FF2B5EF4-FFF2-40B4-BE49-F238E27FC236}">
                <a16:creationId xmlns:a16="http://schemas.microsoft.com/office/drawing/2014/main" id="{291987AB-C06A-4567-9485-E65DC86CCE40}"/>
              </a:ext>
            </a:extLst>
          </p:cNvPr>
          <p:cNvSpPr txBox="1"/>
          <p:nvPr/>
        </p:nvSpPr>
        <p:spPr>
          <a:xfrm>
            <a:off x="641412" y="2127966"/>
            <a:ext cx="6094520" cy="369332"/>
          </a:xfrm>
          <a:prstGeom prst="rect">
            <a:avLst/>
          </a:prstGeom>
          <a:noFill/>
        </p:spPr>
        <p:txBody>
          <a:bodyPr wrap="square">
            <a:spAutoFit/>
          </a:bodyPr>
          <a:lstStyle/>
          <a:p>
            <a:r>
              <a:rPr lang="te-IN" dirty="0">
                <a:hlinkClick r:id="rId2"/>
              </a:rPr>
              <a:t>https://raptor.martincarlisle.com/</a:t>
            </a:r>
            <a:endParaRPr lang="te-IN" dirty="0"/>
          </a:p>
        </p:txBody>
      </p:sp>
    </p:spTree>
    <p:extLst>
      <p:ext uri="{BB962C8B-B14F-4D97-AF65-F5344CB8AC3E}">
        <p14:creationId xmlns:p14="http://schemas.microsoft.com/office/powerpoint/2010/main" val="2747692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E846A8-26CB-41A1-895F-2FCF920790A2}"/>
              </a:ext>
            </a:extLst>
          </p:cNvPr>
          <p:cNvSpPr txBox="1"/>
          <p:nvPr/>
        </p:nvSpPr>
        <p:spPr>
          <a:xfrm>
            <a:off x="2123982" y="354719"/>
            <a:ext cx="6094520" cy="646331"/>
          </a:xfrm>
          <a:prstGeom prst="rect">
            <a:avLst/>
          </a:prstGeom>
          <a:noFill/>
        </p:spPr>
        <p:txBody>
          <a:bodyPr wrap="square">
            <a:spAutoFit/>
          </a:bodyPr>
          <a:lstStyle/>
          <a:p>
            <a:pPr algn="ctr"/>
            <a:r>
              <a:rPr lang="en-US" sz="3600" b="1" i="0" u="sng" dirty="0">
                <a:solidFill>
                  <a:srgbClr val="202124"/>
                </a:solidFill>
                <a:effectLst/>
                <a:latin typeface="Google Sans"/>
              </a:rPr>
              <a:t>Pseudo code</a:t>
            </a:r>
            <a:endParaRPr lang="en-US" sz="3600" b="0" i="0" u="sng" dirty="0">
              <a:solidFill>
                <a:srgbClr val="202124"/>
              </a:solidFill>
              <a:effectLst/>
              <a:latin typeface="arial" panose="020B0604020202020204" pitchFamily="34" charset="0"/>
            </a:endParaRPr>
          </a:p>
        </p:txBody>
      </p:sp>
      <p:sp>
        <p:nvSpPr>
          <p:cNvPr id="4" name="TextBox 3">
            <a:extLst>
              <a:ext uri="{FF2B5EF4-FFF2-40B4-BE49-F238E27FC236}">
                <a16:creationId xmlns:a16="http://schemas.microsoft.com/office/drawing/2014/main" id="{9C56D8B9-90A6-44CB-A510-58486CFD3170}"/>
              </a:ext>
            </a:extLst>
          </p:cNvPr>
          <p:cNvSpPr txBox="1"/>
          <p:nvPr/>
        </p:nvSpPr>
        <p:spPr>
          <a:xfrm>
            <a:off x="342900" y="1200835"/>
            <a:ext cx="10763250" cy="4832092"/>
          </a:xfrm>
          <a:prstGeom prst="rect">
            <a:avLst/>
          </a:prstGeom>
          <a:noFill/>
        </p:spPr>
        <p:txBody>
          <a:bodyPr wrap="square">
            <a:spAutoFit/>
          </a:bodyPr>
          <a:lstStyle/>
          <a:p>
            <a:pPr marL="457200" indent="-457200">
              <a:buFont typeface="Arial" panose="020B0604020202020204" pitchFamily="34" charset="0"/>
              <a:buChar char="•"/>
            </a:pPr>
            <a:r>
              <a:rPr lang="en-US" sz="2800" b="1" i="0" dirty="0">
                <a:solidFill>
                  <a:srgbClr val="333333"/>
                </a:solidFill>
                <a:effectLst/>
                <a:latin typeface="Times New Roman" panose="02020603050405020304" pitchFamily="18" charset="0"/>
              </a:rPr>
              <a:t>Set of instructions that mimic programming language instructions.</a:t>
            </a:r>
          </a:p>
          <a:p>
            <a:pPr marL="457200" indent="-457200">
              <a:buFont typeface="Arial" panose="020B0604020202020204" pitchFamily="34" charset="0"/>
              <a:buChar char="•"/>
            </a:pPr>
            <a:endParaRPr lang="en-US" sz="2800" b="1" dirty="0">
              <a:solidFill>
                <a:srgbClr val="333333"/>
              </a:solidFill>
              <a:latin typeface="Times New Roman" panose="02020603050405020304" pitchFamily="18" charset="0"/>
            </a:endParaRPr>
          </a:p>
          <a:p>
            <a:pPr marL="457200" indent="-457200">
              <a:buFont typeface="Arial" panose="020B0604020202020204" pitchFamily="34" charset="0"/>
              <a:buChar char="•"/>
            </a:pPr>
            <a:r>
              <a:rPr lang="en-US" sz="2800" dirty="0"/>
              <a:t>Pseudocode is one of the tools that can be used to write a preliminary plan that can be developed into a computer program. </a:t>
            </a:r>
          </a:p>
          <a:p>
            <a:pPr marL="457200" indent="-457200">
              <a:buFont typeface="Arial" panose="020B0604020202020204" pitchFamily="34" charset="0"/>
              <a:buChar char="•"/>
            </a:pPr>
            <a:endParaRPr lang="en-US" sz="2800" b="1" dirty="0"/>
          </a:p>
          <a:p>
            <a:pPr marL="457200" indent="-457200">
              <a:buFont typeface="Arial" panose="020B0604020202020204" pitchFamily="34" charset="0"/>
              <a:buChar char="•"/>
            </a:pPr>
            <a:r>
              <a:rPr lang="en-US" sz="2800" dirty="0"/>
              <a:t>Pseudocode is a generic way of describing an algorithm without use of any specific programming language syntax</a:t>
            </a:r>
            <a:r>
              <a:rPr lang="en-US" sz="2800" b="1" dirty="0"/>
              <a:t>.</a:t>
            </a:r>
          </a:p>
          <a:p>
            <a:pPr marL="457200" indent="-457200">
              <a:buFont typeface="Arial" panose="020B0604020202020204" pitchFamily="34" charset="0"/>
              <a:buChar char="•"/>
            </a:pPr>
            <a:endParaRPr lang="en-US" sz="2800" b="1" dirty="0"/>
          </a:p>
          <a:p>
            <a:pPr marL="457200" indent="-457200">
              <a:buFont typeface="Arial" panose="020B0604020202020204" pitchFamily="34" charset="0"/>
              <a:buChar char="•"/>
            </a:pPr>
            <a:r>
              <a:rPr lang="en-US" sz="2800" dirty="0"/>
              <a:t>It is, as the name suggests, pseudo code —it cannot be executed on a real computer</a:t>
            </a:r>
            <a:endParaRPr lang="en-US" sz="2800" b="1" dirty="0"/>
          </a:p>
          <a:p>
            <a:endParaRPr lang="te-IN" sz="2800" b="1" dirty="0"/>
          </a:p>
        </p:txBody>
      </p:sp>
    </p:spTree>
    <p:extLst>
      <p:ext uri="{BB962C8B-B14F-4D97-AF65-F5344CB8AC3E}">
        <p14:creationId xmlns:p14="http://schemas.microsoft.com/office/powerpoint/2010/main" val="138212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E846A8-26CB-41A1-895F-2FCF920790A2}"/>
              </a:ext>
            </a:extLst>
          </p:cNvPr>
          <p:cNvSpPr txBox="1"/>
          <p:nvPr/>
        </p:nvSpPr>
        <p:spPr>
          <a:xfrm>
            <a:off x="2123982" y="354719"/>
            <a:ext cx="6094520" cy="523220"/>
          </a:xfrm>
          <a:prstGeom prst="rect">
            <a:avLst/>
          </a:prstGeom>
          <a:noFill/>
        </p:spPr>
        <p:txBody>
          <a:bodyPr wrap="square">
            <a:spAutoFit/>
          </a:bodyPr>
          <a:lstStyle/>
          <a:p>
            <a:pPr algn="ctr"/>
            <a:r>
              <a:rPr lang="en-US" sz="2800" b="1" i="0" u="sng" dirty="0">
                <a:solidFill>
                  <a:srgbClr val="202124"/>
                </a:solidFill>
                <a:effectLst/>
                <a:latin typeface="Google Sans"/>
              </a:rPr>
              <a:t>Pseudo code examples </a:t>
            </a:r>
            <a:endParaRPr lang="en-US" sz="2800" b="0" i="0" u="sng" dirty="0">
              <a:solidFill>
                <a:srgbClr val="202124"/>
              </a:solidFill>
              <a:effectLst/>
              <a:latin typeface="arial" panose="020B0604020202020204" pitchFamily="34" charset="0"/>
            </a:endParaRPr>
          </a:p>
        </p:txBody>
      </p:sp>
      <p:sp>
        <p:nvSpPr>
          <p:cNvPr id="5" name="TextBox 4">
            <a:extLst>
              <a:ext uri="{FF2B5EF4-FFF2-40B4-BE49-F238E27FC236}">
                <a16:creationId xmlns:a16="http://schemas.microsoft.com/office/drawing/2014/main" id="{311DCE8A-C184-4546-9F7E-02023A72260B}"/>
              </a:ext>
            </a:extLst>
          </p:cNvPr>
          <p:cNvSpPr txBox="1"/>
          <p:nvPr/>
        </p:nvSpPr>
        <p:spPr>
          <a:xfrm>
            <a:off x="447675" y="1512838"/>
            <a:ext cx="6096000" cy="2677656"/>
          </a:xfrm>
          <a:prstGeom prst="rect">
            <a:avLst/>
          </a:prstGeom>
          <a:noFill/>
        </p:spPr>
        <p:txBody>
          <a:bodyPr wrap="square">
            <a:spAutoFit/>
          </a:bodyPr>
          <a:lstStyle/>
          <a:p>
            <a:pPr algn="l" fontAlgn="base"/>
            <a:r>
              <a:rPr lang="en-US" sz="2400" b="1" i="0" dirty="0">
                <a:solidFill>
                  <a:srgbClr val="FF0000"/>
                </a:solidFill>
                <a:effectLst/>
                <a:latin typeface="Open Sans" panose="020B0606030504020204" pitchFamily="34" charset="0"/>
              </a:rPr>
              <a:t>Pseudocode to add 2 numbers:</a:t>
            </a:r>
          </a:p>
          <a:p>
            <a:pPr algn="l" fontAlgn="base"/>
            <a:r>
              <a:rPr lang="en-US" sz="2400" b="1" i="0" dirty="0">
                <a:solidFill>
                  <a:srgbClr val="1D93AD"/>
                </a:solidFill>
                <a:effectLst/>
                <a:latin typeface="Open Sans" panose="020B0606030504020204" pitchFamily="34" charset="0"/>
              </a:rPr>
              <a:t>Begin</a:t>
            </a:r>
            <a:endParaRPr lang="en-US" sz="2400" b="1" i="0" dirty="0">
              <a:solidFill>
                <a:srgbClr val="444444"/>
              </a:solidFill>
              <a:effectLst/>
              <a:latin typeface="Open Sans" panose="020B0606030504020204" pitchFamily="34" charset="0"/>
            </a:endParaRPr>
          </a:p>
          <a:p>
            <a:pPr algn="l" fontAlgn="base"/>
            <a:r>
              <a:rPr lang="en-US" sz="2400" b="1" i="0" dirty="0">
                <a:solidFill>
                  <a:srgbClr val="1D93AD"/>
                </a:solidFill>
                <a:effectLst/>
                <a:latin typeface="Open Sans" panose="020B0606030504020204" pitchFamily="34" charset="0"/>
              </a:rPr>
              <a:t>            Set sum=0;</a:t>
            </a:r>
            <a:endParaRPr lang="en-US" sz="2400" b="1" i="0" dirty="0">
              <a:solidFill>
                <a:srgbClr val="444444"/>
              </a:solidFill>
              <a:effectLst/>
              <a:latin typeface="Open Sans" panose="020B0606030504020204" pitchFamily="34" charset="0"/>
            </a:endParaRPr>
          </a:p>
          <a:p>
            <a:pPr algn="l" fontAlgn="base"/>
            <a:r>
              <a:rPr lang="en-US" sz="2400" b="1" i="0" dirty="0">
                <a:solidFill>
                  <a:srgbClr val="1D93AD"/>
                </a:solidFill>
                <a:effectLst/>
                <a:latin typeface="Open Sans" panose="020B0606030504020204" pitchFamily="34" charset="0"/>
              </a:rPr>
              <a:t>            Read: num1, num2;</a:t>
            </a:r>
            <a:endParaRPr lang="en-US" sz="2400" b="1" i="0" dirty="0">
              <a:solidFill>
                <a:srgbClr val="444444"/>
              </a:solidFill>
              <a:effectLst/>
              <a:latin typeface="Open Sans" panose="020B0606030504020204" pitchFamily="34" charset="0"/>
            </a:endParaRPr>
          </a:p>
          <a:p>
            <a:pPr algn="l" fontAlgn="base"/>
            <a:r>
              <a:rPr lang="en-US" sz="2400" b="1" i="0" dirty="0">
                <a:solidFill>
                  <a:srgbClr val="1D93AD"/>
                </a:solidFill>
                <a:effectLst/>
                <a:latin typeface="Open Sans" panose="020B0606030504020204" pitchFamily="34" charset="0"/>
              </a:rPr>
              <a:t>            Set sum = num1+num2;</a:t>
            </a:r>
            <a:endParaRPr lang="en-US" sz="2400" b="1" i="0" dirty="0">
              <a:solidFill>
                <a:srgbClr val="444444"/>
              </a:solidFill>
              <a:effectLst/>
              <a:latin typeface="Open Sans" panose="020B0606030504020204" pitchFamily="34" charset="0"/>
            </a:endParaRPr>
          </a:p>
          <a:p>
            <a:pPr algn="l" fontAlgn="base"/>
            <a:r>
              <a:rPr lang="en-US" sz="2400" b="1" i="0" dirty="0">
                <a:solidFill>
                  <a:srgbClr val="1D93AD"/>
                </a:solidFill>
                <a:effectLst/>
                <a:latin typeface="Open Sans" panose="020B0606030504020204" pitchFamily="34" charset="0"/>
              </a:rPr>
              <a:t>            Print sum;</a:t>
            </a:r>
            <a:endParaRPr lang="en-US" sz="2400" b="1" i="0" dirty="0">
              <a:solidFill>
                <a:srgbClr val="444444"/>
              </a:solidFill>
              <a:effectLst/>
              <a:latin typeface="Open Sans" panose="020B0606030504020204" pitchFamily="34" charset="0"/>
            </a:endParaRPr>
          </a:p>
          <a:p>
            <a:pPr algn="l" fontAlgn="base"/>
            <a:r>
              <a:rPr lang="en-US" sz="2400" b="1" i="0" dirty="0">
                <a:solidFill>
                  <a:srgbClr val="1D93AD"/>
                </a:solidFill>
                <a:effectLst/>
                <a:latin typeface="Open Sans" panose="020B0606030504020204" pitchFamily="34" charset="0"/>
              </a:rPr>
              <a:t>End</a:t>
            </a:r>
            <a:endParaRPr lang="en-US" sz="2400" b="1" i="0" dirty="0">
              <a:solidFill>
                <a:srgbClr val="444444"/>
              </a:solidFill>
              <a:effectLst/>
              <a:latin typeface="Open Sans" panose="020B0606030504020204" pitchFamily="34" charset="0"/>
            </a:endParaRPr>
          </a:p>
        </p:txBody>
      </p:sp>
      <p:sp>
        <p:nvSpPr>
          <p:cNvPr id="7" name="TextBox 6">
            <a:extLst>
              <a:ext uri="{FF2B5EF4-FFF2-40B4-BE49-F238E27FC236}">
                <a16:creationId xmlns:a16="http://schemas.microsoft.com/office/drawing/2014/main" id="{5B8D131B-ADD3-4A47-BC59-09308FF2A175}"/>
              </a:ext>
            </a:extLst>
          </p:cNvPr>
          <p:cNvSpPr txBox="1"/>
          <p:nvPr/>
        </p:nvSpPr>
        <p:spPr>
          <a:xfrm>
            <a:off x="6286500" y="1512838"/>
            <a:ext cx="6096000" cy="2523768"/>
          </a:xfrm>
          <a:prstGeom prst="rect">
            <a:avLst/>
          </a:prstGeom>
          <a:noFill/>
        </p:spPr>
        <p:txBody>
          <a:bodyPr wrap="square">
            <a:spAutoFit/>
          </a:bodyPr>
          <a:lstStyle/>
          <a:p>
            <a:pPr algn="l" fontAlgn="base"/>
            <a:r>
              <a:rPr lang="en-US" sz="2000" b="1" i="0" dirty="0">
                <a:solidFill>
                  <a:srgbClr val="FF0000"/>
                </a:solidFill>
                <a:effectLst/>
                <a:latin typeface="Open Sans" panose="020B0606030504020204" pitchFamily="34" charset="0"/>
              </a:rPr>
              <a:t>Pseudocode to find the area of a Rectangle : </a:t>
            </a:r>
            <a:endParaRPr lang="en-US" sz="2000" dirty="0">
              <a:solidFill>
                <a:srgbClr val="1D93AD"/>
              </a:solidFill>
              <a:latin typeface="Open Sans" panose="020B0606030504020204" pitchFamily="34" charset="0"/>
            </a:endParaRPr>
          </a:p>
          <a:p>
            <a:pPr algn="l" fontAlgn="base"/>
            <a:endParaRPr lang="en-US" b="0" i="0" dirty="0">
              <a:solidFill>
                <a:srgbClr val="444444"/>
              </a:solidFill>
              <a:effectLst/>
              <a:latin typeface="Open Sans" panose="020B0606030504020204" pitchFamily="34" charset="0"/>
            </a:endParaRPr>
          </a:p>
          <a:p>
            <a:pPr algn="l" fontAlgn="base"/>
            <a:r>
              <a:rPr lang="en-US" sz="2400" b="1" dirty="0">
                <a:solidFill>
                  <a:srgbClr val="1D93AD"/>
                </a:solidFill>
                <a:latin typeface="Open Sans" panose="020B0606030504020204" pitchFamily="34" charset="0"/>
              </a:rPr>
              <a:t>Begin</a:t>
            </a:r>
          </a:p>
          <a:p>
            <a:pPr algn="l" fontAlgn="base"/>
            <a:r>
              <a:rPr lang="en-US" sz="2400" b="1" dirty="0">
                <a:solidFill>
                  <a:srgbClr val="1D93AD"/>
                </a:solidFill>
                <a:latin typeface="Open Sans" panose="020B0606030504020204" pitchFamily="34" charset="0"/>
              </a:rPr>
              <a:t>            Read: width, length;</a:t>
            </a:r>
          </a:p>
          <a:p>
            <a:pPr algn="l" fontAlgn="base"/>
            <a:r>
              <a:rPr lang="en-US" sz="2400" b="1" dirty="0">
                <a:solidFill>
                  <a:srgbClr val="1D93AD"/>
                </a:solidFill>
                <a:latin typeface="Open Sans" panose="020B0606030504020204" pitchFamily="34" charset="0"/>
              </a:rPr>
              <a:t>            Set area = width * length;</a:t>
            </a:r>
          </a:p>
          <a:p>
            <a:pPr algn="l" fontAlgn="base"/>
            <a:r>
              <a:rPr lang="en-US" sz="2400" b="1" dirty="0">
                <a:solidFill>
                  <a:srgbClr val="1D93AD"/>
                </a:solidFill>
                <a:latin typeface="Open Sans" panose="020B0606030504020204" pitchFamily="34" charset="0"/>
              </a:rPr>
              <a:t>            Print area;</a:t>
            </a:r>
          </a:p>
          <a:p>
            <a:pPr algn="l" fontAlgn="base"/>
            <a:r>
              <a:rPr lang="en-US" sz="2400" b="1" dirty="0">
                <a:solidFill>
                  <a:srgbClr val="1D93AD"/>
                </a:solidFill>
                <a:latin typeface="Open Sans" panose="020B0606030504020204" pitchFamily="34" charset="0"/>
              </a:rPr>
              <a:t>End</a:t>
            </a:r>
          </a:p>
        </p:txBody>
      </p:sp>
      <p:sp>
        <p:nvSpPr>
          <p:cNvPr id="9" name="TextBox 8">
            <a:extLst>
              <a:ext uri="{FF2B5EF4-FFF2-40B4-BE49-F238E27FC236}">
                <a16:creationId xmlns:a16="http://schemas.microsoft.com/office/drawing/2014/main" id="{23F3F540-9A51-481A-8FEF-586F41E8D90E}"/>
              </a:ext>
            </a:extLst>
          </p:cNvPr>
          <p:cNvSpPr txBox="1"/>
          <p:nvPr/>
        </p:nvSpPr>
        <p:spPr>
          <a:xfrm>
            <a:off x="1047749" y="5179842"/>
            <a:ext cx="10248901" cy="1015663"/>
          </a:xfrm>
          <a:prstGeom prst="rect">
            <a:avLst/>
          </a:prstGeom>
          <a:noFill/>
        </p:spPr>
        <p:txBody>
          <a:bodyPr wrap="square">
            <a:spAutoFit/>
          </a:bodyPr>
          <a:lstStyle/>
          <a:p>
            <a:pPr marL="342900" indent="-342900">
              <a:buFont typeface="Arial" panose="020B0604020202020204" pitchFamily="34" charset="0"/>
              <a:buChar char="•"/>
            </a:pPr>
            <a:r>
              <a:rPr lang="en-US" sz="2000" b="1" i="0" dirty="0">
                <a:solidFill>
                  <a:srgbClr val="444444"/>
                </a:solidFill>
                <a:effectLst/>
                <a:latin typeface="Open Sans" panose="020B0606030504020204" pitchFamily="34" charset="0"/>
              </a:rPr>
              <a:t>Pseudocode is an informal way of writing a program. It is not exactly a computer program. It represents the algorithm of the program in natural language and mathematical notations.</a:t>
            </a:r>
            <a:endParaRPr lang="te-IN" sz="2000" b="1" dirty="0"/>
          </a:p>
        </p:txBody>
      </p:sp>
    </p:spTree>
    <p:extLst>
      <p:ext uri="{BB962C8B-B14F-4D97-AF65-F5344CB8AC3E}">
        <p14:creationId xmlns:p14="http://schemas.microsoft.com/office/powerpoint/2010/main" val="141460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8336" y="681037"/>
            <a:ext cx="10515600" cy="1325563"/>
          </a:xfrm>
        </p:spPr>
        <p:txBody>
          <a:bodyPr/>
          <a:lstStyle/>
          <a:p>
            <a:r>
              <a:rPr lang="en-US" dirty="0"/>
              <a:t>C language</a:t>
            </a:r>
          </a:p>
        </p:txBody>
      </p:sp>
      <p:sp>
        <p:nvSpPr>
          <p:cNvPr id="3" name="Content Placeholder 2"/>
          <p:cNvSpPr>
            <a:spLocks noGrp="1"/>
          </p:cNvSpPr>
          <p:nvPr>
            <p:ph idx="1"/>
          </p:nvPr>
        </p:nvSpPr>
        <p:spPr/>
        <p:txBody>
          <a:bodyPr/>
          <a:lstStyle/>
          <a:p>
            <a:r>
              <a:rPr lang="en-US" dirty="0"/>
              <a:t>C is a general-purpose, high-level language that was originally developed by Dennis M. Ritchie at </a:t>
            </a:r>
            <a:r>
              <a:rPr lang="en-US" dirty="0" err="1"/>
              <a:t>AT&amp;TBell</a:t>
            </a:r>
            <a:r>
              <a:rPr lang="en-US" dirty="0"/>
              <a:t> Labs in 1972.</a:t>
            </a:r>
          </a:p>
          <a:p>
            <a:endParaRPr lang="en-US" dirty="0"/>
          </a:p>
          <a:p>
            <a:r>
              <a:rPr lang="en-US" u="sng" dirty="0">
                <a:hlinkClick r:id="rId2"/>
              </a:rPr>
              <a:t>C</a:t>
            </a:r>
            <a:r>
              <a:rPr lang="en-US" dirty="0"/>
              <a:t> is a procedural programming language</a:t>
            </a:r>
          </a:p>
          <a:p>
            <a:endParaRPr lang="en-US" dirty="0"/>
          </a:p>
          <a:p>
            <a:r>
              <a:rPr lang="en-US" dirty="0"/>
              <a:t>C was invented to write an operating system called UNIX.</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1C4AEFB-D767-4500-9362-DE4CA3DCE50F}"/>
              </a:ext>
            </a:extLst>
          </p:cNvPr>
          <p:cNvSpPr>
            <a:spLocks noGrp="1"/>
          </p:cNvSpPr>
          <p:nvPr>
            <p:ph type="ftr" sz="quarter" idx="11"/>
          </p:nvPr>
        </p:nvSpPr>
        <p:spPr/>
        <p:txBody>
          <a:bodyPr/>
          <a:lstStyle/>
          <a:p>
            <a:r>
              <a:rPr lang="en-US"/>
              <a:t>PROGRAMMING FOR PROBLEM SOLVING USING C                               A.Lakshmanarao</a:t>
            </a:r>
          </a:p>
        </p:txBody>
      </p:sp>
      <p:pic>
        <p:nvPicPr>
          <p:cNvPr id="1028" name="Picture 4" descr="Introduction to C programming language - Codeforwin">
            <a:extLst>
              <a:ext uri="{FF2B5EF4-FFF2-40B4-BE49-F238E27FC236}">
                <a16:creationId xmlns:a16="http://schemas.microsoft.com/office/drawing/2014/main" id="{2BB0359D-0BC2-4D63-90A1-90DFCCCF5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824" y="1271017"/>
            <a:ext cx="5180076" cy="476402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CEFD631D-4AED-439B-9502-797B1B4C62D8}"/>
              </a:ext>
            </a:extLst>
          </p:cNvPr>
          <p:cNvSpPr>
            <a:spLocks noGrp="1"/>
          </p:cNvSpPr>
          <p:nvPr>
            <p:ph type="title"/>
          </p:nvPr>
        </p:nvSpPr>
        <p:spPr>
          <a:xfrm>
            <a:off x="3496352" y="136525"/>
            <a:ext cx="5409904" cy="1325563"/>
          </a:xfrm>
        </p:spPr>
        <p:txBody>
          <a:bodyPr/>
          <a:lstStyle/>
          <a:p>
            <a:r>
              <a:rPr lang="en-US" b="1" u="sng" dirty="0"/>
              <a:t>History of C</a:t>
            </a:r>
          </a:p>
        </p:txBody>
      </p:sp>
    </p:spTree>
    <p:extLst>
      <p:ext uri="{BB962C8B-B14F-4D97-AF65-F5344CB8AC3E}">
        <p14:creationId xmlns:p14="http://schemas.microsoft.com/office/powerpoint/2010/main" val="3734628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1295" y="1639244"/>
            <a:ext cx="10509160" cy="2318197"/>
          </a:xfrm>
        </p:spPr>
        <p:txBody>
          <a:bodyPr>
            <a:noAutofit/>
          </a:bodyPr>
          <a:lstStyle/>
          <a:p>
            <a:r>
              <a:rPr lang="en-US" sz="8800" b="1" dirty="0">
                <a:solidFill>
                  <a:srgbClr val="002060"/>
                </a:solidFill>
                <a:latin typeface="Times New Roman" panose="02020603050405020304" pitchFamily="18" charset="0"/>
                <a:cs typeface="Times New Roman" panose="02020603050405020304" pitchFamily="18" charset="0"/>
              </a:rPr>
              <a:t>PPSC</a:t>
            </a:r>
            <a:br>
              <a:rPr lang="en-US" sz="8800" b="1" dirty="0">
                <a:solidFill>
                  <a:srgbClr val="002060"/>
                </a:solidFill>
                <a:latin typeface="Times New Roman" panose="02020603050405020304" pitchFamily="18" charset="0"/>
                <a:cs typeface="Times New Roman" panose="02020603050405020304" pitchFamily="18" charset="0"/>
              </a:rPr>
            </a:br>
            <a:r>
              <a:rPr lang="en-US" sz="8800" b="1" dirty="0">
                <a:solidFill>
                  <a:srgbClr val="002060"/>
                </a:solidFill>
                <a:latin typeface="Times New Roman" panose="02020603050405020304" pitchFamily="18" charset="0"/>
                <a:cs typeface="Times New Roman" panose="02020603050405020304" pitchFamily="18" charset="0"/>
              </a:rPr>
              <a:t>UNIT-1</a:t>
            </a:r>
          </a:p>
        </p:txBody>
      </p:sp>
      <p:sp>
        <p:nvSpPr>
          <p:cNvPr id="3" name="Footer Placeholder 2">
            <a:extLst>
              <a:ext uri="{FF2B5EF4-FFF2-40B4-BE49-F238E27FC236}">
                <a16:creationId xmlns:a16="http://schemas.microsoft.com/office/drawing/2014/main" id="{A1233FDD-08C4-4D59-957A-37171BA2DDE1}"/>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3511548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130521-7FAD-46FC-BF34-3107214C7B56}"/>
              </a:ext>
            </a:extLst>
          </p:cNvPr>
          <p:cNvSpPr>
            <a:spLocks noGrp="1"/>
          </p:cNvSpPr>
          <p:nvPr>
            <p:ph idx="1"/>
          </p:nvPr>
        </p:nvSpPr>
        <p:spPr>
          <a:xfrm>
            <a:off x="838200" y="1019175"/>
            <a:ext cx="6019800" cy="5157788"/>
          </a:xfrm>
        </p:spPr>
        <p:txBody>
          <a:bodyPr>
            <a:normAutofit/>
          </a:bodyPr>
          <a:lstStyle/>
          <a:p>
            <a:r>
              <a:rPr lang="en-US" sz="4000" dirty="0"/>
              <a:t>structure of c program</a:t>
            </a:r>
          </a:p>
          <a:p>
            <a:endParaRPr lang="en-US" sz="4000" dirty="0"/>
          </a:p>
          <a:p>
            <a:r>
              <a:rPr lang="en-US" sz="4000" dirty="0"/>
              <a:t>first c program</a:t>
            </a:r>
          </a:p>
        </p:txBody>
      </p:sp>
    </p:spTree>
    <p:extLst>
      <p:ext uri="{BB962C8B-B14F-4D97-AF65-F5344CB8AC3E}">
        <p14:creationId xmlns:p14="http://schemas.microsoft.com/office/powerpoint/2010/main" val="55970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F4E5A7-D9A3-4F2F-849E-9BA2A2FBFB3C}"/>
              </a:ext>
            </a:extLst>
          </p:cNvPr>
          <p:cNvSpPr txBox="1"/>
          <p:nvPr/>
        </p:nvSpPr>
        <p:spPr>
          <a:xfrm>
            <a:off x="2955291" y="300343"/>
            <a:ext cx="6094520" cy="584775"/>
          </a:xfrm>
          <a:prstGeom prst="rect">
            <a:avLst/>
          </a:prstGeom>
          <a:noFill/>
        </p:spPr>
        <p:txBody>
          <a:bodyPr wrap="square">
            <a:spAutoFit/>
          </a:bodyPr>
          <a:lstStyle/>
          <a:p>
            <a:pPr algn="ctr"/>
            <a:r>
              <a:rPr lang="en-US" sz="3200" b="1" i="0" u="sng" dirty="0">
                <a:solidFill>
                  <a:srgbClr val="202124"/>
                </a:solidFill>
                <a:effectLst/>
                <a:latin typeface="Google Sans"/>
              </a:rPr>
              <a:t>Structure of a c program</a:t>
            </a:r>
            <a:endParaRPr lang="en-US" sz="3200" b="0" i="0" u="sng" dirty="0">
              <a:solidFill>
                <a:srgbClr val="202124"/>
              </a:solidFill>
              <a:effectLst/>
              <a:latin typeface="arial" panose="020B0604020202020204" pitchFamily="34" charset="0"/>
            </a:endParaRPr>
          </a:p>
        </p:txBody>
      </p:sp>
      <p:sp>
        <p:nvSpPr>
          <p:cNvPr id="3" name="Rectangle 2">
            <a:extLst>
              <a:ext uri="{FF2B5EF4-FFF2-40B4-BE49-F238E27FC236}">
                <a16:creationId xmlns:a16="http://schemas.microsoft.com/office/drawing/2014/main" id="{AE908DC0-402F-4339-B0E6-DA08DA0AF7F5}"/>
              </a:ext>
            </a:extLst>
          </p:cNvPr>
          <p:cNvSpPr/>
          <p:nvPr/>
        </p:nvSpPr>
        <p:spPr>
          <a:xfrm>
            <a:off x="1085850" y="1333500"/>
            <a:ext cx="4552950" cy="516978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e-IN"/>
          </a:p>
        </p:txBody>
      </p:sp>
      <p:cxnSp>
        <p:nvCxnSpPr>
          <p:cNvPr id="5" name="Straight Connector 4">
            <a:extLst>
              <a:ext uri="{FF2B5EF4-FFF2-40B4-BE49-F238E27FC236}">
                <a16:creationId xmlns:a16="http://schemas.microsoft.com/office/drawing/2014/main" id="{25FE840E-7B95-4E91-BF2D-A93EF9A0D78B}"/>
              </a:ext>
            </a:extLst>
          </p:cNvPr>
          <p:cNvCxnSpPr/>
          <p:nvPr/>
        </p:nvCxnSpPr>
        <p:spPr>
          <a:xfrm>
            <a:off x="1085850" y="1918275"/>
            <a:ext cx="455295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5093775-3FAC-4614-A3DC-F2073DE0884F}"/>
              </a:ext>
            </a:extLst>
          </p:cNvPr>
          <p:cNvSpPr txBox="1"/>
          <p:nvPr/>
        </p:nvSpPr>
        <p:spPr>
          <a:xfrm>
            <a:off x="914400" y="1313898"/>
            <a:ext cx="4872037" cy="584775"/>
          </a:xfrm>
          <a:prstGeom prst="rect">
            <a:avLst/>
          </a:prstGeom>
          <a:noFill/>
        </p:spPr>
        <p:txBody>
          <a:bodyPr wrap="square">
            <a:spAutoFit/>
          </a:bodyPr>
          <a:lstStyle/>
          <a:p>
            <a:pPr algn="ctr"/>
            <a:r>
              <a:rPr lang="en-US" sz="3200" b="1" i="0" dirty="0">
                <a:solidFill>
                  <a:srgbClr val="202124"/>
                </a:solidFill>
                <a:effectLst/>
                <a:latin typeface="Google Sans"/>
              </a:rPr>
              <a:t>Documentation section</a:t>
            </a:r>
            <a:endParaRPr lang="en-US" sz="3200" b="0" i="0" dirty="0">
              <a:solidFill>
                <a:srgbClr val="202124"/>
              </a:solidFill>
              <a:effectLst/>
              <a:latin typeface="arial" panose="020B0604020202020204" pitchFamily="34" charset="0"/>
            </a:endParaRPr>
          </a:p>
        </p:txBody>
      </p:sp>
      <p:cxnSp>
        <p:nvCxnSpPr>
          <p:cNvPr id="7" name="Straight Connector 6">
            <a:extLst>
              <a:ext uri="{FF2B5EF4-FFF2-40B4-BE49-F238E27FC236}">
                <a16:creationId xmlns:a16="http://schemas.microsoft.com/office/drawing/2014/main" id="{A5057DC8-0217-43C7-ABEA-79A2DFDB3FCA}"/>
              </a:ext>
            </a:extLst>
          </p:cNvPr>
          <p:cNvCxnSpPr/>
          <p:nvPr/>
        </p:nvCxnSpPr>
        <p:spPr>
          <a:xfrm>
            <a:off x="1085850" y="2527875"/>
            <a:ext cx="455295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BD80340-B643-4448-95A6-1BE15B2343B9}"/>
              </a:ext>
            </a:extLst>
          </p:cNvPr>
          <p:cNvSpPr txBox="1"/>
          <p:nvPr/>
        </p:nvSpPr>
        <p:spPr>
          <a:xfrm>
            <a:off x="315065" y="1908885"/>
            <a:ext cx="6094520" cy="584775"/>
          </a:xfrm>
          <a:prstGeom prst="rect">
            <a:avLst/>
          </a:prstGeom>
          <a:noFill/>
        </p:spPr>
        <p:txBody>
          <a:bodyPr wrap="square">
            <a:spAutoFit/>
          </a:bodyPr>
          <a:lstStyle/>
          <a:p>
            <a:pPr algn="ctr"/>
            <a:r>
              <a:rPr lang="en-US" sz="3200" b="1" i="0" dirty="0">
                <a:solidFill>
                  <a:srgbClr val="202124"/>
                </a:solidFill>
                <a:effectLst/>
                <a:latin typeface="Google Sans"/>
              </a:rPr>
              <a:t>preprocessor directives</a:t>
            </a:r>
            <a:endParaRPr lang="en-US" sz="3200" b="0" i="0" dirty="0">
              <a:solidFill>
                <a:srgbClr val="202124"/>
              </a:solidFill>
              <a:effectLst/>
              <a:latin typeface="arial" panose="020B0604020202020204" pitchFamily="34" charset="0"/>
            </a:endParaRPr>
          </a:p>
        </p:txBody>
      </p:sp>
      <p:cxnSp>
        <p:nvCxnSpPr>
          <p:cNvPr id="9" name="Straight Connector 8">
            <a:extLst>
              <a:ext uri="{FF2B5EF4-FFF2-40B4-BE49-F238E27FC236}">
                <a16:creationId xmlns:a16="http://schemas.microsoft.com/office/drawing/2014/main" id="{15C78CCF-5DA9-4C4C-9B47-870BE773DE1B}"/>
              </a:ext>
            </a:extLst>
          </p:cNvPr>
          <p:cNvCxnSpPr/>
          <p:nvPr/>
        </p:nvCxnSpPr>
        <p:spPr>
          <a:xfrm>
            <a:off x="1085850" y="3098543"/>
            <a:ext cx="455295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3DB3568-23B8-4C3B-AEAF-9F8C1693EBEF}"/>
              </a:ext>
            </a:extLst>
          </p:cNvPr>
          <p:cNvSpPr txBox="1"/>
          <p:nvPr/>
        </p:nvSpPr>
        <p:spPr>
          <a:xfrm>
            <a:off x="704850" y="3064327"/>
            <a:ext cx="4724400" cy="2554545"/>
          </a:xfrm>
          <a:prstGeom prst="rect">
            <a:avLst/>
          </a:prstGeom>
          <a:noFill/>
        </p:spPr>
        <p:txBody>
          <a:bodyPr wrap="square">
            <a:spAutoFit/>
          </a:bodyPr>
          <a:lstStyle/>
          <a:p>
            <a:r>
              <a:rPr lang="en-US" sz="3200" b="1" i="0" dirty="0">
                <a:solidFill>
                  <a:srgbClr val="202124"/>
                </a:solidFill>
                <a:effectLst/>
                <a:latin typeface="Google Sans"/>
              </a:rPr>
              <a:t>	main()</a:t>
            </a:r>
          </a:p>
          <a:p>
            <a:r>
              <a:rPr lang="en-US" sz="3200" b="1" dirty="0">
                <a:solidFill>
                  <a:srgbClr val="202124"/>
                </a:solidFill>
                <a:latin typeface="Google Sans"/>
              </a:rPr>
              <a:t>       {</a:t>
            </a:r>
          </a:p>
          <a:p>
            <a:pPr algn="ctr"/>
            <a:r>
              <a:rPr lang="en-US" sz="3200" b="1" i="0" dirty="0">
                <a:solidFill>
                  <a:srgbClr val="202124"/>
                </a:solidFill>
                <a:effectLst/>
                <a:latin typeface="Google Sans"/>
              </a:rPr>
              <a:t>local declarations</a:t>
            </a:r>
          </a:p>
          <a:p>
            <a:pPr algn="ctr"/>
            <a:r>
              <a:rPr lang="en-US" sz="3200" b="1" dirty="0">
                <a:solidFill>
                  <a:srgbClr val="202124"/>
                </a:solidFill>
                <a:latin typeface="Google Sans"/>
              </a:rPr>
              <a:t>program statement</a:t>
            </a:r>
          </a:p>
          <a:p>
            <a:pPr algn="ctr"/>
            <a:r>
              <a:rPr lang="en-US" sz="3200" b="1" dirty="0">
                <a:solidFill>
                  <a:srgbClr val="202124"/>
                </a:solidFill>
                <a:latin typeface="Google Sans"/>
              </a:rPr>
              <a:t>}</a:t>
            </a:r>
            <a:endParaRPr lang="en-US" sz="3200" b="0" i="0" dirty="0">
              <a:solidFill>
                <a:srgbClr val="202124"/>
              </a:solidFill>
              <a:effectLst/>
              <a:latin typeface="arial" panose="020B0604020202020204" pitchFamily="34" charset="0"/>
            </a:endParaRPr>
          </a:p>
        </p:txBody>
      </p:sp>
      <p:sp>
        <p:nvSpPr>
          <p:cNvPr id="11" name="TextBox 10">
            <a:extLst>
              <a:ext uri="{FF2B5EF4-FFF2-40B4-BE49-F238E27FC236}">
                <a16:creationId xmlns:a16="http://schemas.microsoft.com/office/drawing/2014/main" id="{45CC51FF-CD2D-4AC2-9593-985CDBFF2821}"/>
              </a:ext>
            </a:extLst>
          </p:cNvPr>
          <p:cNvSpPr txBox="1"/>
          <p:nvPr/>
        </p:nvSpPr>
        <p:spPr>
          <a:xfrm>
            <a:off x="1480" y="2479552"/>
            <a:ext cx="6094520" cy="584775"/>
          </a:xfrm>
          <a:prstGeom prst="rect">
            <a:avLst/>
          </a:prstGeom>
          <a:noFill/>
        </p:spPr>
        <p:txBody>
          <a:bodyPr wrap="square">
            <a:spAutoFit/>
          </a:bodyPr>
          <a:lstStyle/>
          <a:p>
            <a:pPr algn="ctr"/>
            <a:r>
              <a:rPr lang="en-US" sz="3200" b="1" i="0" dirty="0">
                <a:solidFill>
                  <a:srgbClr val="202124"/>
                </a:solidFill>
                <a:effectLst/>
                <a:latin typeface="Google Sans"/>
              </a:rPr>
              <a:t>Global Declarations</a:t>
            </a:r>
            <a:endParaRPr lang="en-US" sz="3200" b="0" i="0" dirty="0">
              <a:solidFill>
                <a:srgbClr val="202124"/>
              </a:solidFill>
              <a:effectLst/>
              <a:latin typeface="arial" panose="020B0604020202020204" pitchFamily="34" charset="0"/>
            </a:endParaRPr>
          </a:p>
        </p:txBody>
      </p:sp>
      <p:cxnSp>
        <p:nvCxnSpPr>
          <p:cNvPr id="12" name="Straight Connector 11">
            <a:extLst>
              <a:ext uri="{FF2B5EF4-FFF2-40B4-BE49-F238E27FC236}">
                <a16:creationId xmlns:a16="http://schemas.microsoft.com/office/drawing/2014/main" id="{3D5DFE44-7951-47EC-9172-2797B25C6267}"/>
              </a:ext>
            </a:extLst>
          </p:cNvPr>
          <p:cNvCxnSpPr/>
          <p:nvPr/>
        </p:nvCxnSpPr>
        <p:spPr>
          <a:xfrm>
            <a:off x="1085850" y="5794118"/>
            <a:ext cx="455295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B8AA172-5574-46D4-8181-B3AFB898FE52}"/>
              </a:ext>
            </a:extLst>
          </p:cNvPr>
          <p:cNvSpPr txBox="1"/>
          <p:nvPr/>
        </p:nvSpPr>
        <p:spPr>
          <a:xfrm>
            <a:off x="172930" y="5768689"/>
            <a:ext cx="6094520" cy="584775"/>
          </a:xfrm>
          <a:prstGeom prst="rect">
            <a:avLst/>
          </a:prstGeom>
          <a:noFill/>
        </p:spPr>
        <p:txBody>
          <a:bodyPr wrap="square">
            <a:spAutoFit/>
          </a:bodyPr>
          <a:lstStyle/>
          <a:p>
            <a:pPr algn="ctr"/>
            <a:r>
              <a:rPr lang="en-US" sz="3200" b="1" i="0" dirty="0">
                <a:solidFill>
                  <a:srgbClr val="202124"/>
                </a:solidFill>
                <a:effectLst/>
                <a:latin typeface="Google Sans"/>
              </a:rPr>
              <a:t>other functions</a:t>
            </a:r>
            <a:endParaRPr lang="en-US" sz="3200" b="0" i="0" dirty="0">
              <a:solidFill>
                <a:srgbClr val="202124"/>
              </a:solidFill>
              <a:effectLst/>
              <a:latin typeface="arial" panose="020B0604020202020204" pitchFamily="34" charset="0"/>
            </a:endParaRPr>
          </a:p>
        </p:txBody>
      </p:sp>
      <p:cxnSp>
        <p:nvCxnSpPr>
          <p:cNvPr id="15" name="Straight Arrow Connector 14">
            <a:extLst>
              <a:ext uri="{FF2B5EF4-FFF2-40B4-BE49-F238E27FC236}">
                <a16:creationId xmlns:a16="http://schemas.microsoft.com/office/drawing/2014/main" id="{D251C95D-E809-4633-BBE9-4CE26D3161B2}"/>
              </a:ext>
            </a:extLst>
          </p:cNvPr>
          <p:cNvCxnSpPr>
            <a:cxnSpLocks/>
          </p:cNvCxnSpPr>
          <p:nvPr/>
        </p:nvCxnSpPr>
        <p:spPr>
          <a:xfrm flipV="1">
            <a:off x="5429250" y="1606286"/>
            <a:ext cx="909637" cy="1726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47F06D-37EC-41B1-B3DF-6A9A220DF565}"/>
              </a:ext>
            </a:extLst>
          </p:cNvPr>
          <p:cNvSpPr txBox="1"/>
          <p:nvPr/>
        </p:nvSpPr>
        <p:spPr>
          <a:xfrm>
            <a:off x="6051657" y="1298895"/>
            <a:ext cx="2257425" cy="584775"/>
          </a:xfrm>
          <a:prstGeom prst="rect">
            <a:avLst/>
          </a:prstGeom>
          <a:noFill/>
        </p:spPr>
        <p:txBody>
          <a:bodyPr wrap="square">
            <a:spAutoFit/>
          </a:bodyPr>
          <a:lstStyle/>
          <a:p>
            <a:pPr algn="ctr"/>
            <a:r>
              <a:rPr lang="en-US" sz="3200" b="1" i="0" dirty="0">
                <a:solidFill>
                  <a:srgbClr val="202124"/>
                </a:solidFill>
                <a:effectLst/>
                <a:latin typeface="Google Sans"/>
              </a:rPr>
              <a:t>optional</a:t>
            </a:r>
            <a:endParaRPr lang="en-US" sz="3200" b="0" i="0" dirty="0">
              <a:solidFill>
                <a:srgbClr val="202124"/>
              </a:solidFill>
              <a:effectLst/>
              <a:latin typeface="arial" panose="020B0604020202020204" pitchFamily="34" charset="0"/>
            </a:endParaRPr>
          </a:p>
        </p:txBody>
      </p:sp>
      <p:cxnSp>
        <p:nvCxnSpPr>
          <p:cNvPr id="18" name="Straight Arrow Connector 17">
            <a:extLst>
              <a:ext uri="{FF2B5EF4-FFF2-40B4-BE49-F238E27FC236}">
                <a16:creationId xmlns:a16="http://schemas.microsoft.com/office/drawing/2014/main" id="{49748CD6-BDEF-4008-A458-80430909FC6F}"/>
              </a:ext>
            </a:extLst>
          </p:cNvPr>
          <p:cNvCxnSpPr>
            <a:cxnSpLocks/>
          </p:cNvCxnSpPr>
          <p:nvPr/>
        </p:nvCxnSpPr>
        <p:spPr>
          <a:xfrm flipV="1">
            <a:off x="5143500" y="6135984"/>
            <a:ext cx="1266085" cy="714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0DCF67C-AE8B-46AE-AFB1-53B0927E47C7}"/>
              </a:ext>
            </a:extLst>
          </p:cNvPr>
          <p:cNvSpPr txBox="1"/>
          <p:nvPr/>
        </p:nvSpPr>
        <p:spPr>
          <a:xfrm>
            <a:off x="6002551" y="5843597"/>
            <a:ext cx="2257425" cy="584775"/>
          </a:xfrm>
          <a:prstGeom prst="rect">
            <a:avLst/>
          </a:prstGeom>
          <a:noFill/>
        </p:spPr>
        <p:txBody>
          <a:bodyPr wrap="square">
            <a:spAutoFit/>
          </a:bodyPr>
          <a:lstStyle/>
          <a:p>
            <a:pPr algn="ctr"/>
            <a:r>
              <a:rPr lang="en-US" sz="3200" b="1" i="0" dirty="0">
                <a:solidFill>
                  <a:srgbClr val="202124"/>
                </a:solidFill>
                <a:effectLst/>
                <a:latin typeface="Google Sans"/>
              </a:rPr>
              <a:t>optional</a:t>
            </a:r>
            <a:endParaRPr lang="en-US" sz="3200" b="0" i="0" dirty="0">
              <a:solidFill>
                <a:srgbClr val="202124"/>
              </a:solidFill>
              <a:effectLst/>
              <a:latin typeface="arial" panose="020B0604020202020204" pitchFamily="34" charset="0"/>
            </a:endParaRPr>
          </a:p>
        </p:txBody>
      </p:sp>
      <p:cxnSp>
        <p:nvCxnSpPr>
          <p:cNvPr id="20" name="Straight Arrow Connector 19">
            <a:extLst>
              <a:ext uri="{FF2B5EF4-FFF2-40B4-BE49-F238E27FC236}">
                <a16:creationId xmlns:a16="http://schemas.microsoft.com/office/drawing/2014/main" id="{EED9F22A-C520-4B74-97EC-5FE87AD45088}"/>
              </a:ext>
            </a:extLst>
          </p:cNvPr>
          <p:cNvCxnSpPr/>
          <p:nvPr/>
        </p:nvCxnSpPr>
        <p:spPr>
          <a:xfrm>
            <a:off x="4781550" y="2816512"/>
            <a:ext cx="147637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6D038C0-0F7A-437A-BD8E-64A01E33F8EF}"/>
              </a:ext>
            </a:extLst>
          </p:cNvPr>
          <p:cNvSpPr txBox="1"/>
          <p:nvPr/>
        </p:nvSpPr>
        <p:spPr>
          <a:xfrm>
            <a:off x="5904020" y="2443230"/>
            <a:ext cx="2257425" cy="584775"/>
          </a:xfrm>
          <a:prstGeom prst="rect">
            <a:avLst/>
          </a:prstGeom>
          <a:noFill/>
        </p:spPr>
        <p:txBody>
          <a:bodyPr wrap="square">
            <a:spAutoFit/>
          </a:bodyPr>
          <a:lstStyle/>
          <a:p>
            <a:pPr algn="ctr"/>
            <a:r>
              <a:rPr lang="en-US" sz="3200" b="1" i="0" dirty="0">
                <a:solidFill>
                  <a:srgbClr val="202124"/>
                </a:solidFill>
                <a:effectLst/>
                <a:latin typeface="Google Sans"/>
              </a:rPr>
              <a:t>optional</a:t>
            </a:r>
            <a:endParaRPr lang="en-US" sz="3200" b="0" i="0" dirty="0">
              <a:solidFill>
                <a:srgbClr val="202124"/>
              </a:solidFill>
              <a:effectLst/>
              <a:latin typeface="arial" panose="020B0604020202020204" pitchFamily="34" charset="0"/>
            </a:endParaRPr>
          </a:p>
        </p:txBody>
      </p:sp>
      <p:sp>
        <p:nvSpPr>
          <p:cNvPr id="24" name="TextBox 23">
            <a:extLst>
              <a:ext uri="{FF2B5EF4-FFF2-40B4-BE49-F238E27FC236}">
                <a16:creationId xmlns:a16="http://schemas.microsoft.com/office/drawing/2014/main" id="{74E10AA9-F82F-446E-A215-B645D934C841}"/>
              </a:ext>
            </a:extLst>
          </p:cNvPr>
          <p:cNvSpPr txBox="1"/>
          <p:nvPr/>
        </p:nvSpPr>
        <p:spPr>
          <a:xfrm>
            <a:off x="8663309" y="1075507"/>
            <a:ext cx="3482868" cy="5016758"/>
          </a:xfrm>
          <a:prstGeom prst="rect">
            <a:avLst/>
          </a:prstGeom>
          <a:noFill/>
        </p:spPr>
        <p:txBody>
          <a:bodyPr wrap="square">
            <a:spAutoFit/>
          </a:bodyPr>
          <a:lstStyle/>
          <a:p>
            <a:pPr algn="ctr"/>
            <a:r>
              <a:rPr lang="en-US" sz="3200" b="1" i="0" dirty="0">
                <a:solidFill>
                  <a:srgbClr val="202124"/>
                </a:solidFill>
                <a:effectLst/>
                <a:latin typeface="Google Sans"/>
              </a:rPr>
              <a:t>#include&lt;stdio.h&gt;</a:t>
            </a:r>
          </a:p>
          <a:p>
            <a:r>
              <a:rPr lang="en-US" sz="3200" b="1" dirty="0">
                <a:solidFill>
                  <a:srgbClr val="202124"/>
                </a:solidFill>
                <a:latin typeface="Google Sans"/>
              </a:rPr>
              <a:t>int main()</a:t>
            </a:r>
          </a:p>
          <a:p>
            <a:r>
              <a:rPr lang="en-US" sz="3200" b="1" dirty="0">
                <a:solidFill>
                  <a:srgbClr val="202124"/>
                </a:solidFill>
                <a:latin typeface="Google Sans"/>
              </a:rPr>
              <a:t>{</a:t>
            </a:r>
          </a:p>
          <a:p>
            <a:pPr algn="ctr"/>
            <a:r>
              <a:rPr lang="en-US" sz="3200" b="1" dirty="0">
                <a:solidFill>
                  <a:srgbClr val="202124"/>
                </a:solidFill>
                <a:latin typeface="Google Sans"/>
              </a:rPr>
              <a:t>….</a:t>
            </a:r>
          </a:p>
          <a:p>
            <a:pPr algn="ctr"/>
            <a:r>
              <a:rPr lang="en-US" sz="3200" b="1" dirty="0">
                <a:solidFill>
                  <a:srgbClr val="202124"/>
                </a:solidFill>
                <a:latin typeface="Google Sans"/>
              </a:rPr>
              <a:t>…</a:t>
            </a:r>
          </a:p>
          <a:p>
            <a:pPr algn="ctr"/>
            <a:r>
              <a:rPr lang="en-US" sz="3200" b="1" dirty="0">
                <a:solidFill>
                  <a:srgbClr val="202124"/>
                </a:solidFill>
                <a:latin typeface="Google Sans"/>
              </a:rPr>
              <a:t>….</a:t>
            </a:r>
          </a:p>
          <a:p>
            <a:pPr algn="ctr"/>
            <a:r>
              <a:rPr lang="en-US" sz="3200" b="1" dirty="0">
                <a:solidFill>
                  <a:srgbClr val="202124"/>
                </a:solidFill>
                <a:latin typeface="Google Sans"/>
              </a:rPr>
              <a:t>..</a:t>
            </a:r>
          </a:p>
          <a:p>
            <a:pPr algn="ctr"/>
            <a:r>
              <a:rPr lang="en-US" sz="3200" b="1" dirty="0">
                <a:solidFill>
                  <a:srgbClr val="202124"/>
                </a:solidFill>
                <a:latin typeface="Google Sans"/>
              </a:rPr>
              <a:t>…</a:t>
            </a:r>
          </a:p>
          <a:p>
            <a:r>
              <a:rPr lang="en-US" sz="3200" b="1" dirty="0">
                <a:solidFill>
                  <a:srgbClr val="202124"/>
                </a:solidFill>
                <a:latin typeface="Google Sans"/>
              </a:rPr>
              <a:t>return 0;</a:t>
            </a:r>
          </a:p>
          <a:p>
            <a:r>
              <a:rPr lang="en-US" sz="3200" b="1" dirty="0">
                <a:solidFill>
                  <a:srgbClr val="202124"/>
                </a:solidFill>
                <a:latin typeface="Google Sans"/>
              </a:rPr>
              <a:t>}</a:t>
            </a:r>
          </a:p>
        </p:txBody>
      </p:sp>
      <p:sp>
        <p:nvSpPr>
          <p:cNvPr id="25" name="Rectangle 24">
            <a:extLst>
              <a:ext uri="{FF2B5EF4-FFF2-40B4-BE49-F238E27FC236}">
                <a16:creationId xmlns:a16="http://schemas.microsoft.com/office/drawing/2014/main" id="{AA1E4004-9BB7-4CDC-A377-7D9679CE1797}"/>
              </a:ext>
            </a:extLst>
          </p:cNvPr>
          <p:cNvSpPr/>
          <p:nvPr/>
        </p:nvSpPr>
        <p:spPr>
          <a:xfrm>
            <a:off x="8574302" y="1152525"/>
            <a:ext cx="3420215" cy="5016757"/>
          </a:xfrm>
          <a:prstGeom prst="rect">
            <a:avLst/>
          </a:prstGeom>
          <a:no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e-IN"/>
          </a:p>
        </p:txBody>
      </p:sp>
      <p:cxnSp>
        <p:nvCxnSpPr>
          <p:cNvPr id="29" name="Straight Arrow Connector 28">
            <a:extLst>
              <a:ext uri="{FF2B5EF4-FFF2-40B4-BE49-F238E27FC236}">
                <a16:creationId xmlns:a16="http://schemas.microsoft.com/office/drawing/2014/main" id="{7185705A-41F8-4BD3-89EE-15C721504B22}"/>
              </a:ext>
            </a:extLst>
          </p:cNvPr>
          <p:cNvCxnSpPr>
            <a:cxnSpLocks/>
          </p:cNvCxnSpPr>
          <p:nvPr/>
        </p:nvCxnSpPr>
        <p:spPr>
          <a:xfrm flipV="1">
            <a:off x="5497566" y="1560200"/>
            <a:ext cx="3494034" cy="63609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8AE8F16-549E-41B6-82E8-A090B4DE596B}"/>
              </a:ext>
            </a:extLst>
          </p:cNvPr>
          <p:cNvCxnSpPr>
            <a:cxnSpLocks/>
          </p:cNvCxnSpPr>
          <p:nvPr/>
        </p:nvCxnSpPr>
        <p:spPr>
          <a:xfrm flipV="1">
            <a:off x="6267450" y="3933825"/>
            <a:ext cx="1893995" cy="39408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ight Brace 31">
            <a:extLst>
              <a:ext uri="{FF2B5EF4-FFF2-40B4-BE49-F238E27FC236}">
                <a16:creationId xmlns:a16="http://schemas.microsoft.com/office/drawing/2014/main" id="{808A3F7B-B3FD-4AA5-9F3D-42569893134F}"/>
              </a:ext>
            </a:extLst>
          </p:cNvPr>
          <p:cNvSpPr/>
          <p:nvPr/>
        </p:nvSpPr>
        <p:spPr>
          <a:xfrm>
            <a:off x="5276850" y="3304285"/>
            <a:ext cx="1132735" cy="2182369"/>
          </a:xfrm>
          <a:prstGeom prst="rightBrace">
            <a:avLst/>
          </a:prstGeom>
          <a:ln w="3492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e-IN"/>
          </a:p>
        </p:txBody>
      </p:sp>
      <p:sp>
        <p:nvSpPr>
          <p:cNvPr id="34" name="Left Brace 33">
            <a:extLst>
              <a:ext uri="{FF2B5EF4-FFF2-40B4-BE49-F238E27FC236}">
                <a16:creationId xmlns:a16="http://schemas.microsoft.com/office/drawing/2014/main" id="{662D7123-BFE1-43E8-9B09-10EE0267B27A}"/>
              </a:ext>
            </a:extLst>
          </p:cNvPr>
          <p:cNvSpPr/>
          <p:nvPr/>
        </p:nvSpPr>
        <p:spPr>
          <a:xfrm>
            <a:off x="7907552" y="1829292"/>
            <a:ext cx="808885" cy="3876177"/>
          </a:xfrm>
          <a:prstGeom prst="leftBrace">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e-IN"/>
          </a:p>
        </p:txBody>
      </p:sp>
    </p:spTree>
    <p:extLst>
      <p:ext uri="{BB962C8B-B14F-4D97-AF65-F5344CB8AC3E}">
        <p14:creationId xmlns:p14="http://schemas.microsoft.com/office/powerpoint/2010/main" val="44573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P spid="24" grpId="0"/>
      <p:bldP spid="25" grpId="0" animBg="1"/>
      <p:bldP spid="32" grpId="0" animBg="1"/>
      <p:bldP spid="3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7303" y="391758"/>
            <a:ext cx="10515600" cy="1325563"/>
          </a:xfrm>
        </p:spPr>
        <p:txBody>
          <a:bodyPr>
            <a:normAutofit/>
          </a:bodyPr>
          <a:lstStyle/>
          <a:p>
            <a:r>
              <a:rPr lang="en-US" b="1" dirty="0"/>
              <a:t>Documentation Section</a:t>
            </a:r>
            <a:br>
              <a:rPr lang="en-US" dirty="0"/>
            </a:br>
            <a:endParaRPr lang="en-US" dirty="0"/>
          </a:p>
        </p:txBody>
      </p:sp>
      <p:sp>
        <p:nvSpPr>
          <p:cNvPr id="3" name="Content Placeholder 2"/>
          <p:cNvSpPr>
            <a:spLocks noGrp="1"/>
          </p:cNvSpPr>
          <p:nvPr>
            <p:ph idx="1"/>
          </p:nvPr>
        </p:nvSpPr>
        <p:spPr>
          <a:xfrm>
            <a:off x="1981200" y="1143001"/>
            <a:ext cx="8229600" cy="4983163"/>
          </a:xfrm>
        </p:spPr>
        <p:txBody>
          <a:bodyPr/>
          <a:lstStyle/>
          <a:p>
            <a:r>
              <a:rPr lang="en-US" dirty="0"/>
              <a:t>In this section we can declare comments.</a:t>
            </a:r>
          </a:p>
          <a:p>
            <a:r>
              <a:rPr lang="en-US" dirty="0"/>
              <a:t>Comments are nothing but name of the c program.</a:t>
            </a:r>
          </a:p>
          <a:p>
            <a:r>
              <a:rPr lang="en-US" dirty="0"/>
              <a:t>We have two types of comments.</a:t>
            </a:r>
          </a:p>
          <a:p>
            <a:r>
              <a:rPr lang="en-US" dirty="0"/>
              <a:t>Line comments: used to comment single line statements.</a:t>
            </a:r>
          </a:p>
          <a:p>
            <a:r>
              <a:rPr lang="en-US" dirty="0"/>
              <a:t>Block comments: used to comment multi line statements.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4049" y="595944"/>
            <a:ext cx="10515600" cy="1325563"/>
          </a:xfrm>
        </p:spPr>
        <p:txBody>
          <a:bodyPr/>
          <a:lstStyle/>
          <a:p>
            <a:r>
              <a:rPr lang="en-US" dirty="0"/>
              <a:t>Line comments(single </a:t>
            </a:r>
            <a:r>
              <a:rPr lang="en-US" dirty="0" err="1"/>
              <a:t>ine</a:t>
            </a:r>
            <a:r>
              <a:rPr lang="en-US" dirty="0"/>
              <a:t>)</a:t>
            </a:r>
          </a:p>
        </p:txBody>
      </p:sp>
      <p:sp>
        <p:nvSpPr>
          <p:cNvPr id="3" name="Content Placeholder 2"/>
          <p:cNvSpPr>
            <a:spLocks noGrp="1"/>
          </p:cNvSpPr>
          <p:nvPr>
            <p:ph idx="1"/>
          </p:nvPr>
        </p:nvSpPr>
        <p:spPr/>
        <p:txBody>
          <a:bodyPr/>
          <a:lstStyle/>
          <a:p>
            <a:r>
              <a:rPr lang="en-US" dirty="0"/>
              <a:t>Ex: // this is  a c program</a:t>
            </a:r>
          </a:p>
          <a:p>
            <a:endParaRPr lang="en-US" dirty="0"/>
          </a:p>
          <a:p>
            <a:r>
              <a:rPr lang="en-US" dirty="0"/>
              <a:t>// addition of two numbers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584" y="681037"/>
            <a:ext cx="10515600" cy="1325563"/>
          </a:xfrm>
        </p:spPr>
        <p:txBody>
          <a:bodyPr/>
          <a:lstStyle/>
          <a:p>
            <a:r>
              <a:rPr lang="en-US" dirty="0"/>
              <a:t>Block comments(Multiline)</a:t>
            </a:r>
          </a:p>
        </p:txBody>
      </p:sp>
      <p:sp>
        <p:nvSpPr>
          <p:cNvPr id="3" name="Content Placeholder 2"/>
          <p:cNvSpPr>
            <a:spLocks noGrp="1"/>
          </p:cNvSpPr>
          <p:nvPr>
            <p:ph idx="1"/>
          </p:nvPr>
        </p:nvSpPr>
        <p:spPr/>
        <p:txBody>
          <a:bodyPr/>
          <a:lstStyle/>
          <a:p>
            <a:r>
              <a:rPr lang="en-US" dirty="0"/>
              <a:t>/*  this  is my 1</a:t>
            </a:r>
            <a:r>
              <a:rPr lang="en-US" baseline="30000" dirty="0"/>
              <a:t>st</a:t>
            </a:r>
            <a:r>
              <a:rPr lang="en-US" dirty="0"/>
              <a:t> program</a:t>
            </a:r>
          </a:p>
          <a:p>
            <a:r>
              <a:rPr lang="en-US" dirty="0"/>
              <a:t>Adding two numbers*/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9660" y="604823"/>
            <a:ext cx="10515600" cy="1325563"/>
          </a:xfrm>
        </p:spPr>
        <p:txBody>
          <a:bodyPr>
            <a:normAutofit/>
          </a:bodyPr>
          <a:lstStyle/>
          <a:p>
            <a:r>
              <a:rPr lang="en-US" b="1" dirty="0"/>
              <a:t>Link Section</a:t>
            </a:r>
            <a:br>
              <a:rPr lang="en-US" dirty="0"/>
            </a:br>
            <a:endParaRPr lang="en-US" dirty="0"/>
          </a:p>
        </p:txBody>
      </p:sp>
      <p:sp>
        <p:nvSpPr>
          <p:cNvPr id="3" name="Content Placeholder 2"/>
          <p:cNvSpPr>
            <a:spLocks noGrp="1"/>
          </p:cNvSpPr>
          <p:nvPr>
            <p:ph idx="1"/>
          </p:nvPr>
        </p:nvSpPr>
        <p:spPr/>
        <p:txBody>
          <a:bodyPr/>
          <a:lstStyle/>
          <a:p>
            <a:r>
              <a:rPr lang="en-US" dirty="0"/>
              <a:t>This part of the code is used to declare all the header files that will be used in the c program.</a:t>
            </a:r>
          </a:p>
          <a:p>
            <a:r>
              <a:rPr lang="en-US" dirty="0"/>
              <a:t> here we can use preprocessor directives to represent header files.</a:t>
            </a:r>
          </a:p>
          <a:p>
            <a:r>
              <a:rPr lang="en-US" dirty="0"/>
              <a:t>Each preprocessor directive starts with the symbol #.</a:t>
            </a:r>
          </a:p>
          <a:p>
            <a:r>
              <a:rPr lang="en-US" dirty="0"/>
              <a:t>#include&lt;</a:t>
            </a:r>
            <a:r>
              <a:rPr lang="en-US" dirty="0" err="1"/>
              <a:t>stdio.h</a:t>
            </a:r>
            <a:r>
              <a:rPr lang="en-US" dirty="0"/>
              <a:t>&gt;</a:t>
            </a:r>
          </a:p>
          <a:p>
            <a:pPr>
              <a:buNone/>
            </a:pPr>
            <a:endParaRPr lang="en-US" dirty="0"/>
          </a:p>
        </p:txBody>
      </p:sp>
      <p:sp>
        <p:nvSpPr>
          <p:cNvPr id="5" name="TextBox 4">
            <a:extLst>
              <a:ext uri="{FF2B5EF4-FFF2-40B4-BE49-F238E27FC236}">
                <a16:creationId xmlns:a16="http://schemas.microsoft.com/office/drawing/2014/main" id="{0CD4F60D-8C94-4430-A442-BAA39C849D39}"/>
              </a:ext>
            </a:extLst>
          </p:cNvPr>
          <p:cNvSpPr txBox="1"/>
          <p:nvPr/>
        </p:nvSpPr>
        <p:spPr>
          <a:xfrm>
            <a:off x="1243584" y="4643366"/>
            <a:ext cx="6858000" cy="461665"/>
          </a:xfrm>
          <a:prstGeom prst="rect">
            <a:avLst/>
          </a:prstGeom>
          <a:noFill/>
        </p:spPr>
        <p:txBody>
          <a:bodyPr wrap="square">
            <a:spAutoFit/>
          </a:bodyPr>
          <a:lstStyle/>
          <a:p>
            <a:r>
              <a:rPr lang="en-US" sz="2400" dirty="0"/>
              <a:t>We have different types of header files</a:t>
            </a:r>
            <a:endParaRPr lang="te-IN" sz="2400" dirty="0"/>
          </a:p>
        </p:txBody>
      </p:sp>
      <p:sp>
        <p:nvSpPr>
          <p:cNvPr id="7" name="TextBox 6">
            <a:extLst>
              <a:ext uri="{FF2B5EF4-FFF2-40B4-BE49-F238E27FC236}">
                <a16:creationId xmlns:a16="http://schemas.microsoft.com/office/drawing/2014/main" id="{D446FDB3-C730-496D-B700-FB95EA7BAD57}"/>
              </a:ext>
            </a:extLst>
          </p:cNvPr>
          <p:cNvSpPr txBox="1"/>
          <p:nvPr/>
        </p:nvSpPr>
        <p:spPr>
          <a:xfrm>
            <a:off x="1243584" y="5040832"/>
            <a:ext cx="6858000" cy="523220"/>
          </a:xfrm>
          <a:prstGeom prst="rect">
            <a:avLst/>
          </a:prstGeom>
          <a:noFill/>
        </p:spPr>
        <p:txBody>
          <a:bodyPr wrap="square">
            <a:spAutoFit/>
          </a:bodyPr>
          <a:lstStyle/>
          <a:p>
            <a:r>
              <a:rPr lang="en-US" sz="2800" dirty="0"/>
              <a:t>All the header file have a </a:t>
            </a:r>
            <a:r>
              <a:rPr lang="en-US" sz="2800" b="1" dirty="0"/>
              <a:t>‘.h’</a:t>
            </a:r>
            <a:r>
              <a:rPr lang="en-US" sz="2800" dirty="0"/>
              <a:t> an extension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esktop\Untitled.png"/>
          <p:cNvPicPr>
            <a:picLocks noChangeAspect="1" noChangeArrowheads="1"/>
          </p:cNvPicPr>
          <p:nvPr/>
        </p:nvPicPr>
        <p:blipFill>
          <a:blip r:embed="rId2" cstate="print"/>
          <a:srcRect/>
          <a:stretch>
            <a:fillRect/>
          </a:stretch>
        </p:blipFill>
        <p:spPr bwMode="auto">
          <a:xfrm>
            <a:off x="2819401" y="457200"/>
            <a:ext cx="6248399" cy="586740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9346" y="681037"/>
            <a:ext cx="10515600" cy="1325563"/>
          </a:xfrm>
        </p:spPr>
        <p:txBody>
          <a:bodyPr>
            <a:normAutofit/>
          </a:bodyPr>
          <a:lstStyle/>
          <a:p>
            <a:r>
              <a:rPr lang="en-US" b="1" dirty="0"/>
              <a:t>Global Declaration Section</a:t>
            </a:r>
            <a:br>
              <a:rPr lang="en-US" dirty="0"/>
            </a:br>
            <a:endParaRPr lang="en-US" dirty="0"/>
          </a:p>
        </p:txBody>
      </p:sp>
      <p:sp>
        <p:nvSpPr>
          <p:cNvPr id="3" name="Content Placeholder 2"/>
          <p:cNvSpPr>
            <a:spLocks noGrp="1"/>
          </p:cNvSpPr>
          <p:nvPr>
            <p:ph idx="1"/>
          </p:nvPr>
        </p:nvSpPr>
        <p:spPr/>
        <p:txBody>
          <a:bodyPr/>
          <a:lstStyle/>
          <a:p>
            <a:r>
              <a:rPr lang="en-US" dirty="0"/>
              <a:t>All the global variable used are declared in this part. The user-defined functions are also declared in this part of the code.</a:t>
            </a:r>
          </a:p>
          <a:p>
            <a:pPr fontAlgn="base"/>
            <a:endParaRPr lang="en-US" dirty="0"/>
          </a:p>
          <a:p>
            <a:pPr fontAlgn="base"/>
            <a:endParaRPr lang="en-US" dirty="0"/>
          </a:p>
          <a:p>
            <a:pPr fontAlgn="base"/>
            <a:r>
              <a:rPr lang="en-US" dirty="0" err="1"/>
              <a:t>int</a:t>
            </a:r>
            <a:r>
              <a:rPr lang="en-US" dirty="0"/>
              <a:t> a=7;</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0266" y="681037"/>
            <a:ext cx="10515600" cy="1325563"/>
          </a:xfrm>
        </p:spPr>
        <p:txBody>
          <a:bodyPr>
            <a:normAutofit/>
          </a:bodyPr>
          <a:lstStyle/>
          <a:p>
            <a:r>
              <a:rPr lang="en-US" b="1" dirty="0"/>
              <a:t>main Function Section</a:t>
            </a:r>
            <a:br>
              <a:rPr lang="en-US" dirty="0"/>
            </a:br>
            <a:endParaRPr lang="en-US" dirty="0"/>
          </a:p>
        </p:txBody>
      </p:sp>
      <p:sp>
        <p:nvSpPr>
          <p:cNvPr id="3" name="Content Placeholder 2"/>
          <p:cNvSpPr>
            <a:spLocks noGrp="1"/>
          </p:cNvSpPr>
          <p:nvPr>
            <p:ph idx="1"/>
          </p:nvPr>
        </p:nvSpPr>
        <p:spPr/>
        <p:txBody>
          <a:bodyPr>
            <a:normAutofit/>
          </a:bodyPr>
          <a:lstStyle/>
          <a:p>
            <a:r>
              <a:rPr lang="en-US" dirty="0"/>
              <a:t>Every C-programs needs to have the main function.</a:t>
            </a:r>
          </a:p>
          <a:p>
            <a:r>
              <a:rPr lang="en-US" dirty="0"/>
              <a:t> Each main function contains 2 parts.</a:t>
            </a:r>
          </a:p>
          <a:p>
            <a:r>
              <a:rPr lang="en-US" dirty="0"/>
              <a:t>A declaration part and an Execution part. </a:t>
            </a:r>
          </a:p>
          <a:p>
            <a:r>
              <a:rPr lang="en-US" dirty="0"/>
              <a:t>The declaration part is the part where all the variables are declared. </a:t>
            </a:r>
          </a:p>
        </p:txBody>
      </p:sp>
      <p:sp>
        <p:nvSpPr>
          <p:cNvPr id="5" name="TextBox 4">
            <a:extLst>
              <a:ext uri="{FF2B5EF4-FFF2-40B4-BE49-F238E27FC236}">
                <a16:creationId xmlns:a16="http://schemas.microsoft.com/office/drawing/2014/main" id="{9974113F-2179-4952-AAF7-355F502DA845}"/>
              </a:ext>
            </a:extLst>
          </p:cNvPr>
          <p:cNvSpPr txBox="1"/>
          <p:nvPr/>
        </p:nvSpPr>
        <p:spPr>
          <a:xfrm>
            <a:off x="929935" y="4112737"/>
            <a:ext cx="10007353" cy="2677656"/>
          </a:xfrm>
          <a:prstGeom prst="rect">
            <a:avLst/>
          </a:prstGeom>
          <a:noFill/>
        </p:spPr>
        <p:txBody>
          <a:bodyPr wrap="square">
            <a:spAutoFit/>
          </a:bodyPr>
          <a:lstStyle/>
          <a:p>
            <a:pPr marL="457200" indent="-457200">
              <a:buFont typeface="Arial" panose="020B0604020202020204" pitchFamily="34" charset="0"/>
              <a:buChar char="•"/>
            </a:pPr>
            <a:r>
              <a:rPr lang="en-US" sz="2800" dirty="0"/>
              <a:t>The execution part begins with the curly brackets and ends with the curly close bracket.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 Both the declaration and execution part are inside the curly braces.</a:t>
            </a:r>
          </a:p>
          <a:p>
            <a:pPr marL="457200" indent="-457200">
              <a:buFont typeface="Arial" panose="020B0604020202020204" pitchFamily="34" charset="0"/>
              <a:buChar char="•"/>
            </a:pPr>
            <a:endParaRPr lang="en-US"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FD72-396D-4C92-B48C-023E6A959D72}"/>
              </a:ext>
            </a:extLst>
          </p:cNvPr>
          <p:cNvSpPr>
            <a:spLocks noGrp="1"/>
          </p:cNvSpPr>
          <p:nvPr>
            <p:ph type="title"/>
          </p:nvPr>
        </p:nvSpPr>
        <p:spPr>
          <a:xfrm>
            <a:off x="1353105" y="1007046"/>
            <a:ext cx="10515600" cy="620296"/>
          </a:xfrm>
        </p:spPr>
        <p:txBody>
          <a:bodyPr>
            <a:normAutofit fontScale="90000"/>
          </a:bodyPr>
          <a:lstStyle/>
          <a:p>
            <a:r>
              <a:rPr lang="en-US" b="1" dirty="0">
                <a:solidFill>
                  <a:srgbClr val="FF0000"/>
                </a:solidFill>
              </a:rPr>
              <a:t>C program to display “Hello World” in screen</a:t>
            </a:r>
            <a:endParaRPr lang="te-IN" b="1" dirty="0">
              <a:solidFill>
                <a:srgbClr val="FF0000"/>
              </a:solidFill>
            </a:endParaRPr>
          </a:p>
        </p:txBody>
      </p:sp>
      <p:sp>
        <p:nvSpPr>
          <p:cNvPr id="3" name="Content Placeholder 2">
            <a:extLst>
              <a:ext uri="{FF2B5EF4-FFF2-40B4-BE49-F238E27FC236}">
                <a16:creationId xmlns:a16="http://schemas.microsoft.com/office/drawing/2014/main" id="{7715E28F-BEDA-4FC7-988C-66282C511409}"/>
              </a:ext>
            </a:extLst>
          </p:cNvPr>
          <p:cNvSpPr>
            <a:spLocks noGrp="1"/>
          </p:cNvSpPr>
          <p:nvPr>
            <p:ph idx="1"/>
          </p:nvPr>
        </p:nvSpPr>
        <p:spPr/>
        <p:txBody>
          <a:bodyPr>
            <a:normAutofit/>
          </a:bodyPr>
          <a:lstStyle/>
          <a:p>
            <a:pPr marL="0" indent="0">
              <a:buNone/>
            </a:pPr>
            <a:r>
              <a:rPr lang="en-US" sz="3600" dirty="0">
                <a:solidFill>
                  <a:srgbClr val="0070C0"/>
                </a:solidFill>
              </a:rPr>
              <a:t>#include&lt;stdio.h&gt;</a:t>
            </a:r>
          </a:p>
          <a:p>
            <a:pPr marL="0" indent="0">
              <a:buNone/>
            </a:pPr>
            <a:r>
              <a:rPr lang="en-US" sz="3600" dirty="0"/>
              <a:t>int main()</a:t>
            </a:r>
          </a:p>
          <a:p>
            <a:pPr marL="0" indent="0">
              <a:buNone/>
            </a:pPr>
            <a:r>
              <a:rPr lang="en-US" sz="3600" dirty="0"/>
              <a:t>{</a:t>
            </a:r>
          </a:p>
          <a:p>
            <a:pPr marL="0" indent="0">
              <a:buNone/>
            </a:pPr>
            <a:r>
              <a:rPr lang="en-US" sz="3600" dirty="0"/>
              <a:t>printf(“Hello World”);</a:t>
            </a:r>
          </a:p>
          <a:p>
            <a:pPr marL="0" indent="0">
              <a:buNone/>
            </a:pPr>
            <a:r>
              <a:rPr lang="en-US" sz="3600" dirty="0"/>
              <a:t>return 0;</a:t>
            </a:r>
          </a:p>
          <a:p>
            <a:pPr marL="0" indent="0">
              <a:buNone/>
            </a:pPr>
            <a:r>
              <a:rPr lang="en-US" sz="3600" dirty="0"/>
              <a:t> }</a:t>
            </a:r>
            <a:endParaRPr lang="te-IN" sz="3600" dirty="0"/>
          </a:p>
        </p:txBody>
      </p:sp>
      <p:cxnSp>
        <p:nvCxnSpPr>
          <p:cNvPr id="5" name="Straight Arrow Connector 4">
            <a:extLst>
              <a:ext uri="{FF2B5EF4-FFF2-40B4-BE49-F238E27FC236}">
                <a16:creationId xmlns:a16="http://schemas.microsoft.com/office/drawing/2014/main" id="{A39667D5-2C5D-41FB-95A3-A0FD59F81970}"/>
              </a:ext>
            </a:extLst>
          </p:cNvPr>
          <p:cNvCxnSpPr/>
          <p:nvPr/>
        </p:nvCxnSpPr>
        <p:spPr>
          <a:xfrm>
            <a:off x="318116" y="3356406"/>
            <a:ext cx="6177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08DEFEC-17B5-46F0-BD3A-36EAF0A6DF0B}"/>
              </a:ext>
            </a:extLst>
          </p:cNvPr>
          <p:cNvCxnSpPr/>
          <p:nvPr/>
        </p:nvCxnSpPr>
        <p:spPr>
          <a:xfrm>
            <a:off x="384791" y="5257800"/>
            <a:ext cx="6177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C2D28CB-4D51-4A2F-8127-5675028D5584}"/>
              </a:ext>
            </a:extLst>
          </p:cNvPr>
          <p:cNvCxnSpPr>
            <a:cxnSpLocks/>
          </p:cNvCxnSpPr>
          <p:nvPr/>
        </p:nvCxnSpPr>
        <p:spPr>
          <a:xfrm>
            <a:off x="318116" y="3346881"/>
            <a:ext cx="66675" cy="191091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34106C0-B40F-4AAE-84C9-4707C3897D1D}"/>
              </a:ext>
            </a:extLst>
          </p:cNvPr>
          <p:cNvCxnSpPr/>
          <p:nvPr/>
        </p:nvCxnSpPr>
        <p:spPr>
          <a:xfrm>
            <a:off x="1790700" y="4105275"/>
            <a:ext cx="3419475" cy="1152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6D28E42-DC9E-41BE-A2EC-CA4C32A0BF4B}"/>
              </a:ext>
            </a:extLst>
          </p:cNvPr>
          <p:cNvSpPr txBox="1"/>
          <p:nvPr/>
        </p:nvSpPr>
        <p:spPr>
          <a:xfrm>
            <a:off x="5210175" y="5007504"/>
            <a:ext cx="7210425" cy="1569660"/>
          </a:xfrm>
          <a:prstGeom prst="rect">
            <a:avLst/>
          </a:prstGeom>
          <a:noFill/>
        </p:spPr>
        <p:txBody>
          <a:bodyPr wrap="square">
            <a:spAutoFit/>
          </a:bodyPr>
          <a:lstStyle/>
          <a:p>
            <a:pPr marL="0" indent="0">
              <a:buNone/>
            </a:pPr>
            <a:r>
              <a:rPr lang="en-US" sz="3200" dirty="0"/>
              <a:t>printf is a output function.</a:t>
            </a:r>
          </a:p>
          <a:p>
            <a:pPr marL="0" indent="0">
              <a:buNone/>
            </a:pPr>
            <a:r>
              <a:rPr lang="en-US" sz="3200" dirty="0"/>
              <a:t>To use printf(),we use #include&lt;stdio.h&gt;</a:t>
            </a:r>
          </a:p>
          <a:p>
            <a:pPr marL="0" indent="0">
              <a:buNone/>
            </a:pPr>
            <a:r>
              <a:rPr lang="en-US" sz="3200" dirty="0"/>
              <a:t>(standard input/output header file)</a:t>
            </a:r>
          </a:p>
        </p:txBody>
      </p:sp>
      <p:sp>
        <p:nvSpPr>
          <p:cNvPr id="16" name="TextBox 15">
            <a:extLst>
              <a:ext uri="{FF2B5EF4-FFF2-40B4-BE49-F238E27FC236}">
                <a16:creationId xmlns:a16="http://schemas.microsoft.com/office/drawing/2014/main" id="{C79E35F4-0990-44E2-A2C8-A7C60BC5C6B4}"/>
              </a:ext>
            </a:extLst>
          </p:cNvPr>
          <p:cNvSpPr txBox="1"/>
          <p:nvPr/>
        </p:nvSpPr>
        <p:spPr>
          <a:xfrm>
            <a:off x="1678804" y="5766231"/>
            <a:ext cx="6224586" cy="954107"/>
          </a:xfrm>
          <a:prstGeom prst="rect">
            <a:avLst/>
          </a:prstGeom>
          <a:noFill/>
        </p:spPr>
        <p:txBody>
          <a:bodyPr wrap="square">
            <a:spAutoFit/>
          </a:bodyPr>
          <a:lstStyle/>
          <a:p>
            <a:r>
              <a:rPr lang="en-US" sz="2800" b="1" u="sng" dirty="0">
                <a:solidFill>
                  <a:srgbClr val="00B050"/>
                </a:solidFill>
              </a:rPr>
              <a:t>Output:</a:t>
            </a:r>
            <a:r>
              <a:rPr lang="en-US" sz="2800" b="1" dirty="0">
                <a:solidFill>
                  <a:srgbClr val="00B050"/>
                </a:solidFill>
              </a:rPr>
              <a:t> </a:t>
            </a:r>
          </a:p>
          <a:p>
            <a:r>
              <a:rPr lang="en-US" sz="2800" b="1" dirty="0">
                <a:solidFill>
                  <a:srgbClr val="00B050"/>
                </a:solidFill>
              </a:rPr>
              <a:t>Hello World</a:t>
            </a:r>
            <a:endParaRPr lang="te-IN" sz="2800" b="1" dirty="0">
              <a:solidFill>
                <a:srgbClr val="00B050"/>
              </a:solidFill>
            </a:endParaRPr>
          </a:p>
        </p:txBody>
      </p:sp>
    </p:spTree>
    <p:extLst>
      <p:ext uri="{BB962C8B-B14F-4D97-AF65-F5344CB8AC3E}">
        <p14:creationId xmlns:p14="http://schemas.microsoft.com/office/powerpoint/2010/main" val="196731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4"/>
            <a:ext cx="10515600" cy="793975"/>
          </a:xfrm>
        </p:spPr>
        <p:txBody>
          <a:bodyPr>
            <a:normAutofit/>
          </a:bodyPr>
          <a:lstStyle/>
          <a:p>
            <a:pPr algn="ctr"/>
            <a:r>
              <a:rPr lang="en-US" sz="4000" b="1" u="sng" dirty="0">
                <a:solidFill>
                  <a:srgbClr val="002060"/>
                </a:solidFill>
                <a:latin typeface="Times New Roman" panose="02020603050405020304" pitchFamily="18" charset="0"/>
                <a:cs typeface="Times New Roman" panose="02020603050405020304" pitchFamily="18" charset="0"/>
              </a:rPr>
              <a:t>Unit – 1 </a:t>
            </a:r>
            <a:endParaRPr lang="en-US" sz="4000" dirty="0"/>
          </a:p>
        </p:txBody>
      </p:sp>
      <p:sp>
        <p:nvSpPr>
          <p:cNvPr id="5" name="TextBox 4">
            <a:extLst>
              <a:ext uri="{FF2B5EF4-FFF2-40B4-BE49-F238E27FC236}">
                <a16:creationId xmlns:a16="http://schemas.microsoft.com/office/drawing/2014/main" id="{6B8E7B14-B73B-484F-906C-D2775019B3E6}"/>
              </a:ext>
            </a:extLst>
          </p:cNvPr>
          <p:cNvSpPr txBox="1"/>
          <p:nvPr/>
        </p:nvSpPr>
        <p:spPr>
          <a:xfrm>
            <a:off x="233036" y="1436336"/>
            <a:ext cx="11565387" cy="4401205"/>
          </a:xfrm>
          <a:prstGeom prst="rect">
            <a:avLst/>
          </a:prstGeom>
          <a:noFill/>
        </p:spPr>
        <p:txBody>
          <a:bodyPr wrap="square">
            <a:spAutoFit/>
          </a:bodyPr>
          <a:lstStyle/>
          <a:p>
            <a:r>
              <a:rPr lang="en-US" sz="2800" b="1" dirty="0">
                <a:solidFill>
                  <a:srgbClr val="002060"/>
                </a:solidFill>
                <a:latin typeface="Times New Roman" panose="02020603050405020304" pitchFamily="18" charset="0"/>
                <a:cs typeface="Times New Roman" panose="02020603050405020304" pitchFamily="18" charset="0"/>
              </a:rPr>
              <a:t>Computer History, Hardware, Software, Programming Languages and Algorithms:</a:t>
            </a:r>
          </a:p>
          <a:p>
            <a:pPr marL="457200" indent="-457200">
              <a:buFont typeface="Wingdings" panose="05000000000000000000" pitchFamily="2" charset="2"/>
              <a:buChar char="q"/>
            </a:pPr>
            <a:r>
              <a:rPr lang="en-US" sz="2800" dirty="0">
                <a:solidFill>
                  <a:srgbClr val="002060"/>
                </a:solidFill>
                <a:latin typeface="Times New Roman" panose="02020603050405020304" pitchFamily="18" charset="0"/>
                <a:cs typeface="Times New Roman" panose="02020603050405020304" pitchFamily="18" charset="0"/>
              </a:rPr>
              <a:t>Components and functions of a Computer System, Concept of Hardware and Software Programming Languages: Low-level and High-level Languages, Program Design Tools: Algorithm, Flowchart, Pseudo code.</a:t>
            </a:r>
          </a:p>
          <a:p>
            <a:r>
              <a:rPr lang="en-US" sz="2800" b="1" dirty="0">
                <a:solidFill>
                  <a:srgbClr val="002060"/>
                </a:solidFill>
                <a:latin typeface="Times New Roman" panose="02020603050405020304" pitchFamily="18" charset="0"/>
                <a:cs typeface="Times New Roman" panose="02020603050405020304" pitchFamily="18" charset="0"/>
              </a:rPr>
              <a:t>Introduction to C Programming: </a:t>
            </a:r>
          </a:p>
          <a:p>
            <a:pPr marL="457200" indent="-457200">
              <a:buFont typeface="Wingdings" panose="05000000000000000000" pitchFamily="2" charset="2"/>
              <a:buChar char="q"/>
            </a:pPr>
            <a:r>
              <a:rPr lang="en-US" sz="2800" dirty="0">
                <a:solidFill>
                  <a:srgbClr val="002060"/>
                </a:solidFill>
                <a:latin typeface="Times New Roman" panose="02020603050405020304" pitchFamily="18" charset="0"/>
                <a:cs typeface="Times New Roman" panose="02020603050405020304" pitchFamily="18" charset="0"/>
              </a:rPr>
              <a:t>Introduction, Structure of a C Program, Comments, Keywords, Identifiers, Data Types, Variables, Constants, Input/Output Statements, Operators, Type Conversion.</a:t>
            </a:r>
          </a:p>
          <a:p>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EFE2C307-D12A-4EA1-8CC9-06213D4B5D02}"/>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208518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FD72-396D-4C92-B48C-023E6A959D72}"/>
              </a:ext>
            </a:extLst>
          </p:cNvPr>
          <p:cNvSpPr>
            <a:spLocks noGrp="1"/>
          </p:cNvSpPr>
          <p:nvPr>
            <p:ph type="title"/>
          </p:nvPr>
        </p:nvSpPr>
        <p:spPr>
          <a:xfrm>
            <a:off x="2631490" y="604823"/>
            <a:ext cx="10515600" cy="620296"/>
          </a:xfrm>
        </p:spPr>
        <p:txBody>
          <a:bodyPr>
            <a:normAutofit fontScale="90000"/>
          </a:bodyPr>
          <a:lstStyle/>
          <a:p>
            <a:r>
              <a:rPr lang="en-US" b="1" dirty="0">
                <a:solidFill>
                  <a:srgbClr val="FF0000"/>
                </a:solidFill>
              </a:rPr>
              <a:t>C program to display your name</a:t>
            </a:r>
            <a:endParaRPr lang="te-IN" b="1" dirty="0">
              <a:solidFill>
                <a:srgbClr val="FF0000"/>
              </a:solidFill>
            </a:endParaRPr>
          </a:p>
        </p:txBody>
      </p:sp>
      <p:sp>
        <p:nvSpPr>
          <p:cNvPr id="3" name="Content Placeholder 2">
            <a:extLst>
              <a:ext uri="{FF2B5EF4-FFF2-40B4-BE49-F238E27FC236}">
                <a16:creationId xmlns:a16="http://schemas.microsoft.com/office/drawing/2014/main" id="{7715E28F-BEDA-4FC7-988C-66282C511409}"/>
              </a:ext>
            </a:extLst>
          </p:cNvPr>
          <p:cNvSpPr>
            <a:spLocks noGrp="1"/>
          </p:cNvSpPr>
          <p:nvPr>
            <p:ph idx="1"/>
          </p:nvPr>
        </p:nvSpPr>
        <p:spPr/>
        <p:txBody>
          <a:bodyPr/>
          <a:lstStyle/>
          <a:p>
            <a:pPr marL="0" indent="0">
              <a:buNone/>
            </a:pPr>
            <a:r>
              <a:rPr lang="en-US" sz="3600" dirty="0">
                <a:solidFill>
                  <a:srgbClr val="0070C0"/>
                </a:solidFill>
              </a:rPr>
              <a:t>#include&lt;stdio.h&gt;</a:t>
            </a:r>
          </a:p>
          <a:p>
            <a:pPr marL="0" indent="0">
              <a:buNone/>
            </a:pPr>
            <a:r>
              <a:rPr lang="en-US" sz="3600" dirty="0"/>
              <a:t>int main()</a:t>
            </a:r>
          </a:p>
          <a:p>
            <a:pPr marL="0" indent="0">
              <a:buNone/>
            </a:pPr>
            <a:r>
              <a:rPr lang="en-US" sz="3600" dirty="0"/>
              <a:t>{</a:t>
            </a:r>
          </a:p>
          <a:p>
            <a:pPr marL="0" indent="0">
              <a:buNone/>
            </a:pPr>
            <a:r>
              <a:rPr lang="en-US" sz="3600" dirty="0" err="1"/>
              <a:t>printf</a:t>
            </a:r>
            <a:r>
              <a:rPr lang="en-US" sz="3600" dirty="0"/>
              <a:t>(“CP”);</a:t>
            </a:r>
          </a:p>
          <a:p>
            <a:pPr marL="0" indent="0">
              <a:buNone/>
            </a:pPr>
            <a:r>
              <a:rPr lang="en-US" sz="3600" dirty="0"/>
              <a:t>return 0;</a:t>
            </a:r>
          </a:p>
          <a:p>
            <a:pPr marL="0" indent="0">
              <a:buNone/>
            </a:pPr>
            <a:endParaRPr lang="en-US" sz="3600" dirty="0"/>
          </a:p>
          <a:p>
            <a:pPr marL="0" indent="0">
              <a:buNone/>
            </a:pPr>
            <a:r>
              <a:rPr lang="en-US" sz="3600" dirty="0"/>
              <a:t>}</a:t>
            </a:r>
            <a:endParaRPr lang="te-IN" sz="3600" dirty="0"/>
          </a:p>
        </p:txBody>
      </p:sp>
      <p:cxnSp>
        <p:nvCxnSpPr>
          <p:cNvPr id="5" name="Straight Arrow Connector 4">
            <a:extLst>
              <a:ext uri="{FF2B5EF4-FFF2-40B4-BE49-F238E27FC236}">
                <a16:creationId xmlns:a16="http://schemas.microsoft.com/office/drawing/2014/main" id="{A39667D5-2C5D-41FB-95A3-A0FD59F81970}"/>
              </a:ext>
            </a:extLst>
          </p:cNvPr>
          <p:cNvCxnSpPr/>
          <p:nvPr/>
        </p:nvCxnSpPr>
        <p:spPr>
          <a:xfrm>
            <a:off x="318116" y="3356406"/>
            <a:ext cx="6177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08DEFEC-17B5-46F0-BD3A-36EAF0A6DF0B}"/>
              </a:ext>
            </a:extLst>
          </p:cNvPr>
          <p:cNvCxnSpPr/>
          <p:nvPr/>
        </p:nvCxnSpPr>
        <p:spPr>
          <a:xfrm>
            <a:off x="318116" y="5766231"/>
            <a:ext cx="6177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C2D28CB-4D51-4A2F-8127-5675028D5584}"/>
              </a:ext>
            </a:extLst>
          </p:cNvPr>
          <p:cNvCxnSpPr/>
          <p:nvPr/>
        </p:nvCxnSpPr>
        <p:spPr>
          <a:xfrm>
            <a:off x="318116" y="3346881"/>
            <a:ext cx="0" cy="239669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233B322-8EEF-47F9-8600-533C16B70D6D}"/>
              </a:ext>
            </a:extLst>
          </p:cNvPr>
          <p:cNvSpPr txBox="1"/>
          <p:nvPr/>
        </p:nvSpPr>
        <p:spPr>
          <a:xfrm>
            <a:off x="2078854" y="5632171"/>
            <a:ext cx="6224586" cy="1384995"/>
          </a:xfrm>
          <a:prstGeom prst="rect">
            <a:avLst/>
          </a:prstGeom>
          <a:noFill/>
        </p:spPr>
        <p:txBody>
          <a:bodyPr wrap="square">
            <a:spAutoFit/>
          </a:bodyPr>
          <a:lstStyle/>
          <a:p>
            <a:r>
              <a:rPr lang="en-US" sz="2800" b="1" u="sng" dirty="0">
                <a:solidFill>
                  <a:srgbClr val="00B050"/>
                </a:solidFill>
              </a:rPr>
              <a:t>Output:</a:t>
            </a:r>
            <a:r>
              <a:rPr lang="en-US" sz="2800" b="1" dirty="0">
                <a:solidFill>
                  <a:srgbClr val="00B050"/>
                </a:solidFill>
              </a:rPr>
              <a:t> </a:t>
            </a:r>
          </a:p>
          <a:p>
            <a:r>
              <a:rPr lang="en-US" sz="2800" b="1" dirty="0">
                <a:solidFill>
                  <a:srgbClr val="00B050"/>
                </a:solidFill>
              </a:rPr>
              <a:t>CP</a:t>
            </a:r>
          </a:p>
          <a:p>
            <a:endParaRPr lang="te-IN" sz="2800" b="1" dirty="0">
              <a:solidFill>
                <a:srgbClr val="00B050"/>
              </a:solidFill>
            </a:endParaRPr>
          </a:p>
        </p:txBody>
      </p:sp>
    </p:spTree>
    <p:extLst>
      <p:ext uri="{BB962C8B-B14F-4D97-AF65-F5344CB8AC3E}">
        <p14:creationId xmlns:p14="http://schemas.microsoft.com/office/powerpoint/2010/main" val="201124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FD72-396D-4C92-B48C-023E6A959D72}"/>
              </a:ext>
            </a:extLst>
          </p:cNvPr>
          <p:cNvSpPr>
            <a:spLocks noGrp="1"/>
          </p:cNvSpPr>
          <p:nvPr>
            <p:ph type="title"/>
          </p:nvPr>
        </p:nvSpPr>
        <p:spPr>
          <a:xfrm>
            <a:off x="2196483" y="497744"/>
            <a:ext cx="10515600" cy="620296"/>
          </a:xfrm>
        </p:spPr>
        <p:txBody>
          <a:bodyPr>
            <a:normAutofit fontScale="90000"/>
          </a:bodyPr>
          <a:lstStyle/>
          <a:p>
            <a:r>
              <a:rPr lang="en-US" b="1" dirty="0">
                <a:solidFill>
                  <a:srgbClr val="FF0000"/>
                </a:solidFill>
              </a:rPr>
              <a:t>C program to display your name  5 times</a:t>
            </a:r>
            <a:endParaRPr lang="te-IN" b="1" dirty="0">
              <a:solidFill>
                <a:srgbClr val="FF0000"/>
              </a:solidFill>
            </a:endParaRPr>
          </a:p>
        </p:txBody>
      </p:sp>
      <p:sp>
        <p:nvSpPr>
          <p:cNvPr id="3" name="Content Placeholder 2">
            <a:extLst>
              <a:ext uri="{FF2B5EF4-FFF2-40B4-BE49-F238E27FC236}">
                <a16:creationId xmlns:a16="http://schemas.microsoft.com/office/drawing/2014/main" id="{7715E28F-BEDA-4FC7-988C-66282C511409}"/>
              </a:ext>
            </a:extLst>
          </p:cNvPr>
          <p:cNvSpPr>
            <a:spLocks noGrp="1"/>
          </p:cNvSpPr>
          <p:nvPr>
            <p:ph idx="1"/>
          </p:nvPr>
        </p:nvSpPr>
        <p:spPr>
          <a:xfrm>
            <a:off x="838200" y="1562102"/>
            <a:ext cx="4371972" cy="5219692"/>
          </a:xfrm>
        </p:spPr>
        <p:txBody>
          <a:bodyPr>
            <a:normAutofit fontScale="92500" lnSpcReduction="20000"/>
          </a:bodyPr>
          <a:lstStyle/>
          <a:p>
            <a:pPr marL="0" indent="0">
              <a:buNone/>
            </a:pPr>
            <a:r>
              <a:rPr lang="en-US" sz="3600" dirty="0">
                <a:solidFill>
                  <a:srgbClr val="0070C0"/>
                </a:solidFill>
              </a:rPr>
              <a:t>#include&lt;stdio.h&gt;</a:t>
            </a:r>
          </a:p>
          <a:p>
            <a:pPr marL="0" indent="0">
              <a:buNone/>
            </a:pPr>
            <a:r>
              <a:rPr lang="en-US" sz="3600" dirty="0"/>
              <a:t>int main()</a:t>
            </a:r>
          </a:p>
          <a:p>
            <a:pPr marL="0" indent="0">
              <a:buNone/>
            </a:pPr>
            <a:r>
              <a:rPr lang="en-US" sz="3600" dirty="0"/>
              <a:t>{</a:t>
            </a:r>
          </a:p>
          <a:p>
            <a:pPr marL="0" indent="0">
              <a:buNone/>
            </a:pPr>
            <a:r>
              <a:rPr lang="en-US" sz="3600" dirty="0" err="1"/>
              <a:t>printf</a:t>
            </a:r>
            <a:r>
              <a:rPr lang="en-US" sz="3600" dirty="0"/>
              <a:t>(“CP ”);</a:t>
            </a:r>
          </a:p>
          <a:p>
            <a:pPr marL="0" indent="0">
              <a:buNone/>
            </a:pPr>
            <a:r>
              <a:rPr lang="en-US" sz="3600" dirty="0" err="1"/>
              <a:t>printf</a:t>
            </a:r>
            <a:r>
              <a:rPr lang="en-US" sz="3600" dirty="0"/>
              <a:t>(“CP ”);</a:t>
            </a:r>
          </a:p>
          <a:p>
            <a:pPr marL="0" indent="0">
              <a:buNone/>
            </a:pPr>
            <a:r>
              <a:rPr lang="en-US" sz="3600" dirty="0" err="1"/>
              <a:t>printf</a:t>
            </a:r>
            <a:r>
              <a:rPr lang="en-US" sz="3600" dirty="0"/>
              <a:t>(“CP ”);</a:t>
            </a:r>
          </a:p>
          <a:p>
            <a:pPr marL="0" indent="0">
              <a:buNone/>
            </a:pPr>
            <a:r>
              <a:rPr lang="en-US" sz="3600" dirty="0" err="1"/>
              <a:t>printf</a:t>
            </a:r>
            <a:r>
              <a:rPr lang="en-US" sz="3600" dirty="0"/>
              <a:t>(“CP ”);</a:t>
            </a:r>
          </a:p>
          <a:p>
            <a:pPr marL="0" indent="0">
              <a:buNone/>
            </a:pPr>
            <a:r>
              <a:rPr lang="en-US" sz="3600" dirty="0" err="1"/>
              <a:t>printf</a:t>
            </a:r>
            <a:r>
              <a:rPr lang="en-US" sz="3600" dirty="0"/>
              <a:t>(“CP ”);</a:t>
            </a:r>
          </a:p>
          <a:p>
            <a:pPr marL="0" indent="0">
              <a:buNone/>
            </a:pPr>
            <a:r>
              <a:rPr lang="en-US" sz="3600" dirty="0"/>
              <a:t>return 0;</a:t>
            </a:r>
          </a:p>
          <a:p>
            <a:pPr marL="0" indent="0">
              <a:buNone/>
            </a:pPr>
            <a:r>
              <a:rPr lang="en-US" sz="3600" dirty="0"/>
              <a:t>}</a:t>
            </a:r>
            <a:endParaRPr lang="te-IN" sz="3600" dirty="0"/>
          </a:p>
        </p:txBody>
      </p:sp>
      <p:cxnSp>
        <p:nvCxnSpPr>
          <p:cNvPr id="5" name="Straight Arrow Connector 4">
            <a:extLst>
              <a:ext uri="{FF2B5EF4-FFF2-40B4-BE49-F238E27FC236}">
                <a16:creationId xmlns:a16="http://schemas.microsoft.com/office/drawing/2014/main" id="{A39667D5-2C5D-41FB-95A3-A0FD59F81970}"/>
              </a:ext>
            </a:extLst>
          </p:cNvPr>
          <p:cNvCxnSpPr/>
          <p:nvPr/>
        </p:nvCxnSpPr>
        <p:spPr>
          <a:xfrm>
            <a:off x="318116" y="3356406"/>
            <a:ext cx="6177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08DEFEC-17B5-46F0-BD3A-36EAF0A6DF0B}"/>
              </a:ext>
            </a:extLst>
          </p:cNvPr>
          <p:cNvCxnSpPr/>
          <p:nvPr/>
        </p:nvCxnSpPr>
        <p:spPr>
          <a:xfrm>
            <a:off x="318116" y="5766231"/>
            <a:ext cx="6177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C2D28CB-4D51-4A2F-8127-5675028D5584}"/>
              </a:ext>
            </a:extLst>
          </p:cNvPr>
          <p:cNvCxnSpPr/>
          <p:nvPr/>
        </p:nvCxnSpPr>
        <p:spPr>
          <a:xfrm>
            <a:off x="318116" y="3346881"/>
            <a:ext cx="0" cy="239669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2D0A6E0C-77D9-4089-A0BB-8C81BC6E3B6F}"/>
              </a:ext>
            </a:extLst>
          </p:cNvPr>
          <p:cNvSpPr txBox="1">
            <a:spLocks/>
          </p:cNvSpPr>
          <p:nvPr/>
        </p:nvSpPr>
        <p:spPr>
          <a:xfrm>
            <a:off x="5210172" y="1352552"/>
            <a:ext cx="6772277" cy="5219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0070C0"/>
                </a:solidFill>
              </a:rPr>
              <a:t>#include&lt;stdio.h&gt;</a:t>
            </a:r>
          </a:p>
          <a:p>
            <a:pPr marL="0" indent="0">
              <a:buFont typeface="Arial" panose="020B0604020202020204" pitchFamily="34" charset="0"/>
              <a:buNone/>
            </a:pPr>
            <a:r>
              <a:rPr lang="en-US" sz="3600" dirty="0"/>
              <a:t>int main()</a:t>
            </a:r>
          </a:p>
          <a:p>
            <a:pPr marL="0" indent="0">
              <a:buFont typeface="Arial" panose="020B0604020202020204" pitchFamily="34" charset="0"/>
              <a:buNone/>
            </a:pPr>
            <a:r>
              <a:rPr lang="en-US" sz="3600" dirty="0"/>
              <a:t>{</a:t>
            </a:r>
          </a:p>
          <a:p>
            <a:pPr marL="0" indent="0">
              <a:buFont typeface="Arial" panose="020B0604020202020204" pitchFamily="34" charset="0"/>
              <a:buNone/>
            </a:pPr>
            <a:r>
              <a:rPr lang="en-US" sz="3600" dirty="0" err="1"/>
              <a:t>printf</a:t>
            </a:r>
            <a:r>
              <a:rPr lang="en-US" sz="3600" dirty="0"/>
              <a:t>(“CP </a:t>
            </a:r>
            <a:r>
              <a:rPr lang="en-US" sz="3600" dirty="0" err="1"/>
              <a:t>CP</a:t>
            </a:r>
            <a:r>
              <a:rPr lang="en-US" sz="3600" dirty="0"/>
              <a:t> </a:t>
            </a:r>
            <a:r>
              <a:rPr lang="en-US" sz="3600" dirty="0" err="1"/>
              <a:t>CP</a:t>
            </a:r>
            <a:r>
              <a:rPr lang="en-US" sz="3600" dirty="0"/>
              <a:t> </a:t>
            </a:r>
            <a:r>
              <a:rPr lang="en-US" sz="3600" dirty="0" err="1"/>
              <a:t>CP</a:t>
            </a:r>
            <a:r>
              <a:rPr lang="en-US" sz="3600" dirty="0"/>
              <a:t> CP”);</a:t>
            </a:r>
          </a:p>
          <a:p>
            <a:pPr marL="0" indent="0">
              <a:buFont typeface="Arial" panose="020B0604020202020204" pitchFamily="34" charset="0"/>
              <a:buNone/>
            </a:pPr>
            <a:r>
              <a:rPr lang="en-US" sz="3600" dirty="0"/>
              <a:t>return 0;</a:t>
            </a:r>
          </a:p>
          <a:p>
            <a:pPr marL="0" indent="0">
              <a:buFont typeface="Arial" panose="020B0604020202020204" pitchFamily="34" charset="0"/>
              <a:buNone/>
            </a:pPr>
            <a:r>
              <a:rPr lang="en-US" sz="3600" dirty="0"/>
              <a:t>}</a:t>
            </a:r>
            <a:endParaRPr lang="te-IN" sz="3600" dirty="0"/>
          </a:p>
        </p:txBody>
      </p:sp>
      <p:sp>
        <p:nvSpPr>
          <p:cNvPr id="9" name="TextBox 8">
            <a:extLst>
              <a:ext uri="{FF2B5EF4-FFF2-40B4-BE49-F238E27FC236}">
                <a16:creationId xmlns:a16="http://schemas.microsoft.com/office/drawing/2014/main" id="{7B2D8D3D-9AFC-4D7A-9798-B46FF39F5C40}"/>
              </a:ext>
            </a:extLst>
          </p:cNvPr>
          <p:cNvSpPr txBox="1"/>
          <p:nvPr/>
        </p:nvSpPr>
        <p:spPr>
          <a:xfrm>
            <a:off x="3755237" y="5481965"/>
            <a:ext cx="6224586" cy="523220"/>
          </a:xfrm>
          <a:prstGeom prst="rect">
            <a:avLst/>
          </a:prstGeom>
          <a:noFill/>
        </p:spPr>
        <p:txBody>
          <a:bodyPr wrap="square">
            <a:spAutoFit/>
          </a:bodyPr>
          <a:lstStyle/>
          <a:p>
            <a:r>
              <a:rPr lang="en-US" sz="2800" b="1" u="sng" dirty="0">
                <a:solidFill>
                  <a:srgbClr val="00B050"/>
                </a:solidFill>
              </a:rPr>
              <a:t>Output:</a:t>
            </a:r>
            <a:r>
              <a:rPr lang="en-US" sz="2800" b="1" dirty="0">
                <a:solidFill>
                  <a:srgbClr val="00B050"/>
                </a:solidFill>
              </a:rPr>
              <a:t> CP </a:t>
            </a:r>
            <a:r>
              <a:rPr lang="en-US" sz="2800" b="1" dirty="0" err="1">
                <a:solidFill>
                  <a:srgbClr val="00B050"/>
                </a:solidFill>
              </a:rPr>
              <a:t>CP</a:t>
            </a:r>
            <a:r>
              <a:rPr lang="en-US" sz="2800" b="1" dirty="0">
                <a:solidFill>
                  <a:srgbClr val="00B050"/>
                </a:solidFill>
              </a:rPr>
              <a:t> </a:t>
            </a:r>
            <a:r>
              <a:rPr lang="en-US" sz="2800" b="1" dirty="0" err="1">
                <a:solidFill>
                  <a:srgbClr val="00B050"/>
                </a:solidFill>
              </a:rPr>
              <a:t>CP</a:t>
            </a:r>
            <a:r>
              <a:rPr lang="en-US" sz="2800" b="1" dirty="0">
                <a:solidFill>
                  <a:srgbClr val="00B050"/>
                </a:solidFill>
              </a:rPr>
              <a:t> </a:t>
            </a:r>
            <a:r>
              <a:rPr lang="en-US" sz="2800" b="1" dirty="0" err="1">
                <a:solidFill>
                  <a:srgbClr val="00B050"/>
                </a:solidFill>
              </a:rPr>
              <a:t>CP</a:t>
            </a:r>
            <a:r>
              <a:rPr lang="en-US" sz="2800" b="1" dirty="0">
                <a:solidFill>
                  <a:srgbClr val="00B050"/>
                </a:solidFill>
              </a:rPr>
              <a:t> </a:t>
            </a:r>
            <a:r>
              <a:rPr lang="en-US" sz="2800" b="1" dirty="0" err="1">
                <a:solidFill>
                  <a:srgbClr val="00B050"/>
                </a:solidFill>
              </a:rPr>
              <a:t>CP</a:t>
            </a:r>
            <a:endParaRPr lang="te-IN" sz="2800" b="1" dirty="0">
              <a:solidFill>
                <a:srgbClr val="00B050"/>
              </a:solidFill>
            </a:endParaRPr>
          </a:p>
        </p:txBody>
      </p:sp>
    </p:spTree>
    <p:extLst>
      <p:ext uri="{BB962C8B-B14F-4D97-AF65-F5344CB8AC3E}">
        <p14:creationId xmlns:p14="http://schemas.microsoft.com/office/powerpoint/2010/main" val="170765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500"/>
                                        <p:tgtEl>
                                          <p:spTgt spid="8"/>
                                        </p:tgtEl>
                                      </p:cBhvr>
                                    </p:animEffect>
                                  </p:childTnLst>
                                </p:cTn>
                              </p:par>
                              <p:par>
                                <p:cTn id="55" presetID="10" presetClass="entr" presetSubtype="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par>
                                <p:cTn id="58" presetID="10" presetClass="entr" presetSubtype="0" fill="hold"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7">
                                            <p:txEl>
                                              <p:pRg st="1" end="1"/>
                                            </p:txEl>
                                          </p:spTgt>
                                        </p:tgtEl>
                                        <p:attrNameLst>
                                          <p:attrName>style.visibility</p:attrName>
                                        </p:attrNameLst>
                                      </p:cBhvr>
                                      <p:to>
                                        <p:strVal val="visible"/>
                                      </p:to>
                                    </p:set>
                                    <p:animEffect transition="in" filter="fade">
                                      <p:cBhvr>
                                        <p:cTn id="69" dur="500"/>
                                        <p:tgtEl>
                                          <p:spTgt spid="7">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7">
                                            <p:txEl>
                                              <p:pRg st="3" end="3"/>
                                            </p:txEl>
                                          </p:spTgt>
                                        </p:tgtEl>
                                        <p:attrNameLst>
                                          <p:attrName>style.visibility</p:attrName>
                                        </p:attrNameLst>
                                      </p:cBhvr>
                                      <p:to>
                                        <p:strVal val="visible"/>
                                      </p:to>
                                    </p:set>
                                    <p:animEffect transition="in" filter="fade">
                                      <p:cBhvr>
                                        <p:cTn id="82" dur="500"/>
                                        <p:tgtEl>
                                          <p:spTgt spid="7">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
                                            <p:txEl>
                                              <p:pRg st="4" end="4"/>
                                            </p:txEl>
                                          </p:spTgt>
                                        </p:tgtEl>
                                        <p:attrNameLst>
                                          <p:attrName>style.visibility</p:attrName>
                                        </p:attrNameLst>
                                      </p:cBhvr>
                                      <p:to>
                                        <p:strVal val="visible"/>
                                      </p:to>
                                    </p:set>
                                    <p:animEffect transition="in" filter="fade">
                                      <p:cBhvr>
                                        <p:cTn id="87" dur="500"/>
                                        <p:tgtEl>
                                          <p:spTgt spid="7">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9"/>
                                        </p:tgtEl>
                                        <p:attrNameLst>
                                          <p:attrName>style.visibility</p:attrName>
                                        </p:attrNameLst>
                                      </p:cBhvr>
                                      <p:to>
                                        <p:strVal val="visible"/>
                                      </p:to>
                                    </p:set>
                                    <p:animEffect transition="in" filter="fade">
                                      <p:cBhvr>
                                        <p:cTn id="9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FD72-396D-4C92-B48C-023E6A959D72}"/>
              </a:ext>
            </a:extLst>
          </p:cNvPr>
          <p:cNvSpPr>
            <a:spLocks noGrp="1"/>
          </p:cNvSpPr>
          <p:nvPr>
            <p:ph type="title"/>
          </p:nvPr>
        </p:nvSpPr>
        <p:spPr>
          <a:xfrm>
            <a:off x="2165320" y="379116"/>
            <a:ext cx="10515600" cy="620296"/>
          </a:xfrm>
        </p:spPr>
        <p:txBody>
          <a:bodyPr>
            <a:normAutofit fontScale="90000"/>
          </a:bodyPr>
          <a:lstStyle/>
          <a:p>
            <a:r>
              <a:rPr lang="en-US" b="1" dirty="0">
                <a:solidFill>
                  <a:srgbClr val="FF0000"/>
                </a:solidFill>
              </a:rPr>
              <a:t>C program to display your name  5 times</a:t>
            </a:r>
            <a:endParaRPr lang="te-IN" b="1" dirty="0">
              <a:solidFill>
                <a:srgbClr val="FF0000"/>
              </a:solidFill>
            </a:endParaRPr>
          </a:p>
        </p:txBody>
      </p:sp>
      <p:sp>
        <p:nvSpPr>
          <p:cNvPr id="3" name="Content Placeholder 2">
            <a:extLst>
              <a:ext uri="{FF2B5EF4-FFF2-40B4-BE49-F238E27FC236}">
                <a16:creationId xmlns:a16="http://schemas.microsoft.com/office/drawing/2014/main" id="{7715E28F-BEDA-4FC7-988C-66282C511409}"/>
              </a:ext>
            </a:extLst>
          </p:cNvPr>
          <p:cNvSpPr>
            <a:spLocks noGrp="1"/>
          </p:cNvSpPr>
          <p:nvPr>
            <p:ph idx="1"/>
          </p:nvPr>
        </p:nvSpPr>
        <p:spPr>
          <a:xfrm>
            <a:off x="207652" y="1294579"/>
            <a:ext cx="3777635" cy="5219692"/>
          </a:xfrm>
        </p:spPr>
        <p:txBody>
          <a:bodyPr>
            <a:normAutofit/>
          </a:bodyPr>
          <a:lstStyle/>
          <a:p>
            <a:pPr marL="0" indent="0">
              <a:buNone/>
            </a:pPr>
            <a:r>
              <a:rPr lang="en-US" sz="3200" b="1" dirty="0">
                <a:solidFill>
                  <a:srgbClr val="FF0000"/>
                </a:solidFill>
                <a:latin typeface="+mj-lt"/>
                <a:ea typeface="+mj-ea"/>
                <a:cs typeface="+mj-cs"/>
              </a:rPr>
              <a:t>How to get output like below( name in different lines)</a:t>
            </a:r>
          </a:p>
          <a:p>
            <a:pPr marL="0" indent="0">
              <a:buNone/>
            </a:pPr>
            <a:r>
              <a:rPr lang="en-US" sz="3600" dirty="0">
                <a:solidFill>
                  <a:srgbClr val="00B050"/>
                </a:solidFill>
              </a:rPr>
              <a:t>CP</a:t>
            </a:r>
          </a:p>
          <a:p>
            <a:pPr marL="0" indent="0">
              <a:buNone/>
            </a:pPr>
            <a:r>
              <a:rPr lang="en-US" sz="3600" dirty="0">
                <a:solidFill>
                  <a:srgbClr val="00B050"/>
                </a:solidFill>
              </a:rPr>
              <a:t>CP</a:t>
            </a:r>
          </a:p>
          <a:p>
            <a:pPr marL="0" indent="0">
              <a:buNone/>
            </a:pPr>
            <a:r>
              <a:rPr lang="en-US" sz="3600" dirty="0">
                <a:solidFill>
                  <a:srgbClr val="00B050"/>
                </a:solidFill>
              </a:rPr>
              <a:t>CP</a:t>
            </a:r>
          </a:p>
          <a:p>
            <a:pPr marL="0" indent="0">
              <a:buNone/>
            </a:pPr>
            <a:r>
              <a:rPr lang="en-US" sz="3600" dirty="0">
                <a:solidFill>
                  <a:srgbClr val="00B050"/>
                </a:solidFill>
              </a:rPr>
              <a:t>CP</a:t>
            </a:r>
          </a:p>
          <a:p>
            <a:pPr marL="0" indent="0">
              <a:buNone/>
            </a:pPr>
            <a:r>
              <a:rPr lang="en-US" sz="3600" dirty="0">
                <a:solidFill>
                  <a:srgbClr val="00B050"/>
                </a:solidFill>
              </a:rPr>
              <a:t>CP</a:t>
            </a:r>
            <a:endParaRPr lang="te-IN" sz="3600" dirty="0">
              <a:solidFill>
                <a:srgbClr val="00B050"/>
              </a:solidFill>
            </a:endParaRPr>
          </a:p>
        </p:txBody>
      </p:sp>
      <p:sp>
        <p:nvSpPr>
          <p:cNvPr id="7" name="Content Placeholder 2">
            <a:extLst>
              <a:ext uri="{FF2B5EF4-FFF2-40B4-BE49-F238E27FC236}">
                <a16:creationId xmlns:a16="http://schemas.microsoft.com/office/drawing/2014/main" id="{2D0A6E0C-77D9-4089-A0BB-8C81BC6E3B6F}"/>
              </a:ext>
            </a:extLst>
          </p:cNvPr>
          <p:cNvSpPr txBox="1">
            <a:spLocks/>
          </p:cNvSpPr>
          <p:nvPr/>
        </p:nvSpPr>
        <p:spPr>
          <a:xfrm>
            <a:off x="1926909" y="2617791"/>
            <a:ext cx="7195169" cy="26400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te-IN" b="1" dirty="0"/>
          </a:p>
        </p:txBody>
      </p:sp>
      <p:sp>
        <p:nvSpPr>
          <p:cNvPr id="10" name="Content Placeholder 2">
            <a:extLst>
              <a:ext uri="{FF2B5EF4-FFF2-40B4-BE49-F238E27FC236}">
                <a16:creationId xmlns:a16="http://schemas.microsoft.com/office/drawing/2014/main" id="{FD48FD60-2482-4849-BE2B-742DA06A2571}"/>
              </a:ext>
            </a:extLst>
          </p:cNvPr>
          <p:cNvSpPr txBox="1">
            <a:spLocks/>
          </p:cNvSpPr>
          <p:nvPr/>
        </p:nvSpPr>
        <p:spPr>
          <a:xfrm>
            <a:off x="5524494" y="759408"/>
            <a:ext cx="6143630" cy="13672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te-IN" sz="3600" b="1" dirty="0">
              <a:solidFill>
                <a:srgbClr val="0000FF"/>
              </a:solidFill>
            </a:endParaRPr>
          </a:p>
        </p:txBody>
      </p:sp>
      <p:sp>
        <p:nvSpPr>
          <p:cNvPr id="12" name="Content Placeholder 2">
            <a:extLst>
              <a:ext uri="{FF2B5EF4-FFF2-40B4-BE49-F238E27FC236}">
                <a16:creationId xmlns:a16="http://schemas.microsoft.com/office/drawing/2014/main" id="{682545F3-448C-4C44-BEBA-1668F84C8616}"/>
              </a:ext>
            </a:extLst>
          </p:cNvPr>
          <p:cNvSpPr txBox="1">
            <a:spLocks/>
          </p:cNvSpPr>
          <p:nvPr/>
        </p:nvSpPr>
        <p:spPr>
          <a:xfrm>
            <a:off x="8300114" y="2266950"/>
            <a:ext cx="3684234" cy="4444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te-IN" b="1" dirty="0"/>
          </a:p>
        </p:txBody>
      </p:sp>
      <p:sp>
        <p:nvSpPr>
          <p:cNvPr id="4" name="Rectangle 3">
            <a:extLst>
              <a:ext uri="{FF2B5EF4-FFF2-40B4-BE49-F238E27FC236}">
                <a16:creationId xmlns:a16="http://schemas.microsoft.com/office/drawing/2014/main" id="{55256DC5-6A16-4DD3-9F46-19354A91FD37}"/>
              </a:ext>
            </a:extLst>
          </p:cNvPr>
          <p:cNvSpPr/>
          <p:nvPr/>
        </p:nvSpPr>
        <p:spPr>
          <a:xfrm>
            <a:off x="1751183" y="2617791"/>
            <a:ext cx="5887867" cy="269281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 typeface="Arial" panose="020B0604020202020204" pitchFamily="34" charset="0"/>
              <a:buNone/>
            </a:pPr>
            <a:r>
              <a:rPr lang="en-US" sz="3200" b="1" dirty="0">
                <a:solidFill>
                  <a:schemeClr val="tx1"/>
                </a:solidFill>
              </a:rPr>
              <a:t>#include&lt;stdio.h&gt;</a:t>
            </a:r>
          </a:p>
          <a:p>
            <a:pPr marL="0" indent="0">
              <a:buFont typeface="Arial" panose="020B0604020202020204" pitchFamily="34" charset="0"/>
              <a:buNone/>
            </a:pPr>
            <a:r>
              <a:rPr lang="en-US" sz="3200" b="1" dirty="0">
                <a:solidFill>
                  <a:schemeClr val="tx1"/>
                </a:solidFill>
              </a:rPr>
              <a:t>main()</a:t>
            </a:r>
          </a:p>
          <a:p>
            <a:pPr marL="0" indent="0">
              <a:buFont typeface="Arial" panose="020B0604020202020204" pitchFamily="34" charset="0"/>
              <a:buNone/>
            </a:pPr>
            <a:r>
              <a:rPr lang="en-US" sz="3200" b="1" dirty="0">
                <a:solidFill>
                  <a:schemeClr val="tx1"/>
                </a:solidFill>
              </a:rPr>
              <a:t>{</a:t>
            </a:r>
          </a:p>
          <a:p>
            <a:pPr marL="0" indent="0">
              <a:buNone/>
            </a:pPr>
            <a:r>
              <a:rPr lang="en-US" sz="2800" b="1" dirty="0" err="1">
                <a:solidFill>
                  <a:schemeClr val="tx1"/>
                </a:solidFill>
              </a:rPr>
              <a:t>printf</a:t>
            </a:r>
            <a:r>
              <a:rPr lang="en-US" sz="2800" b="1" dirty="0">
                <a:solidFill>
                  <a:schemeClr val="tx1"/>
                </a:solidFill>
              </a:rPr>
              <a:t>("CP\</a:t>
            </a:r>
            <a:r>
              <a:rPr lang="en-US" sz="2800" b="1" dirty="0" err="1">
                <a:solidFill>
                  <a:schemeClr val="tx1"/>
                </a:solidFill>
              </a:rPr>
              <a:t>nCP</a:t>
            </a:r>
            <a:r>
              <a:rPr lang="en-US" sz="2800" b="1" dirty="0">
                <a:solidFill>
                  <a:schemeClr val="tx1"/>
                </a:solidFill>
              </a:rPr>
              <a:t>\</a:t>
            </a:r>
            <a:r>
              <a:rPr lang="en-US" sz="2800" b="1" dirty="0" err="1">
                <a:solidFill>
                  <a:schemeClr val="tx1"/>
                </a:solidFill>
              </a:rPr>
              <a:t>nCP</a:t>
            </a:r>
            <a:r>
              <a:rPr lang="en-US" sz="2800" b="1" dirty="0">
                <a:solidFill>
                  <a:schemeClr val="tx1"/>
                </a:solidFill>
              </a:rPr>
              <a:t>\</a:t>
            </a:r>
            <a:r>
              <a:rPr lang="en-US" sz="2800" b="1" dirty="0" err="1">
                <a:solidFill>
                  <a:schemeClr val="tx1"/>
                </a:solidFill>
              </a:rPr>
              <a:t>nCP</a:t>
            </a:r>
            <a:r>
              <a:rPr lang="en-US" sz="2800" b="1" dirty="0">
                <a:solidFill>
                  <a:schemeClr val="tx1"/>
                </a:solidFill>
              </a:rPr>
              <a:t>\</a:t>
            </a:r>
            <a:r>
              <a:rPr lang="en-US" sz="2800" b="1" dirty="0" err="1">
                <a:solidFill>
                  <a:schemeClr val="tx1"/>
                </a:solidFill>
              </a:rPr>
              <a:t>nCP</a:t>
            </a:r>
            <a:r>
              <a:rPr lang="en-US" sz="2800" b="1" dirty="0">
                <a:solidFill>
                  <a:schemeClr val="tx1"/>
                </a:solidFill>
              </a:rPr>
              <a:t>");</a:t>
            </a:r>
          </a:p>
          <a:p>
            <a:pPr marL="0" indent="0">
              <a:buFont typeface="Arial" panose="020B0604020202020204" pitchFamily="34" charset="0"/>
              <a:buNone/>
            </a:pPr>
            <a:r>
              <a:rPr lang="en-US" sz="3200" b="1" dirty="0">
                <a:solidFill>
                  <a:schemeClr val="tx1"/>
                </a:solidFill>
              </a:rPr>
              <a:t>}</a:t>
            </a:r>
            <a:endParaRPr lang="te-IN" sz="3200" b="1" dirty="0">
              <a:solidFill>
                <a:schemeClr val="tx1"/>
              </a:solidFill>
            </a:endParaRPr>
          </a:p>
        </p:txBody>
      </p:sp>
      <p:sp>
        <p:nvSpPr>
          <p:cNvPr id="13" name="Rectangle 12">
            <a:extLst>
              <a:ext uri="{FF2B5EF4-FFF2-40B4-BE49-F238E27FC236}">
                <a16:creationId xmlns:a16="http://schemas.microsoft.com/office/drawing/2014/main" id="{C43E79D7-3D13-4792-B558-F990A192AEB6}"/>
              </a:ext>
            </a:extLst>
          </p:cNvPr>
          <p:cNvSpPr/>
          <p:nvPr/>
        </p:nvSpPr>
        <p:spPr>
          <a:xfrm>
            <a:off x="8110796" y="1993061"/>
            <a:ext cx="3344692" cy="47188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 typeface="Arial" panose="020B0604020202020204" pitchFamily="34" charset="0"/>
              <a:buNone/>
            </a:pPr>
            <a:r>
              <a:rPr lang="en-US" sz="3200" b="1" dirty="0">
                <a:solidFill>
                  <a:schemeClr val="tx1"/>
                </a:solidFill>
              </a:rPr>
              <a:t>#include&lt;stdio.h&gt;</a:t>
            </a:r>
          </a:p>
          <a:p>
            <a:pPr marL="0" indent="0">
              <a:buFont typeface="Arial" panose="020B0604020202020204" pitchFamily="34" charset="0"/>
              <a:buNone/>
            </a:pPr>
            <a:r>
              <a:rPr lang="en-US" sz="3200" b="1" dirty="0">
                <a:solidFill>
                  <a:schemeClr val="tx1"/>
                </a:solidFill>
              </a:rPr>
              <a:t>main()</a:t>
            </a:r>
          </a:p>
          <a:p>
            <a:pPr marL="0" indent="0">
              <a:buFont typeface="Arial" panose="020B0604020202020204" pitchFamily="34" charset="0"/>
              <a:buNone/>
            </a:pPr>
            <a:r>
              <a:rPr lang="en-US" sz="3200" b="1" dirty="0">
                <a:solidFill>
                  <a:schemeClr val="tx1"/>
                </a:solidFill>
              </a:rPr>
              <a:t>{</a:t>
            </a:r>
          </a:p>
          <a:p>
            <a:r>
              <a:rPr lang="en-US" sz="3200" b="1" dirty="0" err="1">
                <a:solidFill>
                  <a:schemeClr val="tx1"/>
                </a:solidFill>
              </a:rPr>
              <a:t>printf</a:t>
            </a:r>
            <a:r>
              <a:rPr lang="en-US" sz="3200" b="1" dirty="0">
                <a:solidFill>
                  <a:schemeClr val="tx1"/>
                </a:solidFill>
              </a:rPr>
              <a:t>("CP\n”);</a:t>
            </a:r>
          </a:p>
          <a:p>
            <a:r>
              <a:rPr lang="en-US" sz="3200" b="1" dirty="0" err="1">
                <a:solidFill>
                  <a:schemeClr val="tx1"/>
                </a:solidFill>
              </a:rPr>
              <a:t>printf</a:t>
            </a:r>
            <a:r>
              <a:rPr lang="en-US" sz="3200" b="1" dirty="0">
                <a:solidFill>
                  <a:schemeClr val="tx1"/>
                </a:solidFill>
              </a:rPr>
              <a:t>("CP\n”);</a:t>
            </a:r>
          </a:p>
          <a:p>
            <a:r>
              <a:rPr lang="en-US" sz="3200" b="1" dirty="0" err="1">
                <a:solidFill>
                  <a:schemeClr val="tx1"/>
                </a:solidFill>
              </a:rPr>
              <a:t>printf</a:t>
            </a:r>
            <a:r>
              <a:rPr lang="en-US" sz="3200" b="1" dirty="0">
                <a:solidFill>
                  <a:schemeClr val="tx1"/>
                </a:solidFill>
              </a:rPr>
              <a:t>("CP\n”);</a:t>
            </a:r>
          </a:p>
          <a:p>
            <a:r>
              <a:rPr lang="en-US" sz="3200" b="1" dirty="0" err="1">
                <a:solidFill>
                  <a:schemeClr val="tx1"/>
                </a:solidFill>
              </a:rPr>
              <a:t>printf</a:t>
            </a:r>
            <a:r>
              <a:rPr lang="en-US" sz="3200" b="1" dirty="0">
                <a:solidFill>
                  <a:schemeClr val="tx1"/>
                </a:solidFill>
              </a:rPr>
              <a:t>("CP\n”);</a:t>
            </a:r>
          </a:p>
          <a:p>
            <a:r>
              <a:rPr lang="en-US" sz="3200" b="1" dirty="0" err="1">
                <a:solidFill>
                  <a:schemeClr val="tx1"/>
                </a:solidFill>
              </a:rPr>
              <a:t>printf</a:t>
            </a:r>
            <a:r>
              <a:rPr lang="en-US" sz="3200" b="1" dirty="0">
                <a:solidFill>
                  <a:schemeClr val="tx1"/>
                </a:solidFill>
              </a:rPr>
              <a:t>("CP\n”);</a:t>
            </a:r>
          </a:p>
          <a:p>
            <a:pPr marL="0" indent="0">
              <a:buFont typeface="Arial" panose="020B0604020202020204" pitchFamily="34" charset="0"/>
              <a:buNone/>
            </a:pPr>
            <a:r>
              <a:rPr lang="en-US" sz="3200" b="1" dirty="0">
                <a:solidFill>
                  <a:schemeClr val="tx1"/>
                </a:solidFill>
              </a:rPr>
              <a:t>}</a:t>
            </a:r>
          </a:p>
        </p:txBody>
      </p:sp>
      <p:sp>
        <p:nvSpPr>
          <p:cNvPr id="14" name="Rectangle 13">
            <a:extLst>
              <a:ext uri="{FF2B5EF4-FFF2-40B4-BE49-F238E27FC236}">
                <a16:creationId xmlns:a16="http://schemas.microsoft.com/office/drawing/2014/main" id="{E10C637C-75D8-4E5B-BB4B-847C19EFB7E9}"/>
              </a:ext>
            </a:extLst>
          </p:cNvPr>
          <p:cNvSpPr/>
          <p:nvPr/>
        </p:nvSpPr>
        <p:spPr>
          <a:xfrm>
            <a:off x="4580936" y="884028"/>
            <a:ext cx="5887867" cy="91440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rgbClr val="0000FF"/>
                </a:solidFill>
              </a:rPr>
              <a:t>\n is used to get output on new line</a:t>
            </a:r>
            <a:endParaRPr lang="te-IN" sz="3200" b="1" dirty="0">
              <a:solidFill>
                <a:srgbClr val="0000FF"/>
              </a:solidFill>
            </a:endParaRPr>
          </a:p>
        </p:txBody>
      </p:sp>
    </p:spTree>
    <p:extLst>
      <p:ext uri="{BB962C8B-B14F-4D97-AF65-F5344CB8AC3E}">
        <p14:creationId xmlns:p14="http://schemas.microsoft.com/office/powerpoint/2010/main" val="223655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3" grpId="0" animBg="1"/>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13BD-C2B4-47BB-AC3D-1CAB76D2A6D5}"/>
              </a:ext>
            </a:extLst>
          </p:cNvPr>
          <p:cNvSpPr>
            <a:spLocks noGrp="1"/>
          </p:cNvSpPr>
          <p:nvPr>
            <p:ph type="title"/>
          </p:nvPr>
        </p:nvSpPr>
        <p:spPr/>
        <p:txBody>
          <a:bodyPr/>
          <a:lstStyle/>
          <a:p>
            <a:pPr algn="ctr"/>
            <a:r>
              <a:rPr lang="en-IN" b="1" dirty="0" err="1"/>
              <a:t>printf</a:t>
            </a:r>
            <a:r>
              <a:rPr lang="en-IN" b="1" dirty="0"/>
              <a:t>()</a:t>
            </a:r>
            <a:endParaRPr lang="te-IN" b="1" dirty="0"/>
          </a:p>
        </p:txBody>
      </p:sp>
      <p:sp>
        <p:nvSpPr>
          <p:cNvPr id="3" name="Content Placeholder 2">
            <a:extLst>
              <a:ext uri="{FF2B5EF4-FFF2-40B4-BE49-F238E27FC236}">
                <a16:creationId xmlns:a16="http://schemas.microsoft.com/office/drawing/2014/main" id="{9554D84B-E2B3-4342-A8C5-BCA4D616E389}"/>
              </a:ext>
            </a:extLst>
          </p:cNvPr>
          <p:cNvSpPr>
            <a:spLocks noGrp="1"/>
          </p:cNvSpPr>
          <p:nvPr>
            <p:ph idx="1"/>
          </p:nvPr>
        </p:nvSpPr>
        <p:spPr/>
        <p:txBody>
          <a:bodyPr>
            <a:normAutofit/>
          </a:bodyPr>
          <a:lstStyle/>
          <a:p>
            <a:pPr marL="0" indent="0">
              <a:buNone/>
            </a:pPr>
            <a:r>
              <a:rPr lang="en-IN" sz="4000" b="1" dirty="0" err="1"/>
              <a:t>printf</a:t>
            </a:r>
            <a:r>
              <a:rPr lang="en-IN" sz="4000" b="1" dirty="0"/>
              <a:t>() is a output function.</a:t>
            </a:r>
          </a:p>
          <a:p>
            <a:pPr marL="0" indent="0">
              <a:buNone/>
            </a:pPr>
            <a:r>
              <a:rPr lang="en-IN" sz="4000" b="1" dirty="0"/>
              <a:t>It is used in two different ways</a:t>
            </a:r>
          </a:p>
          <a:p>
            <a:r>
              <a:rPr lang="en-IN" sz="4000" b="1" dirty="0"/>
              <a:t>1. Used to print text message(Type in double quotes)</a:t>
            </a:r>
          </a:p>
          <a:p>
            <a:r>
              <a:rPr lang="en-IN" sz="4000" b="1" dirty="0"/>
              <a:t>2……………………</a:t>
            </a:r>
          </a:p>
        </p:txBody>
      </p:sp>
    </p:spTree>
    <p:extLst>
      <p:ext uri="{BB962C8B-B14F-4D97-AF65-F5344CB8AC3E}">
        <p14:creationId xmlns:p14="http://schemas.microsoft.com/office/powerpoint/2010/main" val="234774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3AC3C9-864E-4107-9F67-EA88D69745F0}"/>
              </a:ext>
            </a:extLst>
          </p:cNvPr>
          <p:cNvSpPr txBox="1">
            <a:spLocks/>
          </p:cNvSpPr>
          <p:nvPr/>
        </p:nvSpPr>
        <p:spPr>
          <a:xfrm>
            <a:off x="1981200" y="523823"/>
            <a:ext cx="10515600" cy="620296"/>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rPr>
              <a:t>C program to find sum of two numbers???</a:t>
            </a:r>
          </a:p>
          <a:p>
            <a:endParaRPr lang="te-IN" b="1" dirty="0">
              <a:solidFill>
                <a:srgbClr val="FF0000"/>
              </a:solidFill>
            </a:endParaRPr>
          </a:p>
        </p:txBody>
      </p:sp>
      <p:sp>
        <p:nvSpPr>
          <p:cNvPr id="5" name="TextBox 4">
            <a:extLst>
              <a:ext uri="{FF2B5EF4-FFF2-40B4-BE49-F238E27FC236}">
                <a16:creationId xmlns:a16="http://schemas.microsoft.com/office/drawing/2014/main" id="{6FC280D1-F973-4E2C-A0AC-881B7D1B85F2}"/>
              </a:ext>
            </a:extLst>
          </p:cNvPr>
          <p:cNvSpPr txBox="1"/>
          <p:nvPr/>
        </p:nvSpPr>
        <p:spPr>
          <a:xfrm>
            <a:off x="304799" y="588734"/>
            <a:ext cx="7972426" cy="3539430"/>
          </a:xfrm>
          <a:prstGeom prst="rect">
            <a:avLst/>
          </a:prstGeom>
          <a:noFill/>
        </p:spPr>
        <p:txBody>
          <a:bodyPr wrap="square">
            <a:spAutoFit/>
          </a:bodyPr>
          <a:lstStyle/>
          <a:p>
            <a:r>
              <a:rPr lang="en-US" sz="3200" b="1" i="1" dirty="0"/>
              <a:t>                         </a:t>
            </a:r>
            <a:r>
              <a:rPr lang="en-US" sz="3200" b="1" i="1" u="sng" dirty="0"/>
              <a:t>Algorithm: </a:t>
            </a:r>
          </a:p>
          <a:p>
            <a:r>
              <a:rPr lang="en-US" sz="3200" dirty="0"/>
              <a:t>Step1: Start</a:t>
            </a:r>
          </a:p>
          <a:p>
            <a:r>
              <a:rPr lang="en-US" sz="3200" dirty="0"/>
              <a:t>Step2: Read the first number n1.</a:t>
            </a:r>
          </a:p>
          <a:p>
            <a:r>
              <a:rPr lang="en-US" sz="3200" dirty="0"/>
              <a:t>Step3: Read the second number n2.</a:t>
            </a:r>
          </a:p>
          <a:p>
            <a:r>
              <a:rPr lang="en-US" sz="3200" dirty="0"/>
              <a:t>Step4: sum n1+n2.</a:t>
            </a:r>
          </a:p>
          <a:p>
            <a:r>
              <a:rPr lang="en-US" sz="3200" dirty="0"/>
              <a:t>Step5: Print sum.</a:t>
            </a:r>
          </a:p>
          <a:p>
            <a:r>
              <a:rPr lang="en-US" sz="3200" dirty="0"/>
              <a:t>Step6: End</a:t>
            </a:r>
            <a:endParaRPr lang="te-IN" sz="3200" dirty="0"/>
          </a:p>
        </p:txBody>
      </p:sp>
      <p:sp>
        <p:nvSpPr>
          <p:cNvPr id="6" name="TextBox 5">
            <a:extLst>
              <a:ext uri="{FF2B5EF4-FFF2-40B4-BE49-F238E27FC236}">
                <a16:creationId xmlns:a16="http://schemas.microsoft.com/office/drawing/2014/main" id="{ED870BF0-17F1-4B4D-AECD-E337B2CE6F12}"/>
              </a:ext>
            </a:extLst>
          </p:cNvPr>
          <p:cNvSpPr txBox="1"/>
          <p:nvPr/>
        </p:nvSpPr>
        <p:spPr>
          <a:xfrm>
            <a:off x="6591300" y="653645"/>
            <a:ext cx="5348288" cy="3539430"/>
          </a:xfrm>
          <a:prstGeom prst="rect">
            <a:avLst/>
          </a:prstGeom>
          <a:noFill/>
        </p:spPr>
        <p:txBody>
          <a:bodyPr wrap="square">
            <a:spAutoFit/>
          </a:bodyPr>
          <a:lstStyle/>
          <a:p>
            <a:r>
              <a:rPr lang="en-US" sz="3200" b="1" i="1" dirty="0">
                <a:solidFill>
                  <a:srgbClr val="FF0000"/>
                </a:solidFill>
              </a:rPr>
              <a:t>1.How to read a number in C?</a:t>
            </a:r>
          </a:p>
          <a:p>
            <a:r>
              <a:rPr lang="en-US" sz="3200" b="1" i="1" dirty="0">
                <a:solidFill>
                  <a:srgbClr val="FF0000"/>
                </a:solidFill>
              </a:rPr>
              <a:t>2.Why the number names are n1 and n2?</a:t>
            </a:r>
          </a:p>
          <a:p>
            <a:r>
              <a:rPr lang="en-US" sz="3200" b="1" i="1" dirty="0">
                <a:solidFill>
                  <a:srgbClr val="FF0000"/>
                </a:solidFill>
              </a:rPr>
              <a:t>3.What are the values of n1,n2?</a:t>
            </a:r>
          </a:p>
          <a:p>
            <a:r>
              <a:rPr lang="en-US" sz="3200" b="1" i="1" dirty="0">
                <a:solidFill>
                  <a:srgbClr val="00B050"/>
                </a:solidFill>
              </a:rPr>
              <a:t>10&amp;20   or 10&amp;20.5 or…….</a:t>
            </a:r>
          </a:p>
          <a:p>
            <a:endParaRPr lang="te-IN" sz="3200" dirty="0">
              <a:solidFill>
                <a:srgbClr val="FF0000"/>
              </a:solidFill>
            </a:endParaRPr>
          </a:p>
        </p:txBody>
      </p:sp>
      <p:sp>
        <p:nvSpPr>
          <p:cNvPr id="8" name="TextBox 7">
            <a:extLst>
              <a:ext uri="{FF2B5EF4-FFF2-40B4-BE49-F238E27FC236}">
                <a16:creationId xmlns:a16="http://schemas.microsoft.com/office/drawing/2014/main" id="{C1772322-56AF-4D06-8578-90CE1D83BE2C}"/>
              </a:ext>
            </a:extLst>
          </p:cNvPr>
          <p:cNvSpPr txBox="1"/>
          <p:nvPr/>
        </p:nvSpPr>
        <p:spPr>
          <a:xfrm>
            <a:off x="381000" y="4434640"/>
            <a:ext cx="11811000" cy="2554545"/>
          </a:xfrm>
          <a:prstGeom prst="rect">
            <a:avLst/>
          </a:prstGeom>
          <a:noFill/>
        </p:spPr>
        <p:txBody>
          <a:bodyPr wrap="square">
            <a:spAutoFit/>
          </a:bodyPr>
          <a:lstStyle/>
          <a:p>
            <a:r>
              <a:rPr lang="en-US" sz="3100" b="1" i="1" dirty="0">
                <a:solidFill>
                  <a:srgbClr val="0000FF"/>
                </a:solidFill>
              </a:rPr>
              <a:t>To write this program we need to learn some more concepts like</a:t>
            </a:r>
          </a:p>
          <a:p>
            <a:r>
              <a:rPr lang="en-US" sz="3100" b="1" i="1" dirty="0">
                <a:solidFill>
                  <a:srgbClr val="0000FF"/>
                </a:solidFill>
              </a:rPr>
              <a:t>variable</a:t>
            </a:r>
          </a:p>
          <a:p>
            <a:r>
              <a:rPr lang="en-US" sz="3100" b="1" i="1" dirty="0">
                <a:solidFill>
                  <a:srgbClr val="0000FF"/>
                </a:solidFill>
              </a:rPr>
              <a:t>datatype</a:t>
            </a:r>
          </a:p>
          <a:p>
            <a:r>
              <a:rPr lang="en-US" sz="3100" b="1" i="1" dirty="0">
                <a:solidFill>
                  <a:srgbClr val="0000FF"/>
                </a:solidFill>
              </a:rPr>
              <a:t>Identifier</a:t>
            </a:r>
          </a:p>
          <a:p>
            <a:r>
              <a:rPr lang="en-US" sz="3100" b="1" i="1" dirty="0">
                <a:solidFill>
                  <a:srgbClr val="0000FF"/>
                </a:solidFill>
              </a:rPr>
              <a:t>etc.</a:t>
            </a:r>
          </a:p>
        </p:txBody>
      </p:sp>
    </p:spTree>
    <p:extLst>
      <p:ext uri="{BB962C8B-B14F-4D97-AF65-F5344CB8AC3E}">
        <p14:creationId xmlns:p14="http://schemas.microsoft.com/office/powerpoint/2010/main" val="248853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fade">
                                      <p:cBhvr>
                                        <p:cTn id="43" dur="500"/>
                                        <p:tgtEl>
                                          <p:spTgt spid="6">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
                                            <p:txEl>
                                              <p:pRg st="2" end="2"/>
                                            </p:txEl>
                                          </p:spTgt>
                                        </p:tgtEl>
                                        <p:attrNameLst>
                                          <p:attrName>style.visibility</p:attrName>
                                        </p:attrNameLst>
                                      </p:cBhvr>
                                      <p:to>
                                        <p:strVal val="visible"/>
                                      </p:to>
                                    </p:set>
                                    <p:animEffect transition="in" filter="fade">
                                      <p:cBhvr>
                                        <p:cTn id="48" dur="500"/>
                                        <p:tgtEl>
                                          <p:spTgt spid="6">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
                                            <p:txEl>
                                              <p:pRg st="3" end="3"/>
                                            </p:txEl>
                                          </p:spTgt>
                                        </p:tgtEl>
                                        <p:attrNameLst>
                                          <p:attrName>style.visibility</p:attrName>
                                        </p:attrNameLst>
                                      </p:cBhvr>
                                      <p:to>
                                        <p:strVal val="visible"/>
                                      </p:to>
                                    </p:set>
                                    <p:animEffect transition="in" filter="fade">
                                      <p:cBhvr>
                                        <p:cTn id="53" dur="500"/>
                                        <p:tgtEl>
                                          <p:spTgt spid="6">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8">
                                            <p:txEl>
                                              <p:pRg st="0" end="0"/>
                                            </p:txEl>
                                          </p:spTgt>
                                        </p:tgtEl>
                                        <p:attrNameLst>
                                          <p:attrName>style.visibility</p:attrName>
                                        </p:attrNameLst>
                                      </p:cBhvr>
                                      <p:to>
                                        <p:strVal val="visible"/>
                                      </p:to>
                                    </p:set>
                                    <p:animEffect transition="in" filter="fade">
                                      <p:cBhvr>
                                        <p:cTn id="58" dur="500"/>
                                        <p:tgtEl>
                                          <p:spTgt spid="8">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8">
                                            <p:txEl>
                                              <p:pRg st="1" end="1"/>
                                            </p:txEl>
                                          </p:spTgt>
                                        </p:tgtEl>
                                        <p:attrNameLst>
                                          <p:attrName>style.visibility</p:attrName>
                                        </p:attrNameLst>
                                      </p:cBhvr>
                                      <p:to>
                                        <p:strVal val="visible"/>
                                      </p:to>
                                    </p:set>
                                    <p:animEffect transition="in" filter="fade">
                                      <p:cBhvr>
                                        <p:cTn id="63" dur="500"/>
                                        <p:tgtEl>
                                          <p:spTgt spid="8">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8">
                                            <p:txEl>
                                              <p:pRg st="3" end="3"/>
                                            </p:txEl>
                                          </p:spTgt>
                                        </p:tgtEl>
                                        <p:attrNameLst>
                                          <p:attrName>style.visibility</p:attrName>
                                        </p:attrNameLst>
                                      </p:cBhvr>
                                      <p:to>
                                        <p:strVal val="visible"/>
                                      </p:to>
                                    </p:set>
                                    <p:animEffect transition="in" filter="fade">
                                      <p:cBhvr>
                                        <p:cTn id="72" dur="500"/>
                                        <p:tgtEl>
                                          <p:spTgt spid="8">
                                            <p:txEl>
                                              <p:pRg st="3" end="3"/>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8">
                                            <p:txEl>
                                              <p:pRg st="4" end="4"/>
                                            </p:txEl>
                                          </p:spTgt>
                                        </p:tgtEl>
                                        <p:attrNameLst>
                                          <p:attrName>style.visibility</p:attrName>
                                        </p:attrNameLst>
                                      </p:cBhvr>
                                      <p:to>
                                        <p:strVal val="visible"/>
                                      </p:to>
                                    </p:set>
                                    <p:animEffect transition="in" filter="fade">
                                      <p:cBhvr>
                                        <p:cTn id="75"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4950" y="-106362"/>
            <a:ext cx="10515600" cy="1325563"/>
          </a:xfrm>
        </p:spPr>
        <p:txBody>
          <a:bodyPr>
            <a:normAutofit/>
          </a:bodyPr>
          <a:lstStyle/>
          <a:p>
            <a:r>
              <a:rPr lang="en-US" sz="4800" b="1" dirty="0"/>
              <a:t> </a:t>
            </a:r>
            <a:r>
              <a:rPr lang="en-US" sz="4800" b="1" u="sng" dirty="0"/>
              <a:t>Variables</a:t>
            </a:r>
            <a:endParaRPr lang="en-IN" sz="4800" b="1" u="sng" dirty="0"/>
          </a:p>
        </p:txBody>
      </p:sp>
      <p:sp>
        <p:nvSpPr>
          <p:cNvPr id="4" name="Rectangle 3"/>
          <p:cNvSpPr/>
          <p:nvPr/>
        </p:nvSpPr>
        <p:spPr>
          <a:xfrm>
            <a:off x="847725" y="1219201"/>
            <a:ext cx="9515475" cy="1200329"/>
          </a:xfrm>
          <a:prstGeom prst="rect">
            <a:avLst/>
          </a:prstGeom>
        </p:spPr>
        <p:txBody>
          <a:bodyPr wrap="square">
            <a:spAutoFit/>
          </a:bodyPr>
          <a:lstStyle/>
          <a:p>
            <a:r>
              <a:rPr lang="en-US" sz="3600" b="1" dirty="0"/>
              <a:t>Variables in a computer program  are similar to buckets  where information can be maintained.</a:t>
            </a:r>
            <a:endParaRPr lang="en-IN" sz="3600" b="1"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2" y="2790825"/>
            <a:ext cx="495300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3F600E35-6364-4038-A902-A237A46627D4}"/>
              </a:ext>
            </a:extLst>
          </p:cNvPr>
          <p:cNvSpPr/>
          <p:nvPr/>
        </p:nvSpPr>
        <p:spPr>
          <a:xfrm>
            <a:off x="6838949" y="3192553"/>
            <a:ext cx="5172076" cy="1200329"/>
          </a:xfrm>
          <a:prstGeom prst="rect">
            <a:avLst/>
          </a:prstGeom>
        </p:spPr>
        <p:txBody>
          <a:bodyPr wrap="square">
            <a:spAutoFit/>
          </a:bodyPr>
          <a:lstStyle/>
          <a:p>
            <a:pPr marL="571500" indent="-571500">
              <a:buFont typeface="Arial" panose="020B0604020202020204" pitchFamily="34" charset="0"/>
              <a:buChar char="•"/>
            </a:pPr>
            <a:r>
              <a:rPr lang="en-US" sz="3600" b="1" dirty="0"/>
              <a:t>Here, x is a variable</a:t>
            </a:r>
          </a:p>
          <a:p>
            <a:pPr marL="571500" indent="-571500">
              <a:buFont typeface="Arial" panose="020B0604020202020204" pitchFamily="34" charset="0"/>
              <a:buChar char="•"/>
            </a:pPr>
            <a:r>
              <a:rPr lang="en-US" sz="3600" b="1" dirty="0"/>
              <a:t>x stores value(data) 10.</a:t>
            </a:r>
            <a:endParaRPr lang="en-IN" sz="3600" b="1" dirty="0"/>
          </a:p>
        </p:txBody>
      </p:sp>
    </p:spTree>
    <p:extLst>
      <p:ext uri="{BB962C8B-B14F-4D97-AF65-F5344CB8AC3E}">
        <p14:creationId xmlns:p14="http://schemas.microsoft.com/office/powerpoint/2010/main" val="68908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8725" y="184150"/>
            <a:ext cx="10515600" cy="1325563"/>
          </a:xfrm>
        </p:spPr>
        <p:txBody>
          <a:bodyPr>
            <a:normAutofit/>
          </a:bodyPr>
          <a:lstStyle/>
          <a:p>
            <a:r>
              <a:rPr lang="en-US" b="1" dirty="0"/>
              <a:t>C Variables</a:t>
            </a:r>
            <a:br>
              <a:rPr lang="en-IN" b="1" dirty="0"/>
            </a:br>
            <a:endParaRPr lang="en-IN" dirty="0"/>
          </a:p>
        </p:txBody>
      </p:sp>
      <p:sp>
        <p:nvSpPr>
          <p:cNvPr id="3" name="Content Placeholder 2"/>
          <p:cNvSpPr>
            <a:spLocks noGrp="1"/>
          </p:cNvSpPr>
          <p:nvPr>
            <p:ph idx="1"/>
          </p:nvPr>
        </p:nvSpPr>
        <p:spPr>
          <a:xfrm>
            <a:off x="838199" y="1609725"/>
            <a:ext cx="10296525" cy="4724400"/>
          </a:xfrm>
        </p:spPr>
        <p:txBody>
          <a:bodyPr>
            <a:normAutofit/>
          </a:bodyPr>
          <a:lstStyle/>
          <a:p>
            <a:r>
              <a:rPr lang="en-US" dirty="0"/>
              <a:t>Variables are nothing but reserved memory locations to store values. when you create a variable you reserve some space in memory. </a:t>
            </a:r>
          </a:p>
          <a:p>
            <a:r>
              <a:rPr lang="en-US" dirty="0"/>
              <a:t>Based on the data type of a variable, the compiler allocates memory and decides what can be stored in the reserved memory. Therefore, by assigning different data types to variables, you can store integers, decimals or characters in these variables</a:t>
            </a:r>
            <a:endParaRPr lang="en-IN" dirty="0"/>
          </a:p>
        </p:txBody>
      </p:sp>
    </p:spTree>
    <p:extLst>
      <p:ext uri="{BB962C8B-B14F-4D97-AF65-F5344CB8AC3E}">
        <p14:creationId xmlns:p14="http://schemas.microsoft.com/office/powerpoint/2010/main" val="28233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17426" y="-277425"/>
            <a:ext cx="2906790" cy="1325563"/>
          </a:xfrm>
        </p:spPr>
        <p:txBody>
          <a:bodyPr/>
          <a:lstStyle/>
          <a:p>
            <a:r>
              <a:rPr lang="en-US" b="1" u="sng" dirty="0"/>
              <a:t>Variables</a:t>
            </a:r>
            <a:endParaRPr lang="en-IN" b="1" u="sng" dirty="0"/>
          </a:p>
        </p:txBody>
      </p:sp>
      <p:sp>
        <p:nvSpPr>
          <p:cNvPr id="20" name="Rounded Rectangle 34">
            <a:extLst>
              <a:ext uri="{FF2B5EF4-FFF2-40B4-BE49-F238E27FC236}">
                <a16:creationId xmlns:a16="http://schemas.microsoft.com/office/drawing/2014/main" id="{5E891AD6-3B97-4A5B-9427-5E861498A0F0}"/>
              </a:ext>
            </a:extLst>
          </p:cNvPr>
          <p:cNvSpPr/>
          <p:nvPr/>
        </p:nvSpPr>
        <p:spPr>
          <a:xfrm>
            <a:off x="2817426" y="780645"/>
            <a:ext cx="9374574" cy="534986"/>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 C/C++/Java every variable must have “Datatype”.</a:t>
            </a:r>
            <a:endParaRPr lang="en-IN" sz="3200" dirty="0">
              <a:solidFill>
                <a:schemeClr val="tx1"/>
              </a:solidFill>
            </a:endParaRPr>
          </a:p>
        </p:txBody>
      </p:sp>
      <p:sp>
        <p:nvSpPr>
          <p:cNvPr id="13" name="Rounded Rectangle 34">
            <a:extLst>
              <a:ext uri="{FF2B5EF4-FFF2-40B4-BE49-F238E27FC236}">
                <a16:creationId xmlns:a16="http://schemas.microsoft.com/office/drawing/2014/main" id="{ADBFD3B3-8524-4184-9106-E2D64729B31D}"/>
              </a:ext>
            </a:extLst>
          </p:cNvPr>
          <p:cNvSpPr/>
          <p:nvPr/>
        </p:nvSpPr>
        <p:spPr>
          <a:xfrm>
            <a:off x="1632376" y="1421212"/>
            <a:ext cx="10515600" cy="81518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“Datatype” tells what type of data is stored in a variable</a:t>
            </a:r>
            <a:endParaRPr lang="en-IN" sz="3200" dirty="0">
              <a:solidFill>
                <a:schemeClr val="tx1"/>
              </a:solidFill>
            </a:endParaRPr>
          </a:p>
        </p:txBody>
      </p:sp>
      <p:sp>
        <p:nvSpPr>
          <p:cNvPr id="15" name="TextBox 14">
            <a:extLst>
              <a:ext uri="{FF2B5EF4-FFF2-40B4-BE49-F238E27FC236}">
                <a16:creationId xmlns:a16="http://schemas.microsoft.com/office/drawing/2014/main" id="{602219CD-A01E-401E-A6C2-B7D546094BFC}"/>
              </a:ext>
            </a:extLst>
          </p:cNvPr>
          <p:cNvSpPr txBox="1"/>
          <p:nvPr/>
        </p:nvSpPr>
        <p:spPr>
          <a:xfrm>
            <a:off x="180976" y="5126247"/>
            <a:ext cx="11967000" cy="1323439"/>
          </a:xfrm>
          <a:prstGeom prst="rect">
            <a:avLst/>
          </a:prstGeom>
          <a:noFill/>
        </p:spPr>
        <p:txBody>
          <a:bodyPr wrap="square">
            <a:spAutoFit/>
          </a:bodyPr>
          <a:lstStyle/>
          <a:p>
            <a:r>
              <a:rPr lang="en-US" sz="4000" b="1" dirty="0">
                <a:solidFill>
                  <a:srgbClr val="0000FF"/>
                </a:solidFill>
              </a:rPr>
              <a:t>like </a:t>
            </a:r>
            <a:r>
              <a:rPr lang="en-US" sz="4000" b="1" dirty="0" err="1">
                <a:solidFill>
                  <a:srgbClr val="0000FF"/>
                </a:solidFill>
              </a:rPr>
              <a:t>integer,float</a:t>
            </a:r>
            <a:r>
              <a:rPr lang="en-US" sz="4000" b="1" dirty="0">
                <a:solidFill>
                  <a:srgbClr val="0000FF"/>
                </a:solidFill>
              </a:rPr>
              <a:t>,</a:t>
            </a:r>
          </a:p>
          <a:p>
            <a:r>
              <a:rPr lang="en-US" sz="4000" b="1" dirty="0">
                <a:solidFill>
                  <a:srgbClr val="0000FF"/>
                </a:solidFill>
              </a:rPr>
              <a:t>                we have some predefined datatypes in C…</a:t>
            </a:r>
            <a:endParaRPr lang="te-IN" sz="4000" dirty="0">
              <a:solidFill>
                <a:srgbClr val="0000FF"/>
              </a:solidFill>
            </a:endParaRPr>
          </a:p>
        </p:txBody>
      </p:sp>
      <p:sp>
        <p:nvSpPr>
          <p:cNvPr id="17" name="TextBox 16">
            <a:extLst>
              <a:ext uri="{FF2B5EF4-FFF2-40B4-BE49-F238E27FC236}">
                <a16:creationId xmlns:a16="http://schemas.microsoft.com/office/drawing/2014/main" id="{2C55F4FC-381B-434A-A222-BFA8F9C75C46}"/>
              </a:ext>
            </a:extLst>
          </p:cNvPr>
          <p:cNvSpPr txBox="1"/>
          <p:nvPr/>
        </p:nvSpPr>
        <p:spPr>
          <a:xfrm>
            <a:off x="225000" y="2250654"/>
            <a:ext cx="11791949" cy="2554545"/>
          </a:xfrm>
          <a:prstGeom prst="rect">
            <a:avLst/>
          </a:prstGeom>
          <a:noFill/>
        </p:spPr>
        <p:txBody>
          <a:bodyPr wrap="square">
            <a:spAutoFit/>
          </a:bodyPr>
          <a:lstStyle/>
          <a:p>
            <a:r>
              <a:rPr lang="en-US" sz="3200" b="1" dirty="0">
                <a:solidFill>
                  <a:schemeClr val="tx1"/>
                </a:solidFill>
              </a:rPr>
              <a:t>For </a:t>
            </a:r>
            <a:r>
              <a:rPr lang="en-US" sz="3200" b="1" dirty="0" err="1">
                <a:solidFill>
                  <a:schemeClr val="tx1"/>
                </a:solidFill>
              </a:rPr>
              <a:t>example,if</a:t>
            </a:r>
            <a:r>
              <a:rPr lang="en-US" sz="3200" b="1" dirty="0">
                <a:solidFill>
                  <a:schemeClr val="tx1"/>
                </a:solidFill>
              </a:rPr>
              <a:t> x is our </a:t>
            </a:r>
            <a:r>
              <a:rPr lang="en-US" sz="3200" b="1" dirty="0" err="1">
                <a:solidFill>
                  <a:schemeClr val="tx1"/>
                </a:solidFill>
              </a:rPr>
              <a:t>variable,then</a:t>
            </a:r>
            <a:endParaRPr lang="en-US" sz="3200" b="1" dirty="0">
              <a:solidFill>
                <a:schemeClr val="tx1"/>
              </a:solidFill>
            </a:endParaRPr>
          </a:p>
          <a:p>
            <a:pPr marL="457200" indent="-457200">
              <a:buFont typeface="Arial" panose="020B0604020202020204" pitchFamily="34" charset="0"/>
              <a:buChar char="•"/>
            </a:pPr>
            <a:r>
              <a:rPr lang="en-US" sz="3200" b="1" dirty="0">
                <a:solidFill>
                  <a:schemeClr val="tx1"/>
                </a:solidFill>
              </a:rPr>
              <a:t>We can store 10 in x(10 is a integer)</a:t>
            </a:r>
          </a:p>
          <a:p>
            <a:r>
              <a:rPr lang="en-US" sz="3200" b="1" dirty="0"/>
              <a:t>				</a:t>
            </a:r>
            <a:r>
              <a:rPr lang="en-US" sz="3200" b="1" dirty="0">
                <a:solidFill>
                  <a:srgbClr val="00B050"/>
                </a:solidFill>
              </a:rPr>
              <a:t>-here  datatype of x is integer</a:t>
            </a:r>
          </a:p>
          <a:p>
            <a:pPr marL="457200" indent="-457200">
              <a:buFont typeface="Arial" panose="020B0604020202020204" pitchFamily="34" charset="0"/>
              <a:buChar char="•"/>
            </a:pPr>
            <a:r>
              <a:rPr lang="en-US" sz="3200" b="1" dirty="0">
                <a:solidFill>
                  <a:schemeClr val="tx1"/>
                </a:solidFill>
              </a:rPr>
              <a:t>We can store 22.4 in x(22.4 is a floating value)</a:t>
            </a:r>
          </a:p>
          <a:p>
            <a:r>
              <a:rPr lang="en-US" sz="3200" b="1" dirty="0">
                <a:solidFill>
                  <a:srgbClr val="00B050"/>
                </a:solidFill>
              </a:rPr>
              <a:t>				-here datatype of x  is float</a:t>
            </a:r>
          </a:p>
        </p:txBody>
      </p:sp>
    </p:spTree>
    <p:extLst>
      <p:ext uri="{BB962C8B-B14F-4D97-AF65-F5344CB8AC3E}">
        <p14:creationId xmlns:p14="http://schemas.microsoft.com/office/powerpoint/2010/main" val="82850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7">
                                            <p:txEl>
                                              <p:pRg st="1" end="1"/>
                                            </p:txEl>
                                          </p:spTgt>
                                        </p:tgtEl>
                                        <p:attrNameLst>
                                          <p:attrName>style.visibility</p:attrName>
                                        </p:attrNameLst>
                                      </p:cBhvr>
                                      <p:to>
                                        <p:strVal val="visible"/>
                                      </p:to>
                                    </p:set>
                                    <p:animEffect transition="in" filter="fade">
                                      <p:cBhvr>
                                        <p:cTn id="19" dur="500"/>
                                        <p:tgtEl>
                                          <p:spTgt spid="1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7">
                                            <p:txEl>
                                              <p:pRg st="2" end="2"/>
                                            </p:txEl>
                                          </p:spTgt>
                                        </p:tgtEl>
                                        <p:attrNameLst>
                                          <p:attrName>style.visibility</p:attrName>
                                        </p:attrNameLst>
                                      </p:cBhvr>
                                      <p:to>
                                        <p:strVal val="visible"/>
                                      </p:to>
                                    </p:set>
                                    <p:animEffect transition="in" filter="fade">
                                      <p:cBhvr>
                                        <p:cTn id="24" dur="500"/>
                                        <p:tgtEl>
                                          <p:spTgt spid="1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7">
                                            <p:txEl>
                                              <p:pRg st="3" end="3"/>
                                            </p:txEl>
                                          </p:spTgt>
                                        </p:tgtEl>
                                        <p:attrNameLst>
                                          <p:attrName>style.visibility</p:attrName>
                                        </p:attrNameLst>
                                      </p:cBhvr>
                                      <p:to>
                                        <p:strVal val="visible"/>
                                      </p:to>
                                    </p:set>
                                    <p:animEffect transition="in" filter="fade">
                                      <p:cBhvr>
                                        <p:cTn id="29" dur="500"/>
                                        <p:tgtEl>
                                          <p:spTgt spid="1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
                                            <p:txEl>
                                              <p:pRg st="4" end="4"/>
                                            </p:txEl>
                                          </p:spTgt>
                                        </p:tgtEl>
                                        <p:attrNameLst>
                                          <p:attrName>style.visibility</p:attrName>
                                        </p:attrNameLst>
                                      </p:cBhvr>
                                      <p:to>
                                        <p:strVal val="visible"/>
                                      </p:to>
                                    </p:set>
                                    <p:animEffect transition="in" filter="fade">
                                      <p:cBhvr>
                                        <p:cTn id="34" dur="500"/>
                                        <p:tgtEl>
                                          <p:spTgt spid="17">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animEffect transition="in" filter="fade">
                                      <p:cBhvr>
                                        <p:cTn id="39" dur="500"/>
                                        <p:tgtEl>
                                          <p:spTgt spid="15">
                                            <p:txEl>
                                              <p:pRg st="0" end="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xEl>
                                              <p:pRg st="1" end="1"/>
                                            </p:txEl>
                                          </p:spTgt>
                                        </p:tgtEl>
                                        <p:attrNameLst>
                                          <p:attrName>style.visibility</p:attrName>
                                        </p:attrNameLst>
                                      </p:cBhvr>
                                      <p:to>
                                        <p:strVal val="visible"/>
                                      </p:to>
                                    </p:set>
                                    <p:animEffect transition="in" filter="fade">
                                      <p:cBhvr>
                                        <p:cTn id="4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1A5D-2B79-405B-A9F2-B21676B2017F}"/>
              </a:ext>
            </a:extLst>
          </p:cNvPr>
          <p:cNvSpPr>
            <a:spLocks noGrp="1"/>
          </p:cNvSpPr>
          <p:nvPr>
            <p:ph type="title"/>
          </p:nvPr>
        </p:nvSpPr>
        <p:spPr>
          <a:xfrm>
            <a:off x="4933950" y="290512"/>
            <a:ext cx="10515600" cy="1325563"/>
          </a:xfrm>
        </p:spPr>
        <p:txBody>
          <a:bodyPr/>
          <a:lstStyle/>
          <a:p>
            <a:r>
              <a:rPr lang="en-US" b="1" u="sng" dirty="0"/>
              <a:t>DataTypes</a:t>
            </a:r>
            <a:endParaRPr lang="te-IN" b="1" u="sng" dirty="0"/>
          </a:p>
        </p:txBody>
      </p:sp>
      <p:pic>
        <p:nvPicPr>
          <p:cNvPr id="5" name="Picture 4">
            <a:extLst>
              <a:ext uri="{FF2B5EF4-FFF2-40B4-BE49-F238E27FC236}">
                <a16:creationId xmlns:a16="http://schemas.microsoft.com/office/drawing/2014/main" id="{C36508CB-77E0-491F-B240-E25A1048D8DB}"/>
              </a:ext>
            </a:extLst>
          </p:cNvPr>
          <p:cNvPicPr>
            <a:picLocks noChangeAspect="1"/>
          </p:cNvPicPr>
          <p:nvPr/>
        </p:nvPicPr>
        <p:blipFill>
          <a:blip r:embed="rId2"/>
          <a:stretch>
            <a:fillRect/>
          </a:stretch>
        </p:blipFill>
        <p:spPr>
          <a:xfrm>
            <a:off x="3081337" y="1844675"/>
            <a:ext cx="5838825" cy="4648200"/>
          </a:xfrm>
          <a:prstGeom prst="rect">
            <a:avLst/>
          </a:prstGeom>
        </p:spPr>
      </p:pic>
    </p:spTree>
    <p:extLst>
      <p:ext uri="{BB962C8B-B14F-4D97-AF65-F5344CB8AC3E}">
        <p14:creationId xmlns:p14="http://schemas.microsoft.com/office/powerpoint/2010/main" val="42564176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4428-5A0D-4E69-AAAC-AED253FA59D1}"/>
              </a:ext>
            </a:extLst>
          </p:cNvPr>
          <p:cNvSpPr>
            <a:spLocks noGrp="1"/>
          </p:cNvSpPr>
          <p:nvPr>
            <p:ph type="title"/>
          </p:nvPr>
        </p:nvSpPr>
        <p:spPr>
          <a:xfrm>
            <a:off x="3669806" y="71668"/>
            <a:ext cx="2209801" cy="896938"/>
          </a:xfrm>
        </p:spPr>
        <p:txBody>
          <a:bodyPr>
            <a:normAutofit fontScale="90000"/>
          </a:bodyPr>
          <a:lstStyle/>
          <a:p>
            <a:r>
              <a:rPr lang="en-US" b="1" u="sng" dirty="0"/>
              <a:t>Datatypes</a:t>
            </a:r>
            <a:endParaRPr lang="te-IN" b="1" u="sng" dirty="0"/>
          </a:p>
        </p:txBody>
      </p:sp>
      <p:pic>
        <p:nvPicPr>
          <p:cNvPr id="3074" name="Picture 2" descr="C Datatypes Explained with Flowcharts and Examples">
            <a:extLst>
              <a:ext uri="{FF2B5EF4-FFF2-40B4-BE49-F238E27FC236}">
                <a16:creationId xmlns:a16="http://schemas.microsoft.com/office/drawing/2014/main" id="{D69875BB-241D-42C4-9AD5-C39B923E2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762000"/>
            <a:ext cx="10172700"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83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A7C1-46C2-4CE5-A8E2-98C641D5D806}"/>
              </a:ext>
            </a:extLst>
          </p:cNvPr>
          <p:cNvSpPr>
            <a:spLocks noGrp="1"/>
          </p:cNvSpPr>
          <p:nvPr>
            <p:ph type="title"/>
          </p:nvPr>
        </p:nvSpPr>
        <p:spPr>
          <a:xfrm>
            <a:off x="740546" y="517115"/>
            <a:ext cx="10515600" cy="655807"/>
          </a:xfrm>
        </p:spPr>
        <p:txBody>
          <a:bodyPr>
            <a:normAutofit fontScale="90000"/>
          </a:bodyPr>
          <a:lstStyle/>
          <a:p>
            <a:pPr marL="342900" lvl="0" indent="-342900" algn="ctr">
              <a:tabLst>
                <a:tab pos="546735" algn="l"/>
              </a:tabLst>
            </a:pPr>
            <a:r>
              <a:rPr lang="en-US" sz="3200" b="1" u="sng" dirty="0">
                <a:effectLst/>
                <a:latin typeface="Calibri" panose="020F0502020204030204" pitchFamily="34" charset="0"/>
                <a:ea typeface="Calibri" panose="020F0502020204030204" pitchFamily="34" charset="0"/>
              </a:rPr>
              <a:t>Components of Computer</a:t>
            </a:r>
            <a:r>
              <a:rPr lang="en-US" sz="3200" b="1" u="sng" spc="-10" dirty="0">
                <a:effectLst/>
                <a:latin typeface="Calibri" panose="020F0502020204030204" pitchFamily="34" charset="0"/>
                <a:ea typeface="Calibri" panose="020F0502020204030204" pitchFamily="34" charset="0"/>
              </a:rPr>
              <a:t> </a:t>
            </a:r>
            <a:r>
              <a:rPr lang="en-US" sz="3200" b="1" u="sng" dirty="0">
                <a:effectLst/>
                <a:latin typeface="Calibri" panose="020F0502020204030204" pitchFamily="34" charset="0"/>
                <a:ea typeface="Calibri" panose="020F0502020204030204" pitchFamily="34" charset="0"/>
              </a:rPr>
              <a:t>System</a:t>
            </a:r>
            <a:br>
              <a:rPr lang="en-US" sz="3200" b="1" u="sng" dirty="0">
                <a:effectLst/>
                <a:latin typeface="Calibri" panose="020F0502020204030204" pitchFamily="34" charset="0"/>
                <a:ea typeface="Calibri" panose="020F0502020204030204" pitchFamily="34" charset="0"/>
              </a:rPr>
            </a:br>
            <a:endParaRPr lang="te-IN" sz="3200" u="sng" dirty="0"/>
          </a:p>
        </p:txBody>
      </p:sp>
      <p:sp>
        <p:nvSpPr>
          <p:cNvPr id="3" name="Content Placeholder 2">
            <a:extLst>
              <a:ext uri="{FF2B5EF4-FFF2-40B4-BE49-F238E27FC236}">
                <a16:creationId xmlns:a16="http://schemas.microsoft.com/office/drawing/2014/main" id="{EF74964C-F214-4E5A-AC3A-14ED1C01B79E}"/>
              </a:ext>
            </a:extLst>
          </p:cNvPr>
          <p:cNvSpPr>
            <a:spLocks noGrp="1"/>
          </p:cNvSpPr>
          <p:nvPr>
            <p:ph idx="1"/>
          </p:nvPr>
        </p:nvSpPr>
        <p:spPr>
          <a:xfrm>
            <a:off x="740546" y="1253331"/>
            <a:ext cx="10515600" cy="4351338"/>
          </a:xfrm>
        </p:spPr>
        <p:txBody>
          <a:bodyPr/>
          <a:lstStyle/>
          <a:p>
            <a:r>
              <a:rPr lang="en-US" sz="2800" dirty="0">
                <a:effectLst/>
                <a:latin typeface="Calibri" panose="020F0502020204030204" pitchFamily="34" charset="0"/>
                <a:ea typeface="Calibri" panose="020F0502020204030204" pitchFamily="34" charset="0"/>
              </a:rPr>
              <a:t>A computer is a system made of two major components: </a:t>
            </a:r>
            <a:r>
              <a:rPr lang="en-US" sz="2800" b="1" dirty="0">
                <a:effectLst/>
                <a:latin typeface="Calibri" panose="020F0502020204030204" pitchFamily="34" charset="0"/>
                <a:ea typeface="Calibri" panose="020F0502020204030204" pitchFamily="34" charset="0"/>
              </a:rPr>
              <a:t>hardware and software. </a:t>
            </a:r>
          </a:p>
          <a:p>
            <a:r>
              <a:rPr lang="en-US" sz="2800" dirty="0">
                <a:effectLst/>
                <a:latin typeface="Calibri" panose="020F0502020204030204" pitchFamily="34" charset="0"/>
                <a:ea typeface="Calibri" panose="020F0502020204030204" pitchFamily="34" charset="0"/>
              </a:rPr>
              <a:t>The </a:t>
            </a:r>
            <a:r>
              <a:rPr lang="en-US" sz="2800" b="1" dirty="0">
                <a:effectLst/>
                <a:latin typeface="Calibri" panose="020F0502020204030204" pitchFamily="34" charset="0"/>
                <a:ea typeface="Calibri" panose="020F0502020204030204" pitchFamily="34" charset="0"/>
              </a:rPr>
              <a:t>computer hardware</a:t>
            </a:r>
            <a:r>
              <a:rPr lang="en-US" sz="2800" dirty="0">
                <a:effectLst/>
                <a:latin typeface="Calibri" panose="020F0502020204030204" pitchFamily="34" charset="0"/>
                <a:ea typeface="Calibri" panose="020F0502020204030204" pitchFamily="34" charset="0"/>
              </a:rPr>
              <a:t> is the physical equipment. The </a:t>
            </a:r>
            <a:r>
              <a:rPr lang="en-US" sz="2800" b="1" dirty="0">
                <a:effectLst/>
                <a:latin typeface="Calibri" panose="020F0502020204030204" pitchFamily="34" charset="0"/>
                <a:ea typeface="Calibri" panose="020F0502020204030204" pitchFamily="34" charset="0"/>
              </a:rPr>
              <a:t>software</a:t>
            </a:r>
            <a:r>
              <a:rPr lang="en-US" sz="2800" dirty="0">
                <a:effectLst/>
                <a:latin typeface="Calibri" panose="020F0502020204030204" pitchFamily="34" charset="0"/>
                <a:ea typeface="Calibri" panose="020F0502020204030204" pitchFamily="34" charset="0"/>
              </a:rPr>
              <a:t> is the collection of programs (instructions) that allow the hardware to do its job.</a:t>
            </a:r>
            <a:br>
              <a:rPr lang="en-US" sz="2800" dirty="0">
                <a:effectLst/>
                <a:latin typeface="Calibri" panose="020F0502020204030204" pitchFamily="34" charset="0"/>
                <a:ea typeface="Calibri" panose="020F0502020204030204" pitchFamily="34" charset="0"/>
              </a:rPr>
            </a:br>
            <a:endParaRPr lang="te-IN" dirty="0"/>
          </a:p>
        </p:txBody>
      </p:sp>
      <p:sp>
        <p:nvSpPr>
          <p:cNvPr id="4" name="Footer Placeholder 3">
            <a:extLst>
              <a:ext uri="{FF2B5EF4-FFF2-40B4-BE49-F238E27FC236}">
                <a16:creationId xmlns:a16="http://schemas.microsoft.com/office/drawing/2014/main" id="{DD48DF0F-98AF-4394-9DEC-97D78592D78C}"/>
              </a:ext>
            </a:extLst>
          </p:cNvPr>
          <p:cNvSpPr>
            <a:spLocks noGrp="1"/>
          </p:cNvSpPr>
          <p:nvPr>
            <p:ph type="ftr" sz="quarter" idx="11"/>
          </p:nvPr>
        </p:nvSpPr>
        <p:spPr/>
        <p:txBody>
          <a:bodyPr/>
          <a:lstStyle/>
          <a:p>
            <a:r>
              <a:rPr lang="en-US"/>
              <a:t>PROGRAMMING FOR PROBLEM SOLVING USING C                               A.Lakshmanarao</a:t>
            </a:r>
          </a:p>
        </p:txBody>
      </p:sp>
      <p:pic>
        <p:nvPicPr>
          <p:cNvPr id="5" name="image2.jpeg">
            <a:extLst>
              <a:ext uri="{FF2B5EF4-FFF2-40B4-BE49-F238E27FC236}">
                <a16:creationId xmlns:a16="http://schemas.microsoft.com/office/drawing/2014/main" id="{58BA8F92-C5E0-44E6-A218-34DED04FE0B4}"/>
              </a:ext>
            </a:extLst>
          </p:cNvPr>
          <p:cNvPicPr/>
          <p:nvPr/>
        </p:nvPicPr>
        <p:blipFill>
          <a:blip r:embed="rId2" cstate="print"/>
          <a:stretch>
            <a:fillRect/>
          </a:stretch>
        </p:blipFill>
        <p:spPr>
          <a:xfrm>
            <a:off x="2246051" y="3689115"/>
            <a:ext cx="7039992" cy="3168885"/>
          </a:xfrm>
          <a:prstGeom prst="rect">
            <a:avLst/>
          </a:prstGeom>
        </p:spPr>
      </p:pic>
    </p:spTree>
    <p:extLst>
      <p:ext uri="{BB962C8B-B14F-4D97-AF65-F5344CB8AC3E}">
        <p14:creationId xmlns:p14="http://schemas.microsoft.com/office/powerpoint/2010/main" val="187560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38B27-5E6C-43B3-A677-6D081054727B}"/>
              </a:ext>
            </a:extLst>
          </p:cNvPr>
          <p:cNvSpPr>
            <a:spLocks noGrp="1"/>
          </p:cNvSpPr>
          <p:nvPr>
            <p:ph type="title"/>
          </p:nvPr>
        </p:nvSpPr>
        <p:spPr>
          <a:xfrm>
            <a:off x="838200" y="365125"/>
            <a:ext cx="10515600" cy="777875"/>
          </a:xfrm>
        </p:spPr>
        <p:txBody>
          <a:bodyPr/>
          <a:lstStyle/>
          <a:p>
            <a:pPr algn="ctr"/>
            <a:r>
              <a:rPr lang="en-US" b="1" u="sng" dirty="0"/>
              <a:t>Datatypes</a:t>
            </a:r>
            <a:endParaRPr lang="te-IN" b="1" u="sng" dirty="0"/>
          </a:p>
        </p:txBody>
      </p:sp>
      <p:pic>
        <p:nvPicPr>
          <p:cNvPr id="2052" name="Picture 4" descr="How do you get the maximum and minimum values for integer data types based  on the operating system? | by Nickolas Teixeira Lanza | Medium">
            <a:extLst>
              <a:ext uri="{FF2B5EF4-FFF2-40B4-BE49-F238E27FC236}">
                <a16:creationId xmlns:a16="http://schemas.microsoft.com/office/drawing/2014/main" id="{9A25B90A-99CB-43AC-9B0E-5EAD351B7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143000"/>
            <a:ext cx="11772900" cy="54673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08A25EB-BC01-482C-8059-578B18F92AB6}"/>
              </a:ext>
            </a:extLst>
          </p:cNvPr>
          <p:cNvPicPr>
            <a:picLocks noChangeAspect="1"/>
          </p:cNvPicPr>
          <p:nvPr/>
        </p:nvPicPr>
        <p:blipFill>
          <a:blip r:embed="rId3"/>
          <a:stretch>
            <a:fillRect/>
          </a:stretch>
        </p:blipFill>
        <p:spPr>
          <a:xfrm>
            <a:off x="5138737" y="5267325"/>
            <a:ext cx="2466975" cy="266700"/>
          </a:xfrm>
          <a:prstGeom prst="rect">
            <a:avLst/>
          </a:prstGeom>
        </p:spPr>
      </p:pic>
      <p:pic>
        <p:nvPicPr>
          <p:cNvPr id="7" name="Picture 6">
            <a:extLst>
              <a:ext uri="{FF2B5EF4-FFF2-40B4-BE49-F238E27FC236}">
                <a16:creationId xmlns:a16="http://schemas.microsoft.com/office/drawing/2014/main" id="{0C578657-31B8-48D4-949A-5595A6D2675F}"/>
              </a:ext>
            </a:extLst>
          </p:cNvPr>
          <p:cNvPicPr>
            <a:picLocks noChangeAspect="1"/>
          </p:cNvPicPr>
          <p:nvPr/>
        </p:nvPicPr>
        <p:blipFill>
          <a:blip r:embed="rId4"/>
          <a:stretch>
            <a:fillRect/>
          </a:stretch>
        </p:blipFill>
        <p:spPr>
          <a:xfrm>
            <a:off x="5138737" y="5595937"/>
            <a:ext cx="1914525" cy="238125"/>
          </a:xfrm>
          <a:prstGeom prst="rect">
            <a:avLst/>
          </a:prstGeom>
        </p:spPr>
      </p:pic>
      <p:pic>
        <p:nvPicPr>
          <p:cNvPr id="9" name="Picture 8">
            <a:extLst>
              <a:ext uri="{FF2B5EF4-FFF2-40B4-BE49-F238E27FC236}">
                <a16:creationId xmlns:a16="http://schemas.microsoft.com/office/drawing/2014/main" id="{60DEEF86-AF51-4C77-8C89-FADC375D1D20}"/>
              </a:ext>
            </a:extLst>
          </p:cNvPr>
          <p:cNvPicPr>
            <a:picLocks noChangeAspect="1"/>
          </p:cNvPicPr>
          <p:nvPr/>
        </p:nvPicPr>
        <p:blipFill>
          <a:blip r:embed="rId5"/>
          <a:stretch>
            <a:fillRect/>
          </a:stretch>
        </p:blipFill>
        <p:spPr>
          <a:xfrm>
            <a:off x="5138737" y="5955506"/>
            <a:ext cx="2143125" cy="266700"/>
          </a:xfrm>
          <a:prstGeom prst="rect">
            <a:avLst/>
          </a:prstGeom>
        </p:spPr>
      </p:pic>
    </p:spTree>
    <p:extLst>
      <p:ext uri="{BB962C8B-B14F-4D97-AF65-F5344CB8AC3E}">
        <p14:creationId xmlns:p14="http://schemas.microsoft.com/office/powerpoint/2010/main" val="7186099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1A73-F26E-456E-A129-B018DAD4D2C5}"/>
              </a:ext>
            </a:extLst>
          </p:cNvPr>
          <p:cNvSpPr>
            <a:spLocks noGrp="1"/>
          </p:cNvSpPr>
          <p:nvPr>
            <p:ph type="title"/>
          </p:nvPr>
        </p:nvSpPr>
        <p:spPr>
          <a:xfrm>
            <a:off x="2045563" y="329928"/>
            <a:ext cx="10515600" cy="692150"/>
          </a:xfrm>
        </p:spPr>
        <p:txBody>
          <a:bodyPr>
            <a:normAutofit fontScale="90000"/>
          </a:bodyPr>
          <a:lstStyle/>
          <a:p>
            <a:r>
              <a:rPr lang="en-US" b="1" dirty="0" err="1">
                <a:solidFill>
                  <a:srgbClr val="FF0000"/>
                </a:solidFill>
              </a:rPr>
              <a:t>Now,how</a:t>
            </a:r>
            <a:r>
              <a:rPr lang="en-US" b="1" dirty="0">
                <a:solidFill>
                  <a:srgbClr val="FF0000"/>
                </a:solidFill>
              </a:rPr>
              <a:t> to declare variable with datatype?</a:t>
            </a:r>
            <a:endParaRPr lang="te-IN" b="1" dirty="0">
              <a:solidFill>
                <a:srgbClr val="FF0000"/>
              </a:solidFill>
            </a:endParaRPr>
          </a:p>
        </p:txBody>
      </p:sp>
      <p:sp>
        <p:nvSpPr>
          <p:cNvPr id="3" name="Content Placeholder 2">
            <a:extLst>
              <a:ext uri="{FF2B5EF4-FFF2-40B4-BE49-F238E27FC236}">
                <a16:creationId xmlns:a16="http://schemas.microsoft.com/office/drawing/2014/main" id="{69733A01-14FD-4F1B-823F-663C4DA1504E}"/>
              </a:ext>
            </a:extLst>
          </p:cNvPr>
          <p:cNvSpPr>
            <a:spLocks noGrp="1"/>
          </p:cNvSpPr>
          <p:nvPr>
            <p:ph idx="1"/>
          </p:nvPr>
        </p:nvSpPr>
        <p:spPr>
          <a:xfrm>
            <a:off x="714375" y="652772"/>
            <a:ext cx="10515600" cy="4391025"/>
          </a:xfrm>
        </p:spPr>
        <p:txBody>
          <a:bodyPr>
            <a:normAutofit/>
          </a:bodyPr>
          <a:lstStyle/>
          <a:p>
            <a:pPr marL="0" indent="0">
              <a:buNone/>
            </a:pPr>
            <a:r>
              <a:rPr lang="en-US" sz="4000" b="1" dirty="0"/>
              <a:t>                      </a:t>
            </a:r>
            <a:r>
              <a:rPr lang="en-US" sz="4000" b="1" u="sng" dirty="0"/>
              <a:t>Syntax:</a:t>
            </a:r>
          </a:p>
          <a:p>
            <a:pPr marL="0" indent="0">
              <a:buNone/>
            </a:pPr>
            <a:r>
              <a:rPr lang="en-US" sz="4000" b="1" dirty="0">
                <a:solidFill>
                  <a:srgbClr val="0000FF"/>
                </a:solidFill>
              </a:rPr>
              <a:t>datatype variablename;</a:t>
            </a:r>
          </a:p>
          <a:p>
            <a:pPr marL="0" indent="0">
              <a:buNone/>
            </a:pPr>
            <a:r>
              <a:rPr lang="en-US" sz="4000" b="1" u="sng" dirty="0"/>
              <a:t>Example:</a:t>
            </a:r>
          </a:p>
          <a:p>
            <a:pPr marL="0" indent="0">
              <a:buNone/>
            </a:pPr>
            <a:r>
              <a:rPr lang="en-US" sz="4000" b="1" dirty="0"/>
              <a:t> int x;   // x is declared as integer</a:t>
            </a:r>
          </a:p>
          <a:p>
            <a:pPr marL="0" indent="0">
              <a:buNone/>
            </a:pPr>
            <a:r>
              <a:rPr lang="en-US" sz="4000" b="1" dirty="0"/>
              <a:t>float c; // c is declared as float</a:t>
            </a:r>
          </a:p>
          <a:p>
            <a:pPr marL="0" indent="0">
              <a:buNone/>
            </a:pPr>
            <a:r>
              <a:rPr lang="en-US" sz="4000" b="1" dirty="0"/>
              <a:t>char g; // g is declared as character</a:t>
            </a:r>
            <a:endParaRPr lang="te-IN" sz="4000" b="1" dirty="0"/>
          </a:p>
          <a:p>
            <a:pPr marL="0" indent="0">
              <a:buNone/>
            </a:pPr>
            <a:endParaRPr lang="te-IN" sz="4000" b="1" dirty="0"/>
          </a:p>
        </p:txBody>
      </p:sp>
      <p:sp>
        <p:nvSpPr>
          <p:cNvPr id="5" name="TextBox 4">
            <a:extLst>
              <a:ext uri="{FF2B5EF4-FFF2-40B4-BE49-F238E27FC236}">
                <a16:creationId xmlns:a16="http://schemas.microsoft.com/office/drawing/2014/main" id="{FCF0E49C-0B51-4812-97B4-4AA9D7C926C8}"/>
              </a:ext>
            </a:extLst>
          </p:cNvPr>
          <p:cNvSpPr txBox="1"/>
          <p:nvPr/>
        </p:nvSpPr>
        <p:spPr>
          <a:xfrm>
            <a:off x="8224837" y="884874"/>
            <a:ext cx="3609975" cy="1077218"/>
          </a:xfrm>
          <a:prstGeom prst="rect">
            <a:avLst/>
          </a:prstGeom>
          <a:noFill/>
        </p:spPr>
        <p:txBody>
          <a:bodyPr wrap="square">
            <a:spAutoFit/>
          </a:bodyPr>
          <a:lstStyle/>
          <a:p>
            <a:r>
              <a:rPr lang="en-US" sz="3200" b="1" dirty="0"/>
              <a:t>This is called variable declaration</a:t>
            </a:r>
            <a:endParaRPr lang="te-IN" sz="3200" b="1" dirty="0"/>
          </a:p>
        </p:txBody>
      </p:sp>
      <p:cxnSp>
        <p:nvCxnSpPr>
          <p:cNvPr id="7" name="Straight Arrow Connector 6">
            <a:extLst>
              <a:ext uri="{FF2B5EF4-FFF2-40B4-BE49-F238E27FC236}">
                <a16:creationId xmlns:a16="http://schemas.microsoft.com/office/drawing/2014/main" id="{01555DC6-2F6B-4849-9003-2E06AFB6BF60}"/>
              </a:ext>
            </a:extLst>
          </p:cNvPr>
          <p:cNvCxnSpPr>
            <a:cxnSpLocks/>
            <a:endCxn id="5" idx="1"/>
          </p:cNvCxnSpPr>
          <p:nvPr/>
        </p:nvCxnSpPr>
        <p:spPr>
          <a:xfrm flipV="1">
            <a:off x="5910262" y="1423483"/>
            <a:ext cx="2314575" cy="28664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7B592B8-16D0-4245-9327-352541CCD0F7}"/>
              </a:ext>
            </a:extLst>
          </p:cNvPr>
          <p:cNvSpPr txBox="1"/>
          <p:nvPr/>
        </p:nvSpPr>
        <p:spPr>
          <a:xfrm>
            <a:off x="219075" y="4667893"/>
            <a:ext cx="11506200" cy="584775"/>
          </a:xfrm>
          <a:prstGeom prst="rect">
            <a:avLst/>
          </a:prstGeom>
          <a:noFill/>
        </p:spPr>
        <p:txBody>
          <a:bodyPr wrap="square">
            <a:spAutoFit/>
          </a:bodyPr>
          <a:lstStyle/>
          <a:p>
            <a:r>
              <a:rPr lang="en-US" sz="3200" b="1" dirty="0">
                <a:solidFill>
                  <a:srgbClr val="B10F9A"/>
                </a:solidFill>
              </a:rPr>
              <a:t>For x, 4 bytes memory allocated(because size of int is 4 bytes)</a:t>
            </a:r>
            <a:endParaRPr lang="te-IN" sz="3200" b="1" dirty="0">
              <a:solidFill>
                <a:srgbClr val="B10F9A"/>
              </a:solidFill>
            </a:endParaRPr>
          </a:p>
        </p:txBody>
      </p:sp>
      <p:sp>
        <p:nvSpPr>
          <p:cNvPr id="9" name="TextBox 8">
            <a:extLst>
              <a:ext uri="{FF2B5EF4-FFF2-40B4-BE49-F238E27FC236}">
                <a16:creationId xmlns:a16="http://schemas.microsoft.com/office/drawing/2014/main" id="{09151815-956A-4C05-9058-7AEDA650926A}"/>
              </a:ext>
            </a:extLst>
          </p:cNvPr>
          <p:cNvSpPr txBox="1"/>
          <p:nvPr/>
        </p:nvSpPr>
        <p:spPr>
          <a:xfrm>
            <a:off x="219075" y="5155265"/>
            <a:ext cx="10963275" cy="584775"/>
          </a:xfrm>
          <a:prstGeom prst="rect">
            <a:avLst/>
          </a:prstGeom>
          <a:noFill/>
        </p:spPr>
        <p:txBody>
          <a:bodyPr wrap="square">
            <a:spAutoFit/>
          </a:bodyPr>
          <a:lstStyle/>
          <a:p>
            <a:r>
              <a:rPr lang="en-US" sz="3200" b="1" dirty="0">
                <a:solidFill>
                  <a:srgbClr val="B10F9A"/>
                </a:solidFill>
              </a:rPr>
              <a:t>For c, 4 bytes memory allocated (because size of float is 4 bytes)</a:t>
            </a:r>
            <a:endParaRPr lang="te-IN" sz="3200" b="1" dirty="0">
              <a:solidFill>
                <a:srgbClr val="B10F9A"/>
              </a:solidFill>
            </a:endParaRPr>
          </a:p>
        </p:txBody>
      </p:sp>
      <p:sp>
        <p:nvSpPr>
          <p:cNvPr id="10" name="TextBox 9">
            <a:extLst>
              <a:ext uri="{FF2B5EF4-FFF2-40B4-BE49-F238E27FC236}">
                <a16:creationId xmlns:a16="http://schemas.microsoft.com/office/drawing/2014/main" id="{B8A5F746-DF04-4BBF-9964-EF5530F283FC}"/>
              </a:ext>
            </a:extLst>
          </p:cNvPr>
          <p:cNvSpPr txBox="1"/>
          <p:nvPr/>
        </p:nvSpPr>
        <p:spPr>
          <a:xfrm>
            <a:off x="219074" y="5621457"/>
            <a:ext cx="10963275" cy="584775"/>
          </a:xfrm>
          <a:prstGeom prst="rect">
            <a:avLst/>
          </a:prstGeom>
          <a:noFill/>
        </p:spPr>
        <p:txBody>
          <a:bodyPr wrap="square">
            <a:spAutoFit/>
          </a:bodyPr>
          <a:lstStyle/>
          <a:p>
            <a:r>
              <a:rPr lang="en-US" sz="3200" b="1" dirty="0">
                <a:solidFill>
                  <a:srgbClr val="B10F9A"/>
                </a:solidFill>
              </a:rPr>
              <a:t>For g, 1 byte memory allocated (because size of char is 1 byte)</a:t>
            </a:r>
            <a:endParaRPr lang="te-IN" sz="3200" b="1" dirty="0">
              <a:solidFill>
                <a:srgbClr val="B10F9A"/>
              </a:solidFill>
            </a:endParaRPr>
          </a:p>
        </p:txBody>
      </p:sp>
    </p:spTree>
    <p:extLst>
      <p:ext uri="{BB962C8B-B14F-4D97-AF65-F5344CB8AC3E}">
        <p14:creationId xmlns:p14="http://schemas.microsoft.com/office/powerpoint/2010/main" val="317281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
                                            <p:txEl>
                                              <p:pRg st="0" end="0"/>
                                            </p:txEl>
                                          </p:spTgt>
                                        </p:tgtEl>
                                        <p:attrNameLst>
                                          <p:attrName>style.visibility</p:attrName>
                                        </p:attrNameLst>
                                      </p:cBhvr>
                                      <p:to>
                                        <p:strVal val="visible"/>
                                      </p:to>
                                    </p:set>
                                    <p:animEffect transition="in" filter="fade">
                                      <p:cBhvr>
                                        <p:cTn id="5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1563942" y="3724870"/>
            <a:ext cx="1185355" cy="10657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1563941" y="2667000"/>
            <a:ext cx="1022909" cy="914400"/>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022091" y="2293137"/>
            <a:ext cx="1905000" cy="25483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int x;</a:t>
            </a:r>
          </a:p>
          <a:p>
            <a:r>
              <a:rPr lang="en-US" sz="3200" dirty="0">
                <a:solidFill>
                  <a:schemeClr val="tx1"/>
                </a:solidFill>
              </a:rPr>
              <a:t>float y;</a:t>
            </a:r>
          </a:p>
          <a:p>
            <a:endParaRPr lang="en-US" sz="3200" dirty="0">
              <a:solidFill>
                <a:schemeClr val="tx1"/>
              </a:solidFill>
            </a:endParaRPr>
          </a:p>
          <a:p>
            <a:pPr algn="ctr"/>
            <a:endParaRPr lang="en-IN" dirty="0"/>
          </a:p>
        </p:txBody>
      </p:sp>
      <p:sp>
        <p:nvSpPr>
          <p:cNvPr id="4" name="Title 3"/>
          <p:cNvSpPr>
            <a:spLocks noGrp="1"/>
          </p:cNvSpPr>
          <p:nvPr>
            <p:ph type="title"/>
          </p:nvPr>
        </p:nvSpPr>
        <p:spPr>
          <a:xfrm>
            <a:off x="2496756" y="356595"/>
            <a:ext cx="8183081" cy="1325563"/>
          </a:xfrm>
        </p:spPr>
        <p:txBody>
          <a:bodyPr/>
          <a:lstStyle/>
          <a:p>
            <a:r>
              <a:rPr lang="en-US" b="1" u="sng" dirty="0"/>
              <a:t>Variables</a:t>
            </a:r>
            <a:endParaRPr lang="en-IN" b="1" u="sng" dirty="0"/>
          </a:p>
        </p:txBody>
      </p:sp>
      <p:sp>
        <p:nvSpPr>
          <p:cNvPr id="11" name="Rectangle 10"/>
          <p:cNvSpPr/>
          <p:nvPr/>
        </p:nvSpPr>
        <p:spPr>
          <a:xfrm>
            <a:off x="2094124" y="1524000"/>
            <a:ext cx="3087476"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solidFill>
                  <a:schemeClr val="tx1"/>
                </a:solidFill>
              </a:rPr>
              <a:t>C/C++/Java</a:t>
            </a:r>
            <a:endParaRPr lang="en-IN" sz="3500" b="1" dirty="0">
              <a:solidFill>
                <a:schemeClr val="tx1"/>
              </a:solidFill>
            </a:endParaRPr>
          </a:p>
        </p:txBody>
      </p:sp>
      <p:cxnSp>
        <p:nvCxnSpPr>
          <p:cNvPr id="21" name="Curved Connector 20"/>
          <p:cNvCxnSpPr>
            <a:endCxn id="30" idx="3"/>
          </p:cNvCxnSpPr>
          <p:nvPr/>
        </p:nvCxnSpPr>
        <p:spPr>
          <a:xfrm rot="10800000" flipV="1">
            <a:off x="2586851" y="2973391"/>
            <a:ext cx="461151" cy="150809"/>
          </a:xfrm>
          <a:prstGeom prst="curvedConnector3">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524001" y="2667000"/>
            <a:ext cx="1103059" cy="923330"/>
          </a:xfrm>
          <a:prstGeom prst="rect">
            <a:avLst/>
          </a:prstGeom>
        </p:spPr>
        <p:txBody>
          <a:bodyPr wrap="none">
            <a:spAutoFit/>
          </a:bodyPr>
          <a:lstStyle/>
          <a:p>
            <a:r>
              <a:rPr lang="en-US" dirty="0"/>
              <a:t>x is </a:t>
            </a:r>
          </a:p>
          <a:p>
            <a:r>
              <a:rPr lang="en-US" dirty="0"/>
              <a:t>declared</a:t>
            </a:r>
          </a:p>
          <a:p>
            <a:r>
              <a:rPr lang="en-US" dirty="0"/>
              <a:t>as integer</a:t>
            </a:r>
          </a:p>
        </p:txBody>
      </p:sp>
      <p:cxnSp>
        <p:nvCxnSpPr>
          <p:cNvPr id="26" name="Curved Connector 25"/>
          <p:cNvCxnSpPr/>
          <p:nvPr/>
        </p:nvCxnSpPr>
        <p:spPr>
          <a:xfrm rot="5400000">
            <a:off x="2444496" y="3505200"/>
            <a:ext cx="609600" cy="609600"/>
          </a:xfrm>
          <a:prstGeom prst="curvedConnector3">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563942" y="3724870"/>
            <a:ext cx="1022909" cy="923330"/>
          </a:xfrm>
          <a:prstGeom prst="rect">
            <a:avLst/>
          </a:prstGeom>
        </p:spPr>
        <p:txBody>
          <a:bodyPr wrap="none">
            <a:spAutoFit/>
          </a:bodyPr>
          <a:lstStyle/>
          <a:p>
            <a:r>
              <a:rPr lang="en-US" dirty="0"/>
              <a:t>y is </a:t>
            </a:r>
          </a:p>
          <a:p>
            <a:r>
              <a:rPr lang="en-US" dirty="0"/>
              <a:t>declared</a:t>
            </a:r>
          </a:p>
          <a:p>
            <a:r>
              <a:rPr lang="en-US" dirty="0"/>
              <a:t>as float</a:t>
            </a:r>
          </a:p>
        </p:txBody>
      </p:sp>
      <p:sp>
        <p:nvSpPr>
          <p:cNvPr id="35" name="Rounded Rectangle 34"/>
          <p:cNvSpPr/>
          <p:nvPr/>
        </p:nvSpPr>
        <p:spPr>
          <a:xfrm>
            <a:off x="6059276" y="1671639"/>
            <a:ext cx="6132724" cy="183356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a:solidFill>
                  <a:schemeClr val="tx1"/>
                </a:solidFill>
              </a:rPr>
              <a:t>So,In</a:t>
            </a:r>
            <a:r>
              <a:rPr lang="en-US" sz="3200" b="1" dirty="0">
                <a:solidFill>
                  <a:schemeClr val="tx1"/>
                </a:solidFill>
              </a:rPr>
              <a:t> C/C++/Java every variable must have “Datatype”.</a:t>
            </a:r>
            <a:endParaRPr lang="en-IN" sz="3200" dirty="0">
              <a:solidFill>
                <a:schemeClr val="tx1"/>
              </a:solidFill>
            </a:endParaRPr>
          </a:p>
        </p:txBody>
      </p:sp>
      <p:sp>
        <p:nvSpPr>
          <p:cNvPr id="22" name="Title 1">
            <a:extLst>
              <a:ext uri="{FF2B5EF4-FFF2-40B4-BE49-F238E27FC236}">
                <a16:creationId xmlns:a16="http://schemas.microsoft.com/office/drawing/2014/main" id="{04D6807A-08EE-4F38-B538-B0480129CDF5}"/>
              </a:ext>
            </a:extLst>
          </p:cNvPr>
          <p:cNvSpPr txBox="1">
            <a:spLocks/>
          </p:cNvSpPr>
          <p:nvPr/>
        </p:nvSpPr>
        <p:spPr>
          <a:xfrm>
            <a:off x="5261749" y="4149321"/>
            <a:ext cx="6696075" cy="6921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a:solidFill>
                  <a:srgbClr val="FF0000"/>
                </a:solidFill>
              </a:rPr>
              <a:t>Ok,but</a:t>
            </a:r>
            <a:r>
              <a:rPr lang="en-US" sz="3200" b="1" dirty="0">
                <a:solidFill>
                  <a:srgbClr val="FF0000"/>
                </a:solidFill>
              </a:rPr>
              <a:t> why variable names are </a:t>
            </a:r>
            <a:r>
              <a:rPr lang="en-US" sz="3200" b="1" dirty="0" err="1">
                <a:solidFill>
                  <a:srgbClr val="FF0000"/>
                </a:solidFill>
              </a:rPr>
              <a:t>x,y</a:t>
            </a:r>
            <a:r>
              <a:rPr lang="en-US" sz="3200" b="1" dirty="0">
                <a:solidFill>
                  <a:srgbClr val="FF0000"/>
                </a:solidFill>
              </a:rPr>
              <a:t>?</a:t>
            </a:r>
          </a:p>
          <a:p>
            <a:r>
              <a:rPr lang="en-US" sz="3200" b="1" dirty="0">
                <a:solidFill>
                  <a:srgbClr val="FF0000"/>
                </a:solidFill>
              </a:rPr>
              <a:t>How to assign variable names?</a:t>
            </a:r>
            <a:endParaRPr lang="te-IN" sz="3200" b="1" dirty="0">
              <a:solidFill>
                <a:srgbClr val="FF0000"/>
              </a:solidFill>
            </a:endParaRPr>
          </a:p>
        </p:txBody>
      </p:sp>
    </p:spTree>
    <p:extLst>
      <p:ext uri="{BB962C8B-B14F-4D97-AF65-F5344CB8AC3E}">
        <p14:creationId xmlns:p14="http://schemas.microsoft.com/office/powerpoint/2010/main" val="130821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0" grpId="0" animBg="1"/>
      <p:bldP spid="9" grpId="0" animBg="1"/>
      <p:bldP spid="11" grpId="0" animBg="1"/>
      <p:bldP spid="24" grpId="0"/>
      <p:bldP spid="28" grpId="0"/>
      <p:bldP spid="35" grpId="0" animBg="1"/>
      <p:bldP spid="2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D9C5-BA10-4E70-8143-EB2992421E34}"/>
              </a:ext>
            </a:extLst>
          </p:cNvPr>
          <p:cNvSpPr>
            <a:spLocks noGrp="1"/>
          </p:cNvSpPr>
          <p:nvPr>
            <p:ph type="title"/>
          </p:nvPr>
        </p:nvSpPr>
        <p:spPr>
          <a:xfrm>
            <a:off x="838200" y="365126"/>
            <a:ext cx="10515600" cy="654050"/>
          </a:xfrm>
        </p:spPr>
        <p:txBody>
          <a:bodyPr>
            <a:noAutofit/>
          </a:bodyPr>
          <a:lstStyle/>
          <a:p>
            <a:pPr algn="ctr"/>
            <a:r>
              <a:rPr lang="en-US" sz="4800" b="1" u="sng" dirty="0"/>
              <a:t>Identifiers</a:t>
            </a:r>
            <a:endParaRPr lang="te-IN" sz="4800" b="1" u="sng" dirty="0"/>
          </a:p>
        </p:txBody>
      </p:sp>
      <p:sp>
        <p:nvSpPr>
          <p:cNvPr id="3" name="Content Placeholder 2">
            <a:extLst>
              <a:ext uri="{FF2B5EF4-FFF2-40B4-BE49-F238E27FC236}">
                <a16:creationId xmlns:a16="http://schemas.microsoft.com/office/drawing/2014/main" id="{43E266F1-ED3C-4D9D-95E3-C3D9EEC2EE04}"/>
              </a:ext>
            </a:extLst>
          </p:cNvPr>
          <p:cNvSpPr>
            <a:spLocks noGrp="1"/>
          </p:cNvSpPr>
          <p:nvPr>
            <p:ph idx="1"/>
          </p:nvPr>
        </p:nvSpPr>
        <p:spPr>
          <a:xfrm>
            <a:off x="700087" y="1111250"/>
            <a:ext cx="10791825" cy="4351338"/>
          </a:xfrm>
        </p:spPr>
        <p:txBody>
          <a:bodyPr>
            <a:normAutofit lnSpcReduction="10000"/>
          </a:bodyPr>
          <a:lstStyle/>
          <a:p>
            <a:pPr algn="just"/>
            <a:r>
              <a:rPr lang="en-US" sz="3200" b="0" i="0" dirty="0">
                <a:solidFill>
                  <a:srgbClr val="202124"/>
                </a:solidFill>
                <a:effectLst/>
                <a:latin typeface="arial" panose="020B0604020202020204" pitchFamily="34" charset="0"/>
              </a:rPr>
              <a:t>C identifiers represent the name in the C program, for example, </a:t>
            </a:r>
            <a:r>
              <a:rPr lang="en-US" sz="3200" b="1" i="0" u="sng" dirty="0">
                <a:solidFill>
                  <a:srgbClr val="202124"/>
                </a:solidFill>
                <a:effectLst/>
                <a:latin typeface="arial" panose="020B0604020202020204" pitchFamily="34" charset="0"/>
              </a:rPr>
              <a:t>variables</a:t>
            </a:r>
            <a:r>
              <a:rPr lang="en-US" sz="3200" b="0" i="0" dirty="0">
                <a:solidFill>
                  <a:srgbClr val="202124"/>
                </a:solidFill>
                <a:effectLst/>
                <a:latin typeface="arial" panose="020B0604020202020204" pitchFamily="34" charset="0"/>
              </a:rPr>
              <a:t>, functions, arrays, structures, unions, labels, etc. </a:t>
            </a:r>
          </a:p>
          <a:p>
            <a:pPr marL="0" indent="0" algn="just">
              <a:buNone/>
            </a:pPr>
            <a:r>
              <a:rPr lang="en-US" sz="3200" b="1" u="sng" dirty="0">
                <a:solidFill>
                  <a:srgbClr val="202124"/>
                </a:solidFill>
                <a:latin typeface="arial" panose="020B0604020202020204" pitchFamily="34" charset="0"/>
              </a:rPr>
              <a:t>Rules:</a:t>
            </a:r>
          </a:p>
          <a:p>
            <a:pPr algn="just"/>
            <a:r>
              <a:rPr lang="en-US" b="1" i="0" dirty="0">
                <a:solidFill>
                  <a:srgbClr val="C00000"/>
                </a:solidFill>
                <a:effectLst/>
                <a:latin typeface="arial" panose="020B0604020202020204" pitchFamily="34" charset="0"/>
              </a:rPr>
              <a:t>First character must be alphabetic or underscore.</a:t>
            </a:r>
          </a:p>
          <a:p>
            <a:pPr algn="just"/>
            <a:r>
              <a:rPr lang="en-US" b="1" dirty="0">
                <a:solidFill>
                  <a:srgbClr val="C00000"/>
                </a:solidFill>
                <a:latin typeface="arial" panose="020B0604020202020204" pitchFamily="34" charset="0"/>
              </a:rPr>
              <a:t>Must consist only of alphabetic </a:t>
            </a:r>
            <a:r>
              <a:rPr lang="en-US" b="1" dirty="0" err="1">
                <a:solidFill>
                  <a:srgbClr val="C00000"/>
                </a:solidFill>
                <a:latin typeface="arial" panose="020B0604020202020204" pitchFamily="34" charset="0"/>
              </a:rPr>
              <a:t>characters,digits</a:t>
            </a:r>
            <a:r>
              <a:rPr lang="en-US" b="1" dirty="0">
                <a:solidFill>
                  <a:srgbClr val="C00000"/>
                </a:solidFill>
                <a:latin typeface="arial" panose="020B0604020202020204" pitchFamily="34" charset="0"/>
              </a:rPr>
              <a:t> or underscore.</a:t>
            </a:r>
          </a:p>
          <a:p>
            <a:pPr algn="just"/>
            <a:r>
              <a:rPr lang="en-US" b="1" i="0" dirty="0">
                <a:solidFill>
                  <a:srgbClr val="C00000"/>
                </a:solidFill>
                <a:effectLst/>
                <a:latin typeface="arial" panose="020B0604020202020204" pitchFamily="34" charset="0"/>
              </a:rPr>
              <a:t>Cannot be a key</a:t>
            </a:r>
            <a:r>
              <a:rPr lang="en-US" b="1" dirty="0">
                <a:solidFill>
                  <a:srgbClr val="C00000"/>
                </a:solidFill>
                <a:latin typeface="arial" panose="020B0604020202020204" pitchFamily="34" charset="0"/>
              </a:rPr>
              <a:t>word.</a:t>
            </a:r>
          </a:p>
          <a:p>
            <a:pPr algn="just"/>
            <a:r>
              <a:rPr lang="en-US" b="1" i="0" dirty="0">
                <a:solidFill>
                  <a:srgbClr val="C00000"/>
                </a:solidFill>
                <a:effectLst/>
                <a:latin typeface="arial" panose="020B0604020202020204" pitchFamily="34" charset="0"/>
              </a:rPr>
              <a:t>length between 1 to 64.</a:t>
            </a:r>
          </a:p>
        </p:txBody>
      </p:sp>
    </p:spTree>
    <p:extLst>
      <p:ext uri="{BB962C8B-B14F-4D97-AF65-F5344CB8AC3E}">
        <p14:creationId xmlns:p14="http://schemas.microsoft.com/office/powerpoint/2010/main" val="328971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6850-9EB8-469B-BA1F-54360BF4C674}"/>
              </a:ext>
            </a:extLst>
          </p:cNvPr>
          <p:cNvSpPr>
            <a:spLocks noGrp="1"/>
          </p:cNvSpPr>
          <p:nvPr>
            <p:ph type="title"/>
          </p:nvPr>
        </p:nvSpPr>
        <p:spPr/>
        <p:txBody>
          <a:bodyPr/>
          <a:lstStyle/>
          <a:p>
            <a:pPr algn="ctr"/>
            <a:r>
              <a:rPr lang="en-US" b="1" u="sng" dirty="0"/>
              <a:t>Keywords(Reserved words)</a:t>
            </a:r>
            <a:endParaRPr lang="te-IN" b="1" u="sng" dirty="0"/>
          </a:p>
        </p:txBody>
      </p:sp>
      <p:sp>
        <p:nvSpPr>
          <p:cNvPr id="3" name="Content Placeholder 2">
            <a:extLst>
              <a:ext uri="{FF2B5EF4-FFF2-40B4-BE49-F238E27FC236}">
                <a16:creationId xmlns:a16="http://schemas.microsoft.com/office/drawing/2014/main" id="{780A187E-0B99-4067-AFFF-B083A459462C}"/>
              </a:ext>
            </a:extLst>
          </p:cNvPr>
          <p:cNvSpPr>
            <a:spLocks noGrp="1"/>
          </p:cNvSpPr>
          <p:nvPr>
            <p:ph idx="1"/>
          </p:nvPr>
        </p:nvSpPr>
        <p:spPr/>
        <p:txBody>
          <a:bodyPr>
            <a:normAutofit/>
          </a:bodyPr>
          <a:lstStyle/>
          <a:p>
            <a:r>
              <a:rPr lang="en-US" sz="4000" b="1" i="0" dirty="0">
                <a:solidFill>
                  <a:srgbClr val="202124"/>
                </a:solidFill>
                <a:effectLst/>
                <a:latin typeface="arial" panose="020B0604020202020204" pitchFamily="34" charset="0"/>
              </a:rPr>
              <a:t>Keywords</a:t>
            </a:r>
            <a:r>
              <a:rPr lang="en-US" sz="4000" b="0" i="0" dirty="0">
                <a:solidFill>
                  <a:srgbClr val="202124"/>
                </a:solidFill>
                <a:effectLst/>
                <a:latin typeface="arial" panose="020B0604020202020204" pitchFamily="34" charset="0"/>
              </a:rPr>
              <a:t> are predefined, reserved words used in programming that have special meanings to the compiler.</a:t>
            </a:r>
          </a:p>
          <a:p>
            <a:r>
              <a:rPr lang="en-US" sz="4000" dirty="0">
                <a:solidFill>
                  <a:srgbClr val="202124"/>
                </a:solidFill>
                <a:latin typeface="arial" panose="020B0604020202020204" pitchFamily="34" charset="0"/>
              </a:rPr>
              <a:t>Keywords can be used only for predefined purpose.</a:t>
            </a:r>
            <a:endParaRPr lang="en-US" sz="4000" b="0" i="0" dirty="0">
              <a:solidFill>
                <a:srgbClr val="202124"/>
              </a:solidFill>
              <a:effectLst/>
              <a:latin typeface="arial" panose="020B0604020202020204" pitchFamily="34" charset="0"/>
            </a:endParaRPr>
          </a:p>
          <a:p>
            <a:endParaRPr lang="te-IN" sz="4000" dirty="0"/>
          </a:p>
        </p:txBody>
      </p:sp>
    </p:spTree>
    <p:extLst>
      <p:ext uri="{BB962C8B-B14F-4D97-AF65-F5344CB8AC3E}">
        <p14:creationId xmlns:p14="http://schemas.microsoft.com/office/powerpoint/2010/main" val="41093085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73BC-BBA1-499E-8F02-3B23CD5F3007}"/>
              </a:ext>
            </a:extLst>
          </p:cNvPr>
          <p:cNvSpPr>
            <a:spLocks noGrp="1"/>
          </p:cNvSpPr>
          <p:nvPr>
            <p:ph type="title"/>
          </p:nvPr>
        </p:nvSpPr>
        <p:spPr/>
        <p:txBody>
          <a:bodyPr/>
          <a:lstStyle/>
          <a:p>
            <a:pPr algn="ctr"/>
            <a:r>
              <a:rPr lang="en-US" b="1" u="sng" dirty="0"/>
              <a:t>Keywords(Reserved words)</a:t>
            </a:r>
            <a:endParaRPr lang="te-IN" b="1" u="sng" dirty="0"/>
          </a:p>
        </p:txBody>
      </p:sp>
      <p:sp>
        <p:nvSpPr>
          <p:cNvPr id="4" name="Content Placeholder 2">
            <a:extLst>
              <a:ext uri="{FF2B5EF4-FFF2-40B4-BE49-F238E27FC236}">
                <a16:creationId xmlns:a16="http://schemas.microsoft.com/office/drawing/2014/main" id="{9C9CE336-ACB9-43A6-A762-B7B7A18F4560}"/>
              </a:ext>
            </a:extLst>
          </p:cNvPr>
          <p:cNvSpPr>
            <a:spLocks noGrp="1"/>
          </p:cNvSpPr>
          <p:nvPr>
            <p:ph idx="1"/>
          </p:nvPr>
        </p:nvSpPr>
        <p:spPr>
          <a:xfrm>
            <a:off x="219075" y="1457327"/>
            <a:ext cx="2276475" cy="5219692"/>
          </a:xfrm>
        </p:spPr>
        <p:txBody>
          <a:bodyPr>
            <a:normAutofit/>
          </a:bodyPr>
          <a:lstStyle/>
          <a:p>
            <a:pPr marL="0" indent="0">
              <a:buNone/>
            </a:pPr>
            <a:r>
              <a:rPr lang="en-US" sz="3600" dirty="0">
                <a:solidFill>
                  <a:srgbClr val="0070C0"/>
                </a:solidFill>
              </a:rPr>
              <a:t>auto</a:t>
            </a:r>
          </a:p>
          <a:p>
            <a:pPr marL="0" indent="0">
              <a:buNone/>
            </a:pPr>
            <a:r>
              <a:rPr lang="en-US" sz="3600" dirty="0">
                <a:solidFill>
                  <a:srgbClr val="0070C0"/>
                </a:solidFill>
              </a:rPr>
              <a:t>break</a:t>
            </a:r>
          </a:p>
          <a:p>
            <a:pPr marL="0" indent="0">
              <a:buNone/>
            </a:pPr>
            <a:r>
              <a:rPr lang="en-US" sz="3600" dirty="0">
                <a:solidFill>
                  <a:srgbClr val="0070C0"/>
                </a:solidFill>
              </a:rPr>
              <a:t>case</a:t>
            </a:r>
          </a:p>
          <a:p>
            <a:pPr marL="0" indent="0">
              <a:buNone/>
            </a:pPr>
            <a:r>
              <a:rPr lang="en-US" sz="3600" dirty="0">
                <a:solidFill>
                  <a:srgbClr val="0070C0"/>
                </a:solidFill>
              </a:rPr>
              <a:t>char</a:t>
            </a:r>
          </a:p>
          <a:p>
            <a:pPr marL="0" indent="0">
              <a:buNone/>
            </a:pPr>
            <a:r>
              <a:rPr lang="en-US" sz="3600" dirty="0">
                <a:solidFill>
                  <a:srgbClr val="0070C0"/>
                </a:solidFill>
              </a:rPr>
              <a:t>const</a:t>
            </a:r>
          </a:p>
          <a:p>
            <a:pPr marL="0" indent="0">
              <a:buNone/>
            </a:pPr>
            <a:r>
              <a:rPr lang="en-US" sz="3600" dirty="0">
                <a:solidFill>
                  <a:srgbClr val="0070C0"/>
                </a:solidFill>
              </a:rPr>
              <a:t>continue</a:t>
            </a:r>
          </a:p>
          <a:p>
            <a:pPr marL="0" indent="0">
              <a:buNone/>
            </a:pPr>
            <a:r>
              <a:rPr lang="en-US" sz="3600" dirty="0">
                <a:solidFill>
                  <a:srgbClr val="0070C0"/>
                </a:solidFill>
              </a:rPr>
              <a:t>default</a:t>
            </a:r>
          </a:p>
          <a:p>
            <a:pPr marL="0" indent="0">
              <a:buNone/>
            </a:pPr>
            <a:r>
              <a:rPr lang="en-US" sz="3600" dirty="0">
                <a:solidFill>
                  <a:srgbClr val="0070C0"/>
                </a:solidFill>
              </a:rPr>
              <a:t>do</a:t>
            </a:r>
          </a:p>
          <a:p>
            <a:pPr marL="0" indent="0">
              <a:buNone/>
            </a:pPr>
            <a:endParaRPr lang="te-IN" sz="3600" dirty="0"/>
          </a:p>
        </p:txBody>
      </p:sp>
      <p:sp>
        <p:nvSpPr>
          <p:cNvPr id="5" name="Content Placeholder 2">
            <a:extLst>
              <a:ext uri="{FF2B5EF4-FFF2-40B4-BE49-F238E27FC236}">
                <a16:creationId xmlns:a16="http://schemas.microsoft.com/office/drawing/2014/main" id="{63FAB68F-14F8-4789-A91E-B1260A9E2AC2}"/>
              </a:ext>
            </a:extLst>
          </p:cNvPr>
          <p:cNvSpPr txBox="1">
            <a:spLocks/>
          </p:cNvSpPr>
          <p:nvPr/>
        </p:nvSpPr>
        <p:spPr>
          <a:xfrm>
            <a:off x="2352675" y="1428752"/>
            <a:ext cx="2276475" cy="5219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0070C0"/>
                </a:solidFill>
              </a:rPr>
              <a:t>double</a:t>
            </a:r>
          </a:p>
          <a:p>
            <a:pPr marL="0" indent="0">
              <a:buFont typeface="Arial" panose="020B0604020202020204" pitchFamily="34" charset="0"/>
              <a:buNone/>
            </a:pPr>
            <a:r>
              <a:rPr lang="en-US" sz="3600" dirty="0">
                <a:solidFill>
                  <a:srgbClr val="0070C0"/>
                </a:solidFill>
              </a:rPr>
              <a:t>else</a:t>
            </a:r>
          </a:p>
          <a:p>
            <a:pPr marL="0" indent="0">
              <a:buFont typeface="Arial" panose="020B0604020202020204" pitchFamily="34" charset="0"/>
              <a:buNone/>
            </a:pPr>
            <a:r>
              <a:rPr lang="en-US" sz="3600" dirty="0" err="1">
                <a:solidFill>
                  <a:srgbClr val="0070C0"/>
                </a:solidFill>
              </a:rPr>
              <a:t>enum</a:t>
            </a:r>
            <a:endParaRPr lang="en-US" sz="3600" dirty="0">
              <a:solidFill>
                <a:srgbClr val="0070C0"/>
              </a:solidFill>
            </a:endParaRPr>
          </a:p>
          <a:p>
            <a:pPr marL="0" indent="0">
              <a:buFont typeface="Arial" panose="020B0604020202020204" pitchFamily="34" charset="0"/>
              <a:buNone/>
            </a:pPr>
            <a:r>
              <a:rPr lang="en-US" sz="3600" dirty="0">
                <a:solidFill>
                  <a:srgbClr val="0070C0"/>
                </a:solidFill>
              </a:rPr>
              <a:t>extern</a:t>
            </a:r>
          </a:p>
          <a:p>
            <a:pPr marL="0" indent="0">
              <a:buFont typeface="Arial" panose="020B0604020202020204" pitchFamily="34" charset="0"/>
              <a:buNone/>
            </a:pPr>
            <a:r>
              <a:rPr lang="en-US" sz="3600" dirty="0">
                <a:solidFill>
                  <a:srgbClr val="0070C0"/>
                </a:solidFill>
              </a:rPr>
              <a:t>float</a:t>
            </a:r>
          </a:p>
          <a:p>
            <a:pPr marL="0" indent="0">
              <a:buFont typeface="Arial" panose="020B0604020202020204" pitchFamily="34" charset="0"/>
              <a:buNone/>
            </a:pPr>
            <a:r>
              <a:rPr lang="en-US" sz="3600" dirty="0">
                <a:solidFill>
                  <a:srgbClr val="0070C0"/>
                </a:solidFill>
              </a:rPr>
              <a:t>for</a:t>
            </a:r>
          </a:p>
          <a:p>
            <a:pPr marL="0" indent="0">
              <a:buFont typeface="Arial" panose="020B0604020202020204" pitchFamily="34" charset="0"/>
              <a:buNone/>
            </a:pPr>
            <a:r>
              <a:rPr lang="en-US" sz="3600" dirty="0" err="1">
                <a:solidFill>
                  <a:srgbClr val="0070C0"/>
                </a:solidFill>
              </a:rPr>
              <a:t>goto</a:t>
            </a:r>
            <a:endParaRPr lang="en-US" sz="3600" dirty="0">
              <a:solidFill>
                <a:srgbClr val="0070C0"/>
              </a:solidFill>
            </a:endParaRPr>
          </a:p>
          <a:p>
            <a:pPr marL="0" indent="0">
              <a:buFont typeface="Arial" panose="020B0604020202020204" pitchFamily="34" charset="0"/>
              <a:buNone/>
            </a:pPr>
            <a:r>
              <a:rPr lang="en-US" sz="3600" dirty="0">
                <a:solidFill>
                  <a:srgbClr val="0070C0"/>
                </a:solidFill>
              </a:rPr>
              <a:t>if</a:t>
            </a:r>
            <a:endParaRPr lang="te-IN" sz="3600" dirty="0"/>
          </a:p>
        </p:txBody>
      </p:sp>
      <p:sp>
        <p:nvSpPr>
          <p:cNvPr id="6" name="Content Placeholder 2">
            <a:extLst>
              <a:ext uri="{FF2B5EF4-FFF2-40B4-BE49-F238E27FC236}">
                <a16:creationId xmlns:a16="http://schemas.microsoft.com/office/drawing/2014/main" id="{3AD8264A-5638-44AE-A849-C63934F9DB41}"/>
              </a:ext>
            </a:extLst>
          </p:cNvPr>
          <p:cNvSpPr txBox="1">
            <a:spLocks/>
          </p:cNvSpPr>
          <p:nvPr/>
        </p:nvSpPr>
        <p:spPr>
          <a:xfrm>
            <a:off x="4143375" y="1409702"/>
            <a:ext cx="2276475" cy="5219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0070C0"/>
                </a:solidFill>
              </a:rPr>
              <a:t>int</a:t>
            </a:r>
          </a:p>
          <a:p>
            <a:pPr marL="0" indent="0">
              <a:buFont typeface="Arial" panose="020B0604020202020204" pitchFamily="34" charset="0"/>
              <a:buNone/>
            </a:pPr>
            <a:r>
              <a:rPr lang="en-US" sz="3600" dirty="0">
                <a:solidFill>
                  <a:srgbClr val="0070C0"/>
                </a:solidFill>
              </a:rPr>
              <a:t>long</a:t>
            </a:r>
          </a:p>
          <a:p>
            <a:pPr marL="0" indent="0">
              <a:buFont typeface="Arial" panose="020B0604020202020204" pitchFamily="34" charset="0"/>
              <a:buNone/>
            </a:pPr>
            <a:r>
              <a:rPr lang="en-US" sz="3600" dirty="0">
                <a:solidFill>
                  <a:srgbClr val="0070C0"/>
                </a:solidFill>
              </a:rPr>
              <a:t>register</a:t>
            </a:r>
          </a:p>
          <a:p>
            <a:pPr marL="0" indent="0">
              <a:buFont typeface="Arial" panose="020B0604020202020204" pitchFamily="34" charset="0"/>
              <a:buNone/>
            </a:pPr>
            <a:r>
              <a:rPr lang="en-US" sz="3600" dirty="0">
                <a:solidFill>
                  <a:srgbClr val="0070C0"/>
                </a:solidFill>
              </a:rPr>
              <a:t>return</a:t>
            </a:r>
          </a:p>
          <a:p>
            <a:pPr marL="0" indent="0">
              <a:buFont typeface="Arial" panose="020B0604020202020204" pitchFamily="34" charset="0"/>
              <a:buNone/>
            </a:pPr>
            <a:r>
              <a:rPr lang="en-US" sz="3600" dirty="0">
                <a:solidFill>
                  <a:srgbClr val="0070C0"/>
                </a:solidFill>
              </a:rPr>
              <a:t>short</a:t>
            </a:r>
          </a:p>
          <a:p>
            <a:pPr marL="0" indent="0">
              <a:buFont typeface="Arial" panose="020B0604020202020204" pitchFamily="34" charset="0"/>
              <a:buNone/>
            </a:pPr>
            <a:r>
              <a:rPr lang="en-US" sz="3600" dirty="0">
                <a:solidFill>
                  <a:srgbClr val="0070C0"/>
                </a:solidFill>
              </a:rPr>
              <a:t>signed</a:t>
            </a:r>
          </a:p>
          <a:p>
            <a:pPr marL="0" indent="0">
              <a:buFont typeface="Arial" panose="020B0604020202020204" pitchFamily="34" charset="0"/>
              <a:buNone/>
            </a:pPr>
            <a:r>
              <a:rPr lang="en-US" sz="3600" dirty="0" err="1">
                <a:solidFill>
                  <a:srgbClr val="0070C0"/>
                </a:solidFill>
              </a:rPr>
              <a:t>sizeof</a:t>
            </a:r>
            <a:endParaRPr lang="en-US" sz="3600" dirty="0">
              <a:solidFill>
                <a:srgbClr val="0070C0"/>
              </a:solidFill>
            </a:endParaRPr>
          </a:p>
          <a:p>
            <a:pPr marL="0" indent="0">
              <a:buFont typeface="Arial" panose="020B0604020202020204" pitchFamily="34" charset="0"/>
              <a:buNone/>
            </a:pPr>
            <a:r>
              <a:rPr lang="en-US" sz="3600" dirty="0">
                <a:solidFill>
                  <a:srgbClr val="0070C0"/>
                </a:solidFill>
              </a:rPr>
              <a:t>static</a:t>
            </a:r>
          </a:p>
          <a:p>
            <a:pPr marL="0" indent="0">
              <a:buFont typeface="Arial" panose="020B0604020202020204" pitchFamily="34" charset="0"/>
              <a:buNone/>
            </a:pPr>
            <a:endParaRPr lang="te-IN" sz="3600" dirty="0"/>
          </a:p>
        </p:txBody>
      </p:sp>
      <p:sp>
        <p:nvSpPr>
          <p:cNvPr id="7" name="Content Placeholder 2">
            <a:extLst>
              <a:ext uri="{FF2B5EF4-FFF2-40B4-BE49-F238E27FC236}">
                <a16:creationId xmlns:a16="http://schemas.microsoft.com/office/drawing/2014/main" id="{9BB0EB8E-723D-4B25-AAFA-7A5EE9ABEC27}"/>
              </a:ext>
            </a:extLst>
          </p:cNvPr>
          <p:cNvSpPr txBox="1">
            <a:spLocks/>
          </p:cNvSpPr>
          <p:nvPr/>
        </p:nvSpPr>
        <p:spPr>
          <a:xfrm>
            <a:off x="6000750" y="1390652"/>
            <a:ext cx="2276475" cy="5219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0070C0"/>
                </a:solidFill>
              </a:rPr>
              <a:t>struct</a:t>
            </a:r>
          </a:p>
          <a:p>
            <a:pPr marL="0" indent="0">
              <a:buFont typeface="Arial" panose="020B0604020202020204" pitchFamily="34" charset="0"/>
              <a:buNone/>
            </a:pPr>
            <a:r>
              <a:rPr lang="en-US" sz="3600" dirty="0">
                <a:solidFill>
                  <a:srgbClr val="0070C0"/>
                </a:solidFill>
              </a:rPr>
              <a:t>switch</a:t>
            </a:r>
          </a:p>
          <a:p>
            <a:pPr marL="0" indent="0">
              <a:buFont typeface="Arial" panose="020B0604020202020204" pitchFamily="34" charset="0"/>
              <a:buNone/>
            </a:pPr>
            <a:r>
              <a:rPr lang="en-US" sz="3600" dirty="0">
                <a:solidFill>
                  <a:srgbClr val="0070C0"/>
                </a:solidFill>
              </a:rPr>
              <a:t>typedef</a:t>
            </a:r>
          </a:p>
          <a:p>
            <a:pPr marL="0" indent="0">
              <a:buFont typeface="Arial" panose="020B0604020202020204" pitchFamily="34" charset="0"/>
              <a:buNone/>
            </a:pPr>
            <a:r>
              <a:rPr lang="en-US" sz="3600" dirty="0">
                <a:solidFill>
                  <a:srgbClr val="0070C0"/>
                </a:solidFill>
              </a:rPr>
              <a:t>union</a:t>
            </a:r>
          </a:p>
          <a:p>
            <a:pPr marL="0" indent="0">
              <a:buFont typeface="Arial" panose="020B0604020202020204" pitchFamily="34" charset="0"/>
              <a:buNone/>
            </a:pPr>
            <a:r>
              <a:rPr lang="en-US" sz="3600" dirty="0">
                <a:solidFill>
                  <a:srgbClr val="0070C0"/>
                </a:solidFill>
              </a:rPr>
              <a:t>unsigned</a:t>
            </a:r>
          </a:p>
          <a:p>
            <a:pPr marL="0" indent="0">
              <a:buFont typeface="Arial" panose="020B0604020202020204" pitchFamily="34" charset="0"/>
              <a:buNone/>
            </a:pPr>
            <a:r>
              <a:rPr lang="en-US" sz="3600" dirty="0">
                <a:solidFill>
                  <a:srgbClr val="0070C0"/>
                </a:solidFill>
              </a:rPr>
              <a:t>void</a:t>
            </a:r>
          </a:p>
          <a:p>
            <a:pPr marL="0" indent="0">
              <a:buFont typeface="Arial" panose="020B0604020202020204" pitchFamily="34" charset="0"/>
              <a:buNone/>
            </a:pPr>
            <a:r>
              <a:rPr lang="en-US" sz="3600" dirty="0">
                <a:solidFill>
                  <a:srgbClr val="0070C0"/>
                </a:solidFill>
              </a:rPr>
              <a:t>volatile</a:t>
            </a:r>
          </a:p>
          <a:p>
            <a:pPr marL="0" indent="0">
              <a:buFont typeface="Arial" panose="020B0604020202020204" pitchFamily="34" charset="0"/>
              <a:buNone/>
            </a:pPr>
            <a:r>
              <a:rPr lang="en-US" sz="3600" dirty="0">
                <a:solidFill>
                  <a:srgbClr val="0070C0"/>
                </a:solidFill>
              </a:rPr>
              <a:t>while</a:t>
            </a:r>
            <a:endParaRPr lang="te-IN" sz="3600" dirty="0"/>
          </a:p>
        </p:txBody>
      </p:sp>
      <p:sp>
        <p:nvSpPr>
          <p:cNvPr id="8" name="Content Placeholder 2">
            <a:extLst>
              <a:ext uri="{FF2B5EF4-FFF2-40B4-BE49-F238E27FC236}">
                <a16:creationId xmlns:a16="http://schemas.microsoft.com/office/drawing/2014/main" id="{9CB02891-4AA8-4B53-A484-D6AE1C618125}"/>
              </a:ext>
            </a:extLst>
          </p:cNvPr>
          <p:cNvSpPr txBox="1">
            <a:spLocks/>
          </p:cNvSpPr>
          <p:nvPr/>
        </p:nvSpPr>
        <p:spPr>
          <a:xfrm>
            <a:off x="8401050" y="1333502"/>
            <a:ext cx="2276475" cy="5219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_Bool</a:t>
            </a:r>
          </a:p>
          <a:p>
            <a:pPr marL="0" indent="0">
              <a:buFont typeface="Arial" panose="020B0604020202020204" pitchFamily="34" charset="0"/>
              <a:buNone/>
            </a:pPr>
            <a:r>
              <a:rPr lang="en-US" sz="3600" dirty="0"/>
              <a:t>_Complex</a:t>
            </a:r>
          </a:p>
          <a:p>
            <a:pPr marL="0" indent="0">
              <a:buFont typeface="Arial" panose="020B0604020202020204" pitchFamily="34" charset="0"/>
              <a:buNone/>
            </a:pPr>
            <a:r>
              <a:rPr lang="en-US" sz="3600" dirty="0"/>
              <a:t>_Imaginary</a:t>
            </a:r>
          </a:p>
          <a:p>
            <a:pPr marL="0" indent="0">
              <a:buFont typeface="Arial" panose="020B0604020202020204" pitchFamily="34" charset="0"/>
              <a:buNone/>
            </a:pPr>
            <a:r>
              <a:rPr lang="en-US" sz="3600" dirty="0"/>
              <a:t>inline</a:t>
            </a:r>
          </a:p>
          <a:p>
            <a:pPr marL="0" indent="0">
              <a:buFont typeface="Arial" panose="020B0604020202020204" pitchFamily="34" charset="0"/>
              <a:buNone/>
            </a:pPr>
            <a:r>
              <a:rPr lang="en-US" sz="3600" dirty="0"/>
              <a:t>restrict</a:t>
            </a:r>
            <a:endParaRPr lang="te-IN" sz="3600" dirty="0"/>
          </a:p>
        </p:txBody>
      </p:sp>
    </p:spTree>
    <p:extLst>
      <p:ext uri="{BB962C8B-B14F-4D97-AF65-F5344CB8AC3E}">
        <p14:creationId xmlns:p14="http://schemas.microsoft.com/office/powerpoint/2010/main" val="237589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D9C5-BA10-4E70-8143-EB2992421E34}"/>
              </a:ext>
            </a:extLst>
          </p:cNvPr>
          <p:cNvSpPr>
            <a:spLocks noGrp="1"/>
          </p:cNvSpPr>
          <p:nvPr>
            <p:ph type="title"/>
          </p:nvPr>
        </p:nvSpPr>
        <p:spPr>
          <a:xfrm>
            <a:off x="838200" y="365126"/>
            <a:ext cx="10515600" cy="654050"/>
          </a:xfrm>
        </p:spPr>
        <p:txBody>
          <a:bodyPr>
            <a:noAutofit/>
          </a:bodyPr>
          <a:lstStyle/>
          <a:p>
            <a:pPr algn="ctr"/>
            <a:r>
              <a:rPr lang="en-US" sz="4800" b="1" u="sng" dirty="0"/>
              <a:t>Identifiers</a:t>
            </a:r>
            <a:endParaRPr lang="te-IN" sz="4800" b="1" u="sng" dirty="0"/>
          </a:p>
        </p:txBody>
      </p:sp>
      <p:sp>
        <p:nvSpPr>
          <p:cNvPr id="3" name="Content Placeholder 2">
            <a:extLst>
              <a:ext uri="{FF2B5EF4-FFF2-40B4-BE49-F238E27FC236}">
                <a16:creationId xmlns:a16="http://schemas.microsoft.com/office/drawing/2014/main" id="{43E266F1-ED3C-4D9D-95E3-C3D9EEC2EE04}"/>
              </a:ext>
            </a:extLst>
          </p:cNvPr>
          <p:cNvSpPr>
            <a:spLocks noGrp="1"/>
          </p:cNvSpPr>
          <p:nvPr>
            <p:ph idx="1"/>
          </p:nvPr>
        </p:nvSpPr>
        <p:spPr>
          <a:xfrm>
            <a:off x="700087" y="1111250"/>
            <a:ext cx="10791825" cy="2784475"/>
          </a:xfrm>
        </p:spPr>
        <p:txBody>
          <a:bodyPr>
            <a:normAutofit/>
          </a:bodyPr>
          <a:lstStyle/>
          <a:p>
            <a:pPr algn="just"/>
            <a:r>
              <a:rPr lang="en-US" sz="2400" b="1" i="0" dirty="0">
                <a:solidFill>
                  <a:srgbClr val="C00000"/>
                </a:solidFill>
                <a:effectLst/>
                <a:latin typeface="arial" panose="020B0604020202020204" pitchFamily="34" charset="0"/>
              </a:rPr>
              <a:t>First character must be alphabetic or underscore.</a:t>
            </a:r>
          </a:p>
          <a:p>
            <a:pPr algn="just"/>
            <a:r>
              <a:rPr lang="en-US" sz="2400" b="1" dirty="0">
                <a:solidFill>
                  <a:srgbClr val="C00000"/>
                </a:solidFill>
                <a:latin typeface="arial" panose="020B0604020202020204" pitchFamily="34" charset="0"/>
              </a:rPr>
              <a:t>Must consist only of alphabetic characters, digits or underscore.</a:t>
            </a:r>
          </a:p>
          <a:p>
            <a:pPr algn="just"/>
            <a:r>
              <a:rPr lang="en-US" sz="2400" b="1" i="0" dirty="0">
                <a:solidFill>
                  <a:srgbClr val="C00000"/>
                </a:solidFill>
                <a:effectLst/>
                <a:latin typeface="arial" panose="020B0604020202020204" pitchFamily="34" charset="0"/>
              </a:rPr>
              <a:t>Cannot be a key</a:t>
            </a:r>
            <a:r>
              <a:rPr lang="en-US" sz="2400" b="1" dirty="0">
                <a:solidFill>
                  <a:srgbClr val="C00000"/>
                </a:solidFill>
                <a:latin typeface="arial" panose="020B0604020202020204" pitchFamily="34" charset="0"/>
              </a:rPr>
              <a:t>word.</a:t>
            </a:r>
          </a:p>
          <a:p>
            <a:pPr algn="just"/>
            <a:r>
              <a:rPr lang="en-US" sz="2400" b="1" i="0" dirty="0">
                <a:solidFill>
                  <a:srgbClr val="C00000"/>
                </a:solidFill>
                <a:effectLst/>
                <a:latin typeface="arial" panose="020B0604020202020204" pitchFamily="34" charset="0"/>
              </a:rPr>
              <a:t>length between 1 t0 64.</a:t>
            </a:r>
          </a:p>
        </p:txBody>
      </p:sp>
      <p:sp>
        <p:nvSpPr>
          <p:cNvPr id="5" name="TextBox 4">
            <a:extLst>
              <a:ext uri="{FF2B5EF4-FFF2-40B4-BE49-F238E27FC236}">
                <a16:creationId xmlns:a16="http://schemas.microsoft.com/office/drawing/2014/main" id="{27A35026-0853-48AB-A4ED-2A421E95EE4D}"/>
              </a:ext>
            </a:extLst>
          </p:cNvPr>
          <p:cNvSpPr txBox="1"/>
          <p:nvPr/>
        </p:nvSpPr>
        <p:spPr>
          <a:xfrm>
            <a:off x="523875" y="3059668"/>
            <a:ext cx="5810250" cy="3539430"/>
          </a:xfrm>
          <a:prstGeom prst="rect">
            <a:avLst/>
          </a:prstGeom>
          <a:noFill/>
        </p:spPr>
        <p:txBody>
          <a:bodyPr wrap="square">
            <a:spAutoFit/>
          </a:bodyPr>
          <a:lstStyle/>
          <a:p>
            <a:r>
              <a:rPr lang="en-US" sz="3200" b="1" i="0" u="sng" dirty="0">
                <a:solidFill>
                  <a:srgbClr val="202124"/>
                </a:solidFill>
                <a:effectLst/>
                <a:latin typeface="arial" panose="020B0604020202020204" pitchFamily="34" charset="0"/>
              </a:rPr>
              <a:t>Examples:</a:t>
            </a:r>
          </a:p>
          <a:p>
            <a:r>
              <a:rPr lang="en-US" sz="3200" b="1" dirty="0">
                <a:solidFill>
                  <a:srgbClr val="202124"/>
                </a:solidFill>
                <a:latin typeface="arial" panose="020B0604020202020204" pitchFamily="34" charset="0"/>
              </a:rPr>
              <a:t>x</a:t>
            </a:r>
          </a:p>
          <a:p>
            <a:r>
              <a:rPr lang="en-US" sz="3200" b="1" dirty="0">
                <a:solidFill>
                  <a:srgbClr val="202124"/>
                </a:solidFill>
                <a:latin typeface="arial" panose="020B0604020202020204" pitchFamily="34" charset="0"/>
              </a:rPr>
              <a:t>y</a:t>
            </a:r>
          </a:p>
          <a:p>
            <a:r>
              <a:rPr lang="en-US" sz="3200" b="1" dirty="0">
                <a:solidFill>
                  <a:srgbClr val="202124"/>
                </a:solidFill>
                <a:latin typeface="arial" panose="020B0604020202020204" pitchFamily="34" charset="0"/>
              </a:rPr>
              <a:t>n1</a:t>
            </a:r>
          </a:p>
          <a:p>
            <a:r>
              <a:rPr lang="en-US" sz="3200" b="1" dirty="0">
                <a:solidFill>
                  <a:srgbClr val="202124"/>
                </a:solidFill>
                <a:latin typeface="arial" panose="020B0604020202020204" pitchFamily="34" charset="0"/>
              </a:rPr>
              <a:t>number1</a:t>
            </a:r>
          </a:p>
          <a:p>
            <a:r>
              <a:rPr lang="en-US" sz="3200" b="1" dirty="0">
                <a:solidFill>
                  <a:srgbClr val="202124"/>
                </a:solidFill>
                <a:latin typeface="arial" panose="020B0604020202020204" pitchFamily="34" charset="0"/>
              </a:rPr>
              <a:t>no1</a:t>
            </a:r>
          </a:p>
          <a:p>
            <a:endParaRPr lang="te-IN" sz="3200" b="1" u="sng" dirty="0"/>
          </a:p>
        </p:txBody>
      </p:sp>
    </p:spTree>
    <p:extLst>
      <p:ext uri="{BB962C8B-B14F-4D97-AF65-F5344CB8AC3E}">
        <p14:creationId xmlns:p14="http://schemas.microsoft.com/office/powerpoint/2010/main" val="49575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D9C5-BA10-4E70-8143-EB2992421E34}"/>
              </a:ext>
            </a:extLst>
          </p:cNvPr>
          <p:cNvSpPr>
            <a:spLocks noGrp="1"/>
          </p:cNvSpPr>
          <p:nvPr>
            <p:ph type="title"/>
          </p:nvPr>
        </p:nvSpPr>
        <p:spPr>
          <a:xfrm>
            <a:off x="838200" y="365126"/>
            <a:ext cx="10515600" cy="654050"/>
          </a:xfrm>
        </p:spPr>
        <p:txBody>
          <a:bodyPr>
            <a:noAutofit/>
          </a:bodyPr>
          <a:lstStyle/>
          <a:p>
            <a:pPr algn="ctr"/>
            <a:r>
              <a:rPr lang="en-US" sz="4800" b="1" u="sng" dirty="0"/>
              <a:t>Identifiers</a:t>
            </a:r>
            <a:endParaRPr lang="te-IN" sz="4800" b="1" u="sng" dirty="0"/>
          </a:p>
        </p:txBody>
      </p:sp>
      <p:sp>
        <p:nvSpPr>
          <p:cNvPr id="5" name="TextBox 4">
            <a:extLst>
              <a:ext uri="{FF2B5EF4-FFF2-40B4-BE49-F238E27FC236}">
                <a16:creationId xmlns:a16="http://schemas.microsoft.com/office/drawing/2014/main" id="{27A35026-0853-48AB-A4ED-2A421E95EE4D}"/>
              </a:ext>
            </a:extLst>
          </p:cNvPr>
          <p:cNvSpPr txBox="1"/>
          <p:nvPr/>
        </p:nvSpPr>
        <p:spPr>
          <a:xfrm>
            <a:off x="419099" y="878443"/>
            <a:ext cx="11839575" cy="1077218"/>
          </a:xfrm>
          <a:prstGeom prst="rect">
            <a:avLst/>
          </a:prstGeom>
          <a:noFill/>
        </p:spPr>
        <p:txBody>
          <a:bodyPr wrap="square">
            <a:spAutoFit/>
          </a:bodyPr>
          <a:lstStyle/>
          <a:p>
            <a:r>
              <a:rPr lang="en-US" sz="3200" b="1" dirty="0">
                <a:solidFill>
                  <a:srgbClr val="FF0000"/>
                </a:solidFill>
                <a:latin typeface="arial" panose="020B0604020202020204" pitchFamily="34" charset="0"/>
              </a:rPr>
              <a:t>Check whether following variable names are correct or not?</a:t>
            </a:r>
          </a:p>
          <a:p>
            <a:endParaRPr lang="te-IN" sz="3200" b="1" u="sng" dirty="0"/>
          </a:p>
        </p:txBody>
      </p:sp>
      <p:sp>
        <p:nvSpPr>
          <p:cNvPr id="6" name="TextBox 5">
            <a:extLst>
              <a:ext uri="{FF2B5EF4-FFF2-40B4-BE49-F238E27FC236}">
                <a16:creationId xmlns:a16="http://schemas.microsoft.com/office/drawing/2014/main" id="{6CDC9A6F-6470-4FF9-9F68-1B6769F849EC}"/>
              </a:ext>
            </a:extLst>
          </p:cNvPr>
          <p:cNvSpPr txBox="1"/>
          <p:nvPr/>
        </p:nvSpPr>
        <p:spPr>
          <a:xfrm>
            <a:off x="504825" y="1586329"/>
            <a:ext cx="6096000" cy="6124754"/>
          </a:xfrm>
          <a:prstGeom prst="rect">
            <a:avLst/>
          </a:prstGeom>
          <a:noFill/>
        </p:spPr>
        <p:txBody>
          <a:bodyPr wrap="square">
            <a:spAutoFit/>
          </a:bodyPr>
          <a:lstStyle/>
          <a:p>
            <a:r>
              <a:rPr lang="en-US" sz="2800" b="1" dirty="0">
                <a:solidFill>
                  <a:srgbClr val="202124"/>
                </a:solidFill>
                <a:latin typeface="arial" panose="020B0604020202020204" pitchFamily="34" charset="0"/>
              </a:rPr>
              <a:t>student name</a:t>
            </a:r>
          </a:p>
          <a:p>
            <a:endParaRPr lang="en-US" sz="2800" b="1" dirty="0">
              <a:solidFill>
                <a:srgbClr val="202124"/>
              </a:solidFill>
              <a:latin typeface="arial" panose="020B0604020202020204" pitchFamily="34" charset="0"/>
            </a:endParaRPr>
          </a:p>
          <a:p>
            <a:r>
              <a:rPr lang="en-US" sz="2800" b="1" dirty="0" err="1">
                <a:solidFill>
                  <a:srgbClr val="202124"/>
                </a:solidFill>
                <a:latin typeface="arial" panose="020B0604020202020204" pitchFamily="34" charset="0"/>
              </a:rPr>
              <a:t>student_name</a:t>
            </a:r>
            <a:endParaRPr lang="en-US" sz="2800" b="1" dirty="0">
              <a:solidFill>
                <a:srgbClr val="202124"/>
              </a:solidFill>
              <a:latin typeface="arial" panose="020B0604020202020204" pitchFamily="34" charset="0"/>
            </a:endParaRPr>
          </a:p>
          <a:p>
            <a:endParaRPr lang="en-US" sz="2800" b="1" dirty="0">
              <a:solidFill>
                <a:srgbClr val="202124"/>
              </a:solidFill>
              <a:latin typeface="arial" panose="020B0604020202020204" pitchFamily="34" charset="0"/>
            </a:endParaRPr>
          </a:p>
          <a:p>
            <a:r>
              <a:rPr lang="en-US" sz="2800" b="1" dirty="0">
                <a:solidFill>
                  <a:srgbClr val="202124"/>
                </a:solidFill>
                <a:latin typeface="arial" panose="020B0604020202020204" pitchFamily="34" charset="0"/>
              </a:rPr>
              <a:t>10number</a:t>
            </a:r>
          </a:p>
          <a:p>
            <a:endParaRPr lang="en-US" sz="2800" b="1" dirty="0">
              <a:solidFill>
                <a:srgbClr val="202124"/>
              </a:solidFill>
              <a:latin typeface="arial" panose="020B0604020202020204" pitchFamily="34" charset="0"/>
            </a:endParaRPr>
          </a:p>
          <a:p>
            <a:r>
              <a:rPr lang="en-US" sz="2800" b="1" dirty="0">
                <a:solidFill>
                  <a:srgbClr val="202124"/>
                </a:solidFill>
                <a:latin typeface="arial" panose="020B0604020202020204" pitchFamily="34" charset="0"/>
              </a:rPr>
              <a:t>marks</a:t>
            </a:r>
          </a:p>
          <a:p>
            <a:endParaRPr lang="en-US" sz="2800" b="1" dirty="0">
              <a:solidFill>
                <a:srgbClr val="202124"/>
              </a:solidFill>
              <a:latin typeface="arial" panose="020B0604020202020204" pitchFamily="34" charset="0"/>
            </a:endParaRPr>
          </a:p>
          <a:p>
            <a:r>
              <a:rPr lang="en-US" sz="2800" b="1" dirty="0">
                <a:solidFill>
                  <a:srgbClr val="202124"/>
                </a:solidFill>
                <a:latin typeface="arial" panose="020B0604020202020204" pitchFamily="34" charset="0"/>
              </a:rPr>
              <a:t>x</a:t>
            </a:r>
          </a:p>
          <a:p>
            <a:endParaRPr lang="en-US" sz="2800" b="1" dirty="0">
              <a:solidFill>
                <a:srgbClr val="202124"/>
              </a:solidFill>
              <a:latin typeface="arial" panose="020B0604020202020204" pitchFamily="34" charset="0"/>
            </a:endParaRPr>
          </a:p>
          <a:p>
            <a:r>
              <a:rPr lang="en-US" sz="2800" b="1" dirty="0" err="1">
                <a:solidFill>
                  <a:srgbClr val="202124"/>
                </a:solidFill>
                <a:latin typeface="arial" panose="020B0604020202020204" pitchFamily="34" charset="0"/>
              </a:rPr>
              <a:t>zzz</a:t>
            </a:r>
            <a:endParaRPr lang="en-US" sz="2800" b="1" dirty="0">
              <a:solidFill>
                <a:srgbClr val="202124"/>
              </a:solidFill>
              <a:latin typeface="arial" panose="020B0604020202020204" pitchFamily="34" charset="0"/>
            </a:endParaRPr>
          </a:p>
          <a:p>
            <a:endParaRPr lang="en-US" sz="2800" b="1" dirty="0">
              <a:solidFill>
                <a:srgbClr val="202124"/>
              </a:solidFill>
              <a:latin typeface="arial" panose="020B0604020202020204" pitchFamily="34" charset="0"/>
            </a:endParaRPr>
          </a:p>
          <a:p>
            <a:endParaRPr lang="en-US" sz="2800" b="1" dirty="0">
              <a:solidFill>
                <a:srgbClr val="202124"/>
              </a:solidFill>
              <a:latin typeface="arial" panose="020B0604020202020204" pitchFamily="34" charset="0"/>
            </a:endParaRPr>
          </a:p>
          <a:p>
            <a:endParaRPr lang="en-US" sz="2800" b="1" dirty="0">
              <a:solidFill>
                <a:srgbClr val="202124"/>
              </a:solidFill>
              <a:latin typeface="arial" panose="020B0604020202020204" pitchFamily="34" charset="0"/>
            </a:endParaRPr>
          </a:p>
        </p:txBody>
      </p:sp>
      <p:cxnSp>
        <p:nvCxnSpPr>
          <p:cNvPr id="8" name="Straight Connector 7">
            <a:extLst>
              <a:ext uri="{FF2B5EF4-FFF2-40B4-BE49-F238E27FC236}">
                <a16:creationId xmlns:a16="http://schemas.microsoft.com/office/drawing/2014/main" id="{14296F77-66D8-4F8E-A3E1-4F5018092EF4}"/>
              </a:ext>
            </a:extLst>
          </p:cNvPr>
          <p:cNvCxnSpPr>
            <a:cxnSpLocks/>
          </p:cNvCxnSpPr>
          <p:nvPr/>
        </p:nvCxnSpPr>
        <p:spPr>
          <a:xfrm>
            <a:off x="3171825" y="1727062"/>
            <a:ext cx="381000" cy="4446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B14D2D6-1D52-473F-99F2-584E0F086497}"/>
              </a:ext>
            </a:extLst>
          </p:cNvPr>
          <p:cNvCxnSpPr>
            <a:cxnSpLocks/>
          </p:cNvCxnSpPr>
          <p:nvPr/>
        </p:nvCxnSpPr>
        <p:spPr>
          <a:xfrm flipV="1">
            <a:off x="3171825" y="1727062"/>
            <a:ext cx="381000" cy="4446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5D8E2B2-DED3-46B3-8306-F315237A56B5}"/>
              </a:ext>
            </a:extLst>
          </p:cNvPr>
          <p:cNvCxnSpPr>
            <a:cxnSpLocks/>
          </p:cNvCxnSpPr>
          <p:nvPr/>
        </p:nvCxnSpPr>
        <p:spPr>
          <a:xfrm flipV="1">
            <a:off x="3438525" y="2478504"/>
            <a:ext cx="381000" cy="4446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8AAAE95-A6A8-498C-AD70-5DE6A40CB4CC}"/>
              </a:ext>
            </a:extLst>
          </p:cNvPr>
          <p:cNvCxnSpPr>
            <a:cxnSpLocks/>
          </p:cNvCxnSpPr>
          <p:nvPr/>
        </p:nvCxnSpPr>
        <p:spPr>
          <a:xfrm flipH="1" flipV="1">
            <a:off x="3286125" y="2663548"/>
            <a:ext cx="152400" cy="25959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B89D46D-C977-42BB-8945-66F7814F78F1}"/>
              </a:ext>
            </a:extLst>
          </p:cNvPr>
          <p:cNvCxnSpPr>
            <a:cxnSpLocks/>
          </p:cNvCxnSpPr>
          <p:nvPr/>
        </p:nvCxnSpPr>
        <p:spPr>
          <a:xfrm>
            <a:off x="2657475" y="3355837"/>
            <a:ext cx="381000" cy="4446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C20779-11C8-4043-BAC8-80F303EA8F6B}"/>
              </a:ext>
            </a:extLst>
          </p:cNvPr>
          <p:cNvCxnSpPr>
            <a:cxnSpLocks/>
          </p:cNvCxnSpPr>
          <p:nvPr/>
        </p:nvCxnSpPr>
        <p:spPr>
          <a:xfrm flipV="1">
            <a:off x="2657475" y="3355837"/>
            <a:ext cx="381000" cy="4446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E84027E-A08B-4394-8569-9250C049B083}"/>
              </a:ext>
            </a:extLst>
          </p:cNvPr>
          <p:cNvCxnSpPr>
            <a:cxnSpLocks/>
          </p:cNvCxnSpPr>
          <p:nvPr/>
        </p:nvCxnSpPr>
        <p:spPr>
          <a:xfrm flipV="1">
            <a:off x="2276475" y="4116804"/>
            <a:ext cx="381000" cy="4446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A0CCA6E-7653-4C24-8F12-068E08F1628B}"/>
              </a:ext>
            </a:extLst>
          </p:cNvPr>
          <p:cNvCxnSpPr>
            <a:cxnSpLocks/>
          </p:cNvCxnSpPr>
          <p:nvPr/>
        </p:nvCxnSpPr>
        <p:spPr>
          <a:xfrm flipH="1" flipV="1">
            <a:off x="2124075" y="4301848"/>
            <a:ext cx="152400" cy="25959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6A1E07-E772-474A-A134-D00F8AACBDF3}"/>
              </a:ext>
            </a:extLst>
          </p:cNvPr>
          <p:cNvCxnSpPr>
            <a:cxnSpLocks/>
          </p:cNvCxnSpPr>
          <p:nvPr/>
        </p:nvCxnSpPr>
        <p:spPr>
          <a:xfrm flipV="1">
            <a:off x="1428750" y="5021679"/>
            <a:ext cx="381000" cy="4446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616E8A7-65D7-4BED-9BC8-831B9D7BCA78}"/>
              </a:ext>
            </a:extLst>
          </p:cNvPr>
          <p:cNvCxnSpPr>
            <a:cxnSpLocks/>
          </p:cNvCxnSpPr>
          <p:nvPr/>
        </p:nvCxnSpPr>
        <p:spPr>
          <a:xfrm flipH="1" flipV="1">
            <a:off x="1276350" y="5206723"/>
            <a:ext cx="152400" cy="25959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66AE449-12D6-4F73-8BCB-EC09279C0F72}"/>
              </a:ext>
            </a:extLst>
          </p:cNvPr>
          <p:cNvCxnSpPr>
            <a:cxnSpLocks/>
          </p:cNvCxnSpPr>
          <p:nvPr/>
        </p:nvCxnSpPr>
        <p:spPr>
          <a:xfrm flipV="1">
            <a:off x="1733550" y="5802729"/>
            <a:ext cx="381000" cy="4446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6C9EA47-199E-4A88-98E8-3BBBDC501162}"/>
              </a:ext>
            </a:extLst>
          </p:cNvPr>
          <p:cNvCxnSpPr>
            <a:cxnSpLocks/>
          </p:cNvCxnSpPr>
          <p:nvPr/>
        </p:nvCxnSpPr>
        <p:spPr>
          <a:xfrm flipH="1" flipV="1">
            <a:off x="1581150" y="5987773"/>
            <a:ext cx="152400" cy="25959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2FC3CF3-248E-44AB-A95F-BA12622C9F96}"/>
              </a:ext>
            </a:extLst>
          </p:cNvPr>
          <p:cNvSpPr txBox="1"/>
          <p:nvPr/>
        </p:nvSpPr>
        <p:spPr>
          <a:xfrm>
            <a:off x="5291138" y="1648481"/>
            <a:ext cx="2790825" cy="5693866"/>
          </a:xfrm>
          <a:prstGeom prst="rect">
            <a:avLst/>
          </a:prstGeom>
          <a:noFill/>
        </p:spPr>
        <p:txBody>
          <a:bodyPr wrap="square">
            <a:spAutoFit/>
          </a:bodyPr>
          <a:lstStyle/>
          <a:p>
            <a:r>
              <a:rPr lang="en-US" sz="2800" b="1" dirty="0">
                <a:solidFill>
                  <a:srgbClr val="202124"/>
                </a:solidFill>
                <a:latin typeface="arial" panose="020B0604020202020204" pitchFamily="34" charset="0"/>
              </a:rPr>
              <a:t>subject20</a:t>
            </a:r>
          </a:p>
          <a:p>
            <a:endParaRPr lang="en-US" sz="2800" b="1" dirty="0">
              <a:solidFill>
                <a:srgbClr val="202124"/>
              </a:solidFill>
              <a:latin typeface="arial" panose="020B0604020202020204" pitchFamily="34" charset="0"/>
            </a:endParaRPr>
          </a:p>
          <a:p>
            <a:r>
              <a:rPr lang="en-US" sz="2800" b="1" dirty="0">
                <a:solidFill>
                  <a:srgbClr val="202124"/>
                </a:solidFill>
                <a:latin typeface="arial" panose="020B0604020202020204" pitchFamily="34" charset="0"/>
              </a:rPr>
              <a:t>names</a:t>
            </a:r>
          </a:p>
          <a:p>
            <a:endParaRPr lang="en-US" sz="2800" b="1" dirty="0">
              <a:solidFill>
                <a:srgbClr val="202124"/>
              </a:solidFill>
              <a:latin typeface="arial" panose="020B0604020202020204" pitchFamily="34" charset="0"/>
            </a:endParaRPr>
          </a:p>
          <a:p>
            <a:r>
              <a:rPr lang="en-US" sz="2800" b="1" dirty="0">
                <a:solidFill>
                  <a:srgbClr val="202124"/>
                </a:solidFill>
                <a:latin typeface="arial" panose="020B0604020202020204" pitchFamily="34" charset="0"/>
              </a:rPr>
              <a:t>my</a:t>
            </a:r>
          </a:p>
          <a:p>
            <a:endParaRPr lang="en-US" sz="2800" b="1" dirty="0">
              <a:solidFill>
                <a:srgbClr val="202124"/>
              </a:solidFill>
              <a:latin typeface="arial" panose="020B0604020202020204" pitchFamily="34" charset="0"/>
            </a:endParaRPr>
          </a:p>
          <a:p>
            <a:r>
              <a:rPr lang="en-US" sz="2800" b="1" dirty="0">
                <a:solidFill>
                  <a:srgbClr val="202124"/>
                </a:solidFill>
                <a:latin typeface="arial" panose="020B0604020202020204" pitchFamily="34" charset="0"/>
              </a:rPr>
              <a:t>why</a:t>
            </a:r>
          </a:p>
          <a:p>
            <a:endParaRPr lang="en-US" sz="2800" b="1" dirty="0">
              <a:solidFill>
                <a:srgbClr val="202124"/>
              </a:solidFill>
              <a:latin typeface="arial" panose="020B0604020202020204" pitchFamily="34" charset="0"/>
            </a:endParaRPr>
          </a:p>
          <a:p>
            <a:r>
              <a:rPr lang="en-US" sz="2800" b="1" dirty="0">
                <a:solidFill>
                  <a:srgbClr val="202124"/>
                </a:solidFill>
                <a:latin typeface="arial" panose="020B0604020202020204" pitchFamily="34" charset="0"/>
              </a:rPr>
              <a:t>if</a:t>
            </a:r>
          </a:p>
          <a:p>
            <a:endParaRPr lang="en-US" sz="2800" b="1" dirty="0">
              <a:solidFill>
                <a:srgbClr val="202124"/>
              </a:solidFill>
              <a:latin typeface="arial" panose="020B0604020202020204" pitchFamily="34" charset="0"/>
            </a:endParaRPr>
          </a:p>
          <a:p>
            <a:r>
              <a:rPr lang="en-US" sz="2800" b="1" dirty="0">
                <a:solidFill>
                  <a:srgbClr val="202124"/>
                </a:solidFill>
                <a:latin typeface="arial" panose="020B0604020202020204" pitchFamily="34" charset="0"/>
              </a:rPr>
              <a:t>int</a:t>
            </a:r>
          </a:p>
          <a:p>
            <a:endParaRPr lang="en-US" sz="2800" b="1" dirty="0">
              <a:solidFill>
                <a:srgbClr val="202124"/>
              </a:solidFill>
              <a:latin typeface="arial" panose="020B0604020202020204" pitchFamily="34" charset="0"/>
            </a:endParaRPr>
          </a:p>
          <a:p>
            <a:endParaRPr lang="en-US" sz="2800" b="1" dirty="0">
              <a:solidFill>
                <a:srgbClr val="202124"/>
              </a:solidFill>
              <a:latin typeface="arial" panose="020B0604020202020204" pitchFamily="34" charset="0"/>
            </a:endParaRPr>
          </a:p>
        </p:txBody>
      </p:sp>
      <p:cxnSp>
        <p:nvCxnSpPr>
          <p:cNvPr id="29" name="Straight Connector 28">
            <a:extLst>
              <a:ext uri="{FF2B5EF4-FFF2-40B4-BE49-F238E27FC236}">
                <a16:creationId xmlns:a16="http://schemas.microsoft.com/office/drawing/2014/main" id="{BBFA3218-64D9-4BEB-ABBA-E921142231D4}"/>
              </a:ext>
            </a:extLst>
          </p:cNvPr>
          <p:cNvCxnSpPr>
            <a:cxnSpLocks/>
          </p:cNvCxnSpPr>
          <p:nvPr/>
        </p:nvCxnSpPr>
        <p:spPr>
          <a:xfrm flipV="1">
            <a:off x="7553325" y="1668879"/>
            <a:ext cx="381000" cy="4446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D20146-7C86-4546-9933-15F9CD9E74F8}"/>
              </a:ext>
            </a:extLst>
          </p:cNvPr>
          <p:cNvCxnSpPr>
            <a:cxnSpLocks/>
          </p:cNvCxnSpPr>
          <p:nvPr/>
        </p:nvCxnSpPr>
        <p:spPr>
          <a:xfrm flipH="1" flipV="1">
            <a:off x="7400925" y="1853923"/>
            <a:ext cx="152400" cy="25959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7E9A4DA-FA57-4B61-A703-D237DAF58442}"/>
              </a:ext>
            </a:extLst>
          </p:cNvPr>
          <p:cNvCxnSpPr>
            <a:cxnSpLocks/>
          </p:cNvCxnSpPr>
          <p:nvPr/>
        </p:nvCxnSpPr>
        <p:spPr>
          <a:xfrm flipV="1">
            <a:off x="6924675" y="2516604"/>
            <a:ext cx="381000" cy="4446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447B2AB-E31B-40D2-ACDF-A807C2EDE8B8}"/>
              </a:ext>
            </a:extLst>
          </p:cNvPr>
          <p:cNvCxnSpPr>
            <a:cxnSpLocks/>
          </p:cNvCxnSpPr>
          <p:nvPr/>
        </p:nvCxnSpPr>
        <p:spPr>
          <a:xfrm flipH="1" flipV="1">
            <a:off x="6772275" y="2701648"/>
            <a:ext cx="152400" cy="25959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41A365-9D37-4494-B5AA-EF9CCED4DE5E}"/>
              </a:ext>
            </a:extLst>
          </p:cNvPr>
          <p:cNvCxnSpPr>
            <a:cxnSpLocks/>
          </p:cNvCxnSpPr>
          <p:nvPr/>
        </p:nvCxnSpPr>
        <p:spPr>
          <a:xfrm flipV="1">
            <a:off x="6238875" y="3335754"/>
            <a:ext cx="381000" cy="4446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2F52713-23C5-4FFA-9E01-3B54186F96FA}"/>
              </a:ext>
            </a:extLst>
          </p:cNvPr>
          <p:cNvCxnSpPr>
            <a:cxnSpLocks/>
          </p:cNvCxnSpPr>
          <p:nvPr/>
        </p:nvCxnSpPr>
        <p:spPr>
          <a:xfrm flipH="1" flipV="1">
            <a:off x="6086475" y="3520798"/>
            <a:ext cx="152400" cy="25959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A8D212C-5E88-462F-B5FD-203C75EEC027}"/>
              </a:ext>
            </a:extLst>
          </p:cNvPr>
          <p:cNvCxnSpPr>
            <a:cxnSpLocks/>
          </p:cNvCxnSpPr>
          <p:nvPr/>
        </p:nvCxnSpPr>
        <p:spPr>
          <a:xfrm flipV="1">
            <a:off x="6448425" y="4183479"/>
            <a:ext cx="381000" cy="4446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DA3D43C-E6B6-4782-BF56-7593993A6FB1}"/>
              </a:ext>
            </a:extLst>
          </p:cNvPr>
          <p:cNvCxnSpPr>
            <a:cxnSpLocks/>
          </p:cNvCxnSpPr>
          <p:nvPr/>
        </p:nvCxnSpPr>
        <p:spPr>
          <a:xfrm flipH="1" flipV="1">
            <a:off x="6296025" y="4368523"/>
            <a:ext cx="152400" cy="25959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ECAFB80-CA85-4F6D-AF70-5C425F8817A9}"/>
              </a:ext>
            </a:extLst>
          </p:cNvPr>
          <p:cNvCxnSpPr>
            <a:cxnSpLocks/>
          </p:cNvCxnSpPr>
          <p:nvPr/>
        </p:nvCxnSpPr>
        <p:spPr>
          <a:xfrm>
            <a:off x="5972175" y="5146537"/>
            <a:ext cx="381000" cy="4446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8972F9-DD02-4DA1-A261-91BCA5C91969}"/>
              </a:ext>
            </a:extLst>
          </p:cNvPr>
          <p:cNvCxnSpPr>
            <a:cxnSpLocks/>
          </p:cNvCxnSpPr>
          <p:nvPr/>
        </p:nvCxnSpPr>
        <p:spPr>
          <a:xfrm flipV="1">
            <a:off x="5972175" y="5146537"/>
            <a:ext cx="381000" cy="4446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8E226C-AD72-4324-9B10-1721E275DA0F}"/>
              </a:ext>
            </a:extLst>
          </p:cNvPr>
          <p:cNvCxnSpPr>
            <a:cxnSpLocks/>
          </p:cNvCxnSpPr>
          <p:nvPr/>
        </p:nvCxnSpPr>
        <p:spPr>
          <a:xfrm>
            <a:off x="6143625" y="5965687"/>
            <a:ext cx="381000" cy="4446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06E8DB9-A586-4CD6-9DE3-3C04D11900A3}"/>
              </a:ext>
            </a:extLst>
          </p:cNvPr>
          <p:cNvCxnSpPr>
            <a:cxnSpLocks/>
          </p:cNvCxnSpPr>
          <p:nvPr/>
        </p:nvCxnSpPr>
        <p:spPr>
          <a:xfrm flipV="1">
            <a:off x="6143625" y="5965687"/>
            <a:ext cx="381000" cy="4446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CE6BAEB-C6F8-48CF-AB8A-8C82B0D630A8}"/>
              </a:ext>
            </a:extLst>
          </p:cNvPr>
          <p:cNvPicPr>
            <a:picLocks noChangeAspect="1"/>
          </p:cNvPicPr>
          <p:nvPr/>
        </p:nvPicPr>
        <p:blipFill>
          <a:blip r:embed="rId2"/>
          <a:stretch>
            <a:fillRect/>
          </a:stretch>
        </p:blipFill>
        <p:spPr>
          <a:xfrm>
            <a:off x="7462837" y="2893536"/>
            <a:ext cx="4638675" cy="1752600"/>
          </a:xfrm>
          <a:prstGeom prst="rect">
            <a:avLst/>
          </a:prstGeom>
        </p:spPr>
      </p:pic>
    </p:spTree>
    <p:extLst>
      <p:ext uri="{BB962C8B-B14F-4D97-AF65-F5344CB8AC3E}">
        <p14:creationId xmlns:p14="http://schemas.microsoft.com/office/powerpoint/2010/main" val="169034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3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3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0"/>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0" y="176212"/>
            <a:ext cx="10515600" cy="1325563"/>
          </a:xfrm>
        </p:spPr>
        <p:txBody>
          <a:bodyPr>
            <a:normAutofit/>
          </a:bodyPr>
          <a:lstStyle/>
          <a:p>
            <a:r>
              <a:rPr lang="en-US" b="1" u="sng" dirty="0"/>
              <a:t>Assigning Values to Variables</a:t>
            </a:r>
            <a:br>
              <a:rPr lang="en-IN" b="1" u="sng" dirty="0"/>
            </a:br>
            <a:endParaRPr lang="en-IN" u="sng" dirty="0"/>
          </a:p>
        </p:txBody>
      </p:sp>
      <p:sp>
        <p:nvSpPr>
          <p:cNvPr id="3" name="Content Placeholder 2"/>
          <p:cNvSpPr>
            <a:spLocks noGrp="1"/>
          </p:cNvSpPr>
          <p:nvPr>
            <p:ph idx="1"/>
          </p:nvPr>
        </p:nvSpPr>
        <p:spPr>
          <a:xfrm>
            <a:off x="523875" y="1501775"/>
            <a:ext cx="11144250" cy="4351338"/>
          </a:xfrm>
        </p:spPr>
        <p:txBody>
          <a:bodyPr>
            <a:normAutofit lnSpcReduction="10000"/>
          </a:bodyPr>
          <a:lstStyle/>
          <a:p>
            <a:pPr marL="0" indent="0">
              <a:buNone/>
            </a:pPr>
            <a:r>
              <a:rPr lang="en-IN" sz="3200" b="1" dirty="0"/>
              <a:t>After declaring a </a:t>
            </a:r>
            <a:r>
              <a:rPr lang="en-IN" sz="3200" b="1" dirty="0" err="1"/>
              <a:t>variable,we</a:t>
            </a:r>
            <a:r>
              <a:rPr lang="en-IN" sz="3200" b="1" dirty="0"/>
              <a:t> can assign a value to the variable as follows</a:t>
            </a:r>
          </a:p>
          <a:p>
            <a:pPr marL="0" indent="0">
              <a:buNone/>
            </a:pPr>
            <a:endParaRPr lang="en-IN" sz="3200" b="1" dirty="0"/>
          </a:p>
          <a:p>
            <a:pPr marL="0" indent="0">
              <a:buNone/>
            </a:pPr>
            <a:r>
              <a:rPr lang="en-IN" sz="3200" b="1" u="sng" dirty="0"/>
              <a:t>syntax:</a:t>
            </a:r>
          </a:p>
          <a:p>
            <a:pPr marL="0" indent="0">
              <a:buNone/>
            </a:pPr>
            <a:r>
              <a:rPr lang="en-IN" sz="3200" b="1" dirty="0"/>
              <a:t>datatype </a:t>
            </a:r>
            <a:r>
              <a:rPr lang="en-IN" sz="3200" b="1" dirty="0" err="1"/>
              <a:t>variablename</a:t>
            </a:r>
            <a:r>
              <a:rPr lang="en-IN" sz="3200" b="1" dirty="0"/>
              <a:t>=value;</a:t>
            </a:r>
          </a:p>
          <a:p>
            <a:pPr marL="0" indent="0">
              <a:buNone/>
            </a:pPr>
            <a:r>
              <a:rPr lang="en-IN" sz="3200" b="1" u="sng" dirty="0"/>
              <a:t>Example:</a:t>
            </a:r>
          </a:p>
          <a:p>
            <a:pPr marL="0" indent="0">
              <a:buNone/>
            </a:pPr>
            <a:r>
              <a:rPr lang="en-IN" sz="3200" b="1" dirty="0"/>
              <a:t>int x=10;</a:t>
            </a:r>
          </a:p>
          <a:p>
            <a:pPr marL="0" indent="0">
              <a:buNone/>
            </a:pPr>
            <a:r>
              <a:rPr lang="en-IN" sz="3200" b="1" dirty="0"/>
              <a:t>float y=23.4;</a:t>
            </a:r>
          </a:p>
          <a:p>
            <a:pPr marL="0" indent="0">
              <a:buNone/>
            </a:pPr>
            <a:endParaRPr lang="en-IN" sz="3200" b="1" dirty="0"/>
          </a:p>
        </p:txBody>
      </p:sp>
      <p:cxnSp>
        <p:nvCxnSpPr>
          <p:cNvPr id="5" name="Straight Arrow Connector 4">
            <a:extLst>
              <a:ext uri="{FF2B5EF4-FFF2-40B4-BE49-F238E27FC236}">
                <a16:creationId xmlns:a16="http://schemas.microsoft.com/office/drawing/2014/main" id="{A8D4B9A9-EF0E-4451-AB98-7127CB404D84}"/>
              </a:ext>
            </a:extLst>
          </p:cNvPr>
          <p:cNvCxnSpPr/>
          <p:nvPr/>
        </p:nvCxnSpPr>
        <p:spPr>
          <a:xfrm flipV="1">
            <a:off x="2162175" y="4543425"/>
            <a:ext cx="1885950" cy="228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C007A48-6EDD-4F85-93AE-F58136B131C9}"/>
              </a:ext>
            </a:extLst>
          </p:cNvPr>
          <p:cNvSpPr/>
          <p:nvPr/>
        </p:nvSpPr>
        <p:spPr>
          <a:xfrm>
            <a:off x="4048125" y="4175125"/>
            <a:ext cx="1123950" cy="9652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rPr>
              <a:t>int x;</a:t>
            </a:r>
          </a:p>
          <a:p>
            <a:pPr algn="ctr"/>
            <a:r>
              <a:rPr lang="en-IN" sz="2800" dirty="0">
                <a:solidFill>
                  <a:schemeClr val="tx1"/>
                </a:solidFill>
              </a:rPr>
              <a:t>x=10;</a:t>
            </a:r>
            <a:endParaRPr lang="te-IN" sz="2800" dirty="0">
              <a:solidFill>
                <a:schemeClr val="tx1"/>
              </a:solidFill>
            </a:endParaRPr>
          </a:p>
        </p:txBody>
      </p:sp>
      <p:sp>
        <p:nvSpPr>
          <p:cNvPr id="8" name="TextBox 7">
            <a:extLst>
              <a:ext uri="{FF2B5EF4-FFF2-40B4-BE49-F238E27FC236}">
                <a16:creationId xmlns:a16="http://schemas.microsoft.com/office/drawing/2014/main" id="{8749B4AD-5976-4A20-B5D7-54FB1E724A33}"/>
              </a:ext>
            </a:extLst>
          </p:cNvPr>
          <p:cNvSpPr txBox="1"/>
          <p:nvPr/>
        </p:nvSpPr>
        <p:spPr>
          <a:xfrm>
            <a:off x="2724150" y="4248805"/>
            <a:ext cx="762000" cy="523220"/>
          </a:xfrm>
          <a:prstGeom prst="rect">
            <a:avLst/>
          </a:prstGeom>
          <a:noFill/>
        </p:spPr>
        <p:txBody>
          <a:bodyPr wrap="square">
            <a:spAutoFit/>
          </a:bodyPr>
          <a:lstStyle/>
          <a:p>
            <a:pPr marL="0" indent="0">
              <a:buNone/>
            </a:pPr>
            <a:r>
              <a:rPr lang="en-IN" sz="2800" b="1" dirty="0"/>
              <a:t>or</a:t>
            </a:r>
          </a:p>
        </p:txBody>
      </p:sp>
    </p:spTree>
    <p:extLst>
      <p:ext uri="{BB962C8B-B14F-4D97-AF65-F5344CB8AC3E}">
        <p14:creationId xmlns:p14="http://schemas.microsoft.com/office/powerpoint/2010/main" val="288159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0" y="176212"/>
            <a:ext cx="10515600" cy="1325563"/>
          </a:xfrm>
        </p:spPr>
        <p:txBody>
          <a:bodyPr>
            <a:normAutofit/>
          </a:bodyPr>
          <a:lstStyle/>
          <a:p>
            <a:r>
              <a:rPr lang="en-US" b="1" u="sng" dirty="0">
                <a:solidFill>
                  <a:srgbClr val="FF0000"/>
                </a:solidFill>
              </a:rPr>
              <a:t>Program to assign a value to variable and display it </a:t>
            </a:r>
            <a:endParaRPr lang="en-IN" u="sng" dirty="0">
              <a:solidFill>
                <a:srgbClr val="FF0000"/>
              </a:solidFill>
            </a:endParaRPr>
          </a:p>
        </p:txBody>
      </p:sp>
      <p:sp>
        <p:nvSpPr>
          <p:cNvPr id="3" name="Content Placeholder 2"/>
          <p:cNvSpPr>
            <a:spLocks noGrp="1"/>
          </p:cNvSpPr>
          <p:nvPr>
            <p:ph idx="1"/>
          </p:nvPr>
        </p:nvSpPr>
        <p:spPr>
          <a:xfrm>
            <a:off x="523875" y="1501775"/>
            <a:ext cx="11144250" cy="4351338"/>
          </a:xfrm>
        </p:spPr>
        <p:txBody>
          <a:bodyPr>
            <a:normAutofit/>
          </a:bodyPr>
          <a:lstStyle/>
          <a:p>
            <a:pPr marL="0" indent="0">
              <a:buNone/>
            </a:pPr>
            <a:endParaRPr lang="en-IN" sz="3200" b="1" dirty="0"/>
          </a:p>
          <a:p>
            <a:pPr marL="0" indent="0">
              <a:buNone/>
            </a:pPr>
            <a:endParaRPr lang="en-IN" sz="3200" b="1" u="sng" dirty="0"/>
          </a:p>
        </p:txBody>
      </p:sp>
      <p:sp>
        <p:nvSpPr>
          <p:cNvPr id="5" name="TextBox 4">
            <a:extLst>
              <a:ext uri="{FF2B5EF4-FFF2-40B4-BE49-F238E27FC236}">
                <a16:creationId xmlns:a16="http://schemas.microsoft.com/office/drawing/2014/main" id="{5F8C2A33-C2AD-46C1-BCF7-006C5B7D8B40}"/>
              </a:ext>
            </a:extLst>
          </p:cNvPr>
          <p:cNvSpPr txBox="1"/>
          <p:nvPr/>
        </p:nvSpPr>
        <p:spPr>
          <a:xfrm>
            <a:off x="133350" y="1464375"/>
            <a:ext cx="6534150" cy="2554545"/>
          </a:xfrm>
          <a:prstGeom prst="rect">
            <a:avLst/>
          </a:prstGeom>
          <a:noFill/>
        </p:spPr>
        <p:txBody>
          <a:bodyPr wrap="square">
            <a:spAutoFit/>
          </a:bodyPr>
          <a:lstStyle/>
          <a:p>
            <a:pPr marL="0" indent="0">
              <a:buNone/>
            </a:pPr>
            <a:r>
              <a:rPr lang="en-IN" sz="3200" b="1" dirty="0" err="1"/>
              <a:t>printf</a:t>
            </a:r>
            <a:r>
              <a:rPr lang="en-IN" sz="3200" b="1" dirty="0"/>
              <a:t>() used in two different ways</a:t>
            </a:r>
          </a:p>
          <a:p>
            <a:r>
              <a:rPr lang="en-IN" sz="3200" b="1" dirty="0"/>
              <a:t>1. Used to print text message(Type in double quotes)</a:t>
            </a:r>
          </a:p>
          <a:p>
            <a:r>
              <a:rPr lang="en-IN" sz="3200" b="1" dirty="0"/>
              <a:t>2……………………</a:t>
            </a:r>
          </a:p>
          <a:p>
            <a:endParaRPr lang="en-IN" sz="3200" b="1" dirty="0"/>
          </a:p>
        </p:txBody>
      </p:sp>
      <p:sp>
        <p:nvSpPr>
          <p:cNvPr id="7" name="TextBox 6">
            <a:extLst>
              <a:ext uri="{FF2B5EF4-FFF2-40B4-BE49-F238E27FC236}">
                <a16:creationId xmlns:a16="http://schemas.microsoft.com/office/drawing/2014/main" id="{057A6560-AC5F-4850-AE5E-05167C35BD6E}"/>
              </a:ext>
            </a:extLst>
          </p:cNvPr>
          <p:cNvSpPr txBox="1"/>
          <p:nvPr/>
        </p:nvSpPr>
        <p:spPr>
          <a:xfrm>
            <a:off x="133350" y="3477000"/>
            <a:ext cx="6534150" cy="523220"/>
          </a:xfrm>
          <a:prstGeom prst="rect">
            <a:avLst/>
          </a:prstGeom>
          <a:noFill/>
        </p:spPr>
        <p:txBody>
          <a:bodyPr wrap="square">
            <a:spAutoFit/>
          </a:bodyPr>
          <a:lstStyle/>
          <a:p>
            <a:r>
              <a:rPr lang="en-IN" sz="2800" b="1" dirty="0"/>
              <a:t>2. Used to print value of a variable</a:t>
            </a:r>
          </a:p>
        </p:txBody>
      </p:sp>
      <p:sp>
        <p:nvSpPr>
          <p:cNvPr id="9" name="TextBox 8">
            <a:extLst>
              <a:ext uri="{FF2B5EF4-FFF2-40B4-BE49-F238E27FC236}">
                <a16:creationId xmlns:a16="http://schemas.microsoft.com/office/drawing/2014/main" id="{3CBBBEA7-C44F-461A-97F4-F0A73596EF0F}"/>
              </a:ext>
            </a:extLst>
          </p:cNvPr>
          <p:cNvSpPr txBox="1"/>
          <p:nvPr/>
        </p:nvSpPr>
        <p:spPr>
          <a:xfrm>
            <a:off x="2290762" y="3901059"/>
            <a:ext cx="9534525" cy="1323439"/>
          </a:xfrm>
          <a:prstGeom prst="rect">
            <a:avLst/>
          </a:prstGeom>
          <a:noFill/>
        </p:spPr>
        <p:txBody>
          <a:bodyPr wrap="square">
            <a:spAutoFit/>
          </a:bodyPr>
          <a:lstStyle/>
          <a:p>
            <a:r>
              <a:rPr lang="en-IN" sz="4000" b="1" u="sng" dirty="0">
                <a:solidFill>
                  <a:srgbClr val="0000FF"/>
                </a:solidFill>
              </a:rPr>
              <a:t>syntax:</a:t>
            </a:r>
          </a:p>
          <a:p>
            <a:r>
              <a:rPr lang="en-IN" sz="4000" b="1" dirty="0" err="1">
                <a:solidFill>
                  <a:srgbClr val="0000FF"/>
                </a:solidFill>
              </a:rPr>
              <a:t>printf</a:t>
            </a:r>
            <a:r>
              <a:rPr lang="en-IN" sz="4000" b="1" dirty="0">
                <a:solidFill>
                  <a:srgbClr val="0000FF"/>
                </a:solidFill>
              </a:rPr>
              <a:t>(“format specifier”,</a:t>
            </a:r>
            <a:r>
              <a:rPr lang="en-IN" sz="4000" b="1" dirty="0" err="1">
                <a:solidFill>
                  <a:srgbClr val="0000FF"/>
                </a:solidFill>
              </a:rPr>
              <a:t>variablename</a:t>
            </a:r>
            <a:r>
              <a:rPr lang="en-IN" sz="4000" b="1" dirty="0">
                <a:solidFill>
                  <a:srgbClr val="0000FF"/>
                </a:solidFill>
              </a:rPr>
              <a:t>);</a:t>
            </a:r>
            <a:endParaRPr lang="te-IN" sz="4000" dirty="0">
              <a:solidFill>
                <a:srgbClr val="0000FF"/>
              </a:solidFill>
            </a:endParaRPr>
          </a:p>
        </p:txBody>
      </p:sp>
      <p:sp>
        <p:nvSpPr>
          <p:cNvPr id="11" name="TextBox 10">
            <a:extLst>
              <a:ext uri="{FF2B5EF4-FFF2-40B4-BE49-F238E27FC236}">
                <a16:creationId xmlns:a16="http://schemas.microsoft.com/office/drawing/2014/main" id="{9773B6EF-C4BA-4C4F-9E76-5A04E541650D}"/>
              </a:ext>
            </a:extLst>
          </p:cNvPr>
          <p:cNvSpPr txBox="1"/>
          <p:nvPr/>
        </p:nvSpPr>
        <p:spPr>
          <a:xfrm>
            <a:off x="366713" y="5112128"/>
            <a:ext cx="6543674" cy="1569660"/>
          </a:xfrm>
          <a:prstGeom prst="rect">
            <a:avLst/>
          </a:prstGeom>
          <a:noFill/>
        </p:spPr>
        <p:txBody>
          <a:bodyPr wrap="square">
            <a:spAutoFit/>
          </a:bodyPr>
          <a:lstStyle/>
          <a:p>
            <a:r>
              <a:rPr lang="en-IN" sz="3200" b="1" dirty="0"/>
              <a:t>Example:</a:t>
            </a:r>
          </a:p>
          <a:p>
            <a:r>
              <a:rPr lang="en-IN" sz="3200" b="1" dirty="0"/>
              <a:t> x=10;</a:t>
            </a:r>
          </a:p>
          <a:p>
            <a:r>
              <a:rPr lang="en-IN" sz="3200" b="1" dirty="0" err="1"/>
              <a:t>printf</a:t>
            </a:r>
            <a:r>
              <a:rPr lang="en-IN" sz="3200" b="1" dirty="0"/>
              <a:t>(“%</a:t>
            </a:r>
            <a:r>
              <a:rPr lang="en-IN" sz="3200" b="1" dirty="0" err="1"/>
              <a:t>d”,x</a:t>
            </a:r>
            <a:r>
              <a:rPr lang="en-IN" sz="3200" b="1" dirty="0"/>
              <a:t>);</a:t>
            </a:r>
            <a:endParaRPr lang="te-IN" sz="3200" dirty="0"/>
          </a:p>
        </p:txBody>
      </p:sp>
      <p:cxnSp>
        <p:nvCxnSpPr>
          <p:cNvPr id="6" name="Straight Arrow Connector 5">
            <a:extLst>
              <a:ext uri="{FF2B5EF4-FFF2-40B4-BE49-F238E27FC236}">
                <a16:creationId xmlns:a16="http://schemas.microsoft.com/office/drawing/2014/main" id="{26D16410-7989-4565-ADCB-8FB707D1FF0C}"/>
              </a:ext>
            </a:extLst>
          </p:cNvPr>
          <p:cNvCxnSpPr/>
          <p:nvPr/>
        </p:nvCxnSpPr>
        <p:spPr>
          <a:xfrm>
            <a:off x="4772025" y="4981575"/>
            <a:ext cx="828675" cy="87153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1987AF3-FCA4-4883-B52B-CD04AE509C8B}"/>
              </a:ext>
            </a:extLst>
          </p:cNvPr>
          <p:cNvSpPr txBox="1"/>
          <p:nvPr/>
        </p:nvSpPr>
        <p:spPr>
          <a:xfrm>
            <a:off x="5648326" y="5424488"/>
            <a:ext cx="6543674" cy="584775"/>
          </a:xfrm>
          <a:prstGeom prst="rect">
            <a:avLst/>
          </a:prstGeom>
          <a:noFill/>
        </p:spPr>
        <p:txBody>
          <a:bodyPr wrap="square">
            <a:spAutoFit/>
          </a:bodyPr>
          <a:lstStyle/>
          <a:p>
            <a:endParaRPr lang="te-IN" sz="3200" dirty="0"/>
          </a:p>
        </p:txBody>
      </p:sp>
      <p:sp>
        <p:nvSpPr>
          <p:cNvPr id="8" name="Rectangle 7">
            <a:extLst>
              <a:ext uri="{FF2B5EF4-FFF2-40B4-BE49-F238E27FC236}">
                <a16:creationId xmlns:a16="http://schemas.microsoft.com/office/drawing/2014/main" id="{85686A0C-68DE-4A5A-A8BC-B3B8257B4869}"/>
              </a:ext>
            </a:extLst>
          </p:cNvPr>
          <p:cNvSpPr/>
          <p:nvPr/>
        </p:nvSpPr>
        <p:spPr>
          <a:xfrm>
            <a:off x="5600701" y="5482621"/>
            <a:ext cx="2228850" cy="132343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800" b="1" dirty="0">
              <a:solidFill>
                <a:srgbClr val="7030A0"/>
              </a:solidFill>
            </a:endParaRPr>
          </a:p>
          <a:p>
            <a:r>
              <a:rPr lang="en-IN" sz="2800" b="1" dirty="0">
                <a:solidFill>
                  <a:srgbClr val="7030A0"/>
                </a:solidFill>
              </a:rPr>
              <a:t>%d for int</a:t>
            </a:r>
          </a:p>
          <a:p>
            <a:r>
              <a:rPr lang="en-IN" sz="2800" b="1" dirty="0">
                <a:solidFill>
                  <a:srgbClr val="7030A0"/>
                </a:solidFill>
              </a:rPr>
              <a:t>%f for float</a:t>
            </a:r>
          </a:p>
          <a:p>
            <a:r>
              <a:rPr lang="en-IN" sz="2800" b="1" dirty="0">
                <a:solidFill>
                  <a:srgbClr val="7030A0"/>
                </a:solidFill>
              </a:rPr>
              <a:t>%c for char</a:t>
            </a:r>
            <a:endParaRPr lang="te-IN" sz="2800" dirty="0">
              <a:solidFill>
                <a:srgbClr val="7030A0"/>
              </a:solidFill>
            </a:endParaRPr>
          </a:p>
          <a:p>
            <a:pPr algn="ctr"/>
            <a:endParaRPr lang="te-IN" sz="2800" dirty="0">
              <a:solidFill>
                <a:srgbClr val="7030A0"/>
              </a:solidFill>
            </a:endParaRPr>
          </a:p>
        </p:txBody>
      </p:sp>
    </p:spTree>
    <p:extLst>
      <p:ext uri="{BB962C8B-B14F-4D97-AF65-F5344CB8AC3E}">
        <p14:creationId xmlns:p14="http://schemas.microsoft.com/office/powerpoint/2010/main" val="380655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nodePh="1">
                                  <p:stCondLst>
                                    <p:cond delay="0"/>
                                  </p:stCondLst>
                                  <p:endCondLst>
                                    <p:cond evt="begin" delay="0">
                                      <p:tn val="25"/>
                                    </p:cond>
                                  </p:end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9" grpId="0"/>
      <p:bldP spid="11" grpId="0"/>
      <p:bldP spid="10"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A7C1-46C2-4CE5-A8E2-98C641D5D806}"/>
              </a:ext>
            </a:extLst>
          </p:cNvPr>
          <p:cNvSpPr>
            <a:spLocks noGrp="1"/>
          </p:cNvSpPr>
          <p:nvPr>
            <p:ph type="title"/>
          </p:nvPr>
        </p:nvSpPr>
        <p:spPr>
          <a:xfrm>
            <a:off x="838200" y="501650"/>
            <a:ext cx="10515600" cy="655807"/>
          </a:xfrm>
        </p:spPr>
        <p:txBody>
          <a:bodyPr>
            <a:normAutofit fontScale="90000"/>
          </a:bodyPr>
          <a:lstStyle/>
          <a:p>
            <a:pPr marL="342900" lvl="0" indent="-342900" algn="ctr">
              <a:tabLst>
                <a:tab pos="546735" algn="l"/>
              </a:tabLst>
            </a:pPr>
            <a:r>
              <a:rPr lang="en-US" sz="3200" b="1" u="sng" dirty="0">
                <a:latin typeface="Calibri" panose="020F0502020204030204" pitchFamily="34" charset="0"/>
                <a:ea typeface="Calibri" panose="020F0502020204030204" pitchFamily="34" charset="0"/>
              </a:rPr>
              <a:t>Components of Computer</a:t>
            </a:r>
            <a:r>
              <a:rPr lang="en-US" sz="3200" b="1" u="sng" spc="-10" dirty="0">
                <a:latin typeface="Calibri" panose="020F0502020204030204" pitchFamily="34" charset="0"/>
                <a:ea typeface="Calibri" panose="020F0502020204030204" pitchFamily="34" charset="0"/>
              </a:rPr>
              <a:t> </a:t>
            </a:r>
            <a:r>
              <a:rPr lang="en-US" sz="3200" b="1" u="sng" dirty="0">
                <a:latin typeface="Calibri" panose="020F0502020204030204" pitchFamily="34" charset="0"/>
                <a:ea typeface="Calibri" panose="020F0502020204030204" pitchFamily="34" charset="0"/>
              </a:rPr>
              <a:t>System</a:t>
            </a:r>
            <a:br>
              <a:rPr lang="en-US" sz="3200" b="1" u="sng" dirty="0">
                <a:latin typeface="Calibri" panose="020F0502020204030204" pitchFamily="34" charset="0"/>
                <a:ea typeface="Calibri" panose="020F0502020204030204" pitchFamily="34" charset="0"/>
              </a:rPr>
            </a:br>
            <a:endParaRPr lang="te-IN" sz="3200" u="sng" dirty="0"/>
          </a:p>
        </p:txBody>
      </p:sp>
      <p:sp>
        <p:nvSpPr>
          <p:cNvPr id="3" name="Content Placeholder 2">
            <a:extLst>
              <a:ext uri="{FF2B5EF4-FFF2-40B4-BE49-F238E27FC236}">
                <a16:creationId xmlns:a16="http://schemas.microsoft.com/office/drawing/2014/main" id="{EF74964C-F214-4E5A-AC3A-14ED1C01B79E}"/>
              </a:ext>
            </a:extLst>
          </p:cNvPr>
          <p:cNvSpPr>
            <a:spLocks noGrp="1"/>
          </p:cNvSpPr>
          <p:nvPr>
            <p:ph idx="1"/>
          </p:nvPr>
        </p:nvSpPr>
        <p:spPr>
          <a:xfrm>
            <a:off x="740546" y="1253331"/>
            <a:ext cx="10515600" cy="4351338"/>
          </a:xfrm>
        </p:spPr>
        <p:txBody>
          <a:bodyPr/>
          <a:lstStyle/>
          <a:p>
            <a:r>
              <a:rPr lang="en-US" sz="2800" b="1" dirty="0">
                <a:effectLst/>
                <a:latin typeface="Calibri" panose="020F0502020204030204" pitchFamily="34" charset="0"/>
                <a:ea typeface="Calibri" panose="020F0502020204030204" pitchFamily="34" charset="0"/>
              </a:rPr>
              <a:t>Computer Hardware :-</a:t>
            </a:r>
            <a:r>
              <a:rPr lang="en-US" sz="2800" dirty="0">
                <a:effectLst/>
                <a:latin typeface="Calibri" panose="020F0502020204030204" pitchFamily="34" charset="0"/>
                <a:ea typeface="Calibri" panose="020F0502020204030204" pitchFamily="34" charset="0"/>
              </a:rPr>
              <a:t> The hardware component of the computer system consists of five parts: input devices, central processing unit (CPU) ,primary storage, output devices, and auxiliary storage devices.</a:t>
            </a:r>
            <a:endParaRPr lang="te-IN" dirty="0"/>
          </a:p>
        </p:txBody>
      </p:sp>
      <p:sp>
        <p:nvSpPr>
          <p:cNvPr id="4" name="Footer Placeholder 3">
            <a:extLst>
              <a:ext uri="{FF2B5EF4-FFF2-40B4-BE49-F238E27FC236}">
                <a16:creationId xmlns:a16="http://schemas.microsoft.com/office/drawing/2014/main" id="{DD48DF0F-98AF-4394-9DEC-97D78592D78C}"/>
              </a:ext>
            </a:extLst>
          </p:cNvPr>
          <p:cNvSpPr>
            <a:spLocks noGrp="1"/>
          </p:cNvSpPr>
          <p:nvPr>
            <p:ph type="ftr" sz="quarter" idx="11"/>
          </p:nvPr>
        </p:nvSpPr>
        <p:spPr/>
        <p:txBody>
          <a:bodyPr/>
          <a:lstStyle/>
          <a:p>
            <a:r>
              <a:rPr lang="en-US"/>
              <a:t>PROGRAMMING FOR PROBLEM SOLVING USING C                               A.Lakshmanarao</a:t>
            </a:r>
          </a:p>
        </p:txBody>
      </p:sp>
      <p:sp>
        <p:nvSpPr>
          <p:cNvPr id="7" name="TextBox 6">
            <a:extLst>
              <a:ext uri="{FF2B5EF4-FFF2-40B4-BE49-F238E27FC236}">
                <a16:creationId xmlns:a16="http://schemas.microsoft.com/office/drawing/2014/main" id="{FFC4885F-8F49-4614-9FF8-03AE25914331}"/>
              </a:ext>
            </a:extLst>
          </p:cNvPr>
          <p:cNvSpPr txBox="1"/>
          <p:nvPr/>
        </p:nvSpPr>
        <p:spPr>
          <a:xfrm>
            <a:off x="321076" y="2502464"/>
            <a:ext cx="10935070" cy="4093428"/>
          </a:xfrm>
          <a:prstGeom prst="rect">
            <a:avLst/>
          </a:prstGeom>
          <a:noFill/>
        </p:spPr>
        <p:txBody>
          <a:bodyPr wrap="square">
            <a:spAutoFit/>
          </a:bodyPr>
          <a:lstStyle/>
          <a:p>
            <a:pPr marL="742950" marR="480695" lvl="1" indent="-285750">
              <a:spcBef>
                <a:spcPts val="465"/>
              </a:spcBef>
              <a:spcAft>
                <a:spcPts val="0"/>
              </a:spcAft>
              <a:buSzPts val="1400"/>
              <a:buFont typeface="Symbol" panose="05050102010706020507" pitchFamily="18" charset="2"/>
              <a:buChar char=""/>
              <a:tabLst>
                <a:tab pos="774700" algn="l"/>
                <a:tab pos="775335" algn="l"/>
              </a:tabLst>
            </a:pPr>
            <a:r>
              <a:rPr lang="en-US" sz="2000" b="1" dirty="0">
                <a:solidFill>
                  <a:srgbClr val="0070C0"/>
                </a:solidFill>
                <a:effectLst/>
                <a:latin typeface="Calibri" panose="020F0502020204030204" pitchFamily="34" charset="0"/>
                <a:ea typeface="Symbol" panose="05050102010706020507" pitchFamily="18" charset="2"/>
                <a:cs typeface="Symbol" panose="05050102010706020507" pitchFamily="18" charset="2"/>
              </a:rPr>
              <a:t>The input device is usually a keyboard where programs and data are entered into the computers. Examples of other input devices include a mouse, a pen or stylus, a touch screen, or an audio input unit.</a:t>
            </a:r>
          </a:p>
          <a:p>
            <a:pPr marL="742950" marR="556260" lvl="1" indent="-285750" algn="just">
              <a:buSzPts val="1400"/>
              <a:buFont typeface="Symbol" panose="05050102010706020507" pitchFamily="18" charset="2"/>
              <a:buChar char=""/>
              <a:tabLst>
                <a:tab pos="774700" algn="l"/>
                <a:tab pos="775335" algn="l"/>
              </a:tabLst>
            </a:pPr>
            <a:r>
              <a:rPr lang="en-US" sz="2000" b="1" dirty="0">
                <a:solidFill>
                  <a:srgbClr val="C030B9"/>
                </a:solidFill>
                <a:effectLst/>
                <a:latin typeface="Calibri" panose="020F0502020204030204" pitchFamily="34" charset="0"/>
                <a:ea typeface="Symbol" panose="05050102010706020507" pitchFamily="18" charset="2"/>
                <a:cs typeface="Symbol" panose="05050102010706020507" pitchFamily="18" charset="2"/>
              </a:rPr>
              <a:t>The central processing unit (CPU) is responsible for executing instructions such as arithmetic </a:t>
            </a:r>
            <a:r>
              <a:rPr lang="en-US" sz="2000" b="1" dirty="0" err="1">
                <a:solidFill>
                  <a:srgbClr val="C030B9"/>
                </a:solidFill>
                <a:effectLst/>
                <a:latin typeface="Calibri" panose="020F0502020204030204" pitchFamily="34" charset="0"/>
                <a:ea typeface="Symbol" panose="05050102010706020507" pitchFamily="18" charset="2"/>
                <a:cs typeface="Symbol" panose="05050102010706020507" pitchFamily="18" charset="2"/>
              </a:rPr>
              <a:t>calculations,comparisons</a:t>
            </a:r>
            <a:r>
              <a:rPr lang="en-US" sz="2000" b="1" dirty="0">
                <a:solidFill>
                  <a:srgbClr val="C030B9"/>
                </a:solidFill>
                <a:effectLst/>
                <a:latin typeface="Calibri" panose="020F0502020204030204" pitchFamily="34" charset="0"/>
                <a:ea typeface="Symbol" panose="05050102010706020507" pitchFamily="18" charset="2"/>
                <a:cs typeface="Symbol" panose="05050102010706020507" pitchFamily="18" charset="2"/>
              </a:rPr>
              <a:t> among data, and movement of data inside the</a:t>
            </a:r>
            <a:r>
              <a:rPr lang="en-US" sz="2000" b="1" spc="-60" dirty="0">
                <a:solidFill>
                  <a:srgbClr val="C030B9"/>
                </a:solidFill>
                <a:effectLst/>
                <a:latin typeface="Calibri" panose="020F0502020204030204" pitchFamily="34" charset="0"/>
                <a:ea typeface="Symbol" panose="05050102010706020507" pitchFamily="18" charset="2"/>
                <a:cs typeface="Symbol" panose="05050102010706020507" pitchFamily="18" charset="2"/>
              </a:rPr>
              <a:t> </a:t>
            </a:r>
            <a:r>
              <a:rPr lang="en-US" sz="2000" b="1" dirty="0">
                <a:solidFill>
                  <a:srgbClr val="C030B9"/>
                </a:solidFill>
                <a:effectLst/>
                <a:latin typeface="Calibri" panose="020F0502020204030204" pitchFamily="34" charset="0"/>
                <a:ea typeface="Symbol" panose="05050102010706020507" pitchFamily="18" charset="2"/>
                <a:cs typeface="Symbol" panose="05050102010706020507" pitchFamily="18" charset="2"/>
              </a:rPr>
              <a:t>system</a:t>
            </a:r>
            <a:r>
              <a:rPr lang="en-US" sz="2000" dirty="0">
                <a:effectLst/>
                <a:latin typeface="Calibri" panose="020F0502020204030204" pitchFamily="34" charset="0"/>
                <a:ea typeface="Symbol" panose="05050102010706020507" pitchFamily="18" charset="2"/>
                <a:cs typeface="Symbol" panose="05050102010706020507" pitchFamily="18" charset="2"/>
              </a:rPr>
              <a:t>.</a:t>
            </a:r>
          </a:p>
          <a:p>
            <a:pPr marL="742950" marR="313055" lvl="1" indent="-285750" algn="just">
              <a:buSzPts val="1400"/>
              <a:buFont typeface="Symbol" panose="05050102010706020507" pitchFamily="18" charset="2"/>
              <a:buChar char=""/>
              <a:tabLst>
                <a:tab pos="774700" algn="l"/>
                <a:tab pos="775335" algn="l"/>
              </a:tabLst>
            </a:pPr>
            <a:r>
              <a:rPr lang="en-US" sz="2000" b="1" dirty="0">
                <a:solidFill>
                  <a:srgbClr val="00B050"/>
                </a:solidFill>
                <a:effectLst/>
                <a:latin typeface="Calibri" panose="020F0502020204030204" pitchFamily="34" charset="0"/>
                <a:ea typeface="Symbol" panose="05050102010706020507" pitchFamily="18" charset="2"/>
                <a:cs typeface="Symbol" panose="05050102010706020507" pitchFamily="18" charset="2"/>
              </a:rPr>
              <a:t>The output device is usually a monitor or a printer to show output. If the output is shown on the monitor, we say we have a soft copy. If it is printed on the printer, we say we have a hard</a:t>
            </a:r>
            <a:r>
              <a:rPr lang="en-US" sz="2000" b="1" spc="-85" dirty="0">
                <a:solidFill>
                  <a:srgbClr val="00B050"/>
                </a:solidFill>
                <a:effectLst/>
                <a:latin typeface="Calibri" panose="020F0502020204030204" pitchFamily="34" charset="0"/>
                <a:ea typeface="Symbol" panose="05050102010706020507" pitchFamily="18" charset="2"/>
                <a:cs typeface="Symbol" panose="05050102010706020507" pitchFamily="18" charset="2"/>
              </a:rPr>
              <a:t> </a:t>
            </a:r>
            <a:r>
              <a:rPr lang="en-US" sz="2000" b="1" dirty="0">
                <a:solidFill>
                  <a:srgbClr val="00B050"/>
                </a:solidFill>
                <a:effectLst/>
                <a:latin typeface="Calibri" panose="020F0502020204030204" pitchFamily="34" charset="0"/>
                <a:ea typeface="Symbol" panose="05050102010706020507" pitchFamily="18" charset="2"/>
                <a:cs typeface="Symbol" panose="05050102010706020507" pitchFamily="18" charset="2"/>
              </a:rPr>
              <a:t>copy.</a:t>
            </a:r>
          </a:p>
          <a:p>
            <a:pPr marL="742950" marR="321310" lvl="1" indent="-285750" algn="just">
              <a:buSzPts val="1400"/>
              <a:buFont typeface="Symbol" panose="05050102010706020507" pitchFamily="18" charset="2"/>
              <a:buChar char=""/>
              <a:tabLst>
                <a:tab pos="774700" algn="l"/>
                <a:tab pos="775335" algn="l"/>
              </a:tabLst>
            </a:pPr>
            <a:r>
              <a:rPr lang="en-US" sz="2000" b="1" dirty="0">
                <a:solidFill>
                  <a:srgbClr val="002060"/>
                </a:solidFill>
                <a:effectLst/>
                <a:latin typeface="Calibri" panose="020F0502020204030204" pitchFamily="34" charset="0"/>
                <a:ea typeface="Symbol" panose="05050102010706020507" pitchFamily="18" charset="2"/>
                <a:cs typeface="Symbol" panose="05050102010706020507" pitchFamily="18" charset="2"/>
              </a:rPr>
              <a:t>Auxiliary storage, also known as secondary storage, is used for both input and output. It is the place where the programs and data are stored permanently. When we turn off the computer, or programs and data remain in the secondary storage, ready for the next time we need</a:t>
            </a:r>
            <a:r>
              <a:rPr lang="en-US" sz="2000" b="1" spc="-125" dirty="0">
                <a:solidFill>
                  <a:srgbClr val="002060"/>
                </a:solidFill>
                <a:effectLst/>
                <a:latin typeface="Calibri" panose="020F0502020204030204" pitchFamily="34" charset="0"/>
                <a:ea typeface="Symbol" panose="05050102010706020507" pitchFamily="18" charset="2"/>
                <a:cs typeface="Symbol" panose="05050102010706020507" pitchFamily="18" charset="2"/>
              </a:rPr>
              <a:t> </a:t>
            </a:r>
            <a:r>
              <a:rPr lang="en-US" sz="2000" b="1" dirty="0">
                <a:solidFill>
                  <a:srgbClr val="002060"/>
                </a:solidFill>
                <a:effectLst/>
                <a:latin typeface="Calibri" panose="020F0502020204030204" pitchFamily="34" charset="0"/>
                <a:ea typeface="Symbol" panose="05050102010706020507" pitchFamily="18" charset="2"/>
                <a:cs typeface="Symbol" panose="05050102010706020507" pitchFamily="18" charset="2"/>
              </a:rPr>
              <a:t>them.</a:t>
            </a:r>
          </a:p>
        </p:txBody>
      </p:sp>
    </p:spTree>
    <p:extLst>
      <p:ext uri="{BB962C8B-B14F-4D97-AF65-F5344CB8AC3E}">
        <p14:creationId xmlns:p14="http://schemas.microsoft.com/office/powerpoint/2010/main" val="149055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0" y="176212"/>
            <a:ext cx="10515600" cy="1325563"/>
          </a:xfrm>
        </p:spPr>
        <p:txBody>
          <a:bodyPr>
            <a:normAutofit/>
          </a:bodyPr>
          <a:lstStyle/>
          <a:p>
            <a:r>
              <a:rPr lang="en-US" b="1" u="sng" dirty="0"/>
              <a:t>Program to assign a value to variable and display it </a:t>
            </a:r>
            <a:endParaRPr lang="en-IN" u="sng" dirty="0"/>
          </a:p>
        </p:txBody>
      </p:sp>
      <p:sp>
        <p:nvSpPr>
          <p:cNvPr id="3" name="Content Placeholder 2"/>
          <p:cNvSpPr>
            <a:spLocks noGrp="1"/>
          </p:cNvSpPr>
          <p:nvPr>
            <p:ph idx="1"/>
          </p:nvPr>
        </p:nvSpPr>
        <p:spPr>
          <a:xfrm>
            <a:off x="523875" y="1501775"/>
            <a:ext cx="11144250" cy="4351338"/>
          </a:xfrm>
        </p:spPr>
        <p:txBody>
          <a:bodyPr>
            <a:normAutofit/>
          </a:bodyPr>
          <a:lstStyle/>
          <a:p>
            <a:pPr marL="0" indent="0">
              <a:buNone/>
            </a:pPr>
            <a:r>
              <a:rPr lang="en-IN" sz="3200" b="1" dirty="0"/>
              <a:t>#include&lt;stdio.h&gt;</a:t>
            </a:r>
          </a:p>
          <a:p>
            <a:pPr marL="0" indent="0">
              <a:buNone/>
            </a:pPr>
            <a:r>
              <a:rPr lang="en-IN" sz="3200" b="1" dirty="0"/>
              <a:t>void main()</a:t>
            </a:r>
          </a:p>
          <a:p>
            <a:pPr marL="0" indent="0">
              <a:buNone/>
            </a:pPr>
            <a:r>
              <a:rPr lang="en-IN" sz="3200" b="1" dirty="0"/>
              <a:t>{</a:t>
            </a:r>
          </a:p>
          <a:p>
            <a:pPr marL="0" indent="0">
              <a:buNone/>
            </a:pPr>
            <a:r>
              <a:rPr lang="en-IN" sz="3200" b="1" dirty="0"/>
              <a:t>int x=10;</a:t>
            </a:r>
          </a:p>
          <a:p>
            <a:pPr marL="0" indent="0">
              <a:buNone/>
            </a:pPr>
            <a:r>
              <a:rPr lang="en-IN" sz="3200" b="1" dirty="0" err="1"/>
              <a:t>printf</a:t>
            </a:r>
            <a:r>
              <a:rPr lang="en-IN" sz="3200" b="1" dirty="0"/>
              <a:t>(“%</a:t>
            </a:r>
            <a:r>
              <a:rPr lang="en-IN" sz="3200" b="1" dirty="0" err="1"/>
              <a:t>d”,x</a:t>
            </a:r>
            <a:r>
              <a:rPr lang="en-IN" sz="3200" b="1" dirty="0"/>
              <a:t>);</a:t>
            </a:r>
          </a:p>
          <a:p>
            <a:pPr marL="0" indent="0">
              <a:buNone/>
            </a:pPr>
            <a:r>
              <a:rPr lang="en-IN" sz="3200" b="1" dirty="0"/>
              <a:t>}</a:t>
            </a:r>
          </a:p>
          <a:p>
            <a:pPr marL="0" indent="0">
              <a:buNone/>
            </a:pPr>
            <a:endParaRPr lang="en-IN" sz="3200" b="1" dirty="0"/>
          </a:p>
          <a:p>
            <a:pPr marL="0" indent="0">
              <a:buNone/>
            </a:pPr>
            <a:endParaRPr lang="en-IN" sz="3200" b="1" u="sng" dirty="0"/>
          </a:p>
        </p:txBody>
      </p:sp>
      <p:sp>
        <p:nvSpPr>
          <p:cNvPr id="8" name="Content Placeholder 2">
            <a:extLst>
              <a:ext uri="{FF2B5EF4-FFF2-40B4-BE49-F238E27FC236}">
                <a16:creationId xmlns:a16="http://schemas.microsoft.com/office/drawing/2014/main" id="{68D89802-46F6-42EC-BDA3-D0FCEF13172B}"/>
              </a:ext>
            </a:extLst>
          </p:cNvPr>
          <p:cNvSpPr txBox="1">
            <a:spLocks/>
          </p:cNvSpPr>
          <p:nvPr/>
        </p:nvSpPr>
        <p:spPr>
          <a:xfrm>
            <a:off x="2028824" y="5356225"/>
            <a:ext cx="5248275" cy="3338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3200" b="1" u="sng" dirty="0">
                <a:solidFill>
                  <a:srgbClr val="00B050"/>
                </a:solidFill>
              </a:rPr>
              <a:t>Output:</a:t>
            </a:r>
          </a:p>
          <a:p>
            <a:pPr marL="0" indent="0">
              <a:buFont typeface="Arial" panose="020B0604020202020204" pitchFamily="34" charset="0"/>
              <a:buNone/>
            </a:pPr>
            <a:r>
              <a:rPr lang="en-IN" sz="3200" b="1" dirty="0">
                <a:solidFill>
                  <a:srgbClr val="00B050"/>
                </a:solidFill>
              </a:rPr>
              <a:t>10</a:t>
            </a:r>
          </a:p>
        </p:txBody>
      </p:sp>
    </p:spTree>
    <p:extLst>
      <p:ext uri="{BB962C8B-B14F-4D97-AF65-F5344CB8AC3E}">
        <p14:creationId xmlns:p14="http://schemas.microsoft.com/office/powerpoint/2010/main" val="197884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0" y="176212"/>
            <a:ext cx="10515600" cy="1325563"/>
          </a:xfrm>
        </p:spPr>
        <p:txBody>
          <a:bodyPr>
            <a:normAutofit/>
          </a:bodyPr>
          <a:lstStyle/>
          <a:p>
            <a:r>
              <a:rPr lang="en-US" b="1" u="sng" dirty="0"/>
              <a:t>Program to assign a value to variable and display it </a:t>
            </a:r>
            <a:endParaRPr lang="en-IN" u="sng" dirty="0"/>
          </a:p>
        </p:txBody>
      </p:sp>
      <p:sp>
        <p:nvSpPr>
          <p:cNvPr id="3" name="Content Placeholder 2"/>
          <p:cNvSpPr>
            <a:spLocks noGrp="1"/>
          </p:cNvSpPr>
          <p:nvPr>
            <p:ph idx="1"/>
          </p:nvPr>
        </p:nvSpPr>
        <p:spPr>
          <a:xfrm>
            <a:off x="523875" y="1501775"/>
            <a:ext cx="11144250" cy="4351338"/>
          </a:xfrm>
        </p:spPr>
        <p:txBody>
          <a:bodyPr>
            <a:normAutofit/>
          </a:bodyPr>
          <a:lstStyle/>
          <a:p>
            <a:pPr marL="0" indent="0">
              <a:buNone/>
            </a:pPr>
            <a:r>
              <a:rPr lang="en-IN" sz="3200" b="1" dirty="0"/>
              <a:t>#include&lt;stdio.h&gt;</a:t>
            </a:r>
          </a:p>
          <a:p>
            <a:pPr marL="0" indent="0">
              <a:buNone/>
            </a:pPr>
            <a:r>
              <a:rPr lang="en-IN" sz="3200" b="1" dirty="0"/>
              <a:t>void main()</a:t>
            </a:r>
          </a:p>
          <a:p>
            <a:pPr marL="0" indent="0">
              <a:buNone/>
            </a:pPr>
            <a:r>
              <a:rPr lang="en-IN" sz="3200" b="1" dirty="0"/>
              <a:t>{</a:t>
            </a:r>
          </a:p>
          <a:p>
            <a:pPr marL="0" indent="0">
              <a:buNone/>
            </a:pPr>
            <a:r>
              <a:rPr lang="en-IN" sz="3200" b="1" dirty="0"/>
              <a:t>int x=10;</a:t>
            </a:r>
          </a:p>
          <a:p>
            <a:pPr marL="0" indent="0">
              <a:buNone/>
            </a:pPr>
            <a:r>
              <a:rPr lang="en-IN" sz="3200" b="1" dirty="0" err="1"/>
              <a:t>printf</a:t>
            </a:r>
            <a:r>
              <a:rPr lang="en-IN" sz="3200" b="1" dirty="0"/>
              <a:t>(“%</a:t>
            </a:r>
            <a:r>
              <a:rPr lang="en-IN" sz="3200" b="1" dirty="0" err="1"/>
              <a:t>d”,x</a:t>
            </a:r>
            <a:r>
              <a:rPr lang="en-IN" sz="3200" b="1" dirty="0"/>
              <a:t>);</a:t>
            </a:r>
          </a:p>
          <a:p>
            <a:pPr marL="0" indent="0">
              <a:buNone/>
            </a:pPr>
            <a:r>
              <a:rPr lang="en-IN" sz="3200" b="1" dirty="0"/>
              <a:t>}</a:t>
            </a:r>
          </a:p>
          <a:p>
            <a:pPr marL="0" indent="0">
              <a:buNone/>
            </a:pPr>
            <a:endParaRPr lang="en-IN" sz="3200" b="1" dirty="0"/>
          </a:p>
          <a:p>
            <a:pPr marL="0" indent="0">
              <a:buNone/>
            </a:pPr>
            <a:endParaRPr lang="en-IN" sz="3200" b="1" u="sng" dirty="0"/>
          </a:p>
        </p:txBody>
      </p:sp>
      <p:cxnSp>
        <p:nvCxnSpPr>
          <p:cNvPr id="5" name="Straight Arrow Connector 4">
            <a:extLst>
              <a:ext uri="{FF2B5EF4-FFF2-40B4-BE49-F238E27FC236}">
                <a16:creationId xmlns:a16="http://schemas.microsoft.com/office/drawing/2014/main" id="{C60E6B5C-65C6-48CE-8C5E-CE5797074B0E}"/>
              </a:ext>
            </a:extLst>
          </p:cNvPr>
          <p:cNvCxnSpPr/>
          <p:nvPr/>
        </p:nvCxnSpPr>
        <p:spPr>
          <a:xfrm flipV="1">
            <a:off x="2162175" y="3429000"/>
            <a:ext cx="2438400" cy="857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CE87896-A0AC-42B6-ABD0-12D9D9D26CE0}"/>
              </a:ext>
            </a:extLst>
          </p:cNvPr>
          <p:cNvSpPr txBox="1"/>
          <p:nvPr/>
        </p:nvSpPr>
        <p:spPr>
          <a:xfrm>
            <a:off x="4667249" y="2943910"/>
            <a:ext cx="7343775" cy="1323439"/>
          </a:xfrm>
          <a:prstGeom prst="rect">
            <a:avLst/>
          </a:prstGeom>
          <a:noFill/>
        </p:spPr>
        <p:txBody>
          <a:bodyPr wrap="square">
            <a:spAutoFit/>
          </a:bodyPr>
          <a:lstStyle/>
          <a:p>
            <a:pPr marL="0" indent="0">
              <a:buNone/>
            </a:pPr>
            <a:r>
              <a:rPr lang="en-IN" sz="2000" b="1" dirty="0"/>
              <a:t>here the value of x is taken as 10.(value assigned in the program)</a:t>
            </a:r>
          </a:p>
          <a:p>
            <a:pPr marL="0" indent="0">
              <a:buNone/>
            </a:pPr>
            <a:r>
              <a:rPr lang="en-IN" sz="2000" b="1" dirty="0"/>
              <a:t>We can also give x value from keyboard(as input after execution of</a:t>
            </a:r>
          </a:p>
          <a:p>
            <a:pPr marL="0" indent="0">
              <a:buNone/>
            </a:pPr>
            <a:r>
              <a:rPr lang="en-IN" sz="2000" b="1" dirty="0"/>
              <a:t>program).</a:t>
            </a:r>
          </a:p>
          <a:p>
            <a:pPr marL="0" indent="0">
              <a:buNone/>
            </a:pPr>
            <a:endParaRPr lang="en-IN" sz="2000" b="1" dirty="0"/>
          </a:p>
        </p:txBody>
      </p:sp>
    </p:spTree>
    <p:extLst>
      <p:ext uri="{BB962C8B-B14F-4D97-AF65-F5344CB8AC3E}">
        <p14:creationId xmlns:p14="http://schemas.microsoft.com/office/powerpoint/2010/main" val="311714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214" y="274480"/>
            <a:ext cx="9306114" cy="409576"/>
          </a:xfrm>
        </p:spPr>
        <p:txBody>
          <a:bodyPr>
            <a:noAutofit/>
          </a:bodyPr>
          <a:lstStyle/>
          <a:p>
            <a:r>
              <a:rPr lang="en-US" sz="2800" b="1" u="sng" dirty="0"/>
              <a:t>Reading variable values from keyboard(Input function)</a:t>
            </a:r>
            <a:endParaRPr lang="en-IN" sz="2800" u="sng" dirty="0"/>
          </a:p>
        </p:txBody>
      </p:sp>
      <p:sp>
        <p:nvSpPr>
          <p:cNvPr id="3" name="Content Placeholder 2"/>
          <p:cNvSpPr>
            <a:spLocks noGrp="1"/>
          </p:cNvSpPr>
          <p:nvPr>
            <p:ph idx="1"/>
          </p:nvPr>
        </p:nvSpPr>
        <p:spPr>
          <a:xfrm>
            <a:off x="0" y="2088845"/>
            <a:ext cx="5686425" cy="4351338"/>
          </a:xfrm>
        </p:spPr>
        <p:txBody>
          <a:bodyPr>
            <a:normAutofit/>
          </a:bodyPr>
          <a:lstStyle/>
          <a:p>
            <a:pPr marL="0" indent="0">
              <a:buNone/>
            </a:pPr>
            <a:r>
              <a:rPr lang="en-IN" sz="3200" b="1" dirty="0"/>
              <a:t>#include&lt;stdio.h&gt;</a:t>
            </a:r>
          </a:p>
          <a:p>
            <a:pPr marL="0" indent="0">
              <a:buNone/>
            </a:pPr>
            <a:r>
              <a:rPr lang="en-IN" sz="3200" b="1" dirty="0"/>
              <a:t>void main()</a:t>
            </a:r>
          </a:p>
          <a:p>
            <a:pPr marL="0" indent="0">
              <a:buNone/>
            </a:pPr>
            <a:r>
              <a:rPr lang="en-IN" sz="3200" b="1" dirty="0"/>
              <a:t>{</a:t>
            </a:r>
          </a:p>
          <a:p>
            <a:pPr marL="0" indent="0">
              <a:buNone/>
            </a:pPr>
            <a:r>
              <a:rPr lang="en-IN" sz="3200" b="1" dirty="0"/>
              <a:t>int x;</a:t>
            </a:r>
          </a:p>
          <a:p>
            <a:pPr marL="0" indent="0">
              <a:buNone/>
            </a:pPr>
            <a:r>
              <a:rPr lang="en-IN" sz="3200" b="1" dirty="0" err="1"/>
              <a:t>scanf</a:t>
            </a:r>
            <a:r>
              <a:rPr lang="en-IN" sz="3200" b="1" dirty="0"/>
              <a:t>(“%</a:t>
            </a:r>
            <a:r>
              <a:rPr lang="en-IN" sz="3200" b="1" dirty="0" err="1"/>
              <a:t>d”,&amp;x</a:t>
            </a:r>
            <a:r>
              <a:rPr lang="en-IN" sz="3200" b="1" dirty="0"/>
              <a:t>);</a:t>
            </a:r>
          </a:p>
          <a:p>
            <a:pPr marL="0" indent="0">
              <a:buNone/>
            </a:pPr>
            <a:r>
              <a:rPr lang="en-IN" sz="3200" b="1" dirty="0" err="1"/>
              <a:t>printf</a:t>
            </a:r>
            <a:r>
              <a:rPr lang="en-IN" sz="3200" b="1" dirty="0"/>
              <a:t>(“\</a:t>
            </a:r>
            <a:r>
              <a:rPr lang="en-IN" sz="3200" b="1" dirty="0" err="1"/>
              <a:t>n%d</a:t>
            </a:r>
            <a:r>
              <a:rPr lang="en-IN" sz="3200" b="1" dirty="0"/>
              <a:t>”,x);</a:t>
            </a:r>
          </a:p>
          <a:p>
            <a:pPr marL="0" indent="0">
              <a:buNone/>
            </a:pPr>
            <a:r>
              <a:rPr lang="en-IN" sz="3200" b="1" dirty="0"/>
              <a:t>}</a:t>
            </a:r>
          </a:p>
          <a:p>
            <a:pPr marL="0" indent="0">
              <a:buNone/>
            </a:pPr>
            <a:endParaRPr lang="en-IN" sz="3200" b="1" dirty="0"/>
          </a:p>
          <a:p>
            <a:pPr marL="0" indent="0">
              <a:buNone/>
            </a:pPr>
            <a:endParaRPr lang="en-IN" sz="3200" b="1" u="sng" dirty="0"/>
          </a:p>
        </p:txBody>
      </p:sp>
      <p:sp>
        <p:nvSpPr>
          <p:cNvPr id="6" name="TextBox 5">
            <a:extLst>
              <a:ext uri="{FF2B5EF4-FFF2-40B4-BE49-F238E27FC236}">
                <a16:creationId xmlns:a16="http://schemas.microsoft.com/office/drawing/2014/main" id="{3EF57455-6BC5-49CA-BD3D-14407425CF00}"/>
              </a:ext>
            </a:extLst>
          </p:cNvPr>
          <p:cNvSpPr txBox="1"/>
          <p:nvPr/>
        </p:nvSpPr>
        <p:spPr>
          <a:xfrm>
            <a:off x="738187" y="914888"/>
            <a:ext cx="9534525" cy="1323439"/>
          </a:xfrm>
          <a:prstGeom prst="rect">
            <a:avLst/>
          </a:prstGeom>
          <a:noFill/>
        </p:spPr>
        <p:txBody>
          <a:bodyPr wrap="square">
            <a:spAutoFit/>
          </a:bodyPr>
          <a:lstStyle/>
          <a:p>
            <a:r>
              <a:rPr lang="en-IN" sz="4000" b="1" u="sng" dirty="0">
                <a:solidFill>
                  <a:srgbClr val="0000FF"/>
                </a:solidFill>
              </a:rPr>
              <a:t>syntax:</a:t>
            </a:r>
          </a:p>
          <a:p>
            <a:r>
              <a:rPr lang="en-IN" sz="4000" b="1" dirty="0" err="1">
                <a:solidFill>
                  <a:srgbClr val="0000FF"/>
                </a:solidFill>
              </a:rPr>
              <a:t>scanf</a:t>
            </a:r>
            <a:r>
              <a:rPr lang="en-IN" sz="4000" b="1" dirty="0">
                <a:solidFill>
                  <a:srgbClr val="0000FF"/>
                </a:solidFill>
              </a:rPr>
              <a:t>(“</a:t>
            </a:r>
            <a:r>
              <a:rPr lang="en-IN" sz="4000" b="1" dirty="0" err="1">
                <a:solidFill>
                  <a:srgbClr val="0000FF"/>
                </a:solidFill>
              </a:rPr>
              <a:t>controlstring</a:t>
            </a:r>
            <a:r>
              <a:rPr lang="en-IN" sz="4000" b="1" dirty="0">
                <a:solidFill>
                  <a:srgbClr val="0000FF"/>
                </a:solidFill>
              </a:rPr>
              <a:t>”,&amp;</a:t>
            </a:r>
            <a:r>
              <a:rPr lang="en-IN" sz="4000" b="1" dirty="0" err="1">
                <a:solidFill>
                  <a:srgbClr val="0000FF"/>
                </a:solidFill>
              </a:rPr>
              <a:t>variablename</a:t>
            </a:r>
            <a:r>
              <a:rPr lang="en-IN" sz="4000" b="1" dirty="0">
                <a:solidFill>
                  <a:srgbClr val="0000FF"/>
                </a:solidFill>
              </a:rPr>
              <a:t>);</a:t>
            </a:r>
            <a:endParaRPr lang="te-IN" sz="4000" dirty="0">
              <a:solidFill>
                <a:srgbClr val="0000FF"/>
              </a:solidFill>
            </a:endParaRPr>
          </a:p>
        </p:txBody>
      </p:sp>
      <p:sp>
        <p:nvSpPr>
          <p:cNvPr id="8" name="TextBox 7">
            <a:extLst>
              <a:ext uri="{FF2B5EF4-FFF2-40B4-BE49-F238E27FC236}">
                <a16:creationId xmlns:a16="http://schemas.microsoft.com/office/drawing/2014/main" id="{DAC10174-BC6E-48C9-8824-0DBBC0E68C69}"/>
              </a:ext>
            </a:extLst>
          </p:cNvPr>
          <p:cNvSpPr txBox="1"/>
          <p:nvPr/>
        </p:nvSpPr>
        <p:spPr>
          <a:xfrm>
            <a:off x="2355055" y="684055"/>
            <a:ext cx="8863013" cy="461665"/>
          </a:xfrm>
          <a:prstGeom prst="rect">
            <a:avLst/>
          </a:prstGeom>
          <a:noFill/>
        </p:spPr>
        <p:txBody>
          <a:bodyPr wrap="square">
            <a:spAutoFit/>
          </a:bodyPr>
          <a:lstStyle/>
          <a:p>
            <a:pPr marL="0" indent="0">
              <a:buNone/>
            </a:pPr>
            <a:r>
              <a:rPr lang="en-IN" sz="2400" b="1" dirty="0">
                <a:solidFill>
                  <a:srgbClr val="7030A0"/>
                </a:solidFill>
              </a:rPr>
              <a:t>To enter input from </a:t>
            </a:r>
            <a:r>
              <a:rPr lang="en-IN" sz="2400" b="1" dirty="0" err="1">
                <a:solidFill>
                  <a:srgbClr val="7030A0"/>
                </a:solidFill>
              </a:rPr>
              <a:t>keyboard,a</a:t>
            </a:r>
            <a:r>
              <a:rPr lang="en-IN" sz="2400" b="1" dirty="0">
                <a:solidFill>
                  <a:srgbClr val="7030A0"/>
                </a:solidFill>
              </a:rPr>
              <a:t> input function “</a:t>
            </a:r>
            <a:r>
              <a:rPr lang="en-IN" sz="2400" b="1" dirty="0" err="1">
                <a:solidFill>
                  <a:srgbClr val="7030A0"/>
                </a:solidFill>
              </a:rPr>
              <a:t>scanf</a:t>
            </a:r>
            <a:r>
              <a:rPr lang="en-IN" sz="2400" b="1" dirty="0">
                <a:solidFill>
                  <a:srgbClr val="7030A0"/>
                </a:solidFill>
              </a:rPr>
              <a:t>” is used.</a:t>
            </a:r>
          </a:p>
        </p:txBody>
      </p:sp>
      <p:sp>
        <p:nvSpPr>
          <p:cNvPr id="9" name="TextBox 8">
            <a:extLst>
              <a:ext uri="{FF2B5EF4-FFF2-40B4-BE49-F238E27FC236}">
                <a16:creationId xmlns:a16="http://schemas.microsoft.com/office/drawing/2014/main" id="{DD408069-B744-4440-99F3-50799D99EAEF}"/>
              </a:ext>
            </a:extLst>
          </p:cNvPr>
          <p:cNvSpPr txBox="1"/>
          <p:nvPr/>
        </p:nvSpPr>
        <p:spPr>
          <a:xfrm>
            <a:off x="5510212" y="2952851"/>
            <a:ext cx="1276350" cy="1815882"/>
          </a:xfrm>
          <a:prstGeom prst="rect">
            <a:avLst/>
          </a:prstGeom>
          <a:noFill/>
        </p:spPr>
        <p:txBody>
          <a:bodyPr wrap="square">
            <a:spAutoFit/>
          </a:bodyPr>
          <a:lstStyle/>
          <a:p>
            <a:pPr marL="0" indent="0">
              <a:buNone/>
            </a:pPr>
            <a:endParaRPr lang="en-IN" sz="2800" b="1" dirty="0"/>
          </a:p>
          <a:p>
            <a:pPr marL="0" indent="0">
              <a:buNone/>
            </a:pPr>
            <a:r>
              <a:rPr lang="en-IN" sz="2800" b="1" u="sng" dirty="0"/>
              <a:t>output</a:t>
            </a:r>
          </a:p>
          <a:p>
            <a:pPr marL="0" indent="0">
              <a:buNone/>
            </a:pPr>
            <a:r>
              <a:rPr lang="en-IN" sz="2800" b="1" dirty="0"/>
              <a:t>100</a:t>
            </a:r>
          </a:p>
          <a:p>
            <a:pPr marL="0" indent="0">
              <a:buNone/>
            </a:pPr>
            <a:r>
              <a:rPr lang="en-IN" sz="2800" b="1" dirty="0"/>
              <a:t>100</a:t>
            </a:r>
            <a:endParaRPr lang="te-IN" sz="2800" dirty="0"/>
          </a:p>
        </p:txBody>
      </p:sp>
    </p:spTree>
    <p:extLst>
      <p:ext uri="{BB962C8B-B14F-4D97-AF65-F5344CB8AC3E}">
        <p14:creationId xmlns:p14="http://schemas.microsoft.com/office/powerpoint/2010/main" val="35877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8837" y="352838"/>
            <a:ext cx="9383187" cy="409576"/>
          </a:xfrm>
        </p:spPr>
        <p:txBody>
          <a:bodyPr>
            <a:noAutofit/>
          </a:bodyPr>
          <a:lstStyle/>
          <a:p>
            <a:r>
              <a:rPr lang="en-US" sz="2800" b="1" u="sng" dirty="0"/>
              <a:t>Reading variable values from keyboard(Input function)</a:t>
            </a:r>
            <a:endParaRPr lang="en-IN" sz="2800" u="sng" dirty="0"/>
          </a:p>
        </p:txBody>
      </p:sp>
      <p:sp>
        <p:nvSpPr>
          <p:cNvPr id="3" name="Content Placeholder 2"/>
          <p:cNvSpPr>
            <a:spLocks noGrp="1"/>
          </p:cNvSpPr>
          <p:nvPr>
            <p:ph idx="1"/>
          </p:nvPr>
        </p:nvSpPr>
        <p:spPr>
          <a:xfrm>
            <a:off x="0" y="2088845"/>
            <a:ext cx="5686425" cy="4351338"/>
          </a:xfrm>
        </p:spPr>
        <p:txBody>
          <a:bodyPr>
            <a:normAutofit lnSpcReduction="10000"/>
          </a:bodyPr>
          <a:lstStyle/>
          <a:p>
            <a:pPr marL="0" indent="0">
              <a:buNone/>
            </a:pPr>
            <a:r>
              <a:rPr lang="en-IN" sz="3200" b="1" dirty="0"/>
              <a:t>#include&lt;stdio.h&gt;</a:t>
            </a:r>
          </a:p>
          <a:p>
            <a:pPr marL="0" indent="0">
              <a:buNone/>
            </a:pPr>
            <a:r>
              <a:rPr lang="en-IN" sz="3200" b="1" dirty="0"/>
              <a:t>void main()</a:t>
            </a:r>
          </a:p>
          <a:p>
            <a:pPr marL="0" indent="0">
              <a:buNone/>
            </a:pPr>
            <a:r>
              <a:rPr lang="en-IN" sz="3200" b="1" dirty="0"/>
              <a:t>{</a:t>
            </a:r>
          </a:p>
          <a:p>
            <a:pPr marL="0" indent="0">
              <a:buNone/>
            </a:pPr>
            <a:r>
              <a:rPr lang="en-IN" sz="3200" b="1" dirty="0"/>
              <a:t>int x;</a:t>
            </a:r>
          </a:p>
          <a:p>
            <a:pPr marL="0" indent="0">
              <a:buNone/>
            </a:pPr>
            <a:r>
              <a:rPr lang="en-IN" sz="3200" b="1" dirty="0" err="1"/>
              <a:t>printf</a:t>
            </a:r>
            <a:r>
              <a:rPr lang="en-IN" sz="3200" b="1" dirty="0"/>
              <a:t>(“enter number”);</a:t>
            </a:r>
          </a:p>
          <a:p>
            <a:pPr marL="0" indent="0">
              <a:buNone/>
            </a:pPr>
            <a:r>
              <a:rPr lang="en-IN" sz="3200" b="1" dirty="0" err="1"/>
              <a:t>scanf</a:t>
            </a:r>
            <a:r>
              <a:rPr lang="en-IN" sz="3200" b="1" dirty="0"/>
              <a:t>(“%</a:t>
            </a:r>
            <a:r>
              <a:rPr lang="en-IN" sz="3200" b="1" dirty="0" err="1"/>
              <a:t>d”,&amp;x</a:t>
            </a:r>
            <a:r>
              <a:rPr lang="en-IN" sz="3200" b="1" dirty="0"/>
              <a:t>);</a:t>
            </a:r>
          </a:p>
          <a:p>
            <a:pPr marL="0" indent="0">
              <a:buNone/>
            </a:pPr>
            <a:r>
              <a:rPr lang="en-IN" sz="3200" b="1" dirty="0" err="1"/>
              <a:t>printf</a:t>
            </a:r>
            <a:r>
              <a:rPr lang="en-IN" sz="3200" b="1" dirty="0"/>
              <a:t>(“\</a:t>
            </a:r>
            <a:r>
              <a:rPr lang="en-IN" sz="3200" b="1" dirty="0" err="1"/>
              <a:t>n%d</a:t>
            </a:r>
            <a:r>
              <a:rPr lang="en-IN" sz="3200" b="1" dirty="0"/>
              <a:t>”,x);</a:t>
            </a:r>
          </a:p>
          <a:p>
            <a:pPr marL="0" indent="0">
              <a:buNone/>
            </a:pPr>
            <a:r>
              <a:rPr lang="en-IN" sz="3200" b="1" dirty="0"/>
              <a:t>}</a:t>
            </a:r>
          </a:p>
          <a:p>
            <a:pPr marL="0" indent="0">
              <a:buNone/>
            </a:pPr>
            <a:endParaRPr lang="en-IN" sz="3200" b="1" dirty="0"/>
          </a:p>
          <a:p>
            <a:pPr marL="0" indent="0">
              <a:buNone/>
            </a:pPr>
            <a:endParaRPr lang="en-IN" sz="3200" b="1" u="sng" dirty="0"/>
          </a:p>
        </p:txBody>
      </p:sp>
      <p:sp>
        <p:nvSpPr>
          <p:cNvPr id="6" name="TextBox 5">
            <a:extLst>
              <a:ext uri="{FF2B5EF4-FFF2-40B4-BE49-F238E27FC236}">
                <a16:creationId xmlns:a16="http://schemas.microsoft.com/office/drawing/2014/main" id="{3EF57455-6BC5-49CA-BD3D-14407425CF00}"/>
              </a:ext>
            </a:extLst>
          </p:cNvPr>
          <p:cNvSpPr txBox="1"/>
          <p:nvPr/>
        </p:nvSpPr>
        <p:spPr>
          <a:xfrm>
            <a:off x="738187" y="914888"/>
            <a:ext cx="9534525" cy="1323439"/>
          </a:xfrm>
          <a:prstGeom prst="rect">
            <a:avLst/>
          </a:prstGeom>
          <a:noFill/>
        </p:spPr>
        <p:txBody>
          <a:bodyPr wrap="square">
            <a:spAutoFit/>
          </a:bodyPr>
          <a:lstStyle/>
          <a:p>
            <a:r>
              <a:rPr lang="en-IN" sz="4000" b="1" u="sng" dirty="0">
                <a:solidFill>
                  <a:srgbClr val="0000FF"/>
                </a:solidFill>
              </a:rPr>
              <a:t>syntax:</a:t>
            </a:r>
          </a:p>
          <a:p>
            <a:r>
              <a:rPr lang="en-IN" sz="4000" b="1" dirty="0" err="1">
                <a:solidFill>
                  <a:srgbClr val="0000FF"/>
                </a:solidFill>
              </a:rPr>
              <a:t>scanf</a:t>
            </a:r>
            <a:r>
              <a:rPr lang="en-IN" sz="4000" b="1" dirty="0">
                <a:solidFill>
                  <a:srgbClr val="0000FF"/>
                </a:solidFill>
              </a:rPr>
              <a:t>(“</a:t>
            </a:r>
            <a:r>
              <a:rPr lang="en-IN" sz="4000" b="1" dirty="0" err="1">
                <a:solidFill>
                  <a:srgbClr val="0000FF"/>
                </a:solidFill>
              </a:rPr>
              <a:t>controlstring</a:t>
            </a:r>
            <a:r>
              <a:rPr lang="en-IN" sz="4000" b="1" dirty="0">
                <a:solidFill>
                  <a:srgbClr val="0000FF"/>
                </a:solidFill>
              </a:rPr>
              <a:t>”,&amp;</a:t>
            </a:r>
            <a:r>
              <a:rPr lang="en-IN" sz="4000" b="1" dirty="0" err="1">
                <a:solidFill>
                  <a:srgbClr val="0000FF"/>
                </a:solidFill>
              </a:rPr>
              <a:t>variablename</a:t>
            </a:r>
            <a:r>
              <a:rPr lang="en-IN" sz="4000" b="1" dirty="0">
                <a:solidFill>
                  <a:srgbClr val="0000FF"/>
                </a:solidFill>
              </a:rPr>
              <a:t>);</a:t>
            </a:r>
            <a:endParaRPr lang="te-IN" sz="4000" dirty="0">
              <a:solidFill>
                <a:srgbClr val="0000FF"/>
              </a:solidFill>
            </a:endParaRPr>
          </a:p>
        </p:txBody>
      </p:sp>
      <p:sp>
        <p:nvSpPr>
          <p:cNvPr id="8" name="TextBox 7">
            <a:extLst>
              <a:ext uri="{FF2B5EF4-FFF2-40B4-BE49-F238E27FC236}">
                <a16:creationId xmlns:a16="http://schemas.microsoft.com/office/drawing/2014/main" id="{DAC10174-BC6E-48C9-8824-0DBBC0E68C69}"/>
              </a:ext>
            </a:extLst>
          </p:cNvPr>
          <p:cNvSpPr txBox="1"/>
          <p:nvPr/>
        </p:nvSpPr>
        <p:spPr>
          <a:xfrm>
            <a:off x="2238837" y="690198"/>
            <a:ext cx="8863013" cy="461665"/>
          </a:xfrm>
          <a:prstGeom prst="rect">
            <a:avLst/>
          </a:prstGeom>
          <a:noFill/>
        </p:spPr>
        <p:txBody>
          <a:bodyPr wrap="square">
            <a:spAutoFit/>
          </a:bodyPr>
          <a:lstStyle/>
          <a:p>
            <a:pPr marL="0" indent="0">
              <a:buNone/>
            </a:pPr>
            <a:r>
              <a:rPr lang="en-IN" sz="2400" b="1" dirty="0">
                <a:solidFill>
                  <a:srgbClr val="7030A0"/>
                </a:solidFill>
              </a:rPr>
              <a:t>To enter input from </a:t>
            </a:r>
            <a:r>
              <a:rPr lang="en-IN" sz="2400" b="1" dirty="0" err="1">
                <a:solidFill>
                  <a:srgbClr val="7030A0"/>
                </a:solidFill>
              </a:rPr>
              <a:t>keyboard,a</a:t>
            </a:r>
            <a:r>
              <a:rPr lang="en-IN" sz="2400" b="1" dirty="0">
                <a:solidFill>
                  <a:srgbClr val="7030A0"/>
                </a:solidFill>
              </a:rPr>
              <a:t> input function “</a:t>
            </a:r>
            <a:r>
              <a:rPr lang="en-IN" sz="2400" b="1" dirty="0" err="1">
                <a:solidFill>
                  <a:srgbClr val="7030A0"/>
                </a:solidFill>
              </a:rPr>
              <a:t>scanf</a:t>
            </a:r>
            <a:r>
              <a:rPr lang="en-IN" sz="2400" b="1" dirty="0">
                <a:solidFill>
                  <a:srgbClr val="7030A0"/>
                </a:solidFill>
              </a:rPr>
              <a:t>” is used.</a:t>
            </a:r>
          </a:p>
        </p:txBody>
      </p:sp>
      <p:sp>
        <p:nvSpPr>
          <p:cNvPr id="9" name="TextBox 8">
            <a:extLst>
              <a:ext uri="{FF2B5EF4-FFF2-40B4-BE49-F238E27FC236}">
                <a16:creationId xmlns:a16="http://schemas.microsoft.com/office/drawing/2014/main" id="{DD408069-B744-4440-99F3-50799D99EAEF}"/>
              </a:ext>
            </a:extLst>
          </p:cNvPr>
          <p:cNvSpPr txBox="1"/>
          <p:nvPr/>
        </p:nvSpPr>
        <p:spPr>
          <a:xfrm>
            <a:off x="5510212" y="2952851"/>
            <a:ext cx="3405188" cy="2246769"/>
          </a:xfrm>
          <a:prstGeom prst="rect">
            <a:avLst/>
          </a:prstGeom>
          <a:noFill/>
        </p:spPr>
        <p:txBody>
          <a:bodyPr wrap="square">
            <a:spAutoFit/>
          </a:bodyPr>
          <a:lstStyle/>
          <a:p>
            <a:pPr marL="0" indent="0">
              <a:buNone/>
            </a:pPr>
            <a:endParaRPr lang="en-IN" sz="2800" b="1" dirty="0"/>
          </a:p>
          <a:p>
            <a:pPr marL="0" indent="0">
              <a:buNone/>
            </a:pPr>
            <a:r>
              <a:rPr lang="en-IN" sz="2800" b="1" u="sng" dirty="0"/>
              <a:t>output</a:t>
            </a:r>
          </a:p>
          <a:p>
            <a:pPr marL="0" indent="0">
              <a:buNone/>
            </a:pPr>
            <a:r>
              <a:rPr lang="en-IN" sz="2800" b="1" dirty="0"/>
              <a:t>enter number</a:t>
            </a:r>
          </a:p>
          <a:p>
            <a:pPr marL="0" indent="0">
              <a:buNone/>
            </a:pPr>
            <a:r>
              <a:rPr lang="en-IN" sz="2800" b="1" dirty="0"/>
              <a:t>100</a:t>
            </a:r>
          </a:p>
          <a:p>
            <a:pPr marL="0" indent="0">
              <a:buNone/>
            </a:pPr>
            <a:r>
              <a:rPr lang="en-IN" sz="2800" b="1" dirty="0"/>
              <a:t>100</a:t>
            </a:r>
            <a:endParaRPr lang="te-IN" sz="2800" dirty="0"/>
          </a:p>
        </p:txBody>
      </p:sp>
    </p:spTree>
    <p:extLst>
      <p:ext uri="{BB962C8B-B14F-4D97-AF65-F5344CB8AC3E}">
        <p14:creationId xmlns:p14="http://schemas.microsoft.com/office/powerpoint/2010/main" val="26070306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839B-BA82-45C7-8091-28EB66A3CD6A}"/>
              </a:ext>
            </a:extLst>
          </p:cNvPr>
          <p:cNvSpPr>
            <a:spLocks noGrp="1"/>
          </p:cNvSpPr>
          <p:nvPr>
            <p:ph type="title"/>
          </p:nvPr>
        </p:nvSpPr>
        <p:spPr>
          <a:xfrm>
            <a:off x="124968" y="607400"/>
            <a:ext cx="10515600" cy="196850"/>
          </a:xfrm>
        </p:spPr>
        <p:txBody>
          <a:bodyPr>
            <a:normAutofit fontScale="90000"/>
          </a:bodyPr>
          <a:lstStyle/>
          <a:p>
            <a:pPr algn="ctr"/>
            <a:r>
              <a:rPr lang="en-IN" b="1" u="sng" dirty="0"/>
              <a:t>Constants</a:t>
            </a:r>
            <a:endParaRPr lang="te-IN" b="1" u="sng" dirty="0"/>
          </a:p>
        </p:txBody>
      </p:sp>
      <p:sp>
        <p:nvSpPr>
          <p:cNvPr id="5" name="TextBox 4">
            <a:extLst>
              <a:ext uri="{FF2B5EF4-FFF2-40B4-BE49-F238E27FC236}">
                <a16:creationId xmlns:a16="http://schemas.microsoft.com/office/drawing/2014/main" id="{51A0F3DF-683E-4BB2-866A-31F2E7B4935B}"/>
              </a:ext>
            </a:extLst>
          </p:cNvPr>
          <p:cNvSpPr txBox="1"/>
          <p:nvPr/>
        </p:nvSpPr>
        <p:spPr>
          <a:xfrm>
            <a:off x="271693" y="1012774"/>
            <a:ext cx="9734551" cy="369332"/>
          </a:xfrm>
          <a:prstGeom prst="rect">
            <a:avLst/>
          </a:prstGeom>
          <a:noFill/>
        </p:spPr>
        <p:txBody>
          <a:bodyPr wrap="square">
            <a:spAutoFit/>
          </a:bodyPr>
          <a:lstStyle/>
          <a:p>
            <a:r>
              <a:rPr lang="en-US" b="1" i="0" dirty="0">
                <a:solidFill>
                  <a:srgbClr val="000000"/>
                </a:solidFill>
                <a:effectLst/>
                <a:latin typeface="verdana" panose="020B0604030504040204" pitchFamily="34" charset="0"/>
              </a:rPr>
              <a:t>A constant is a value or variable that can't be changed in the program.</a:t>
            </a:r>
            <a:endParaRPr lang="te-IN" b="1" dirty="0"/>
          </a:p>
        </p:txBody>
      </p:sp>
      <p:sp>
        <p:nvSpPr>
          <p:cNvPr id="7" name="TextBox 6">
            <a:extLst>
              <a:ext uri="{FF2B5EF4-FFF2-40B4-BE49-F238E27FC236}">
                <a16:creationId xmlns:a16="http://schemas.microsoft.com/office/drawing/2014/main" id="{C71C301E-B959-4CB5-AACB-3E275FAF0459}"/>
              </a:ext>
            </a:extLst>
          </p:cNvPr>
          <p:cNvSpPr txBox="1"/>
          <p:nvPr/>
        </p:nvSpPr>
        <p:spPr>
          <a:xfrm>
            <a:off x="1266824" y="1429822"/>
            <a:ext cx="8029575"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There are different types of constants in C programming.</a:t>
            </a:r>
            <a:endParaRPr lang="te-IN" dirty="0"/>
          </a:p>
        </p:txBody>
      </p:sp>
      <p:pic>
        <p:nvPicPr>
          <p:cNvPr id="9" name="Picture 8">
            <a:extLst>
              <a:ext uri="{FF2B5EF4-FFF2-40B4-BE49-F238E27FC236}">
                <a16:creationId xmlns:a16="http://schemas.microsoft.com/office/drawing/2014/main" id="{EA42C725-4F6F-4139-917F-4C577870856A}"/>
              </a:ext>
            </a:extLst>
          </p:cNvPr>
          <p:cNvPicPr>
            <a:picLocks noChangeAspect="1"/>
          </p:cNvPicPr>
          <p:nvPr/>
        </p:nvPicPr>
        <p:blipFill>
          <a:blip r:embed="rId2"/>
          <a:stretch>
            <a:fillRect/>
          </a:stretch>
        </p:blipFill>
        <p:spPr>
          <a:xfrm>
            <a:off x="5738813" y="1799154"/>
            <a:ext cx="5857875" cy="3076575"/>
          </a:xfrm>
          <a:prstGeom prst="rect">
            <a:avLst/>
          </a:prstGeom>
        </p:spPr>
      </p:pic>
      <p:sp>
        <p:nvSpPr>
          <p:cNvPr id="10" name="TextBox 9">
            <a:extLst>
              <a:ext uri="{FF2B5EF4-FFF2-40B4-BE49-F238E27FC236}">
                <a16:creationId xmlns:a16="http://schemas.microsoft.com/office/drawing/2014/main" id="{47D9CA12-920F-40B9-BF79-79236B2399F0}"/>
              </a:ext>
            </a:extLst>
          </p:cNvPr>
          <p:cNvSpPr txBox="1"/>
          <p:nvPr/>
        </p:nvSpPr>
        <p:spPr>
          <a:xfrm>
            <a:off x="681037" y="4787801"/>
            <a:ext cx="5057776" cy="2308324"/>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verdana" panose="020B0604030504040204" pitchFamily="34" charset="0"/>
              </a:rPr>
              <a:t>octal constant denoted with leading 0</a:t>
            </a:r>
          </a:p>
          <a:p>
            <a:pPr marL="285750" indent="-285750">
              <a:buFont typeface="Arial" panose="020B0604020202020204" pitchFamily="34" charset="0"/>
              <a:buChar char="•"/>
            </a:pPr>
            <a:r>
              <a:rPr lang="en-US" dirty="0">
                <a:solidFill>
                  <a:srgbClr val="000000"/>
                </a:solidFill>
                <a:latin typeface="verdana" panose="020B0604030504040204" pitchFamily="34" charset="0"/>
              </a:rPr>
              <a:t>hexadecimal constant by leading 0x or 0X</a:t>
            </a:r>
          </a:p>
          <a:p>
            <a:pPr marL="285750" indent="-285750">
              <a:buFont typeface="Arial" panose="020B0604020202020204" pitchFamily="34" charset="0"/>
              <a:buChar char="•"/>
            </a:pPr>
            <a:r>
              <a:rPr lang="en-US" dirty="0">
                <a:solidFill>
                  <a:srgbClr val="000000"/>
                </a:solidFill>
                <a:latin typeface="verdana" panose="020B0604030504040204" pitchFamily="34" charset="0"/>
              </a:rPr>
              <a:t>single character constant denoted in single quotes</a:t>
            </a:r>
          </a:p>
          <a:p>
            <a:pPr marL="285750" indent="-285750">
              <a:buFont typeface="Arial" panose="020B0604020202020204" pitchFamily="34" charset="0"/>
              <a:buChar char="•"/>
            </a:pPr>
            <a:r>
              <a:rPr lang="en-US" dirty="0">
                <a:solidFill>
                  <a:srgbClr val="000000"/>
                </a:solidFill>
                <a:latin typeface="verdana" panose="020B0604030504040204" pitchFamily="34" charset="0"/>
              </a:rPr>
              <a:t>String constant denoted with double quotes</a:t>
            </a:r>
          </a:p>
          <a:p>
            <a:pPr marL="285750" indent="-285750">
              <a:buFont typeface="Arial" panose="020B0604020202020204" pitchFamily="34" charset="0"/>
              <a:buChar char="•"/>
            </a:pPr>
            <a:endParaRPr lang="te-IN" dirty="0"/>
          </a:p>
        </p:txBody>
      </p:sp>
      <p:sp>
        <p:nvSpPr>
          <p:cNvPr id="12" name="TextBox 11">
            <a:extLst>
              <a:ext uri="{FF2B5EF4-FFF2-40B4-BE49-F238E27FC236}">
                <a16:creationId xmlns:a16="http://schemas.microsoft.com/office/drawing/2014/main" id="{6560352F-E38A-4DA9-8E32-9046A585212C}"/>
              </a:ext>
            </a:extLst>
          </p:cNvPr>
          <p:cNvSpPr txBox="1"/>
          <p:nvPr/>
        </p:nvSpPr>
        <p:spPr>
          <a:xfrm>
            <a:off x="838200" y="1751438"/>
            <a:ext cx="5057776" cy="3139321"/>
          </a:xfrm>
          <a:prstGeom prst="rect">
            <a:avLst/>
          </a:prstGeom>
          <a:noFill/>
        </p:spPr>
        <p:txBody>
          <a:bodyPr wrap="square">
            <a:spAutoFit/>
          </a:bodyPr>
          <a:lstStyle/>
          <a:p>
            <a:pPr marL="285750" indent="-285750">
              <a:buFont typeface="Arial" panose="020B0604020202020204" pitchFamily="34" charset="0"/>
              <a:buChar char="•"/>
            </a:pPr>
            <a:r>
              <a:rPr lang="en-US" b="1" i="0" u="sng" dirty="0">
                <a:solidFill>
                  <a:srgbClr val="000000"/>
                </a:solidFill>
                <a:effectLst/>
                <a:latin typeface="verdana" panose="020B0604030504040204" pitchFamily="34" charset="0"/>
              </a:rPr>
              <a:t>Number system:</a:t>
            </a:r>
          </a:p>
          <a:p>
            <a:r>
              <a:rPr lang="en-US" b="1" u="sng" dirty="0">
                <a:solidFill>
                  <a:srgbClr val="000000"/>
                </a:solidFill>
                <a:latin typeface="verdana" panose="020B0604030504040204" pitchFamily="34" charset="0"/>
              </a:rPr>
              <a:t>name </a:t>
            </a:r>
            <a:r>
              <a:rPr lang="en-US" b="1" dirty="0">
                <a:solidFill>
                  <a:srgbClr val="000000"/>
                </a:solidFill>
                <a:latin typeface="verdana" panose="020B0604030504040204" pitchFamily="34" charset="0"/>
              </a:rPr>
              <a:t>              </a:t>
            </a:r>
            <a:r>
              <a:rPr lang="en-US" b="1" u="sng" dirty="0">
                <a:solidFill>
                  <a:srgbClr val="000000"/>
                </a:solidFill>
                <a:latin typeface="verdana" panose="020B0604030504040204" pitchFamily="34" charset="0"/>
              </a:rPr>
              <a:t>digits</a:t>
            </a:r>
            <a:r>
              <a:rPr lang="en-US" b="1" dirty="0">
                <a:solidFill>
                  <a:srgbClr val="000000"/>
                </a:solidFill>
                <a:latin typeface="verdana" panose="020B0604030504040204" pitchFamily="34" charset="0"/>
              </a:rPr>
              <a:t>       </a:t>
            </a:r>
            <a:r>
              <a:rPr lang="en-US" b="1" u="sng" dirty="0">
                <a:solidFill>
                  <a:srgbClr val="000000"/>
                </a:solidFill>
                <a:latin typeface="verdana" panose="020B0604030504040204" pitchFamily="34" charset="0"/>
              </a:rPr>
              <a:t>base</a:t>
            </a:r>
          </a:p>
          <a:p>
            <a:endParaRPr lang="en-US" b="1" dirty="0">
              <a:solidFill>
                <a:srgbClr val="000000"/>
              </a:solidFill>
              <a:latin typeface="verdana" panose="020B0604030504040204" pitchFamily="34" charset="0"/>
            </a:endParaRPr>
          </a:p>
          <a:p>
            <a:r>
              <a:rPr lang="en-US" b="1" dirty="0">
                <a:solidFill>
                  <a:srgbClr val="000000"/>
                </a:solidFill>
                <a:latin typeface="verdana" panose="020B0604030504040204" pitchFamily="34" charset="0"/>
              </a:rPr>
              <a:t>binary               0,1             2</a:t>
            </a:r>
          </a:p>
          <a:p>
            <a:r>
              <a:rPr lang="en-US" b="1" dirty="0">
                <a:solidFill>
                  <a:srgbClr val="000000"/>
                </a:solidFill>
                <a:latin typeface="verdana" panose="020B0604030504040204" pitchFamily="34" charset="0"/>
              </a:rPr>
              <a:t>decimal             0 to 9       10</a:t>
            </a:r>
          </a:p>
          <a:p>
            <a:r>
              <a:rPr lang="en-US" b="1" dirty="0">
                <a:solidFill>
                  <a:srgbClr val="000000"/>
                </a:solidFill>
                <a:latin typeface="verdana" panose="020B0604030504040204" pitchFamily="34" charset="0"/>
              </a:rPr>
              <a:t>octal                  0 to 7        8</a:t>
            </a:r>
          </a:p>
          <a:p>
            <a:r>
              <a:rPr lang="en-US" b="1" dirty="0">
                <a:solidFill>
                  <a:srgbClr val="000000"/>
                </a:solidFill>
                <a:latin typeface="verdana" panose="020B0604030504040204" pitchFamily="34" charset="0"/>
              </a:rPr>
              <a:t>hexadecimal      0 to 9,     16</a:t>
            </a:r>
          </a:p>
          <a:p>
            <a:r>
              <a:rPr lang="en-US" b="1" dirty="0">
                <a:solidFill>
                  <a:srgbClr val="000000"/>
                </a:solidFill>
                <a:latin typeface="verdana" panose="020B0604030504040204" pitchFamily="34" charset="0"/>
              </a:rPr>
              <a:t>                          A,B,C,D,</a:t>
            </a:r>
          </a:p>
          <a:p>
            <a:r>
              <a:rPr lang="en-US" b="1" dirty="0">
                <a:solidFill>
                  <a:srgbClr val="000000"/>
                </a:solidFill>
                <a:latin typeface="verdana" panose="020B0604030504040204" pitchFamily="34" charset="0"/>
              </a:rPr>
              <a:t>                          E,F</a:t>
            </a:r>
          </a:p>
          <a:p>
            <a:r>
              <a:rPr lang="en-US" b="1" dirty="0">
                <a:solidFill>
                  <a:srgbClr val="000000"/>
                </a:solidFill>
                <a:latin typeface="verdana" panose="020B0604030504040204" pitchFamily="34" charset="0"/>
              </a:rPr>
              <a:t>         </a:t>
            </a:r>
          </a:p>
          <a:p>
            <a:pPr marL="285750" indent="-285750">
              <a:buFont typeface="Arial" panose="020B0604020202020204" pitchFamily="34" charset="0"/>
              <a:buChar char="•"/>
            </a:pPr>
            <a:endParaRPr lang="te-IN" dirty="0"/>
          </a:p>
        </p:txBody>
      </p:sp>
    </p:spTree>
    <p:extLst>
      <p:ext uri="{BB962C8B-B14F-4D97-AF65-F5344CB8AC3E}">
        <p14:creationId xmlns:p14="http://schemas.microsoft.com/office/powerpoint/2010/main" val="36313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10" grpId="0"/>
      <p:bldP spid="1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84B637-499F-4CE0-BABE-FCA4C5639C0B}"/>
              </a:ext>
            </a:extLst>
          </p:cNvPr>
          <p:cNvSpPr>
            <a:spLocks noGrp="1"/>
          </p:cNvSpPr>
          <p:nvPr>
            <p:ph idx="1"/>
          </p:nvPr>
        </p:nvSpPr>
        <p:spPr>
          <a:xfrm>
            <a:off x="295275" y="1054090"/>
            <a:ext cx="10515600" cy="4351338"/>
          </a:xfrm>
        </p:spPr>
        <p:txBody>
          <a:bodyPr/>
          <a:lstStyle/>
          <a:p>
            <a:pPr algn="l"/>
            <a:r>
              <a:rPr lang="en-US" dirty="0">
                <a:solidFill>
                  <a:srgbClr val="610B38"/>
                </a:solidFill>
                <a:latin typeface="erdana"/>
              </a:rPr>
              <a:t>There are two ways to define constant in C programming.</a:t>
            </a:r>
          </a:p>
          <a:p>
            <a:pPr algn="l">
              <a:buFont typeface="+mj-lt"/>
              <a:buAutoNum type="arabicPeriod"/>
            </a:pPr>
            <a:r>
              <a:rPr lang="en-US" dirty="0">
                <a:solidFill>
                  <a:srgbClr val="610B38"/>
                </a:solidFill>
                <a:latin typeface="erdana"/>
              </a:rPr>
              <a:t>const keyword</a:t>
            </a:r>
          </a:p>
          <a:p>
            <a:pPr algn="l">
              <a:buFont typeface="+mj-lt"/>
              <a:buAutoNum type="arabicPeriod"/>
            </a:pPr>
            <a:r>
              <a:rPr lang="en-US" dirty="0">
                <a:solidFill>
                  <a:srgbClr val="610B38"/>
                </a:solidFill>
                <a:latin typeface="erdana"/>
              </a:rPr>
              <a:t>#define preprocessor</a:t>
            </a:r>
          </a:p>
          <a:p>
            <a:endParaRPr lang="te-IN" dirty="0"/>
          </a:p>
        </p:txBody>
      </p:sp>
      <p:sp>
        <p:nvSpPr>
          <p:cNvPr id="7" name="Title 1">
            <a:extLst>
              <a:ext uri="{FF2B5EF4-FFF2-40B4-BE49-F238E27FC236}">
                <a16:creationId xmlns:a16="http://schemas.microsoft.com/office/drawing/2014/main" id="{7E2AA29B-B233-496B-8B56-298E4B69CA56}"/>
              </a:ext>
            </a:extLst>
          </p:cNvPr>
          <p:cNvSpPr>
            <a:spLocks noGrp="1"/>
          </p:cNvSpPr>
          <p:nvPr>
            <p:ph type="title"/>
          </p:nvPr>
        </p:nvSpPr>
        <p:spPr>
          <a:xfrm>
            <a:off x="0" y="687235"/>
            <a:ext cx="10515600" cy="196850"/>
          </a:xfrm>
        </p:spPr>
        <p:txBody>
          <a:bodyPr>
            <a:normAutofit fontScale="90000"/>
          </a:bodyPr>
          <a:lstStyle/>
          <a:p>
            <a:pPr algn="ctr"/>
            <a:r>
              <a:rPr lang="en-IN" b="1" u="sng" dirty="0"/>
              <a:t>Constants</a:t>
            </a:r>
            <a:endParaRPr lang="te-IN" b="1" u="sng" dirty="0"/>
          </a:p>
        </p:txBody>
      </p:sp>
      <p:sp>
        <p:nvSpPr>
          <p:cNvPr id="9" name="TextBox 8">
            <a:extLst>
              <a:ext uri="{FF2B5EF4-FFF2-40B4-BE49-F238E27FC236}">
                <a16:creationId xmlns:a16="http://schemas.microsoft.com/office/drawing/2014/main" id="{2D28EE63-F496-4829-8D01-EB0DDACC6522}"/>
              </a:ext>
            </a:extLst>
          </p:cNvPr>
          <p:cNvSpPr txBox="1"/>
          <p:nvPr/>
        </p:nvSpPr>
        <p:spPr>
          <a:xfrm>
            <a:off x="295275" y="2757785"/>
            <a:ext cx="6096000" cy="1508105"/>
          </a:xfrm>
          <a:prstGeom prst="rect">
            <a:avLst/>
          </a:prstGeom>
          <a:noFill/>
        </p:spPr>
        <p:txBody>
          <a:bodyPr wrap="square">
            <a:spAutoFit/>
          </a:bodyPr>
          <a:lstStyle/>
          <a:p>
            <a:pPr algn="l"/>
            <a:r>
              <a:rPr lang="en-US" sz="2000" b="0" i="0" u="sng" dirty="0">
                <a:solidFill>
                  <a:srgbClr val="610B4B"/>
                </a:solidFill>
                <a:effectLst/>
                <a:latin typeface="erdana"/>
              </a:rPr>
              <a:t>1) C const keyword</a:t>
            </a:r>
          </a:p>
          <a:p>
            <a:pPr algn="l"/>
            <a:r>
              <a:rPr lang="en-US" b="0" i="0" dirty="0">
                <a:solidFill>
                  <a:srgbClr val="000000"/>
                </a:solidFill>
                <a:effectLst/>
                <a:latin typeface="verdana" panose="020B0604030504040204" pitchFamily="34" charset="0"/>
              </a:rPr>
              <a:t>The const keyword is used to define constant in C programming.</a:t>
            </a:r>
          </a:p>
          <a:p>
            <a:pPr algn="l"/>
            <a:r>
              <a:rPr lang="en-US" b="1" u="sng" dirty="0">
                <a:solidFill>
                  <a:srgbClr val="0070C0"/>
                </a:solidFill>
                <a:latin typeface="verdana" panose="020B0604030504040204" pitchFamily="34" charset="0"/>
              </a:rPr>
              <a:t>syntax: </a:t>
            </a:r>
          </a:p>
          <a:p>
            <a:pPr algn="l"/>
            <a:r>
              <a:rPr lang="en-US" b="1">
                <a:solidFill>
                  <a:srgbClr val="0070C0"/>
                </a:solidFill>
                <a:latin typeface="verdana" panose="020B0604030504040204" pitchFamily="34" charset="0"/>
              </a:rPr>
              <a:t>const </a:t>
            </a:r>
            <a:r>
              <a:rPr lang="en-US" b="1" dirty="0">
                <a:solidFill>
                  <a:srgbClr val="0070C0"/>
                </a:solidFill>
                <a:latin typeface="verdana" panose="020B0604030504040204" pitchFamily="34" charset="0"/>
              </a:rPr>
              <a:t>datatype variable=value;</a:t>
            </a:r>
            <a:endParaRPr lang="en-US" b="1" i="0" dirty="0">
              <a:solidFill>
                <a:srgbClr val="0070C0"/>
              </a:solidFill>
              <a:effectLst/>
              <a:latin typeface="verdana" panose="020B0604030504040204" pitchFamily="34" charset="0"/>
            </a:endParaRPr>
          </a:p>
        </p:txBody>
      </p:sp>
      <p:sp>
        <p:nvSpPr>
          <p:cNvPr id="11" name="TextBox 10">
            <a:extLst>
              <a:ext uri="{FF2B5EF4-FFF2-40B4-BE49-F238E27FC236}">
                <a16:creationId xmlns:a16="http://schemas.microsoft.com/office/drawing/2014/main" id="{1988BE36-0F36-40B7-BA0E-E4BAC62212C5}"/>
              </a:ext>
            </a:extLst>
          </p:cNvPr>
          <p:cNvSpPr txBox="1"/>
          <p:nvPr/>
        </p:nvSpPr>
        <p:spPr>
          <a:xfrm>
            <a:off x="257175" y="4232611"/>
            <a:ext cx="6096000" cy="2031325"/>
          </a:xfrm>
          <a:prstGeom prst="rect">
            <a:avLst/>
          </a:prstGeom>
          <a:noFill/>
        </p:spPr>
        <p:txBody>
          <a:bodyPr wrap="square">
            <a:spAutoFit/>
          </a:bodyPr>
          <a:lstStyle/>
          <a:p>
            <a:pPr algn="l"/>
            <a:r>
              <a:rPr lang="en-US" b="0" i="0" dirty="0">
                <a:solidFill>
                  <a:srgbClr val="002060"/>
                </a:solidFill>
                <a:effectLst/>
                <a:latin typeface="verdana" panose="020B0604030504040204" pitchFamily="34" charset="0"/>
              </a:rPr>
              <a:t>#include&lt;stdio.h&gt;    </a:t>
            </a:r>
          </a:p>
          <a:p>
            <a:pPr algn="l"/>
            <a:r>
              <a:rPr lang="en-US" b="1" i="0" dirty="0">
                <a:solidFill>
                  <a:srgbClr val="002060"/>
                </a:solidFill>
                <a:effectLst/>
                <a:latin typeface="verdana" panose="020B0604030504040204" pitchFamily="34" charset="0"/>
              </a:rPr>
              <a:t>int</a:t>
            </a:r>
            <a:r>
              <a:rPr lang="en-US" b="0" i="0" dirty="0">
                <a:solidFill>
                  <a:srgbClr val="002060"/>
                </a:solidFill>
                <a:effectLst/>
                <a:latin typeface="verdana" panose="020B0604030504040204" pitchFamily="34" charset="0"/>
              </a:rPr>
              <a:t> main()</a:t>
            </a:r>
          </a:p>
          <a:p>
            <a:pPr algn="l"/>
            <a:r>
              <a:rPr lang="en-US" b="0" i="0" dirty="0">
                <a:solidFill>
                  <a:srgbClr val="002060"/>
                </a:solidFill>
                <a:effectLst/>
                <a:latin typeface="verdana" panose="020B0604030504040204" pitchFamily="34" charset="0"/>
              </a:rPr>
              <a:t>{    </a:t>
            </a:r>
          </a:p>
          <a:p>
            <a:pPr algn="l"/>
            <a:r>
              <a:rPr lang="en-US" b="0" i="0" dirty="0">
                <a:solidFill>
                  <a:srgbClr val="002060"/>
                </a:solidFill>
                <a:effectLst/>
                <a:latin typeface="verdana" panose="020B0604030504040204" pitchFamily="34" charset="0"/>
              </a:rPr>
              <a:t>    </a:t>
            </a:r>
            <a:r>
              <a:rPr lang="en-US" b="1" i="0" dirty="0">
                <a:solidFill>
                  <a:srgbClr val="002060"/>
                </a:solidFill>
                <a:effectLst/>
                <a:latin typeface="verdana" panose="020B0604030504040204" pitchFamily="34" charset="0"/>
              </a:rPr>
              <a:t>const</a:t>
            </a:r>
            <a:r>
              <a:rPr lang="en-US" b="0" i="0" dirty="0">
                <a:solidFill>
                  <a:srgbClr val="002060"/>
                </a:solidFill>
                <a:effectLst/>
                <a:latin typeface="verdana" panose="020B0604030504040204" pitchFamily="34" charset="0"/>
              </a:rPr>
              <a:t> </a:t>
            </a:r>
            <a:r>
              <a:rPr lang="en-US" b="1" i="0" dirty="0">
                <a:solidFill>
                  <a:srgbClr val="002060"/>
                </a:solidFill>
                <a:effectLst/>
                <a:latin typeface="verdana" panose="020B0604030504040204" pitchFamily="34" charset="0"/>
              </a:rPr>
              <a:t>float</a:t>
            </a:r>
            <a:r>
              <a:rPr lang="en-US" b="0" i="0" dirty="0">
                <a:solidFill>
                  <a:srgbClr val="002060"/>
                </a:solidFill>
                <a:effectLst/>
                <a:latin typeface="verdana" panose="020B0604030504040204" pitchFamily="34" charset="0"/>
              </a:rPr>
              <a:t> PI=3.14;    </a:t>
            </a:r>
          </a:p>
          <a:p>
            <a:pPr algn="l"/>
            <a:r>
              <a:rPr lang="en-US" b="0" i="0" dirty="0">
                <a:solidFill>
                  <a:srgbClr val="002060"/>
                </a:solidFill>
                <a:effectLst/>
                <a:latin typeface="verdana" panose="020B0604030504040204" pitchFamily="34" charset="0"/>
              </a:rPr>
              <a:t>    </a:t>
            </a:r>
            <a:r>
              <a:rPr lang="en-US" b="0" i="0" dirty="0" err="1">
                <a:solidFill>
                  <a:srgbClr val="002060"/>
                </a:solidFill>
                <a:effectLst/>
                <a:latin typeface="verdana" panose="020B0604030504040204" pitchFamily="34" charset="0"/>
              </a:rPr>
              <a:t>printf</a:t>
            </a:r>
            <a:r>
              <a:rPr lang="en-US" b="0" i="0" dirty="0">
                <a:solidFill>
                  <a:srgbClr val="002060"/>
                </a:solidFill>
                <a:effectLst/>
                <a:latin typeface="verdana" panose="020B0604030504040204" pitchFamily="34" charset="0"/>
              </a:rPr>
              <a:t>("The value of PI is: %</a:t>
            </a:r>
            <a:r>
              <a:rPr lang="en-US" b="0" i="0" dirty="0" err="1">
                <a:solidFill>
                  <a:srgbClr val="002060"/>
                </a:solidFill>
                <a:effectLst/>
                <a:latin typeface="verdana" panose="020B0604030504040204" pitchFamily="34" charset="0"/>
              </a:rPr>
              <a:t>f",PI</a:t>
            </a:r>
            <a:r>
              <a:rPr lang="en-US" b="0" i="0" dirty="0">
                <a:solidFill>
                  <a:srgbClr val="002060"/>
                </a:solidFill>
                <a:effectLst/>
                <a:latin typeface="verdana" panose="020B0604030504040204" pitchFamily="34" charset="0"/>
              </a:rPr>
              <a:t>);    </a:t>
            </a:r>
          </a:p>
          <a:p>
            <a:pPr algn="l"/>
            <a:r>
              <a:rPr lang="en-US" b="0" i="0" dirty="0">
                <a:solidFill>
                  <a:srgbClr val="002060"/>
                </a:solidFill>
                <a:effectLst/>
                <a:latin typeface="verdana" panose="020B0604030504040204" pitchFamily="34" charset="0"/>
              </a:rPr>
              <a:t>    </a:t>
            </a:r>
            <a:r>
              <a:rPr lang="en-US" b="1" i="0" dirty="0">
                <a:solidFill>
                  <a:srgbClr val="002060"/>
                </a:solidFill>
                <a:effectLst/>
                <a:latin typeface="verdana" panose="020B0604030504040204" pitchFamily="34" charset="0"/>
              </a:rPr>
              <a:t>return</a:t>
            </a:r>
            <a:r>
              <a:rPr lang="en-US" b="0" i="0" dirty="0">
                <a:solidFill>
                  <a:srgbClr val="002060"/>
                </a:solidFill>
                <a:effectLst/>
                <a:latin typeface="verdana" panose="020B0604030504040204" pitchFamily="34" charset="0"/>
              </a:rPr>
              <a:t> 0;  </a:t>
            </a:r>
          </a:p>
          <a:p>
            <a:pPr algn="l"/>
            <a:r>
              <a:rPr lang="en-US" b="0" i="0" dirty="0">
                <a:solidFill>
                  <a:srgbClr val="002060"/>
                </a:solidFill>
                <a:effectLst/>
                <a:latin typeface="verdana" panose="020B0604030504040204" pitchFamily="34" charset="0"/>
              </a:rPr>
              <a:t>}   </a:t>
            </a:r>
          </a:p>
        </p:txBody>
      </p:sp>
      <p:sp>
        <p:nvSpPr>
          <p:cNvPr id="14" name="TextBox 13">
            <a:extLst>
              <a:ext uri="{FF2B5EF4-FFF2-40B4-BE49-F238E27FC236}">
                <a16:creationId xmlns:a16="http://schemas.microsoft.com/office/drawing/2014/main" id="{355A7A8E-55B5-4059-A54B-D4CFBD02E85F}"/>
              </a:ext>
            </a:extLst>
          </p:cNvPr>
          <p:cNvSpPr txBox="1"/>
          <p:nvPr/>
        </p:nvSpPr>
        <p:spPr>
          <a:xfrm>
            <a:off x="295275" y="6308208"/>
            <a:ext cx="6172200" cy="369332"/>
          </a:xfrm>
          <a:prstGeom prst="rect">
            <a:avLst/>
          </a:prstGeom>
          <a:noFill/>
        </p:spPr>
        <p:txBody>
          <a:bodyPr wrap="square">
            <a:spAutoFit/>
          </a:bodyPr>
          <a:lstStyle/>
          <a:p>
            <a:r>
              <a:rPr lang="en-US" b="1" u="sng" dirty="0" err="1"/>
              <a:t>output:</a:t>
            </a:r>
            <a:r>
              <a:rPr lang="en-US" dirty="0" err="1"/>
              <a:t>The</a:t>
            </a:r>
            <a:r>
              <a:rPr lang="en-US" dirty="0"/>
              <a:t> value of PI is: 3.140000</a:t>
            </a:r>
            <a:endParaRPr lang="te-IN" dirty="0"/>
          </a:p>
        </p:txBody>
      </p:sp>
      <p:sp>
        <p:nvSpPr>
          <p:cNvPr id="16" name="TextBox 15">
            <a:extLst>
              <a:ext uri="{FF2B5EF4-FFF2-40B4-BE49-F238E27FC236}">
                <a16:creationId xmlns:a16="http://schemas.microsoft.com/office/drawing/2014/main" id="{6DFFB4E0-5203-459F-95DD-AFED15405499}"/>
              </a:ext>
            </a:extLst>
          </p:cNvPr>
          <p:cNvSpPr txBox="1"/>
          <p:nvPr/>
        </p:nvSpPr>
        <p:spPr>
          <a:xfrm>
            <a:off x="7391400" y="2535793"/>
            <a:ext cx="6096000" cy="461665"/>
          </a:xfrm>
          <a:prstGeom prst="rect">
            <a:avLst/>
          </a:prstGeom>
          <a:noFill/>
        </p:spPr>
        <p:txBody>
          <a:bodyPr wrap="square">
            <a:spAutoFit/>
          </a:bodyPr>
          <a:lstStyle/>
          <a:p>
            <a:pPr algn="l"/>
            <a:r>
              <a:rPr lang="en-IN" sz="2400" b="1" i="0" u="sng" dirty="0">
                <a:solidFill>
                  <a:srgbClr val="610B4B"/>
                </a:solidFill>
                <a:effectLst/>
                <a:latin typeface="erdana"/>
              </a:rPr>
              <a:t>2) C #define </a:t>
            </a:r>
            <a:r>
              <a:rPr lang="en-IN" sz="2400" b="1" i="0" u="sng" dirty="0" err="1">
                <a:solidFill>
                  <a:srgbClr val="610B4B"/>
                </a:solidFill>
                <a:effectLst/>
                <a:latin typeface="erdana"/>
              </a:rPr>
              <a:t>preprocessor</a:t>
            </a:r>
            <a:endParaRPr lang="en-IN" sz="2400" b="1" i="0" u="sng" dirty="0">
              <a:solidFill>
                <a:srgbClr val="610B4B"/>
              </a:solidFill>
              <a:effectLst/>
              <a:latin typeface="erdana"/>
            </a:endParaRPr>
          </a:p>
        </p:txBody>
      </p:sp>
      <p:sp>
        <p:nvSpPr>
          <p:cNvPr id="18" name="TextBox 17">
            <a:extLst>
              <a:ext uri="{FF2B5EF4-FFF2-40B4-BE49-F238E27FC236}">
                <a16:creationId xmlns:a16="http://schemas.microsoft.com/office/drawing/2014/main" id="{013F923F-801C-430B-88E6-2C1FA057E187}"/>
              </a:ext>
            </a:extLst>
          </p:cNvPr>
          <p:cNvSpPr txBox="1"/>
          <p:nvPr/>
        </p:nvSpPr>
        <p:spPr>
          <a:xfrm>
            <a:off x="6838950" y="2906594"/>
            <a:ext cx="6743700" cy="646331"/>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#define preprocessor directive is  also used </a:t>
            </a:r>
          </a:p>
          <a:p>
            <a:pPr algn="l"/>
            <a:r>
              <a:rPr lang="en-US" b="0" i="0" dirty="0">
                <a:solidFill>
                  <a:srgbClr val="000000"/>
                </a:solidFill>
                <a:effectLst/>
                <a:latin typeface="verdana" panose="020B0604030504040204" pitchFamily="34" charset="0"/>
              </a:rPr>
              <a:t>to define constant in C programming.</a:t>
            </a:r>
          </a:p>
        </p:txBody>
      </p:sp>
      <p:sp>
        <p:nvSpPr>
          <p:cNvPr id="20" name="TextBox 19">
            <a:extLst>
              <a:ext uri="{FF2B5EF4-FFF2-40B4-BE49-F238E27FC236}">
                <a16:creationId xmlns:a16="http://schemas.microsoft.com/office/drawing/2014/main" id="{7572C496-A372-4067-B780-2326FD7B3A3C}"/>
              </a:ext>
            </a:extLst>
          </p:cNvPr>
          <p:cNvSpPr txBox="1"/>
          <p:nvPr/>
        </p:nvSpPr>
        <p:spPr>
          <a:xfrm>
            <a:off x="6838950" y="3537241"/>
            <a:ext cx="6791324" cy="646331"/>
          </a:xfrm>
          <a:prstGeom prst="rect">
            <a:avLst/>
          </a:prstGeom>
          <a:noFill/>
        </p:spPr>
        <p:txBody>
          <a:bodyPr wrap="square">
            <a:spAutoFit/>
          </a:bodyPr>
          <a:lstStyle/>
          <a:p>
            <a:r>
              <a:rPr lang="en-US" b="1" u="sng" dirty="0">
                <a:solidFill>
                  <a:srgbClr val="0070C0"/>
                </a:solidFill>
                <a:latin typeface="verdana" panose="020B0604030504040204" pitchFamily="34" charset="0"/>
              </a:rPr>
              <a:t>syntax:</a:t>
            </a:r>
          </a:p>
          <a:p>
            <a:r>
              <a:rPr lang="en-US" b="1" dirty="0">
                <a:solidFill>
                  <a:srgbClr val="0070C0"/>
                </a:solidFill>
                <a:latin typeface="verdana" panose="020B0604030504040204" pitchFamily="34" charset="0"/>
              </a:rPr>
              <a:t>#define variable value</a:t>
            </a:r>
            <a:endParaRPr lang="te-IN" dirty="0"/>
          </a:p>
        </p:txBody>
      </p:sp>
      <p:sp>
        <p:nvSpPr>
          <p:cNvPr id="21" name="TextBox 20">
            <a:extLst>
              <a:ext uri="{FF2B5EF4-FFF2-40B4-BE49-F238E27FC236}">
                <a16:creationId xmlns:a16="http://schemas.microsoft.com/office/drawing/2014/main" id="{C8F28517-7D16-4B75-84DF-A8CFD581D9B4}"/>
              </a:ext>
            </a:extLst>
          </p:cNvPr>
          <p:cNvSpPr txBox="1"/>
          <p:nvPr/>
        </p:nvSpPr>
        <p:spPr>
          <a:xfrm>
            <a:off x="6838950" y="4106878"/>
            <a:ext cx="6096000" cy="2031325"/>
          </a:xfrm>
          <a:prstGeom prst="rect">
            <a:avLst/>
          </a:prstGeom>
          <a:noFill/>
        </p:spPr>
        <p:txBody>
          <a:bodyPr wrap="square">
            <a:spAutoFit/>
          </a:bodyPr>
          <a:lstStyle/>
          <a:p>
            <a:pPr algn="l"/>
            <a:r>
              <a:rPr lang="en-US" b="0" i="0" dirty="0">
                <a:solidFill>
                  <a:srgbClr val="002060"/>
                </a:solidFill>
                <a:effectLst/>
                <a:latin typeface="verdana" panose="020B0604030504040204" pitchFamily="34" charset="0"/>
              </a:rPr>
              <a:t>#include&lt;stdio.h&gt;   </a:t>
            </a:r>
          </a:p>
          <a:p>
            <a:pPr algn="l"/>
            <a:r>
              <a:rPr lang="en-US" dirty="0">
                <a:solidFill>
                  <a:srgbClr val="002060"/>
                </a:solidFill>
                <a:latin typeface="verdana" panose="020B0604030504040204" pitchFamily="34" charset="0"/>
              </a:rPr>
              <a:t>#define PI 3.14</a:t>
            </a:r>
            <a:r>
              <a:rPr lang="en-US" b="0" i="0" dirty="0">
                <a:solidFill>
                  <a:srgbClr val="002060"/>
                </a:solidFill>
                <a:effectLst/>
                <a:latin typeface="verdana" panose="020B0604030504040204" pitchFamily="34" charset="0"/>
              </a:rPr>
              <a:t> </a:t>
            </a:r>
          </a:p>
          <a:p>
            <a:pPr algn="l"/>
            <a:r>
              <a:rPr lang="en-US" b="1" i="0" dirty="0">
                <a:solidFill>
                  <a:srgbClr val="002060"/>
                </a:solidFill>
                <a:effectLst/>
                <a:latin typeface="verdana" panose="020B0604030504040204" pitchFamily="34" charset="0"/>
              </a:rPr>
              <a:t>int</a:t>
            </a:r>
            <a:r>
              <a:rPr lang="en-US" b="0" i="0" dirty="0">
                <a:solidFill>
                  <a:srgbClr val="002060"/>
                </a:solidFill>
                <a:effectLst/>
                <a:latin typeface="verdana" panose="020B0604030504040204" pitchFamily="34" charset="0"/>
              </a:rPr>
              <a:t> main()</a:t>
            </a:r>
          </a:p>
          <a:p>
            <a:pPr algn="l"/>
            <a:r>
              <a:rPr lang="en-US" b="0" i="0" dirty="0">
                <a:solidFill>
                  <a:srgbClr val="002060"/>
                </a:solidFill>
                <a:effectLst/>
                <a:latin typeface="verdana" panose="020B0604030504040204" pitchFamily="34" charset="0"/>
              </a:rPr>
              <a:t>{    </a:t>
            </a:r>
          </a:p>
          <a:p>
            <a:pPr algn="l"/>
            <a:r>
              <a:rPr lang="en-US" b="0" i="0" dirty="0">
                <a:solidFill>
                  <a:srgbClr val="002060"/>
                </a:solidFill>
                <a:effectLst/>
                <a:latin typeface="verdana" panose="020B0604030504040204" pitchFamily="34" charset="0"/>
              </a:rPr>
              <a:t>       </a:t>
            </a:r>
            <a:r>
              <a:rPr lang="en-US" b="0" i="0" dirty="0" err="1">
                <a:solidFill>
                  <a:srgbClr val="002060"/>
                </a:solidFill>
                <a:effectLst/>
                <a:latin typeface="verdana" panose="020B0604030504040204" pitchFamily="34" charset="0"/>
              </a:rPr>
              <a:t>printf</a:t>
            </a:r>
            <a:r>
              <a:rPr lang="en-US" b="0" i="0" dirty="0">
                <a:solidFill>
                  <a:srgbClr val="002060"/>
                </a:solidFill>
                <a:effectLst/>
                <a:latin typeface="verdana" panose="020B0604030504040204" pitchFamily="34" charset="0"/>
              </a:rPr>
              <a:t>("The value of PI is: %</a:t>
            </a:r>
            <a:r>
              <a:rPr lang="en-US" b="0" i="0" dirty="0" err="1">
                <a:solidFill>
                  <a:srgbClr val="002060"/>
                </a:solidFill>
                <a:effectLst/>
                <a:latin typeface="verdana" panose="020B0604030504040204" pitchFamily="34" charset="0"/>
              </a:rPr>
              <a:t>f",PI</a:t>
            </a:r>
            <a:r>
              <a:rPr lang="en-US" b="0" i="0" dirty="0">
                <a:solidFill>
                  <a:srgbClr val="002060"/>
                </a:solidFill>
                <a:effectLst/>
                <a:latin typeface="verdana" panose="020B0604030504040204" pitchFamily="34" charset="0"/>
              </a:rPr>
              <a:t>);    </a:t>
            </a:r>
          </a:p>
          <a:p>
            <a:pPr algn="l"/>
            <a:r>
              <a:rPr lang="en-US" b="0" i="0" dirty="0">
                <a:solidFill>
                  <a:srgbClr val="002060"/>
                </a:solidFill>
                <a:effectLst/>
                <a:latin typeface="verdana" panose="020B0604030504040204" pitchFamily="34" charset="0"/>
              </a:rPr>
              <a:t>    </a:t>
            </a:r>
            <a:r>
              <a:rPr lang="en-US" b="1" i="0" dirty="0">
                <a:solidFill>
                  <a:srgbClr val="002060"/>
                </a:solidFill>
                <a:effectLst/>
                <a:latin typeface="verdana" panose="020B0604030504040204" pitchFamily="34" charset="0"/>
              </a:rPr>
              <a:t>return</a:t>
            </a:r>
            <a:r>
              <a:rPr lang="en-US" b="0" i="0" dirty="0">
                <a:solidFill>
                  <a:srgbClr val="002060"/>
                </a:solidFill>
                <a:effectLst/>
                <a:latin typeface="verdana" panose="020B0604030504040204" pitchFamily="34" charset="0"/>
              </a:rPr>
              <a:t> 0;  </a:t>
            </a:r>
          </a:p>
          <a:p>
            <a:pPr algn="l"/>
            <a:r>
              <a:rPr lang="en-US" b="0" i="0" dirty="0">
                <a:solidFill>
                  <a:srgbClr val="002060"/>
                </a:solidFill>
                <a:effectLst/>
                <a:latin typeface="verdana" panose="020B0604030504040204" pitchFamily="34" charset="0"/>
              </a:rPr>
              <a:t>}   </a:t>
            </a:r>
          </a:p>
        </p:txBody>
      </p:sp>
      <p:sp>
        <p:nvSpPr>
          <p:cNvPr id="22" name="TextBox 21">
            <a:extLst>
              <a:ext uri="{FF2B5EF4-FFF2-40B4-BE49-F238E27FC236}">
                <a16:creationId xmlns:a16="http://schemas.microsoft.com/office/drawing/2014/main" id="{066196F9-2589-46B7-975A-76EA54D1B478}"/>
              </a:ext>
            </a:extLst>
          </p:cNvPr>
          <p:cNvSpPr txBox="1"/>
          <p:nvPr/>
        </p:nvSpPr>
        <p:spPr>
          <a:xfrm>
            <a:off x="7124700" y="6308208"/>
            <a:ext cx="6172200" cy="369332"/>
          </a:xfrm>
          <a:prstGeom prst="rect">
            <a:avLst/>
          </a:prstGeom>
          <a:noFill/>
        </p:spPr>
        <p:txBody>
          <a:bodyPr wrap="square">
            <a:spAutoFit/>
          </a:bodyPr>
          <a:lstStyle/>
          <a:p>
            <a:r>
              <a:rPr lang="en-US" b="1" u="sng" dirty="0" err="1"/>
              <a:t>output:</a:t>
            </a:r>
            <a:r>
              <a:rPr lang="en-US" dirty="0" err="1"/>
              <a:t>The</a:t>
            </a:r>
            <a:r>
              <a:rPr lang="en-US" dirty="0"/>
              <a:t> value of PI is: 3.140000</a:t>
            </a:r>
            <a:endParaRPr lang="te-IN" dirty="0"/>
          </a:p>
        </p:txBody>
      </p:sp>
    </p:spTree>
    <p:extLst>
      <p:ext uri="{BB962C8B-B14F-4D97-AF65-F5344CB8AC3E}">
        <p14:creationId xmlns:p14="http://schemas.microsoft.com/office/powerpoint/2010/main" val="104419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4" grpId="0"/>
      <p:bldP spid="16" grpId="0"/>
      <p:bldP spid="18" grpId="0"/>
      <p:bldP spid="20" grpId="0"/>
      <p:bldP spid="21" grpId="0"/>
      <p:bldP spid="2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CF1B8-4A6C-4DA2-97FF-13774C1E346D}"/>
              </a:ext>
            </a:extLst>
          </p:cNvPr>
          <p:cNvSpPr>
            <a:spLocks noGrp="1"/>
          </p:cNvSpPr>
          <p:nvPr>
            <p:ph type="title"/>
          </p:nvPr>
        </p:nvSpPr>
        <p:spPr>
          <a:xfrm>
            <a:off x="298704" y="565660"/>
            <a:ext cx="10515600" cy="177800"/>
          </a:xfrm>
        </p:spPr>
        <p:txBody>
          <a:bodyPr>
            <a:normAutofit fontScale="90000"/>
          </a:bodyPr>
          <a:lstStyle/>
          <a:p>
            <a:pPr algn="ctr"/>
            <a:r>
              <a:rPr lang="en-US" b="1" u="sng" dirty="0"/>
              <a:t>Operators</a:t>
            </a:r>
            <a:endParaRPr lang="te-IN" b="1" u="sng" dirty="0"/>
          </a:p>
        </p:txBody>
      </p:sp>
      <p:sp>
        <p:nvSpPr>
          <p:cNvPr id="3" name="Content Placeholder 2">
            <a:extLst>
              <a:ext uri="{FF2B5EF4-FFF2-40B4-BE49-F238E27FC236}">
                <a16:creationId xmlns:a16="http://schemas.microsoft.com/office/drawing/2014/main" id="{ACEA7C05-448F-4F21-A718-96269137D49A}"/>
              </a:ext>
            </a:extLst>
          </p:cNvPr>
          <p:cNvSpPr>
            <a:spLocks noGrp="1"/>
          </p:cNvSpPr>
          <p:nvPr>
            <p:ph idx="1"/>
          </p:nvPr>
        </p:nvSpPr>
        <p:spPr>
          <a:xfrm>
            <a:off x="561975" y="1054100"/>
            <a:ext cx="10515600" cy="5438774"/>
          </a:xfrm>
        </p:spPr>
        <p:txBody>
          <a:bodyPr>
            <a:normAutofit/>
          </a:bodyPr>
          <a:lstStyle/>
          <a:p>
            <a:pPr marL="0" indent="0">
              <a:buNone/>
            </a:pPr>
            <a:r>
              <a:rPr lang="en-US" b="0" i="0" dirty="0">
                <a:effectLst/>
                <a:latin typeface="euclid_circular_a"/>
              </a:rPr>
              <a:t>An operator is simply a symbol that is used to perform operations.</a:t>
            </a:r>
          </a:p>
          <a:p>
            <a:pPr marL="0" indent="0">
              <a:buNone/>
            </a:pPr>
            <a:r>
              <a:rPr lang="en-US" b="1" i="0" u="sng" dirty="0">
                <a:effectLst/>
                <a:latin typeface="euclid_circular_a"/>
              </a:rPr>
              <a:t>Types of operators in c:</a:t>
            </a:r>
          </a:p>
          <a:p>
            <a:pPr marL="0" indent="0">
              <a:buNone/>
            </a:pPr>
            <a:endParaRPr lang="en-US" b="1" i="0" u="sng" dirty="0">
              <a:effectLst/>
              <a:latin typeface="euclid_circular_a"/>
            </a:endParaRPr>
          </a:p>
          <a:p>
            <a:pPr algn="l">
              <a:buFont typeface="Arial" panose="020B0604020202020204" pitchFamily="34" charset="0"/>
              <a:buChar char="•"/>
            </a:pPr>
            <a:r>
              <a:rPr lang="en-US" b="0" dirty="0">
                <a:solidFill>
                  <a:srgbClr val="000000"/>
                </a:solidFill>
                <a:effectLst/>
                <a:latin typeface="verdana" panose="020B0604030504040204" pitchFamily="34" charset="0"/>
              </a:rPr>
              <a:t>Arithmetic Operators</a:t>
            </a:r>
          </a:p>
          <a:p>
            <a:r>
              <a:rPr lang="en-US" b="0" dirty="0">
                <a:solidFill>
                  <a:srgbClr val="000000"/>
                </a:solidFill>
                <a:effectLst/>
                <a:latin typeface="verdana" panose="020B0604030504040204" pitchFamily="34" charset="0"/>
              </a:rPr>
              <a:t>Assignment Operator</a:t>
            </a:r>
          </a:p>
          <a:p>
            <a:pPr algn="l">
              <a:buFont typeface="Arial" panose="020B0604020202020204" pitchFamily="34" charset="0"/>
              <a:buChar char="•"/>
            </a:pPr>
            <a:r>
              <a:rPr lang="en-US" b="0" dirty="0">
                <a:solidFill>
                  <a:srgbClr val="000000"/>
                </a:solidFill>
                <a:effectLst/>
                <a:latin typeface="verdana" panose="020B0604030504040204" pitchFamily="34" charset="0"/>
              </a:rPr>
              <a:t>Relational Operators</a:t>
            </a:r>
          </a:p>
          <a:p>
            <a:pPr algn="l">
              <a:buFont typeface="Arial" panose="020B0604020202020204" pitchFamily="34" charset="0"/>
              <a:buChar char="•"/>
            </a:pPr>
            <a:r>
              <a:rPr lang="en-US" b="0" dirty="0">
                <a:solidFill>
                  <a:srgbClr val="000000"/>
                </a:solidFill>
                <a:effectLst/>
                <a:latin typeface="verdana" panose="020B0604030504040204" pitchFamily="34" charset="0"/>
              </a:rPr>
              <a:t>Logical Operators</a:t>
            </a:r>
          </a:p>
          <a:p>
            <a:pPr algn="l">
              <a:buFont typeface="Arial" panose="020B0604020202020204" pitchFamily="34" charset="0"/>
              <a:buChar char="•"/>
            </a:pPr>
            <a:r>
              <a:rPr lang="en-US" b="0" dirty="0">
                <a:solidFill>
                  <a:srgbClr val="000000"/>
                </a:solidFill>
                <a:effectLst/>
                <a:latin typeface="verdana" panose="020B0604030504040204" pitchFamily="34" charset="0"/>
              </a:rPr>
              <a:t>Bitwise Operators</a:t>
            </a:r>
          </a:p>
          <a:p>
            <a:pPr algn="l">
              <a:buFont typeface="Arial" panose="020B0604020202020204" pitchFamily="34" charset="0"/>
              <a:buChar char="•"/>
            </a:pPr>
            <a:r>
              <a:rPr lang="en-US" b="0" dirty="0">
                <a:solidFill>
                  <a:srgbClr val="000000"/>
                </a:solidFill>
                <a:effectLst/>
                <a:latin typeface="verdana" panose="020B0604030504040204" pitchFamily="34" charset="0"/>
              </a:rPr>
              <a:t>Ternary or Conditional Operators</a:t>
            </a:r>
          </a:p>
          <a:p>
            <a:pPr algn="l">
              <a:buFont typeface="Arial" panose="020B0604020202020204" pitchFamily="34" charset="0"/>
              <a:buChar char="•"/>
            </a:pPr>
            <a:r>
              <a:rPr lang="en-US" b="0" dirty="0">
                <a:solidFill>
                  <a:srgbClr val="000000"/>
                </a:solidFill>
                <a:effectLst/>
                <a:latin typeface="verdana" panose="020B0604030504040204" pitchFamily="34" charset="0"/>
              </a:rPr>
              <a:t>Special Operators</a:t>
            </a:r>
          </a:p>
          <a:p>
            <a:endParaRPr lang="te-IN" dirty="0"/>
          </a:p>
        </p:txBody>
      </p:sp>
    </p:spTree>
    <p:extLst>
      <p:ext uri="{BB962C8B-B14F-4D97-AF65-F5344CB8AC3E}">
        <p14:creationId xmlns:p14="http://schemas.microsoft.com/office/powerpoint/2010/main" val="1565677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B661-2BEE-447A-83BE-C9F403E7EFBF}"/>
              </a:ext>
            </a:extLst>
          </p:cNvPr>
          <p:cNvSpPr>
            <a:spLocks noGrp="1"/>
          </p:cNvSpPr>
          <p:nvPr>
            <p:ph type="title"/>
          </p:nvPr>
        </p:nvSpPr>
        <p:spPr>
          <a:xfrm>
            <a:off x="838200" y="365126"/>
            <a:ext cx="10515600" cy="520700"/>
          </a:xfrm>
        </p:spPr>
        <p:txBody>
          <a:bodyPr>
            <a:normAutofit fontScale="90000"/>
          </a:bodyPr>
          <a:lstStyle/>
          <a:p>
            <a:pPr algn="ctr"/>
            <a:r>
              <a:rPr lang="en-US" altLang="te-IN" b="1" u="sng" dirty="0"/>
              <a:t>A</a:t>
            </a:r>
            <a:r>
              <a:rPr lang="en-US" altLang="te-IN" sz="4400" b="1" u="sng" dirty="0"/>
              <a:t>rithmetic </a:t>
            </a:r>
            <a:r>
              <a:rPr lang="en-US" altLang="te-IN" b="1" u="sng" dirty="0"/>
              <a:t>O</a:t>
            </a:r>
            <a:r>
              <a:rPr lang="en-US" altLang="te-IN" sz="4400" b="1" u="sng" dirty="0"/>
              <a:t>perators</a:t>
            </a:r>
            <a:endParaRPr lang="te-IN" u="sng" dirty="0"/>
          </a:p>
        </p:txBody>
      </p:sp>
      <p:sp>
        <p:nvSpPr>
          <p:cNvPr id="4" name="Rectangle 5">
            <a:extLst>
              <a:ext uri="{FF2B5EF4-FFF2-40B4-BE49-F238E27FC236}">
                <a16:creationId xmlns:a16="http://schemas.microsoft.com/office/drawing/2014/main" id="{02DC9751-5874-4837-BC97-95AD04D82D75}"/>
              </a:ext>
            </a:extLst>
          </p:cNvPr>
          <p:cNvSpPr>
            <a:spLocks noGrp="1" noChangeArrowheads="1"/>
          </p:cNvSpPr>
          <p:nvPr>
            <p:ph idx="1"/>
          </p:nvPr>
        </p:nvSpPr>
        <p:spPr>
          <a:xfrm>
            <a:off x="609600" y="1006475"/>
            <a:ext cx="10515600" cy="4351338"/>
          </a:xfrm>
        </p:spPr>
        <p:txBody>
          <a:bodyPr>
            <a:normAutofit/>
          </a:bodyPr>
          <a:lstStyle/>
          <a:p>
            <a:r>
              <a:rPr lang="en-US" altLang="te-IN" sz="2800" dirty="0"/>
              <a:t>An </a:t>
            </a:r>
            <a:r>
              <a:rPr lang="en-US" altLang="te-IN" sz="2800" b="1" dirty="0"/>
              <a:t>arithmetic operator</a:t>
            </a:r>
            <a:r>
              <a:rPr lang="en-US" altLang="te-IN" sz="2800" dirty="0"/>
              <a:t> is a symbol that will perform some arithmetic operation.</a:t>
            </a:r>
          </a:p>
          <a:p>
            <a:pPr>
              <a:buFont typeface="Wingdings" panose="05000000000000000000" pitchFamily="2" charset="2"/>
              <a:buNone/>
            </a:pPr>
            <a:endParaRPr lang="en-US" altLang="te-IN" sz="1800" dirty="0">
              <a:latin typeface="courier-new"/>
            </a:endParaRPr>
          </a:p>
        </p:txBody>
      </p:sp>
      <p:graphicFrame>
        <p:nvGraphicFramePr>
          <p:cNvPr id="5" name="Group 39">
            <a:extLst>
              <a:ext uri="{FF2B5EF4-FFF2-40B4-BE49-F238E27FC236}">
                <a16:creationId xmlns:a16="http://schemas.microsoft.com/office/drawing/2014/main" id="{15C19B95-C757-4812-B79C-BC8037BCB40C}"/>
              </a:ext>
            </a:extLst>
          </p:cNvPr>
          <p:cNvGraphicFramePr>
            <a:graphicFrameLocks noGrp="1"/>
          </p:cNvGraphicFramePr>
          <p:nvPr/>
        </p:nvGraphicFramePr>
        <p:xfrm>
          <a:off x="609600" y="2164078"/>
          <a:ext cx="8305800" cy="3785871"/>
        </p:xfrm>
        <a:graphic>
          <a:graphicData uri="http://schemas.openxmlformats.org/drawingml/2006/table">
            <a:tbl>
              <a:tblPr/>
              <a:tblGrid>
                <a:gridCol w="12954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484188">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OPERATION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VALUE OF</a:t>
                      </a:r>
                      <a:r>
                        <a:rPr kumimoji="0" lang="en-US" sz="2200" b="0" i="0" u="none" strike="noStrike" cap="none" normalizeH="0" baseline="0">
                          <a:ln>
                            <a:noFill/>
                          </a:ln>
                          <a:solidFill>
                            <a:schemeClr val="tx1"/>
                          </a:solidFill>
                          <a:effectLst/>
                          <a:latin typeface="Calibri" pitchFamily="34" charset="0"/>
                          <a:cs typeface="Arial" charset="0"/>
                        </a:rPr>
                        <a:t> </a:t>
                      </a:r>
                      <a:r>
                        <a:rPr kumimoji="0" lang="en-US" sz="2200" b="1" i="0" u="none" strike="noStrike" cap="none" normalizeH="0" baseline="0">
                          <a:ln>
                            <a:noFill/>
                          </a:ln>
                          <a:solidFill>
                            <a:schemeClr val="tx1"/>
                          </a:solidFill>
                          <a:effectLst/>
                          <a:latin typeface="Calibri" pitchFamily="34" charset="0"/>
                          <a:cs typeface="Arial" charset="0"/>
                        </a:rPr>
                        <a:t>ans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7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addition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ans = 7 + 3;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9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subtraction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ans = 7 - 3;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0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multiplication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ans = 7 *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7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division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ans = 7 /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modulus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ans = 7 %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dirty="0">
                          <a:ln>
                            <a:noFill/>
                          </a:ln>
                          <a:solidFill>
                            <a:schemeClr val="tx1"/>
                          </a:solidFill>
                          <a:effectLst/>
                          <a:latin typeface="Calibri" pitchFamily="34"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188854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4D6F-10A7-42BF-ABB7-FBFDAA85E34A}"/>
              </a:ext>
            </a:extLst>
          </p:cNvPr>
          <p:cNvSpPr>
            <a:spLocks noGrp="1"/>
          </p:cNvSpPr>
          <p:nvPr>
            <p:ph type="title"/>
          </p:nvPr>
        </p:nvSpPr>
        <p:spPr>
          <a:xfrm>
            <a:off x="838200" y="365126"/>
            <a:ext cx="10515600" cy="315912"/>
          </a:xfrm>
        </p:spPr>
        <p:txBody>
          <a:bodyPr>
            <a:normAutofit fontScale="90000"/>
          </a:bodyPr>
          <a:lstStyle/>
          <a:p>
            <a:pPr algn="ctr"/>
            <a:r>
              <a:rPr lang="en-IN" b="1" u="sng" dirty="0"/>
              <a:t>Arithmetic operators-example program</a:t>
            </a:r>
            <a:endParaRPr lang="te-IN" b="1" u="sng" dirty="0"/>
          </a:p>
        </p:txBody>
      </p:sp>
      <p:sp>
        <p:nvSpPr>
          <p:cNvPr id="3" name="Content Placeholder 2">
            <a:extLst>
              <a:ext uri="{FF2B5EF4-FFF2-40B4-BE49-F238E27FC236}">
                <a16:creationId xmlns:a16="http://schemas.microsoft.com/office/drawing/2014/main" id="{E58B8E02-2C63-4EBC-9395-392E99949FAE}"/>
              </a:ext>
            </a:extLst>
          </p:cNvPr>
          <p:cNvSpPr>
            <a:spLocks noGrp="1"/>
          </p:cNvSpPr>
          <p:nvPr>
            <p:ph idx="1"/>
          </p:nvPr>
        </p:nvSpPr>
        <p:spPr>
          <a:xfrm>
            <a:off x="161925" y="1092200"/>
            <a:ext cx="10515600" cy="4351338"/>
          </a:xfrm>
        </p:spPr>
        <p:txBody>
          <a:bodyPr>
            <a:noAutofit/>
          </a:bodyPr>
          <a:lstStyle/>
          <a:p>
            <a:pPr marL="0" indent="0">
              <a:buNone/>
            </a:pPr>
            <a:r>
              <a:rPr lang="en-IN" sz="3200" dirty="0">
                <a:solidFill>
                  <a:srgbClr val="0070C0"/>
                </a:solidFill>
              </a:rPr>
              <a:t>// Working of arithmetic operators</a:t>
            </a:r>
          </a:p>
          <a:p>
            <a:pPr marL="0" indent="0">
              <a:buNone/>
            </a:pPr>
            <a:r>
              <a:rPr lang="en-IN" sz="3200" dirty="0">
                <a:solidFill>
                  <a:srgbClr val="0070C0"/>
                </a:solidFill>
              </a:rPr>
              <a:t>#include &lt;</a:t>
            </a:r>
            <a:r>
              <a:rPr lang="en-IN" sz="3200" dirty="0" err="1">
                <a:solidFill>
                  <a:srgbClr val="0070C0"/>
                </a:solidFill>
              </a:rPr>
              <a:t>stdio.h</a:t>
            </a:r>
            <a:r>
              <a:rPr lang="en-IN" sz="3200" dirty="0">
                <a:solidFill>
                  <a:srgbClr val="0070C0"/>
                </a:solidFill>
              </a:rPr>
              <a:t>&gt;</a:t>
            </a:r>
          </a:p>
          <a:p>
            <a:pPr marL="0" indent="0">
              <a:buNone/>
            </a:pPr>
            <a:r>
              <a:rPr lang="en-IN" sz="3200" dirty="0">
                <a:solidFill>
                  <a:srgbClr val="0070C0"/>
                </a:solidFill>
              </a:rPr>
              <a:t>int main()</a:t>
            </a:r>
          </a:p>
          <a:p>
            <a:pPr marL="0" indent="0">
              <a:buNone/>
            </a:pPr>
            <a:r>
              <a:rPr lang="en-IN" sz="3200" dirty="0">
                <a:solidFill>
                  <a:srgbClr val="0070C0"/>
                </a:solidFill>
              </a:rPr>
              <a:t>{</a:t>
            </a:r>
          </a:p>
          <a:p>
            <a:pPr marL="0" indent="0">
              <a:buNone/>
            </a:pPr>
            <a:r>
              <a:rPr lang="en-IN" dirty="0">
                <a:solidFill>
                  <a:srgbClr val="0070C0"/>
                </a:solidFill>
              </a:rPr>
              <a:t>    int a = 9,b = 4, c;</a:t>
            </a:r>
          </a:p>
          <a:p>
            <a:pPr marL="0" indent="0">
              <a:buNone/>
            </a:pPr>
            <a:r>
              <a:rPr lang="en-IN" dirty="0">
                <a:solidFill>
                  <a:srgbClr val="0070C0"/>
                </a:solidFill>
              </a:rPr>
              <a:t>    c = </a:t>
            </a:r>
            <a:r>
              <a:rPr lang="en-IN" dirty="0" err="1">
                <a:solidFill>
                  <a:srgbClr val="0070C0"/>
                </a:solidFill>
              </a:rPr>
              <a:t>a+b</a:t>
            </a:r>
            <a:r>
              <a:rPr lang="en-IN" dirty="0">
                <a:solidFill>
                  <a:srgbClr val="0070C0"/>
                </a:solidFill>
              </a:rPr>
              <a:t>;</a:t>
            </a:r>
          </a:p>
          <a:p>
            <a:pPr marL="0" indent="0">
              <a:buNone/>
            </a:pPr>
            <a:r>
              <a:rPr lang="en-IN" dirty="0">
                <a:solidFill>
                  <a:srgbClr val="0070C0"/>
                </a:solidFill>
              </a:rPr>
              <a:t>    </a:t>
            </a:r>
            <a:r>
              <a:rPr lang="en-IN" dirty="0" err="1">
                <a:solidFill>
                  <a:srgbClr val="0070C0"/>
                </a:solidFill>
              </a:rPr>
              <a:t>printf</a:t>
            </a:r>
            <a:r>
              <a:rPr lang="en-IN" dirty="0">
                <a:solidFill>
                  <a:srgbClr val="0070C0"/>
                </a:solidFill>
              </a:rPr>
              <a:t>("</a:t>
            </a:r>
            <a:r>
              <a:rPr lang="en-IN" dirty="0" err="1">
                <a:solidFill>
                  <a:srgbClr val="0070C0"/>
                </a:solidFill>
              </a:rPr>
              <a:t>a+b</a:t>
            </a:r>
            <a:r>
              <a:rPr lang="en-IN" dirty="0">
                <a:solidFill>
                  <a:srgbClr val="0070C0"/>
                </a:solidFill>
              </a:rPr>
              <a:t> = %d \</a:t>
            </a:r>
            <a:r>
              <a:rPr lang="en-IN" dirty="0" err="1">
                <a:solidFill>
                  <a:srgbClr val="0070C0"/>
                </a:solidFill>
              </a:rPr>
              <a:t>n",c</a:t>
            </a:r>
            <a:r>
              <a:rPr lang="en-IN" dirty="0">
                <a:solidFill>
                  <a:srgbClr val="0070C0"/>
                </a:solidFill>
              </a:rPr>
              <a:t>);</a:t>
            </a:r>
          </a:p>
          <a:p>
            <a:pPr marL="0" indent="0">
              <a:buNone/>
            </a:pPr>
            <a:r>
              <a:rPr lang="en-IN" dirty="0">
                <a:solidFill>
                  <a:srgbClr val="0070C0"/>
                </a:solidFill>
              </a:rPr>
              <a:t>    c = a-b;</a:t>
            </a:r>
          </a:p>
          <a:p>
            <a:pPr marL="0" indent="0">
              <a:buNone/>
            </a:pPr>
            <a:r>
              <a:rPr lang="en-IN" dirty="0">
                <a:solidFill>
                  <a:srgbClr val="0070C0"/>
                </a:solidFill>
              </a:rPr>
              <a:t>    </a:t>
            </a:r>
            <a:r>
              <a:rPr lang="en-IN" dirty="0" err="1">
                <a:solidFill>
                  <a:srgbClr val="0070C0"/>
                </a:solidFill>
              </a:rPr>
              <a:t>printf</a:t>
            </a:r>
            <a:r>
              <a:rPr lang="en-IN" dirty="0">
                <a:solidFill>
                  <a:srgbClr val="0070C0"/>
                </a:solidFill>
              </a:rPr>
              <a:t>("a-b = %d \</a:t>
            </a:r>
            <a:r>
              <a:rPr lang="en-IN" dirty="0" err="1">
                <a:solidFill>
                  <a:srgbClr val="0070C0"/>
                </a:solidFill>
              </a:rPr>
              <a:t>n",c</a:t>
            </a:r>
            <a:r>
              <a:rPr lang="en-IN" dirty="0">
                <a:solidFill>
                  <a:srgbClr val="0070C0"/>
                </a:solidFill>
              </a:rPr>
              <a:t>);</a:t>
            </a:r>
          </a:p>
          <a:p>
            <a:pPr marL="0" indent="0">
              <a:buNone/>
            </a:pPr>
            <a:r>
              <a:rPr lang="en-IN" dirty="0">
                <a:solidFill>
                  <a:srgbClr val="0070C0"/>
                </a:solidFill>
              </a:rPr>
              <a:t>    c = a*b;</a:t>
            </a:r>
          </a:p>
          <a:p>
            <a:pPr marL="0" indent="0">
              <a:buNone/>
            </a:pPr>
            <a:r>
              <a:rPr lang="en-IN" dirty="0">
                <a:solidFill>
                  <a:srgbClr val="0070C0"/>
                </a:solidFill>
              </a:rPr>
              <a:t>    </a:t>
            </a:r>
            <a:endParaRPr lang="te-IN" dirty="0">
              <a:solidFill>
                <a:srgbClr val="0070C0"/>
              </a:solidFill>
            </a:endParaRPr>
          </a:p>
        </p:txBody>
      </p:sp>
      <p:sp>
        <p:nvSpPr>
          <p:cNvPr id="10" name="TextBox 9">
            <a:extLst>
              <a:ext uri="{FF2B5EF4-FFF2-40B4-BE49-F238E27FC236}">
                <a16:creationId xmlns:a16="http://schemas.microsoft.com/office/drawing/2014/main" id="{29688CE6-988C-43F4-A7E9-3E6CD0FA7324}"/>
              </a:ext>
            </a:extLst>
          </p:cNvPr>
          <p:cNvSpPr txBox="1"/>
          <p:nvPr/>
        </p:nvSpPr>
        <p:spPr>
          <a:xfrm>
            <a:off x="6705600" y="976491"/>
            <a:ext cx="8829675" cy="5119350"/>
          </a:xfrm>
          <a:prstGeom prst="rect">
            <a:avLst/>
          </a:prstGeom>
          <a:noFill/>
        </p:spPr>
        <p:txBody>
          <a:bodyPr wrap="square">
            <a:sp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3200" b="0" i="0" u="none" strike="noStrike" kern="1200" cap="none" spc="0" normalizeH="0" baseline="0" noProof="0" dirty="0" err="1">
                <a:ln>
                  <a:noFill/>
                </a:ln>
                <a:solidFill>
                  <a:srgbClr val="0070C0"/>
                </a:solidFill>
                <a:effectLst/>
                <a:uLnTx/>
                <a:uFillTx/>
                <a:latin typeface="Calibri" panose="020F0502020204030204"/>
                <a:ea typeface="+mn-ea"/>
                <a:cs typeface="+mn-cs"/>
              </a:rPr>
              <a:t>printf</a:t>
            </a:r>
            <a:r>
              <a:rPr kumimoji="0" lang="en-IN" sz="3200" b="0" i="0" u="none" strike="noStrike" kern="1200" cap="none" spc="0" normalizeH="0" baseline="0" noProof="0" dirty="0">
                <a:ln>
                  <a:noFill/>
                </a:ln>
                <a:solidFill>
                  <a:srgbClr val="0070C0"/>
                </a:solidFill>
                <a:effectLst/>
                <a:uLnTx/>
                <a:uFillTx/>
                <a:latin typeface="Calibri" panose="020F0502020204030204"/>
                <a:ea typeface="+mn-ea"/>
                <a:cs typeface="+mn-cs"/>
              </a:rPr>
              <a:t>("a*b = %d \</a:t>
            </a:r>
            <a:r>
              <a:rPr kumimoji="0" lang="en-IN" sz="3200" b="0" i="0" u="none" strike="noStrike" kern="1200" cap="none" spc="0" normalizeH="0" baseline="0" noProof="0" dirty="0" err="1">
                <a:ln>
                  <a:noFill/>
                </a:ln>
                <a:solidFill>
                  <a:srgbClr val="0070C0"/>
                </a:solidFill>
                <a:effectLst/>
                <a:uLnTx/>
                <a:uFillTx/>
                <a:latin typeface="Calibri" panose="020F0502020204030204"/>
                <a:ea typeface="+mn-ea"/>
                <a:cs typeface="+mn-cs"/>
              </a:rPr>
              <a:t>n",c</a:t>
            </a:r>
            <a:r>
              <a:rPr kumimoji="0" lang="en-IN" sz="3200" b="0" i="0" u="none" strike="noStrike" kern="1200" cap="none" spc="0" normalizeH="0" baseline="0" noProof="0" dirty="0">
                <a:ln>
                  <a:noFill/>
                </a:ln>
                <a:solidFill>
                  <a:srgbClr val="0070C0"/>
                </a:solidFill>
                <a:effectLst/>
                <a:uLnTx/>
                <a:uFillTx/>
                <a:latin typeface="Calibri" panose="020F0502020204030204"/>
                <a:ea typeface="+mn-ea"/>
                <a:cs typeface="+mn-cs"/>
              </a:rPr>
              <a:t>);</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3200" b="0" i="0" u="none" strike="noStrike" kern="1200" cap="none" spc="0" normalizeH="0" baseline="0" noProof="0" dirty="0">
                <a:ln>
                  <a:noFill/>
                </a:ln>
                <a:solidFill>
                  <a:srgbClr val="0070C0"/>
                </a:solidFill>
                <a:effectLst/>
                <a:uLnTx/>
                <a:uFillTx/>
                <a:latin typeface="Calibri" panose="020F0502020204030204"/>
                <a:ea typeface="+mn-ea"/>
                <a:cs typeface="+mn-cs"/>
              </a:rPr>
              <a:t>    c = a/b;</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3200" b="0" i="0" u="none" strike="noStrike" kern="1200" cap="none" spc="0" normalizeH="0" baseline="0" noProof="0" dirty="0">
                <a:ln>
                  <a:noFill/>
                </a:ln>
                <a:solidFill>
                  <a:srgbClr val="0070C0"/>
                </a:solidFill>
                <a:effectLst/>
                <a:uLnTx/>
                <a:uFillTx/>
                <a:latin typeface="Calibri" panose="020F0502020204030204"/>
                <a:ea typeface="+mn-ea"/>
                <a:cs typeface="+mn-cs"/>
              </a:rPr>
              <a:t>    </a:t>
            </a:r>
            <a:r>
              <a:rPr kumimoji="0" lang="en-IN" sz="3200" b="0" i="0" u="none" strike="noStrike" kern="1200" cap="none" spc="0" normalizeH="0" baseline="0" noProof="0" dirty="0" err="1">
                <a:ln>
                  <a:noFill/>
                </a:ln>
                <a:solidFill>
                  <a:srgbClr val="0070C0"/>
                </a:solidFill>
                <a:effectLst/>
                <a:uLnTx/>
                <a:uFillTx/>
                <a:latin typeface="Calibri" panose="020F0502020204030204"/>
                <a:ea typeface="+mn-ea"/>
                <a:cs typeface="+mn-cs"/>
              </a:rPr>
              <a:t>printf</a:t>
            </a:r>
            <a:r>
              <a:rPr kumimoji="0" lang="en-IN" sz="3200" b="0" i="0" u="none" strike="noStrike" kern="1200" cap="none" spc="0" normalizeH="0" baseline="0" noProof="0" dirty="0">
                <a:ln>
                  <a:noFill/>
                </a:ln>
                <a:solidFill>
                  <a:srgbClr val="0070C0"/>
                </a:solidFill>
                <a:effectLst/>
                <a:uLnTx/>
                <a:uFillTx/>
                <a:latin typeface="Calibri" panose="020F0502020204030204"/>
                <a:ea typeface="+mn-ea"/>
                <a:cs typeface="+mn-cs"/>
              </a:rPr>
              <a:t>("a/b = %d \</a:t>
            </a:r>
            <a:r>
              <a:rPr kumimoji="0" lang="en-IN" sz="3200" b="0" i="0" u="none" strike="noStrike" kern="1200" cap="none" spc="0" normalizeH="0" baseline="0" noProof="0" dirty="0" err="1">
                <a:ln>
                  <a:noFill/>
                </a:ln>
                <a:solidFill>
                  <a:srgbClr val="0070C0"/>
                </a:solidFill>
                <a:effectLst/>
                <a:uLnTx/>
                <a:uFillTx/>
                <a:latin typeface="Calibri" panose="020F0502020204030204"/>
                <a:ea typeface="+mn-ea"/>
                <a:cs typeface="+mn-cs"/>
              </a:rPr>
              <a:t>n",c</a:t>
            </a:r>
            <a:r>
              <a:rPr kumimoji="0" lang="en-IN" sz="3200" b="0" i="0" u="none" strike="noStrike" kern="1200" cap="none" spc="0" normalizeH="0" baseline="0" noProof="0" dirty="0">
                <a:ln>
                  <a:noFill/>
                </a:ln>
                <a:solidFill>
                  <a:srgbClr val="0070C0"/>
                </a:solidFill>
                <a:effectLst/>
                <a:uLnTx/>
                <a:uFillTx/>
                <a:latin typeface="Calibri" panose="020F0502020204030204"/>
                <a:ea typeface="+mn-ea"/>
                <a:cs typeface="+mn-cs"/>
              </a:rPr>
              <a:t>);</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3200" b="0" i="0" u="none" strike="noStrike" kern="1200" cap="none" spc="0" normalizeH="0" baseline="0" noProof="0" dirty="0">
                <a:ln>
                  <a:noFill/>
                </a:ln>
                <a:solidFill>
                  <a:srgbClr val="0070C0"/>
                </a:solidFill>
                <a:effectLst/>
                <a:uLnTx/>
                <a:uFillTx/>
                <a:latin typeface="Calibri" panose="020F0502020204030204"/>
                <a:ea typeface="+mn-ea"/>
                <a:cs typeface="+mn-cs"/>
              </a:rPr>
              <a:t>    c = </a:t>
            </a:r>
            <a:r>
              <a:rPr kumimoji="0" lang="en-IN" sz="3200" b="0" i="0" u="none" strike="noStrike" kern="1200" cap="none" spc="0" normalizeH="0" baseline="0" noProof="0" dirty="0" err="1">
                <a:ln>
                  <a:noFill/>
                </a:ln>
                <a:solidFill>
                  <a:srgbClr val="0070C0"/>
                </a:solidFill>
                <a:effectLst/>
                <a:uLnTx/>
                <a:uFillTx/>
                <a:latin typeface="Calibri" panose="020F0502020204030204"/>
                <a:ea typeface="+mn-ea"/>
                <a:cs typeface="+mn-cs"/>
              </a:rPr>
              <a:t>a%b</a:t>
            </a:r>
            <a:r>
              <a:rPr kumimoji="0" lang="en-IN" sz="3200" b="0" i="0" u="none" strike="noStrike" kern="1200" cap="none" spc="0" normalizeH="0" baseline="0" noProof="0" dirty="0">
                <a:ln>
                  <a:noFill/>
                </a:ln>
                <a:solidFill>
                  <a:srgbClr val="0070C0"/>
                </a:solidFill>
                <a:effectLst/>
                <a:uLnTx/>
                <a:uFillTx/>
                <a:latin typeface="Calibri" panose="020F0502020204030204"/>
                <a:ea typeface="+mn-ea"/>
                <a:cs typeface="+mn-cs"/>
              </a:rPr>
              <a:t>;</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err="1">
                <a:ln>
                  <a:noFill/>
                </a:ln>
                <a:solidFill>
                  <a:srgbClr val="0070C0"/>
                </a:solidFill>
                <a:effectLst/>
                <a:uLnTx/>
                <a:uFillTx/>
                <a:latin typeface="Calibri" panose="020F0502020204030204"/>
                <a:ea typeface="+mn-ea"/>
                <a:cs typeface="+mn-cs"/>
              </a:rPr>
              <a:t>printf</a:t>
            </a:r>
            <a:r>
              <a:rPr kumimoji="0" lang="en-US" sz="3200" b="0" i="0" u="none" strike="noStrike" kern="1200" cap="none" spc="0" normalizeH="0" baseline="0" noProof="0" dirty="0">
                <a:ln>
                  <a:noFill/>
                </a:ln>
                <a:solidFill>
                  <a:srgbClr val="0070C0"/>
                </a:solidFill>
                <a:effectLst/>
                <a:uLnTx/>
                <a:uFillTx/>
                <a:latin typeface="Calibri" panose="020F0502020204030204"/>
                <a:ea typeface="+mn-ea"/>
                <a:cs typeface="+mn-cs"/>
              </a:rPr>
              <a:t>(“a%b = %d \</a:t>
            </a:r>
            <a:r>
              <a:rPr kumimoji="0" lang="en-US" sz="3200" b="0" i="0" u="none" strike="noStrike" kern="1200" cap="none" spc="0" normalizeH="0" baseline="0" noProof="0" dirty="0" err="1">
                <a:ln>
                  <a:noFill/>
                </a:ln>
                <a:solidFill>
                  <a:srgbClr val="0070C0"/>
                </a:solidFill>
                <a:effectLst/>
                <a:uLnTx/>
                <a:uFillTx/>
                <a:latin typeface="Calibri" panose="020F0502020204030204"/>
                <a:ea typeface="+mn-ea"/>
                <a:cs typeface="+mn-cs"/>
              </a:rPr>
              <a:t>n",c</a:t>
            </a:r>
            <a:r>
              <a:rPr kumimoji="0" lang="en-US" sz="3200" b="0" i="0" u="none" strike="noStrike" kern="1200" cap="none" spc="0" normalizeH="0" baseline="0" noProof="0" dirty="0">
                <a:ln>
                  <a:noFill/>
                </a:ln>
                <a:solidFill>
                  <a:srgbClr val="0070C0"/>
                </a:solidFill>
                <a:effectLst/>
                <a:uLnTx/>
                <a:uFillTx/>
                <a:latin typeface="Calibri" panose="020F0502020204030204"/>
                <a:ea typeface="+mn-ea"/>
                <a:cs typeface="+mn-cs"/>
              </a:rPr>
              <a:t>);</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srgbClr val="0070C0"/>
                </a:solidFill>
                <a:effectLst/>
                <a:uLnTx/>
                <a:uFillTx/>
                <a:latin typeface="Calibri" panose="020F0502020204030204"/>
                <a:ea typeface="+mn-ea"/>
                <a:cs typeface="+mn-cs"/>
              </a:rPr>
              <a:t>        return 0;</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srgbClr val="0070C0"/>
                </a:solidFill>
                <a:effectLst/>
                <a:uLnTx/>
                <a:uFillTx/>
                <a:latin typeface="Calibri" panose="020F0502020204030204"/>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3200" b="0" i="0" u="none"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3200" b="0" i="0" u="none" strike="noStrike" kern="1200" cap="none" spc="0" normalizeH="0" baseline="0" noProof="0" dirty="0">
                <a:ln>
                  <a:noFill/>
                </a:ln>
                <a:solidFill>
                  <a:srgbClr val="0070C0"/>
                </a:solidFill>
                <a:effectLst/>
                <a:uLnTx/>
                <a:uFillTx/>
                <a:latin typeface="Calibri" panose="020F0502020204030204"/>
                <a:ea typeface="+mn-ea"/>
                <a:cs typeface="+mn-cs"/>
              </a:rPr>
              <a:t>    </a:t>
            </a:r>
            <a:endParaRPr kumimoji="0" lang="te-IN" sz="3200" b="0" i="0" u="none" strike="noStrike" kern="1200" cap="none" spc="0" normalizeH="0" baseline="0" noProof="0" dirty="0">
              <a:ln>
                <a:noFill/>
              </a:ln>
              <a:solidFill>
                <a:srgbClr val="0070C0"/>
              </a:solidFill>
              <a:effectLst/>
              <a:uLnTx/>
              <a:uFillTx/>
              <a:latin typeface="Calibri" panose="020F0502020204030204"/>
              <a:ea typeface="+mn-ea"/>
              <a:cs typeface="Gautami" panose="020B0502040204020203" pitchFamily="34" charset="0"/>
            </a:endParaRPr>
          </a:p>
        </p:txBody>
      </p:sp>
      <p:sp>
        <p:nvSpPr>
          <p:cNvPr id="13" name="TextBox 12">
            <a:extLst>
              <a:ext uri="{FF2B5EF4-FFF2-40B4-BE49-F238E27FC236}">
                <a16:creationId xmlns:a16="http://schemas.microsoft.com/office/drawing/2014/main" id="{06586D8D-FE54-4401-B0F7-701A86C10B6A}"/>
              </a:ext>
            </a:extLst>
          </p:cNvPr>
          <p:cNvSpPr txBox="1"/>
          <p:nvPr/>
        </p:nvSpPr>
        <p:spPr>
          <a:xfrm>
            <a:off x="5607844" y="4220419"/>
            <a:ext cx="7805736" cy="2677656"/>
          </a:xfrm>
          <a:prstGeom prst="rect">
            <a:avLst/>
          </a:prstGeom>
          <a:noFill/>
        </p:spPr>
        <p:txBody>
          <a:bodyPr wrap="square">
            <a:spAutoFit/>
          </a:bodyPr>
          <a:lstStyle/>
          <a:p>
            <a:endParaRPr lang="en-US" sz="2400" b="1" dirty="0">
              <a:solidFill>
                <a:srgbClr val="00B050"/>
              </a:solidFill>
            </a:endParaRPr>
          </a:p>
          <a:p>
            <a:r>
              <a:rPr lang="en-US" sz="2400" b="1" u="sng" dirty="0">
                <a:solidFill>
                  <a:srgbClr val="00B050"/>
                </a:solidFill>
              </a:rPr>
              <a:t>output:</a:t>
            </a:r>
          </a:p>
          <a:p>
            <a:r>
              <a:rPr lang="en-US" sz="2400" b="1" dirty="0">
                <a:solidFill>
                  <a:srgbClr val="00B050"/>
                </a:solidFill>
              </a:rPr>
              <a:t>a+b = 13</a:t>
            </a:r>
          </a:p>
          <a:p>
            <a:r>
              <a:rPr lang="en-US" sz="2400" b="1" dirty="0">
                <a:solidFill>
                  <a:srgbClr val="00B050"/>
                </a:solidFill>
              </a:rPr>
              <a:t>a-b = 5</a:t>
            </a:r>
          </a:p>
          <a:p>
            <a:r>
              <a:rPr lang="en-US" sz="2400" b="1" dirty="0">
                <a:solidFill>
                  <a:srgbClr val="00B050"/>
                </a:solidFill>
              </a:rPr>
              <a:t>a*b = 36</a:t>
            </a:r>
          </a:p>
          <a:p>
            <a:r>
              <a:rPr lang="en-US" sz="2400" b="1" dirty="0">
                <a:solidFill>
                  <a:srgbClr val="00B050"/>
                </a:solidFill>
              </a:rPr>
              <a:t>a/b = 2</a:t>
            </a:r>
          </a:p>
          <a:p>
            <a:r>
              <a:rPr lang="en-US" sz="2400" b="1" dirty="0">
                <a:solidFill>
                  <a:srgbClr val="00B050"/>
                </a:solidFill>
              </a:rPr>
              <a:t>Remainder when a divided by b=1</a:t>
            </a:r>
            <a:endParaRPr lang="te-IN" sz="2400" b="1" dirty="0">
              <a:solidFill>
                <a:srgbClr val="00B050"/>
              </a:solidFill>
            </a:endParaRPr>
          </a:p>
        </p:txBody>
      </p:sp>
    </p:spTree>
    <p:extLst>
      <p:ext uri="{BB962C8B-B14F-4D97-AF65-F5344CB8AC3E}">
        <p14:creationId xmlns:p14="http://schemas.microsoft.com/office/powerpoint/2010/main" val="4799026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CC15D-89F8-4482-BB47-5FEAFBF2A297}"/>
              </a:ext>
            </a:extLst>
          </p:cNvPr>
          <p:cNvSpPr>
            <a:spLocks noGrp="1"/>
          </p:cNvSpPr>
          <p:nvPr>
            <p:ph type="title"/>
          </p:nvPr>
        </p:nvSpPr>
        <p:spPr/>
        <p:txBody>
          <a:bodyPr/>
          <a:lstStyle/>
          <a:p>
            <a:pPr algn="ctr"/>
            <a:r>
              <a:rPr lang="en-US" b="1" u="sng" dirty="0"/>
              <a:t>Assignment operators</a:t>
            </a:r>
            <a:endParaRPr lang="te-IN" b="1" u="sng" dirty="0"/>
          </a:p>
        </p:txBody>
      </p:sp>
      <p:sp>
        <p:nvSpPr>
          <p:cNvPr id="4" name="Text Box 5">
            <a:extLst>
              <a:ext uri="{FF2B5EF4-FFF2-40B4-BE49-F238E27FC236}">
                <a16:creationId xmlns:a16="http://schemas.microsoft.com/office/drawing/2014/main" id="{BB104CC7-6704-4A72-B96C-99E5BB97706F}"/>
              </a:ext>
            </a:extLst>
          </p:cNvPr>
          <p:cNvSpPr txBox="1">
            <a:spLocks noChangeArrowheads="1"/>
          </p:cNvSpPr>
          <p:nvPr/>
        </p:nvSpPr>
        <p:spPr bwMode="auto">
          <a:xfrm>
            <a:off x="762000" y="1619250"/>
            <a:ext cx="6096000" cy="3477875"/>
          </a:xfrm>
          <a:prstGeom prst="rect">
            <a:avLst/>
          </a:prstGeom>
          <a:noFill/>
          <a:ln w="12700">
            <a:noFill/>
            <a:miter lim="800000"/>
            <a:headEnd type="none" w="sm" len="sm"/>
            <a:tailEnd type="none" w="sm" len="sm"/>
          </a:ln>
        </p:spPr>
        <p:txBody>
          <a:bodyPr>
            <a:spAutoFit/>
          </a:bodyPr>
          <a:lstStyle/>
          <a:p>
            <a:pPr eaLnBrk="0" hangingPunct="0">
              <a:spcBef>
                <a:spcPct val="50000"/>
              </a:spcBef>
              <a:tabLst>
                <a:tab pos="1771650" algn="l"/>
                <a:tab pos="3657600" algn="l"/>
              </a:tabLst>
            </a:pPr>
            <a:r>
              <a:rPr lang="en-US" sz="2200" b="1" u="sng" dirty="0">
                <a:latin typeface="Calibri" pitchFamily="34" charset="0"/>
              </a:rPr>
              <a:t>Operator</a:t>
            </a:r>
            <a:r>
              <a:rPr lang="en-US" sz="2200" b="1" dirty="0">
                <a:latin typeface="Calibri" pitchFamily="34" charset="0"/>
              </a:rPr>
              <a:t>	</a:t>
            </a:r>
            <a:r>
              <a:rPr lang="en-US" sz="2200" b="1" u="sng" dirty="0">
                <a:latin typeface="Calibri" pitchFamily="34" charset="0"/>
              </a:rPr>
              <a:t>Example</a:t>
            </a:r>
            <a:r>
              <a:rPr lang="en-US" sz="2200" b="1" dirty="0">
                <a:latin typeface="Calibri" pitchFamily="34" charset="0"/>
              </a:rPr>
              <a:t>	</a:t>
            </a:r>
            <a:r>
              <a:rPr lang="en-US" sz="2200" b="1" u="sng" dirty="0">
                <a:latin typeface="Calibri" pitchFamily="34" charset="0"/>
              </a:rPr>
              <a:t>Equivalent</a:t>
            </a:r>
          </a:p>
          <a:p>
            <a:pPr eaLnBrk="0" hangingPunct="0">
              <a:spcBef>
                <a:spcPct val="50000"/>
              </a:spcBef>
              <a:tabLst>
                <a:tab pos="1771650" algn="l"/>
                <a:tab pos="3657600" algn="l"/>
              </a:tabLst>
            </a:pPr>
            <a:r>
              <a:rPr lang="en-US" sz="2200" b="1" dirty="0">
                <a:solidFill>
                  <a:srgbClr val="000099"/>
                </a:solidFill>
                <a:latin typeface="Calibri" pitchFamily="34" charset="0"/>
              </a:rPr>
              <a:t>=	Assignment	</a:t>
            </a:r>
            <a:r>
              <a:rPr lang="en-US" sz="2200" b="1" dirty="0" err="1">
                <a:solidFill>
                  <a:srgbClr val="000099"/>
                </a:solidFill>
                <a:latin typeface="Calibri" pitchFamily="34" charset="0"/>
              </a:rPr>
              <a:t>i</a:t>
            </a:r>
            <a:r>
              <a:rPr lang="en-US" sz="2200" b="1" dirty="0">
                <a:solidFill>
                  <a:srgbClr val="000099"/>
                </a:solidFill>
                <a:latin typeface="Calibri" pitchFamily="34" charset="0"/>
              </a:rPr>
              <a:t>=10</a:t>
            </a:r>
          </a:p>
          <a:p>
            <a:pPr eaLnBrk="0" hangingPunct="0">
              <a:spcBef>
                <a:spcPct val="50000"/>
              </a:spcBef>
              <a:tabLst>
                <a:tab pos="1771650" algn="l"/>
                <a:tab pos="3657600" algn="l"/>
              </a:tabLst>
            </a:pPr>
            <a:r>
              <a:rPr lang="en-US" sz="2200" b="1" dirty="0">
                <a:solidFill>
                  <a:srgbClr val="000099"/>
                </a:solidFill>
                <a:latin typeface="Calibri" pitchFamily="34" charset="0"/>
              </a:rPr>
              <a:t>+=	</a:t>
            </a:r>
            <a:r>
              <a:rPr lang="en-US" sz="2200" b="1" dirty="0" err="1">
                <a:solidFill>
                  <a:srgbClr val="000099"/>
                </a:solidFill>
                <a:latin typeface="Calibri" pitchFamily="34" charset="0"/>
              </a:rPr>
              <a:t>i</a:t>
            </a:r>
            <a:r>
              <a:rPr lang="en-US" sz="2200" b="1" dirty="0">
                <a:solidFill>
                  <a:srgbClr val="000099"/>
                </a:solidFill>
                <a:latin typeface="Calibri" pitchFamily="34" charset="0"/>
              </a:rPr>
              <a:t> += 8	</a:t>
            </a:r>
            <a:r>
              <a:rPr lang="en-US" sz="2200" b="1" dirty="0" err="1">
                <a:solidFill>
                  <a:srgbClr val="000099"/>
                </a:solidFill>
                <a:latin typeface="Calibri" pitchFamily="34" charset="0"/>
              </a:rPr>
              <a:t>i</a:t>
            </a:r>
            <a:r>
              <a:rPr lang="en-US" sz="2200" b="1" dirty="0">
                <a:solidFill>
                  <a:srgbClr val="000099"/>
                </a:solidFill>
                <a:latin typeface="Calibri" pitchFamily="34" charset="0"/>
              </a:rPr>
              <a:t> = </a:t>
            </a:r>
            <a:r>
              <a:rPr lang="en-US" sz="2200" b="1" dirty="0" err="1">
                <a:solidFill>
                  <a:srgbClr val="000099"/>
                </a:solidFill>
                <a:latin typeface="Calibri" pitchFamily="34" charset="0"/>
              </a:rPr>
              <a:t>i</a:t>
            </a:r>
            <a:r>
              <a:rPr lang="en-US" sz="2200" b="1" dirty="0">
                <a:solidFill>
                  <a:srgbClr val="000099"/>
                </a:solidFill>
                <a:latin typeface="Calibri" pitchFamily="34" charset="0"/>
              </a:rPr>
              <a:t> + 8</a:t>
            </a:r>
          </a:p>
          <a:p>
            <a:pPr eaLnBrk="0" hangingPunct="0">
              <a:spcBef>
                <a:spcPct val="50000"/>
              </a:spcBef>
              <a:tabLst>
                <a:tab pos="1771650" algn="l"/>
                <a:tab pos="3657600" algn="l"/>
              </a:tabLst>
            </a:pPr>
            <a:r>
              <a:rPr lang="en-US" sz="2200" b="1" dirty="0">
                <a:solidFill>
                  <a:srgbClr val="000099"/>
                </a:solidFill>
                <a:latin typeface="Calibri" pitchFamily="34" charset="0"/>
              </a:rPr>
              <a:t>-=	f -= 8.0	f = f - 8.0</a:t>
            </a:r>
          </a:p>
          <a:p>
            <a:pPr eaLnBrk="0" hangingPunct="0">
              <a:spcBef>
                <a:spcPct val="50000"/>
              </a:spcBef>
              <a:tabLst>
                <a:tab pos="1771650" algn="l"/>
                <a:tab pos="3657600" algn="l"/>
              </a:tabLst>
            </a:pPr>
            <a:r>
              <a:rPr lang="en-US" sz="2200" b="1" dirty="0">
                <a:solidFill>
                  <a:srgbClr val="000099"/>
                </a:solidFill>
                <a:latin typeface="Calibri" pitchFamily="34" charset="0"/>
              </a:rPr>
              <a:t>*=	</a:t>
            </a:r>
            <a:r>
              <a:rPr lang="en-US" sz="2200" b="1" dirty="0" err="1">
                <a:solidFill>
                  <a:srgbClr val="000099"/>
                </a:solidFill>
                <a:latin typeface="Calibri" pitchFamily="34" charset="0"/>
              </a:rPr>
              <a:t>i</a:t>
            </a:r>
            <a:r>
              <a:rPr lang="en-US" sz="2200" b="1" dirty="0">
                <a:solidFill>
                  <a:srgbClr val="000099"/>
                </a:solidFill>
                <a:latin typeface="Calibri" pitchFamily="34" charset="0"/>
              </a:rPr>
              <a:t> *= 8	</a:t>
            </a:r>
            <a:r>
              <a:rPr lang="en-US" sz="2200" b="1" dirty="0" err="1">
                <a:solidFill>
                  <a:srgbClr val="000099"/>
                </a:solidFill>
                <a:latin typeface="Calibri" pitchFamily="34" charset="0"/>
              </a:rPr>
              <a:t>i</a:t>
            </a:r>
            <a:r>
              <a:rPr lang="en-US" sz="2200" b="1" dirty="0">
                <a:solidFill>
                  <a:srgbClr val="000099"/>
                </a:solidFill>
                <a:latin typeface="Calibri" pitchFamily="34" charset="0"/>
              </a:rPr>
              <a:t> = </a:t>
            </a:r>
            <a:r>
              <a:rPr lang="en-US" sz="2200" b="1" dirty="0" err="1">
                <a:solidFill>
                  <a:srgbClr val="000099"/>
                </a:solidFill>
                <a:latin typeface="Calibri" pitchFamily="34" charset="0"/>
              </a:rPr>
              <a:t>i</a:t>
            </a:r>
            <a:r>
              <a:rPr lang="en-US" sz="2200" b="1" dirty="0">
                <a:solidFill>
                  <a:srgbClr val="000099"/>
                </a:solidFill>
                <a:latin typeface="Calibri" pitchFamily="34" charset="0"/>
              </a:rPr>
              <a:t> * 8</a:t>
            </a:r>
          </a:p>
          <a:p>
            <a:pPr eaLnBrk="0" hangingPunct="0">
              <a:spcBef>
                <a:spcPct val="50000"/>
              </a:spcBef>
              <a:tabLst>
                <a:tab pos="1771650" algn="l"/>
                <a:tab pos="3657600" algn="l"/>
              </a:tabLst>
            </a:pPr>
            <a:r>
              <a:rPr lang="en-US" sz="2200" b="1" dirty="0">
                <a:solidFill>
                  <a:srgbClr val="000099"/>
                </a:solidFill>
                <a:latin typeface="Calibri" pitchFamily="34" charset="0"/>
              </a:rPr>
              <a:t>/=	</a:t>
            </a:r>
            <a:r>
              <a:rPr lang="en-US" sz="2200" b="1" dirty="0" err="1">
                <a:solidFill>
                  <a:srgbClr val="000099"/>
                </a:solidFill>
                <a:latin typeface="Calibri" pitchFamily="34" charset="0"/>
              </a:rPr>
              <a:t>i</a:t>
            </a:r>
            <a:r>
              <a:rPr lang="en-US" sz="2200" b="1" dirty="0">
                <a:solidFill>
                  <a:srgbClr val="000099"/>
                </a:solidFill>
                <a:latin typeface="Calibri" pitchFamily="34" charset="0"/>
              </a:rPr>
              <a:t> /= 8	</a:t>
            </a:r>
            <a:r>
              <a:rPr lang="en-US" sz="2200" b="1" dirty="0" err="1">
                <a:solidFill>
                  <a:srgbClr val="000099"/>
                </a:solidFill>
                <a:latin typeface="Calibri" pitchFamily="34" charset="0"/>
              </a:rPr>
              <a:t>i</a:t>
            </a:r>
            <a:r>
              <a:rPr lang="en-US" sz="2200" b="1" dirty="0">
                <a:solidFill>
                  <a:srgbClr val="000099"/>
                </a:solidFill>
                <a:latin typeface="Calibri" pitchFamily="34" charset="0"/>
              </a:rPr>
              <a:t> = </a:t>
            </a:r>
            <a:r>
              <a:rPr lang="en-US" sz="2200" b="1" dirty="0" err="1">
                <a:solidFill>
                  <a:srgbClr val="000099"/>
                </a:solidFill>
                <a:latin typeface="Calibri" pitchFamily="34" charset="0"/>
              </a:rPr>
              <a:t>i</a:t>
            </a:r>
            <a:r>
              <a:rPr lang="en-US" sz="2200" b="1" dirty="0">
                <a:solidFill>
                  <a:srgbClr val="000099"/>
                </a:solidFill>
                <a:latin typeface="Calibri" pitchFamily="34" charset="0"/>
              </a:rPr>
              <a:t> / 8</a:t>
            </a:r>
          </a:p>
          <a:p>
            <a:pPr eaLnBrk="0" hangingPunct="0">
              <a:spcBef>
                <a:spcPct val="50000"/>
              </a:spcBef>
              <a:tabLst>
                <a:tab pos="1771650" algn="l"/>
                <a:tab pos="3657600" algn="l"/>
              </a:tabLst>
            </a:pPr>
            <a:r>
              <a:rPr lang="en-US" sz="2200" b="1" dirty="0">
                <a:solidFill>
                  <a:srgbClr val="000099"/>
                </a:solidFill>
                <a:latin typeface="Calibri" pitchFamily="34" charset="0"/>
              </a:rPr>
              <a:t>%=	</a:t>
            </a:r>
            <a:r>
              <a:rPr lang="en-US" sz="2200" b="1" dirty="0" err="1">
                <a:solidFill>
                  <a:srgbClr val="000099"/>
                </a:solidFill>
                <a:latin typeface="Calibri" pitchFamily="34" charset="0"/>
              </a:rPr>
              <a:t>i</a:t>
            </a:r>
            <a:r>
              <a:rPr lang="en-US" sz="2200" b="1" dirty="0">
                <a:solidFill>
                  <a:srgbClr val="000099"/>
                </a:solidFill>
                <a:latin typeface="Calibri" pitchFamily="34" charset="0"/>
              </a:rPr>
              <a:t> %= 8	</a:t>
            </a:r>
            <a:r>
              <a:rPr lang="en-US" sz="2200" b="1" dirty="0" err="1">
                <a:solidFill>
                  <a:srgbClr val="000099"/>
                </a:solidFill>
                <a:latin typeface="Calibri" pitchFamily="34" charset="0"/>
              </a:rPr>
              <a:t>i</a:t>
            </a:r>
            <a:r>
              <a:rPr lang="en-US" sz="2200" b="1" dirty="0">
                <a:solidFill>
                  <a:srgbClr val="000099"/>
                </a:solidFill>
                <a:latin typeface="Calibri" pitchFamily="34" charset="0"/>
              </a:rPr>
              <a:t> = </a:t>
            </a:r>
            <a:r>
              <a:rPr lang="en-US" sz="2200" b="1" dirty="0" err="1">
                <a:solidFill>
                  <a:srgbClr val="000099"/>
                </a:solidFill>
                <a:latin typeface="Calibri" pitchFamily="34" charset="0"/>
              </a:rPr>
              <a:t>i</a:t>
            </a:r>
            <a:r>
              <a:rPr lang="en-US" sz="2200" b="1" dirty="0">
                <a:solidFill>
                  <a:srgbClr val="000099"/>
                </a:solidFill>
                <a:latin typeface="Calibri" pitchFamily="34" charset="0"/>
              </a:rPr>
              <a:t> % 8</a:t>
            </a:r>
          </a:p>
        </p:txBody>
      </p:sp>
    </p:spTree>
    <p:extLst>
      <p:ext uri="{BB962C8B-B14F-4D97-AF65-F5344CB8AC3E}">
        <p14:creationId xmlns:p14="http://schemas.microsoft.com/office/powerpoint/2010/main" val="397395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A7C1-46C2-4CE5-A8E2-98C641D5D806}"/>
              </a:ext>
            </a:extLst>
          </p:cNvPr>
          <p:cNvSpPr>
            <a:spLocks noGrp="1"/>
          </p:cNvSpPr>
          <p:nvPr>
            <p:ph type="title"/>
          </p:nvPr>
        </p:nvSpPr>
        <p:spPr>
          <a:xfrm>
            <a:off x="838200" y="501650"/>
            <a:ext cx="10515600" cy="655807"/>
          </a:xfrm>
        </p:spPr>
        <p:txBody>
          <a:bodyPr>
            <a:normAutofit fontScale="90000"/>
          </a:bodyPr>
          <a:lstStyle/>
          <a:p>
            <a:pPr marL="342900" lvl="0" indent="-342900" algn="ctr">
              <a:tabLst>
                <a:tab pos="546735" algn="l"/>
              </a:tabLst>
            </a:pPr>
            <a:r>
              <a:rPr lang="en-US" sz="3200" b="1" u="sng" dirty="0">
                <a:latin typeface="Calibri" panose="020F0502020204030204" pitchFamily="34" charset="0"/>
                <a:ea typeface="Calibri" panose="020F0502020204030204" pitchFamily="34" charset="0"/>
              </a:rPr>
              <a:t>Components of Computer</a:t>
            </a:r>
            <a:r>
              <a:rPr lang="en-US" sz="3200" b="1" u="sng" spc="-10" dirty="0">
                <a:latin typeface="Calibri" panose="020F0502020204030204" pitchFamily="34" charset="0"/>
                <a:ea typeface="Calibri" panose="020F0502020204030204" pitchFamily="34" charset="0"/>
              </a:rPr>
              <a:t> </a:t>
            </a:r>
            <a:r>
              <a:rPr lang="en-US" sz="3200" b="1" u="sng" dirty="0">
                <a:latin typeface="Calibri" panose="020F0502020204030204" pitchFamily="34" charset="0"/>
                <a:ea typeface="Calibri" panose="020F0502020204030204" pitchFamily="34" charset="0"/>
              </a:rPr>
              <a:t>System</a:t>
            </a:r>
            <a:br>
              <a:rPr lang="en-US" sz="3200" b="1" u="sng" dirty="0">
                <a:latin typeface="Calibri" panose="020F0502020204030204" pitchFamily="34" charset="0"/>
                <a:ea typeface="Calibri" panose="020F0502020204030204" pitchFamily="34" charset="0"/>
              </a:rPr>
            </a:br>
            <a:endParaRPr lang="te-IN" sz="3200" u="sng" dirty="0"/>
          </a:p>
        </p:txBody>
      </p:sp>
      <p:sp>
        <p:nvSpPr>
          <p:cNvPr id="3" name="Content Placeholder 2">
            <a:extLst>
              <a:ext uri="{FF2B5EF4-FFF2-40B4-BE49-F238E27FC236}">
                <a16:creationId xmlns:a16="http://schemas.microsoft.com/office/drawing/2014/main" id="{EF74964C-F214-4E5A-AC3A-14ED1C01B79E}"/>
              </a:ext>
            </a:extLst>
          </p:cNvPr>
          <p:cNvSpPr>
            <a:spLocks noGrp="1"/>
          </p:cNvSpPr>
          <p:nvPr>
            <p:ph idx="1"/>
          </p:nvPr>
        </p:nvSpPr>
        <p:spPr>
          <a:xfrm>
            <a:off x="740546" y="1253331"/>
            <a:ext cx="10515600" cy="4351338"/>
          </a:xfrm>
        </p:spPr>
        <p:txBody>
          <a:bodyPr>
            <a:normAutofit/>
          </a:bodyPr>
          <a:lstStyle/>
          <a:p>
            <a:pPr marL="0" indent="0">
              <a:buNone/>
            </a:pPr>
            <a:r>
              <a:rPr lang="en-US" b="1" dirty="0">
                <a:latin typeface="Calibri" panose="020F0502020204030204" pitchFamily="34" charset="0"/>
                <a:ea typeface="Calibri" panose="020F0502020204030204" pitchFamily="34" charset="0"/>
              </a:rPr>
              <a:t>Computer Software :-</a:t>
            </a:r>
          </a:p>
          <a:p>
            <a:r>
              <a:rPr lang="en-US" dirty="0">
                <a:latin typeface="Calibri" panose="020F0502020204030204" pitchFamily="34" charset="0"/>
                <a:ea typeface="Calibri" panose="020F0502020204030204" pitchFamily="34" charset="0"/>
              </a:rPr>
              <a:t>Computer software is divided in to two broad categories: system software and application software.</a:t>
            </a:r>
          </a:p>
          <a:p>
            <a:pPr marL="0" indent="0">
              <a:buNone/>
            </a:pPr>
            <a:r>
              <a:rPr lang="en-US" dirty="0">
                <a:latin typeface="Calibri" panose="020F0502020204030204" pitchFamily="34" charset="0"/>
                <a:ea typeface="Calibri" panose="020F0502020204030204" pitchFamily="34" charset="0"/>
              </a:rPr>
              <a:t>•</a:t>
            </a:r>
            <a:r>
              <a:rPr lang="en-US" b="1" dirty="0">
                <a:latin typeface="Calibri" panose="020F0502020204030204" pitchFamily="34" charset="0"/>
                <a:ea typeface="Calibri" panose="020F0502020204030204" pitchFamily="34" charset="0"/>
              </a:rPr>
              <a:t>System software </a:t>
            </a:r>
            <a:r>
              <a:rPr lang="en-US" dirty="0">
                <a:latin typeface="Calibri" panose="020F0502020204030204" pitchFamily="34" charset="0"/>
                <a:ea typeface="Calibri" panose="020F0502020204030204" pitchFamily="34" charset="0"/>
              </a:rPr>
              <a:t>manages the computer resources .It provides the interface between the hardware and the users.</a:t>
            </a:r>
          </a:p>
          <a:p>
            <a:pPr marL="0" indent="0">
              <a:buNone/>
            </a:pPr>
            <a:endParaRPr lang="en-US" dirty="0">
              <a:latin typeface="Calibri" panose="020F0502020204030204" pitchFamily="34" charset="0"/>
              <a:ea typeface="Calibri" panose="020F0502020204030204" pitchFamily="34" charset="0"/>
            </a:endParaRPr>
          </a:p>
          <a:p>
            <a:pPr marL="0" indent="0">
              <a:buNone/>
            </a:pPr>
            <a:endParaRPr lang="en-US" dirty="0">
              <a:latin typeface="Calibri" panose="020F0502020204030204" pitchFamily="34" charset="0"/>
              <a:ea typeface="Calibri" panose="020F0502020204030204" pitchFamily="34" charset="0"/>
            </a:endParaRPr>
          </a:p>
          <a:p>
            <a:r>
              <a:rPr lang="en-US" b="1" dirty="0">
                <a:latin typeface="Calibri" panose="020F0502020204030204" pitchFamily="34" charset="0"/>
                <a:ea typeface="Calibri" panose="020F0502020204030204" pitchFamily="34" charset="0"/>
              </a:rPr>
              <a:t>Application software, </a:t>
            </a:r>
            <a:r>
              <a:rPr lang="en-US" dirty="0">
                <a:latin typeface="Calibri" panose="020F0502020204030204" pitchFamily="34" charset="0"/>
                <a:ea typeface="Calibri" panose="020F0502020204030204" pitchFamily="34" charset="0"/>
              </a:rPr>
              <a:t>on the other hand is directly responsible for helping users solve their problems.</a:t>
            </a:r>
          </a:p>
        </p:txBody>
      </p:sp>
      <p:sp>
        <p:nvSpPr>
          <p:cNvPr id="4" name="Footer Placeholder 3">
            <a:extLst>
              <a:ext uri="{FF2B5EF4-FFF2-40B4-BE49-F238E27FC236}">
                <a16:creationId xmlns:a16="http://schemas.microsoft.com/office/drawing/2014/main" id="{DD48DF0F-98AF-4394-9DEC-97D78592D78C}"/>
              </a:ext>
            </a:extLst>
          </p:cNvPr>
          <p:cNvSpPr>
            <a:spLocks noGrp="1"/>
          </p:cNvSpPr>
          <p:nvPr>
            <p:ph type="ftr" sz="quarter" idx="11"/>
          </p:nvPr>
        </p:nvSpPr>
        <p:spPr/>
        <p:txBody>
          <a:bodyPr/>
          <a:lstStyle/>
          <a:p>
            <a:r>
              <a:rPr lang="en-US"/>
              <a:t>PROGRAMMING FOR PROBLEM SOLVING USING C                               A.Lakshmanarao</a:t>
            </a:r>
          </a:p>
        </p:txBody>
      </p:sp>
      <p:sp>
        <p:nvSpPr>
          <p:cNvPr id="7" name="TextBox 6">
            <a:extLst>
              <a:ext uri="{FF2B5EF4-FFF2-40B4-BE49-F238E27FC236}">
                <a16:creationId xmlns:a16="http://schemas.microsoft.com/office/drawing/2014/main" id="{FFC4885F-8F49-4614-9FF8-03AE25914331}"/>
              </a:ext>
            </a:extLst>
          </p:cNvPr>
          <p:cNvSpPr txBox="1"/>
          <p:nvPr/>
        </p:nvSpPr>
        <p:spPr>
          <a:xfrm>
            <a:off x="740546" y="2559814"/>
            <a:ext cx="10935070" cy="400110"/>
          </a:xfrm>
          <a:prstGeom prst="rect">
            <a:avLst/>
          </a:prstGeom>
          <a:noFill/>
        </p:spPr>
        <p:txBody>
          <a:bodyPr wrap="square">
            <a:spAutoFit/>
          </a:bodyPr>
          <a:lstStyle/>
          <a:p>
            <a:pPr marL="742950" marR="480695" lvl="1" indent="-285750">
              <a:spcBef>
                <a:spcPts val="465"/>
              </a:spcBef>
              <a:spcAft>
                <a:spcPts val="0"/>
              </a:spcAft>
              <a:buSzPts val="1400"/>
              <a:buFont typeface="Symbol" panose="05050102010706020507" pitchFamily="18" charset="2"/>
              <a:buChar char=""/>
              <a:tabLst>
                <a:tab pos="774700" algn="l"/>
                <a:tab pos="775335" algn="l"/>
              </a:tabLst>
            </a:pPr>
            <a:endParaRPr lang="en-US" sz="2000" b="1" dirty="0">
              <a:solidFill>
                <a:srgbClr val="002060"/>
              </a:solidFill>
              <a:effectLst/>
              <a:latin typeface="Calibri" panose="020F0502020204030204" pitchFamily="34" charset="0"/>
              <a:ea typeface="Symbol" panose="05050102010706020507" pitchFamily="18" charset="2"/>
              <a:cs typeface="Symbol" panose="05050102010706020507" pitchFamily="18" charset="2"/>
            </a:endParaRPr>
          </a:p>
        </p:txBody>
      </p:sp>
      <p:pic>
        <p:nvPicPr>
          <p:cNvPr id="6" name="Picture 5">
            <a:extLst>
              <a:ext uri="{FF2B5EF4-FFF2-40B4-BE49-F238E27FC236}">
                <a16:creationId xmlns:a16="http://schemas.microsoft.com/office/drawing/2014/main" id="{9C2B879D-FCEC-40E7-B6F4-8BAB95F590F4}"/>
              </a:ext>
            </a:extLst>
          </p:cNvPr>
          <p:cNvPicPr>
            <a:picLocks noChangeAspect="1"/>
          </p:cNvPicPr>
          <p:nvPr/>
        </p:nvPicPr>
        <p:blipFill>
          <a:blip r:embed="rId2"/>
          <a:stretch>
            <a:fillRect/>
          </a:stretch>
        </p:blipFill>
        <p:spPr>
          <a:xfrm>
            <a:off x="1731283" y="3493464"/>
            <a:ext cx="7877175" cy="923925"/>
          </a:xfrm>
          <a:prstGeom prst="rect">
            <a:avLst/>
          </a:prstGeom>
        </p:spPr>
      </p:pic>
      <p:pic>
        <p:nvPicPr>
          <p:cNvPr id="9" name="Picture 8">
            <a:extLst>
              <a:ext uri="{FF2B5EF4-FFF2-40B4-BE49-F238E27FC236}">
                <a16:creationId xmlns:a16="http://schemas.microsoft.com/office/drawing/2014/main" id="{70D53146-189D-4E79-9645-76C3BB530C98}"/>
              </a:ext>
            </a:extLst>
          </p:cNvPr>
          <p:cNvPicPr>
            <a:picLocks noChangeAspect="1"/>
          </p:cNvPicPr>
          <p:nvPr/>
        </p:nvPicPr>
        <p:blipFill>
          <a:blip r:embed="rId3"/>
          <a:stretch>
            <a:fillRect/>
          </a:stretch>
        </p:blipFill>
        <p:spPr>
          <a:xfrm>
            <a:off x="1864311" y="5461964"/>
            <a:ext cx="7848600" cy="876300"/>
          </a:xfrm>
          <a:prstGeom prst="rect">
            <a:avLst/>
          </a:prstGeom>
        </p:spPr>
      </p:pic>
    </p:spTree>
    <p:extLst>
      <p:ext uri="{BB962C8B-B14F-4D97-AF65-F5344CB8AC3E}">
        <p14:creationId xmlns:p14="http://schemas.microsoft.com/office/powerpoint/2010/main" val="62054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950A3-6AE0-4C38-ACFA-C3E7D6E8F24C}"/>
              </a:ext>
            </a:extLst>
          </p:cNvPr>
          <p:cNvSpPr>
            <a:spLocks noGrp="1"/>
          </p:cNvSpPr>
          <p:nvPr>
            <p:ph type="title"/>
          </p:nvPr>
        </p:nvSpPr>
        <p:spPr>
          <a:xfrm>
            <a:off x="1992297" y="705227"/>
            <a:ext cx="10515600" cy="196850"/>
          </a:xfrm>
        </p:spPr>
        <p:txBody>
          <a:bodyPr>
            <a:normAutofit fontScale="90000"/>
          </a:bodyPr>
          <a:lstStyle/>
          <a:p>
            <a:r>
              <a:rPr lang="en-US" b="1" u="sng" dirty="0"/>
              <a:t>Assignment operators-example program</a:t>
            </a:r>
            <a:endParaRPr lang="te-IN" b="1" u="sng" dirty="0"/>
          </a:p>
        </p:txBody>
      </p:sp>
      <p:sp>
        <p:nvSpPr>
          <p:cNvPr id="3" name="Content Placeholder 2">
            <a:extLst>
              <a:ext uri="{FF2B5EF4-FFF2-40B4-BE49-F238E27FC236}">
                <a16:creationId xmlns:a16="http://schemas.microsoft.com/office/drawing/2014/main" id="{FFB02966-8A58-4B1A-BCF4-4C6D6C9BC07F}"/>
              </a:ext>
            </a:extLst>
          </p:cNvPr>
          <p:cNvSpPr>
            <a:spLocks noGrp="1"/>
          </p:cNvSpPr>
          <p:nvPr>
            <p:ph idx="1"/>
          </p:nvPr>
        </p:nvSpPr>
        <p:spPr>
          <a:xfrm>
            <a:off x="704849" y="1377950"/>
            <a:ext cx="8362951" cy="4351338"/>
          </a:xfrm>
        </p:spPr>
        <p:txBody>
          <a:bodyPr>
            <a:normAutofit fontScale="25000" lnSpcReduction="20000"/>
          </a:bodyPr>
          <a:lstStyle/>
          <a:p>
            <a:pPr marL="0" indent="0">
              <a:buNone/>
            </a:pPr>
            <a:r>
              <a:rPr lang="en-US" dirty="0"/>
              <a:t>#</a:t>
            </a:r>
            <a:r>
              <a:rPr lang="en-US" sz="12800" dirty="0"/>
              <a:t>include &lt;</a:t>
            </a:r>
            <a:r>
              <a:rPr lang="en-US" sz="12800" dirty="0" err="1"/>
              <a:t>stdio.h</a:t>
            </a:r>
            <a:r>
              <a:rPr lang="en-US" sz="12800" dirty="0"/>
              <a:t>&gt;</a:t>
            </a:r>
          </a:p>
          <a:p>
            <a:pPr marL="0" indent="0">
              <a:buNone/>
            </a:pPr>
            <a:r>
              <a:rPr lang="en-US" sz="12800" dirty="0"/>
              <a:t>int main()</a:t>
            </a:r>
          </a:p>
          <a:p>
            <a:pPr marL="0" indent="0">
              <a:buNone/>
            </a:pPr>
            <a:r>
              <a:rPr lang="en-US" sz="12800" dirty="0"/>
              <a:t>{</a:t>
            </a:r>
          </a:p>
          <a:p>
            <a:pPr marL="0" indent="0">
              <a:buNone/>
            </a:pPr>
            <a:r>
              <a:rPr lang="en-US" sz="12800" dirty="0"/>
              <a:t>    int a = 5, c;</a:t>
            </a:r>
          </a:p>
          <a:p>
            <a:pPr marL="0" indent="0">
              <a:buNone/>
            </a:pPr>
            <a:endParaRPr lang="en-US" sz="12800" dirty="0"/>
          </a:p>
          <a:p>
            <a:pPr marL="0" indent="0">
              <a:buNone/>
            </a:pPr>
            <a:r>
              <a:rPr lang="en-US" sz="12800" dirty="0"/>
              <a:t>    c = a;      // c is 5</a:t>
            </a:r>
          </a:p>
          <a:p>
            <a:pPr marL="0" indent="0">
              <a:buNone/>
            </a:pPr>
            <a:r>
              <a:rPr lang="en-US" sz="12800" dirty="0"/>
              <a:t>    </a:t>
            </a:r>
            <a:r>
              <a:rPr lang="en-US" sz="12800" dirty="0" err="1"/>
              <a:t>printf</a:t>
            </a:r>
            <a:r>
              <a:rPr lang="en-US" sz="12800" dirty="0"/>
              <a:t>("%d\n", c);</a:t>
            </a:r>
          </a:p>
          <a:p>
            <a:pPr marL="0" indent="0">
              <a:buNone/>
            </a:pPr>
            <a:r>
              <a:rPr lang="en-US" sz="12800" dirty="0"/>
              <a:t>    c += a;     // c is 10 </a:t>
            </a:r>
          </a:p>
          <a:p>
            <a:pPr marL="0" indent="0">
              <a:buNone/>
            </a:pPr>
            <a:r>
              <a:rPr lang="en-US" sz="12800" dirty="0"/>
              <a:t>    </a:t>
            </a:r>
            <a:r>
              <a:rPr lang="en-US" sz="12800" dirty="0" err="1"/>
              <a:t>printf</a:t>
            </a:r>
            <a:r>
              <a:rPr lang="en-US" sz="12800" dirty="0"/>
              <a:t>("%d\n", c);</a:t>
            </a:r>
          </a:p>
          <a:p>
            <a:pPr marL="0" indent="0">
              <a:buNone/>
            </a:pPr>
            <a:r>
              <a:rPr lang="en-US" sz="12800" dirty="0"/>
              <a:t>    </a:t>
            </a:r>
            <a:endParaRPr lang="te-IN" sz="12800" dirty="0"/>
          </a:p>
        </p:txBody>
      </p:sp>
      <p:sp>
        <p:nvSpPr>
          <p:cNvPr id="10" name="TextBox 9">
            <a:extLst>
              <a:ext uri="{FF2B5EF4-FFF2-40B4-BE49-F238E27FC236}">
                <a16:creationId xmlns:a16="http://schemas.microsoft.com/office/drawing/2014/main" id="{92852B84-2246-42E7-887A-6A53EE365E14}"/>
              </a:ext>
            </a:extLst>
          </p:cNvPr>
          <p:cNvSpPr txBox="1"/>
          <p:nvPr/>
        </p:nvSpPr>
        <p:spPr>
          <a:xfrm>
            <a:off x="6019800" y="902077"/>
            <a:ext cx="6096000" cy="5016758"/>
          </a:xfrm>
          <a:prstGeom prst="rect">
            <a:avLst/>
          </a:prstGeom>
          <a:noFill/>
        </p:spPr>
        <p:txBody>
          <a:bodyPr wrap="square">
            <a:spAutoFit/>
          </a:bodyPr>
          <a:lstStyle/>
          <a:p>
            <a:r>
              <a:rPr lang="pt-BR" sz="3200" dirty="0"/>
              <a:t>   c -= a;     // c is 5</a:t>
            </a:r>
          </a:p>
          <a:p>
            <a:r>
              <a:rPr lang="pt-BR" sz="3200" dirty="0"/>
              <a:t>    printf("%d\n", c);</a:t>
            </a:r>
          </a:p>
          <a:p>
            <a:r>
              <a:rPr lang="pt-BR" sz="3200" dirty="0"/>
              <a:t>    c *= a;     // c is 25</a:t>
            </a:r>
          </a:p>
          <a:p>
            <a:r>
              <a:rPr lang="pt-BR" sz="3200" dirty="0"/>
              <a:t>    printf("%d\n", c);</a:t>
            </a:r>
          </a:p>
          <a:p>
            <a:r>
              <a:rPr lang="pt-BR" sz="3200" dirty="0"/>
              <a:t>    c /= a;     // c is 5</a:t>
            </a:r>
          </a:p>
          <a:p>
            <a:r>
              <a:rPr lang="pt-BR" sz="3200" dirty="0"/>
              <a:t>    printf("%d\n", c);</a:t>
            </a:r>
          </a:p>
          <a:p>
            <a:r>
              <a:rPr lang="pt-BR" sz="3200" dirty="0"/>
              <a:t>    c %= a;     // c = 0</a:t>
            </a:r>
          </a:p>
          <a:p>
            <a:r>
              <a:rPr lang="pt-BR" sz="3200" dirty="0"/>
              <a:t>    printf("%d\n", c);</a:t>
            </a:r>
          </a:p>
          <a:p>
            <a:r>
              <a:rPr lang="pt-BR" sz="3200" dirty="0"/>
              <a:t>    return 0;</a:t>
            </a:r>
          </a:p>
          <a:p>
            <a:r>
              <a:rPr lang="pt-BR" sz="3200" dirty="0"/>
              <a:t>}</a:t>
            </a:r>
          </a:p>
        </p:txBody>
      </p:sp>
    </p:spTree>
    <p:extLst>
      <p:ext uri="{BB962C8B-B14F-4D97-AF65-F5344CB8AC3E}">
        <p14:creationId xmlns:p14="http://schemas.microsoft.com/office/powerpoint/2010/main" val="18354577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042C1-E134-4041-B166-69EDB09644E7}"/>
              </a:ext>
            </a:extLst>
          </p:cNvPr>
          <p:cNvSpPr>
            <a:spLocks noGrp="1"/>
          </p:cNvSpPr>
          <p:nvPr>
            <p:ph type="title"/>
          </p:nvPr>
        </p:nvSpPr>
        <p:spPr>
          <a:xfrm>
            <a:off x="838200" y="365125"/>
            <a:ext cx="10515600" cy="606425"/>
          </a:xfrm>
        </p:spPr>
        <p:txBody>
          <a:bodyPr>
            <a:normAutofit fontScale="90000"/>
          </a:bodyPr>
          <a:lstStyle/>
          <a:p>
            <a:pPr algn="ctr"/>
            <a:r>
              <a:rPr lang="en-IN" b="1" u="sng" dirty="0"/>
              <a:t>Relational operators</a:t>
            </a:r>
            <a:endParaRPr lang="te-IN" b="1" u="sng" dirty="0"/>
          </a:p>
        </p:txBody>
      </p:sp>
      <p:graphicFrame>
        <p:nvGraphicFramePr>
          <p:cNvPr id="4" name="Content Placeholder 3">
            <a:extLst>
              <a:ext uri="{FF2B5EF4-FFF2-40B4-BE49-F238E27FC236}">
                <a16:creationId xmlns:a16="http://schemas.microsoft.com/office/drawing/2014/main" id="{BD86C9DC-E18D-4914-B272-B99193DBFB65}"/>
              </a:ext>
            </a:extLst>
          </p:cNvPr>
          <p:cNvGraphicFramePr>
            <a:graphicFrameLocks noGrp="1"/>
          </p:cNvGraphicFramePr>
          <p:nvPr>
            <p:ph idx="1"/>
          </p:nvPr>
        </p:nvGraphicFramePr>
        <p:xfrm>
          <a:off x="838199" y="1416049"/>
          <a:ext cx="8677275" cy="4351340"/>
        </p:xfrm>
        <a:graphic>
          <a:graphicData uri="http://schemas.openxmlformats.org/drawingml/2006/table">
            <a:tbl>
              <a:tblPr/>
              <a:tblGrid>
                <a:gridCol w="2892425">
                  <a:extLst>
                    <a:ext uri="{9D8B030D-6E8A-4147-A177-3AD203B41FA5}">
                      <a16:colId xmlns:a16="http://schemas.microsoft.com/office/drawing/2014/main" val="2280793199"/>
                    </a:ext>
                  </a:extLst>
                </a:gridCol>
                <a:gridCol w="2892425">
                  <a:extLst>
                    <a:ext uri="{9D8B030D-6E8A-4147-A177-3AD203B41FA5}">
                      <a16:colId xmlns:a16="http://schemas.microsoft.com/office/drawing/2014/main" val="4203083454"/>
                    </a:ext>
                  </a:extLst>
                </a:gridCol>
                <a:gridCol w="2892425">
                  <a:extLst>
                    <a:ext uri="{9D8B030D-6E8A-4147-A177-3AD203B41FA5}">
                      <a16:colId xmlns:a16="http://schemas.microsoft.com/office/drawing/2014/main" val="2918418210"/>
                    </a:ext>
                  </a:extLst>
                </a:gridCol>
              </a:tblGrid>
              <a:tr h="621620">
                <a:tc>
                  <a:txBody>
                    <a:bodyPr/>
                    <a:lstStyle/>
                    <a:p>
                      <a:pPr algn="l"/>
                      <a:r>
                        <a:rPr lang="en-IN" sz="2000" b="1" u="sng" dirty="0">
                          <a:effectLst/>
                        </a:rPr>
                        <a:t>Operator</a:t>
                      </a:r>
                    </a:p>
                  </a:txBody>
                  <a:tcPr marL="155405" marR="155405" marT="77702" marB="77702" anchor="ctr">
                    <a:lnL>
                      <a:noFill/>
                    </a:lnL>
                    <a:lnR>
                      <a:noFill/>
                    </a:lnR>
                    <a:lnT>
                      <a:noFill/>
                    </a:lnT>
                    <a:lnB>
                      <a:noFill/>
                    </a:lnB>
                    <a:solidFill>
                      <a:srgbClr val="F8FAFF"/>
                    </a:solidFill>
                  </a:tcPr>
                </a:tc>
                <a:tc>
                  <a:txBody>
                    <a:bodyPr/>
                    <a:lstStyle/>
                    <a:p>
                      <a:pPr marL="0" algn="l" defTabSz="914400" rtl="0" eaLnBrk="1" latinLnBrk="0" hangingPunct="1"/>
                      <a:r>
                        <a:rPr lang="en-IN" sz="2000" b="1" u="sng" kern="1200" dirty="0">
                          <a:solidFill>
                            <a:schemeClr val="tx1"/>
                          </a:solidFill>
                          <a:effectLst/>
                          <a:latin typeface="+mn-lt"/>
                          <a:ea typeface="+mn-ea"/>
                          <a:cs typeface="+mn-cs"/>
                        </a:rPr>
                        <a:t>Meaning of Operator</a:t>
                      </a:r>
                    </a:p>
                  </a:txBody>
                  <a:tcPr marL="155405" marR="155405" marT="77702" marB="77702" anchor="ctr">
                    <a:lnL>
                      <a:noFill/>
                    </a:lnL>
                    <a:lnR>
                      <a:noFill/>
                    </a:lnR>
                    <a:lnT>
                      <a:noFill/>
                    </a:lnT>
                    <a:lnB>
                      <a:noFill/>
                    </a:lnB>
                    <a:solidFill>
                      <a:srgbClr val="F8FAFF"/>
                    </a:solidFill>
                  </a:tcPr>
                </a:tc>
                <a:tc>
                  <a:txBody>
                    <a:bodyPr/>
                    <a:lstStyle/>
                    <a:p>
                      <a:pPr marL="0" algn="l" defTabSz="914400" rtl="0" eaLnBrk="1" latinLnBrk="0" hangingPunct="1"/>
                      <a:r>
                        <a:rPr lang="en-IN" sz="2000" b="1" u="sng" kern="1200" dirty="0">
                          <a:solidFill>
                            <a:schemeClr val="tx1"/>
                          </a:solidFill>
                          <a:effectLst/>
                          <a:latin typeface="+mn-lt"/>
                          <a:ea typeface="+mn-ea"/>
                          <a:cs typeface="+mn-cs"/>
                        </a:rPr>
                        <a:t>Example</a:t>
                      </a:r>
                    </a:p>
                  </a:txBody>
                  <a:tcPr marL="155405" marR="155405" marT="77702" marB="77702" anchor="ctr">
                    <a:lnL>
                      <a:noFill/>
                    </a:lnL>
                    <a:lnR>
                      <a:noFill/>
                    </a:lnR>
                    <a:lnT>
                      <a:noFill/>
                    </a:lnT>
                    <a:lnB>
                      <a:noFill/>
                    </a:lnB>
                    <a:solidFill>
                      <a:srgbClr val="F8FAFF"/>
                    </a:solidFill>
                  </a:tcPr>
                </a:tc>
                <a:extLst>
                  <a:ext uri="{0D108BD9-81ED-4DB2-BD59-A6C34878D82A}">
                    <a16:rowId xmlns:a16="http://schemas.microsoft.com/office/drawing/2014/main" val="1523383051"/>
                  </a:ext>
                </a:extLst>
              </a:tr>
              <a:tr h="621620">
                <a:tc>
                  <a:txBody>
                    <a:bodyPr/>
                    <a:lstStyle/>
                    <a:p>
                      <a:r>
                        <a:rPr lang="te-IN" sz="2000" dirty="0">
                          <a:effectLst/>
                        </a:rPr>
                        <a:t>==</a:t>
                      </a:r>
                    </a:p>
                  </a:txBody>
                  <a:tcPr marL="155405" marR="155405" marT="77702" marB="77702" anchor="ctr">
                    <a:lnL>
                      <a:noFill/>
                    </a:lnL>
                    <a:lnR>
                      <a:noFill/>
                    </a:lnR>
                    <a:lnT>
                      <a:noFill/>
                    </a:lnT>
                    <a:lnB>
                      <a:noFill/>
                    </a:lnB>
                    <a:solidFill>
                      <a:srgbClr val="F8FAFF"/>
                    </a:solidFill>
                  </a:tcPr>
                </a:tc>
                <a:tc>
                  <a:txBody>
                    <a:bodyPr/>
                    <a:lstStyle/>
                    <a:p>
                      <a:r>
                        <a:rPr lang="en-IN" sz="2000" dirty="0">
                          <a:effectLst/>
                        </a:rPr>
                        <a:t>Equal to</a:t>
                      </a:r>
                    </a:p>
                  </a:txBody>
                  <a:tcPr marL="155405" marR="155405" marT="77702" marB="77702" anchor="ctr">
                    <a:lnL>
                      <a:noFill/>
                    </a:lnL>
                    <a:lnR>
                      <a:noFill/>
                    </a:lnR>
                    <a:lnT>
                      <a:noFill/>
                    </a:lnT>
                    <a:lnB>
                      <a:noFill/>
                    </a:lnB>
                    <a:solidFill>
                      <a:srgbClr val="F8FAFF"/>
                    </a:solidFill>
                  </a:tcPr>
                </a:tc>
                <a:tc>
                  <a:txBody>
                    <a:bodyPr/>
                    <a:lstStyle/>
                    <a:p>
                      <a:r>
                        <a:rPr lang="en-US" sz="2000">
                          <a:effectLst/>
                        </a:rPr>
                        <a:t>5 == 3 is evaluated to 0</a:t>
                      </a:r>
                    </a:p>
                  </a:txBody>
                  <a:tcPr marL="155405" marR="155405" marT="77702" marB="77702" anchor="ctr">
                    <a:lnL>
                      <a:noFill/>
                    </a:lnL>
                    <a:lnR>
                      <a:noFill/>
                    </a:lnR>
                    <a:lnT>
                      <a:noFill/>
                    </a:lnT>
                    <a:lnB>
                      <a:noFill/>
                    </a:lnB>
                    <a:solidFill>
                      <a:srgbClr val="F8FAFF"/>
                    </a:solidFill>
                  </a:tcPr>
                </a:tc>
                <a:extLst>
                  <a:ext uri="{0D108BD9-81ED-4DB2-BD59-A6C34878D82A}">
                    <a16:rowId xmlns:a16="http://schemas.microsoft.com/office/drawing/2014/main" val="4155743509"/>
                  </a:ext>
                </a:extLst>
              </a:tr>
              <a:tr h="621620">
                <a:tc>
                  <a:txBody>
                    <a:bodyPr/>
                    <a:lstStyle/>
                    <a:p>
                      <a:r>
                        <a:rPr lang="te-IN" sz="2000" dirty="0">
                          <a:effectLst/>
                        </a:rPr>
                        <a:t>&gt;</a:t>
                      </a:r>
                    </a:p>
                  </a:txBody>
                  <a:tcPr marL="155405" marR="155405" marT="77702" marB="77702" anchor="ctr">
                    <a:lnL>
                      <a:noFill/>
                    </a:lnL>
                    <a:lnR>
                      <a:noFill/>
                    </a:lnR>
                    <a:lnT>
                      <a:noFill/>
                    </a:lnT>
                    <a:lnB>
                      <a:noFill/>
                    </a:lnB>
                    <a:solidFill>
                      <a:srgbClr val="F8FAFF"/>
                    </a:solidFill>
                  </a:tcPr>
                </a:tc>
                <a:tc>
                  <a:txBody>
                    <a:bodyPr/>
                    <a:lstStyle/>
                    <a:p>
                      <a:r>
                        <a:rPr lang="en-IN" sz="2000" dirty="0">
                          <a:effectLst/>
                        </a:rPr>
                        <a:t>Greater than</a:t>
                      </a:r>
                    </a:p>
                  </a:txBody>
                  <a:tcPr marL="155405" marR="155405" marT="77702" marB="77702" anchor="ctr">
                    <a:lnL>
                      <a:noFill/>
                    </a:lnL>
                    <a:lnR>
                      <a:noFill/>
                    </a:lnR>
                    <a:lnT>
                      <a:noFill/>
                    </a:lnT>
                    <a:lnB>
                      <a:noFill/>
                    </a:lnB>
                    <a:solidFill>
                      <a:srgbClr val="F8FAFF"/>
                    </a:solidFill>
                  </a:tcPr>
                </a:tc>
                <a:tc>
                  <a:txBody>
                    <a:bodyPr/>
                    <a:lstStyle/>
                    <a:p>
                      <a:r>
                        <a:rPr lang="en-US" sz="2000">
                          <a:effectLst/>
                        </a:rPr>
                        <a:t>5 &gt; 3 is evaluated to 1</a:t>
                      </a:r>
                    </a:p>
                  </a:txBody>
                  <a:tcPr marL="155405" marR="155405" marT="77702" marB="77702" anchor="ctr">
                    <a:lnL>
                      <a:noFill/>
                    </a:lnL>
                    <a:lnR>
                      <a:noFill/>
                    </a:lnR>
                    <a:lnT>
                      <a:noFill/>
                    </a:lnT>
                    <a:lnB>
                      <a:noFill/>
                    </a:lnB>
                    <a:solidFill>
                      <a:srgbClr val="F8FAFF"/>
                    </a:solidFill>
                  </a:tcPr>
                </a:tc>
                <a:extLst>
                  <a:ext uri="{0D108BD9-81ED-4DB2-BD59-A6C34878D82A}">
                    <a16:rowId xmlns:a16="http://schemas.microsoft.com/office/drawing/2014/main" val="2901977270"/>
                  </a:ext>
                </a:extLst>
              </a:tr>
              <a:tr h="621620">
                <a:tc>
                  <a:txBody>
                    <a:bodyPr/>
                    <a:lstStyle/>
                    <a:p>
                      <a:r>
                        <a:rPr lang="te-IN" sz="2000" dirty="0">
                          <a:effectLst/>
                        </a:rPr>
                        <a:t>&lt;</a:t>
                      </a:r>
                    </a:p>
                  </a:txBody>
                  <a:tcPr marL="155405" marR="155405" marT="77702" marB="77702" anchor="ctr">
                    <a:lnL>
                      <a:noFill/>
                    </a:lnL>
                    <a:lnR>
                      <a:noFill/>
                    </a:lnR>
                    <a:lnT>
                      <a:noFill/>
                    </a:lnT>
                    <a:lnB>
                      <a:noFill/>
                    </a:lnB>
                    <a:solidFill>
                      <a:srgbClr val="F8FAFF"/>
                    </a:solidFill>
                  </a:tcPr>
                </a:tc>
                <a:tc>
                  <a:txBody>
                    <a:bodyPr/>
                    <a:lstStyle/>
                    <a:p>
                      <a:r>
                        <a:rPr lang="en-IN" sz="2000">
                          <a:effectLst/>
                        </a:rPr>
                        <a:t>Less than</a:t>
                      </a:r>
                    </a:p>
                  </a:txBody>
                  <a:tcPr marL="155405" marR="155405" marT="77702" marB="77702" anchor="ctr">
                    <a:lnL>
                      <a:noFill/>
                    </a:lnL>
                    <a:lnR>
                      <a:noFill/>
                    </a:lnR>
                    <a:lnT>
                      <a:noFill/>
                    </a:lnT>
                    <a:lnB>
                      <a:noFill/>
                    </a:lnB>
                    <a:solidFill>
                      <a:srgbClr val="F8FAFF"/>
                    </a:solidFill>
                  </a:tcPr>
                </a:tc>
                <a:tc>
                  <a:txBody>
                    <a:bodyPr/>
                    <a:lstStyle/>
                    <a:p>
                      <a:r>
                        <a:rPr lang="en-US" sz="2000">
                          <a:effectLst/>
                        </a:rPr>
                        <a:t>5 &lt; 3 is evaluated to 0</a:t>
                      </a:r>
                    </a:p>
                  </a:txBody>
                  <a:tcPr marL="155405" marR="155405" marT="77702" marB="77702" anchor="ctr">
                    <a:lnL>
                      <a:noFill/>
                    </a:lnL>
                    <a:lnR>
                      <a:noFill/>
                    </a:lnR>
                    <a:lnT>
                      <a:noFill/>
                    </a:lnT>
                    <a:lnB>
                      <a:noFill/>
                    </a:lnB>
                    <a:solidFill>
                      <a:srgbClr val="F8FAFF"/>
                    </a:solidFill>
                  </a:tcPr>
                </a:tc>
                <a:extLst>
                  <a:ext uri="{0D108BD9-81ED-4DB2-BD59-A6C34878D82A}">
                    <a16:rowId xmlns:a16="http://schemas.microsoft.com/office/drawing/2014/main" val="3159284222"/>
                  </a:ext>
                </a:extLst>
              </a:tr>
              <a:tr h="621620">
                <a:tc>
                  <a:txBody>
                    <a:bodyPr/>
                    <a:lstStyle/>
                    <a:p>
                      <a:r>
                        <a:rPr lang="te-IN" sz="2000">
                          <a:effectLst/>
                        </a:rPr>
                        <a:t>!=</a:t>
                      </a:r>
                    </a:p>
                  </a:txBody>
                  <a:tcPr marL="155405" marR="155405" marT="77702" marB="77702" anchor="ctr">
                    <a:lnL>
                      <a:noFill/>
                    </a:lnL>
                    <a:lnR>
                      <a:noFill/>
                    </a:lnR>
                    <a:lnT>
                      <a:noFill/>
                    </a:lnT>
                    <a:lnB>
                      <a:noFill/>
                    </a:lnB>
                    <a:solidFill>
                      <a:srgbClr val="F8FAFF"/>
                    </a:solidFill>
                  </a:tcPr>
                </a:tc>
                <a:tc>
                  <a:txBody>
                    <a:bodyPr/>
                    <a:lstStyle/>
                    <a:p>
                      <a:r>
                        <a:rPr lang="en-IN" sz="2000">
                          <a:effectLst/>
                        </a:rPr>
                        <a:t>Not equal to</a:t>
                      </a:r>
                    </a:p>
                  </a:txBody>
                  <a:tcPr marL="155405" marR="155405" marT="77702" marB="77702" anchor="ctr">
                    <a:lnL>
                      <a:noFill/>
                    </a:lnL>
                    <a:lnR>
                      <a:noFill/>
                    </a:lnR>
                    <a:lnT>
                      <a:noFill/>
                    </a:lnT>
                    <a:lnB>
                      <a:noFill/>
                    </a:lnB>
                    <a:solidFill>
                      <a:srgbClr val="F8FAFF"/>
                    </a:solidFill>
                  </a:tcPr>
                </a:tc>
                <a:tc>
                  <a:txBody>
                    <a:bodyPr/>
                    <a:lstStyle/>
                    <a:p>
                      <a:r>
                        <a:rPr lang="en-US" sz="2000">
                          <a:effectLst/>
                        </a:rPr>
                        <a:t>5 != 3 is evaluated to 1</a:t>
                      </a:r>
                    </a:p>
                  </a:txBody>
                  <a:tcPr marL="155405" marR="155405" marT="77702" marB="77702" anchor="ctr">
                    <a:lnL>
                      <a:noFill/>
                    </a:lnL>
                    <a:lnR>
                      <a:noFill/>
                    </a:lnR>
                    <a:lnT>
                      <a:noFill/>
                    </a:lnT>
                    <a:lnB>
                      <a:noFill/>
                    </a:lnB>
                    <a:solidFill>
                      <a:srgbClr val="F8FAFF"/>
                    </a:solidFill>
                  </a:tcPr>
                </a:tc>
                <a:extLst>
                  <a:ext uri="{0D108BD9-81ED-4DB2-BD59-A6C34878D82A}">
                    <a16:rowId xmlns:a16="http://schemas.microsoft.com/office/drawing/2014/main" val="1741245224"/>
                  </a:ext>
                </a:extLst>
              </a:tr>
              <a:tr h="621620">
                <a:tc>
                  <a:txBody>
                    <a:bodyPr/>
                    <a:lstStyle/>
                    <a:p>
                      <a:r>
                        <a:rPr lang="te-IN" sz="2000">
                          <a:effectLst/>
                        </a:rPr>
                        <a:t>&gt;=</a:t>
                      </a:r>
                    </a:p>
                  </a:txBody>
                  <a:tcPr marL="155405" marR="155405" marT="77702" marB="77702" anchor="ctr">
                    <a:lnL>
                      <a:noFill/>
                    </a:lnL>
                    <a:lnR>
                      <a:noFill/>
                    </a:lnR>
                    <a:lnT>
                      <a:noFill/>
                    </a:lnT>
                    <a:lnB>
                      <a:noFill/>
                    </a:lnB>
                    <a:solidFill>
                      <a:srgbClr val="F8FAFF"/>
                    </a:solidFill>
                  </a:tcPr>
                </a:tc>
                <a:tc>
                  <a:txBody>
                    <a:bodyPr/>
                    <a:lstStyle/>
                    <a:p>
                      <a:r>
                        <a:rPr lang="en-US" sz="2000">
                          <a:effectLst/>
                        </a:rPr>
                        <a:t>Greater than or equal to</a:t>
                      </a:r>
                    </a:p>
                  </a:txBody>
                  <a:tcPr marL="155405" marR="155405" marT="77702" marB="77702" anchor="ctr">
                    <a:lnL>
                      <a:noFill/>
                    </a:lnL>
                    <a:lnR>
                      <a:noFill/>
                    </a:lnR>
                    <a:lnT>
                      <a:noFill/>
                    </a:lnT>
                    <a:lnB>
                      <a:noFill/>
                    </a:lnB>
                    <a:solidFill>
                      <a:srgbClr val="F8FAFF"/>
                    </a:solidFill>
                  </a:tcPr>
                </a:tc>
                <a:tc>
                  <a:txBody>
                    <a:bodyPr/>
                    <a:lstStyle/>
                    <a:p>
                      <a:r>
                        <a:rPr lang="en-US" sz="2000">
                          <a:effectLst/>
                        </a:rPr>
                        <a:t>5 &gt;= 3 is evaluated to 1</a:t>
                      </a:r>
                    </a:p>
                  </a:txBody>
                  <a:tcPr marL="155405" marR="155405" marT="77702" marB="77702" anchor="ctr">
                    <a:lnL>
                      <a:noFill/>
                    </a:lnL>
                    <a:lnR>
                      <a:noFill/>
                    </a:lnR>
                    <a:lnT>
                      <a:noFill/>
                    </a:lnT>
                    <a:lnB>
                      <a:noFill/>
                    </a:lnB>
                    <a:solidFill>
                      <a:srgbClr val="F8FAFF"/>
                    </a:solidFill>
                  </a:tcPr>
                </a:tc>
                <a:extLst>
                  <a:ext uri="{0D108BD9-81ED-4DB2-BD59-A6C34878D82A}">
                    <a16:rowId xmlns:a16="http://schemas.microsoft.com/office/drawing/2014/main" val="1033444883"/>
                  </a:ext>
                </a:extLst>
              </a:tr>
              <a:tr h="621620">
                <a:tc>
                  <a:txBody>
                    <a:bodyPr/>
                    <a:lstStyle/>
                    <a:p>
                      <a:r>
                        <a:rPr lang="te-IN" sz="2000">
                          <a:effectLst/>
                        </a:rPr>
                        <a:t>&lt;=</a:t>
                      </a:r>
                    </a:p>
                  </a:txBody>
                  <a:tcPr marL="155405" marR="155405" marT="77702" marB="77702" anchor="ctr">
                    <a:lnL>
                      <a:noFill/>
                    </a:lnL>
                    <a:lnR>
                      <a:noFill/>
                    </a:lnR>
                    <a:lnT>
                      <a:noFill/>
                    </a:lnT>
                    <a:lnB>
                      <a:noFill/>
                    </a:lnB>
                    <a:solidFill>
                      <a:srgbClr val="F8FAFF"/>
                    </a:solidFill>
                  </a:tcPr>
                </a:tc>
                <a:tc>
                  <a:txBody>
                    <a:bodyPr/>
                    <a:lstStyle/>
                    <a:p>
                      <a:r>
                        <a:rPr lang="en-US" sz="2000">
                          <a:effectLst/>
                        </a:rPr>
                        <a:t>Less than or equal to</a:t>
                      </a:r>
                    </a:p>
                  </a:txBody>
                  <a:tcPr marL="155405" marR="155405" marT="77702" marB="77702" anchor="ctr">
                    <a:lnL>
                      <a:noFill/>
                    </a:lnL>
                    <a:lnR>
                      <a:noFill/>
                    </a:lnR>
                    <a:lnT>
                      <a:noFill/>
                    </a:lnT>
                    <a:lnB>
                      <a:noFill/>
                    </a:lnB>
                    <a:solidFill>
                      <a:srgbClr val="F8FAFF"/>
                    </a:solidFill>
                  </a:tcPr>
                </a:tc>
                <a:tc>
                  <a:txBody>
                    <a:bodyPr/>
                    <a:lstStyle/>
                    <a:p>
                      <a:r>
                        <a:rPr lang="en-US" sz="2000" dirty="0">
                          <a:effectLst/>
                        </a:rPr>
                        <a:t>5 &lt;= 3 is evaluated to 0</a:t>
                      </a:r>
                    </a:p>
                  </a:txBody>
                  <a:tcPr marL="155405" marR="155405" marT="77702" marB="77702" anchor="ctr">
                    <a:lnL>
                      <a:noFill/>
                    </a:lnL>
                    <a:lnR>
                      <a:noFill/>
                    </a:lnR>
                    <a:lnT>
                      <a:noFill/>
                    </a:lnT>
                    <a:lnB>
                      <a:noFill/>
                    </a:lnB>
                    <a:solidFill>
                      <a:srgbClr val="F8FAFF"/>
                    </a:solidFill>
                  </a:tcPr>
                </a:tc>
                <a:extLst>
                  <a:ext uri="{0D108BD9-81ED-4DB2-BD59-A6C34878D82A}">
                    <a16:rowId xmlns:a16="http://schemas.microsoft.com/office/drawing/2014/main" val="4032731164"/>
                  </a:ext>
                </a:extLst>
              </a:tr>
            </a:tbl>
          </a:graphicData>
        </a:graphic>
      </p:graphicFrame>
    </p:spTree>
    <p:extLst>
      <p:ext uri="{BB962C8B-B14F-4D97-AF65-F5344CB8AC3E}">
        <p14:creationId xmlns:p14="http://schemas.microsoft.com/office/powerpoint/2010/main" val="31410214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5D3BB-B169-4FD9-838A-E8DE2CF57233}"/>
              </a:ext>
            </a:extLst>
          </p:cNvPr>
          <p:cNvSpPr>
            <a:spLocks noGrp="1"/>
          </p:cNvSpPr>
          <p:nvPr>
            <p:ph idx="1"/>
          </p:nvPr>
        </p:nvSpPr>
        <p:spPr>
          <a:xfrm>
            <a:off x="838200" y="1825625"/>
            <a:ext cx="5095875" cy="4351338"/>
          </a:xfrm>
        </p:spPr>
        <p:txBody>
          <a:bodyPr>
            <a:noAutofit/>
          </a:bodyPr>
          <a:lstStyle/>
          <a:p>
            <a:pPr marL="0" indent="0">
              <a:buNone/>
            </a:pPr>
            <a:r>
              <a:rPr lang="en-US" sz="2000" b="1" dirty="0">
                <a:solidFill>
                  <a:srgbClr val="0070C0"/>
                </a:solidFill>
              </a:rPr>
              <a:t>// Working of relational operators</a:t>
            </a:r>
          </a:p>
          <a:p>
            <a:pPr marL="0" indent="0">
              <a:buNone/>
            </a:pPr>
            <a:r>
              <a:rPr lang="en-US" sz="2000" b="1" dirty="0">
                <a:solidFill>
                  <a:srgbClr val="0070C0"/>
                </a:solidFill>
              </a:rPr>
              <a:t>#include &lt;</a:t>
            </a:r>
            <a:r>
              <a:rPr lang="en-US" sz="2000" b="1" dirty="0" err="1">
                <a:solidFill>
                  <a:srgbClr val="0070C0"/>
                </a:solidFill>
              </a:rPr>
              <a:t>stdio.h</a:t>
            </a:r>
            <a:r>
              <a:rPr lang="en-US" sz="2000" b="1" dirty="0">
                <a:solidFill>
                  <a:srgbClr val="0070C0"/>
                </a:solidFill>
              </a:rPr>
              <a:t>&gt;</a:t>
            </a:r>
          </a:p>
          <a:p>
            <a:pPr marL="0" indent="0">
              <a:buNone/>
            </a:pPr>
            <a:r>
              <a:rPr lang="en-US" sz="2000" b="1" dirty="0">
                <a:solidFill>
                  <a:srgbClr val="0070C0"/>
                </a:solidFill>
              </a:rPr>
              <a:t>int main()</a:t>
            </a:r>
          </a:p>
          <a:p>
            <a:pPr marL="0" indent="0">
              <a:buNone/>
            </a:pPr>
            <a:r>
              <a:rPr lang="en-US" sz="2000" b="1" dirty="0">
                <a:solidFill>
                  <a:srgbClr val="0070C0"/>
                </a:solidFill>
              </a:rPr>
              <a:t>{</a:t>
            </a:r>
          </a:p>
          <a:p>
            <a:pPr marL="0" indent="0">
              <a:buNone/>
            </a:pPr>
            <a:r>
              <a:rPr lang="en-US" sz="2000" b="1" dirty="0">
                <a:solidFill>
                  <a:srgbClr val="0070C0"/>
                </a:solidFill>
              </a:rPr>
              <a:t>    int a = 5, b = 5, c = 10;</a:t>
            </a:r>
          </a:p>
          <a:p>
            <a:pPr marL="0" indent="0">
              <a:buNone/>
            </a:pPr>
            <a:r>
              <a:rPr lang="en-US" sz="2000" b="1" dirty="0">
                <a:solidFill>
                  <a:srgbClr val="0070C0"/>
                </a:solidFill>
              </a:rPr>
              <a:t>    </a:t>
            </a:r>
            <a:r>
              <a:rPr lang="en-US" sz="2000" b="1" dirty="0" err="1">
                <a:solidFill>
                  <a:srgbClr val="0070C0"/>
                </a:solidFill>
              </a:rPr>
              <a:t>printf</a:t>
            </a:r>
            <a:r>
              <a:rPr lang="en-US" sz="2000" b="1" dirty="0">
                <a:solidFill>
                  <a:srgbClr val="0070C0"/>
                </a:solidFill>
              </a:rPr>
              <a:t>("%d \n", a == b);</a:t>
            </a:r>
          </a:p>
          <a:p>
            <a:pPr marL="0" indent="0">
              <a:buNone/>
            </a:pPr>
            <a:r>
              <a:rPr lang="en-US" sz="2000" b="1" dirty="0">
                <a:solidFill>
                  <a:srgbClr val="0070C0"/>
                </a:solidFill>
              </a:rPr>
              <a:t>    </a:t>
            </a:r>
            <a:r>
              <a:rPr lang="en-US" sz="2000" b="1" dirty="0" err="1">
                <a:solidFill>
                  <a:srgbClr val="0070C0"/>
                </a:solidFill>
              </a:rPr>
              <a:t>printf</a:t>
            </a:r>
            <a:r>
              <a:rPr lang="en-US" sz="2000" b="1" dirty="0">
                <a:solidFill>
                  <a:srgbClr val="0070C0"/>
                </a:solidFill>
              </a:rPr>
              <a:t>("%d\</a:t>
            </a:r>
            <a:r>
              <a:rPr lang="en-US" sz="2000" b="1" dirty="0" err="1">
                <a:solidFill>
                  <a:srgbClr val="0070C0"/>
                </a:solidFill>
              </a:rPr>
              <a:t>n",a</a:t>
            </a:r>
            <a:r>
              <a:rPr lang="en-US" sz="2000" b="1" dirty="0">
                <a:solidFill>
                  <a:srgbClr val="0070C0"/>
                </a:solidFill>
              </a:rPr>
              <a:t> == c);</a:t>
            </a:r>
          </a:p>
          <a:p>
            <a:pPr marL="0" indent="0">
              <a:buNone/>
            </a:pPr>
            <a:r>
              <a:rPr lang="en-US" sz="2000" b="1" dirty="0">
                <a:solidFill>
                  <a:srgbClr val="0070C0"/>
                </a:solidFill>
              </a:rPr>
              <a:t>    </a:t>
            </a:r>
            <a:r>
              <a:rPr lang="en-US" sz="2000" b="1" dirty="0" err="1">
                <a:solidFill>
                  <a:srgbClr val="0070C0"/>
                </a:solidFill>
              </a:rPr>
              <a:t>printf</a:t>
            </a:r>
            <a:r>
              <a:rPr lang="en-US" sz="2000" b="1" dirty="0">
                <a:solidFill>
                  <a:srgbClr val="0070C0"/>
                </a:solidFill>
              </a:rPr>
              <a:t>("%d\</a:t>
            </a:r>
            <a:r>
              <a:rPr lang="en-US" sz="2000" b="1" dirty="0" err="1">
                <a:solidFill>
                  <a:srgbClr val="0070C0"/>
                </a:solidFill>
              </a:rPr>
              <a:t>n"a</a:t>
            </a:r>
            <a:r>
              <a:rPr lang="en-US" sz="2000" b="1" dirty="0">
                <a:solidFill>
                  <a:srgbClr val="0070C0"/>
                </a:solidFill>
              </a:rPr>
              <a:t> &gt; b);</a:t>
            </a:r>
          </a:p>
          <a:p>
            <a:pPr marL="0" indent="0">
              <a:buNone/>
            </a:pPr>
            <a:r>
              <a:rPr lang="en-US" sz="2000" b="1" dirty="0">
                <a:solidFill>
                  <a:srgbClr val="0070C0"/>
                </a:solidFill>
              </a:rPr>
              <a:t>    </a:t>
            </a:r>
            <a:r>
              <a:rPr lang="en-US" sz="2000" b="1" dirty="0" err="1">
                <a:solidFill>
                  <a:srgbClr val="0070C0"/>
                </a:solidFill>
              </a:rPr>
              <a:t>printf</a:t>
            </a:r>
            <a:r>
              <a:rPr lang="en-US" sz="2000" b="1" dirty="0">
                <a:solidFill>
                  <a:srgbClr val="0070C0"/>
                </a:solidFill>
              </a:rPr>
              <a:t>("%d \n", a &gt; c);</a:t>
            </a:r>
          </a:p>
          <a:p>
            <a:pPr marL="0" indent="0">
              <a:buNone/>
            </a:pPr>
            <a:r>
              <a:rPr lang="en-US" sz="2000" b="1" dirty="0">
                <a:solidFill>
                  <a:srgbClr val="0070C0"/>
                </a:solidFill>
              </a:rPr>
              <a:t>    </a:t>
            </a:r>
            <a:r>
              <a:rPr lang="en-US" sz="2000" b="1" dirty="0" err="1">
                <a:solidFill>
                  <a:srgbClr val="0070C0"/>
                </a:solidFill>
              </a:rPr>
              <a:t>printf</a:t>
            </a:r>
            <a:r>
              <a:rPr lang="en-US" sz="2000" b="1" dirty="0">
                <a:solidFill>
                  <a:srgbClr val="0070C0"/>
                </a:solidFill>
              </a:rPr>
              <a:t>("%d \n", a &lt; b);</a:t>
            </a:r>
          </a:p>
          <a:p>
            <a:pPr marL="0" indent="0">
              <a:buNone/>
            </a:pPr>
            <a:r>
              <a:rPr lang="en-US" sz="2000" b="1" dirty="0">
                <a:solidFill>
                  <a:srgbClr val="0070C0"/>
                </a:solidFill>
              </a:rPr>
              <a:t>    </a:t>
            </a:r>
            <a:r>
              <a:rPr lang="en-US" sz="2000" b="1" dirty="0" err="1">
                <a:solidFill>
                  <a:srgbClr val="0070C0"/>
                </a:solidFill>
              </a:rPr>
              <a:t>printf</a:t>
            </a:r>
            <a:r>
              <a:rPr lang="en-US" sz="2000" b="1" dirty="0">
                <a:solidFill>
                  <a:srgbClr val="0070C0"/>
                </a:solidFill>
              </a:rPr>
              <a:t>("%d \n", a &lt; c);</a:t>
            </a:r>
          </a:p>
          <a:p>
            <a:pPr marL="0" indent="0">
              <a:buNone/>
            </a:pPr>
            <a:r>
              <a:rPr lang="en-US" sz="2000" b="1" dirty="0">
                <a:solidFill>
                  <a:srgbClr val="0070C0"/>
                </a:solidFill>
              </a:rPr>
              <a:t>    </a:t>
            </a:r>
            <a:r>
              <a:rPr lang="en-US" sz="2000" b="1" dirty="0" err="1">
                <a:solidFill>
                  <a:srgbClr val="0070C0"/>
                </a:solidFill>
              </a:rPr>
              <a:t>printf</a:t>
            </a:r>
            <a:r>
              <a:rPr lang="en-US" sz="2000" b="1" dirty="0">
                <a:solidFill>
                  <a:srgbClr val="0070C0"/>
                </a:solidFill>
              </a:rPr>
              <a:t>("%d\n", a != b);</a:t>
            </a:r>
          </a:p>
          <a:p>
            <a:pPr marL="0" indent="0">
              <a:buNone/>
            </a:pPr>
            <a:r>
              <a:rPr lang="en-US" sz="2000" b="1" dirty="0">
                <a:solidFill>
                  <a:srgbClr val="0070C0"/>
                </a:solidFill>
              </a:rPr>
              <a:t>    </a:t>
            </a:r>
            <a:endParaRPr lang="te-IN" sz="2000" b="1" dirty="0">
              <a:solidFill>
                <a:srgbClr val="0070C0"/>
              </a:solidFill>
            </a:endParaRPr>
          </a:p>
        </p:txBody>
      </p:sp>
      <p:sp>
        <p:nvSpPr>
          <p:cNvPr id="6" name="TextBox 5">
            <a:extLst>
              <a:ext uri="{FF2B5EF4-FFF2-40B4-BE49-F238E27FC236}">
                <a16:creationId xmlns:a16="http://schemas.microsoft.com/office/drawing/2014/main" id="{3E76626C-6370-4852-ADC0-A8F1181896EB}"/>
              </a:ext>
            </a:extLst>
          </p:cNvPr>
          <p:cNvSpPr txBox="1"/>
          <p:nvPr/>
        </p:nvSpPr>
        <p:spPr>
          <a:xfrm>
            <a:off x="6391275" y="2274838"/>
            <a:ext cx="6096000" cy="3213700"/>
          </a:xfrm>
          <a:prstGeom prst="rect">
            <a:avLst/>
          </a:prstGeom>
          <a:noFill/>
        </p:spPr>
        <p:txBody>
          <a:bodyPr wrap="square">
            <a:spAutoFit/>
          </a:bodyPr>
          <a:lstStyle/>
          <a:p>
            <a:pPr>
              <a:lnSpc>
                <a:spcPct val="90000"/>
              </a:lnSpc>
              <a:spcBef>
                <a:spcPts val="1000"/>
              </a:spcBef>
            </a:pPr>
            <a:r>
              <a:rPr lang="en-US" sz="2000" b="1" dirty="0">
                <a:solidFill>
                  <a:srgbClr val="0070C0"/>
                </a:solidFill>
              </a:rPr>
              <a:t>    </a:t>
            </a:r>
            <a:r>
              <a:rPr lang="en-US" sz="2000" b="1" dirty="0" err="1">
                <a:solidFill>
                  <a:srgbClr val="0070C0"/>
                </a:solidFill>
              </a:rPr>
              <a:t>printf</a:t>
            </a:r>
            <a:r>
              <a:rPr lang="en-US" sz="2000" b="1" dirty="0">
                <a:solidFill>
                  <a:srgbClr val="0070C0"/>
                </a:solidFill>
              </a:rPr>
              <a:t>("%d \n", a != c);</a:t>
            </a:r>
          </a:p>
          <a:p>
            <a:pPr>
              <a:lnSpc>
                <a:spcPct val="90000"/>
              </a:lnSpc>
              <a:spcBef>
                <a:spcPts val="1000"/>
              </a:spcBef>
            </a:pPr>
            <a:r>
              <a:rPr lang="en-US" sz="2000" b="1" dirty="0">
                <a:solidFill>
                  <a:srgbClr val="0070C0"/>
                </a:solidFill>
              </a:rPr>
              <a:t>    </a:t>
            </a:r>
            <a:r>
              <a:rPr lang="en-US" sz="2000" b="1" dirty="0" err="1">
                <a:solidFill>
                  <a:srgbClr val="0070C0"/>
                </a:solidFill>
              </a:rPr>
              <a:t>printf</a:t>
            </a:r>
            <a:r>
              <a:rPr lang="en-US" sz="2000" b="1" dirty="0">
                <a:solidFill>
                  <a:srgbClr val="0070C0"/>
                </a:solidFill>
              </a:rPr>
              <a:t>("%d \n", a &gt;= b);</a:t>
            </a:r>
          </a:p>
          <a:p>
            <a:pPr>
              <a:lnSpc>
                <a:spcPct val="90000"/>
              </a:lnSpc>
              <a:spcBef>
                <a:spcPts val="1000"/>
              </a:spcBef>
            </a:pPr>
            <a:r>
              <a:rPr lang="en-US" sz="2000" b="1" dirty="0">
                <a:solidFill>
                  <a:srgbClr val="0070C0"/>
                </a:solidFill>
              </a:rPr>
              <a:t>    </a:t>
            </a:r>
            <a:r>
              <a:rPr lang="en-US" sz="2000" b="1" dirty="0" err="1">
                <a:solidFill>
                  <a:srgbClr val="0070C0"/>
                </a:solidFill>
              </a:rPr>
              <a:t>printf</a:t>
            </a:r>
            <a:r>
              <a:rPr lang="en-US" sz="2000" b="1" dirty="0">
                <a:solidFill>
                  <a:srgbClr val="0070C0"/>
                </a:solidFill>
              </a:rPr>
              <a:t>("%d \n“, a &gt;= c);</a:t>
            </a:r>
          </a:p>
          <a:p>
            <a:pPr>
              <a:lnSpc>
                <a:spcPct val="90000"/>
              </a:lnSpc>
              <a:spcBef>
                <a:spcPts val="1000"/>
              </a:spcBef>
            </a:pPr>
            <a:r>
              <a:rPr lang="en-US" sz="2000" b="1" dirty="0">
                <a:solidFill>
                  <a:srgbClr val="0070C0"/>
                </a:solidFill>
              </a:rPr>
              <a:t>    </a:t>
            </a:r>
            <a:r>
              <a:rPr lang="en-US" sz="2000" b="1" dirty="0" err="1">
                <a:solidFill>
                  <a:srgbClr val="0070C0"/>
                </a:solidFill>
              </a:rPr>
              <a:t>printf</a:t>
            </a:r>
            <a:r>
              <a:rPr lang="en-US" sz="2000" b="1" dirty="0">
                <a:solidFill>
                  <a:srgbClr val="0070C0"/>
                </a:solidFill>
              </a:rPr>
              <a:t>("%d \n", a &lt;= b);</a:t>
            </a:r>
          </a:p>
          <a:p>
            <a:pPr>
              <a:lnSpc>
                <a:spcPct val="90000"/>
              </a:lnSpc>
              <a:spcBef>
                <a:spcPts val="1000"/>
              </a:spcBef>
            </a:pPr>
            <a:r>
              <a:rPr lang="en-US" sz="2000" b="1" dirty="0">
                <a:solidFill>
                  <a:srgbClr val="0070C0"/>
                </a:solidFill>
              </a:rPr>
              <a:t>    </a:t>
            </a:r>
            <a:r>
              <a:rPr lang="en-US" sz="2000" b="1" dirty="0" err="1">
                <a:solidFill>
                  <a:srgbClr val="0070C0"/>
                </a:solidFill>
              </a:rPr>
              <a:t>printf</a:t>
            </a:r>
            <a:r>
              <a:rPr lang="en-US" sz="2000" b="1" dirty="0">
                <a:solidFill>
                  <a:srgbClr val="0070C0"/>
                </a:solidFill>
              </a:rPr>
              <a:t>("\n", a &lt;= c);</a:t>
            </a:r>
          </a:p>
          <a:p>
            <a:pPr>
              <a:lnSpc>
                <a:spcPct val="90000"/>
              </a:lnSpc>
              <a:spcBef>
                <a:spcPts val="1000"/>
              </a:spcBef>
            </a:pPr>
            <a:endParaRPr lang="en-US" sz="2000" b="1" dirty="0">
              <a:solidFill>
                <a:srgbClr val="0070C0"/>
              </a:solidFill>
            </a:endParaRPr>
          </a:p>
          <a:p>
            <a:pPr>
              <a:lnSpc>
                <a:spcPct val="90000"/>
              </a:lnSpc>
              <a:spcBef>
                <a:spcPts val="1000"/>
              </a:spcBef>
            </a:pPr>
            <a:r>
              <a:rPr lang="en-US" sz="2000" b="1" dirty="0">
                <a:solidFill>
                  <a:srgbClr val="0070C0"/>
                </a:solidFill>
              </a:rPr>
              <a:t>    return 0;</a:t>
            </a:r>
          </a:p>
          <a:p>
            <a:pPr>
              <a:lnSpc>
                <a:spcPct val="90000"/>
              </a:lnSpc>
              <a:spcBef>
                <a:spcPts val="1000"/>
              </a:spcBef>
            </a:pPr>
            <a:r>
              <a:rPr lang="en-US" sz="2000" b="1" dirty="0">
                <a:solidFill>
                  <a:srgbClr val="0070C0"/>
                </a:solidFill>
              </a:rPr>
              <a:t>}</a:t>
            </a:r>
            <a:endParaRPr lang="te-IN" sz="2000" b="1" dirty="0">
              <a:solidFill>
                <a:srgbClr val="0070C0"/>
              </a:solidFill>
            </a:endParaRPr>
          </a:p>
        </p:txBody>
      </p:sp>
      <p:sp>
        <p:nvSpPr>
          <p:cNvPr id="7" name="Title 1">
            <a:extLst>
              <a:ext uri="{FF2B5EF4-FFF2-40B4-BE49-F238E27FC236}">
                <a16:creationId xmlns:a16="http://schemas.microsoft.com/office/drawing/2014/main" id="{0926601C-D50A-4A78-BB5B-699523479215}"/>
              </a:ext>
            </a:extLst>
          </p:cNvPr>
          <p:cNvSpPr>
            <a:spLocks noGrp="1"/>
          </p:cNvSpPr>
          <p:nvPr>
            <p:ph type="title"/>
          </p:nvPr>
        </p:nvSpPr>
        <p:spPr>
          <a:xfrm>
            <a:off x="838200" y="365125"/>
            <a:ext cx="10515600" cy="1325563"/>
          </a:xfrm>
        </p:spPr>
        <p:txBody>
          <a:bodyPr>
            <a:normAutofit/>
          </a:bodyPr>
          <a:lstStyle/>
          <a:p>
            <a:pPr algn="ctr"/>
            <a:r>
              <a:rPr lang="en-IN" b="1" u="sng" dirty="0"/>
              <a:t>Relational operators-example program</a:t>
            </a:r>
            <a:endParaRPr lang="te-IN" b="1" u="sng" dirty="0"/>
          </a:p>
        </p:txBody>
      </p:sp>
    </p:spTree>
    <p:extLst>
      <p:ext uri="{BB962C8B-B14F-4D97-AF65-F5344CB8AC3E}">
        <p14:creationId xmlns:p14="http://schemas.microsoft.com/office/powerpoint/2010/main" val="27542556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DBC1-6CBB-4884-B78B-B8271DFA20CD}"/>
              </a:ext>
            </a:extLst>
          </p:cNvPr>
          <p:cNvSpPr>
            <a:spLocks noGrp="1"/>
          </p:cNvSpPr>
          <p:nvPr>
            <p:ph type="title"/>
          </p:nvPr>
        </p:nvSpPr>
        <p:spPr/>
        <p:txBody>
          <a:bodyPr/>
          <a:lstStyle/>
          <a:p>
            <a:pPr algn="ctr"/>
            <a:r>
              <a:rPr lang="en-IN" dirty="0"/>
              <a:t>Logical Operators</a:t>
            </a:r>
            <a:endParaRPr lang="te-IN" dirty="0"/>
          </a:p>
        </p:txBody>
      </p:sp>
      <p:graphicFrame>
        <p:nvGraphicFramePr>
          <p:cNvPr id="5" name="Content Placeholder 4">
            <a:extLst>
              <a:ext uri="{FF2B5EF4-FFF2-40B4-BE49-F238E27FC236}">
                <a16:creationId xmlns:a16="http://schemas.microsoft.com/office/drawing/2014/main" id="{FAD9A2E0-6C98-4614-97ED-DA7BA04F3ACA}"/>
              </a:ext>
            </a:extLst>
          </p:cNvPr>
          <p:cNvGraphicFramePr>
            <a:graphicFrameLocks noGrp="1"/>
          </p:cNvGraphicFramePr>
          <p:nvPr>
            <p:ph idx="1"/>
            <p:extLst>
              <p:ext uri="{D42A27DB-BD31-4B8C-83A1-F6EECF244321}">
                <p14:modId xmlns:p14="http://schemas.microsoft.com/office/powerpoint/2010/main" val="1545652629"/>
              </p:ext>
            </p:extLst>
          </p:nvPr>
        </p:nvGraphicFramePr>
        <p:xfrm>
          <a:off x="227620" y="1317826"/>
          <a:ext cx="7451565" cy="3474720"/>
        </p:xfrm>
        <a:graphic>
          <a:graphicData uri="http://schemas.openxmlformats.org/drawingml/2006/table">
            <a:tbl>
              <a:tblPr/>
              <a:tblGrid>
                <a:gridCol w="1968103">
                  <a:extLst>
                    <a:ext uri="{9D8B030D-6E8A-4147-A177-3AD203B41FA5}">
                      <a16:colId xmlns:a16="http://schemas.microsoft.com/office/drawing/2014/main" val="3212958430"/>
                    </a:ext>
                  </a:extLst>
                </a:gridCol>
                <a:gridCol w="2999607">
                  <a:extLst>
                    <a:ext uri="{9D8B030D-6E8A-4147-A177-3AD203B41FA5}">
                      <a16:colId xmlns:a16="http://schemas.microsoft.com/office/drawing/2014/main" val="3879728818"/>
                    </a:ext>
                  </a:extLst>
                </a:gridCol>
                <a:gridCol w="2483855">
                  <a:extLst>
                    <a:ext uri="{9D8B030D-6E8A-4147-A177-3AD203B41FA5}">
                      <a16:colId xmlns:a16="http://schemas.microsoft.com/office/drawing/2014/main" val="3909520422"/>
                    </a:ext>
                  </a:extLst>
                </a:gridCol>
              </a:tblGrid>
              <a:tr h="0">
                <a:tc>
                  <a:txBody>
                    <a:bodyPr/>
                    <a:lstStyle/>
                    <a:p>
                      <a:pPr algn="l"/>
                      <a:r>
                        <a:rPr lang="en-IN" b="0">
                          <a:effectLst/>
                        </a:rPr>
                        <a:t>Operator</a:t>
                      </a:r>
                    </a:p>
                  </a:txBody>
                  <a:tcPr marL="182880" marR="182880" marT="91440" marB="91440" anchor="ctr">
                    <a:lnL>
                      <a:noFill/>
                    </a:lnL>
                    <a:lnR>
                      <a:noFill/>
                    </a:lnR>
                    <a:lnT>
                      <a:noFill/>
                    </a:lnT>
                    <a:lnB>
                      <a:noFill/>
                    </a:lnB>
                    <a:solidFill>
                      <a:srgbClr val="F8FAFF"/>
                    </a:solidFill>
                  </a:tcPr>
                </a:tc>
                <a:tc>
                  <a:txBody>
                    <a:bodyPr/>
                    <a:lstStyle/>
                    <a:p>
                      <a:pPr algn="l"/>
                      <a:r>
                        <a:rPr lang="en-IN" b="0">
                          <a:effectLst/>
                        </a:rPr>
                        <a:t>Meaning</a:t>
                      </a:r>
                    </a:p>
                  </a:txBody>
                  <a:tcPr marL="182880" marR="182880" marT="91440" marB="91440" anchor="ctr">
                    <a:lnL>
                      <a:noFill/>
                    </a:lnL>
                    <a:lnR>
                      <a:noFill/>
                    </a:lnR>
                    <a:lnT>
                      <a:noFill/>
                    </a:lnT>
                    <a:lnB>
                      <a:noFill/>
                    </a:lnB>
                    <a:solidFill>
                      <a:srgbClr val="F8FAFF"/>
                    </a:solidFill>
                  </a:tcPr>
                </a:tc>
                <a:tc>
                  <a:txBody>
                    <a:bodyPr/>
                    <a:lstStyle/>
                    <a:p>
                      <a:pPr algn="l"/>
                      <a:r>
                        <a:rPr lang="en-IN" b="0">
                          <a:effectLst/>
                        </a:rPr>
                        <a:t>Example</a:t>
                      </a:r>
                    </a:p>
                  </a:txBody>
                  <a:tcPr marL="182880" marR="182880" marT="91440" marB="91440" anchor="ctr">
                    <a:lnL>
                      <a:noFill/>
                    </a:lnL>
                    <a:lnR>
                      <a:noFill/>
                    </a:lnR>
                    <a:lnT>
                      <a:noFill/>
                    </a:lnT>
                    <a:lnB>
                      <a:noFill/>
                    </a:lnB>
                    <a:solidFill>
                      <a:srgbClr val="F8FAFF"/>
                    </a:solidFill>
                  </a:tcPr>
                </a:tc>
                <a:extLst>
                  <a:ext uri="{0D108BD9-81ED-4DB2-BD59-A6C34878D82A}">
                    <a16:rowId xmlns:a16="http://schemas.microsoft.com/office/drawing/2014/main" val="2156162166"/>
                  </a:ext>
                </a:extLst>
              </a:tr>
              <a:tr h="0">
                <a:tc>
                  <a:txBody>
                    <a:bodyPr/>
                    <a:lstStyle/>
                    <a:p>
                      <a:r>
                        <a:rPr lang="te-IN">
                          <a:effectLst/>
                        </a:rPr>
                        <a:t>&amp;&amp;</a:t>
                      </a:r>
                    </a:p>
                  </a:txBody>
                  <a:tcPr marL="182880" marR="182880" marT="91440" marB="91440" anchor="ctr">
                    <a:lnL>
                      <a:noFill/>
                    </a:lnL>
                    <a:lnR>
                      <a:noFill/>
                    </a:lnR>
                    <a:lnT>
                      <a:noFill/>
                    </a:lnT>
                    <a:lnB>
                      <a:noFill/>
                    </a:lnB>
                    <a:solidFill>
                      <a:srgbClr val="F8FAFF"/>
                    </a:solidFill>
                  </a:tcPr>
                </a:tc>
                <a:tc>
                  <a:txBody>
                    <a:bodyPr/>
                    <a:lstStyle/>
                    <a:p>
                      <a:r>
                        <a:rPr lang="en-US">
                          <a:effectLst/>
                        </a:rPr>
                        <a:t>Logical AND. True only if all operands are true</a:t>
                      </a:r>
                    </a:p>
                  </a:txBody>
                  <a:tcPr marL="182880" marR="182880" marT="91440" marB="91440" anchor="ctr">
                    <a:lnL>
                      <a:noFill/>
                    </a:lnL>
                    <a:lnR>
                      <a:noFill/>
                    </a:lnR>
                    <a:lnT>
                      <a:noFill/>
                    </a:lnT>
                    <a:lnB>
                      <a:noFill/>
                    </a:lnB>
                    <a:solidFill>
                      <a:srgbClr val="F8FAFF"/>
                    </a:solidFill>
                  </a:tcPr>
                </a:tc>
                <a:tc>
                  <a:txBody>
                    <a:bodyPr/>
                    <a:lstStyle/>
                    <a:p>
                      <a:r>
                        <a:rPr lang="en-US">
                          <a:effectLst/>
                        </a:rPr>
                        <a:t>If c = 5 and d = 2 then, expression ((c==5) &amp;&amp; (d&gt;5)) equals to 0.</a:t>
                      </a:r>
                    </a:p>
                  </a:txBody>
                  <a:tcPr marL="182880" marR="182880" marT="91440" marB="91440" anchor="ctr">
                    <a:lnL>
                      <a:noFill/>
                    </a:lnL>
                    <a:lnR>
                      <a:noFill/>
                    </a:lnR>
                    <a:lnT>
                      <a:noFill/>
                    </a:lnT>
                    <a:lnB>
                      <a:noFill/>
                    </a:lnB>
                    <a:solidFill>
                      <a:srgbClr val="F8FAFF"/>
                    </a:solidFill>
                  </a:tcPr>
                </a:tc>
                <a:extLst>
                  <a:ext uri="{0D108BD9-81ED-4DB2-BD59-A6C34878D82A}">
                    <a16:rowId xmlns:a16="http://schemas.microsoft.com/office/drawing/2014/main" val="3984903425"/>
                  </a:ext>
                </a:extLst>
              </a:tr>
              <a:tr h="0">
                <a:tc>
                  <a:txBody>
                    <a:bodyPr/>
                    <a:lstStyle/>
                    <a:p>
                      <a:r>
                        <a:rPr lang="te-IN">
                          <a:effectLst/>
                        </a:rPr>
                        <a:t>||</a:t>
                      </a:r>
                    </a:p>
                  </a:txBody>
                  <a:tcPr marL="182880" marR="182880" marT="91440" marB="91440" anchor="ctr">
                    <a:lnL>
                      <a:noFill/>
                    </a:lnL>
                    <a:lnR>
                      <a:noFill/>
                    </a:lnR>
                    <a:lnT>
                      <a:noFill/>
                    </a:lnT>
                    <a:lnB>
                      <a:noFill/>
                    </a:lnB>
                    <a:solidFill>
                      <a:srgbClr val="F8FAFF"/>
                    </a:solidFill>
                  </a:tcPr>
                </a:tc>
                <a:tc>
                  <a:txBody>
                    <a:bodyPr/>
                    <a:lstStyle/>
                    <a:p>
                      <a:r>
                        <a:rPr lang="en-US">
                          <a:effectLst/>
                        </a:rPr>
                        <a:t>Logical OR. True only if either one operand is true</a:t>
                      </a:r>
                    </a:p>
                  </a:txBody>
                  <a:tcPr marL="182880" marR="182880" marT="91440" marB="91440" anchor="ctr">
                    <a:lnL>
                      <a:noFill/>
                    </a:lnL>
                    <a:lnR>
                      <a:noFill/>
                    </a:lnR>
                    <a:lnT>
                      <a:noFill/>
                    </a:lnT>
                    <a:lnB>
                      <a:noFill/>
                    </a:lnB>
                    <a:solidFill>
                      <a:srgbClr val="F8FAFF"/>
                    </a:solidFill>
                  </a:tcPr>
                </a:tc>
                <a:tc>
                  <a:txBody>
                    <a:bodyPr/>
                    <a:lstStyle/>
                    <a:p>
                      <a:r>
                        <a:rPr lang="en-US">
                          <a:effectLst/>
                        </a:rPr>
                        <a:t>If c = 5 and d = 2 then, expression ((c==5) || (d&gt;5)) equals to 1.</a:t>
                      </a:r>
                    </a:p>
                  </a:txBody>
                  <a:tcPr marL="182880" marR="182880" marT="91440" marB="91440" anchor="ctr">
                    <a:lnL>
                      <a:noFill/>
                    </a:lnL>
                    <a:lnR>
                      <a:noFill/>
                    </a:lnR>
                    <a:lnT>
                      <a:noFill/>
                    </a:lnT>
                    <a:lnB>
                      <a:noFill/>
                    </a:lnB>
                    <a:solidFill>
                      <a:srgbClr val="F8FAFF"/>
                    </a:solidFill>
                  </a:tcPr>
                </a:tc>
                <a:extLst>
                  <a:ext uri="{0D108BD9-81ED-4DB2-BD59-A6C34878D82A}">
                    <a16:rowId xmlns:a16="http://schemas.microsoft.com/office/drawing/2014/main" val="1679466622"/>
                  </a:ext>
                </a:extLst>
              </a:tr>
              <a:tr h="0">
                <a:tc>
                  <a:txBody>
                    <a:bodyPr/>
                    <a:lstStyle/>
                    <a:p>
                      <a:r>
                        <a:rPr lang="te-IN">
                          <a:effectLst/>
                        </a:rPr>
                        <a:t>!</a:t>
                      </a:r>
                    </a:p>
                  </a:txBody>
                  <a:tcPr marL="182880" marR="182880" marT="91440" marB="91440" anchor="ctr">
                    <a:lnL>
                      <a:noFill/>
                    </a:lnL>
                    <a:lnR>
                      <a:noFill/>
                    </a:lnR>
                    <a:lnT>
                      <a:noFill/>
                    </a:lnT>
                    <a:lnB>
                      <a:noFill/>
                    </a:lnB>
                    <a:solidFill>
                      <a:srgbClr val="F8FAFF"/>
                    </a:solidFill>
                  </a:tcPr>
                </a:tc>
                <a:tc>
                  <a:txBody>
                    <a:bodyPr/>
                    <a:lstStyle/>
                    <a:p>
                      <a:r>
                        <a:rPr lang="en-US">
                          <a:effectLst/>
                        </a:rPr>
                        <a:t>Logical NOT. True only if the operand is 0</a:t>
                      </a:r>
                    </a:p>
                  </a:txBody>
                  <a:tcPr marL="182880" marR="182880" marT="91440" marB="91440" anchor="ctr">
                    <a:lnL>
                      <a:noFill/>
                    </a:lnL>
                    <a:lnR>
                      <a:noFill/>
                    </a:lnR>
                    <a:lnT>
                      <a:noFill/>
                    </a:lnT>
                    <a:lnB>
                      <a:noFill/>
                    </a:lnB>
                    <a:solidFill>
                      <a:srgbClr val="F8FAFF"/>
                    </a:solidFill>
                  </a:tcPr>
                </a:tc>
                <a:tc>
                  <a:txBody>
                    <a:bodyPr/>
                    <a:lstStyle/>
                    <a:p>
                      <a:r>
                        <a:rPr lang="en-US" dirty="0">
                          <a:effectLst/>
                        </a:rPr>
                        <a:t>If c = 5 then, expression !(c==5) equals to 0.</a:t>
                      </a:r>
                    </a:p>
                  </a:txBody>
                  <a:tcPr marL="182880" marR="182880" marT="91440" marB="91440" anchor="ctr">
                    <a:lnL>
                      <a:noFill/>
                    </a:lnL>
                    <a:lnR>
                      <a:noFill/>
                    </a:lnR>
                    <a:lnT>
                      <a:noFill/>
                    </a:lnT>
                    <a:lnB>
                      <a:noFill/>
                    </a:lnB>
                    <a:solidFill>
                      <a:srgbClr val="F8FAFF"/>
                    </a:solidFill>
                  </a:tcPr>
                </a:tc>
                <a:extLst>
                  <a:ext uri="{0D108BD9-81ED-4DB2-BD59-A6C34878D82A}">
                    <a16:rowId xmlns:a16="http://schemas.microsoft.com/office/drawing/2014/main" val="546372814"/>
                  </a:ext>
                </a:extLst>
              </a:tr>
            </a:tbl>
          </a:graphicData>
        </a:graphic>
      </p:graphicFrame>
      <p:sp>
        <p:nvSpPr>
          <p:cNvPr id="4" name="Footer Placeholder 3">
            <a:extLst>
              <a:ext uri="{FF2B5EF4-FFF2-40B4-BE49-F238E27FC236}">
                <a16:creationId xmlns:a16="http://schemas.microsoft.com/office/drawing/2014/main" id="{B973E5B8-3972-4EED-AC09-642BB00EAF6F}"/>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11412534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AE2F5-A069-4B3A-8F7A-104310578AE1}"/>
              </a:ext>
            </a:extLst>
          </p:cNvPr>
          <p:cNvSpPr>
            <a:spLocks noGrp="1"/>
          </p:cNvSpPr>
          <p:nvPr>
            <p:ph type="title"/>
          </p:nvPr>
        </p:nvSpPr>
        <p:spPr/>
        <p:txBody>
          <a:bodyPr/>
          <a:lstStyle/>
          <a:p>
            <a:r>
              <a:rPr lang="en-IN" dirty="0"/>
              <a:t>            Truth Tables</a:t>
            </a:r>
            <a:endParaRPr lang="te-IN" dirty="0"/>
          </a:p>
        </p:txBody>
      </p:sp>
      <p:pic>
        <p:nvPicPr>
          <p:cNvPr id="6" name="Content Placeholder 5">
            <a:extLst>
              <a:ext uri="{FF2B5EF4-FFF2-40B4-BE49-F238E27FC236}">
                <a16:creationId xmlns:a16="http://schemas.microsoft.com/office/drawing/2014/main" id="{B24F26FD-7869-4329-8F49-AA3DDBA60D41}"/>
              </a:ext>
            </a:extLst>
          </p:cNvPr>
          <p:cNvPicPr>
            <a:picLocks noGrp="1" noChangeAspect="1"/>
          </p:cNvPicPr>
          <p:nvPr>
            <p:ph idx="1"/>
          </p:nvPr>
        </p:nvPicPr>
        <p:blipFill>
          <a:blip r:embed="rId2"/>
          <a:stretch>
            <a:fillRect/>
          </a:stretch>
        </p:blipFill>
        <p:spPr>
          <a:xfrm>
            <a:off x="838200" y="2452158"/>
            <a:ext cx="10515600" cy="3098271"/>
          </a:xfrm>
        </p:spPr>
      </p:pic>
      <p:sp>
        <p:nvSpPr>
          <p:cNvPr id="4" name="Footer Placeholder 3">
            <a:extLst>
              <a:ext uri="{FF2B5EF4-FFF2-40B4-BE49-F238E27FC236}">
                <a16:creationId xmlns:a16="http://schemas.microsoft.com/office/drawing/2014/main" id="{C5415333-B736-48B1-9528-EAB2B20CBF2F}"/>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32230062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8DD8-6AB9-46D6-B5AA-B65A6A226C8F}"/>
              </a:ext>
            </a:extLst>
          </p:cNvPr>
          <p:cNvSpPr>
            <a:spLocks noGrp="1"/>
          </p:cNvSpPr>
          <p:nvPr>
            <p:ph type="title"/>
          </p:nvPr>
        </p:nvSpPr>
        <p:spPr/>
        <p:txBody>
          <a:bodyPr/>
          <a:lstStyle/>
          <a:p>
            <a:r>
              <a:rPr lang="en-US" dirty="0"/>
              <a:t>                       Example program</a:t>
            </a:r>
            <a:endParaRPr lang="te-IN" u="sng" dirty="0"/>
          </a:p>
        </p:txBody>
      </p:sp>
      <p:graphicFrame>
        <p:nvGraphicFramePr>
          <p:cNvPr id="5" name="Content Placeholder 4">
            <a:extLst>
              <a:ext uri="{FF2B5EF4-FFF2-40B4-BE49-F238E27FC236}">
                <a16:creationId xmlns:a16="http://schemas.microsoft.com/office/drawing/2014/main" id="{0472F260-B30D-465B-A944-DC49FCB5805C}"/>
              </a:ext>
            </a:extLst>
          </p:cNvPr>
          <p:cNvGraphicFramePr>
            <a:graphicFrameLocks noGrp="1"/>
          </p:cNvGraphicFramePr>
          <p:nvPr>
            <p:ph idx="1"/>
            <p:extLst>
              <p:ext uri="{D42A27DB-BD31-4B8C-83A1-F6EECF244321}">
                <p14:modId xmlns:p14="http://schemas.microsoft.com/office/powerpoint/2010/main" val="1692483234"/>
              </p:ext>
            </p:extLst>
          </p:nvPr>
        </p:nvGraphicFramePr>
        <p:xfrm>
          <a:off x="5726096" y="1288001"/>
          <a:ext cx="6205493" cy="2255520"/>
        </p:xfrm>
        <a:graphic>
          <a:graphicData uri="http://schemas.openxmlformats.org/drawingml/2006/table">
            <a:tbl>
              <a:tblPr/>
              <a:tblGrid>
                <a:gridCol w="909139">
                  <a:extLst>
                    <a:ext uri="{9D8B030D-6E8A-4147-A177-3AD203B41FA5}">
                      <a16:colId xmlns:a16="http://schemas.microsoft.com/office/drawing/2014/main" val="2844230408"/>
                    </a:ext>
                  </a:extLst>
                </a:gridCol>
                <a:gridCol w="724353">
                  <a:extLst>
                    <a:ext uri="{9D8B030D-6E8A-4147-A177-3AD203B41FA5}">
                      <a16:colId xmlns:a16="http://schemas.microsoft.com/office/drawing/2014/main" val="2648448963"/>
                    </a:ext>
                  </a:extLst>
                </a:gridCol>
                <a:gridCol w="1344144">
                  <a:extLst>
                    <a:ext uri="{9D8B030D-6E8A-4147-A177-3AD203B41FA5}">
                      <a16:colId xmlns:a16="http://schemas.microsoft.com/office/drawing/2014/main" val="3315026546"/>
                    </a:ext>
                  </a:extLst>
                </a:gridCol>
                <a:gridCol w="1467966">
                  <a:extLst>
                    <a:ext uri="{9D8B030D-6E8A-4147-A177-3AD203B41FA5}">
                      <a16:colId xmlns:a16="http://schemas.microsoft.com/office/drawing/2014/main" val="1663615246"/>
                    </a:ext>
                  </a:extLst>
                </a:gridCol>
                <a:gridCol w="1759891">
                  <a:extLst>
                    <a:ext uri="{9D8B030D-6E8A-4147-A177-3AD203B41FA5}">
                      <a16:colId xmlns:a16="http://schemas.microsoft.com/office/drawing/2014/main" val="3611468565"/>
                    </a:ext>
                  </a:extLst>
                </a:gridCol>
              </a:tblGrid>
              <a:tr h="0">
                <a:tc>
                  <a:txBody>
                    <a:bodyPr/>
                    <a:lstStyle/>
                    <a:p>
                      <a:pPr algn="ctr" fontAlgn="t"/>
                      <a:r>
                        <a:rPr lang="en-IN" dirty="0" err="1">
                          <a:effectLst/>
                        </a:rPr>
                        <a:t>i</a:t>
                      </a:r>
                      <a:r>
                        <a:rPr lang="en-IN" dirty="0">
                          <a:effectLst/>
                        </a:rPr>
                        <a:t>/p1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dirty="0" err="1">
                          <a:effectLst/>
                        </a:rPr>
                        <a:t>i</a:t>
                      </a:r>
                      <a:r>
                        <a:rPr lang="en-IN" dirty="0">
                          <a:effectLst/>
                        </a:rPr>
                        <a:t>/p2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dirty="0" err="1">
                          <a:effectLst/>
                        </a:rPr>
                        <a:t>i</a:t>
                      </a:r>
                      <a:r>
                        <a:rPr lang="en-IN" dirty="0">
                          <a:effectLst/>
                        </a:rPr>
                        <a:t>/p1 &amp;&amp; </a:t>
                      </a:r>
                      <a:r>
                        <a:rPr lang="en-IN" dirty="0" err="1">
                          <a:effectLst/>
                        </a:rPr>
                        <a:t>i</a:t>
                      </a:r>
                      <a:r>
                        <a:rPr lang="en-IN" dirty="0">
                          <a:effectLst/>
                        </a:rPr>
                        <a:t>/p2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dirty="0" err="1">
                          <a:effectLst/>
                        </a:rPr>
                        <a:t>i</a:t>
                      </a:r>
                      <a:r>
                        <a:rPr lang="en-IN" dirty="0">
                          <a:effectLst/>
                        </a:rPr>
                        <a:t>/p1 || </a:t>
                      </a:r>
                      <a:r>
                        <a:rPr lang="en-IN" dirty="0" err="1">
                          <a:effectLst/>
                        </a:rPr>
                        <a:t>i</a:t>
                      </a:r>
                      <a:r>
                        <a:rPr lang="en-IN" dirty="0">
                          <a:effectLst/>
                        </a:rPr>
                        <a:t>/p2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dirty="0" err="1">
                          <a:effectLst/>
                        </a:rPr>
                        <a:t>i</a:t>
                      </a:r>
                      <a:r>
                        <a:rPr lang="en-IN" dirty="0">
                          <a:effectLst/>
                        </a:rPr>
                        <a:t>/p1 ^ </a:t>
                      </a:r>
                      <a:r>
                        <a:rPr lang="en-IN" dirty="0" err="1">
                          <a:effectLst/>
                        </a:rPr>
                        <a:t>i</a:t>
                      </a:r>
                      <a:r>
                        <a:rPr lang="en-IN" dirty="0">
                          <a:effectLst/>
                        </a:rPr>
                        <a:t>/p2</a:t>
                      </a:r>
                    </a:p>
                    <a:p>
                      <a:pPr algn="ct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229834315"/>
                  </a:ext>
                </a:extLst>
              </a:tr>
              <a:tr h="0">
                <a:tc>
                  <a:txBody>
                    <a:bodyPr/>
                    <a:lstStyle/>
                    <a:p>
                      <a:pPr fontAlgn="t"/>
                      <a:r>
                        <a:rPr lang="te-IN">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08998120"/>
                  </a:ext>
                </a:extLst>
              </a:tr>
              <a:tr h="0">
                <a:tc>
                  <a:txBody>
                    <a:bodyPr/>
                    <a:lstStyle/>
                    <a:p>
                      <a:pPr fontAlgn="t"/>
                      <a:r>
                        <a:rPr lang="te-IN">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40755385"/>
                  </a:ext>
                </a:extLst>
              </a:tr>
              <a:tr h="0">
                <a:tc>
                  <a:txBody>
                    <a:bodyPr/>
                    <a:lstStyle/>
                    <a:p>
                      <a:pPr fontAlgn="t"/>
                      <a:r>
                        <a:rPr lang="te-IN">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91545468"/>
                  </a:ext>
                </a:extLst>
              </a:tr>
              <a:tr h="0">
                <a:tc>
                  <a:txBody>
                    <a:bodyPr/>
                    <a:lstStyle/>
                    <a:p>
                      <a:pPr fontAlgn="t"/>
                      <a:r>
                        <a:rPr lang="te-IN">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dirty="0">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4420948"/>
                  </a:ext>
                </a:extLst>
              </a:tr>
            </a:tbl>
          </a:graphicData>
        </a:graphic>
      </p:graphicFrame>
      <p:sp>
        <p:nvSpPr>
          <p:cNvPr id="4" name="Footer Placeholder 3">
            <a:extLst>
              <a:ext uri="{FF2B5EF4-FFF2-40B4-BE49-F238E27FC236}">
                <a16:creationId xmlns:a16="http://schemas.microsoft.com/office/drawing/2014/main" id="{C1EED938-3D82-45B3-BBA3-604B086D0C38}"/>
              </a:ext>
            </a:extLst>
          </p:cNvPr>
          <p:cNvSpPr>
            <a:spLocks noGrp="1"/>
          </p:cNvSpPr>
          <p:nvPr>
            <p:ph type="ftr" sz="quarter" idx="11"/>
          </p:nvPr>
        </p:nvSpPr>
        <p:spPr/>
        <p:txBody>
          <a:bodyPr/>
          <a:lstStyle/>
          <a:p>
            <a:r>
              <a:rPr lang="en-US"/>
              <a:t>PROGRAMMING FOR PROBLEM SOLVING USING C                               A.Lakshmanarao</a:t>
            </a:r>
          </a:p>
        </p:txBody>
      </p:sp>
      <p:sp>
        <p:nvSpPr>
          <p:cNvPr id="7" name="TextBox 6">
            <a:extLst>
              <a:ext uri="{FF2B5EF4-FFF2-40B4-BE49-F238E27FC236}">
                <a16:creationId xmlns:a16="http://schemas.microsoft.com/office/drawing/2014/main" id="{D828959B-66E1-4F52-8131-C82AEDAB08BF}"/>
              </a:ext>
            </a:extLst>
          </p:cNvPr>
          <p:cNvSpPr txBox="1"/>
          <p:nvPr/>
        </p:nvSpPr>
        <p:spPr>
          <a:xfrm>
            <a:off x="73241" y="1874728"/>
            <a:ext cx="6094520" cy="3970318"/>
          </a:xfrm>
          <a:prstGeom prst="rect">
            <a:avLst/>
          </a:prstGeom>
          <a:noFill/>
        </p:spPr>
        <p:txBody>
          <a:bodyPr wrap="square">
            <a:spAutoFit/>
          </a:bodyPr>
          <a:lstStyle/>
          <a:p>
            <a:r>
              <a:rPr lang="te-IN" sz="2800" b="1" dirty="0"/>
              <a:t>#include &lt;stdio.h&gt;</a:t>
            </a:r>
            <a:endParaRPr lang="en-IN" sz="2800" b="1" dirty="0"/>
          </a:p>
          <a:p>
            <a:r>
              <a:rPr lang="te-IN" sz="2800" b="1" dirty="0"/>
              <a:t>int main()</a:t>
            </a:r>
            <a:endParaRPr lang="en-IN" sz="2800" b="1" dirty="0"/>
          </a:p>
          <a:p>
            <a:r>
              <a:rPr lang="te-IN" sz="2800" b="1" dirty="0"/>
              <a:t>{ </a:t>
            </a:r>
            <a:endParaRPr lang="en-IN" sz="2800" b="1" dirty="0"/>
          </a:p>
          <a:p>
            <a:r>
              <a:rPr lang="te-IN" sz="2800" b="1" dirty="0"/>
              <a:t>   int a=2,b=3,c=4;  </a:t>
            </a:r>
            <a:endParaRPr lang="en-IN" sz="2800" b="1" dirty="0"/>
          </a:p>
          <a:p>
            <a:r>
              <a:rPr lang="te-IN" sz="2800" b="1" dirty="0"/>
              <a:t>  printf("%d",(a&lt;b &amp;&amp; </a:t>
            </a:r>
            <a:r>
              <a:rPr lang="en-US" sz="2800" b="1" dirty="0"/>
              <a:t>b</a:t>
            </a:r>
            <a:r>
              <a:rPr lang="te-IN" sz="2800" b="1" dirty="0"/>
              <a:t>&gt;</a:t>
            </a:r>
            <a:r>
              <a:rPr lang="en-US" sz="2800" b="1" dirty="0"/>
              <a:t>c</a:t>
            </a:r>
            <a:r>
              <a:rPr lang="te-IN" sz="2800" b="1" dirty="0"/>
              <a:t>)); </a:t>
            </a:r>
            <a:endParaRPr lang="en-IN" sz="2800" b="1" dirty="0"/>
          </a:p>
          <a:p>
            <a:r>
              <a:rPr lang="te-IN" sz="2800" b="1" dirty="0"/>
              <a:t>   printf("\n%d",(a&lt;b || </a:t>
            </a:r>
            <a:r>
              <a:rPr lang="en-US" sz="2800" b="1" dirty="0"/>
              <a:t>b</a:t>
            </a:r>
            <a:r>
              <a:rPr lang="te-IN" sz="2800" b="1" dirty="0"/>
              <a:t>&gt;</a:t>
            </a:r>
            <a:r>
              <a:rPr lang="en-US" sz="2800" b="1" dirty="0"/>
              <a:t>c</a:t>
            </a:r>
            <a:r>
              <a:rPr lang="te-IN" sz="2800" b="1" dirty="0"/>
              <a:t>)); </a:t>
            </a:r>
            <a:endParaRPr lang="en-IN" sz="2800" b="1" dirty="0"/>
          </a:p>
          <a:p>
            <a:r>
              <a:rPr lang="te-IN" sz="2800" b="1" dirty="0"/>
              <a:t>   printf("\n%d",!(a&lt;b &amp;&amp; </a:t>
            </a:r>
            <a:r>
              <a:rPr lang="en-US" sz="2800" b="1" dirty="0"/>
              <a:t>b</a:t>
            </a:r>
            <a:r>
              <a:rPr lang="te-IN" sz="2800" b="1" dirty="0"/>
              <a:t>&gt;</a:t>
            </a:r>
            <a:r>
              <a:rPr lang="en-US" sz="2800" b="1" dirty="0"/>
              <a:t>c</a:t>
            </a:r>
            <a:r>
              <a:rPr lang="te-IN" sz="2800" b="1"/>
              <a:t>));        </a:t>
            </a:r>
            <a:r>
              <a:rPr lang="te-IN" sz="2800" b="1" dirty="0"/>
              <a:t>return 0;</a:t>
            </a:r>
            <a:endParaRPr lang="en-IN" sz="2800" b="1" dirty="0"/>
          </a:p>
          <a:p>
            <a:r>
              <a:rPr lang="te-IN" sz="2800" b="1" dirty="0"/>
              <a:t>}</a:t>
            </a:r>
          </a:p>
        </p:txBody>
      </p:sp>
      <p:sp>
        <p:nvSpPr>
          <p:cNvPr id="9" name="TextBox 8">
            <a:extLst>
              <a:ext uri="{FF2B5EF4-FFF2-40B4-BE49-F238E27FC236}">
                <a16:creationId xmlns:a16="http://schemas.microsoft.com/office/drawing/2014/main" id="{90BAE977-D16E-4C10-893C-C25C1A9BA6CA}"/>
              </a:ext>
            </a:extLst>
          </p:cNvPr>
          <p:cNvSpPr txBox="1"/>
          <p:nvPr/>
        </p:nvSpPr>
        <p:spPr>
          <a:xfrm>
            <a:off x="4183603" y="3505944"/>
            <a:ext cx="3619869" cy="707886"/>
          </a:xfrm>
          <a:prstGeom prst="rect">
            <a:avLst/>
          </a:prstGeom>
          <a:noFill/>
        </p:spPr>
        <p:txBody>
          <a:bodyPr wrap="square">
            <a:spAutoFit/>
          </a:bodyPr>
          <a:lstStyle/>
          <a:p>
            <a:r>
              <a:rPr lang="en-US" sz="4000" b="1" dirty="0">
                <a:solidFill>
                  <a:srgbClr val="0070C0"/>
                </a:solidFill>
              </a:rPr>
              <a:t>1 &amp;&amp; 0=0</a:t>
            </a:r>
            <a:endParaRPr lang="te-IN" sz="4000" dirty="0">
              <a:solidFill>
                <a:srgbClr val="0070C0"/>
              </a:solidFill>
            </a:endParaRPr>
          </a:p>
        </p:txBody>
      </p:sp>
      <p:sp>
        <p:nvSpPr>
          <p:cNvPr id="12" name="TextBox 11">
            <a:extLst>
              <a:ext uri="{FF2B5EF4-FFF2-40B4-BE49-F238E27FC236}">
                <a16:creationId xmlns:a16="http://schemas.microsoft.com/office/drawing/2014/main" id="{485BD42F-BCB7-4EAF-85C0-4EA84303C71F}"/>
              </a:ext>
            </a:extLst>
          </p:cNvPr>
          <p:cNvSpPr txBox="1"/>
          <p:nvPr/>
        </p:nvSpPr>
        <p:spPr>
          <a:xfrm>
            <a:off x="4451416" y="3951307"/>
            <a:ext cx="2064794" cy="707886"/>
          </a:xfrm>
          <a:prstGeom prst="rect">
            <a:avLst/>
          </a:prstGeom>
          <a:noFill/>
        </p:spPr>
        <p:txBody>
          <a:bodyPr wrap="square">
            <a:spAutoFit/>
          </a:bodyPr>
          <a:lstStyle/>
          <a:p>
            <a:r>
              <a:rPr lang="en-US" sz="4000" b="1" dirty="0">
                <a:solidFill>
                  <a:srgbClr val="0070C0"/>
                </a:solidFill>
              </a:rPr>
              <a:t>1 || 0=1 </a:t>
            </a:r>
            <a:endParaRPr lang="te-IN" sz="4000" dirty="0">
              <a:solidFill>
                <a:srgbClr val="0070C0"/>
              </a:solidFill>
            </a:endParaRPr>
          </a:p>
        </p:txBody>
      </p:sp>
      <p:sp>
        <p:nvSpPr>
          <p:cNvPr id="13" name="TextBox 12">
            <a:extLst>
              <a:ext uri="{FF2B5EF4-FFF2-40B4-BE49-F238E27FC236}">
                <a16:creationId xmlns:a16="http://schemas.microsoft.com/office/drawing/2014/main" id="{1DEB18FE-6A71-4D39-BDBC-83C01755E017}"/>
              </a:ext>
            </a:extLst>
          </p:cNvPr>
          <p:cNvSpPr txBox="1"/>
          <p:nvPr/>
        </p:nvSpPr>
        <p:spPr>
          <a:xfrm>
            <a:off x="4941168" y="4432180"/>
            <a:ext cx="4486917" cy="707886"/>
          </a:xfrm>
          <a:prstGeom prst="rect">
            <a:avLst/>
          </a:prstGeom>
          <a:noFill/>
        </p:spPr>
        <p:txBody>
          <a:bodyPr wrap="square">
            <a:spAutoFit/>
          </a:bodyPr>
          <a:lstStyle/>
          <a:p>
            <a:r>
              <a:rPr lang="en-US" sz="4000" b="1" dirty="0">
                <a:solidFill>
                  <a:srgbClr val="0070C0"/>
                </a:solidFill>
              </a:rPr>
              <a:t>!(1 &amp;&amp; 0)=!(0)=1 </a:t>
            </a:r>
            <a:endParaRPr lang="te-IN" sz="4000" dirty="0">
              <a:solidFill>
                <a:srgbClr val="0070C0"/>
              </a:solidFill>
            </a:endParaRPr>
          </a:p>
        </p:txBody>
      </p:sp>
    </p:spTree>
    <p:extLst>
      <p:ext uri="{BB962C8B-B14F-4D97-AF65-F5344CB8AC3E}">
        <p14:creationId xmlns:p14="http://schemas.microsoft.com/office/powerpoint/2010/main" val="136076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500"/>
                                        <p:tgtEl>
                                          <p:spTgt spid="7">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7" end="7"/>
                                            </p:txEl>
                                          </p:spTgt>
                                        </p:tgtEl>
                                        <p:attrNameLst>
                                          <p:attrName>style.visibility</p:attrName>
                                        </p:attrNameLst>
                                      </p:cBhvr>
                                      <p:to>
                                        <p:strVal val="visible"/>
                                      </p:to>
                                    </p:set>
                                    <p:animEffect transition="in" filter="fade">
                                      <p:cBhvr>
                                        <p:cTn id="34" dur="500"/>
                                        <p:tgtEl>
                                          <p:spTgt spid="7">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ED91-DB8E-4E16-8BBD-F554D6C65645}"/>
              </a:ext>
            </a:extLst>
          </p:cNvPr>
          <p:cNvSpPr>
            <a:spLocks noGrp="1"/>
          </p:cNvSpPr>
          <p:nvPr>
            <p:ph type="title"/>
          </p:nvPr>
        </p:nvSpPr>
        <p:spPr/>
        <p:txBody>
          <a:bodyPr/>
          <a:lstStyle/>
          <a:p>
            <a:r>
              <a:rPr lang="en-US" dirty="0"/>
              <a:t>  </a:t>
            </a:r>
            <a:endParaRPr lang="te-IN" dirty="0"/>
          </a:p>
        </p:txBody>
      </p:sp>
      <p:sp>
        <p:nvSpPr>
          <p:cNvPr id="4" name="Footer Placeholder 3">
            <a:extLst>
              <a:ext uri="{FF2B5EF4-FFF2-40B4-BE49-F238E27FC236}">
                <a16:creationId xmlns:a16="http://schemas.microsoft.com/office/drawing/2014/main" id="{389BB41C-6FC9-4C99-B622-776D816342B8}"/>
              </a:ext>
            </a:extLst>
          </p:cNvPr>
          <p:cNvSpPr>
            <a:spLocks noGrp="1"/>
          </p:cNvSpPr>
          <p:nvPr>
            <p:ph type="ftr" sz="quarter" idx="11"/>
          </p:nvPr>
        </p:nvSpPr>
        <p:spPr/>
        <p:txBody>
          <a:bodyPr/>
          <a:lstStyle/>
          <a:p>
            <a:r>
              <a:rPr lang="en-US"/>
              <a:t>PROGRAMMING FOR PROBLEM SOLVING USING C                               A.Lakshmanarao</a:t>
            </a:r>
          </a:p>
        </p:txBody>
      </p:sp>
      <p:pic>
        <p:nvPicPr>
          <p:cNvPr id="7" name="Picture 6">
            <a:extLst>
              <a:ext uri="{FF2B5EF4-FFF2-40B4-BE49-F238E27FC236}">
                <a16:creationId xmlns:a16="http://schemas.microsoft.com/office/drawing/2014/main" id="{F3B4A380-BDCC-4DA6-97D1-D41C7F5DFF3D}"/>
              </a:ext>
            </a:extLst>
          </p:cNvPr>
          <p:cNvPicPr>
            <a:picLocks noChangeAspect="1"/>
          </p:cNvPicPr>
          <p:nvPr/>
        </p:nvPicPr>
        <p:blipFill>
          <a:blip r:embed="rId2"/>
          <a:stretch>
            <a:fillRect/>
          </a:stretch>
        </p:blipFill>
        <p:spPr>
          <a:xfrm>
            <a:off x="1249208" y="1130770"/>
            <a:ext cx="9001125" cy="4808391"/>
          </a:xfrm>
          <a:prstGeom prst="rect">
            <a:avLst/>
          </a:prstGeom>
        </p:spPr>
      </p:pic>
      <p:sp>
        <p:nvSpPr>
          <p:cNvPr id="10" name="Title 1">
            <a:extLst>
              <a:ext uri="{FF2B5EF4-FFF2-40B4-BE49-F238E27FC236}">
                <a16:creationId xmlns:a16="http://schemas.microsoft.com/office/drawing/2014/main" id="{2755E9A7-8D2F-42B4-A3C2-28F8581DC5AB}"/>
              </a:ext>
            </a:extLst>
          </p:cNvPr>
          <p:cNvSpPr txBox="1">
            <a:spLocks/>
          </p:cNvSpPr>
          <p:nvPr/>
        </p:nvSpPr>
        <p:spPr>
          <a:xfrm>
            <a:off x="928457"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u="sng" dirty="0"/>
              <a:t>Bitwise operators</a:t>
            </a:r>
            <a:endParaRPr lang="te-IN" u="sng" dirty="0"/>
          </a:p>
        </p:txBody>
      </p:sp>
    </p:spTree>
    <p:extLst>
      <p:ext uri="{BB962C8B-B14F-4D97-AF65-F5344CB8AC3E}">
        <p14:creationId xmlns:p14="http://schemas.microsoft.com/office/powerpoint/2010/main" val="2104516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961EBFF-1FEA-4834-B6E5-607675C40584}"/>
              </a:ext>
            </a:extLst>
          </p:cNvPr>
          <p:cNvSpPr>
            <a:spLocks noGrp="1"/>
          </p:cNvSpPr>
          <p:nvPr>
            <p:ph type="ftr" sz="quarter" idx="11"/>
          </p:nvPr>
        </p:nvSpPr>
        <p:spPr/>
        <p:txBody>
          <a:bodyPr/>
          <a:lstStyle/>
          <a:p>
            <a:r>
              <a:rPr lang="en-US"/>
              <a:t>PROGRAMMING FOR PROBLEM SOLVING USING C                               A.Lakshmanarao</a:t>
            </a:r>
          </a:p>
        </p:txBody>
      </p:sp>
      <p:pic>
        <p:nvPicPr>
          <p:cNvPr id="6" name="Picture 5">
            <a:extLst>
              <a:ext uri="{FF2B5EF4-FFF2-40B4-BE49-F238E27FC236}">
                <a16:creationId xmlns:a16="http://schemas.microsoft.com/office/drawing/2014/main" id="{C82EACBE-E253-4DA1-88D3-13B12D2FF5C7}"/>
              </a:ext>
            </a:extLst>
          </p:cNvPr>
          <p:cNvPicPr>
            <a:picLocks noChangeAspect="1"/>
          </p:cNvPicPr>
          <p:nvPr/>
        </p:nvPicPr>
        <p:blipFill>
          <a:blip r:embed="rId2"/>
          <a:stretch>
            <a:fillRect/>
          </a:stretch>
        </p:blipFill>
        <p:spPr>
          <a:xfrm>
            <a:off x="7480731" y="544820"/>
            <a:ext cx="3924300" cy="2660019"/>
          </a:xfrm>
          <a:prstGeom prst="rect">
            <a:avLst/>
          </a:prstGeom>
        </p:spPr>
      </p:pic>
      <p:pic>
        <p:nvPicPr>
          <p:cNvPr id="8" name="Picture 7">
            <a:extLst>
              <a:ext uri="{FF2B5EF4-FFF2-40B4-BE49-F238E27FC236}">
                <a16:creationId xmlns:a16="http://schemas.microsoft.com/office/drawing/2014/main" id="{9A29258B-D3FA-4536-9201-C21AC548558C}"/>
              </a:ext>
            </a:extLst>
          </p:cNvPr>
          <p:cNvPicPr>
            <a:picLocks noChangeAspect="1"/>
          </p:cNvPicPr>
          <p:nvPr/>
        </p:nvPicPr>
        <p:blipFill>
          <a:blip r:embed="rId3"/>
          <a:stretch>
            <a:fillRect/>
          </a:stretch>
        </p:blipFill>
        <p:spPr>
          <a:xfrm>
            <a:off x="7585969" y="3429000"/>
            <a:ext cx="3962400" cy="2998433"/>
          </a:xfrm>
          <a:prstGeom prst="rect">
            <a:avLst/>
          </a:prstGeom>
        </p:spPr>
      </p:pic>
      <p:sp>
        <p:nvSpPr>
          <p:cNvPr id="10" name="Title 1">
            <a:extLst>
              <a:ext uri="{FF2B5EF4-FFF2-40B4-BE49-F238E27FC236}">
                <a16:creationId xmlns:a16="http://schemas.microsoft.com/office/drawing/2014/main" id="{2603F550-2852-4C78-984D-E949AEC2F38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u="sng" dirty="0"/>
              <a:t>Example</a:t>
            </a:r>
            <a:endParaRPr lang="te-IN" u="sng" dirty="0"/>
          </a:p>
        </p:txBody>
      </p:sp>
      <p:sp>
        <p:nvSpPr>
          <p:cNvPr id="9" name="TextBox 8">
            <a:extLst>
              <a:ext uri="{FF2B5EF4-FFF2-40B4-BE49-F238E27FC236}">
                <a16:creationId xmlns:a16="http://schemas.microsoft.com/office/drawing/2014/main" id="{FB547280-AD1A-4293-A244-E3E7C725BEFA}"/>
              </a:ext>
            </a:extLst>
          </p:cNvPr>
          <p:cNvSpPr txBox="1"/>
          <p:nvPr/>
        </p:nvSpPr>
        <p:spPr>
          <a:xfrm>
            <a:off x="1784598" y="828505"/>
            <a:ext cx="3962400" cy="1200329"/>
          </a:xfrm>
          <a:prstGeom prst="rect">
            <a:avLst/>
          </a:prstGeom>
          <a:noFill/>
        </p:spPr>
        <p:txBody>
          <a:bodyPr wrap="square">
            <a:spAutoFit/>
          </a:bodyPr>
          <a:lstStyle/>
          <a:p>
            <a:pPr algn="ctr"/>
            <a:r>
              <a:rPr lang="en-IN" sz="3600" b="1" dirty="0"/>
              <a:t>11 &amp; 5 =?                   11 | 5 = ?</a:t>
            </a:r>
            <a:endParaRPr lang="te-IN" sz="3600" b="1" dirty="0"/>
          </a:p>
        </p:txBody>
      </p:sp>
      <p:pic>
        <p:nvPicPr>
          <p:cNvPr id="7" name="Picture 6">
            <a:extLst>
              <a:ext uri="{FF2B5EF4-FFF2-40B4-BE49-F238E27FC236}">
                <a16:creationId xmlns:a16="http://schemas.microsoft.com/office/drawing/2014/main" id="{761C057C-CA5A-40B7-85DD-BA141BCA4AD2}"/>
              </a:ext>
            </a:extLst>
          </p:cNvPr>
          <p:cNvPicPr>
            <a:picLocks noChangeAspect="1"/>
          </p:cNvPicPr>
          <p:nvPr/>
        </p:nvPicPr>
        <p:blipFill>
          <a:blip r:embed="rId4"/>
          <a:stretch>
            <a:fillRect/>
          </a:stretch>
        </p:blipFill>
        <p:spPr>
          <a:xfrm>
            <a:off x="643631" y="2266626"/>
            <a:ext cx="2971800" cy="1876425"/>
          </a:xfrm>
          <a:prstGeom prst="rect">
            <a:avLst/>
          </a:prstGeom>
        </p:spPr>
      </p:pic>
      <p:pic>
        <p:nvPicPr>
          <p:cNvPr id="12" name="Picture 11">
            <a:extLst>
              <a:ext uri="{FF2B5EF4-FFF2-40B4-BE49-F238E27FC236}">
                <a16:creationId xmlns:a16="http://schemas.microsoft.com/office/drawing/2014/main" id="{3BAE0C90-7243-491C-BF25-8BA141AC7ECF}"/>
              </a:ext>
            </a:extLst>
          </p:cNvPr>
          <p:cNvPicPr>
            <a:picLocks noChangeAspect="1"/>
          </p:cNvPicPr>
          <p:nvPr/>
        </p:nvPicPr>
        <p:blipFill>
          <a:blip r:embed="rId5"/>
          <a:stretch>
            <a:fillRect/>
          </a:stretch>
        </p:blipFill>
        <p:spPr>
          <a:xfrm>
            <a:off x="591244" y="4380843"/>
            <a:ext cx="2924175" cy="2266950"/>
          </a:xfrm>
          <a:prstGeom prst="rect">
            <a:avLst/>
          </a:prstGeom>
        </p:spPr>
      </p:pic>
    </p:spTree>
    <p:extLst>
      <p:ext uri="{BB962C8B-B14F-4D97-AF65-F5344CB8AC3E}">
        <p14:creationId xmlns:p14="http://schemas.microsoft.com/office/powerpoint/2010/main" val="351114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B734EDB-E654-4BF4-8895-DCAAB63BE960}"/>
              </a:ext>
            </a:extLst>
          </p:cNvPr>
          <p:cNvSpPr>
            <a:spLocks noGrp="1"/>
          </p:cNvSpPr>
          <p:nvPr>
            <p:ph type="ftr" sz="quarter" idx="11"/>
          </p:nvPr>
        </p:nvSpPr>
        <p:spPr/>
        <p:txBody>
          <a:bodyPr/>
          <a:lstStyle/>
          <a:p>
            <a:r>
              <a:rPr lang="en-US"/>
              <a:t>PROGRAMMING FOR PROBLEM SOLVING USING C                               A.Lakshmanarao</a:t>
            </a:r>
          </a:p>
        </p:txBody>
      </p:sp>
      <p:sp>
        <p:nvSpPr>
          <p:cNvPr id="5" name="Rectangle 4">
            <a:extLst>
              <a:ext uri="{FF2B5EF4-FFF2-40B4-BE49-F238E27FC236}">
                <a16:creationId xmlns:a16="http://schemas.microsoft.com/office/drawing/2014/main" id="{A12CD34B-1CFA-4181-AF9B-18C9116A3594}"/>
              </a:ext>
            </a:extLst>
          </p:cNvPr>
          <p:cNvSpPr/>
          <p:nvPr/>
        </p:nvSpPr>
        <p:spPr>
          <a:xfrm>
            <a:off x="68591" y="859168"/>
            <a:ext cx="6096000" cy="4893647"/>
          </a:xfrm>
          <a:prstGeom prst="rect">
            <a:avLst/>
          </a:prstGeom>
        </p:spPr>
        <p:txBody>
          <a:bodyPr>
            <a:spAutoFit/>
          </a:bodyPr>
          <a:lstStyle/>
          <a:p>
            <a:r>
              <a:rPr lang="en-IN" sz="2600" b="1" dirty="0"/>
              <a:t>#include &lt;</a:t>
            </a:r>
            <a:r>
              <a:rPr lang="en-IN" sz="2600" b="1" dirty="0" err="1"/>
              <a:t>stdio.h</a:t>
            </a:r>
            <a:r>
              <a:rPr lang="en-IN" sz="2600" b="1" dirty="0"/>
              <a:t>&gt;</a:t>
            </a:r>
          </a:p>
          <a:p>
            <a:r>
              <a:rPr lang="en-IN" sz="2600" b="1" dirty="0"/>
              <a:t>int main()</a:t>
            </a:r>
          </a:p>
          <a:p>
            <a:r>
              <a:rPr lang="en-IN" sz="2600" b="1" dirty="0"/>
              <a:t>{  </a:t>
            </a:r>
          </a:p>
          <a:p>
            <a:r>
              <a:rPr lang="en-IN" sz="2600" b="1" dirty="0"/>
              <a:t> int a=6;  </a:t>
            </a:r>
          </a:p>
          <a:p>
            <a:r>
              <a:rPr lang="en-IN" sz="2600" b="1" dirty="0"/>
              <a:t> int b=5;  </a:t>
            </a:r>
          </a:p>
          <a:p>
            <a:r>
              <a:rPr lang="en-IN" sz="2600" b="1" dirty="0"/>
              <a:t> </a:t>
            </a:r>
            <a:r>
              <a:rPr lang="en-IN" sz="2600" b="1" dirty="0" err="1"/>
              <a:t>printf</a:t>
            </a:r>
            <a:r>
              <a:rPr lang="en-IN" sz="2600" b="1" dirty="0"/>
              <a:t>("%d",</a:t>
            </a:r>
            <a:r>
              <a:rPr lang="en-IN" sz="2600" b="1" dirty="0" err="1"/>
              <a:t>a|b</a:t>
            </a:r>
            <a:r>
              <a:rPr lang="en-IN" sz="2600" b="1" dirty="0"/>
              <a:t>); </a:t>
            </a:r>
          </a:p>
          <a:p>
            <a:r>
              <a:rPr lang="en-IN" sz="2600" b="1" dirty="0" err="1"/>
              <a:t>printf</a:t>
            </a:r>
            <a:r>
              <a:rPr lang="en-IN" sz="2600" b="1" dirty="0"/>
              <a:t>("%d",</a:t>
            </a:r>
            <a:r>
              <a:rPr lang="en-IN" sz="2600" b="1" dirty="0" err="1"/>
              <a:t>a&amp;b</a:t>
            </a:r>
            <a:r>
              <a:rPr lang="en-IN" sz="2600" b="1" dirty="0"/>
              <a:t>);  </a:t>
            </a:r>
          </a:p>
          <a:p>
            <a:r>
              <a:rPr lang="en-IN" sz="2600" b="1" dirty="0" err="1"/>
              <a:t>printf</a:t>
            </a:r>
            <a:r>
              <a:rPr lang="en-IN" sz="2600" b="1" dirty="0"/>
              <a:t>("%d",</a:t>
            </a:r>
            <a:r>
              <a:rPr lang="en-IN" sz="2600" b="1" dirty="0" err="1"/>
              <a:t>a^b</a:t>
            </a:r>
            <a:r>
              <a:rPr lang="en-IN" sz="2600" b="1" dirty="0"/>
              <a:t>);   </a:t>
            </a:r>
          </a:p>
          <a:p>
            <a:r>
              <a:rPr lang="en-IN" sz="2600" b="1" dirty="0" err="1"/>
              <a:t>printf</a:t>
            </a:r>
            <a:r>
              <a:rPr lang="en-IN" sz="2600" b="1" dirty="0"/>
              <a:t>("%</a:t>
            </a:r>
            <a:r>
              <a:rPr lang="en-IN" sz="2600" b="1" dirty="0" err="1"/>
              <a:t>d",~a</a:t>
            </a:r>
            <a:r>
              <a:rPr lang="en-IN" sz="2600" b="1" dirty="0"/>
              <a:t>);   </a:t>
            </a:r>
          </a:p>
          <a:p>
            <a:r>
              <a:rPr lang="en-IN" sz="2600" b="1" dirty="0" err="1"/>
              <a:t>printf</a:t>
            </a:r>
            <a:r>
              <a:rPr lang="en-IN" sz="2600" b="1" dirty="0"/>
              <a:t>("%</a:t>
            </a:r>
            <a:r>
              <a:rPr lang="en-IN" sz="2600" b="1" dirty="0" err="1"/>
              <a:t>d",a</a:t>
            </a:r>
            <a:r>
              <a:rPr lang="en-IN" sz="2600" b="1" dirty="0"/>
              <a:t>&lt;&lt;2);</a:t>
            </a:r>
          </a:p>
          <a:p>
            <a:r>
              <a:rPr lang="en-IN" sz="2600" b="1" dirty="0" err="1"/>
              <a:t>printf</a:t>
            </a:r>
            <a:r>
              <a:rPr lang="en-IN" sz="2600" b="1" dirty="0"/>
              <a:t>("%</a:t>
            </a:r>
            <a:r>
              <a:rPr lang="en-IN" sz="2600" b="1" dirty="0" err="1"/>
              <a:t>d",a</a:t>
            </a:r>
            <a:r>
              <a:rPr lang="en-IN" sz="2600" b="1" dirty="0"/>
              <a:t>&gt;&gt;2);  </a:t>
            </a:r>
          </a:p>
          <a:p>
            <a:r>
              <a:rPr lang="en-IN" sz="2600" b="1" dirty="0"/>
              <a:t>         return 0;}</a:t>
            </a:r>
          </a:p>
        </p:txBody>
      </p:sp>
      <p:cxnSp>
        <p:nvCxnSpPr>
          <p:cNvPr id="6" name="Straight Connector 5">
            <a:extLst>
              <a:ext uri="{FF2B5EF4-FFF2-40B4-BE49-F238E27FC236}">
                <a16:creationId xmlns:a16="http://schemas.microsoft.com/office/drawing/2014/main" id="{67EEF674-70B4-4FD1-945F-08FB6F4CF804}"/>
              </a:ext>
            </a:extLst>
          </p:cNvPr>
          <p:cNvCxnSpPr/>
          <p:nvPr/>
        </p:nvCxnSpPr>
        <p:spPr>
          <a:xfrm>
            <a:off x="2717247" y="3064163"/>
            <a:ext cx="7134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E86748-210E-449D-9AEE-7E006D02F433}"/>
              </a:ext>
            </a:extLst>
          </p:cNvPr>
          <p:cNvSpPr txBox="1"/>
          <p:nvPr/>
        </p:nvSpPr>
        <p:spPr>
          <a:xfrm>
            <a:off x="3462081" y="2802553"/>
            <a:ext cx="431256" cy="523220"/>
          </a:xfrm>
          <a:prstGeom prst="rect">
            <a:avLst/>
          </a:prstGeom>
          <a:noFill/>
        </p:spPr>
        <p:txBody>
          <a:bodyPr wrap="square">
            <a:spAutoFit/>
          </a:bodyPr>
          <a:lstStyle/>
          <a:p>
            <a:r>
              <a:rPr lang="en-IN" sz="2800" b="1" dirty="0"/>
              <a:t>7</a:t>
            </a:r>
          </a:p>
        </p:txBody>
      </p:sp>
      <p:cxnSp>
        <p:nvCxnSpPr>
          <p:cNvPr id="8" name="Straight Connector 7">
            <a:extLst>
              <a:ext uri="{FF2B5EF4-FFF2-40B4-BE49-F238E27FC236}">
                <a16:creationId xmlns:a16="http://schemas.microsoft.com/office/drawing/2014/main" id="{46AACE4E-0BD9-44C7-839C-F6C26AB2DD35}"/>
              </a:ext>
            </a:extLst>
          </p:cNvPr>
          <p:cNvCxnSpPr/>
          <p:nvPr/>
        </p:nvCxnSpPr>
        <p:spPr>
          <a:xfrm>
            <a:off x="2747392" y="3527208"/>
            <a:ext cx="71468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2F60DF3-992B-4BD9-B808-8A0621F4A341}"/>
              </a:ext>
            </a:extLst>
          </p:cNvPr>
          <p:cNvSpPr txBox="1"/>
          <p:nvPr/>
        </p:nvSpPr>
        <p:spPr>
          <a:xfrm>
            <a:off x="3473806" y="3236303"/>
            <a:ext cx="431256" cy="523220"/>
          </a:xfrm>
          <a:prstGeom prst="rect">
            <a:avLst/>
          </a:prstGeom>
          <a:noFill/>
        </p:spPr>
        <p:txBody>
          <a:bodyPr wrap="square">
            <a:spAutoFit/>
          </a:bodyPr>
          <a:lstStyle/>
          <a:p>
            <a:r>
              <a:rPr lang="en-US" sz="2800" b="1" dirty="0"/>
              <a:t>4</a:t>
            </a:r>
            <a:endParaRPr lang="en-IN" sz="2800" b="1" dirty="0"/>
          </a:p>
        </p:txBody>
      </p:sp>
      <p:cxnSp>
        <p:nvCxnSpPr>
          <p:cNvPr id="10" name="Straight Connector 9">
            <a:extLst>
              <a:ext uri="{FF2B5EF4-FFF2-40B4-BE49-F238E27FC236}">
                <a16:creationId xmlns:a16="http://schemas.microsoft.com/office/drawing/2014/main" id="{48A18215-2955-4C27-8F86-219D99A94968}"/>
              </a:ext>
            </a:extLst>
          </p:cNvPr>
          <p:cNvCxnSpPr/>
          <p:nvPr/>
        </p:nvCxnSpPr>
        <p:spPr>
          <a:xfrm>
            <a:off x="2759117" y="3890621"/>
            <a:ext cx="71468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D7162CC-881E-44B2-A5FD-169EFA3DB1FB}"/>
              </a:ext>
            </a:extLst>
          </p:cNvPr>
          <p:cNvSpPr txBox="1"/>
          <p:nvPr/>
        </p:nvSpPr>
        <p:spPr>
          <a:xfrm>
            <a:off x="3485531" y="3599716"/>
            <a:ext cx="431256" cy="523220"/>
          </a:xfrm>
          <a:prstGeom prst="rect">
            <a:avLst/>
          </a:prstGeom>
          <a:noFill/>
        </p:spPr>
        <p:txBody>
          <a:bodyPr wrap="square">
            <a:spAutoFit/>
          </a:bodyPr>
          <a:lstStyle/>
          <a:p>
            <a:r>
              <a:rPr lang="en-US" sz="2800" b="1" dirty="0"/>
              <a:t>3</a:t>
            </a:r>
            <a:endParaRPr lang="en-IN" sz="2800" b="1" dirty="0"/>
          </a:p>
        </p:txBody>
      </p:sp>
      <p:cxnSp>
        <p:nvCxnSpPr>
          <p:cNvPr id="12" name="Straight Connector 11">
            <a:extLst>
              <a:ext uri="{FF2B5EF4-FFF2-40B4-BE49-F238E27FC236}">
                <a16:creationId xmlns:a16="http://schemas.microsoft.com/office/drawing/2014/main" id="{BB0400AA-300D-4C15-ADB0-944936B88C1C}"/>
              </a:ext>
            </a:extLst>
          </p:cNvPr>
          <p:cNvCxnSpPr/>
          <p:nvPr/>
        </p:nvCxnSpPr>
        <p:spPr>
          <a:xfrm>
            <a:off x="2730650" y="4264084"/>
            <a:ext cx="714689" cy="0"/>
          </a:xfrm>
          <a:prstGeom prst="line">
            <a:avLst/>
          </a:prstGeom>
          <a:ln w="38100">
            <a:solidFill>
              <a:srgbClr val="C030B9"/>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C74B165-224E-4802-B299-3C0E14FDA50C}"/>
              </a:ext>
            </a:extLst>
          </p:cNvPr>
          <p:cNvSpPr txBox="1"/>
          <p:nvPr/>
        </p:nvSpPr>
        <p:spPr>
          <a:xfrm>
            <a:off x="3457063" y="3973179"/>
            <a:ext cx="699947" cy="523220"/>
          </a:xfrm>
          <a:prstGeom prst="rect">
            <a:avLst/>
          </a:prstGeom>
          <a:noFill/>
        </p:spPr>
        <p:txBody>
          <a:bodyPr wrap="square">
            <a:spAutoFit/>
          </a:bodyPr>
          <a:lstStyle/>
          <a:p>
            <a:r>
              <a:rPr lang="en-US" sz="2800" b="1" dirty="0">
                <a:solidFill>
                  <a:srgbClr val="C030B9"/>
                </a:solidFill>
              </a:rPr>
              <a:t>-7</a:t>
            </a:r>
            <a:endParaRPr lang="en-IN" sz="2800" b="1" dirty="0">
              <a:solidFill>
                <a:srgbClr val="C030B9"/>
              </a:solidFill>
            </a:endParaRPr>
          </a:p>
        </p:txBody>
      </p:sp>
      <p:cxnSp>
        <p:nvCxnSpPr>
          <p:cNvPr id="14" name="Straight Connector 13">
            <a:extLst>
              <a:ext uri="{FF2B5EF4-FFF2-40B4-BE49-F238E27FC236}">
                <a16:creationId xmlns:a16="http://schemas.microsoft.com/office/drawing/2014/main" id="{670CC80C-8C05-4410-98A5-2B9EDE50D764}"/>
              </a:ext>
            </a:extLst>
          </p:cNvPr>
          <p:cNvCxnSpPr/>
          <p:nvPr/>
        </p:nvCxnSpPr>
        <p:spPr>
          <a:xfrm>
            <a:off x="2702182" y="4637547"/>
            <a:ext cx="714689"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2D439F5-4F8B-4185-9649-5CDA08A607A7}"/>
              </a:ext>
            </a:extLst>
          </p:cNvPr>
          <p:cNvSpPr txBox="1"/>
          <p:nvPr/>
        </p:nvSpPr>
        <p:spPr>
          <a:xfrm>
            <a:off x="3428595" y="4346642"/>
            <a:ext cx="699947" cy="523220"/>
          </a:xfrm>
          <a:prstGeom prst="rect">
            <a:avLst/>
          </a:prstGeom>
          <a:noFill/>
        </p:spPr>
        <p:txBody>
          <a:bodyPr wrap="square">
            <a:spAutoFit/>
          </a:bodyPr>
          <a:lstStyle/>
          <a:p>
            <a:r>
              <a:rPr lang="en-US" sz="2800" b="1" dirty="0">
                <a:solidFill>
                  <a:srgbClr val="7030A0"/>
                </a:solidFill>
              </a:rPr>
              <a:t>24</a:t>
            </a:r>
            <a:endParaRPr lang="en-IN" sz="2800" b="1" dirty="0">
              <a:solidFill>
                <a:srgbClr val="7030A0"/>
              </a:solidFill>
            </a:endParaRPr>
          </a:p>
        </p:txBody>
      </p:sp>
      <p:cxnSp>
        <p:nvCxnSpPr>
          <p:cNvPr id="16" name="Straight Connector 15">
            <a:extLst>
              <a:ext uri="{FF2B5EF4-FFF2-40B4-BE49-F238E27FC236}">
                <a16:creationId xmlns:a16="http://schemas.microsoft.com/office/drawing/2014/main" id="{DAFC1EB0-20B4-42DD-A62C-9B42A60748D9}"/>
              </a:ext>
            </a:extLst>
          </p:cNvPr>
          <p:cNvCxnSpPr/>
          <p:nvPr/>
        </p:nvCxnSpPr>
        <p:spPr>
          <a:xfrm>
            <a:off x="2854582" y="5031103"/>
            <a:ext cx="714689" cy="0"/>
          </a:xfrm>
          <a:prstGeom prst="line">
            <a:avLst/>
          </a:prstGeom>
          <a:ln w="38100">
            <a:solidFill>
              <a:srgbClr val="4B153D"/>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BA611F6-31E9-4A4A-BE7C-E679EDBE6EB8}"/>
              </a:ext>
            </a:extLst>
          </p:cNvPr>
          <p:cNvSpPr txBox="1"/>
          <p:nvPr/>
        </p:nvSpPr>
        <p:spPr>
          <a:xfrm>
            <a:off x="3580995" y="4740198"/>
            <a:ext cx="699947" cy="523220"/>
          </a:xfrm>
          <a:prstGeom prst="rect">
            <a:avLst/>
          </a:prstGeom>
          <a:noFill/>
        </p:spPr>
        <p:txBody>
          <a:bodyPr wrap="square">
            <a:spAutoFit/>
          </a:bodyPr>
          <a:lstStyle/>
          <a:p>
            <a:r>
              <a:rPr lang="en-US" sz="2800" b="1" dirty="0">
                <a:solidFill>
                  <a:srgbClr val="4B153D"/>
                </a:solidFill>
              </a:rPr>
              <a:t>1</a:t>
            </a:r>
            <a:endParaRPr lang="en-IN" sz="2800" b="1" dirty="0">
              <a:solidFill>
                <a:srgbClr val="4B153D"/>
              </a:solidFill>
            </a:endParaRPr>
          </a:p>
        </p:txBody>
      </p:sp>
      <p:sp>
        <p:nvSpPr>
          <p:cNvPr id="20" name="Rectangle 19">
            <a:extLst>
              <a:ext uri="{FF2B5EF4-FFF2-40B4-BE49-F238E27FC236}">
                <a16:creationId xmlns:a16="http://schemas.microsoft.com/office/drawing/2014/main" id="{9B223760-548C-4F66-90FE-B1D1573F2BF9}"/>
              </a:ext>
            </a:extLst>
          </p:cNvPr>
          <p:cNvSpPr/>
          <p:nvPr/>
        </p:nvSpPr>
        <p:spPr>
          <a:xfrm>
            <a:off x="4220116" y="632846"/>
            <a:ext cx="3078436" cy="2554545"/>
          </a:xfrm>
          <a:prstGeom prst="rect">
            <a:avLst/>
          </a:prstGeom>
          <a:no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u="sng" dirty="0">
              <a:solidFill>
                <a:srgbClr val="7030A0"/>
              </a:solidFill>
            </a:endParaRPr>
          </a:p>
          <a:p>
            <a:endParaRPr lang="en-US" sz="2400" b="1" u="sng" dirty="0">
              <a:solidFill>
                <a:srgbClr val="7030A0"/>
              </a:solidFill>
            </a:endParaRPr>
          </a:p>
          <a:p>
            <a:endParaRPr lang="en-US" sz="2400" b="1" u="sng" dirty="0">
              <a:solidFill>
                <a:srgbClr val="7030A0"/>
              </a:solidFill>
            </a:endParaRPr>
          </a:p>
          <a:p>
            <a:r>
              <a:rPr lang="en-US" sz="2400" b="1" dirty="0">
                <a:solidFill>
                  <a:srgbClr val="7030A0"/>
                </a:solidFill>
              </a:rPr>
              <a:t>a=6       0000 0110</a:t>
            </a:r>
          </a:p>
          <a:p>
            <a:r>
              <a:rPr lang="en-US" sz="2400" b="1" dirty="0">
                <a:solidFill>
                  <a:srgbClr val="7030A0"/>
                </a:solidFill>
              </a:rPr>
              <a:t>b=5       0000 0101</a:t>
            </a:r>
          </a:p>
          <a:p>
            <a:r>
              <a:rPr lang="en-US" sz="2400" b="1" dirty="0">
                <a:solidFill>
                  <a:srgbClr val="7030A0"/>
                </a:solidFill>
              </a:rPr>
              <a:t>……………………………….</a:t>
            </a:r>
          </a:p>
          <a:p>
            <a:r>
              <a:rPr lang="en-US" sz="2400" b="1" dirty="0" err="1">
                <a:solidFill>
                  <a:schemeClr val="tx1"/>
                </a:solidFill>
              </a:rPr>
              <a:t>a|b</a:t>
            </a:r>
            <a:r>
              <a:rPr lang="en-US" sz="2400" b="1" dirty="0">
                <a:solidFill>
                  <a:schemeClr val="tx1"/>
                </a:solidFill>
              </a:rPr>
              <a:t>       0000 0111=7</a:t>
            </a:r>
          </a:p>
          <a:p>
            <a:r>
              <a:rPr lang="en-US" sz="2400" b="1" dirty="0" err="1">
                <a:solidFill>
                  <a:schemeClr val="tx1"/>
                </a:solidFill>
              </a:rPr>
              <a:t>a&amp;b</a:t>
            </a:r>
            <a:r>
              <a:rPr lang="en-US" sz="2400" b="1" dirty="0">
                <a:solidFill>
                  <a:schemeClr val="tx1"/>
                </a:solidFill>
              </a:rPr>
              <a:t>      0000 0100=4</a:t>
            </a:r>
          </a:p>
          <a:p>
            <a:r>
              <a:rPr lang="en-US" sz="2400" b="1" dirty="0" err="1">
                <a:solidFill>
                  <a:schemeClr val="tx1"/>
                </a:solidFill>
              </a:rPr>
              <a:t>a^b</a:t>
            </a:r>
            <a:r>
              <a:rPr lang="en-US" sz="2400" b="1" dirty="0">
                <a:solidFill>
                  <a:schemeClr val="tx1"/>
                </a:solidFill>
              </a:rPr>
              <a:t>       0000 0011=3</a:t>
            </a:r>
          </a:p>
          <a:p>
            <a:endParaRPr lang="en-US" sz="2400" b="1" dirty="0">
              <a:solidFill>
                <a:srgbClr val="7030A0"/>
              </a:solidFill>
            </a:endParaRPr>
          </a:p>
          <a:p>
            <a:endParaRPr lang="en-US" sz="2400" b="1" dirty="0">
              <a:solidFill>
                <a:srgbClr val="7030A0"/>
              </a:solidFill>
            </a:endParaRPr>
          </a:p>
          <a:p>
            <a:pPr algn="ctr"/>
            <a:endParaRPr lang="en-IN" sz="2400" dirty="0"/>
          </a:p>
        </p:txBody>
      </p:sp>
      <p:sp>
        <p:nvSpPr>
          <p:cNvPr id="21" name="Rectangle 20">
            <a:extLst>
              <a:ext uri="{FF2B5EF4-FFF2-40B4-BE49-F238E27FC236}">
                <a16:creationId xmlns:a16="http://schemas.microsoft.com/office/drawing/2014/main" id="{B1EB720A-23B5-40C1-978A-BB87BDD37E1D}"/>
              </a:ext>
            </a:extLst>
          </p:cNvPr>
          <p:cNvSpPr/>
          <p:nvPr/>
        </p:nvSpPr>
        <p:spPr>
          <a:xfrm>
            <a:off x="5722914" y="3267623"/>
            <a:ext cx="3221626" cy="1245996"/>
          </a:xfrm>
          <a:prstGeom prst="rect">
            <a:avLst/>
          </a:prstGeom>
          <a:no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1" u="sng" dirty="0">
              <a:solidFill>
                <a:srgbClr val="7030A0"/>
              </a:solidFill>
            </a:endParaRPr>
          </a:p>
          <a:p>
            <a:r>
              <a:rPr lang="en-US" sz="1800" b="1" u="sng" dirty="0">
                <a:solidFill>
                  <a:srgbClr val="7030A0"/>
                </a:solidFill>
              </a:rPr>
              <a:t>&lt;&lt; operation:</a:t>
            </a:r>
          </a:p>
          <a:p>
            <a:r>
              <a:rPr lang="en-US" sz="1800" b="1" dirty="0">
                <a:solidFill>
                  <a:srgbClr val="7030A0"/>
                </a:solidFill>
              </a:rPr>
              <a:t>a=6       0000 0110</a:t>
            </a:r>
          </a:p>
          <a:p>
            <a:r>
              <a:rPr lang="en-US" sz="1800" b="1" dirty="0">
                <a:solidFill>
                  <a:srgbClr val="7030A0"/>
                </a:solidFill>
              </a:rPr>
              <a:t>a&lt;&lt;1     0000 1100</a:t>
            </a:r>
          </a:p>
          <a:p>
            <a:r>
              <a:rPr lang="en-US" sz="1800" b="1" dirty="0">
                <a:solidFill>
                  <a:srgbClr val="7030A0"/>
                </a:solidFill>
              </a:rPr>
              <a:t>a&lt;&lt;2     0001 1000   </a:t>
            </a:r>
            <a:r>
              <a:rPr lang="en-US" sz="1800" b="1" dirty="0">
                <a:solidFill>
                  <a:srgbClr val="7030A0"/>
                </a:solidFill>
                <a:sym typeface="Wingdings" panose="05000000000000000000" pitchFamily="2" charset="2"/>
              </a:rPr>
              <a:t> 24</a:t>
            </a:r>
            <a:endParaRPr lang="en-US" sz="1800" b="1" dirty="0">
              <a:solidFill>
                <a:srgbClr val="7030A0"/>
              </a:solidFill>
            </a:endParaRPr>
          </a:p>
          <a:p>
            <a:pPr algn="ctr"/>
            <a:endParaRPr lang="en-IN" dirty="0"/>
          </a:p>
        </p:txBody>
      </p:sp>
      <p:sp>
        <p:nvSpPr>
          <p:cNvPr id="22" name="Rectangle 21">
            <a:extLst>
              <a:ext uri="{FF2B5EF4-FFF2-40B4-BE49-F238E27FC236}">
                <a16:creationId xmlns:a16="http://schemas.microsoft.com/office/drawing/2014/main" id="{234A87C3-6992-4FBD-A248-24098A082701}"/>
              </a:ext>
            </a:extLst>
          </p:cNvPr>
          <p:cNvSpPr/>
          <p:nvPr/>
        </p:nvSpPr>
        <p:spPr>
          <a:xfrm>
            <a:off x="4340985" y="4961371"/>
            <a:ext cx="2914022" cy="127068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u="sng" dirty="0">
                <a:solidFill>
                  <a:srgbClr val="002060"/>
                </a:solidFill>
              </a:rPr>
              <a:t>&gt;&gt; operation:</a:t>
            </a:r>
          </a:p>
          <a:p>
            <a:r>
              <a:rPr lang="en-US" sz="1800" b="1" dirty="0">
                <a:solidFill>
                  <a:srgbClr val="002060"/>
                </a:solidFill>
              </a:rPr>
              <a:t>a=6       0000 0110</a:t>
            </a:r>
          </a:p>
          <a:p>
            <a:r>
              <a:rPr lang="en-US" sz="1800" b="1" dirty="0">
                <a:solidFill>
                  <a:srgbClr val="002060"/>
                </a:solidFill>
              </a:rPr>
              <a:t>a&gt;&gt;1     0000 0011</a:t>
            </a:r>
          </a:p>
          <a:p>
            <a:r>
              <a:rPr lang="en-US" sz="1800" b="1" dirty="0">
                <a:solidFill>
                  <a:srgbClr val="002060"/>
                </a:solidFill>
              </a:rPr>
              <a:t>a&gt;&gt;2     0000 0001   </a:t>
            </a:r>
            <a:r>
              <a:rPr lang="en-US" sz="1800" b="1" dirty="0">
                <a:solidFill>
                  <a:srgbClr val="002060"/>
                </a:solidFill>
                <a:sym typeface="Wingdings" panose="05000000000000000000" pitchFamily="2" charset="2"/>
              </a:rPr>
              <a:t> 1</a:t>
            </a:r>
            <a:endParaRPr lang="en-US" sz="1800" b="1" dirty="0">
              <a:solidFill>
                <a:srgbClr val="002060"/>
              </a:solidFill>
            </a:endParaRPr>
          </a:p>
        </p:txBody>
      </p:sp>
      <p:sp>
        <p:nvSpPr>
          <p:cNvPr id="24" name="Rectangle 23">
            <a:extLst>
              <a:ext uri="{FF2B5EF4-FFF2-40B4-BE49-F238E27FC236}">
                <a16:creationId xmlns:a16="http://schemas.microsoft.com/office/drawing/2014/main" id="{904DF350-C39C-4214-B568-DE0E86153BB6}"/>
              </a:ext>
            </a:extLst>
          </p:cNvPr>
          <p:cNvSpPr/>
          <p:nvPr/>
        </p:nvSpPr>
        <p:spPr>
          <a:xfrm>
            <a:off x="8543339" y="1136146"/>
            <a:ext cx="3078436" cy="2554545"/>
          </a:xfrm>
          <a:prstGeom prst="rect">
            <a:avLst/>
          </a:prstGeom>
          <a:no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u="sng" dirty="0">
                <a:solidFill>
                  <a:srgbClr val="C030B9"/>
                </a:solidFill>
              </a:rPr>
              <a:t>~ operation:</a:t>
            </a:r>
          </a:p>
          <a:p>
            <a:r>
              <a:rPr lang="en-US" sz="1800" b="1" dirty="0">
                <a:solidFill>
                  <a:srgbClr val="C030B9"/>
                </a:solidFill>
              </a:rPr>
              <a:t>a=6          0000 0110</a:t>
            </a:r>
          </a:p>
          <a:p>
            <a:r>
              <a:rPr lang="en-US" sz="1800" b="1" dirty="0" err="1">
                <a:solidFill>
                  <a:srgbClr val="C030B9"/>
                </a:solidFill>
              </a:rPr>
              <a:t>Filp</a:t>
            </a:r>
            <a:r>
              <a:rPr lang="en-US" sz="1800" b="1" dirty="0">
                <a:solidFill>
                  <a:srgbClr val="C030B9"/>
                </a:solidFill>
              </a:rPr>
              <a:t> bits   1111 1001</a:t>
            </a:r>
            <a:r>
              <a:rPr lang="en-US" sz="1800" b="1" dirty="0">
                <a:solidFill>
                  <a:srgbClr val="C030B9"/>
                </a:solidFill>
                <a:sym typeface="Wingdings" panose="05000000000000000000" pitchFamily="2" charset="2"/>
              </a:rPr>
              <a:t>(1)</a:t>
            </a:r>
            <a:endParaRPr lang="en-US" sz="1800" b="1" dirty="0">
              <a:solidFill>
                <a:srgbClr val="C030B9"/>
              </a:solidFill>
            </a:endParaRPr>
          </a:p>
          <a:p>
            <a:r>
              <a:rPr lang="en-US" sz="1800" b="1" u="sng" dirty="0">
                <a:solidFill>
                  <a:srgbClr val="C030B9"/>
                </a:solidFill>
              </a:rPr>
              <a:t>-7 in 2’s complement form</a:t>
            </a:r>
          </a:p>
          <a:p>
            <a:r>
              <a:rPr lang="en-US" sz="1800" b="1" dirty="0">
                <a:solidFill>
                  <a:srgbClr val="C030B9"/>
                </a:solidFill>
              </a:rPr>
              <a:t>7               0000 0111</a:t>
            </a:r>
          </a:p>
          <a:p>
            <a:r>
              <a:rPr lang="en-US" sz="1800" b="1" dirty="0">
                <a:solidFill>
                  <a:srgbClr val="C030B9"/>
                </a:solidFill>
              </a:rPr>
              <a:t>Flip bits   1111 1000</a:t>
            </a:r>
          </a:p>
          <a:p>
            <a:r>
              <a:rPr lang="en-US" sz="1800" b="1" dirty="0">
                <a:solidFill>
                  <a:srgbClr val="C030B9"/>
                </a:solidFill>
              </a:rPr>
              <a:t>Add 1	  1111 1001  </a:t>
            </a:r>
            <a:r>
              <a:rPr lang="en-US" sz="1800" b="1" dirty="0">
                <a:solidFill>
                  <a:srgbClr val="C030B9"/>
                </a:solidFill>
                <a:sym typeface="Wingdings" panose="05000000000000000000" pitchFamily="2" charset="2"/>
              </a:rPr>
              <a:t>(2)</a:t>
            </a:r>
          </a:p>
          <a:p>
            <a:r>
              <a:rPr lang="en-US" sz="1800" b="1" dirty="0">
                <a:solidFill>
                  <a:srgbClr val="C030B9"/>
                </a:solidFill>
                <a:sym typeface="Wingdings" panose="05000000000000000000" pitchFamily="2" charset="2"/>
              </a:rPr>
              <a:t>(1),(2) are same</a:t>
            </a:r>
            <a:r>
              <a:rPr lang="en-US" sz="1800" b="1" dirty="0">
                <a:solidFill>
                  <a:srgbClr val="C030B9"/>
                </a:solidFill>
              </a:rPr>
              <a:t>  </a:t>
            </a:r>
            <a:endParaRPr lang="en-IN" sz="1800" b="1" dirty="0">
              <a:solidFill>
                <a:srgbClr val="C030B9"/>
              </a:solidFill>
            </a:endParaRPr>
          </a:p>
          <a:p>
            <a:pPr algn="ctr"/>
            <a:endParaRPr lang="en-IN" dirty="0"/>
          </a:p>
        </p:txBody>
      </p:sp>
      <p:sp>
        <p:nvSpPr>
          <p:cNvPr id="25" name="Title 1">
            <a:extLst>
              <a:ext uri="{FF2B5EF4-FFF2-40B4-BE49-F238E27FC236}">
                <a16:creationId xmlns:a16="http://schemas.microsoft.com/office/drawing/2014/main" id="{950B9310-E3A1-4137-97B0-360F9056A4C4}"/>
              </a:ext>
            </a:extLst>
          </p:cNvPr>
          <p:cNvSpPr txBox="1">
            <a:spLocks/>
          </p:cNvSpPr>
          <p:nvPr/>
        </p:nvSpPr>
        <p:spPr>
          <a:xfrm>
            <a:off x="733149" y="-266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u="sng" dirty="0"/>
              <a:t>Bitwise operators-example</a:t>
            </a:r>
            <a:endParaRPr lang="te-IN" u="sng" dirty="0"/>
          </a:p>
        </p:txBody>
      </p:sp>
    </p:spTree>
    <p:extLst>
      <p:ext uri="{BB962C8B-B14F-4D97-AF65-F5344CB8AC3E}">
        <p14:creationId xmlns:p14="http://schemas.microsoft.com/office/powerpoint/2010/main" val="316480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0">
                                            <p:txEl>
                                              <p:pRg st="3" end="3"/>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0">
                                            <p:txEl>
                                              <p:pRg st="5" end="5"/>
                                            </p:txEl>
                                          </p:spTgt>
                                        </p:tgtEl>
                                        <p:attrNameLst>
                                          <p:attrName>style.visibility</p:attrName>
                                        </p:attrNameLst>
                                      </p:cBhvr>
                                      <p:to>
                                        <p:strVal val="visible"/>
                                      </p:to>
                                    </p:set>
                                    <p:animEffect transition="in" filter="fade">
                                      <p:cBhvr>
                                        <p:cTn id="97" dur="500"/>
                                        <p:tgtEl>
                                          <p:spTgt spid="20">
                                            <p:txEl>
                                              <p:pRg st="5" end="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21">
                                            <p:txEl>
                                              <p:pRg st="2" end="2"/>
                                            </p:txEl>
                                          </p:spTgt>
                                        </p:tgtEl>
                                        <p:attrNameLst>
                                          <p:attrName>style.visibility</p:attrName>
                                        </p:attrNameLst>
                                      </p:cBhvr>
                                      <p:to>
                                        <p:strVal val="visible"/>
                                      </p:to>
                                    </p:set>
                                    <p:animEffect transition="in" filter="fade">
                                      <p:cBhvr>
                                        <p:cTn id="118" dur="500"/>
                                        <p:tgtEl>
                                          <p:spTgt spid="21">
                                            <p:txEl>
                                              <p:pRg st="2" end="2"/>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21">
                                            <p:txEl>
                                              <p:pRg st="3" end="3"/>
                                            </p:txEl>
                                          </p:spTgt>
                                        </p:tgtEl>
                                        <p:attrNameLst>
                                          <p:attrName>style.visibility</p:attrName>
                                        </p:attrNameLst>
                                      </p:cBhvr>
                                      <p:to>
                                        <p:strVal val="visible"/>
                                      </p:to>
                                    </p:set>
                                    <p:animEffect transition="in" filter="fade">
                                      <p:cBhvr>
                                        <p:cTn id="123" dur="500"/>
                                        <p:tgtEl>
                                          <p:spTgt spid="21">
                                            <p:txEl>
                                              <p:pRg st="3" end="3"/>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21">
                                            <p:txEl>
                                              <p:pRg st="4" end="4"/>
                                            </p:txEl>
                                          </p:spTgt>
                                        </p:tgtEl>
                                        <p:attrNameLst>
                                          <p:attrName>style.visibility</p:attrName>
                                        </p:attrNameLst>
                                      </p:cBhvr>
                                      <p:to>
                                        <p:strVal val="visible"/>
                                      </p:to>
                                    </p:set>
                                    <p:animEffect transition="in" filter="fade">
                                      <p:cBhvr>
                                        <p:cTn id="128" dur="500"/>
                                        <p:tgtEl>
                                          <p:spTgt spid="21">
                                            <p:txEl>
                                              <p:pRg st="4" end="4"/>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22">
                                            <p:txEl>
                                              <p:pRg st="1" end="1"/>
                                            </p:txEl>
                                          </p:spTgt>
                                        </p:tgtEl>
                                        <p:attrNameLst>
                                          <p:attrName>style.visibility</p:attrName>
                                        </p:attrNameLst>
                                      </p:cBhvr>
                                      <p:to>
                                        <p:strVal val="visible"/>
                                      </p:to>
                                    </p:set>
                                    <p:animEffect transition="in" filter="fade">
                                      <p:cBhvr>
                                        <p:cTn id="137" dur="500"/>
                                        <p:tgtEl>
                                          <p:spTgt spid="22">
                                            <p:txEl>
                                              <p:pRg st="1" end="1"/>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nodeType="clickEffect">
                                  <p:stCondLst>
                                    <p:cond delay="0"/>
                                  </p:stCondLst>
                                  <p:childTnLst>
                                    <p:set>
                                      <p:cBhvr>
                                        <p:cTn id="145"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24">
                                            <p:txEl>
                                              <p:pRg st="0" end="0"/>
                                            </p:txEl>
                                          </p:spTgt>
                                        </p:tgtEl>
                                        <p:attrNameLst>
                                          <p:attrName>style.visibility</p:attrName>
                                        </p:attrNameLst>
                                      </p:cBhvr>
                                      <p:to>
                                        <p:strVal val="visible"/>
                                      </p:to>
                                    </p:set>
                                    <p:animEffect transition="in" filter="fade">
                                      <p:cBhvr>
                                        <p:cTn id="150" dur="500"/>
                                        <p:tgtEl>
                                          <p:spTgt spid="24">
                                            <p:txEl>
                                              <p:pRg st="0" end="0"/>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nodeType="clickEffect">
                                  <p:stCondLst>
                                    <p:cond delay="0"/>
                                  </p:stCondLst>
                                  <p:childTnLst>
                                    <p:set>
                                      <p:cBhvr>
                                        <p:cTn id="158" dur="1" fill="hold">
                                          <p:stCondLst>
                                            <p:cond delay="0"/>
                                          </p:stCondLst>
                                        </p:cTn>
                                        <p:tgtEl>
                                          <p:spTgt spid="24">
                                            <p:txEl>
                                              <p:pRg st="2" end="2"/>
                                            </p:txEl>
                                          </p:spTgt>
                                        </p:tgtEl>
                                        <p:attrNameLst>
                                          <p:attrName>style.visibility</p:attrName>
                                        </p:attrNameLst>
                                      </p:cBhvr>
                                      <p:to>
                                        <p:strVal val="visible"/>
                                      </p:to>
                                    </p:set>
                                    <p:animEffect transition="in" filter="fade">
                                      <p:cBhvr>
                                        <p:cTn id="159" dur="500"/>
                                        <p:tgtEl>
                                          <p:spTgt spid="24">
                                            <p:txEl>
                                              <p:pRg st="2" end="2"/>
                                            </p:txEl>
                                          </p:spTgt>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24">
                                            <p:txEl>
                                              <p:pRg st="3" end="3"/>
                                            </p:txEl>
                                          </p:spTgt>
                                        </p:tgtEl>
                                        <p:attrNameLst>
                                          <p:attrName>style.visibility</p:attrName>
                                        </p:attrNameLst>
                                      </p:cBhvr>
                                      <p:to>
                                        <p:strVal val="visible"/>
                                      </p:to>
                                    </p:set>
                                    <p:animEffect transition="in" filter="fade">
                                      <p:cBhvr>
                                        <p:cTn id="164" dur="500"/>
                                        <p:tgtEl>
                                          <p:spTgt spid="24">
                                            <p:txEl>
                                              <p:pRg st="3" end="3"/>
                                            </p:txEl>
                                          </p:spTgt>
                                        </p:tgtEl>
                                      </p:cBhvr>
                                    </p:animEffec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24">
                                            <p:txEl>
                                              <p:pRg st="5" end="5"/>
                                            </p:txEl>
                                          </p:spTgt>
                                        </p:tgtEl>
                                        <p:attrNameLst>
                                          <p:attrName>style.visibility</p:attrName>
                                        </p:attrNameLst>
                                      </p:cBhvr>
                                      <p:to>
                                        <p:strVal val="visible"/>
                                      </p:to>
                                    </p:set>
                                    <p:animEffect transition="in" filter="fade">
                                      <p:cBhvr>
                                        <p:cTn id="173" dur="500"/>
                                        <p:tgtEl>
                                          <p:spTgt spid="24">
                                            <p:txEl>
                                              <p:pRg st="5" end="5"/>
                                            </p:txEl>
                                          </p:spTgt>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nodeType="clickEffect">
                                  <p:stCondLst>
                                    <p:cond delay="0"/>
                                  </p:stCondLst>
                                  <p:childTnLst>
                                    <p:set>
                                      <p:cBhvr>
                                        <p:cTn id="177" dur="1" fill="hold">
                                          <p:stCondLst>
                                            <p:cond delay="0"/>
                                          </p:stCondLst>
                                        </p:cTn>
                                        <p:tgtEl>
                                          <p:spTgt spid="24">
                                            <p:txEl>
                                              <p:pRg st="6" end="6"/>
                                            </p:txEl>
                                          </p:spTgt>
                                        </p:tgtEl>
                                        <p:attrNameLst>
                                          <p:attrName>style.visibility</p:attrName>
                                        </p:attrNameLst>
                                      </p:cBhvr>
                                      <p:to>
                                        <p:strVal val="visible"/>
                                      </p:to>
                                    </p:set>
                                    <p:animEffect transition="in" filter="fade">
                                      <p:cBhvr>
                                        <p:cTn id="178" dur="500"/>
                                        <p:tgtEl>
                                          <p:spTgt spid="24">
                                            <p:txEl>
                                              <p:pRg st="6" end="6"/>
                                            </p:txEl>
                                          </p:spTgt>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nodeType="clickEffect">
                                  <p:stCondLst>
                                    <p:cond delay="0"/>
                                  </p:stCondLst>
                                  <p:childTnLst>
                                    <p:set>
                                      <p:cBhvr>
                                        <p:cTn id="182" dur="1" fill="hold">
                                          <p:stCondLst>
                                            <p:cond delay="0"/>
                                          </p:stCondLst>
                                        </p:cTn>
                                        <p:tgtEl>
                                          <p:spTgt spid="24">
                                            <p:txEl>
                                              <p:pRg st="7" end="7"/>
                                            </p:txEl>
                                          </p:spTgt>
                                        </p:tgtEl>
                                        <p:attrNameLst>
                                          <p:attrName>style.visibility</p:attrName>
                                        </p:attrNameLst>
                                      </p:cBhvr>
                                      <p:to>
                                        <p:strVal val="visible"/>
                                      </p:to>
                                    </p:set>
                                    <p:animEffect transition="in" filter="fade">
                                      <p:cBhvr>
                                        <p:cTn id="183" dur="500"/>
                                        <p:tgtEl>
                                          <p:spTgt spid="2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5" grpId="0"/>
      <p:bldP spid="1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961" y="3223"/>
            <a:ext cx="10515600" cy="678064"/>
          </a:xfrm>
        </p:spPr>
        <p:txBody>
          <a:bodyPr>
            <a:normAutofit fontScale="90000"/>
          </a:bodyPr>
          <a:lstStyle/>
          <a:p>
            <a:pPr algn="ctr"/>
            <a:r>
              <a:rPr lang="en-US" b="1" u="sng" dirty="0">
                <a:solidFill>
                  <a:srgbClr val="002060"/>
                </a:solidFill>
                <a:latin typeface="Times New Roman" panose="02020603050405020304" pitchFamily="18" charset="0"/>
                <a:cs typeface="Times New Roman" panose="02020603050405020304" pitchFamily="18" charset="0"/>
              </a:rPr>
              <a:t>Operators</a:t>
            </a:r>
          </a:p>
        </p:txBody>
      </p:sp>
      <p:sp>
        <p:nvSpPr>
          <p:cNvPr id="3" name="Content Placeholder 2"/>
          <p:cNvSpPr>
            <a:spLocks noGrp="1"/>
          </p:cNvSpPr>
          <p:nvPr>
            <p:ph idx="1"/>
          </p:nvPr>
        </p:nvSpPr>
        <p:spPr>
          <a:xfrm>
            <a:off x="838200" y="660171"/>
            <a:ext cx="10515600" cy="5579725"/>
          </a:xfrm>
        </p:spPr>
        <p:txBody>
          <a:bodyPr>
            <a:normAutofit/>
          </a:bodyPr>
          <a:lstStyle/>
          <a:p>
            <a:pPr marL="0" indent="0" algn="ctr">
              <a:buNone/>
            </a:pPr>
            <a:r>
              <a:rPr lang="en-US" altLang="en-US" sz="2400" b="1" u="sng" dirty="0">
                <a:solidFill>
                  <a:srgbClr val="002060"/>
                </a:solidFill>
                <a:latin typeface="Times New Roman" pitchFamily="18" charset="0"/>
                <a:hlinkClick r:id="rId2" action="ppaction://hlinkfile"/>
              </a:rPr>
              <a:t>Conditional / Ternary Operator ( ?: )</a:t>
            </a:r>
            <a:endParaRPr lang="en-US" altLang="en-US" sz="2400" b="1" u="sng" dirty="0">
              <a:solidFill>
                <a:srgbClr val="002060"/>
              </a:solidFill>
              <a:latin typeface="Times New Roman" pitchFamily="18" charset="0"/>
            </a:endParaRPr>
          </a:p>
          <a:p>
            <a:pPr>
              <a:buFont typeface="Wingdings" panose="05000000000000000000" pitchFamily="2" charset="2"/>
              <a:buChar char="ü"/>
            </a:pPr>
            <a:r>
              <a:rPr lang="en-US" dirty="0"/>
              <a:t>Ternary operator is a shorthand version of if-else statement. It has three operands and hence the name ternary.</a:t>
            </a:r>
            <a:endParaRPr lang="en-US" altLang="en-US" sz="2400" b="1" dirty="0">
              <a:solidFill>
                <a:srgbClr val="002060"/>
              </a:solidFill>
              <a:latin typeface="Times New Roman" pitchFamily="18" charset="0"/>
            </a:endParaRPr>
          </a:p>
          <a:p>
            <a:pPr marL="457200" lvl="1" indent="0">
              <a:buNone/>
            </a:pPr>
            <a:r>
              <a:rPr lang="en-IN" sz="3200" b="1" i="1" dirty="0">
                <a:solidFill>
                  <a:srgbClr val="C030B9"/>
                </a:solidFill>
              </a:rPr>
              <a:t>syntax:  </a:t>
            </a:r>
            <a:r>
              <a:rPr lang="en-IN" sz="3200" b="1" i="1" dirty="0" err="1">
                <a:solidFill>
                  <a:srgbClr val="C030B9"/>
                </a:solidFill>
              </a:rPr>
              <a:t>booleanExpression</a:t>
            </a:r>
            <a:r>
              <a:rPr lang="en-IN" sz="3200" b="1" i="1" dirty="0">
                <a:solidFill>
                  <a:srgbClr val="C030B9"/>
                </a:solidFill>
              </a:rPr>
              <a:t>? expression1: expression2</a:t>
            </a:r>
            <a:endParaRPr lang="en-US" altLang="en-US" sz="3200" b="1" dirty="0">
              <a:solidFill>
                <a:srgbClr val="C030B9"/>
              </a:solidFill>
              <a:latin typeface="Times New Roman" pitchFamily="18" charset="0"/>
            </a:endParaRPr>
          </a:p>
        </p:txBody>
      </p:sp>
      <p:sp>
        <p:nvSpPr>
          <p:cNvPr id="6" name="TextBox 5">
            <a:extLst>
              <a:ext uri="{FF2B5EF4-FFF2-40B4-BE49-F238E27FC236}">
                <a16:creationId xmlns:a16="http://schemas.microsoft.com/office/drawing/2014/main" id="{F6FA941C-9498-4D45-A30B-10E50247BCE4}"/>
              </a:ext>
            </a:extLst>
          </p:cNvPr>
          <p:cNvSpPr txBox="1"/>
          <p:nvPr/>
        </p:nvSpPr>
        <p:spPr>
          <a:xfrm>
            <a:off x="104669" y="2456795"/>
            <a:ext cx="10265229" cy="3539430"/>
          </a:xfrm>
          <a:prstGeom prst="rect">
            <a:avLst/>
          </a:prstGeom>
          <a:noFill/>
        </p:spPr>
        <p:txBody>
          <a:bodyPr wrap="square">
            <a:spAutoFit/>
          </a:bodyPr>
          <a:lstStyle/>
          <a:p>
            <a:r>
              <a:rPr lang="en-US" sz="2800" b="1" dirty="0">
                <a:solidFill>
                  <a:srgbClr val="0000FF"/>
                </a:solidFill>
              </a:rPr>
              <a:t>#include &lt;</a:t>
            </a:r>
            <a:r>
              <a:rPr lang="en-US" sz="2800" b="1" dirty="0" err="1">
                <a:solidFill>
                  <a:srgbClr val="0000FF"/>
                </a:solidFill>
              </a:rPr>
              <a:t>stdio.h</a:t>
            </a:r>
            <a:r>
              <a:rPr lang="en-US" sz="2800" b="1" dirty="0">
                <a:solidFill>
                  <a:srgbClr val="0000FF"/>
                </a:solidFill>
              </a:rPr>
              <a:t>&gt;  </a:t>
            </a:r>
          </a:p>
          <a:p>
            <a:r>
              <a:rPr lang="en-US" sz="2800" b="1" dirty="0">
                <a:solidFill>
                  <a:srgbClr val="0000FF"/>
                </a:solidFill>
              </a:rPr>
              <a:t>int main()  </a:t>
            </a:r>
          </a:p>
          <a:p>
            <a:r>
              <a:rPr lang="en-US" sz="2800" b="1" dirty="0">
                <a:solidFill>
                  <a:srgbClr val="0000FF"/>
                </a:solidFill>
              </a:rPr>
              <a:t>{  </a:t>
            </a:r>
          </a:p>
          <a:p>
            <a:r>
              <a:rPr lang="en-US" sz="2800" b="1" dirty="0">
                <a:solidFill>
                  <a:srgbClr val="0000FF"/>
                </a:solidFill>
              </a:rPr>
              <a:t>   int a=5,b;  // variable declaration  </a:t>
            </a:r>
          </a:p>
          <a:p>
            <a:r>
              <a:rPr lang="en-US" sz="2800" b="1" dirty="0">
                <a:solidFill>
                  <a:srgbClr val="0000FF"/>
                </a:solidFill>
              </a:rPr>
              <a:t>   b=((a==5)?(3):(2)); </a:t>
            </a:r>
          </a:p>
          <a:p>
            <a:r>
              <a:rPr lang="en-US" sz="2800" b="1" dirty="0">
                <a:solidFill>
                  <a:srgbClr val="0000FF"/>
                </a:solidFill>
              </a:rPr>
              <a:t>   </a:t>
            </a:r>
            <a:r>
              <a:rPr lang="en-US" sz="2800" b="1" dirty="0" err="1">
                <a:solidFill>
                  <a:srgbClr val="0000FF"/>
                </a:solidFill>
              </a:rPr>
              <a:t>printf</a:t>
            </a:r>
            <a:r>
              <a:rPr lang="en-US" sz="2800" b="1" dirty="0">
                <a:solidFill>
                  <a:srgbClr val="0000FF"/>
                </a:solidFill>
              </a:rPr>
              <a:t>(“b value is : %</a:t>
            </a:r>
            <a:r>
              <a:rPr lang="en-US" sz="2800" b="1" dirty="0" err="1">
                <a:solidFill>
                  <a:srgbClr val="0000FF"/>
                </a:solidFill>
              </a:rPr>
              <a:t>d",b</a:t>
            </a:r>
            <a:r>
              <a:rPr lang="en-US" sz="2800" b="1" dirty="0">
                <a:solidFill>
                  <a:srgbClr val="0000FF"/>
                </a:solidFill>
              </a:rPr>
              <a:t>);  </a:t>
            </a:r>
          </a:p>
          <a:p>
            <a:r>
              <a:rPr lang="en-US" sz="2800" b="1" dirty="0">
                <a:solidFill>
                  <a:srgbClr val="0000FF"/>
                </a:solidFill>
              </a:rPr>
              <a:t>    return 0;  </a:t>
            </a:r>
          </a:p>
          <a:p>
            <a:r>
              <a:rPr lang="en-US" sz="2800" b="1" dirty="0">
                <a:solidFill>
                  <a:srgbClr val="0000FF"/>
                </a:solidFill>
              </a:rPr>
              <a:t>} </a:t>
            </a:r>
            <a:endParaRPr lang="en-IN" sz="2800" b="1" dirty="0">
              <a:solidFill>
                <a:srgbClr val="0000FF"/>
              </a:solidFill>
            </a:endParaRPr>
          </a:p>
        </p:txBody>
      </p:sp>
      <p:pic>
        <p:nvPicPr>
          <p:cNvPr id="11" name="Picture 10">
            <a:extLst>
              <a:ext uri="{FF2B5EF4-FFF2-40B4-BE49-F238E27FC236}">
                <a16:creationId xmlns:a16="http://schemas.microsoft.com/office/drawing/2014/main" id="{24BFB3DA-AE42-48DA-81A5-B3C4EF184FF5}"/>
              </a:ext>
            </a:extLst>
          </p:cNvPr>
          <p:cNvPicPr>
            <a:picLocks noChangeAspect="1"/>
          </p:cNvPicPr>
          <p:nvPr/>
        </p:nvPicPr>
        <p:blipFill>
          <a:blip r:embed="rId3"/>
          <a:stretch>
            <a:fillRect/>
          </a:stretch>
        </p:blipFill>
        <p:spPr>
          <a:xfrm>
            <a:off x="5656382" y="2763298"/>
            <a:ext cx="6247983" cy="2703006"/>
          </a:xfrm>
          <a:prstGeom prst="rect">
            <a:avLst/>
          </a:prstGeom>
        </p:spPr>
      </p:pic>
    </p:spTree>
    <p:extLst>
      <p:ext uri="{BB962C8B-B14F-4D97-AF65-F5344CB8AC3E}">
        <p14:creationId xmlns:p14="http://schemas.microsoft.com/office/powerpoint/2010/main" val="255399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7FA647A-5E55-4CF7-ADC9-3F55D2B34666}"/>
              </a:ext>
            </a:extLst>
          </p:cNvPr>
          <p:cNvSpPr>
            <a:spLocks noGrp="1"/>
          </p:cNvSpPr>
          <p:nvPr>
            <p:ph type="ftr" sz="quarter" idx="11"/>
          </p:nvPr>
        </p:nvSpPr>
        <p:spPr/>
        <p:txBody>
          <a:bodyPr/>
          <a:lstStyle/>
          <a:p>
            <a:r>
              <a:rPr lang="en-US"/>
              <a:t>PROGRAMMING FOR PROBLEM SOLVING USING C                               A.Lakshmanarao</a:t>
            </a:r>
          </a:p>
        </p:txBody>
      </p:sp>
      <p:pic>
        <p:nvPicPr>
          <p:cNvPr id="6" name="Picture 5">
            <a:extLst>
              <a:ext uri="{FF2B5EF4-FFF2-40B4-BE49-F238E27FC236}">
                <a16:creationId xmlns:a16="http://schemas.microsoft.com/office/drawing/2014/main" id="{35F9CE24-9397-4D2C-8099-6F3F759283CF}"/>
              </a:ext>
            </a:extLst>
          </p:cNvPr>
          <p:cNvPicPr>
            <a:picLocks noChangeAspect="1"/>
          </p:cNvPicPr>
          <p:nvPr/>
        </p:nvPicPr>
        <p:blipFill>
          <a:blip r:embed="rId2"/>
          <a:stretch>
            <a:fillRect/>
          </a:stretch>
        </p:blipFill>
        <p:spPr>
          <a:xfrm>
            <a:off x="2006353" y="435006"/>
            <a:ext cx="9579006" cy="5743852"/>
          </a:xfrm>
          <a:prstGeom prst="rect">
            <a:avLst/>
          </a:prstGeom>
        </p:spPr>
      </p:pic>
    </p:spTree>
    <p:extLst>
      <p:ext uri="{BB962C8B-B14F-4D97-AF65-F5344CB8AC3E}">
        <p14:creationId xmlns:p14="http://schemas.microsoft.com/office/powerpoint/2010/main" val="20048825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C90AA-186C-4C55-A952-4C917A575615}"/>
              </a:ext>
            </a:extLst>
          </p:cNvPr>
          <p:cNvSpPr>
            <a:spLocks noGrp="1"/>
          </p:cNvSpPr>
          <p:nvPr>
            <p:ph type="title"/>
          </p:nvPr>
        </p:nvSpPr>
        <p:spPr/>
        <p:txBody>
          <a:bodyPr/>
          <a:lstStyle/>
          <a:p>
            <a:r>
              <a:rPr lang="en-US" dirty="0"/>
              <a:t>          conditional operator-example2</a:t>
            </a:r>
            <a:endParaRPr lang="te-IN" dirty="0"/>
          </a:p>
        </p:txBody>
      </p:sp>
      <p:sp>
        <p:nvSpPr>
          <p:cNvPr id="3" name="Content Placeholder 2">
            <a:extLst>
              <a:ext uri="{FF2B5EF4-FFF2-40B4-BE49-F238E27FC236}">
                <a16:creationId xmlns:a16="http://schemas.microsoft.com/office/drawing/2014/main" id="{73CB179A-13A1-4249-8484-C80151EA67D8}"/>
              </a:ext>
            </a:extLst>
          </p:cNvPr>
          <p:cNvSpPr>
            <a:spLocks noGrp="1"/>
          </p:cNvSpPr>
          <p:nvPr>
            <p:ph idx="1"/>
          </p:nvPr>
        </p:nvSpPr>
        <p:spPr/>
        <p:txBody>
          <a:bodyPr>
            <a:normAutofit lnSpcReduction="10000"/>
          </a:bodyPr>
          <a:lstStyle/>
          <a:p>
            <a:pPr marL="0" indent="0">
              <a:buNone/>
            </a:pPr>
            <a:r>
              <a:rPr lang="en-US" dirty="0"/>
              <a:t>#include &lt;</a:t>
            </a:r>
            <a:r>
              <a:rPr lang="en-US" dirty="0" err="1"/>
              <a:t>stdio.h</a:t>
            </a:r>
            <a:r>
              <a:rPr lang="en-US" dirty="0"/>
              <a:t>&gt;  </a:t>
            </a:r>
          </a:p>
          <a:p>
            <a:pPr marL="0" indent="0">
              <a:buNone/>
            </a:pPr>
            <a:r>
              <a:rPr lang="en-US" dirty="0"/>
              <a:t>int main()  </a:t>
            </a:r>
          </a:p>
          <a:p>
            <a:pPr marL="0" indent="0">
              <a:buNone/>
            </a:pPr>
            <a:r>
              <a:rPr lang="en-US" dirty="0"/>
              <a:t>{  </a:t>
            </a:r>
          </a:p>
          <a:p>
            <a:pPr marL="0" indent="0">
              <a:buNone/>
            </a:pPr>
            <a:r>
              <a:rPr lang="en-US" dirty="0"/>
              <a:t>   int </a:t>
            </a:r>
            <a:r>
              <a:rPr lang="en-US" dirty="0" err="1"/>
              <a:t>a,b,c</a:t>
            </a:r>
            <a:r>
              <a:rPr lang="en-US" dirty="0"/>
              <a:t>;  // variable declaration  </a:t>
            </a:r>
          </a:p>
          <a:p>
            <a:pPr marL="0" indent="0">
              <a:buNone/>
            </a:pPr>
            <a:r>
              <a:rPr lang="en-US" dirty="0"/>
              <a:t>   </a:t>
            </a:r>
            <a:r>
              <a:rPr lang="en-US" dirty="0" err="1"/>
              <a:t>scanf</a:t>
            </a:r>
            <a:r>
              <a:rPr lang="en-US" dirty="0"/>
              <a:t>(" %</a:t>
            </a:r>
            <a:r>
              <a:rPr lang="en-US" dirty="0" err="1"/>
              <a:t>d%d</a:t>
            </a:r>
            <a:r>
              <a:rPr lang="en-US" dirty="0"/>
              <a:t>",&amp;</a:t>
            </a:r>
            <a:r>
              <a:rPr lang="en-US" dirty="0" err="1"/>
              <a:t>a,&amp;b</a:t>
            </a:r>
            <a:r>
              <a:rPr lang="en-US" dirty="0"/>
              <a:t>);</a:t>
            </a:r>
          </a:p>
          <a:p>
            <a:pPr marL="0" indent="0">
              <a:buNone/>
            </a:pPr>
            <a:r>
              <a:rPr lang="en-US" dirty="0"/>
              <a:t>   c=((a&gt;b)?(a):(b)); // conditional operator  </a:t>
            </a:r>
          </a:p>
          <a:p>
            <a:pPr marL="0" indent="0">
              <a:buNone/>
            </a:pPr>
            <a:r>
              <a:rPr lang="en-US" dirty="0"/>
              <a:t>   </a:t>
            </a:r>
            <a:r>
              <a:rPr lang="en-US" dirty="0" err="1"/>
              <a:t>printf</a:t>
            </a:r>
            <a:r>
              <a:rPr lang="en-US" dirty="0"/>
              <a:t>(“big number is : %</a:t>
            </a:r>
            <a:r>
              <a:rPr lang="en-US" dirty="0" err="1"/>
              <a:t>d",c</a:t>
            </a:r>
            <a:r>
              <a:rPr lang="en-US" dirty="0"/>
              <a:t>);  </a:t>
            </a:r>
          </a:p>
          <a:p>
            <a:pPr marL="0" indent="0">
              <a:buNone/>
            </a:pPr>
            <a:r>
              <a:rPr lang="en-US" dirty="0"/>
              <a:t>    return 0;  </a:t>
            </a:r>
          </a:p>
          <a:p>
            <a:pPr marL="0" indent="0">
              <a:buNone/>
            </a:pPr>
            <a:r>
              <a:rPr lang="en-US" dirty="0"/>
              <a:t>} </a:t>
            </a:r>
          </a:p>
          <a:p>
            <a:endParaRPr lang="te-IN" dirty="0"/>
          </a:p>
        </p:txBody>
      </p:sp>
      <p:sp>
        <p:nvSpPr>
          <p:cNvPr id="4" name="Footer Placeholder 3">
            <a:extLst>
              <a:ext uri="{FF2B5EF4-FFF2-40B4-BE49-F238E27FC236}">
                <a16:creationId xmlns:a16="http://schemas.microsoft.com/office/drawing/2014/main" id="{4189801C-07A8-4E2D-81C8-A1A31FB67F6E}"/>
              </a:ext>
            </a:extLst>
          </p:cNvPr>
          <p:cNvSpPr>
            <a:spLocks noGrp="1"/>
          </p:cNvSpPr>
          <p:nvPr>
            <p:ph type="ftr" sz="quarter" idx="11"/>
          </p:nvPr>
        </p:nvSpPr>
        <p:spPr/>
        <p:txBody>
          <a:bodyPr/>
          <a:lstStyle/>
          <a:p>
            <a:r>
              <a:rPr lang="en-US"/>
              <a:t>Object Oriented Programming through JAVA                                A.Lakshmanarao</a:t>
            </a:r>
          </a:p>
        </p:txBody>
      </p:sp>
    </p:spTree>
    <p:extLst>
      <p:ext uri="{BB962C8B-B14F-4D97-AF65-F5344CB8AC3E}">
        <p14:creationId xmlns:p14="http://schemas.microsoft.com/office/powerpoint/2010/main" val="15708770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50B3BA-8AB2-414E-972A-3C826C710A98}"/>
              </a:ext>
            </a:extLst>
          </p:cNvPr>
          <p:cNvSpPr/>
          <p:nvPr/>
        </p:nvSpPr>
        <p:spPr>
          <a:xfrm>
            <a:off x="129068" y="704158"/>
            <a:ext cx="11124248" cy="6001643"/>
          </a:xfrm>
          <a:prstGeom prst="rect">
            <a:avLst/>
          </a:prstGeom>
        </p:spPr>
        <p:txBody>
          <a:bodyPr wrap="square">
            <a:spAutoFit/>
          </a:bodyPr>
          <a:lstStyle/>
          <a:p>
            <a:pPr algn="ctr" fontAlgn="base"/>
            <a:r>
              <a:rPr lang="en-US" sz="2400" b="1" u="sng" dirty="0">
                <a:latin typeface="Roboto"/>
              </a:rPr>
              <a:t>Increment/Decrement operators(Unary Operators)</a:t>
            </a:r>
            <a:endParaRPr lang="en-US" sz="2400" u="sng" dirty="0">
              <a:latin typeface="Roboto"/>
            </a:endParaRPr>
          </a:p>
          <a:p>
            <a:pPr fontAlgn="base">
              <a:buFont typeface="Arial" panose="020B0604020202020204" pitchFamily="34" charset="0"/>
              <a:buChar char="•"/>
            </a:pPr>
            <a:r>
              <a:rPr lang="en-US" sz="2400" dirty="0">
                <a:latin typeface="Roboto"/>
              </a:rPr>
              <a:t>Unary operators need only one operand. They are used to increment, decrement or negate a value.</a:t>
            </a:r>
            <a:r>
              <a:rPr lang="en-US" sz="2400" b="1" dirty="0">
                <a:latin typeface="Roboto"/>
              </a:rPr>
              <a:t>– :</a:t>
            </a:r>
          </a:p>
          <a:p>
            <a:pPr fontAlgn="base">
              <a:buFont typeface="Arial" panose="020B0604020202020204" pitchFamily="34" charset="0"/>
              <a:buChar char="•"/>
            </a:pPr>
            <a:r>
              <a:rPr lang="en-US" sz="2400" b="1" dirty="0">
                <a:latin typeface="Roboto"/>
              </a:rPr>
              <a:t>Unary minus(-): </a:t>
            </a:r>
            <a:r>
              <a:rPr lang="en-US" sz="2400" dirty="0">
                <a:latin typeface="Roboto"/>
              </a:rPr>
              <a:t>used for negating the </a:t>
            </a:r>
            <a:r>
              <a:rPr lang="en-US" sz="2400" dirty="0" err="1">
                <a:latin typeface="Roboto"/>
              </a:rPr>
              <a:t>values.Examp;e</a:t>
            </a:r>
            <a:r>
              <a:rPr lang="en-US" sz="2400" dirty="0">
                <a:latin typeface="Roboto"/>
              </a:rPr>
              <a:t>: int a=-20;</a:t>
            </a:r>
          </a:p>
          <a:p>
            <a:pPr fontAlgn="base">
              <a:buFont typeface="Arial" panose="020B0604020202020204" pitchFamily="34" charset="0"/>
              <a:buChar char="•"/>
            </a:pPr>
            <a:r>
              <a:rPr lang="en-US" sz="2400" b="1" dirty="0">
                <a:latin typeface="Roboto"/>
              </a:rPr>
              <a:t>Unary plus(+):</a:t>
            </a:r>
            <a:r>
              <a:rPr lang="en-US" sz="2400" dirty="0">
                <a:latin typeface="Roboto"/>
              </a:rPr>
              <a:t>used for giving positive values. Only used when deliberately converting a negative value to positive.</a:t>
            </a:r>
          </a:p>
          <a:p>
            <a:pPr fontAlgn="base">
              <a:buFont typeface="Arial" panose="020B0604020202020204" pitchFamily="34" charset="0"/>
              <a:buChar char="•"/>
            </a:pPr>
            <a:r>
              <a:rPr lang="en-US" sz="2400" b="1" dirty="0">
                <a:latin typeface="Roboto"/>
              </a:rPr>
              <a:t>++ :Increment operator</a:t>
            </a:r>
            <a:r>
              <a:rPr lang="en-US" sz="2400" dirty="0">
                <a:latin typeface="Roboto"/>
              </a:rPr>
              <a:t>, used for incrementing the value by 1. There are two varieties of increment operator.</a:t>
            </a:r>
          </a:p>
          <a:p>
            <a:pPr marL="742950" lvl="1" indent="-285750" fontAlgn="base">
              <a:buFont typeface="Arial" panose="020B0604020202020204" pitchFamily="34" charset="0"/>
              <a:buChar char="•"/>
            </a:pPr>
            <a:r>
              <a:rPr lang="en-US" sz="2400" b="1" dirty="0">
                <a:latin typeface="Roboto"/>
              </a:rPr>
              <a:t>Post-Increment : </a:t>
            </a:r>
            <a:r>
              <a:rPr lang="en-US" sz="2400" dirty="0">
                <a:latin typeface="Roboto"/>
              </a:rPr>
              <a:t>Value is first used for computing the result and then incremented.</a:t>
            </a:r>
          </a:p>
          <a:p>
            <a:pPr marL="742950" lvl="1" indent="-285750" fontAlgn="base">
              <a:buFont typeface="Arial" panose="020B0604020202020204" pitchFamily="34" charset="0"/>
              <a:buChar char="•"/>
            </a:pPr>
            <a:r>
              <a:rPr lang="en-US" sz="2400" b="1" dirty="0">
                <a:latin typeface="Roboto"/>
              </a:rPr>
              <a:t>Pre-Increment : </a:t>
            </a:r>
            <a:r>
              <a:rPr lang="en-US" sz="2400" dirty="0">
                <a:latin typeface="Roboto"/>
              </a:rPr>
              <a:t>Value is incremented first and then result is computed.</a:t>
            </a:r>
          </a:p>
          <a:p>
            <a:pPr fontAlgn="base">
              <a:buFont typeface="Arial" panose="020B0604020202020204" pitchFamily="34" charset="0"/>
              <a:buChar char="•"/>
            </a:pPr>
            <a:r>
              <a:rPr lang="en-US" sz="2400" b="1" dirty="0">
                <a:latin typeface="Roboto"/>
              </a:rPr>
              <a:t>— : Decrement operator</a:t>
            </a:r>
            <a:r>
              <a:rPr lang="en-US" sz="2400" dirty="0">
                <a:latin typeface="Roboto"/>
              </a:rPr>
              <a:t>, used for decrementing the value by 1. There are two varieties of decrement operator.</a:t>
            </a:r>
          </a:p>
          <a:p>
            <a:pPr marL="742950" lvl="1" indent="-285750" fontAlgn="base">
              <a:buFont typeface="Arial" panose="020B0604020202020204" pitchFamily="34" charset="0"/>
              <a:buChar char="•"/>
            </a:pPr>
            <a:r>
              <a:rPr lang="en-US" sz="2400" b="1" dirty="0">
                <a:latin typeface="Roboto"/>
              </a:rPr>
              <a:t>Post-decrement : </a:t>
            </a:r>
            <a:r>
              <a:rPr lang="en-US" sz="2400" dirty="0">
                <a:latin typeface="Roboto"/>
              </a:rPr>
              <a:t>Value is first used for computing the result and then decremented.</a:t>
            </a:r>
          </a:p>
          <a:p>
            <a:pPr marL="742950" lvl="1" indent="-285750" fontAlgn="base">
              <a:buFont typeface="Arial" panose="020B0604020202020204" pitchFamily="34" charset="0"/>
              <a:buChar char="•"/>
            </a:pPr>
            <a:r>
              <a:rPr lang="en-US" sz="2400" b="1" dirty="0">
                <a:latin typeface="Roboto"/>
              </a:rPr>
              <a:t>Pre-Decrement : </a:t>
            </a:r>
            <a:r>
              <a:rPr lang="en-US" sz="2400" dirty="0">
                <a:latin typeface="Roboto"/>
              </a:rPr>
              <a:t>Value is decremented first and then result is computed.</a:t>
            </a:r>
            <a:endParaRPr lang="en-US" sz="2400" b="0" i="0" dirty="0">
              <a:effectLst/>
              <a:latin typeface="Roboto"/>
            </a:endParaRPr>
          </a:p>
        </p:txBody>
      </p:sp>
    </p:spTree>
    <p:extLst>
      <p:ext uri="{BB962C8B-B14F-4D97-AF65-F5344CB8AC3E}">
        <p14:creationId xmlns:p14="http://schemas.microsoft.com/office/powerpoint/2010/main" val="40134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fade">
                                      <p:cBhvr>
                                        <p:cTn id="4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67E4-9919-4990-A3A6-7D1CF836A123}"/>
              </a:ext>
            </a:extLst>
          </p:cNvPr>
          <p:cNvSpPr>
            <a:spLocks noGrp="1"/>
          </p:cNvSpPr>
          <p:nvPr>
            <p:ph type="title"/>
          </p:nvPr>
        </p:nvSpPr>
        <p:spPr>
          <a:xfrm>
            <a:off x="2385646" y="120579"/>
            <a:ext cx="10515600" cy="643095"/>
          </a:xfrm>
        </p:spPr>
        <p:txBody>
          <a:bodyPr>
            <a:normAutofit/>
          </a:bodyPr>
          <a:lstStyle/>
          <a:p>
            <a:r>
              <a:rPr lang="en-US" sz="2800" b="1" u="sng" dirty="0">
                <a:solidFill>
                  <a:srgbClr val="002060"/>
                </a:solidFill>
                <a:latin typeface="Times New Roman" panose="02020603050405020304" pitchFamily="18" charset="0"/>
                <a:cs typeface="Times New Roman" panose="02020603050405020304" pitchFamily="18" charset="0"/>
              </a:rPr>
              <a:t>Increment/Decrement Operators example</a:t>
            </a:r>
            <a:endParaRPr lang="en-IN" sz="2800" dirty="0"/>
          </a:p>
        </p:txBody>
      </p:sp>
      <p:sp>
        <p:nvSpPr>
          <p:cNvPr id="5" name="TextBox 4">
            <a:extLst>
              <a:ext uri="{FF2B5EF4-FFF2-40B4-BE49-F238E27FC236}">
                <a16:creationId xmlns:a16="http://schemas.microsoft.com/office/drawing/2014/main" id="{25A70F3B-4C18-41CB-A6F0-6ABB47BB045D}"/>
              </a:ext>
            </a:extLst>
          </p:cNvPr>
          <p:cNvSpPr txBox="1"/>
          <p:nvPr/>
        </p:nvSpPr>
        <p:spPr>
          <a:xfrm>
            <a:off x="46890" y="819688"/>
            <a:ext cx="2596662" cy="1754326"/>
          </a:xfrm>
          <a:prstGeom prst="rect">
            <a:avLst/>
          </a:prstGeom>
          <a:noFill/>
        </p:spPr>
        <p:txBody>
          <a:bodyPr wrap="square">
            <a:spAutoFit/>
          </a:bodyPr>
          <a:lstStyle/>
          <a:p>
            <a:r>
              <a:rPr lang="en-US" sz="3600" b="1" dirty="0">
                <a:solidFill>
                  <a:srgbClr val="C030B9"/>
                </a:solidFill>
              </a:rPr>
              <a:t>int a=10;</a:t>
            </a:r>
          </a:p>
          <a:p>
            <a:r>
              <a:rPr lang="en-US" sz="3600" b="1" dirty="0">
                <a:solidFill>
                  <a:srgbClr val="C030B9"/>
                </a:solidFill>
              </a:rPr>
              <a:t>a++;</a:t>
            </a:r>
          </a:p>
          <a:p>
            <a:r>
              <a:rPr lang="en-US" sz="3600" b="1" dirty="0">
                <a:solidFill>
                  <a:srgbClr val="C030B9"/>
                </a:solidFill>
              </a:rPr>
              <a:t>print(a)</a:t>
            </a:r>
          </a:p>
        </p:txBody>
      </p:sp>
      <p:sp>
        <p:nvSpPr>
          <p:cNvPr id="7" name="TextBox 6">
            <a:extLst>
              <a:ext uri="{FF2B5EF4-FFF2-40B4-BE49-F238E27FC236}">
                <a16:creationId xmlns:a16="http://schemas.microsoft.com/office/drawing/2014/main" id="{607E90A3-80AF-44E9-882E-AEBF651D9B65}"/>
              </a:ext>
            </a:extLst>
          </p:cNvPr>
          <p:cNvSpPr txBox="1"/>
          <p:nvPr/>
        </p:nvSpPr>
        <p:spPr>
          <a:xfrm>
            <a:off x="5666915" y="835094"/>
            <a:ext cx="2114341" cy="2308324"/>
          </a:xfrm>
          <a:prstGeom prst="rect">
            <a:avLst/>
          </a:prstGeom>
          <a:noFill/>
        </p:spPr>
        <p:txBody>
          <a:bodyPr wrap="square">
            <a:spAutoFit/>
          </a:bodyPr>
          <a:lstStyle/>
          <a:p>
            <a:r>
              <a:rPr lang="en-US" sz="3600" b="1" dirty="0">
                <a:solidFill>
                  <a:srgbClr val="C030B9"/>
                </a:solidFill>
              </a:rPr>
              <a:t>int a=10;</a:t>
            </a:r>
          </a:p>
          <a:p>
            <a:r>
              <a:rPr lang="en-US" sz="3600" b="1" dirty="0">
                <a:solidFill>
                  <a:srgbClr val="C030B9"/>
                </a:solidFill>
              </a:rPr>
              <a:t>++a;</a:t>
            </a:r>
          </a:p>
          <a:p>
            <a:r>
              <a:rPr lang="en-US" sz="3600" b="1" dirty="0">
                <a:solidFill>
                  <a:srgbClr val="C030B9"/>
                </a:solidFill>
              </a:rPr>
              <a:t>print(a)</a:t>
            </a:r>
          </a:p>
          <a:p>
            <a:endParaRPr lang="en-US" sz="3600" b="1" dirty="0">
              <a:solidFill>
                <a:srgbClr val="C030B9"/>
              </a:solidFill>
            </a:endParaRPr>
          </a:p>
        </p:txBody>
      </p:sp>
      <p:sp>
        <p:nvSpPr>
          <p:cNvPr id="9" name="TextBox 8">
            <a:extLst>
              <a:ext uri="{FF2B5EF4-FFF2-40B4-BE49-F238E27FC236}">
                <a16:creationId xmlns:a16="http://schemas.microsoft.com/office/drawing/2014/main" id="{1069C930-440A-4BCF-B664-F6D5E0147A48}"/>
              </a:ext>
            </a:extLst>
          </p:cNvPr>
          <p:cNvSpPr txBox="1"/>
          <p:nvPr/>
        </p:nvSpPr>
        <p:spPr>
          <a:xfrm>
            <a:off x="16745" y="3488255"/>
            <a:ext cx="2114341" cy="3231654"/>
          </a:xfrm>
          <a:prstGeom prst="rect">
            <a:avLst/>
          </a:prstGeom>
          <a:noFill/>
        </p:spPr>
        <p:txBody>
          <a:bodyPr wrap="square">
            <a:spAutoFit/>
          </a:bodyPr>
          <a:lstStyle/>
          <a:p>
            <a:r>
              <a:rPr lang="en-US" sz="3600" b="1" dirty="0">
                <a:solidFill>
                  <a:srgbClr val="0000FF"/>
                </a:solidFill>
              </a:rPr>
              <a:t>int a=10;</a:t>
            </a:r>
          </a:p>
          <a:p>
            <a:r>
              <a:rPr lang="en-US" sz="3600" b="1" dirty="0">
                <a:solidFill>
                  <a:srgbClr val="0000FF"/>
                </a:solidFill>
              </a:rPr>
              <a:t>int b;</a:t>
            </a:r>
          </a:p>
          <a:p>
            <a:r>
              <a:rPr lang="en-US" sz="3600" b="1" dirty="0">
                <a:solidFill>
                  <a:srgbClr val="0000FF"/>
                </a:solidFill>
              </a:rPr>
              <a:t>b=++a;</a:t>
            </a:r>
          </a:p>
          <a:p>
            <a:r>
              <a:rPr lang="en-US" sz="3600" b="1" dirty="0">
                <a:solidFill>
                  <a:srgbClr val="0000FF"/>
                </a:solidFill>
              </a:rPr>
              <a:t>print(a)</a:t>
            </a:r>
          </a:p>
          <a:p>
            <a:r>
              <a:rPr lang="en-US" sz="3600" b="1" dirty="0">
                <a:solidFill>
                  <a:srgbClr val="0000FF"/>
                </a:solidFill>
              </a:rPr>
              <a:t>print(b)</a:t>
            </a:r>
          </a:p>
          <a:p>
            <a:endParaRPr lang="en-IN" sz="2400" dirty="0"/>
          </a:p>
        </p:txBody>
      </p:sp>
      <p:sp>
        <p:nvSpPr>
          <p:cNvPr id="11" name="TextBox 10">
            <a:extLst>
              <a:ext uri="{FF2B5EF4-FFF2-40B4-BE49-F238E27FC236}">
                <a16:creationId xmlns:a16="http://schemas.microsoft.com/office/drawing/2014/main" id="{F06BB84D-3207-4C41-B1BA-17EFBFACAAB2}"/>
              </a:ext>
            </a:extLst>
          </p:cNvPr>
          <p:cNvSpPr txBox="1"/>
          <p:nvPr/>
        </p:nvSpPr>
        <p:spPr>
          <a:xfrm>
            <a:off x="5636847" y="3611481"/>
            <a:ext cx="2114341" cy="2123658"/>
          </a:xfrm>
          <a:prstGeom prst="rect">
            <a:avLst/>
          </a:prstGeom>
          <a:noFill/>
        </p:spPr>
        <p:txBody>
          <a:bodyPr wrap="square">
            <a:spAutoFit/>
          </a:bodyPr>
          <a:lstStyle/>
          <a:p>
            <a:r>
              <a:rPr lang="en-US" sz="3600" b="1" dirty="0">
                <a:solidFill>
                  <a:srgbClr val="0000FF"/>
                </a:solidFill>
              </a:rPr>
              <a:t>int a=10;</a:t>
            </a:r>
          </a:p>
          <a:p>
            <a:r>
              <a:rPr lang="en-US" sz="3600" b="1" dirty="0">
                <a:solidFill>
                  <a:srgbClr val="0000FF"/>
                </a:solidFill>
              </a:rPr>
              <a:t>int b;</a:t>
            </a:r>
          </a:p>
          <a:p>
            <a:r>
              <a:rPr lang="en-US" sz="3600" b="1" dirty="0">
                <a:solidFill>
                  <a:srgbClr val="0000FF"/>
                </a:solidFill>
              </a:rPr>
              <a:t>b=a++;</a:t>
            </a:r>
          </a:p>
          <a:p>
            <a:endParaRPr lang="en-IN" sz="2400" dirty="0"/>
          </a:p>
        </p:txBody>
      </p:sp>
      <p:cxnSp>
        <p:nvCxnSpPr>
          <p:cNvPr id="13" name="Straight Arrow Connector 12">
            <a:extLst>
              <a:ext uri="{FF2B5EF4-FFF2-40B4-BE49-F238E27FC236}">
                <a16:creationId xmlns:a16="http://schemas.microsoft.com/office/drawing/2014/main" id="{FBE40310-90EF-4988-A4D7-0C8FE03EF539}"/>
              </a:ext>
            </a:extLst>
          </p:cNvPr>
          <p:cNvCxnSpPr/>
          <p:nvPr/>
        </p:nvCxnSpPr>
        <p:spPr>
          <a:xfrm>
            <a:off x="1635720" y="2296067"/>
            <a:ext cx="1024932" cy="0"/>
          </a:xfrm>
          <a:prstGeom prst="straightConnector1">
            <a:avLst/>
          </a:prstGeom>
          <a:ln w="25400">
            <a:solidFill>
              <a:srgbClr val="C030B9"/>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C4DF1BB-E238-4E76-8678-C72AE1C9C46B}"/>
              </a:ext>
            </a:extLst>
          </p:cNvPr>
          <p:cNvSpPr/>
          <p:nvPr/>
        </p:nvSpPr>
        <p:spPr>
          <a:xfrm>
            <a:off x="2760371" y="2034338"/>
            <a:ext cx="673240" cy="572755"/>
          </a:xfrm>
          <a:prstGeom prst="rect">
            <a:avLst/>
          </a:prstGeom>
          <a:noFill/>
          <a:ln w="34925">
            <a:solidFill>
              <a:srgbClr val="C03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C030B9"/>
                </a:solidFill>
              </a:rPr>
              <a:t>11</a:t>
            </a:r>
          </a:p>
        </p:txBody>
      </p:sp>
      <p:cxnSp>
        <p:nvCxnSpPr>
          <p:cNvPr id="17" name="Straight Arrow Connector 16">
            <a:extLst>
              <a:ext uri="{FF2B5EF4-FFF2-40B4-BE49-F238E27FC236}">
                <a16:creationId xmlns:a16="http://schemas.microsoft.com/office/drawing/2014/main" id="{B7E715B8-DBD1-422F-B563-CEB0A3E5D719}"/>
              </a:ext>
            </a:extLst>
          </p:cNvPr>
          <p:cNvCxnSpPr/>
          <p:nvPr/>
        </p:nvCxnSpPr>
        <p:spPr>
          <a:xfrm>
            <a:off x="7251000" y="2296067"/>
            <a:ext cx="1024932" cy="0"/>
          </a:xfrm>
          <a:prstGeom prst="straightConnector1">
            <a:avLst/>
          </a:prstGeom>
          <a:ln w="25400">
            <a:solidFill>
              <a:srgbClr val="C030B9"/>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BDE8325-B48C-4ED1-99CF-C7C5DB69098A}"/>
              </a:ext>
            </a:extLst>
          </p:cNvPr>
          <p:cNvSpPr/>
          <p:nvPr/>
        </p:nvSpPr>
        <p:spPr>
          <a:xfrm>
            <a:off x="8342499" y="2109652"/>
            <a:ext cx="673240" cy="572755"/>
          </a:xfrm>
          <a:prstGeom prst="rect">
            <a:avLst/>
          </a:prstGeom>
          <a:noFill/>
          <a:ln w="34925">
            <a:solidFill>
              <a:srgbClr val="C03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C030B9"/>
                </a:solidFill>
              </a:rPr>
              <a:t>11</a:t>
            </a:r>
          </a:p>
        </p:txBody>
      </p:sp>
      <p:cxnSp>
        <p:nvCxnSpPr>
          <p:cNvPr id="19" name="Straight Arrow Connector 18">
            <a:extLst>
              <a:ext uri="{FF2B5EF4-FFF2-40B4-BE49-F238E27FC236}">
                <a16:creationId xmlns:a16="http://schemas.microsoft.com/office/drawing/2014/main" id="{113BE34D-9FA7-420C-80A6-E8549A3EC57A}"/>
              </a:ext>
            </a:extLst>
          </p:cNvPr>
          <p:cNvCxnSpPr/>
          <p:nvPr/>
        </p:nvCxnSpPr>
        <p:spPr>
          <a:xfrm>
            <a:off x="1618620" y="5483196"/>
            <a:ext cx="1024932" cy="0"/>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EC32EB0-99F9-40A0-A033-EF2FEA0CBB5E}"/>
              </a:ext>
            </a:extLst>
          </p:cNvPr>
          <p:cNvSpPr/>
          <p:nvPr/>
        </p:nvSpPr>
        <p:spPr>
          <a:xfrm>
            <a:off x="2648590" y="5173896"/>
            <a:ext cx="673240" cy="572755"/>
          </a:xfrm>
          <a:prstGeom prst="rect">
            <a:avLst/>
          </a:prstGeom>
          <a:noFill/>
          <a:ln w="349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00FF"/>
                </a:solidFill>
              </a:rPr>
              <a:t>11</a:t>
            </a:r>
          </a:p>
        </p:txBody>
      </p:sp>
      <p:cxnSp>
        <p:nvCxnSpPr>
          <p:cNvPr id="23" name="Straight Arrow Connector 22">
            <a:extLst>
              <a:ext uri="{FF2B5EF4-FFF2-40B4-BE49-F238E27FC236}">
                <a16:creationId xmlns:a16="http://schemas.microsoft.com/office/drawing/2014/main" id="{9677F6AC-7589-4908-B6A8-7C7DEF0F8EE8}"/>
              </a:ext>
            </a:extLst>
          </p:cNvPr>
          <p:cNvCxnSpPr/>
          <p:nvPr/>
        </p:nvCxnSpPr>
        <p:spPr>
          <a:xfrm>
            <a:off x="1618620" y="6119595"/>
            <a:ext cx="1024932" cy="0"/>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A9BC9F1-C3EC-4613-BE78-CF5A1B79005D}"/>
              </a:ext>
            </a:extLst>
          </p:cNvPr>
          <p:cNvSpPr/>
          <p:nvPr/>
        </p:nvSpPr>
        <p:spPr>
          <a:xfrm>
            <a:off x="2660652" y="5897280"/>
            <a:ext cx="673240" cy="572755"/>
          </a:xfrm>
          <a:prstGeom prst="rect">
            <a:avLst/>
          </a:prstGeom>
          <a:noFill/>
          <a:ln w="349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00FF"/>
                </a:solidFill>
              </a:rPr>
              <a:t>11</a:t>
            </a:r>
          </a:p>
        </p:txBody>
      </p:sp>
      <p:cxnSp>
        <p:nvCxnSpPr>
          <p:cNvPr id="25" name="Straight Arrow Connector 24">
            <a:extLst>
              <a:ext uri="{FF2B5EF4-FFF2-40B4-BE49-F238E27FC236}">
                <a16:creationId xmlns:a16="http://schemas.microsoft.com/office/drawing/2014/main" id="{F60CC05E-6DA4-41C2-95AB-68BEBADD1119}"/>
              </a:ext>
            </a:extLst>
          </p:cNvPr>
          <p:cNvCxnSpPr/>
          <p:nvPr/>
        </p:nvCxnSpPr>
        <p:spPr>
          <a:xfrm>
            <a:off x="7212228" y="5624638"/>
            <a:ext cx="1024932" cy="0"/>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3083C0D-F312-4363-99A7-73DB5C7E4ED3}"/>
              </a:ext>
            </a:extLst>
          </p:cNvPr>
          <p:cNvSpPr/>
          <p:nvPr/>
        </p:nvSpPr>
        <p:spPr>
          <a:xfrm>
            <a:off x="8246669" y="5242057"/>
            <a:ext cx="673240" cy="572755"/>
          </a:xfrm>
          <a:prstGeom prst="rect">
            <a:avLst/>
          </a:prstGeom>
          <a:noFill/>
          <a:ln w="349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00FF"/>
                </a:solidFill>
              </a:rPr>
              <a:t>11</a:t>
            </a:r>
          </a:p>
        </p:txBody>
      </p:sp>
      <p:cxnSp>
        <p:nvCxnSpPr>
          <p:cNvPr id="27" name="Straight Arrow Connector 26">
            <a:extLst>
              <a:ext uri="{FF2B5EF4-FFF2-40B4-BE49-F238E27FC236}">
                <a16:creationId xmlns:a16="http://schemas.microsoft.com/office/drawing/2014/main" id="{261307EB-ADF6-4DDF-864B-98120E223B10}"/>
              </a:ext>
            </a:extLst>
          </p:cNvPr>
          <p:cNvCxnSpPr/>
          <p:nvPr/>
        </p:nvCxnSpPr>
        <p:spPr>
          <a:xfrm>
            <a:off x="7133974" y="6119595"/>
            <a:ext cx="1024932" cy="0"/>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B8F526D-DCA8-479F-A0C9-C12D1CCCBD87}"/>
              </a:ext>
            </a:extLst>
          </p:cNvPr>
          <p:cNvSpPr/>
          <p:nvPr/>
        </p:nvSpPr>
        <p:spPr>
          <a:xfrm>
            <a:off x="8237160" y="5897280"/>
            <a:ext cx="673240" cy="572755"/>
          </a:xfrm>
          <a:prstGeom prst="rect">
            <a:avLst/>
          </a:prstGeom>
          <a:noFill/>
          <a:ln w="349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00FF"/>
                </a:solidFill>
              </a:rPr>
              <a:t>10</a:t>
            </a:r>
          </a:p>
        </p:txBody>
      </p:sp>
      <p:pic>
        <p:nvPicPr>
          <p:cNvPr id="30" name="Picture 29">
            <a:extLst>
              <a:ext uri="{FF2B5EF4-FFF2-40B4-BE49-F238E27FC236}">
                <a16:creationId xmlns:a16="http://schemas.microsoft.com/office/drawing/2014/main" id="{411842B9-C40E-405E-8F19-304E7E0CD9E6}"/>
              </a:ext>
            </a:extLst>
          </p:cNvPr>
          <p:cNvPicPr>
            <a:picLocks noChangeAspect="1"/>
          </p:cNvPicPr>
          <p:nvPr/>
        </p:nvPicPr>
        <p:blipFill>
          <a:blip r:embed="rId2"/>
          <a:stretch>
            <a:fillRect/>
          </a:stretch>
        </p:blipFill>
        <p:spPr>
          <a:xfrm>
            <a:off x="5386323" y="5173896"/>
            <a:ext cx="1987468" cy="1511939"/>
          </a:xfrm>
          <a:prstGeom prst="rect">
            <a:avLst/>
          </a:prstGeom>
        </p:spPr>
      </p:pic>
      <p:cxnSp>
        <p:nvCxnSpPr>
          <p:cNvPr id="32" name="Straight Arrow Connector 31">
            <a:extLst>
              <a:ext uri="{FF2B5EF4-FFF2-40B4-BE49-F238E27FC236}">
                <a16:creationId xmlns:a16="http://schemas.microsoft.com/office/drawing/2014/main" id="{1F1C23B4-21E1-4B83-B309-B406165D612A}"/>
              </a:ext>
            </a:extLst>
          </p:cNvPr>
          <p:cNvCxnSpPr/>
          <p:nvPr/>
        </p:nvCxnSpPr>
        <p:spPr>
          <a:xfrm flipV="1">
            <a:off x="1345221" y="4673310"/>
            <a:ext cx="1315431" cy="4307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C6576400-C741-4584-8DE4-38EC3EE376F4}"/>
              </a:ext>
            </a:extLst>
          </p:cNvPr>
          <p:cNvSpPr/>
          <p:nvPr/>
        </p:nvSpPr>
        <p:spPr>
          <a:xfrm>
            <a:off x="2760371" y="3224801"/>
            <a:ext cx="2233660" cy="1718988"/>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u="sng" dirty="0" err="1">
                <a:solidFill>
                  <a:srgbClr val="FF0000"/>
                </a:solidFill>
              </a:rPr>
              <a:t>preincrement</a:t>
            </a:r>
            <a:r>
              <a:rPr lang="en-US" sz="2400" b="1" u="sng" dirty="0">
                <a:solidFill>
                  <a:srgbClr val="FF0000"/>
                </a:solidFill>
              </a:rPr>
              <a:t>:</a:t>
            </a:r>
          </a:p>
          <a:p>
            <a:pPr algn="ctr"/>
            <a:r>
              <a:rPr lang="en-US" sz="2400" b="1" dirty="0">
                <a:solidFill>
                  <a:srgbClr val="FF0000"/>
                </a:solidFill>
              </a:rPr>
              <a:t>First increment later assignment</a:t>
            </a:r>
            <a:endParaRPr lang="en-IN" sz="2400" b="1" dirty="0">
              <a:solidFill>
                <a:srgbClr val="FF0000"/>
              </a:solidFill>
            </a:endParaRPr>
          </a:p>
        </p:txBody>
      </p:sp>
      <p:cxnSp>
        <p:nvCxnSpPr>
          <p:cNvPr id="34" name="Straight Arrow Connector 33">
            <a:extLst>
              <a:ext uri="{FF2B5EF4-FFF2-40B4-BE49-F238E27FC236}">
                <a16:creationId xmlns:a16="http://schemas.microsoft.com/office/drawing/2014/main" id="{AEA95D62-5D3D-4851-BAE2-8B963AA96438}"/>
              </a:ext>
            </a:extLst>
          </p:cNvPr>
          <p:cNvCxnSpPr/>
          <p:nvPr/>
        </p:nvCxnSpPr>
        <p:spPr>
          <a:xfrm flipV="1">
            <a:off x="7064421" y="4654889"/>
            <a:ext cx="1315431" cy="4307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C9654BD0-58B9-411B-AF1F-4BF71DC49D91}"/>
              </a:ext>
            </a:extLst>
          </p:cNvPr>
          <p:cNvSpPr/>
          <p:nvPr/>
        </p:nvSpPr>
        <p:spPr>
          <a:xfrm>
            <a:off x="8409931" y="3224801"/>
            <a:ext cx="2442987" cy="1718988"/>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u="sng" dirty="0" err="1">
                <a:solidFill>
                  <a:srgbClr val="FF0000"/>
                </a:solidFill>
              </a:rPr>
              <a:t>postincrement</a:t>
            </a:r>
            <a:r>
              <a:rPr lang="en-US" sz="2400" b="1" u="sng" dirty="0">
                <a:solidFill>
                  <a:srgbClr val="FF0000"/>
                </a:solidFill>
              </a:rPr>
              <a:t>:</a:t>
            </a:r>
          </a:p>
          <a:p>
            <a:pPr algn="ctr"/>
            <a:r>
              <a:rPr lang="en-US" sz="2400" b="1" dirty="0">
                <a:solidFill>
                  <a:srgbClr val="FF0000"/>
                </a:solidFill>
              </a:rPr>
              <a:t>First assignment later increment</a:t>
            </a:r>
            <a:endParaRPr lang="en-IN" sz="2400" b="1" dirty="0">
              <a:solidFill>
                <a:srgbClr val="FF0000"/>
              </a:solidFill>
            </a:endParaRPr>
          </a:p>
        </p:txBody>
      </p:sp>
    </p:spTree>
    <p:extLst>
      <p:ext uri="{BB962C8B-B14F-4D97-AF65-F5344CB8AC3E}">
        <p14:creationId xmlns:p14="http://schemas.microsoft.com/office/powerpoint/2010/main" val="118846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500"/>
                                        <p:tgtEl>
                                          <p:spTgt spid="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9">
                                            <p:txEl>
                                              <p:pRg st="2" end="2"/>
                                            </p:txEl>
                                          </p:spTgt>
                                        </p:tgtEl>
                                        <p:attrNameLst>
                                          <p:attrName>style.visibility</p:attrName>
                                        </p:attrNameLst>
                                      </p:cBhvr>
                                      <p:to>
                                        <p:strVal val="visible"/>
                                      </p:to>
                                    </p:set>
                                    <p:animEffect transition="in" filter="fade">
                                      <p:cBhvr>
                                        <p:cTn id="58" dur="500"/>
                                        <p:tgtEl>
                                          <p:spTgt spid="9">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9">
                                            <p:txEl>
                                              <p:pRg st="3" end="3"/>
                                            </p:txEl>
                                          </p:spTgt>
                                        </p:tgtEl>
                                        <p:attrNameLst>
                                          <p:attrName>style.visibility</p:attrName>
                                        </p:attrNameLst>
                                      </p:cBhvr>
                                      <p:to>
                                        <p:strVal val="visible"/>
                                      </p:to>
                                    </p:set>
                                    <p:animEffect transition="in" filter="fade">
                                      <p:cBhvr>
                                        <p:cTn id="63" dur="500"/>
                                        <p:tgtEl>
                                          <p:spTgt spid="9">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9">
                                            <p:txEl>
                                              <p:pRg st="4" end="4"/>
                                            </p:txEl>
                                          </p:spTgt>
                                        </p:tgtEl>
                                        <p:attrNameLst>
                                          <p:attrName>style.visibility</p:attrName>
                                        </p:attrNameLst>
                                      </p:cBhvr>
                                      <p:to>
                                        <p:strVal val="visible"/>
                                      </p:to>
                                    </p:set>
                                    <p:animEffect transition="in" filter="fade">
                                      <p:cBhvr>
                                        <p:cTn id="68" dur="500"/>
                                        <p:tgtEl>
                                          <p:spTgt spid="9">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500"/>
                                        <p:tgtEl>
                                          <p:spTgt spid="2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fade">
                                      <p:cBhvr>
                                        <p:cTn id="84" dur="500"/>
                                        <p:tgtEl>
                                          <p:spTgt spid="24"/>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1">
                                            <p:txEl>
                                              <p:pRg st="0" end="0"/>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11">
                                            <p:txEl>
                                              <p:pRg st="2" end="2"/>
                                            </p:txEl>
                                          </p:spTgt>
                                        </p:tgtEl>
                                        <p:attrNameLst>
                                          <p:attrName>style.visibility</p:attrName>
                                        </p:attrNameLst>
                                      </p:cBhvr>
                                      <p:to>
                                        <p:strVal val="visible"/>
                                      </p:to>
                                    </p:set>
                                    <p:animEffect transition="in" filter="fade">
                                      <p:cBhvr>
                                        <p:cTn id="95" dur="500"/>
                                        <p:tgtEl>
                                          <p:spTgt spid="11">
                                            <p:txEl>
                                              <p:pRg st="2" end="2"/>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fade">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fade">
                                      <p:cBhvr>
                                        <p:cTn id="105" dur="500"/>
                                        <p:tgtEl>
                                          <p:spTgt spid="25"/>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fade">
                                      <p:cBhvr>
                                        <p:cTn id="108" dur="500"/>
                                        <p:tgtEl>
                                          <p:spTgt spid="26"/>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27"/>
                                        </p:tgtEl>
                                        <p:attrNameLst>
                                          <p:attrName>style.visibility</p:attrName>
                                        </p:attrNameLst>
                                      </p:cBhvr>
                                      <p:to>
                                        <p:strVal val="visible"/>
                                      </p:to>
                                    </p:set>
                                    <p:animEffect transition="in" filter="fade">
                                      <p:cBhvr>
                                        <p:cTn id="113" dur="500"/>
                                        <p:tgtEl>
                                          <p:spTgt spid="27"/>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28"/>
                                        </p:tgtEl>
                                        <p:attrNameLst>
                                          <p:attrName>style.visibility</p:attrName>
                                        </p:attrNameLst>
                                      </p:cBhvr>
                                      <p:to>
                                        <p:strVal val="visible"/>
                                      </p:to>
                                    </p:set>
                                    <p:animEffect transition="in" filter="fade">
                                      <p:cBhvr>
                                        <p:cTn id="116" dur="500"/>
                                        <p:tgtEl>
                                          <p:spTgt spid="28"/>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3"/>
                                        </p:tgtEl>
                                        <p:attrNameLst>
                                          <p:attrName>style.visibility</p:attrName>
                                        </p:attrNameLst>
                                      </p:cBhvr>
                                      <p:to>
                                        <p:strVal val="visible"/>
                                      </p:to>
                                    </p:set>
                                    <p:animEffect transition="in" filter="fade">
                                      <p:cBhvr>
                                        <p:cTn id="124" dur="500"/>
                                        <p:tgtEl>
                                          <p:spTgt spid="33"/>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500"/>
                                        <p:tgtEl>
                                          <p:spTgt spid="3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35"/>
                                        </p:tgtEl>
                                        <p:attrNameLst>
                                          <p:attrName>style.visibility</p:attrName>
                                        </p:attrNameLst>
                                      </p:cBhvr>
                                      <p:to>
                                        <p:strVal val="visible"/>
                                      </p:to>
                                    </p:set>
                                    <p:animEffect transition="in" filter="fade">
                                      <p:cBhvr>
                                        <p:cTn id="1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4" grpId="0" animBg="1"/>
      <p:bldP spid="26" grpId="0" animBg="1"/>
      <p:bldP spid="28" grpId="0" animBg="1"/>
      <p:bldP spid="33" grpId="0" animBg="1"/>
      <p:bldP spid="3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5632-195C-4F12-B140-963DAF387BAF}"/>
              </a:ext>
            </a:extLst>
          </p:cNvPr>
          <p:cNvSpPr>
            <a:spLocks noGrp="1"/>
          </p:cNvSpPr>
          <p:nvPr>
            <p:ph type="title"/>
          </p:nvPr>
        </p:nvSpPr>
        <p:spPr/>
        <p:txBody>
          <a:bodyPr/>
          <a:lstStyle/>
          <a:p>
            <a:r>
              <a:rPr lang="en-US" b="1" dirty="0"/>
              <a:t>                </a:t>
            </a:r>
            <a:r>
              <a:rPr lang="en-US" b="1" u="sng" dirty="0"/>
              <a:t>Special Operators</a:t>
            </a:r>
            <a:endParaRPr lang="te-IN" b="1" u="sng" dirty="0"/>
          </a:p>
        </p:txBody>
      </p:sp>
      <p:graphicFrame>
        <p:nvGraphicFramePr>
          <p:cNvPr id="5" name="Content Placeholder 4">
            <a:extLst>
              <a:ext uri="{FF2B5EF4-FFF2-40B4-BE49-F238E27FC236}">
                <a16:creationId xmlns:a16="http://schemas.microsoft.com/office/drawing/2014/main" id="{7C674E8D-B1E8-46FA-870D-97A35B583812}"/>
              </a:ext>
            </a:extLst>
          </p:cNvPr>
          <p:cNvGraphicFramePr>
            <a:graphicFrameLocks noGrp="1"/>
          </p:cNvGraphicFramePr>
          <p:nvPr>
            <p:ph idx="1"/>
            <p:extLst>
              <p:ext uri="{D42A27DB-BD31-4B8C-83A1-F6EECF244321}">
                <p14:modId xmlns:p14="http://schemas.microsoft.com/office/powerpoint/2010/main" val="2032812828"/>
              </p:ext>
            </p:extLst>
          </p:nvPr>
        </p:nvGraphicFramePr>
        <p:xfrm>
          <a:off x="1689252" y="1844040"/>
          <a:ext cx="8813496" cy="1584960"/>
        </p:xfrm>
        <a:graphic>
          <a:graphicData uri="http://schemas.openxmlformats.org/drawingml/2006/table">
            <a:tbl>
              <a:tblPr/>
              <a:tblGrid>
                <a:gridCol w="1117296">
                  <a:extLst>
                    <a:ext uri="{9D8B030D-6E8A-4147-A177-3AD203B41FA5}">
                      <a16:colId xmlns:a16="http://schemas.microsoft.com/office/drawing/2014/main" val="2631258507"/>
                    </a:ext>
                  </a:extLst>
                </a:gridCol>
                <a:gridCol w="3302493">
                  <a:extLst>
                    <a:ext uri="{9D8B030D-6E8A-4147-A177-3AD203B41FA5}">
                      <a16:colId xmlns:a16="http://schemas.microsoft.com/office/drawing/2014/main" val="2697032919"/>
                    </a:ext>
                  </a:extLst>
                </a:gridCol>
                <a:gridCol w="4393707">
                  <a:extLst>
                    <a:ext uri="{9D8B030D-6E8A-4147-A177-3AD203B41FA5}">
                      <a16:colId xmlns:a16="http://schemas.microsoft.com/office/drawing/2014/main" val="4020932478"/>
                    </a:ext>
                  </a:extLst>
                </a:gridCol>
              </a:tblGrid>
              <a:tr h="0">
                <a:tc>
                  <a:txBody>
                    <a:bodyPr/>
                    <a:lstStyle/>
                    <a:p>
                      <a:pPr fontAlgn="t"/>
                      <a:r>
                        <a:rPr lang="en-IN">
                          <a:effectLst/>
                        </a:rPr>
                        <a:t>Operator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fontAlgn="t"/>
                      <a:r>
                        <a:rPr lang="en-IN" dirty="0">
                          <a:effectLst/>
                        </a:rPr>
                        <a:t>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Example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144731866"/>
                  </a:ext>
                </a:extLst>
              </a:tr>
              <a:tr h="0">
                <a:tc>
                  <a:txBody>
                    <a:bodyPr/>
                    <a:lstStyle/>
                    <a:p>
                      <a:pPr fontAlgn="t"/>
                      <a:r>
                        <a:rPr lang="en-IN">
                          <a:effectLst/>
                        </a:rPr>
                        <a:t>sizeof()</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a:effectLst/>
                        </a:rPr>
                        <a:t>Returns the size of a variable.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sizeof(a), where a is integer, will return 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91631916"/>
                  </a:ext>
                </a:extLst>
              </a:tr>
              <a:tr h="0">
                <a:tc>
                  <a:txBody>
                    <a:bodyPr/>
                    <a:lstStyle/>
                    <a:p>
                      <a:pPr fontAlgn="t"/>
                      <a:r>
                        <a:rPr lang="te-IN">
                          <a:effectLst/>
                        </a:rPr>
                        <a:t>&amp;</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a:effectLst/>
                        </a:rPr>
                        <a:t>Returns the address of a variable.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&amp;a; returns the actual address of the variable.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47170172"/>
                  </a:ext>
                </a:extLst>
              </a:tr>
              <a:tr h="0">
                <a:tc>
                  <a:txBody>
                    <a:bodyPr/>
                    <a:lstStyle/>
                    <a:p>
                      <a:pPr algn="ctr" fontAlgn="t"/>
                      <a:r>
                        <a:rPr lang="te-IN">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a:effectLst/>
                        </a:rPr>
                        <a:t>Pointer to a variable.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dirty="0">
                          <a:effectLst/>
                        </a:rPr>
                        <a:t>*a;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06856311"/>
                  </a:ext>
                </a:extLst>
              </a:tr>
            </a:tbl>
          </a:graphicData>
        </a:graphic>
      </p:graphicFrame>
      <p:sp>
        <p:nvSpPr>
          <p:cNvPr id="4" name="Footer Placeholder 3">
            <a:extLst>
              <a:ext uri="{FF2B5EF4-FFF2-40B4-BE49-F238E27FC236}">
                <a16:creationId xmlns:a16="http://schemas.microsoft.com/office/drawing/2014/main" id="{861E4CD0-50F3-4F8C-9E7F-31881598AD16}"/>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34545816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7D9D4-4555-472B-B1AC-CB034FA9748E}"/>
              </a:ext>
            </a:extLst>
          </p:cNvPr>
          <p:cNvSpPr>
            <a:spLocks noGrp="1"/>
          </p:cNvSpPr>
          <p:nvPr>
            <p:ph type="title"/>
          </p:nvPr>
        </p:nvSpPr>
        <p:spPr/>
        <p:txBody>
          <a:bodyPr/>
          <a:lstStyle/>
          <a:p>
            <a:pPr algn="ctr"/>
            <a:r>
              <a:rPr lang="en-IN" b="0" i="0" dirty="0">
                <a:effectLst/>
                <a:latin typeface="Arial" panose="020B0604020202020204" pitchFamily="34" charset="0"/>
              </a:rPr>
              <a:t>Operators Precedence in C</a:t>
            </a:r>
            <a:br>
              <a:rPr lang="en-IN" b="0" i="0" dirty="0">
                <a:effectLst/>
                <a:latin typeface="Arial" panose="020B0604020202020204" pitchFamily="34" charset="0"/>
              </a:rPr>
            </a:br>
            <a:endParaRPr lang="te-IN" dirty="0"/>
          </a:p>
        </p:txBody>
      </p:sp>
      <p:sp>
        <p:nvSpPr>
          <p:cNvPr id="3" name="Content Placeholder 2">
            <a:extLst>
              <a:ext uri="{FF2B5EF4-FFF2-40B4-BE49-F238E27FC236}">
                <a16:creationId xmlns:a16="http://schemas.microsoft.com/office/drawing/2014/main" id="{ED23DB12-590C-45B6-848F-024414B6A0CC}"/>
              </a:ext>
            </a:extLst>
          </p:cNvPr>
          <p:cNvSpPr>
            <a:spLocks noGrp="1"/>
          </p:cNvSpPr>
          <p:nvPr>
            <p:ph idx="1"/>
          </p:nvPr>
        </p:nvSpPr>
        <p:spPr/>
        <p:txBody>
          <a:bodyPr/>
          <a:lstStyle/>
          <a:p>
            <a:r>
              <a:rPr lang="en-US" b="0" i="0" dirty="0">
                <a:solidFill>
                  <a:srgbClr val="000000"/>
                </a:solidFill>
                <a:effectLst/>
                <a:latin typeface="Arial" panose="020B0604020202020204" pitchFamily="34" charset="0"/>
              </a:rPr>
              <a:t>Operator precedence determines the grouping of terms in an expression and decides how an expression is evaluated. </a:t>
            </a:r>
          </a:p>
          <a:p>
            <a:r>
              <a:rPr lang="en-US" b="0" i="0" dirty="0">
                <a:solidFill>
                  <a:srgbClr val="000000"/>
                </a:solidFill>
                <a:effectLst/>
                <a:latin typeface="Arial" panose="020B0604020202020204" pitchFamily="34" charset="0"/>
              </a:rPr>
              <a:t>Certain operators have higher precedence than others.</a:t>
            </a:r>
          </a:p>
          <a:p>
            <a:r>
              <a:rPr lang="en-US" b="0" i="0" dirty="0">
                <a:solidFill>
                  <a:srgbClr val="000000"/>
                </a:solidFill>
                <a:effectLst/>
                <a:latin typeface="Arial" panose="020B0604020202020204" pitchFamily="34" charset="0"/>
              </a:rPr>
              <a:t> </a:t>
            </a:r>
            <a:r>
              <a:rPr lang="en-US" b="1" i="0" dirty="0">
                <a:solidFill>
                  <a:srgbClr val="4B153D"/>
                </a:solidFill>
                <a:effectLst/>
                <a:latin typeface="Arial" panose="020B0604020202020204" pitchFamily="34" charset="0"/>
              </a:rPr>
              <a:t>for example, the multiplication operator has a higher precedence than the addition operator.</a:t>
            </a:r>
            <a:endParaRPr lang="te-IN" b="1" dirty="0">
              <a:solidFill>
                <a:srgbClr val="4B153D"/>
              </a:solidFill>
            </a:endParaRPr>
          </a:p>
        </p:txBody>
      </p:sp>
      <p:sp>
        <p:nvSpPr>
          <p:cNvPr id="4" name="Footer Placeholder 3">
            <a:extLst>
              <a:ext uri="{FF2B5EF4-FFF2-40B4-BE49-F238E27FC236}">
                <a16:creationId xmlns:a16="http://schemas.microsoft.com/office/drawing/2014/main" id="{4C3DF016-11CB-4038-84E1-E9B73F0E7F65}"/>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203841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7D9D4-4555-472B-B1AC-CB034FA9748E}"/>
              </a:ext>
            </a:extLst>
          </p:cNvPr>
          <p:cNvSpPr>
            <a:spLocks noGrp="1"/>
          </p:cNvSpPr>
          <p:nvPr>
            <p:ph type="title"/>
          </p:nvPr>
        </p:nvSpPr>
        <p:spPr>
          <a:xfrm>
            <a:off x="-85078" y="0"/>
            <a:ext cx="10515600" cy="1325563"/>
          </a:xfrm>
        </p:spPr>
        <p:txBody>
          <a:bodyPr>
            <a:normAutofit/>
          </a:bodyPr>
          <a:lstStyle/>
          <a:p>
            <a:pPr algn="ctr"/>
            <a:r>
              <a:rPr lang="en-IN" sz="2800" b="0" i="0" u="sng" dirty="0">
                <a:effectLst/>
                <a:latin typeface="Arial" panose="020B0604020202020204" pitchFamily="34" charset="0"/>
              </a:rPr>
              <a:t>Operators Precedence &amp; Associativity in C</a:t>
            </a:r>
            <a:br>
              <a:rPr lang="en-IN" sz="2800" b="0" i="0" u="sng" dirty="0">
                <a:effectLst/>
                <a:latin typeface="Arial" panose="020B0604020202020204" pitchFamily="34" charset="0"/>
              </a:rPr>
            </a:br>
            <a:endParaRPr lang="te-IN" sz="2800" u="sng" dirty="0"/>
          </a:p>
        </p:txBody>
      </p:sp>
      <p:sp>
        <p:nvSpPr>
          <p:cNvPr id="4" name="Footer Placeholder 3">
            <a:extLst>
              <a:ext uri="{FF2B5EF4-FFF2-40B4-BE49-F238E27FC236}">
                <a16:creationId xmlns:a16="http://schemas.microsoft.com/office/drawing/2014/main" id="{4C3DF016-11CB-4038-84E1-E9B73F0E7F65}"/>
              </a:ext>
            </a:extLst>
          </p:cNvPr>
          <p:cNvSpPr>
            <a:spLocks noGrp="1"/>
          </p:cNvSpPr>
          <p:nvPr>
            <p:ph type="ftr" sz="quarter" idx="11"/>
          </p:nvPr>
        </p:nvSpPr>
        <p:spPr/>
        <p:txBody>
          <a:bodyPr/>
          <a:lstStyle/>
          <a:p>
            <a:r>
              <a:rPr lang="en-US"/>
              <a:t>PROGRAMMING FOR PROBLEM SOLVING USING C                               A.Lakshmanarao</a:t>
            </a:r>
          </a:p>
        </p:txBody>
      </p:sp>
      <p:graphicFrame>
        <p:nvGraphicFramePr>
          <p:cNvPr id="7" name="Table 6">
            <a:extLst>
              <a:ext uri="{FF2B5EF4-FFF2-40B4-BE49-F238E27FC236}">
                <a16:creationId xmlns:a16="http://schemas.microsoft.com/office/drawing/2014/main" id="{2524BCEB-377E-4135-8D86-B4338008E8B8}"/>
              </a:ext>
            </a:extLst>
          </p:cNvPr>
          <p:cNvGraphicFramePr>
            <a:graphicFrameLocks noGrp="1"/>
          </p:cNvGraphicFramePr>
          <p:nvPr>
            <p:extLst>
              <p:ext uri="{D42A27DB-BD31-4B8C-83A1-F6EECF244321}">
                <p14:modId xmlns:p14="http://schemas.microsoft.com/office/powerpoint/2010/main" val="2916217725"/>
              </p:ext>
            </p:extLst>
          </p:nvPr>
        </p:nvGraphicFramePr>
        <p:xfrm>
          <a:off x="2154767" y="708528"/>
          <a:ext cx="9696921" cy="5532474"/>
        </p:xfrm>
        <a:graphic>
          <a:graphicData uri="http://schemas.openxmlformats.org/drawingml/2006/table">
            <a:tbl>
              <a:tblPr/>
              <a:tblGrid>
                <a:gridCol w="2213047">
                  <a:extLst>
                    <a:ext uri="{9D8B030D-6E8A-4147-A177-3AD203B41FA5}">
                      <a16:colId xmlns:a16="http://schemas.microsoft.com/office/drawing/2014/main" val="318738885"/>
                    </a:ext>
                  </a:extLst>
                </a:gridCol>
                <a:gridCol w="4251567">
                  <a:extLst>
                    <a:ext uri="{9D8B030D-6E8A-4147-A177-3AD203B41FA5}">
                      <a16:colId xmlns:a16="http://schemas.microsoft.com/office/drawing/2014/main" val="486328012"/>
                    </a:ext>
                  </a:extLst>
                </a:gridCol>
                <a:gridCol w="3232307">
                  <a:extLst>
                    <a:ext uri="{9D8B030D-6E8A-4147-A177-3AD203B41FA5}">
                      <a16:colId xmlns:a16="http://schemas.microsoft.com/office/drawing/2014/main" val="2792370997"/>
                    </a:ext>
                  </a:extLst>
                </a:gridCol>
              </a:tblGrid>
              <a:tr h="332514">
                <a:tc>
                  <a:txBody>
                    <a:bodyPr/>
                    <a:lstStyle/>
                    <a:p>
                      <a:pPr algn="ctr" fontAlgn="t"/>
                      <a:r>
                        <a:rPr lang="en-IN" sz="1600" b="1" u="sng" dirty="0">
                          <a:effectLst/>
                        </a:rPr>
                        <a:t>Category</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1" u="sng" dirty="0">
                          <a:effectLst/>
                        </a:rPr>
                        <a:t>Operator</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1" u="sng" dirty="0">
                          <a:effectLst/>
                        </a:rPr>
                        <a:t>Associativity</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599270019"/>
                  </a:ext>
                </a:extLst>
              </a:tr>
              <a:tr h="413919">
                <a:tc>
                  <a:txBody>
                    <a:bodyPr/>
                    <a:lstStyle/>
                    <a:p>
                      <a:pPr fontAlgn="t"/>
                      <a:r>
                        <a:rPr lang="en-IN" sz="1600" dirty="0">
                          <a:effectLst/>
                        </a:rPr>
                        <a:t>Postfix</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sz="1600">
                          <a:effectLst/>
                        </a:rPr>
                        <a:t>() [] -&gt; . ++ - -</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a:effectLst/>
                        </a:rPr>
                        <a:t>Left to right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27096040"/>
                  </a:ext>
                </a:extLst>
              </a:tr>
              <a:tr h="413919">
                <a:tc>
                  <a:txBody>
                    <a:bodyPr/>
                    <a:lstStyle/>
                    <a:p>
                      <a:pPr fontAlgn="t"/>
                      <a:r>
                        <a:rPr lang="en-IN" sz="1600">
                          <a:effectLst/>
                        </a:rPr>
                        <a:t>Unary</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dirty="0">
                          <a:effectLst/>
                        </a:rPr>
                        <a:t>+ - ! ~ ++ - - (type)* &amp; </a:t>
                      </a:r>
                      <a:r>
                        <a:rPr lang="en-IN" sz="1600" dirty="0" err="1">
                          <a:effectLst/>
                        </a:rPr>
                        <a:t>sizeof</a:t>
                      </a:r>
                      <a:endParaRPr lang="en-IN" sz="1600" dirty="0">
                        <a:effectLst/>
                      </a:endParaRP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a:effectLst/>
                        </a:rPr>
                        <a:t>Right to left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76404287"/>
                  </a:ext>
                </a:extLst>
              </a:tr>
              <a:tr h="332514">
                <a:tc>
                  <a:txBody>
                    <a:bodyPr/>
                    <a:lstStyle/>
                    <a:p>
                      <a:pPr fontAlgn="t"/>
                      <a:r>
                        <a:rPr lang="en-IN" sz="1600">
                          <a:effectLst/>
                        </a:rPr>
                        <a:t>Multiplicative</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sz="1600" dirty="0">
                          <a:effectLst/>
                        </a:rPr>
                        <a:t>* / %</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a:effectLst/>
                        </a:rPr>
                        <a:t>Left to right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37831408"/>
                  </a:ext>
                </a:extLst>
              </a:tr>
              <a:tr h="332514">
                <a:tc>
                  <a:txBody>
                    <a:bodyPr/>
                    <a:lstStyle/>
                    <a:p>
                      <a:pPr fontAlgn="t"/>
                      <a:r>
                        <a:rPr lang="en-IN" sz="1600">
                          <a:effectLst/>
                        </a:rPr>
                        <a:t>Additive</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sz="1600" dirty="0">
                          <a:effectLst/>
                        </a:rPr>
                        <a:t>+ -</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a:effectLst/>
                        </a:rPr>
                        <a:t>Left to right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40822559"/>
                  </a:ext>
                </a:extLst>
              </a:tr>
              <a:tr h="332514">
                <a:tc>
                  <a:txBody>
                    <a:bodyPr/>
                    <a:lstStyle/>
                    <a:p>
                      <a:pPr fontAlgn="t"/>
                      <a:r>
                        <a:rPr lang="en-IN" sz="1600">
                          <a:effectLst/>
                        </a:rPr>
                        <a:t>Shift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sz="1600" dirty="0">
                          <a:effectLst/>
                        </a:rPr>
                        <a:t>&lt;&lt; &gt;&gt;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a:effectLst/>
                        </a:rPr>
                        <a:t>Left to right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69467796"/>
                  </a:ext>
                </a:extLst>
              </a:tr>
              <a:tr h="332514">
                <a:tc>
                  <a:txBody>
                    <a:bodyPr/>
                    <a:lstStyle/>
                    <a:p>
                      <a:pPr fontAlgn="t"/>
                      <a:r>
                        <a:rPr lang="en-IN" sz="1600">
                          <a:effectLst/>
                        </a:rPr>
                        <a:t>Relational</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sz="1600" dirty="0">
                          <a:effectLst/>
                        </a:rPr>
                        <a:t>&lt; &lt;= &gt; &gt;=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a:effectLst/>
                        </a:rPr>
                        <a:t>Left to right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268318"/>
                  </a:ext>
                </a:extLst>
              </a:tr>
              <a:tr h="332514">
                <a:tc>
                  <a:txBody>
                    <a:bodyPr/>
                    <a:lstStyle/>
                    <a:p>
                      <a:pPr fontAlgn="t"/>
                      <a:r>
                        <a:rPr lang="en-IN" sz="1600">
                          <a:effectLst/>
                        </a:rPr>
                        <a:t>Equality</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sz="1600" dirty="0">
                          <a:effectLst/>
                        </a:rPr>
                        <a:t>== !=</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a:effectLst/>
                        </a:rPr>
                        <a:t>Left to right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36922427"/>
                  </a:ext>
                </a:extLst>
              </a:tr>
              <a:tr h="332514">
                <a:tc>
                  <a:txBody>
                    <a:bodyPr/>
                    <a:lstStyle/>
                    <a:p>
                      <a:pPr fontAlgn="t"/>
                      <a:r>
                        <a:rPr lang="en-IN" sz="1600">
                          <a:effectLst/>
                        </a:rPr>
                        <a:t>Bitwise AND</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sz="1600">
                          <a:effectLst/>
                        </a:rPr>
                        <a:t>&amp;</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a:effectLst/>
                        </a:rPr>
                        <a:t>Left to right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44487643"/>
                  </a:ext>
                </a:extLst>
              </a:tr>
              <a:tr h="332514">
                <a:tc>
                  <a:txBody>
                    <a:bodyPr/>
                    <a:lstStyle/>
                    <a:p>
                      <a:pPr fontAlgn="t"/>
                      <a:r>
                        <a:rPr lang="en-IN" sz="1600">
                          <a:effectLst/>
                        </a:rPr>
                        <a:t>Bitwise XOR</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sz="1600" dirty="0">
                          <a:effectLst/>
                        </a:rPr>
                        <a: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a:effectLst/>
                        </a:rPr>
                        <a:t>Left to right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5010591"/>
                  </a:ext>
                </a:extLst>
              </a:tr>
              <a:tr h="332514">
                <a:tc>
                  <a:txBody>
                    <a:bodyPr/>
                    <a:lstStyle/>
                    <a:p>
                      <a:pPr fontAlgn="t"/>
                      <a:r>
                        <a:rPr lang="en-IN" sz="1600">
                          <a:effectLst/>
                        </a:rPr>
                        <a:t>Bitwise OR</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sz="1600" dirty="0">
                          <a:effectLst/>
                        </a:rPr>
                        <a: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a:effectLst/>
                        </a:rPr>
                        <a:t>Left to right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98457704"/>
                  </a:ext>
                </a:extLst>
              </a:tr>
              <a:tr h="332514">
                <a:tc>
                  <a:txBody>
                    <a:bodyPr/>
                    <a:lstStyle/>
                    <a:p>
                      <a:pPr fontAlgn="t"/>
                      <a:r>
                        <a:rPr lang="en-IN" sz="1600">
                          <a:effectLst/>
                        </a:rPr>
                        <a:t>Logical AND</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sz="1600" dirty="0">
                          <a:effectLst/>
                        </a:rPr>
                        <a:t>&amp;&amp;</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a:effectLst/>
                        </a:rPr>
                        <a:t>Left to right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9025392"/>
                  </a:ext>
                </a:extLst>
              </a:tr>
              <a:tr h="332514">
                <a:tc>
                  <a:txBody>
                    <a:bodyPr/>
                    <a:lstStyle/>
                    <a:p>
                      <a:pPr fontAlgn="t"/>
                      <a:r>
                        <a:rPr lang="en-IN" sz="1600">
                          <a:effectLst/>
                        </a:rPr>
                        <a:t>Logical OR</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sz="1600">
                          <a:effectLst/>
                        </a:rPr>
                        <a: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dirty="0">
                          <a:effectLst/>
                        </a:rPr>
                        <a:t>Left to right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6494915"/>
                  </a:ext>
                </a:extLst>
              </a:tr>
              <a:tr h="332514">
                <a:tc>
                  <a:txBody>
                    <a:bodyPr/>
                    <a:lstStyle/>
                    <a:p>
                      <a:pPr fontAlgn="t"/>
                      <a:r>
                        <a:rPr lang="en-IN" sz="1600">
                          <a:effectLst/>
                        </a:rPr>
                        <a:t>Conditional</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sz="1600">
                          <a:effectLst/>
                        </a:rPr>
                        <a: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dirty="0">
                          <a:effectLst/>
                        </a:rPr>
                        <a:t>Right to left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30187377"/>
                  </a:ext>
                </a:extLst>
              </a:tr>
              <a:tr h="381954">
                <a:tc>
                  <a:txBody>
                    <a:bodyPr/>
                    <a:lstStyle/>
                    <a:p>
                      <a:pPr fontAlgn="t"/>
                      <a:r>
                        <a:rPr lang="en-IN" sz="1600" dirty="0">
                          <a:effectLst/>
                        </a:rPr>
                        <a:t>Assignment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sz="1600" dirty="0">
                          <a:effectLst/>
                        </a:rPr>
                        <a:t>= += -= *= /= %=&gt;&gt;= &lt;&lt;= &amp;= ^= |=</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dirty="0">
                          <a:effectLst/>
                        </a:rPr>
                        <a:t>Right to left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50893097"/>
                  </a:ext>
                </a:extLst>
              </a:tr>
              <a:tr h="332514">
                <a:tc>
                  <a:txBody>
                    <a:bodyPr/>
                    <a:lstStyle/>
                    <a:p>
                      <a:pPr fontAlgn="t"/>
                      <a:r>
                        <a:rPr lang="en-IN" sz="1600">
                          <a:effectLst/>
                        </a:rPr>
                        <a:t>Comma</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e-IN" sz="1600" dirty="0">
                          <a:effectLst/>
                        </a:rPr>
                        <a: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dirty="0">
                          <a:effectLst/>
                        </a:rPr>
                        <a:t>Left to right</a:t>
                      </a:r>
                    </a:p>
                  </a:txBody>
                  <a:tcPr marL="35667" marR="35667" marT="35667" marB="35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44298452"/>
                  </a:ext>
                </a:extLst>
              </a:tr>
            </a:tbl>
          </a:graphicData>
        </a:graphic>
      </p:graphicFrame>
    </p:spTree>
    <p:extLst>
      <p:ext uri="{BB962C8B-B14F-4D97-AF65-F5344CB8AC3E}">
        <p14:creationId xmlns:p14="http://schemas.microsoft.com/office/powerpoint/2010/main" val="6852523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2448DC-0448-4723-8A4B-C8A948BEB8BF}"/>
              </a:ext>
            </a:extLst>
          </p:cNvPr>
          <p:cNvSpPr txBox="1">
            <a:spLocks/>
          </p:cNvSpPr>
          <p:nvPr/>
        </p:nvSpPr>
        <p:spPr>
          <a:xfrm>
            <a:off x="2231994" y="230628"/>
            <a:ext cx="10515600" cy="67806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u="sng" dirty="0">
                <a:solidFill>
                  <a:srgbClr val="002060"/>
                </a:solidFill>
                <a:latin typeface="Times New Roman" panose="02020603050405020304" pitchFamily="18" charset="0"/>
                <a:cs typeface="Times New Roman" panose="02020603050405020304" pitchFamily="18" charset="0"/>
              </a:rPr>
              <a:t>Precedence rules and </a:t>
            </a:r>
            <a:r>
              <a:rPr lang="en-US" sz="2800" b="1" u="sng" dirty="0" err="1">
                <a:solidFill>
                  <a:srgbClr val="002060"/>
                </a:solidFill>
                <a:latin typeface="Times New Roman" panose="02020603050405020304" pitchFamily="18" charset="0"/>
                <a:cs typeface="Times New Roman" panose="02020603050405020304" pitchFamily="18" charset="0"/>
              </a:rPr>
              <a:t>Associativity:example</a:t>
            </a:r>
            <a:endParaRPr lang="en-US" sz="2800" b="1" u="sng" dirty="0">
              <a:solidFill>
                <a:srgbClr val="00206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F299649-F13A-4B85-B22F-8B6BA0A3B928}"/>
              </a:ext>
            </a:extLst>
          </p:cNvPr>
          <p:cNvSpPr txBox="1"/>
          <p:nvPr/>
        </p:nvSpPr>
        <p:spPr>
          <a:xfrm>
            <a:off x="-359227" y="1026798"/>
            <a:ext cx="6094324" cy="3046988"/>
          </a:xfrm>
          <a:prstGeom prst="rect">
            <a:avLst/>
          </a:prstGeom>
          <a:noFill/>
        </p:spPr>
        <p:txBody>
          <a:bodyPr wrap="square">
            <a:spAutoFit/>
          </a:bodyPr>
          <a:lstStyle/>
          <a:p>
            <a:pPr lvl="1"/>
            <a:r>
              <a:rPr lang="en-US" sz="2400" b="1" dirty="0">
                <a:solidFill>
                  <a:srgbClr val="4B153D"/>
                </a:solidFill>
                <a:latin typeface="Times New Roman" pitchFamily="18" charset="0"/>
              </a:rPr>
              <a:t>Consider variable values as follows</a:t>
            </a:r>
          </a:p>
          <a:p>
            <a:pPr lvl="1"/>
            <a:r>
              <a:rPr lang="en-US" sz="2400" b="1" dirty="0">
                <a:solidFill>
                  <a:srgbClr val="4B153D"/>
                </a:solidFill>
                <a:latin typeface="Times New Roman" pitchFamily="18" charset="0"/>
              </a:rPr>
              <a:t>a=10</a:t>
            </a:r>
          </a:p>
          <a:p>
            <a:pPr lvl="1"/>
            <a:r>
              <a:rPr lang="en-US" sz="2400" b="1" dirty="0">
                <a:solidFill>
                  <a:srgbClr val="4B153D"/>
                </a:solidFill>
                <a:latin typeface="Times New Roman" pitchFamily="18" charset="0"/>
              </a:rPr>
              <a:t>b=20</a:t>
            </a:r>
          </a:p>
          <a:p>
            <a:pPr lvl="1"/>
            <a:r>
              <a:rPr lang="en-US" sz="2400" b="1" dirty="0">
                <a:solidFill>
                  <a:srgbClr val="4B153D"/>
                </a:solidFill>
                <a:latin typeface="Times New Roman" pitchFamily="18" charset="0"/>
              </a:rPr>
              <a:t>c=2</a:t>
            </a:r>
          </a:p>
          <a:p>
            <a:pPr lvl="1"/>
            <a:r>
              <a:rPr lang="en-US" sz="2400" b="1" dirty="0">
                <a:solidFill>
                  <a:srgbClr val="4B153D"/>
                </a:solidFill>
                <a:latin typeface="Times New Roman" pitchFamily="18" charset="0"/>
              </a:rPr>
              <a:t>d=1</a:t>
            </a:r>
          </a:p>
          <a:p>
            <a:pPr lvl="1"/>
            <a:r>
              <a:rPr lang="en-US" sz="2400" b="1" dirty="0">
                <a:solidFill>
                  <a:srgbClr val="4B153D"/>
                </a:solidFill>
                <a:latin typeface="Times New Roman" pitchFamily="18" charset="0"/>
              </a:rPr>
              <a:t>e=4</a:t>
            </a:r>
          </a:p>
          <a:p>
            <a:pPr lvl="1"/>
            <a:r>
              <a:rPr lang="en-US" sz="2400" b="1" dirty="0">
                <a:solidFill>
                  <a:srgbClr val="FF0000"/>
                </a:solidFill>
                <a:latin typeface="Times New Roman" pitchFamily="18" charset="0"/>
              </a:rPr>
              <a:t>What is the value of </a:t>
            </a:r>
            <a:r>
              <a:rPr lang="en-US" sz="2400" b="1" dirty="0" err="1">
                <a:solidFill>
                  <a:srgbClr val="FF0000"/>
                </a:solidFill>
                <a:latin typeface="Times New Roman" pitchFamily="18" charset="0"/>
              </a:rPr>
              <a:t>a+b</a:t>
            </a:r>
            <a:r>
              <a:rPr lang="en-US" sz="2400" b="1" dirty="0">
                <a:solidFill>
                  <a:srgbClr val="FF0000"/>
                </a:solidFill>
                <a:latin typeface="Times New Roman" pitchFamily="18" charset="0"/>
              </a:rPr>
              <a:t>/c-d*e?</a:t>
            </a:r>
          </a:p>
          <a:p>
            <a:pPr lvl="1"/>
            <a:endParaRPr lang="en-IN" sz="2400" b="1" dirty="0">
              <a:solidFill>
                <a:srgbClr val="FF0000"/>
              </a:solidFill>
            </a:endParaRPr>
          </a:p>
        </p:txBody>
      </p:sp>
      <p:sp>
        <p:nvSpPr>
          <p:cNvPr id="8" name="TextBox 7">
            <a:extLst>
              <a:ext uri="{FF2B5EF4-FFF2-40B4-BE49-F238E27FC236}">
                <a16:creationId xmlns:a16="http://schemas.microsoft.com/office/drawing/2014/main" id="{1093B870-2A0D-4E32-BC3A-FF83458B0672}"/>
              </a:ext>
            </a:extLst>
          </p:cNvPr>
          <p:cNvSpPr txBox="1"/>
          <p:nvPr/>
        </p:nvSpPr>
        <p:spPr>
          <a:xfrm>
            <a:off x="362581" y="4015320"/>
            <a:ext cx="6094324" cy="1815882"/>
          </a:xfrm>
          <a:prstGeom prst="rect">
            <a:avLst/>
          </a:prstGeom>
          <a:noFill/>
        </p:spPr>
        <p:txBody>
          <a:bodyPr wrap="square">
            <a:spAutoFit/>
          </a:bodyPr>
          <a:lstStyle/>
          <a:p>
            <a:r>
              <a:rPr lang="en-US" sz="2800" b="1" dirty="0">
                <a:solidFill>
                  <a:srgbClr val="0000FF"/>
                </a:solidFill>
                <a:latin typeface="Times New Roman" pitchFamily="18" charset="0"/>
              </a:rPr>
              <a:t>Sol)a+b/c-d*e</a:t>
            </a:r>
          </a:p>
          <a:p>
            <a:r>
              <a:rPr lang="en-US" sz="2800" b="1" dirty="0">
                <a:solidFill>
                  <a:srgbClr val="0000FF"/>
                </a:solidFill>
                <a:latin typeface="Times New Roman" pitchFamily="18" charset="0"/>
              </a:rPr>
              <a:t>=10+20/2-1*4</a:t>
            </a:r>
          </a:p>
          <a:p>
            <a:endParaRPr lang="en-US" sz="2800" b="1" dirty="0">
              <a:solidFill>
                <a:srgbClr val="00B050"/>
              </a:solidFill>
              <a:latin typeface="Times New Roman" pitchFamily="18" charset="0"/>
            </a:endParaRPr>
          </a:p>
          <a:p>
            <a:endParaRPr lang="en-IN" sz="2800" dirty="0"/>
          </a:p>
        </p:txBody>
      </p:sp>
      <p:sp>
        <p:nvSpPr>
          <p:cNvPr id="10" name="TextBox 9">
            <a:extLst>
              <a:ext uri="{FF2B5EF4-FFF2-40B4-BE49-F238E27FC236}">
                <a16:creationId xmlns:a16="http://schemas.microsoft.com/office/drawing/2014/main" id="{27FBD910-03CF-4F70-A7BD-52545985A45F}"/>
              </a:ext>
            </a:extLst>
          </p:cNvPr>
          <p:cNvSpPr txBox="1"/>
          <p:nvPr/>
        </p:nvSpPr>
        <p:spPr>
          <a:xfrm>
            <a:off x="283865" y="5105791"/>
            <a:ext cx="6094324" cy="1938992"/>
          </a:xfrm>
          <a:prstGeom prst="rect">
            <a:avLst/>
          </a:prstGeom>
          <a:noFill/>
        </p:spPr>
        <p:txBody>
          <a:bodyPr wrap="square">
            <a:spAutoFit/>
          </a:bodyPr>
          <a:lstStyle/>
          <a:p>
            <a:r>
              <a:rPr lang="en-US" sz="2000" b="1" dirty="0">
                <a:solidFill>
                  <a:srgbClr val="00B050"/>
                </a:solidFill>
                <a:latin typeface="Times New Roman" pitchFamily="18" charset="0"/>
              </a:rPr>
              <a:t>1)/ and * has more precedence than + and –.</a:t>
            </a:r>
          </a:p>
          <a:p>
            <a:r>
              <a:rPr lang="en-US" sz="2000" b="1" dirty="0">
                <a:solidFill>
                  <a:srgbClr val="00B050"/>
                </a:solidFill>
                <a:latin typeface="Times New Roman" pitchFamily="18" charset="0"/>
              </a:rPr>
              <a:t>2)But / and * has equal precedence,so apply associativity(left to right).</a:t>
            </a:r>
          </a:p>
          <a:p>
            <a:r>
              <a:rPr lang="en-US" sz="2000" b="1" dirty="0">
                <a:solidFill>
                  <a:srgbClr val="00B050"/>
                </a:solidFill>
                <a:latin typeface="Times New Roman" pitchFamily="18" charset="0"/>
              </a:rPr>
              <a:t>3)Leftmost in / and * is /.So apply division(/)</a:t>
            </a:r>
          </a:p>
          <a:p>
            <a:endParaRPr lang="en-US" sz="2000" b="1" dirty="0">
              <a:solidFill>
                <a:srgbClr val="00B050"/>
              </a:solidFill>
              <a:latin typeface="Times New Roman" pitchFamily="18" charset="0"/>
            </a:endParaRPr>
          </a:p>
          <a:p>
            <a:endParaRPr lang="en-US" sz="2000" b="1" dirty="0">
              <a:solidFill>
                <a:srgbClr val="00B050"/>
              </a:solidFill>
              <a:latin typeface="Times New Roman" pitchFamily="18" charset="0"/>
            </a:endParaRPr>
          </a:p>
        </p:txBody>
      </p:sp>
      <p:sp>
        <p:nvSpPr>
          <p:cNvPr id="12" name="TextBox 11">
            <a:extLst>
              <a:ext uri="{FF2B5EF4-FFF2-40B4-BE49-F238E27FC236}">
                <a16:creationId xmlns:a16="http://schemas.microsoft.com/office/drawing/2014/main" id="{37C51310-5BAE-4401-8975-B459DDE209D2}"/>
              </a:ext>
            </a:extLst>
          </p:cNvPr>
          <p:cNvSpPr txBox="1"/>
          <p:nvPr/>
        </p:nvSpPr>
        <p:spPr>
          <a:xfrm>
            <a:off x="5500635" y="769498"/>
            <a:ext cx="6275196" cy="523220"/>
          </a:xfrm>
          <a:prstGeom prst="rect">
            <a:avLst/>
          </a:prstGeom>
          <a:noFill/>
        </p:spPr>
        <p:txBody>
          <a:bodyPr wrap="square">
            <a:spAutoFit/>
          </a:bodyPr>
          <a:lstStyle/>
          <a:p>
            <a:r>
              <a:rPr lang="en-US" sz="2800" b="1" dirty="0">
                <a:solidFill>
                  <a:srgbClr val="0000FF"/>
                </a:solidFill>
                <a:latin typeface="Times New Roman" pitchFamily="18" charset="0"/>
              </a:rPr>
              <a:t>=10+10-1*4</a:t>
            </a:r>
          </a:p>
        </p:txBody>
      </p:sp>
      <p:sp>
        <p:nvSpPr>
          <p:cNvPr id="14" name="TextBox 13">
            <a:extLst>
              <a:ext uri="{FF2B5EF4-FFF2-40B4-BE49-F238E27FC236}">
                <a16:creationId xmlns:a16="http://schemas.microsoft.com/office/drawing/2014/main" id="{A2CD6121-D610-49A4-BB5F-C4B3CA182109}"/>
              </a:ext>
            </a:extLst>
          </p:cNvPr>
          <p:cNvSpPr txBox="1"/>
          <p:nvPr/>
        </p:nvSpPr>
        <p:spPr>
          <a:xfrm>
            <a:off x="5916804" y="1230946"/>
            <a:ext cx="6275196" cy="646331"/>
          </a:xfrm>
          <a:prstGeom prst="rect">
            <a:avLst/>
          </a:prstGeom>
          <a:noFill/>
        </p:spPr>
        <p:txBody>
          <a:bodyPr wrap="square">
            <a:spAutoFit/>
          </a:bodyPr>
          <a:lstStyle/>
          <a:p>
            <a:r>
              <a:rPr lang="en-US" sz="1800" b="1" dirty="0">
                <a:solidFill>
                  <a:srgbClr val="00B050"/>
                </a:solidFill>
                <a:latin typeface="Times New Roman" pitchFamily="18" charset="0"/>
              </a:rPr>
              <a:t>In +,-,* </a:t>
            </a:r>
          </a:p>
          <a:p>
            <a:r>
              <a:rPr lang="en-US" b="1" dirty="0">
                <a:solidFill>
                  <a:srgbClr val="00B050"/>
                </a:solidFill>
                <a:latin typeface="Times New Roman" pitchFamily="18" charset="0"/>
              </a:rPr>
              <a:t> *(Multiply) has high precedence,so apply multiplication(*).</a:t>
            </a:r>
          </a:p>
        </p:txBody>
      </p:sp>
      <p:sp>
        <p:nvSpPr>
          <p:cNvPr id="16" name="TextBox 15">
            <a:extLst>
              <a:ext uri="{FF2B5EF4-FFF2-40B4-BE49-F238E27FC236}">
                <a16:creationId xmlns:a16="http://schemas.microsoft.com/office/drawing/2014/main" id="{0D07E64D-93A2-47FA-8B0F-C203C75DAC2E}"/>
              </a:ext>
            </a:extLst>
          </p:cNvPr>
          <p:cNvSpPr txBox="1"/>
          <p:nvPr/>
        </p:nvSpPr>
        <p:spPr>
          <a:xfrm>
            <a:off x="5916804" y="2336393"/>
            <a:ext cx="6275196" cy="584775"/>
          </a:xfrm>
          <a:prstGeom prst="rect">
            <a:avLst/>
          </a:prstGeom>
          <a:noFill/>
        </p:spPr>
        <p:txBody>
          <a:bodyPr wrap="square">
            <a:spAutoFit/>
          </a:bodyPr>
          <a:lstStyle/>
          <a:p>
            <a:r>
              <a:rPr lang="en-US" sz="3200" b="1" dirty="0">
                <a:solidFill>
                  <a:srgbClr val="0000FF"/>
                </a:solidFill>
                <a:latin typeface="Times New Roman" pitchFamily="18" charset="0"/>
              </a:rPr>
              <a:t>=10+10-4</a:t>
            </a:r>
            <a:endParaRPr lang="en-IN" sz="3200" dirty="0"/>
          </a:p>
        </p:txBody>
      </p:sp>
      <p:sp>
        <p:nvSpPr>
          <p:cNvPr id="18" name="TextBox 17">
            <a:extLst>
              <a:ext uri="{FF2B5EF4-FFF2-40B4-BE49-F238E27FC236}">
                <a16:creationId xmlns:a16="http://schemas.microsoft.com/office/drawing/2014/main" id="{83534C01-4FC6-4D18-B462-BF8E4290C5E7}"/>
              </a:ext>
            </a:extLst>
          </p:cNvPr>
          <p:cNvSpPr txBox="1"/>
          <p:nvPr/>
        </p:nvSpPr>
        <p:spPr>
          <a:xfrm>
            <a:off x="5916804" y="3057118"/>
            <a:ext cx="6275196" cy="646331"/>
          </a:xfrm>
          <a:prstGeom prst="rect">
            <a:avLst/>
          </a:prstGeom>
          <a:noFill/>
        </p:spPr>
        <p:txBody>
          <a:bodyPr wrap="square">
            <a:spAutoFit/>
          </a:bodyPr>
          <a:lstStyle/>
          <a:p>
            <a:r>
              <a:rPr lang="en-US" b="1" dirty="0">
                <a:solidFill>
                  <a:srgbClr val="00B050"/>
                </a:solidFill>
                <a:latin typeface="Times New Roman" pitchFamily="18" charset="0"/>
              </a:rPr>
              <a:t>1)+ and- have equal </a:t>
            </a:r>
            <a:r>
              <a:rPr lang="en-US" b="1" dirty="0" err="1">
                <a:solidFill>
                  <a:srgbClr val="00B050"/>
                </a:solidFill>
                <a:latin typeface="Times New Roman" pitchFamily="18" charset="0"/>
              </a:rPr>
              <a:t>precdedence,so</a:t>
            </a:r>
            <a:r>
              <a:rPr lang="en-US" b="1" dirty="0">
                <a:solidFill>
                  <a:srgbClr val="00B050"/>
                </a:solidFill>
                <a:latin typeface="Times New Roman" pitchFamily="18" charset="0"/>
              </a:rPr>
              <a:t> apply associativity.</a:t>
            </a:r>
          </a:p>
          <a:p>
            <a:r>
              <a:rPr lang="en-US" sz="1800" b="1" dirty="0">
                <a:solidFill>
                  <a:srgbClr val="00B050"/>
                </a:solidFill>
                <a:latin typeface="Times New Roman" pitchFamily="18" charset="0"/>
              </a:rPr>
              <a:t>2) + is left </a:t>
            </a:r>
            <a:r>
              <a:rPr lang="en-US" sz="1800" b="1" dirty="0" err="1">
                <a:solidFill>
                  <a:srgbClr val="00B050"/>
                </a:solidFill>
                <a:latin typeface="Times New Roman" pitchFamily="18" charset="0"/>
              </a:rPr>
              <a:t>most,so</a:t>
            </a:r>
            <a:r>
              <a:rPr lang="en-US" sz="1800" b="1" dirty="0">
                <a:solidFill>
                  <a:srgbClr val="00B050"/>
                </a:solidFill>
                <a:latin typeface="Times New Roman" pitchFamily="18" charset="0"/>
              </a:rPr>
              <a:t> apply +</a:t>
            </a:r>
          </a:p>
        </p:txBody>
      </p:sp>
      <p:sp>
        <p:nvSpPr>
          <p:cNvPr id="20" name="TextBox 19">
            <a:extLst>
              <a:ext uri="{FF2B5EF4-FFF2-40B4-BE49-F238E27FC236}">
                <a16:creationId xmlns:a16="http://schemas.microsoft.com/office/drawing/2014/main" id="{89135476-0F66-48FB-9288-0A5BE9698096}"/>
              </a:ext>
            </a:extLst>
          </p:cNvPr>
          <p:cNvSpPr txBox="1"/>
          <p:nvPr/>
        </p:nvSpPr>
        <p:spPr>
          <a:xfrm>
            <a:off x="5916804" y="3862317"/>
            <a:ext cx="6275196" cy="584775"/>
          </a:xfrm>
          <a:prstGeom prst="rect">
            <a:avLst/>
          </a:prstGeom>
          <a:noFill/>
        </p:spPr>
        <p:txBody>
          <a:bodyPr wrap="square">
            <a:spAutoFit/>
          </a:bodyPr>
          <a:lstStyle/>
          <a:p>
            <a:r>
              <a:rPr lang="en-US" sz="3200" b="1" dirty="0">
                <a:solidFill>
                  <a:srgbClr val="0000FF"/>
                </a:solidFill>
                <a:latin typeface="Times New Roman" pitchFamily="18" charset="0"/>
              </a:rPr>
              <a:t>=20-4</a:t>
            </a:r>
            <a:endParaRPr lang="en-IN" sz="3200" dirty="0"/>
          </a:p>
        </p:txBody>
      </p:sp>
      <p:sp>
        <p:nvSpPr>
          <p:cNvPr id="22" name="TextBox 21">
            <a:extLst>
              <a:ext uri="{FF2B5EF4-FFF2-40B4-BE49-F238E27FC236}">
                <a16:creationId xmlns:a16="http://schemas.microsoft.com/office/drawing/2014/main" id="{8125ACDE-3169-4DD1-B075-7D0AF35F4DF0}"/>
              </a:ext>
            </a:extLst>
          </p:cNvPr>
          <p:cNvSpPr txBox="1"/>
          <p:nvPr/>
        </p:nvSpPr>
        <p:spPr>
          <a:xfrm>
            <a:off x="5916804" y="4414997"/>
            <a:ext cx="6275196" cy="584775"/>
          </a:xfrm>
          <a:prstGeom prst="rect">
            <a:avLst/>
          </a:prstGeom>
          <a:noFill/>
        </p:spPr>
        <p:txBody>
          <a:bodyPr wrap="square">
            <a:spAutoFit/>
          </a:bodyPr>
          <a:lstStyle/>
          <a:p>
            <a:r>
              <a:rPr lang="en-US" sz="3200" b="1" dirty="0">
                <a:solidFill>
                  <a:srgbClr val="0000FF"/>
                </a:solidFill>
                <a:latin typeface="Times New Roman" pitchFamily="18" charset="0"/>
              </a:rPr>
              <a:t>=16</a:t>
            </a:r>
            <a:endParaRPr lang="en-IN" sz="3200" dirty="0"/>
          </a:p>
        </p:txBody>
      </p:sp>
      <p:pic>
        <p:nvPicPr>
          <p:cNvPr id="3" name="Picture 2">
            <a:extLst>
              <a:ext uri="{FF2B5EF4-FFF2-40B4-BE49-F238E27FC236}">
                <a16:creationId xmlns:a16="http://schemas.microsoft.com/office/drawing/2014/main" id="{AAAED489-C76B-4E46-9CCB-CE5E77ED450E}"/>
              </a:ext>
            </a:extLst>
          </p:cNvPr>
          <p:cNvPicPr>
            <a:picLocks noChangeAspect="1"/>
          </p:cNvPicPr>
          <p:nvPr/>
        </p:nvPicPr>
        <p:blipFill>
          <a:blip r:embed="rId2"/>
          <a:stretch>
            <a:fillRect/>
          </a:stretch>
        </p:blipFill>
        <p:spPr>
          <a:xfrm>
            <a:off x="2112885" y="1532650"/>
            <a:ext cx="1912769" cy="1269089"/>
          </a:xfrm>
          <a:prstGeom prst="rect">
            <a:avLst/>
          </a:prstGeom>
        </p:spPr>
      </p:pic>
    </p:spTree>
    <p:extLst>
      <p:ext uri="{BB962C8B-B14F-4D97-AF65-F5344CB8AC3E}">
        <p14:creationId xmlns:p14="http://schemas.microsoft.com/office/powerpoint/2010/main" val="30848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fade">
                                      <p:cBhvr>
                                        <p:cTn id="25" dur="500"/>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fade">
                                      <p:cBhvr>
                                        <p:cTn id="30" dur="500"/>
                                        <p:tgtEl>
                                          <p:spTgt spid="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
                                            <p:txEl>
                                              <p:pRg st="1" end="1"/>
                                            </p:txEl>
                                          </p:spTgt>
                                        </p:tgtEl>
                                        <p:attrNameLst>
                                          <p:attrName>style.visibility</p:attrName>
                                        </p:attrNameLst>
                                      </p:cBhvr>
                                      <p:to>
                                        <p:strVal val="visible"/>
                                      </p:to>
                                    </p:set>
                                    <p:animEffect transition="in" filter="fade">
                                      <p:cBhvr>
                                        <p:cTn id="40" dur="500"/>
                                        <p:tgtEl>
                                          <p:spTgt spid="10">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
                                            <p:txEl>
                                              <p:pRg st="2" end="2"/>
                                            </p:txEl>
                                          </p:spTgt>
                                        </p:tgtEl>
                                        <p:attrNameLst>
                                          <p:attrName>style.visibility</p:attrName>
                                        </p:attrNameLst>
                                      </p:cBhvr>
                                      <p:to>
                                        <p:strVal val="visible"/>
                                      </p:to>
                                    </p:set>
                                    <p:animEffect transition="in" filter="fade">
                                      <p:cBhvr>
                                        <p:cTn id="45" dur="500"/>
                                        <p:tgtEl>
                                          <p:spTgt spid="10">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2">
                                            <p:txEl>
                                              <p:pRg st="0" end="0"/>
                                            </p:txEl>
                                          </p:spTgt>
                                        </p:tgtEl>
                                        <p:attrNameLst>
                                          <p:attrName>style.visibility</p:attrName>
                                        </p:attrNameLst>
                                      </p:cBhvr>
                                      <p:to>
                                        <p:strVal val="visible"/>
                                      </p:to>
                                    </p:set>
                                    <p:animEffect transition="in" filter="fade">
                                      <p:cBhvr>
                                        <p:cTn id="50" dur="500"/>
                                        <p:tgtEl>
                                          <p:spTgt spid="12">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Effect transition="in" filter="fade">
                                      <p:cBhvr>
                                        <p:cTn id="55" dur="500"/>
                                        <p:tgtEl>
                                          <p:spTgt spid="14">
                                            <p:txEl>
                                              <p:pRg st="0" end="0"/>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14">
                                            <p:txEl>
                                              <p:pRg st="1" end="1"/>
                                            </p:txEl>
                                          </p:spTgt>
                                        </p:tgtEl>
                                        <p:attrNameLst>
                                          <p:attrName>style.visibility</p:attrName>
                                        </p:attrNameLst>
                                      </p:cBhvr>
                                      <p:to>
                                        <p:strVal val="visible"/>
                                      </p:to>
                                    </p:set>
                                    <p:animEffect transition="in" filter="fade">
                                      <p:cBhvr>
                                        <p:cTn id="58" dur="500"/>
                                        <p:tgtEl>
                                          <p:spTgt spid="14">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fade">
                                      <p:cBhvr>
                                        <p:cTn id="63" dur="500"/>
                                        <p:tgtEl>
                                          <p:spTgt spid="16">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8">
                                            <p:txEl>
                                              <p:pRg st="0" end="0"/>
                                            </p:txEl>
                                          </p:spTgt>
                                        </p:tgtEl>
                                        <p:attrNameLst>
                                          <p:attrName>style.visibility</p:attrName>
                                        </p:attrNameLst>
                                      </p:cBhvr>
                                      <p:to>
                                        <p:strVal val="visible"/>
                                      </p:to>
                                    </p:set>
                                    <p:animEffect transition="in" filter="fade">
                                      <p:cBhvr>
                                        <p:cTn id="68" dur="500"/>
                                        <p:tgtEl>
                                          <p:spTgt spid="18">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0">
                                            <p:txEl>
                                              <p:pRg st="0" end="0"/>
                                            </p:txEl>
                                          </p:spTgt>
                                        </p:tgtEl>
                                        <p:attrNameLst>
                                          <p:attrName>style.visibility</p:attrName>
                                        </p:attrNameLst>
                                      </p:cBhvr>
                                      <p:to>
                                        <p:strVal val="visible"/>
                                      </p:to>
                                    </p:set>
                                    <p:animEffect transition="in" filter="fade">
                                      <p:cBhvr>
                                        <p:cTn id="77" dur="500"/>
                                        <p:tgtEl>
                                          <p:spTgt spid="20">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5BB8-A2FD-4396-9F6D-D30CEE05D65D}"/>
              </a:ext>
            </a:extLst>
          </p:cNvPr>
          <p:cNvSpPr>
            <a:spLocks noGrp="1"/>
          </p:cNvSpPr>
          <p:nvPr>
            <p:ph type="title"/>
          </p:nvPr>
        </p:nvSpPr>
        <p:spPr/>
        <p:txBody>
          <a:bodyPr/>
          <a:lstStyle/>
          <a:p>
            <a:r>
              <a:rPr lang="en-US" dirty="0"/>
              <a:t>             Type conversion</a:t>
            </a:r>
            <a:endParaRPr lang="te-IN" dirty="0"/>
          </a:p>
        </p:txBody>
      </p:sp>
      <p:sp>
        <p:nvSpPr>
          <p:cNvPr id="3" name="Content Placeholder 2">
            <a:extLst>
              <a:ext uri="{FF2B5EF4-FFF2-40B4-BE49-F238E27FC236}">
                <a16:creationId xmlns:a16="http://schemas.microsoft.com/office/drawing/2014/main" id="{14455D7A-D122-437E-AA21-4290953AA341}"/>
              </a:ext>
            </a:extLst>
          </p:cNvPr>
          <p:cNvSpPr>
            <a:spLocks noGrp="1"/>
          </p:cNvSpPr>
          <p:nvPr>
            <p:ph idx="1"/>
          </p:nvPr>
        </p:nvSpPr>
        <p:spPr/>
        <p:txBody>
          <a:bodyPr/>
          <a:lstStyle/>
          <a:p>
            <a:pPr marL="0" indent="0">
              <a:buNone/>
            </a:pPr>
            <a:r>
              <a:rPr lang="en-US" b="1" dirty="0">
                <a:solidFill>
                  <a:srgbClr val="202124"/>
                </a:solidFill>
                <a:latin typeface="arial" panose="020B0604020202020204" pitchFamily="34" charset="0"/>
              </a:rPr>
              <a:t>T</a:t>
            </a:r>
            <a:r>
              <a:rPr lang="en-US" b="1" i="0" dirty="0">
                <a:solidFill>
                  <a:srgbClr val="202124"/>
                </a:solidFill>
                <a:effectLst/>
                <a:latin typeface="arial" panose="020B0604020202020204" pitchFamily="34" charset="0"/>
              </a:rPr>
              <a:t>ype conversion</a:t>
            </a:r>
            <a:r>
              <a:rPr lang="en-US" b="0" i="0" dirty="0">
                <a:solidFill>
                  <a:srgbClr val="202124"/>
                </a:solidFill>
                <a:effectLst/>
                <a:latin typeface="arial" panose="020B0604020202020204" pitchFamily="34" charset="0"/>
              </a:rPr>
              <a:t>, is a method of changing an entity from one data </a:t>
            </a:r>
            <a:r>
              <a:rPr lang="en-US" b="1" i="0" dirty="0">
                <a:solidFill>
                  <a:srgbClr val="202124"/>
                </a:solidFill>
                <a:effectLst/>
                <a:latin typeface="arial" panose="020B0604020202020204" pitchFamily="34" charset="0"/>
              </a:rPr>
              <a:t>type</a:t>
            </a:r>
            <a:r>
              <a:rPr lang="en-US" b="0" i="0" dirty="0">
                <a:solidFill>
                  <a:srgbClr val="202124"/>
                </a:solidFill>
                <a:effectLst/>
                <a:latin typeface="arial" panose="020B0604020202020204" pitchFamily="34" charset="0"/>
              </a:rPr>
              <a:t> to another. </a:t>
            </a:r>
            <a:endParaRPr lang="en-US" dirty="0"/>
          </a:p>
          <a:p>
            <a:r>
              <a:rPr lang="en-US" dirty="0"/>
              <a:t>1)Implicit Type Conversion( </a:t>
            </a:r>
            <a:r>
              <a:rPr lang="en-US" dirty="0" err="1"/>
              <a:t>i.promotion</a:t>
            </a:r>
            <a:r>
              <a:rPr lang="en-US" dirty="0"/>
              <a:t>   </a:t>
            </a:r>
            <a:r>
              <a:rPr lang="en-US" dirty="0" err="1"/>
              <a:t>ii.Demotion</a:t>
            </a:r>
            <a:r>
              <a:rPr lang="en-US" dirty="0"/>
              <a:t>)</a:t>
            </a:r>
          </a:p>
          <a:p>
            <a:r>
              <a:rPr lang="en-US" dirty="0"/>
              <a:t>2)Explicit Type Conversion(Type Casting)</a:t>
            </a:r>
            <a:endParaRPr lang="te-IN" dirty="0"/>
          </a:p>
        </p:txBody>
      </p:sp>
      <p:sp>
        <p:nvSpPr>
          <p:cNvPr id="4" name="Footer Placeholder 3">
            <a:extLst>
              <a:ext uri="{FF2B5EF4-FFF2-40B4-BE49-F238E27FC236}">
                <a16:creationId xmlns:a16="http://schemas.microsoft.com/office/drawing/2014/main" id="{9578AFD2-05CA-4800-835A-AD899618B6CC}"/>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36861419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DFBEFAA-B9F6-49B8-9EBC-B8E3E7BEB883}"/>
              </a:ext>
            </a:extLst>
          </p:cNvPr>
          <p:cNvSpPr>
            <a:spLocks noGrp="1"/>
          </p:cNvSpPr>
          <p:nvPr>
            <p:ph type="ftr" sz="quarter" idx="11"/>
          </p:nvPr>
        </p:nvSpPr>
        <p:spPr/>
        <p:txBody>
          <a:bodyPr/>
          <a:lstStyle/>
          <a:p>
            <a:r>
              <a:rPr lang="en-US"/>
              <a:t>PROGRAMMING FOR PROBLEM SOLVING USING C                               A.Lakshmanarao</a:t>
            </a:r>
          </a:p>
        </p:txBody>
      </p:sp>
      <p:pic>
        <p:nvPicPr>
          <p:cNvPr id="6" name="Picture 5">
            <a:extLst>
              <a:ext uri="{FF2B5EF4-FFF2-40B4-BE49-F238E27FC236}">
                <a16:creationId xmlns:a16="http://schemas.microsoft.com/office/drawing/2014/main" id="{93A1DB73-1236-4038-9A7B-88485B5456C7}"/>
              </a:ext>
            </a:extLst>
          </p:cNvPr>
          <p:cNvPicPr>
            <a:picLocks noChangeAspect="1"/>
          </p:cNvPicPr>
          <p:nvPr/>
        </p:nvPicPr>
        <p:blipFill>
          <a:blip r:embed="rId2"/>
          <a:stretch>
            <a:fillRect/>
          </a:stretch>
        </p:blipFill>
        <p:spPr>
          <a:xfrm>
            <a:off x="579977" y="1460409"/>
            <a:ext cx="3078480" cy="4810125"/>
          </a:xfrm>
          <a:prstGeom prst="rect">
            <a:avLst/>
          </a:prstGeom>
        </p:spPr>
      </p:pic>
      <p:sp>
        <p:nvSpPr>
          <p:cNvPr id="9" name="TextBox 8">
            <a:extLst>
              <a:ext uri="{FF2B5EF4-FFF2-40B4-BE49-F238E27FC236}">
                <a16:creationId xmlns:a16="http://schemas.microsoft.com/office/drawing/2014/main" id="{46B6171F-2AFC-4027-9A84-EC3590B1874F}"/>
              </a:ext>
            </a:extLst>
          </p:cNvPr>
          <p:cNvSpPr txBox="1"/>
          <p:nvPr/>
        </p:nvSpPr>
        <p:spPr>
          <a:xfrm>
            <a:off x="2134338" y="389601"/>
            <a:ext cx="9470255" cy="523220"/>
          </a:xfrm>
          <a:prstGeom prst="rect">
            <a:avLst/>
          </a:prstGeom>
          <a:noFill/>
        </p:spPr>
        <p:txBody>
          <a:bodyPr wrap="square">
            <a:spAutoFit/>
          </a:bodyPr>
          <a:lstStyle/>
          <a:p>
            <a:r>
              <a:rPr lang="en-US" sz="2800" b="1" u="sng" dirty="0"/>
              <a:t>Implicit Type Conversion(Automatic Type Conversion)</a:t>
            </a:r>
          </a:p>
        </p:txBody>
      </p:sp>
      <p:sp>
        <p:nvSpPr>
          <p:cNvPr id="11" name="TextBox 10">
            <a:extLst>
              <a:ext uri="{FF2B5EF4-FFF2-40B4-BE49-F238E27FC236}">
                <a16:creationId xmlns:a16="http://schemas.microsoft.com/office/drawing/2014/main" id="{3F268E32-1A77-4FA8-93E7-CD4B0E45AD2F}"/>
              </a:ext>
            </a:extLst>
          </p:cNvPr>
          <p:cNvSpPr txBox="1"/>
          <p:nvPr/>
        </p:nvSpPr>
        <p:spPr>
          <a:xfrm>
            <a:off x="4742894" y="786074"/>
            <a:ext cx="7366247" cy="2031325"/>
          </a:xfrm>
          <a:prstGeom prst="rect">
            <a:avLst/>
          </a:prstGeom>
          <a:noFill/>
        </p:spPr>
        <p:txBody>
          <a:bodyPr wrap="square">
            <a:spAutoFit/>
          </a:bodyPr>
          <a:lstStyle/>
          <a:p>
            <a:pPr algn="l" fontAlgn="base"/>
            <a:r>
              <a:rPr lang="en-US" b="0" i="0" dirty="0">
                <a:solidFill>
                  <a:srgbClr val="40424E"/>
                </a:solidFill>
                <a:effectLst/>
                <a:latin typeface="urw-din"/>
              </a:rPr>
              <a:t>Also known as ‘automatic type conversion’.</a:t>
            </a:r>
          </a:p>
          <a:p>
            <a:pPr algn="l" fontAlgn="base">
              <a:buFont typeface="Arial" panose="020B0604020202020204" pitchFamily="34" charset="0"/>
              <a:buChar char="•"/>
            </a:pPr>
            <a:r>
              <a:rPr lang="en-US" b="0" i="0" dirty="0">
                <a:solidFill>
                  <a:srgbClr val="40424E"/>
                </a:solidFill>
                <a:effectLst/>
                <a:latin typeface="urw-din"/>
              </a:rPr>
              <a:t>Done by the compiler on its own, without any external trigger from the user.</a:t>
            </a:r>
          </a:p>
          <a:p>
            <a:pPr algn="l" fontAlgn="base">
              <a:buFont typeface="Arial" panose="020B0604020202020204" pitchFamily="34" charset="0"/>
              <a:buChar char="•"/>
            </a:pPr>
            <a:r>
              <a:rPr lang="en-US" b="0" i="0" dirty="0">
                <a:solidFill>
                  <a:srgbClr val="40424E"/>
                </a:solidFill>
                <a:effectLst/>
                <a:latin typeface="urw-din"/>
              </a:rPr>
              <a:t>Generally takes place when in an expression more than one data type is present. In such condition type conversion (type promotion) takes place to avoid loss of data.</a:t>
            </a:r>
          </a:p>
          <a:p>
            <a:pPr algn="l" fontAlgn="base">
              <a:buFont typeface="Arial" panose="020B0604020202020204" pitchFamily="34" charset="0"/>
              <a:buChar char="•"/>
            </a:pPr>
            <a:r>
              <a:rPr lang="en-US" b="0" i="0" dirty="0">
                <a:solidFill>
                  <a:srgbClr val="40424E"/>
                </a:solidFill>
                <a:effectLst/>
                <a:latin typeface="urw-din"/>
              </a:rPr>
              <a:t>All the data types of the variables are upgraded to the data type of the variable with largest data type.</a:t>
            </a:r>
          </a:p>
        </p:txBody>
      </p:sp>
      <p:sp>
        <p:nvSpPr>
          <p:cNvPr id="14" name="TextBox 13">
            <a:extLst>
              <a:ext uri="{FF2B5EF4-FFF2-40B4-BE49-F238E27FC236}">
                <a16:creationId xmlns:a16="http://schemas.microsoft.com/office/drawing/2014/main" id="{5F8DDA49-38F2-4385-9B98-CFB4A7AFA5ED}"/>
              </a:ext>
            </a:extLst>
          </p:cNvPr>
          <p:cNvSpPr txBox="1"/>
          <p:nvPr/>
        </p:nvSpPr>
        <p:spPr>
          <a:xfrm>
            <a:off x="4883665" y="4060002"/>
            <a:ext cx="6915704" cy="646331"/>
          </a:xfrm>
          <a:prstGeom prst="rect">
            <a:avLst/>
          </a:prstGeom>
          <a:noFill/>
        </p:spPr>
        <p:txBody>
          <a:bodyPr wrap="square">
            <a:spAutoFit/>
          </a:bodyPr>
          <a:lstStyle/>
          <a:p>
            <a:r>
              <a:rPr lang="en-US" b="1" dirty="0">
                <a:solidFill>
                  <a:srgbClr val="00B0F0"/>
                </a:solidFill>
              </a:rPr>
              <a:t>bool -&gt; char -&gt; short int -&gt; int -&gt;  unsigned int -&gt; long -&gt; unsigned -&gt; </a:t>
            </a:r>
          </a:p>
          <a:p>
            <a:r>
              <a:rPr lang="en-US" b="1" dirty="0">
                <a:solidFill>
                  <a:srgbClr val="00B0F0"/>
                </a:solidFill>
              </a:rPr>
              <a:t>       long </a:t>
            </a:r>
            <a:r>
              <a:rPr lang="en-US" b="1" dirty="0" err="1">
                <a:solidFill>
                  <a:srgbClr val="00B0F0"/>
                </a:solidFill>
              </a:rPr>
              <a:t>long</a:t>
            </a:r>
            <a:r>
              <a:rPr lang="en-US" b="1" dirty="0">
                <a:solidFill>
                  <a:srgbClr val="00B0F0"/>
                </a:solidFill>
              </a:rPr>
              <a:t> -&gt; float -&gt; double -&gt; long double</a:t>
            </a:r>
            <a:endParaRPr lang="te-IN" b="1" dirty="0">
              <a:solidFill>
                <a:srgbClr val="00B0F0"/>
              </a:solidFill>
            </a:endParaRPr>
          </a:p>
        </p:txBody>
      </p:sp>
      <p:sp>
        <p:nvSpPr>
          <p:cNvPr id="8" name="TextBox 7">
            <a:extLst>
              <a:ext uri="{FF2B5EF4-FFF2-40B4-BE49-F238E27FC236}">
                <a16:creationId xmlns:a16="http://schemas.microsoft.com/office/drawing/2014/main" id="{A1CA6F52-7390-4B13-8D7F-08BA441C4668}"/>
              </a:ext>
            </a:extLst>
          </p:cNvPr>
          <p:cNvSpPr txBox="1"/>
          <p:nvPr/>
        </p:nvSpPr>
        <p:spPr>
          <a:xfrm>
            <a:off x="4742894" y="2855068"/>
            <a:ext cx="7366247" cy="1200329"/>
          </a:xfrm>
          <a:prstGeom prst="rect">
            <a:avLst/>
          </a:prstGeom>
          <a:noFill/>
        </p:spPr>
        <p:txBody>
          <a:bodyPr wrap="square">
            <a:spAutoFit/>
          </a:bodyPr>
          <a:lstStyle/>
          <a:p>
            <a:r>
              <a:rPr lang="en-US" b="1" i="0" dirty="0">
                <a:solidFill>
                  <a:srgbClr val="40424E"/>
                </a:solidFill>
                <a:effectLst/>
                <a:latin typeface="urw-din"/>
              </a:rPr>
              <a:t>1)Promotion</a:t>
            </a:r>
            <a:br>
              <a:rPr lang="en-US" dirty="0"/>
            </a:br>
            <a:r>
              <a:rPr lang="en-US" b="0" i="0" dirty="0" err="1">
                <a:solidFill>
                  <a:srgbClr val="40424E"/>
                </a:solidFill>
                <a:effectLst/>
                <a:latin typeface="urw-din"/>
              </a:rPr>
              <a:t>Promotion</a:t>
            </a:r>
            <a:r>
              <a:rPr lang="en-US" b="0" i="0" dirty="0">
                <a:solidFill>
                  <a:srgbClr val="40424E"/>
                </a:solidFill>
                <a:effectLst/>
                <a:latin typeface="urw-din"/>
              </a:rPr>
              <a:t> does not create any problems. The rank of right expression is promoted to the rank of left expression. The value of the expression is the value of the right expression after the promotion.</a:t>
            </a:r>
            <a:endParaRPr lang="te-IN" dirty="0"/>
          </a:p>
        </p:txBody>
      </p:sp>
      <p:sp>
        <p:nvSpPr>
          <p:cNvPr id="10" name="TextBox 9">
            <a:extLst>
              <a:ext uri="{FF2B5EF4-FFF2-40B4-BE49-F238E27FC236}">
                <a16:creationId xmlns:a16="http://schemas.microsoft.com/office/drawing/2014/main" id="{050DECA0-000C-4F50-97E1-0D190E415FCC}"/>
              </a:ext>
            </a:extLst>
          </p:cNvPr>
          <p:cNvSpPr txBox="1"/>
          <p:nvPr/>
        </p:nvSpPr>
        <p:spPr>
          <a:xfrm>
            <a:off x="4947673" y="4706333"/>
            <a:ext cx="6094520" cy="1477328"/>
          </a:xfrm>
          <a:prstGeom prst="rect">
            <a:avLst/>
          </a:prstGeom>
          <a:noFill/>
        </p:spPr>
        <p:txBody>
          <a:bodyPr wrap="square">
            <a:spAutoFit/>
          </a:bodyPr>
          <a:lstStyle/>
          <a:p>
            <a:r>
              <a:rPr lang="en-US" b="1" i="0" dirty="0">
                <a:solidFill>
                  <a:srgbClr val="40424E"/>
                </a:solidFill>
                <a:effectLst/>
                <a:latin typeface="urw-din"/>
              </a:rPr>
              <a:t>2)Demotion</a:t>
            </a:r>
            <a:br>
              <a:rPr lang="en-US" dirty="0"/>
            </a:br>
            <a:r>
              <a:rPr lang="en-US" b="0" i="0" dirty="0" err="1">
                <a:solidFill>
                  <a:srgbClr val="40424E"/>
                </a:solidFill>
                <a:effectLst/>
                <a:latin typeface="urw-din"/>
              </a:rPr>
              <a:t>Demotion</a:t>
            </a:r>
            <a:r>
              <a:rPr lang="en-US" b="0" i="0" dirty="0">
                <a:solidFill>
                  <a:srgbClr val="40424E"/>
                </a:solidFill>
                <a:effectLst/>
                <a:latin typeface="urw-din"/>
              </a:rPr>
              <a:t> may or may not create problems. If the size of the variable of the left expression can accommodate the value of the expression, no problem arises but the results can be a bit different from those expected.</a:t>
            </a:r>
            <a:endParaRPr lang="te-IN" dirty="0"/>
          </a:p>
        </p:txBody>
      </p:sp>
      <p:sp>
        <p:nvSpPr>
          <p:cNvPr id="12" name="TextBox 11">
            <a:extLst>
              <a:ext uri="{FF2B5EF4-FFF2-40B4-BE49-F238E27FC236}">
                <a16:creationId xmlns:a16="http://schemas.microsoft.com/office/drawing/2014/main" id="{63B47352-D3B6-40B8-8B05-0A204CC58ED1}"/>
              </a:ext>
            </a:extLst>
          </p:cNvPr>
          <p:cNvSpPr txBox="1"/>
          <p:nvPr/>
        </p:nvSpPr>
        <p:spPr>
          <a:xfrm>
            <a:off x="7416228" y="5980894"/>
            <a:ext cx="4383141" cy="369332"/>
          </a:xfrm>
          <a:prstGeom prst="rect">
            <a:avLst/>
          </a:prstGeom>
          <a:noFill/>
        </p:spPr>
        <p:txBody>
          <a:bodyPr wrap="square">
            <a:spAutoFit/>
          </a:bodyPr>
          <a:lstStyle/>
          <a:p>
            <a:r>
              <a:rPr lang="en-US" b="1" dirty="0">
                <a:solidFill>
                  <a:srgbClr val="00B0F0"/>
                </a:solidFill>
              </a:rPr>
              <a:t>Ex: int -&gt; short int-&gt; char</a:t>
            </a:r>
            <a:endParaRPr lang="te-IN" b="1" dirty="0">
              <a:solidFill>
                <a:srgbClr val="00B0F0"/>
              </a:solidFill>
            </a:endParaRPr>
          </a:p>
        </p:txBody>
      </p:sp>
      <p:cxnSp>
        <p:nvCxnSpPr>
          <p:cNvPr id="7" name="Straight Arrow Connector 6">
            <a:extLst>
              <a:ext uri="{FF2B5EF4-FFF2-40B4-BE49-F238E27FC236}">
                <a16:creationId xmlns:a16="http://schemas.microsoft.com/office/drawing/2014/main" id="{CD3CE929-5F1D-418C-AC54-CA67CAFD490A}"/>
              </a:ext>
            </a:extLst>
          </p:cNvPr>
          <p:cNvCxnSpPr/>
          <p:nvPr/>
        </p:nvCxnSpPr>
        <p:spPr>
          <a:xfrm>
            <a:off x="439205" y="1546225"/>
            <a:ext cx="0" cy="4724309"/>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1039D3-9A6A-4E64-9A6F-3B6A6C2AA4E6}"/>
              </a:ext>
            </a:extLst>
          </p:cNvPr>
          <p:cNvSpPr txBox="1"/>
          <p:nvPr/>
        </p:nvSpPr>
        <p:spPr>
          <a:xfrm>
            <a:off x="-143374" y="2411391"/>
            <a:ext cx="677108" cy="2087682"/>
          </a:xfrm>
          <a:prstGeom prst="rect">
            <a:avLst/>
          </a:prstGeom>
          <a:noFill/>
        </p:spPr>
        <p:txBody>
          <a:bodyPr vert="vert" wrap="square">
            <a:spAutoFit/>
          </a:bodyPr>
          <a:lstStyle/>
          <a:p>
            <a:r>
              <a:rPr lang="en-US" sz="3200" b="1" dirty="0">
                <a:solidFill>
                  <a:srgbClr val="00B0F0"/>
                </a:solidFill>
              </a:rPr>
              <a:t>promotion</a:t>
            </a:r>
            <a:endParaRPr lang="te-IN" sz="3200" dirty="0">
              <a:solidFill>
                <a:srgbClr val="00B0F0"/>
              </a:solidFill>
            </a:endParaRPr>
          </a:p>
        </p:txBody>
      </p:sp>
      <p:cxnSp>
        <p:nvCxnSpPr>
          <p:cNvPr id="16" name="Straight Arrow Connector 15">
            <a:extLst>
              <a:ext uri="{FF2B5EF4-FFF2-40B4-BE49-F238E27FC236}">
                <a16:creationId xmlns:a16="http://schemas.microsoft.com/office/drawing/2014/main" id="{16730FD0-83A8-4083-997F-F5DD21CAD98C}"/>
              </a:ext>
            </a:extLst>
          </p:cNvPr>
          <p:cNvCxnSpPr>
            <a:cxnSpLocks/>
          </p:cNvCxnSpPr>
          <p:nvPr/>
        </p:nvCxnSpPr>
        <p:spPr>
          <a:xfrm flipV="1">
            <a:off x="3877827" y="1453412"/>
            <a:ext cx="1" cy="4760372"/>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FB4225C-CAE2-4072-BEF7-30665092EA94}"/>
              </a:ext>
            </a:extLst>
          </p:cNvPr>
          <p:cNvSpPr txBox="1"/>
          <p:nvPr/>
        </p:nvSpPr>
        <p:spPr>
          <a:xfrm>
            <a:off x="3777167" y="2563791"/>
            <a:ext cx="677108" cy="2087682"/>
          </a:xfrm>
          <a:prstGeom prst="rect">
            <a:avLst/>
          </a:prstGeom>
          <a:noFill/>
        </p:spPr>
        <p:txBody>
          <a:bodyPr vert="vert" wrap="square">
            <a:spAutoFit/>
          </a:bodyPr>
          <a:lstStyle/>
          <a:p>
            <a:r>
              <a:rPr lang="en-US" sz="3200" b="1" dirty="0">
                <a:solidFill>
                  <a:srgbClr val="00B0F0"/>
                </a:solidFill>
              </a:rPr>
              <a:t>Demotion</a:t>
            </a:r>
            <a:endParaRPr lang="te-IN" sz="3200" dirty="0">
              <a:solidFill>
                <a:srgbClr val="00B0F0"/>
              </a:solidFill>
            </a:endParaRPr>
          </a:p>
        </p:txBody>
      </p:sp>
    </p:spTree>
    <p:extLst>
      <p:ext uri="{BB962C8B-B14F-4D97-AF65-F5344CB8AC3E}">
        <p14:creationId xmlns:p14="http://schemas.microsoft.com/office/powerpoint/2010/main" val="141628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fade">
                                      <p:cBhvr>
                                        <p:cTn id="25" dur="500"/>
                                        <p:tgtEl>
                                          <p:spTgt spid="1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xEl>
                                              <p:pRg st="3" end="3"/>
                                            </p:txEl>
                                          </p:spTgt>
                                        </p:tgtEl>
                                        <p:attrNameLst>
                                          <p:attrName>style.visibility</p:attrName>
                                        </p:attrNameLst>
                                      </p:cBhvr>
                                      <p:to>
                                        <p:strVal val="visible"/>
                                      </p:to>
                                    </p:set>
                                    <p:animEffect transition="in" filter="fade">
                                      <p:cBhvr>
                                        <p:cTn id="30" dur="500"/>
                                        <p:tgtEl>
                                          <p:spTgt spid="1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Effect transition="in" filter="fade">
                                      <p:cBhvr>
                                        <p:cTn id="35" dur="500"/>
                                        <p:tgtEl>
                                          <p:spTgt spid="8">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4">
                                            <p:txEl>
                                              <p:pRg st="1" end="1"/>
                                            </p:txEl>
                                          </p:spTgt>
                                        </p:tgtEl>
                                        <p:attrNameLst>
                                          <p:attrName>style.visibility</p:attrName>
                                        </p:attrNameLst>
                                      </p:cBhvr>
                                      <p:to>
                                        <p:strVal val="visible"/>
                                      </p:to>
                                    </p:set>
                                    <p:animEffect transition="in" filter="fade">
                                      <p:cBhvr>
                                        <p:cTn id="43" dur="500"/>
                                        <p:tgtEl>
                                          <p:spTgt spid="14">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0">
                                            <p:txEl>
                                              <p:pRg st="0" end="0"/>
                                            </p:txEl>
                                          </p:spTgt>
                                        </p:tgtEl>
                                        <p:attrNameLst>
                                          <p:attrName>style.visibility</p:attrName>
                                        </p:attrNameLst>
                                      </p:cBhvr>
                                      <p:to>
                                        <p:strVal val="visible"/>
                                      </p:to>
                                    </p:set>
                                    <p:animEffect transition="in" filter="fade">
                                      <p:cBhvr>
                                        <p:cTn id="54" dur="500"/>
                                        <p:tgtEl>
                                          <p:spTgt spid="10">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5" grpId="0"/>
      <p:bldP spid="19"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9658-7884-4AAF-9D7E-F9251E3ED347}"/>
              </a:ext>
            </a:extLst>
          </p:cNvPr>
          <p:cNvSpPr>
            <a:spLocks noGrp="1"/>
          </p:cNvSpPr>
          <p:nvPr>
            <p:ph type="title"/>
          </p:nvPr>
        </p:nvSpPr>
        <p:spPr>
          <a:xfrm>
            <a:off x="1835829" y="162982"/>
            <a:ext cx="10515600" cy="994935"/>
          </a:xfrm>
        </p:spPr>
        <p:txBody>
          <a:bodyPr/>
          <a:lstStyle/>
          <a:p>
            <a:r>
              <a:rPr lang="en-IN" b="1" dirty="0"/>
              <a:t>         Examples(implicit conversion)</a:t>
            </a:r>
            <a:endParaRPr lang="te-IN" b="1" dirty="0"/>
          </a:p>
        </p:txBody>
      </p:sp>
      <p:sp>
        <p:nvSpPr>
          <p:cNvPr id="3" name="Content Placeholder 2">
            <a:extLst>
              <a:ext uri="{FF2B5EF4-FFF2-40B4-BE49-F238E27FC236}">
                <a16:creationId xmlns:a16="http://schemas.microsoft.com/office/drawing/2014/main" id="{860684F3-A14C-4E83-879E-A1A7FEEADE77}"/>
              </a:ext>
            </a:extLst>
          </p:cNvPr>
          <p:cNvSpPr>
            <a:spLocks noGrp="1"/>
          </p:cNvSpPr>
          <p:nvPr>
            <p:ph idx="1"/>
          </p:nvPr>
        </p:nvSpPr>
        <p:spPr>
          <a:xfrm>
            <a:off x="285196" y="1690688"/>
            <a:ext cx="3982375" cy="4351338"/>
          </a:xfrm>
        </p:spPr>
        <p:txBody>
          <a:bodyPr>
            <a:normAutofit fontScale="92500" lnSpcReduction="20000"/>
          </a:bodyPr>
          <a:lstStyle/>
          <a:p>
            <a:pPr marL="0" indent="0">
              <a:buNone/>
            </a:pPr>
            <a:r>
              <a:rPr lang="en-IN" b="1" u="sng" dirty="0"/>
              <a:t>Promotion:Ex1</a:t>
            </a:r>
          </a:p>
          <a:p>
            <a:pPr marL="0" indent="0">
              <a:buNone/>
            </a:pPr>
            <a:r>
              <a:rPr lang="en-IN" b="1" dirty="0"/>
              <a:t>#include &lt;</a:t>
            </a:r>
            <a:r>
              <a:rPr lang="en-IN" b="1" dirty="0" err="1"/>
              <a:t>stdio.h</a:t>
            </a:r>
            <a:r>
              <a:rPr lang="en-IN" b="1" dirty="0"/>
              <a:t>&gt;  </a:t>
            </a:r>
          </a:p>
          <a:p>
            <a:pPr marL="0" indent="0">
              <a:buNone/>
            </a:pPr>
            <a:r>
              <a:rPr lang="en-IN" b="1" dirty="0"/>
              <a:t>int main()  </a:t>
            </a:r>
          </a:p>
          <a:p>
            <a:pPr marL="0" indent="0">
              <a:buNone/>
            </a:pPr>
            <a:r>
              <a:rPr lang="en-IN" b="1" dirty="0"/>
              <a:t>{  </a:t>
            </a:r>
          </a:p>
          <a:p>
            <a:pPr marL="0" indent="0">
              <a:buNone/>
            </a:pPr>
            <a:r>
              <a:rPr lang="en-IN" b="1" dirty="0"/>
              <a:t>int x=10;</a:t>
            </a:r>
          </a:p>
          <a:p>
            <a:pPr marL="0" indent="0">
              <a:buNone/>
            </a:pPr>
            <a:r>
              <a:rPr lang="en-IN" b="1" dirty="0"/>
              <a:t>float y;</a:t>
            </a:r>
          </a:p>
          <a:p>
            <a:pPr marL="0" indent="0">
              <a:buNone/>
            </a:pPr>
            <a:r>
              <a:rPr lang="en-IN" b="1" dirty="0">
                <a:solidFill>
                  <a:srgbClr val="C030B9"/>
                </a:solidFill>
              </a:rPr>
              <a:t>y=x;  // int to float</a:t>
            </a:r>
          </a:p>
          <a:p>
            <a:pPr marL="0" indent="0">
              <a:buNone/>
            </a:pPr>
            <a:r>
              <a:rPr lang="en-IN" b="1" dirty="0" err="1"/>
              <a:t>printf</a:t>
            </a:r>
            <a:r>
              <a:rPr lang="en-IN" b="1" dirty="0"/>
              <a:t>("%</a:t>
            </a:r>
            <a:r>
              <a:rPr lang="en-IN" b="1" dirty="0" err="1"/>
              <a:t>f",y</a:t>
            </a:r>
            <a:r>
              <a:rPr lang="en-IN" b="1" dirty="0"/>
              <a:t>);</a:t>
            </a:r>
          </a:p>
          <a:p>
            <a:pPr marL="0" indent="0">
              <a:buNone/>
            </a:pPr>
            <a:r>
              <a:rPr lang="en-IN" b="1" dirty="0"/>
              <a:t>       return 0;  </a:t>
            </a:r>
          </a:p>
          <a:p>
            <a:pPr marL="0" indent="0">
              <a:buNone/>
            </a:pPr>
            <a:r>
              <a:rPr lang="en-IN" b="1" dirty="0"/>
              <a:t>}  // successful</a:t>
            </a:r>
            <a:endParaRPr lang="te-IN" b="1" dirty="0"/>
          </a:p>
        </p:txBody>
      </p:sp>
      <p:sp>
        <p:nvSpPr>
          <p:cNvPr id="4" name="Footer Placeholder 3">
            <a:extLst>
              <a:ext uri="{FF2B5EF4-FFF2-40B4-BE49-F238E27FC236}">
                <a16:creationId xmlns:a16="http://schemas.microsoft.com/office/drawing/2014/main" id="{59E3410F-8F38-415F-B6ED-E977BD96C70F}"/>
              </a:ext>
            </a:extLst>
          </p:cNvPr>
          <p:cNvSpPr>
            <a:spLocks noGrp="1"/>
          </p:cNvSpPr>
          <p:nvPr>
            <p:ph type="ftr" sz="quarter" idx="11"/>
          </p:nvPr>
        </p:nvSpPr>
        <p:spPr/>
        <p:txBody>
          <a:bodyPr/>
          <a:lstStyle/>
          <a:p>
            <a:r>
              <a:rPr lang="en-US" b="1"/>
              <a:t>PROGRAMMING FOR PROBLEM SOLVING USING C                               A.Lakshmanarao</a:t>
            </a:r>
          </a:p>
        </p:txBody>
      </p:sp>
      <p:sp>
        <p:nvSpPr>
          <p:cNvPr id="6" name="TextBox 5">
            <a:extLst>
              <a:ext uri="{FF2B5EF4-FFF2-40B4-BE49-F238E27FC236}">
                <a16:creationId xmlns:a16="http://schemas.microsoft.com/office/drawing/2014/main" id="{4DE0F976-68A2-4B37-8042-68A5EBA7848F}"/>
              </a:ext>
            </a:extLst>
          </p:cNvPr>
          <p:cNvSpPr txBox="1"/>
          <p:nvPr/>
        </p:nvSpPr>
        <p:spPr>
          <a:xfrm>
            <a:off x="3125112" y="1472241"/>
            <a:ext cx="6094520" cy="4401205"/>
          </a:xfrm>
          <a:prstGeom prst="rect">
            <a:avLst/>
          </a:prstGeom>
          <a:noFill/>
        </p:spPr>
        <p:txBody>
          <a:bodyPr wrap="square">
            <a:spAutoFit/>
          </a:bodyPr>
          <a:lstStyle/>
          <a:p>
            <a:r>
              <a:rPr lang="en-IN" sz="2800" b="1" u="sng" dirty="0"/>
              <a:t>Promotion:Ex2</a:t>
            </a:r>
          </a:p>
          <a:p>
            <a:r>
              <a:rPr lang="te-IN" sz="2800" b="1" dirty="0"/>
              <a:t>#include &lt;stdio.h&gt;  </a:t>
            </a:r>
          </a:p>
          <a:p>
            <a:r>
              <a:rPr lang="te-IN" sz="2800" b="1" dirty="0"/>
              <a:t>int main()  </a:t>
            </a:r>
          </a:p>
          <a:p>
            <a:r>
              <a:rPr lang="te-IN" sz="2800" b="1" dirty="0"/>
              <a:t>{  </a:t>
            </a:r>
          </a:p>
          <a:p>
            <a:r>
              <a:rPr lang="te-IN" sz="2800" b="1" dirty="0"/>
              <a:t>int i;</a:t>
            </a:r>
          </a:p>
          <a:p>
            <a:r>
              <a:rPr lang="te-IN" sz="2800" b="1" dirty="0"/>
              <a:t>char c='A';</a:t>
            </a:r>
          </a:p>
          <a:p>
            <a:r>
              <a:rPr lang="te-IN" sz="2800" b="1" dirty="0">
                <a:solidFill>
                  <a:srgbClr val="C030B9"/>
                </a:solidFill>
              </a:rPr>
              <a:t>i=c;</a:t>
            </a:r>
            <a:r>
              <a:rPr lang="en-IN" sz="2800" b="1" dirty="0">
                <a:solidFill>
                  <a:srgbClr val="C030B9"/>
                </a:solidFill>
              </a:rPr>
              <a:t>  // char to int</a:t>
            </a:r>
            <a:endParaRPr lang="te-IN" sz="2800" b="1" dirty="0">
              <a:solidFill>
                <a:srgbClr val="C030B9"/>
              </a:solidFill>
            </a:endParaRPr>
          </a:p>
          <a:p>
            <a:r>
              <a:rPr lang="te-IN" sz="2800" b="1" dirty="0"/>
              <a:t>printf("%d",i);</a:t>
            </a:r>
          </a:p>
          <a:p>
            <a:r>
              <a:rPr lang="te-IN" sz="2800" b="1" dirty="0"/>
              <a:t>       return 0;  </a:t>
            </a:r>
          </a:p>
          <a:p>
            <a:r>
              <a:rPr lang="te-IN" sz="2800" b="1" dirty="0"/>
              <a:t>} </a:t>
            </a:r>
            <a:r>
              <a:rPr lang="en-IN" sz="2800" b="1" dirty="0"/>
              <a:t>// successful</a:t>
            </a:r>
            <a:endParaRPr lang="te-IN" sz="2800" b="1" dirty="0"/>
          </a:p>
        </p:txBody>
      </p:sp>
      <p:sp>
        <p:nvSpPr>
          <p:cNvPr id="7" name="TextBox 6">
            <a:extLst>
              <a:ext uri="{FF2B5EF4-FFF2-40B4-BE49-F238E27FC236}">
                <a16:creationId xmlns:a16="http://schemas.microsoft.com/office/drawing/2014/main" id="{196CB816-4974-42CB-AE0D-AB3344552124}"/>
              </a:ext>
            </a:extLst>
          </p:cNvPr>
          <p:cNvSpPr txBox="1"/>
          <p:nvPr/>
        </p:nvSpPr>
        <p:spPr>
          <a:xfrm>
            <a:off x="6330132" y="1541692"/>
            <a:ext cx="3030252" cy="4401205"/>
          </a:xfrm>
          <a:prstGeom prst="rect">
            <a:avLst/>
          </a:prstGeom>
          <a:noFill/>
        </p:spPr>
        <p:txBody>
          <a:bodyPr wrap="square">
            <a:spAutoFit/>
          </a:bodyPr>
          <a:lstStyle/>
          <a:p>
            <a:r>
              <a:rPr lang="en-IN" sz="2800" b="1" u="sng" dirty="0"/>
              <a:t>Demotion</a:t>
            </a:r>
          </a:p>
          <a:p>
            <a:r>
              <a:rPr lang="te-IN" sz="2800" b="1" dirty="0"/>
              <a:t>#include &lt;stdio.h&gt;  </a:t>
            </a:r>
          </a:p>
          <a:p>
            <a:r>
              <a:rPr lang="te-IN" sz="2800" b="1" dirty="0"/>
              <a:t>int main()  </a:t>
            </a:r>
          </a:p>
          <a:p>
            <a:r>
              <a:rPr lang="te-IN" sz="2800" b="1" dirty="0"/>
              <a:t>{  </a:t>
            </a:r>
          </a:p>
          <a:p>
            <a:r>
              <a:rPr lang="te-IN" sz="2800" b="1" dirty="0">
                <a:solidFill>
                  <a:srgbClr val="FF0000"/>
                </a:solidFill>
              </a:rPr>
              <a:t>int i</a:t>
            </a:r>
            <a:r>
              <a:rPr lang="en-IN" sz="2800" b="1" dirty="0">
                <a:solidFill>
                  <a:srgbClr val="FF0000"/>
                </a:solidFill>
              </a:rPr>
              <a:t>=65</a:t>
            </a:r>
            <a:r>
              <a:rPr lang="te-IN" sz="2800" b="1" dirty="0">
                <a:solidFill>
                  <a:srgbClr val="FF0000"/>
                </a:solidFill>
              </a:rPr>
              <a:t>;</a:t>
            </a:r>
          </a:p>
          <a:p>
            <a:r>
              <a:rPr lang="te-IN" sz="2800" b="1" dirty="0"/>
              <a:t>char c;</a:t>
            </a:r>
          </a:p>
          <a:p>
            <a:r>
              <a:rPr lang="en-IN" sz="2800" b="1" dirty="0">
                <a:solidFill>
                  <a:srgbClr val="C030B9"/>
                </a:solidFill>
              </a:rPr>
              <a:t>c</a:t>
            </a:r>
            <a:r>
              <a:rPr lang="te-IN" sz="2800" b="1" dirty="0">
                <a:solidFill>
                  <a:srgbClr val="C030B9"/>
                </a:solidFill>
              </a:rPr>
              <a:t>=</a:t>
            </a:r>
            <a:r>
              <a:rPr lang="en-IN" sz="2800" b="1" dirty="0" err="1">
                <a:solidFill>
                  <a:srgbClr val="C030B9"/>
                </a:solidFill>
              </a:rPr>
              <a:t>i</a:t>
            </a:r>
            <a:r>
              <a:rPr lang="te-IN" sz="2800" b="1" dirty="0">
                <a:solidFill>
                  <a:srgbClr val="C030B9"/>
                </a:solidFill>
              </a:rPr>
              <a:t>;</a:t>
            </a:r>
            <a:r>
              <a:rPr lang="en-IN" sz="2800" b="1" dirty="0">
                <a:solidFill>
                  <a:srgbClr val="C030B9"/>
                </a:solidFill>
              </a:rPr>
              <a:t>  // int to char</a:t>
            </a:r>
            <a:endParaRPr lang="te-IN" sz="2800" b="1" dirty="0">
              <a:solidFill>
                <a:srgbClr val="C030B9"/>
              </a:solidFill>
            </a:endParaRPr>
          </a:p>
          <a:p>
            <a:r>
              <a:rPr lang="te-IN" sz="2800" b="1" dirty="0"/>
              <a:t>printf("%</a:t>
            </a:r>
            <a:r>
              <a:rPr lang="en-IN" sz="2800" b="1" dirty="0"/>
              <a:t>c</a:t>
            </a:r>
            <a:r>
              <a:rPr lang="te-IN" sz="2800" b="1" dirty="0"/>
              <a:t>",</a:t>
            </a:r>
            <a:r>
              <a:rPr lang="en-IN" sz="2800" b="1" dirty="0"/>
              <a:t>c</a:t>
            </a:r>
            <a:r>
              <a:rPr lang="te-IN" sz="2800" b="1" dirty="0"/>
              <a:t>);</a:t>
            </a:r>
          </a:p>
          <a:p>
            <a:r>
              <a:rPr lang="te-IN" sz="2800" b="1" dirty="0"/>
              <a:t>       return 0;  </a:t>
            </a:r>
          </a:p>
          <a:p>
            <a:r>
              <a:rPr lang="te-IN" sz="2800" b="1" dirty="0"/>
              <a:t>} </a:t>
            </a:r>
            <a:r>
              <a:rPr lang="en-IN" sz="2800" b="1" dirty="0"/>
              <a:t>// successful</a:t>
            </a:r>
            <a:endParaRPr lang="te-IN" sz="2800" b="1" dirty="0"/>
          </a:p>
        </p:txBody>
      </p:sp>
      <p:sp>
        <p:nvSpPr>
          <p:cNvPr id="5" name="Rectangle 4">
            <a:extLst>
              <a:ext uri="{FF2B5EF4-FFF2-40B4-BE49-F238E27FC236}">
                <a16:creationId xmlns:a16="http://schemas.microsoft.com/office/drawing/2014/main" id="{67DC9944-11AE-405C-8203-8CD361D1649B}"/>
              </a:ext>
            </a:extLst>
          </p:cNvPr>
          <p:cNvSpPr/>
          <p:nvPr/>
        </p:nvSpPr>
        <p:spPr>
          <a:xfrm>
            <a:off x="285196" y="1581465"/>
            <a:ext cx="2699164" cy="4460561"/>
          </a:xfrm>
          <a:prstGeom prst="rect">
            <a:avLst/>
          </a:prstGeom>
          <a:noFill/>
          <a:ln w="539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e-IN" b="1"/>
          </a:p>
        </p:txBody>
      </p:sp>
      <p:sp>
        <p:nvSpPr>
          <p:cNvPr id="8" name="Rectangle 7">
            <a:extLst>
              <a:ext uri="{FF2B5EF4-FFF2-40B4-BE49-F238E27FC236}">
                <a16:creationId xmlns:a16="http://schemas.microsoft.com/office/drawing/2014/main" id="{4A372D0C-31A0-4D53-BE75-5A305C2A0C03}"/>
              </a:ext>
            </a:extLst>
          </p:cNvPr>
          <p:cNvSpPr/>
          <p:nvPr/>
        </p:nvSpPr>
        <p:spPr>
          <a:xfrm>
            <a:off x="3136760" y="1570047"/>
            <a:ext cx="2959240" cy="4460561"/>
          </a:xfrm>
          <a:prstGeom prst="rect">
            <a:avLst/>
          </a:prstGeom>
          <a:noFill/>
          <a:ln w="539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e-IN" b="1" dirty="0"/>
          </a:p>
        </p:txBody>
      </p:sp>
      <p:sp>
        <p:nvSpPr>
          <p:cNvPr id="9" name="Rectangle 8">
            <a:extLst>
              <a:ext uri="{FF2B5EF4-FFF2-40B4-BE49-F238E27FC236}">
                <a16:creationId xmlns:a16="http://schemas.microsoft.com/office/drawing/2014/main" id="{8C7FFF1E-F149-464D-8463-DE4CEE077000}"/>
              </a:ext>
            </a:extLst>
          </p:cNvPr>
          <p:cNvSpPr/>
          <p:nvPr/>
        </p:nvSpPr>
        <p:spPr>
          <a:xfrm>
            <a:off x="6248413" y="1551787"/>
            <a:ext cx="3064268" cy="4460561"/>
          </a:xfrm>
          <a:prstGeom prst="rect">
            <a:avLst/>
          </a:prstGeom>
          <a:noFill/>
          <a:ln w="539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e-IN" b="1" dirty="0"/>
          </a:p>
        </p:txBody>
      </p:sp>
      <p:sp>
        <p:nvSpPr>
          <p:cNvPr id="10" name="TextBox 9">
            <a:extLst>
              <a:ext uri="{FF2B5EF4-FFF2-40B4-BE49-F238E27FC236}">
                <a16:creationId xmlns:a16="http://schemas.microsoft.com/office/drawing/2014/main" id="{F0C736B5-1BEF-4E66-BC52-3886A70F60F4}"/>
              </a:ext>
            </a:extLst>
          </p:cNvPr>
          <p:cNvSpPr txBox="1"/>
          <p:nvPr/>
        </p:nvSpPr>
        <p:spPr>
          <a:xfrm>
            <a:off x="9486988" y="1523271"/>
            <a:ext cx="3030252" cy="3785652"/>
          </a:xfrm>
          <a:prstGeom prst="rect">
            <a:avLst/>
          </a:prstGeom>
          <a:noFill/>
        </p:spPr>
        <p:txBody>
          <a:bodyPr wrap="square">
            <a:spAutoFit/>
          </a:bodyPr>
          <a:lstStyle/>
          <a:p>
            <a:r>
              <a:rPr lang="en-IN" sz="2400" b="1" u="sng" dirty="0"/>
              <a:t>Demotion</a:t>
            </a:r>
          </a:p>
          <a:p>
            <a:r>
              <a:rPr lang="te-IN" sz="2400" b="1" dirty="0"/>
              <a:t>#include &lt;stdio.h&gt;  </a:t>
            </a:r>
          </a:p>
          <a:p>
            <a:r>
              <a:rPr lang="te-IN" sz="2400" b="1" dirty="0"/>
              <a:t>int main()  </a:t>
            </a:r>
          </a:p>
          <a:p>
            <a:r>
              <a:rPr lang="te-IN" sz="2400" b="1" dirty="0"/>
              <a:t>{  </a:t>
            </a:r>
          </a:p>
          <a:p>
            <a:r>
              <a:rPr lang="te-IN" sz="2400" b="1" dirty="0">
                <a:solidFill>
                  <a:srgbClr val="FF0000"/>
                </a:solidFill>
              </a:rPr>
              <a:t>int i</a:t>
            </a:r>
            <a:r>
              <a:rPr lang="en-IN" sz="2400" b="1" dirty="0">
                <a:solidFill>
                  <a:srgbClr val="FF0000"/>
                </a:solidFill>
              </a:rPr>
              <a:t>=650</a:t>
            </a:r>
            <a:r>
              <a:rPr lang="te-IN" sz="2400" b="1" dirty="0">
                <a:solidFill>
                  <a:srgbClr val="FF0000"/>
                </a:solidFill>
              </a:rPr>
              <a:t>;</a:t>
            </a:r>
          </a:p>
          <a:p>
            <a:r>
              <a:rPr lang="te-IN" sz="2400" b="1" dirty="0"/>
              <a:t>char c;</a:t>
            </a:r>
          </a:p>
          <a:p>
            <a:r>
              <a:rPr lang="en-IN" sz="2400" b="1" dirty="0">
                <a:solidFill>
                  <a:srgbClr val="C030B9"/>
                </a:solidFill>
              </a:rPr>
              <a:t>c</a:t>
            </a:r>
            <a:r>
              <a:rPr lang="te-IN" sz="2400" b="1" dirty="0">
                <a:solidFill>
                  <a:srgbClr val="C030B9"/>
                </a:solidFill>
              </a:rPr>
              <a:t>=</a:t>
            </a:r>
            <a:r>
              <a:rPr lang="en-IN" sz="2400" b="1" dirty="0" err="1">
                <a:solidFill>
                  <a:srgbClr val="C030B9"/>
                </a:solidFill>
              </a:rPr>
              <a:t>i</a:t>
            </a:r>
            <a:r>
              <a:rPr lang="te-IN" sz="2400" b="1" dirty="0">
                <a:solidFill>
                  <a:srgbClr val="C030B9"/>
                </a:solidFill>
              </a:rPr>
              <a:t>;</a:t>
            </a:r>
            <a:r>
              <a:rPr lang="en-IN" sz="2400" b="1" dirty="0">
                <a:solidFill>
                  <a:srgbClr val="C030B9"/>
                </a:solidFill>
              </a:rPr>
              <a:t>  // int to char</a:t>
            </a:r>
            <a:endParaRPr lang="te-IN" sz="2400" b="1" dirty="0">
              <a:solidFill>
                <a:srgbClr val="C030B9"/>
              </a:solidFill>
            </a:endParaRPr>
          </a:p>
          <a:p>
            <a:r>
              <a:rPr lang="te-IN" sz="2400" b="1" dirty="0"/>
              <a:t>printf("%</a:t>
            </a:r>
            <a:r>
              <a:rPr lang="en-IN" sz="2400" b="1" dirty="0"/>
              <a:t>c</a:t>
            </a:r>
            <a:r>
              <a:rPr lang="te-IN" sz="2400" b="1" dirty="0"/>
              <a:t>",</a:t>
            </a:r>
            <a:r>
              <a:rPr lang="en-IN" sz="2400" b="1" dirty="0"/>
              <a:t>c</a:t>
            </a:r>
            <a:r>
              <a:rPr lang="te-IN" sz="2400" b="1" dirty="0"/>
              <a:t>);</a:t>
            </a:r>
          </a:p>
          <a:p>
            <a:r>
              <a:rPr lang="te-IN" sz="2400" b="1" dirty="0"/>
              <a:t>       return 0;  </a:t>
            </a:r>
          </a:p>
          <a:p>
            <a:r>
              <a:rPr lang="te-IN" sz="2400" b="1" dirty="0"/>
              <a:t>} </a:t>
            </a:r>
            <a:r>
              <a:rPr lang="en-IN" sz="2400" b="1" dirty="0"/>
              <a:t>// not successful</a:t>
            </a:r>
            <a:endParaRPr lang="te-IN" sz="2400" b="1" dirty="0"/>
          </a:p>
        </p:txBody>
      </p:sp>
      <p:sp>
        <p:nvSpPr>
          <p:cNvPr id="11" name="Rectangle 10">
            <a:extLst>
              <a:ext uri="{FF2B5EF4-FFF2-40B4-BE49-F238E27FC236}">
                <a16:creationId xmlns:a16="http://schemas.microsoft.com/office/drawing/2014/main" id="{A42C05FE-1640-4E85-9DF5-87E75C4C27B3}"/>
              </a:ext>
            </a:extLst>
          </p:cNvPr>
          <p:cNvSpPr/>
          <p:nvPr/>
        </p:nvSpPr>
        <p:spPr>
          <a:xfrm>
            <a:off x="9439285" y="1523271"/>
            <a:ext cx="2692491" cy="4460561"/>
          </a:xfrm>
          <a:prstGeom prst="rect">
            <a:avLst/>
          </a:prstGeom>
          <a:noFill/>
          <a:ln w="539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e-IN" b="1" dirty="0"/>
          </a:p>
        </p:txBody>
      </p:sp>
      <p:sp>
        <p:nvSpPr>
          <p:cNvPr id="13" name="TextBox 12">
            <a:extLst>
              <a:ext uri="{FF2B5EF4-FFF2-40B4-BE49-F238E27FC236}">
                <a16:creationId xmlns:a16="http://schemas.microsoft.com/office/drawing/2014/main" id="{F0648397-406C-406C-937F-4F009E4A0F2E}"/>
              </a:ext>
            </a:extLst>
          </p:cNvPr>
          <p:cNvSpPr txBox="1"/>
          <p:nvPr/>
        </p:nvSpPr>
        <p:spPr>
          <a:xfrm>
            <a:off x="4267571" y="871892"/>
            <a:ext cx="4057351" cy="646331"/>
          </a:xfrm>
          <a:prstGeom prst="rect">
            <a:avLst/>
          </a:prstGeom>
          <a:noFill/>
        </p:spPr>
        <p:txBody>
          <a:bodyPr wrap="square">
            <a:spAutoFit/>
          </a:bodyPr>
          <a:lstStyle/>
          <a:p>
            <a:pPr marL="285750" indent="-285750">
              <a:buFont typeface="Arial" panose="020B0604020202020204" pitchFamily="34" charset="0"/>
              <a:buChar char="•"/>
            </a:pPr>
            <a:r>
              <a:rPr lang="en-US" b="1" dirty="0">
                <a:solidFill>
                  <a:srgbClr val="40424E"/>
                </a:solidFill>
                <a:latin typeface="urw-din"/>
              </a:rPr>
              <a:t>Promotion always successful</a:t>
            </a:r>
          </a:p>
          <a:p>
            <a:pPr marL="285750" indent="-285750">
              <a:buFont typeface="Arial" panose="020B0604020202020204" pitchFamily="34" charset="0"/>
              <a:buChar char="•"/>
            </a:pPr>
            <a:r>
              <a:rPr lang="en-US" b="1" i="0" dirty="0">
                <a:solidFill>
                  <a:srgbClr val="40424E"/>
                </a:solidFill>
                <a:effectLst/>
                <a:latin typeface="urw-din"/>
              </a:rPr>
              <a:t>Demotion may or may not successful</a:t>
            </a:r>
            <a:endParaRPr lang="te-IN" b="1" dirty="0"/>
          </a:p>
        </p:txBody>
      </p:sp>
      <p:sp>
        <p:nvSpPr>
          <p:cNvPr id="16" name="Rectangle 15">
            <a:extLst>
              <a:ext uri="{FF2B5EF4-FFF2-40B4-BE49-F238E27FC236}">
                <a16:creationId xmlns:a16="http://schemas.microsoft.com/office/drawing/2014/main" id="{E0BEE3F3-75B3-4421-9E78-1246B56AFBF1}"/>
              </a:ext>
            </a:extLst>
          </p:cNvPr>
          <p:cNvSpPr/>
          <p:nvPr/>
        </p:nvSpPr>
        <p:spPr>
          <a:xfrm>
            <a:off x="4129873" y="915103"/>
            <a:ext cx="4592096" cy="545720"/>
          </a:xfrm>
          <a:prstGeom prst="rect">
            <a:avLst/>
          </a:prstGeom>
          <a:noFill/>
          <a:ln w="50800">
            <a:solidFill>
              <a:srgbClr val="4B15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e-IN"/>
          </a:p>
        </p:txBody>
      </p:sp>
    </p:spTree>
    <p:extLst>
      <p:ext uri="{BB962C8B-B14F-4D97-AF65-F5344CB8AC3E}">
        <p14:creationId xmlns:p14="http://schemas.microsoft.com/office/powerpoint/2010/main" val="386648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2" end="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8" end="8"/>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
                                            <p:txEl>
                                              <p:pRg st="2" end="2"/>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7">
                                            <p:txEl>
                                              <p:pRg st="5" end="5"/>
                                            </p:txEl>
                                          </p:spTgt>
                                        </p:tgtEl>
                                        <p:attrNameLst>
                                          <p:attrName>style.visibility</p:attrName>
                                        </p:attrNameLst>
                                      </p:cBhvr>
                                      <p:to>
                                        <p:strVal val="visible"/>
                                      </p:to>
                                    </p:set>
                                    <p:animEffect transition="in" filter="fade">
                                      <p:cBhvr>
                                        <p:cTn id="105" dur="500"/>
                                        <p:tgtEl>
                                          <p:spTgt spid="7">
                                            <p:txEl>
                                              <p:pRg st="5" end="5"/>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7">
                                            <p:txEl>
                                              <p:pRg st="7" end="7"/>
                                            </p:txEl>
                                          </p:spTgt>
                                        </p:tgtEl>
                                        <p:attrNameLst>
                                          <p:attrName>style.visibility</p:attrName>
                                        </p:attrNameLst>
                                      </p:cBhvr>
                                      <p:to>
                                        <p:strVal val="visible"/>
                                      </p:to>
                                    </p:set>
                                    <p:animEffect transition="in" filter="fade">
                                      <p:cBhvr>
                                        <p:cTn id="114" dur="500"/>
                                        <p:tgtEl>
                                          <p:spTgt spid="7">
                                            <p:txEl>
                                              <p:pRg st="7" end="7"/>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7">
                                            <p:txEl>
                                              <p:pRg st="8" end="8"/>
                                            </p:txEl>
                                          </p:spTgt>
                                        </p:tgtEl>
                                        <p:attrNameLst>
                                          <p:attrName>style.visibility</p:attrName>
                                        </p:attrNameLst>
                                      </p:cBhvr>
                                      <p:to>
                                        <p:strVal val="visible"/>
                                      </p:to>
                                    </p:set>
                                    <p:animEffect transition="in" filter="fade">
                                      <p:cBhvr>
                                        <p:cTn id="119" dur="500"/>
                                        <p:tgtEl>
                                          <p:spTgt spid="7">
                                            <p:txEl>
                                              <p:pRg st="8" end="8"/>
                                            </p:txEl>
                                          </p:spTgt>
                                        </p:tgtEl>
                                      </p:cBhvr>
                                    </p:animEffect>
                                  </p:childTnLst>
                                </p:cTn>
                              </p:par>
                              <p:par>
                                <p:cTn id="120" presetID="10" presetClass="entr" presetSubtype="0" fill="hold" nodeType="withEffect">
                                  <p:stCondLst>
                                    <p:cond delay="0"/>
                                  </p:stCondLst>
                                  <p:childTnLst>
                                    <p:set>
                                      <p:cBhvr>
                                        <p:cTn id="121" dur="1" fill="hold">
                                          <p:stCondLst>
                                            <p:cond delay="0"/>
                                          </p:stCondLst>
                                        </p:cTn>
                                        <p:tgtEl>
                                          <p:spTgt spid="7">
                                            <p:txEl>
                                              <p:pRg st="9" end="9"/>
                                            </p:txEl>
                                          </p:spTgt>
                                        </p:tgtEl>
                                        <p:attrNameLst>
                                          <p:attrName>style.visibility</p:attrName>
                                        </p:attrNameLst>
                                      </p:cBhvr>
                                      <p:to>
                                        <p:strVal val="visible"/>
                                      </p:to>
                                    </p:set>
                                    <p:animEffect transition="in" filter="fade">
                                      <p:cBhvr>
                                        <p:cTn id="122" dur="500"/>
                                        <p:tgtEl>
                                          <p:spTgt spid="7">
                                            <p:txEl>
                                              <p:pRg st="9" end="9"/>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9"/>
                                        </p:tgtEl>
                                        <p:attrNameLst>
                                          <p:attrName>style.visibility</p:attrName>
                                        </p:attrNameLst>
                                      </p:cBhvr>
                                      <p:to>
                                        <p:strVal val="visible"/>
                                      </p:to>
                                    </p:set>
                                    <p:animEffect transition="in" filter="fade">
                                      <p:cBhvr>
                                        <p:cTn id="127" dur="500"/>
                                        <p:tgtEl>
                                          <p:spTgt spid="9"/>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nodeType="clickEffect">
                                  <p:stCondLst>
                                    <p:cond delay="0"/>
                                  </p:stCondLst>
                                  <p:childTnLst>
                                    <p:set>
                                      <p:cBhvr>
                                        <p:cTn id="139" dur="1" fill="hold">
                                          <p:stCondLst>
                                            <p:cond delay="0"/>
                                          </p:stCondLst>
                                        </p:cTn>
                                        <p:tgtEl>
                                          <p:spTgt spid="10">
                                            <p:txEl>
                                              <p:pRg st="2" end="2"/>
                                            </p:txEl>
                                          </p:spTgt>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nodeType="clickEffect">
                                  <p:stCondLst>
                                    <p:cond delay="0"/>
                                  </p:stCondLst>
                                  <p:childTnLst>
                                    <p:set>
                                      <p:cBhvr>
                                        <p:cTn id="145"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10">
                                            <p:txEl>
                                              <p:pRg st="5" end="5"/>
                                            </p:txEl>
                                          </p:spTgt>
                                        </p:tgtEl>
                                        <p:attrNameLst>
                                          <p:attrName>style.visibility</p:attrName>
                                        </p:attrNameLst>
                                      </p:cBhvr>
                                      <p:to>
                                        <p:strVal val="visible"/>
                                      </p:to>
                                    </p:set>
                                    <p:animEffect transition="in" filter="fade">
                                      <p:cBhvr>
                                        <p:cTn id="150" dur="500"/>
                                        <p:tgtEl>
                                          <p:spTgt spid="10">
                                            <p:txEl>
                                              <p:pRg st="5" end="5"/>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nodeType="clickEffect">
                                  <p:stCondLst>
                                    <p:cond delay="0"/>
                                  </p:stCondLst>
                                  <p:childTnLst>
                                    <p:set>
                                      <p:cBhvr>
                                        <p:cTn id="158" dur="1" fill="hold">
                                          <p:stCondLst>
                                            <p:cond delay="0"/>
                                          </p:stCondLst>
                                        </p:cTn>
                                        <p:tgtEl>
                                          <p:spTgt spid="10">
                                            <p:txEl>
                                              <p:pRg st="7" end="7"/>
                                            </p:txEl>
                                          </p:spTgt>
                                        </p:tgtEl>
                                        <p:attrNameLst>
                                          <p:attrName>style.visibility</p:attrName>
                                        </p:attrNameLst>
                                      </p:cBhvr>
                                      <p:to>
                                        <p:strVal val="visible"/>
                                      </p:to>
                                    </p:set>
                                    <p:animEffect transition="in" filter="fade">
                                      <p:cBhvr>
                                        <p:cTn id="159" dur="500"/>
                                        <p:tgtEl>
                                          <p:spTgt spid="10">
                                            <p:txEl>
                                              <p:pRg st="7" end="7"/>
                                            </p:txEl>
                                          </p:spTgt>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10">
                                            <p:txEl>
                                              <p:pRg st="8" end="8"/>
                                            </p:txEl>
                                          </p:spTgt>
                                        </p:tgtEl>
                                        <p:attrNameLst>
                                          <p:attrName>style.visibility</p:attrName>
                                        </p:attrNameLst>
                                      </p:cBhvr>
                                      <p:to>
                                        <p:strVal val="visible"/>
                                      </p:to>
                                    </p:set>
                                    <p:animEffect transition="in" filter="fade">
                                      <p:cBhvr>
                                        <p:cTn id="164" dur="500"/>
                                        <p:tgtEl>
                                          <p:spTgt spid="10">
                                            <p:txEl>
                                              <p:pRg st="8" end="8"/>
                                            </p:txEl>
                                          </p:spTgt>
                                        </p:tgtEl>
                                      </p:cBhvr>
                                    </p:animEffect>
                                  </p:childTnLst>
                                </p:cTn>
                              </p:par>
                              <p:par>
                                <p:cTn id="165" presetID="10" presetClass="entr" presetSubtype="0" fill="hold" nodeType="withEffect">
                                  <p:stCondLst>
                                    <p:cond delay="0"/>
                                  </p:stCondLst>
                                  <p:childTnLst>
                                    <p:set>
                                      <p:cBhvr>
                                        <p:cTn id="166" dur="1" fill="hold">
                                          <p:stCondLst>
                                            <p:cond delay="0"/>
                                          </p:stCondLst>
                                        </p:cTn>
                                        <p:tgtEl>
                                          <p:spTgt spid="10">
                                            <p:txEl>
                                              <p:pRg st="9" end="9"/>
                                            </p:txEl>
                                          </p:spTgt>
                                        </p:tgtEl>
                                        <p:attrNameLst>
                                          <p:attrName>style.visibility</p:attrName>
                                        </p:attrNameLst>
                                      </p:cBhvr>
                                      <p:to>
                                        <p:strVal val="visible"/>
                                      </p:to>
                                    </p:set>
                                    <p:animEffect transition="in" filter="fade">
                                      <p:cBhvr>
                                        <p:cTn id="167" dur="500"/>
                                        <p:tgtEl>
                                          <p:spTgt spid="10">
                                            <p:txEl>
                                              <p:pRg st="9" end="9"/>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11"/>
                                        </p:tgtEl>
                                        <p:attrNameLst>
                                          <p:attrName>style.visibility</p:attrName>
                                        </p:attrNameLst>
                                      </p:cBhvr>
                                      <p:to>
                                        <p:strVal val="visible"/>
                                      </p:to>
                                    </p:set>
                                    <p:animEffect transition="in" filter="fade">
                                      <p:cBhvr>
                                        <p:cTn id="17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40669</TotalTime>
  <Words>7092</Words>
  <Application>Microsoft Office PowerPoint</Application>
  <PresentationFormat>Widescreen</PresentationFormat>
  <Paragraphs>1168</Paragraphs>
  <Slides>104</Slides>
  <Notes>4</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104</vt:i4>
      </vt:variant>
    </vt:vector>
  </HeadingPairs>
  <TitlesOfParts>
    <vt:vector size="122" baseType="lpstr">
      <vt:lpstr>arial</vt:lpstr>
      <vt:lpstr>arial</vt:lpstr>
      <vt:lpstr>ArialMT</vt:lpstr>
      <vt:lpstr>Calibri</vt:lpstr>
      <vt:lpstr>Calibri Light</vt:lpstr>
      <vt:lpstr>courier-new</vt:lpstr>
      <vt:lpstr>erdana</vt:lpstr>
      <vt:lpstr>euclid_circular_a</vt:lpstr>
      <vt:lpstr>Google Sans</vt:lpstr>
      <vt:lpstr>Open Sans</vt:lpstr>
      <vt:lpstr>Roboto</vt:lpstr>
      <vt:lpstr>Symbol</vt:lpstr>
      <vt:lpstr>Times</vt:lpstr>
      <vt:lpstr>Times New Roman</vt:lpstr>
      <vt:lpstr>urw-din</vt:lpstr>
      <vt:lpstr>verdana</vt:lpstr>
      <vt:lpstr>Wingdings</vt:lpstr>
      <vt:lpstr>Office Theme</vt:lpstr>
      <vt:lpstr>PowerPoint Presentation</vt:lpstr>
      <vt:lpstr>Syllabus</vt:lpstr>
      <vt:lpstr>Syllabus</vt:lpstr>
      <vt:lpstr>PPSC UNIT-1</vt:lpstr>
      <vt:lpstr>Unit – 1 </vt:lpstr>
      <vt:lpstr>Components of Computer System </vt:lpstr>
      <vt:lpstr>Components of Computer System </vt:lpstr>
      <vt:lpstr>Components of Computer System </vt:lpstr>
      <vt:lpstr>PowerPoint Presentation</vt:lpstr>
      <vt:lpstr>Computer Languages</vt:lpstr>
      <vt:lpstr>Computer Languages</vt:lpstr>
      <vt:lpstr>Computer Languages</vt:lpstr>
      <vt:lpstr>Computer Languages</vt:lpstr>
      <vt:lpstr>PowerPoint Presentation</vt:lpstr>
      <vt:lpstr>PowerPoint Presentation</vt:lpstr>
      <vt:lpstr>Low level and high level languages</vt:lpstr>
      <vt:lpstr>PowerPoint Presentation</vt:lpstr>
      <vt:lpstr>Compiler Vs Interpreter</vt:lpstr>
      <vt:lpstr>PowerPoint Presentation</vt:lpstr>
      <vt:lpstr>ALGORITHMS</vt:lpstr>
      <vt:lpstr>PowerPoint Presentation</vt:lpstr>
      <vt:lpstr>Real Life example for algorithm</vt:lpstr>
      <vt:lpstr>PowerPoint Presentation</vt:lpstr>
      <vt:lpstr>PowerPoint Presentation</vt:lpstr>
      <vt:lpstr>PowerPoint Presentation</vt:lpstr>
      <vt:lpstr>Characteristics of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language</vt:lpstr>
      <vt:lpstr>History of C</vt:lpstr>
      <vt:lpstr>PowerPoint Presentation</vt:lpstr>
      <vt:lpstr>PowerPoint Presentation</vt:lpstr>
      <vt:lpstr>Documentation Section </vt:lpstr>
      <vt:lpstr>Line comments(single ine)</vt:lpstr>
      <vt:lpstr>Block comments(Multiline)</vt:lpstr>
      <vt:lpstr>Link Section </vt:lpstr>
      <vt:lpstr>PowerPoint Presentation</vt:lpstr>
      <vt:lpstr>Global Declaration Section </vt:lpstr>
      <vt:lpstr>main Function Section </vt:lpstr>
      <vt:lpstr>C program to display “Hello World” in screen</vt:lpstr>
      <vt:lpstr>C program to display your name</vt:lpstr>
      <vt:lpstr>C program to display your name  5 times</vt:lpstr>
      <vt:lpstr>C program to display your name  5 times</vt:lpstr>
      <vt:lpstr>printf()</vt:lpstr>
      <vt:lpstr>PowerPoint Presentation</vt:lpstr>
      <vt:lpstr> Variables</vt:lpstr>
      <vt:lpstr>C Variables </vt:lpstr>
      <vt:lpstr>Variables</vt:lpstr>
      <vt:lpstr>DataTypes</vt:lpstr>
      <vt:lpstr>Datatypes</vt:lpstr>
      <vt:lpstr>Datatypes</vt:lpstr>
      <vt:lpstr>Now,how to declare variable with datatype?</vt:lpstr>
      <vt:lpstr>Variables</vt:lpstr>
      <vt:lpstr>Identifiers</vt:lpstr>
      <vt:lpstr>Keywords(Reserved words)</vt:lpstr>
      <vt:lpstr>Keywords(Reserved words)</vt:lpstr>
      <vt:lpstr>Identifiers</vt:lpstr>
      <vt:lpstr>Identifiers</vt:lpstr>
      <vt:lpstr>Assigning Values to Variables </vt:lpstr>
      <vt:lpstr>Program to assign a value to variable and display it </vt:lpstr>
      <vt:lpstr>Program to assign a value to variable and display it </vt:lpstr>
      <vt:lpstr>Program to assign a value to variable and display it </vt:lpstr>
      <vt:lpstr>Reading variable values from keyboard(Input function)</vt:lpstr>
      <vt:lpstr>Reading variable values from keyboard(Input function)</vt:lpstr>
      <vt:lpstr>Constants</vt:lpstr>
      <vt:lpstr>Constants</vt:lpstr>
      <vt:lpstr>Operators</vt:lpstr>
      <vt:lpstr>Arithmetic Operators</vt:lpstr>
      <vt:lpstr>Arithmetic operators-example program</vt:lpstr>
      <vt:lpstr>Assignment operators</vt:lpstr>
      <vt:lpstr>Assignment operators-example program</vt:lpstr>
      <vt:lpstr>Relational operators</vt:lpstr>
      <vt:lpstr>Relational operators-example program</vt:lpstr>
      <vt:lpstr>Logical Operators</vt:lpstr>
      <vt:lpstr>            Truth Tables</vt:lpstr>
      <vt:lpstr>                       Example program</vt:lpstr>
      <vt:lpstr>  </vt:lpstr>
      <vt:lpstr>PowerPoint Presentation</vt:lpstr>
      <vt:lpstr>PowerPoint Presentation</vt:lpstr>
      <vt:lpstr>Operators</vt:lpstr>
      <vt:lpstr>          conditional operator-example2</vt:lpstr>
      <vt:lpstr>PowerPoint Presentation</vt:lpstr>
      <vt:lpstr>Increment/Decrement Operators example</vt:lpstr>
      <vt:lpstr>                Special Operators</vt:lpstr>
      <vt:lpstr>Operators Precedence in C </vt:lpstr>
      <vt:lpstr>Operators Precedence &amp; Associativity in C </vt:lpstr>
      <vt:lpstr>PowerPoint Presentation</vt:lpstr>
      <vt:lpstr>             Type conversion</vt:lpstr>
      <vt:lpstr>PowerPoint Presentation</vt:lpstr>
      <vt:lpstr>         Examples(implicit conversion)</vt:lpstr>
      <vt:lpstr>PowerPoint Presentation</vt:lpstr>
      <vt:lpstr>               Example-type casting</vt:lpstr>
      <vt:lpstr>UNIT-1 Revision</vt:lpstr>
      <vt:lpstr>UNIT-1 Revision</vt:lpstr>
      <vt:lpstr>UNIT-1 Revision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Language</dc:title>
  <dc:creator>CHAKRI</dc:creator>
  <cp:lastModifiedBy>A Lakshman CSE</cp:lastModifiedBy>
  <cp:revision>5421</cp:revision>
  <dcterms:created xsi:type="dcterms:W3CDTF">2019-06-12T04:29:05Z</dcterms:created>
  <dcterms:modified xsi:type="dcterms:W3CDTF">2021-06-02T08:12:25Z</dcterms:modified>
</cp:coreProperties>
</file>