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7" r:id="rId2"/>
    <p:sldId id="612" r:id="rId3"/>
    <p:sldId id="568" r:id="rId4"/>
    <p:sldId id="569" r:id="rId5"/>
    <p:sldId id="570" r:id="rId6"/>
    <p:sldId id="571" r:id="rId7"/>
    <p:sldId id="640" r:id="rId8"/>
    <p:sldId id="641" r:id="rId9"/>
    <p:sldId id="572" r:id="rId10"/>
    <p:sldId id="573" r:id="rId11"/>
    <p:sldId id="574" r:id="rId12"/>
    <p:sldId id="575" r:id="rId13"/>
    <p:sldId id="639" r:id="rId14"/>
    <p:sldId id="576" r:id="rId15"/>
    <p:sldId id="577" r:id="rId16"/>
    <p:sldId id="578" r:id="rId17"/>
    <p:sldId id="579" r:id="rId18"/>
    <p:sldId id="580" r:id="rId19"/>
    <p:sldId id="613" r:id="rId20"/>
    <p:sldId id="614" r:id="rId21"/>
    <p:sldId id="331" r:id="rId22"/>
    <p:sldId id="632" r:id="rId23"/>
    <p:sldId id="634" r:id="rId24"/>
    <p:sldId id="642" r:id="rId25"/>
    <p:sldId id="633" r:id="rId26"/>
    <p:sldId id="635" r:id="rId27"/>
    <p:sldId id="648" r:id="rId28"/>
    <p:sldId id="649" r:id="rId29"/>
    <p:sldId id="650" r:id="rId30"/>
    <p:sldId id="629" r:id="rId31"/>
    <p:sldId id="630" r:id="rId32"/>
    <p:sldId id="644" r:id="rId33"/>
    <p:sldId id="645" r:id="rId34"/>
    <p:sldId id="646" r:id="rId35"/>
    <p:sldId id="647" r:id="rId36"/>
    <p:sldId id="620" r:id="rId37"/>
    <p:sldId id="622" r:id="rId38"/>
    <p:sldId id="651" r:id="rId39"/>
    <p:sldId id="652" r:id="rId40"/>
    <p:sldId id="653" r:id="rId41"/>
    <p:sldId id="592" r:id="rId42"/>
    <p:sldId id="593" r:id="rId43"/>
    <p:sldId id="655" r:id="rId44"/>
    <p:sldId id="657" r:id="rId45"/>
    <p:sldId id="656" r:id="rId46"/>
    <p:sldId id="658" r:id="rId47"/>
    <p:sldId id="659" r:id="rId48"/>
    <p:sldId id="556" r:id="rId49"/>
    <p:sldId id="660" r:id="rId50"/>
    <p:sldId id="661" r:id="rId51"/>
    <p:sldId id="662" r:id="rId52"/>
    <p:sldId id="663" r:id="rId53"/>
    <p:sldId id="664" r:id="rId54"/>
    <p:sldId id="665" r:id="rId55"/>
    <p:sldId id="672" r:id="rId56"/>
    <p:sldId id="680" r:id="rId57"/>
    <p:sldId id="679" r:id="rId58"/>
    <p:sldId id="673" r:id="rId59"/>
    <p:sldId id="666" r:id="rId60"/>
    <p:sldId id="668" r:id="rId61"/>
    <p:sldId id="667" r:id="rId62"/>
    <p:sldId id="670" r:id="rId63"/>
    <p:sldId id="671" r:id="rId64"/>
    <p:sldId id="677" r:id="rId65"/>
    <p:sldId id="675" r:id="rId66"/>
    <p:sldId id="676" r:id="rId67"/>
    <p:sldId id="67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030B9"/>
    <a:srgbClr val="4B153D"/>
    <a:srgbClr val="D86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9E14FF-6335-4A79-BD73-ADF534BF9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e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B1C1F-FE19-48B0-8B81-09C5D9786B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33366-FCA5-4097-B653-6190C3B27508}" type="datetimeFigureOut">
              <a:rPr lang="te-IN" smtClean="0"/>
              <a:t>14-06-2021</a:t>
            </a:fld>
            <a:endParaRPr lang="te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4BBFA-89F8-4EA3-94A1-5D31DE42A4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e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EFE53-9F29-4C5D-84C4-4DF5568A26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02AD1-18F7-498B-80D7-2AB7C734586C}" type="slidenum">
              <a:rPr lang="te-IN" smtClean="0"/>
              <a:t>‹#›</a:t>
            </a:fld>
            <a:endParaRPr lang="te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1C422-3272-44E7-9ED4-BC7125688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32" y="1481220"/>
            <a:ext cx="106694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1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B7BA3-2FB2-49C0-8280-EBC2BD528ABD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CC6A3-BB13-4C8A-B36B-E7278AA47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246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97EBFB9-241E-4D45-B791-26939E236A48}" type="datetime1">
              <a:rPr lang="en-US" smtClean="0"/>
              <a:t>6/14/2021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548A2E8-E9B2-4B54-94A7-BD90CD1D90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CE2E-458E-4DBB-B840-FADF834B4F84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1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C2A4-C1AD-4CB9-A18D-C329BE8BBB57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56C4-185C-47A7-9606-F5502F38EE96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3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9698-75DD-42C6-8AB5-5A16B259FB4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7E4-77D2-4DAB-9A64-4B17C376B0D1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31E6-9FDA-4625-B288-1B2966B2104C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CC9A-1297-4315-B316-96105AD606DA}" type="datetime1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9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201B-B284-4CE9-8604-1BC8D683483B}" type="datetime1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068-4DA5-4698-ACF0-BD2781028B8E}" type="datetime1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1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15E6-6653-497E-B4D3-834B581575C9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AF93-733D-427F-B083-19EDA29EEB7E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FCA8-795C-4742-B36F-DBBAE79B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B1985-6AFB-41FC-8B1F-8065481C2DBF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FCA8-795C-4742-B36F-DBBAE79B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../programs/Ifelse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../programs/Nestedif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programs/Nestedif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../programs/ElseifLadder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../programs/Switchday.java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qr.ae/pNWv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../programs/If1.java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../programs/If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82679" y="1467775"/>
            <a:ext cx="80772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PROGRAMMING FOR PROBLEM SOLVING USING C</a:t>
            </a:r>
          </a:p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(201ES2T08 )</a:t>
            </a:r>
          </a:p>
          <a:p>
            <a:pPr algn="ctr"/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5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II SEM </a:t>
            </a:r>
            <a:r>
              <a:rPr lang="en-US" sz="25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Agri,PT,Mining</a:t>
            </a:r>
            <a:r>
              <a:rPr lang="en-US" sz="25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,civil</a:t>
            </a:r>
          </a:p>
          <a:p>
            <a:pPr algn="ctr"/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A.Lakshmanarao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Associate </a:t>
            </a:r>
            <a:r>
              <a:rPr lang="en-US" sz="20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Professor,H&amp;BS-I</a:t>
            </a: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Dept.</a:t>
            </a:r>
          </a:p>
          <a:p>
            <a:pPr algn="ctr"/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Aditya Engineering College(A)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Mail :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a.lakshmanarao@aec.edu.in</a:t>
            </a:r>
            <a:endParaRPr lang="en-US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Cell: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+91-9951060528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CABCA-EE8F-4B7D-AA83-7FE2B2D7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PROGRAMMING FOR PROBLEM SOLVING USING C                               A.Lakshmanarao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B8FC-2D5C-4A04-B80E-46D32E97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916" y="214752"/>
            <a:ext cx="10515600" cy="1325563"/>
          </a:xfrm>
        </p:spPr>
        <p:txBody>
          <a:bodyPr/>
          <a:lstStyle/>
          <a:p>
            <a:r>
              <a:rPr lang="en-US" altLang="en-US" sz="4400" b="1" u="sng" dirty="0">
                <a:solidFill>
                  <a:srgbClr val="002060"/>
                </a:solidFill>
                <a:latin typeface="Times New Roman" pitchFamily="18" charset="0"/>
                <a:hlinkClick r:id="rId2" action="ppaction://hlinkfile"/>
              </a:rPr>
              <a:t>if-else statement:</a:t>
            </a:r>
            <a:br>
              <a:rPr lang="en-US" altLang="en-US" sz="4400" dirty="0">
                <a:solidFill>
                  <a:srgbClr val="002060"/>
                </a:solidFill>
                <a:latin typeface="Times New Roman" pitchFamily="18" charset="0"/>
                <a:hlinkClick r:id="rId2" action="ppaction://hlinkfil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E55F-C526-4DE8-92C9-3F7FD5473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084" y="103888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      int main()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   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      int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= 100;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       </a:t>
            </a:r>
            <a:r>
              <a:rPr lang="en-US" b="1" dirty="0">
                <a:solidFill>
                  <a:srgbClr val="4B153D"/>
                </a:solidFill>
              </a:rPr>
              <a:t>if(</a:t>
            </a:r>
            <a:r>
              <a:rPr lang="en-US" b="1" dirty="0" err="1">
                <a:solidFill>
                  <a:srgbClr val="4B153D"/>
                </a:solidFill>
              </a:rPr>
              <a:t>i</a:t>
            </a:r>
            <a:r>
              <a:rPr lang="en-US" b="1" dirty="0">
                <a:solidFill>
                  <a:srgbClr val="4B153D"/>
                </a:solidFill>
              </a:rPr>
              <a:t>==100)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B153D"/>
                </a:solidFill>
              </a:rPr>
              <a:t>          {     </a:t>
            </a:r>
            <a:r>
              <a:rPr lang="en-US" b="1" dirty="0" err="1">
                <a:solidFill>
                  <a:srgbClr val="4B153D"/>
                </a:solidFill>
              </a:rPr>
              <a:t>printf</a:t>
            </a:r>
            <a:r>
              <a:rPr lang="en-US" b="1" dirty="0">
                <a:solidFill>
                  <a:srgbClr val="4B153D"/>
                </a:solidFill>
              </a:rPr>
              <a:t>(“</a:t>
            </a:r>
            <a:r>
              <a:rPr lang="en-US" b="1" dirty="0" err="1">
                <a:solidFill>
                  <a:srgbClr val="4B153D"/>
                </a:solidFill>
              </a:rPr>
              <a:t>i</a:t>
            </a:r>
            <a:r>
              <a:rPr lang="en-US" b="1" dirty="0">
                <a:solidFill>
                  <a:srgbClr val="4B153D"/>
                </a:solidFill>
              </a:rPr>
              <a:t> is 100");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B153D"/>
                </a:solidFill>
              </a:rPr>
              <a:t>          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B153D"/>
                </a:solidFill>
              </a:rPr>
              <a:t>          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B153D"/>
                </a:solidFill>
              </a:rPr>
              <a:t>     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B153D"/>
                </a:solidFill>
              </a:rPr>
              <a:t>           </a:t>
            </a:r>
            <a:r>
              <a:rPr lang="en-US" b="1" dirty="0" err="1">
                <a:solidFill>
                  <a:srgbClr val="4B153D"/>
                </a:solidFill>
              </a:rPr>
              <a:t>printf</a:t>
            </a:r>
            <a:r>
              <a:rPr lang="en-US" b="1" dirty="0">
                <a:solidFill>
                  <a:srgbClr val="4B153D"/>
                </a:solidFill>
              </a:rPr>
              <a:t>(“</a:t>
            </a:r>
            <a:r>
              <a:rPr lang="en-US" b="1" dirty="0" err="1">
                <a:solidFill>
                  <a:srgbClr val="4B153D"/>
                </a:solidFill>
              </a:rPr>
              <a:t>i</a:t>
            </a:r>
            <a:r>
              <a:rPr lang="en-US" b="1" dirty="0">
                <a:solidFill>
                  <a:srgbClr val="4B153D"/>
                </a:solidFill>
              </a:rPr>
              <a:t> is not 100");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B153D"/>
                </a:solidFill>
              </a:rPr>
              <a:t>          }     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     }</a:t>
            </a:r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F57333A4-621A-4A49-9DD5-89618F39933B}"/>
              </a:ext>
            </a:extLst>
          </p:cNvPr>
          <p:cNvSpPr/>
          <p:nvPr/>
        </p:nvSpPr>
        <p:spPr>
          <a:xfrm>
            <a:off x="4102603" y="1718268"/>
            <a:ext cx="320581" cy="4572000"/>
          </a:xfrm>
          <a:prstGeom prst="leftBracket">
            <a:avLst/>
          </a:prstGeom>
          <a:ln w="476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17E94024-91AE-4C45-9278-C8DF055E17B6}"/>
              </a:ext>
            </a:extLst>
          </p:cNvPr>
          <p:cNvSpPr/>
          <p:nvPr/>
        </p:nvSpPr>
        <p:spPr>
          <a:xfrm>
            <a:off x="4633516" y="3214552"/>
            <a:ext cx="111215" cy="664112"/>
          </a:xfrm>
          <a:prstGeom prst="leftBracket">
            <a:avLst/>
          </a:prstGeom>
          <a:ln w="47625">
            <a:solidFill>
              <a:srgbClr val="4B1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4706025F-FA42-43DA-9770-7595F35DE3FE}"/>
              </a:ext>
            </a:extLst>
          </p:cNvPr>
          <p:cNvSpPr/>
          <p:nvPr/>
        </p:nvSpPr>
        <p:spPr>
          <a:xfrm>
            <a:off x="4744732" y="4803112"/>
            <a:ext cx="111215" cy="1088541"/>
          </a:xfrm>
          <a:prstGeom prst="leftBracket">
            <a:avLst/>
          </a:prstGeom>
          <a:ln w="47625">
            <a:solidFill>
              <a:srgbClr val="4B1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23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0774" y="1019111"/>
            <a:ext cx="10515600" cy="55926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400" b="1" u="sng" dirty="0">
              <a:solidFill>
                <a:srgbClr val="00206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  <a:t>Decision Making and Branching / Conditional Statements</a:t>
            </a:r>
          </a:p>
          <a:p>
            <a:pPr lvl="1"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sz="4000" b="1" u="sng" dirty="0">
                <a:solidFill>
                  <a:srgbClr val="002060"/>
                </a:solidFill>
                <a:latin typeface="Times New Roman" pitchFamily="18" charset="0"/>
              </a:rPr>
              <a:t>3. nested-if statement: </a:t>
            </a:r>
            <a:endParaRPr lang="en-US" altLang="en-US" sz="40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457200" lvl="1" indent="0">
              <a:spcBef>
                <a:spcPct val="75000"/>
              </a:spcBef>
              <a:buNone/>
            </a:pPr>
            <a:endParaRPr lang="en-US" altLang="en-US" sz="16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</a:rPr>
              <a:t>		         	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itchFamily="18" charset="0"/>
              </a:rPr>
              <a:t>	   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itchFamily="18" charset="0"/>
              </a:rPr>
              <a:t>	  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itchFamily="18" charset="0"/>
              </a:rPr>
              <a:t> 	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333E78-06C1-4E94-8033-0871F4D81CF9}"/>
              </a:ext>
            </a:extLst>
          </p:cNvPr>
          <p:cNvSpPr/>
          <p:nvPr/>
        </p:nvSpPr>
        <p:spPr>
          <a:xfrm>
            <a:off x="500115" y="2705298"/>
            <a:ext cx="661767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if(condition)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{    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     //code to be executed    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   if(condition)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{  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   //code to be executed    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    }    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074" name="Picture 2" descr="Java Nested If Statement">
            <a:extLst>
              <a:ext uri="{FF2B5EF4-FFF2-40B4-BE49-F238E27FC236}">
                <a16:creationId xmlns:a16="http://schemas.microsoft.com/office/drawing/2014/main" id="{7608957A-54B6-43BE-A639-0FDB60D1C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46" y="238259"/>
            <a:ext cx="2984361" cy="638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3571-4086-4A5D-A8FF-3BD7142A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164591"/>
            <a:ext cx="5446777" cy="1905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hlinkClick r:id="rId2" action="ppaction://hlinkfile"/>
              </a:rPr>
              <a:t>nested if example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7865-C5DD-4970-89A5-338591B30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27" y="150512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   int main()</a:t>
            </a:r>
          </a:p>
          <a:p>
            <a:pPr marL="0" indent="0">
              <a:buNone/>
            </a:pPr>
            <a:r>
              <a:rPr lang="en-IN" sz="2400" b="1" dirty="0"/>
              <a:t>{</a:t>
            </a:r>
          </a:p>
          <a:p>
            <a:pPr marL="0" indent="0">
              <a:buNone/>
            </a:pPr>
            <a:r>
              <a:rPr lang="en-IN" sz="2400" b="1" dirty="0"/>
              <a:t>        int </a:t>
            </a:r>
            <a:r>
              <a:rPr lang="en-IN" sz="2400" b="1" dirty="0" err="1"/>
              <a:t>num</a:t>
            </a:r>
            <a:r>
              <a:rPr lang="en-IN" sz="2400" b="1" dirty="0"/>
              <a:t>=300;</a:t>
            </a:r>
          </a:p>
          <a:p>
            <a:pPr marL="0" indent="0">
              <a:buNone/>
            </a:pPr>
            <a:r>
              <a:rPr lang="en-IN" sz="2400" b="1" dirty="0"/>
              <a:t>	</a:t>
            </a:r>
            <a:r>
              <a:rPr lang="en-IN" sz="2400" b="1" dirty="0">
                <a:solidFill>
                  <a:srgbClr val="FF0000"/>
                </a:solidFill>
              </a:rPr>
              <a:t>if( </a:t>
            </a:r>
            <a:r>
              <a:rPr lang="en-IN" sz="2400" b="1" dirty="0" err="1">
                <a:solidFill>
                  <a:srgbClr val="FF0000"/>
                </a:solidFill>
              </a:rPr>
              <a:t>num</a:t>
            </a:r>
            <a:r>
              <a:rPr lang="en-IN" sz="2400" b="1" dirty="0">
                <a:solidFill>
                  <a:srgbClr val="FF0000"/>
                </a:solidFill>
              </a:rPr>
              <a:t> &lt; 100 )</a:t>
            </a:r>
          </a:p>
          <a:p>
            <a:pPr marL="0" indent="0">
              <a:buNone/>
            </a:pPr>
            <a:r>
              <a:rPr lang="en-IN" sz="2400" b="1" dirty="0"/>
              <a:t>        </a:t>
            </a:r>
            <a:r>
              <a:rPr lang="en-IN" sz="2400" b="1" dirty="0">
                <a:solidFill>
                  <a:srgbClr val="FF0000"/>
                </a:solidFill>
              </a:rPr>
              <a:t>{ </a:t>
            </a:r>
          </a:p>
          <a:p>
            <a:pPr marL="0" indent="0">
              <a:buNone/>
            </a:pPr>
            <a:r>
              <a:rPr lang="en-IN" sz="2400" b="1" dirty="0"/>
              <a:t>           </a:t>
            </a:r>
            <a:r>
              <a:rPr lang="en-IN" sz="2400" b="1" dirty="0" err="1"/>
              <a:t>printf</a:t>
            </a:r>
            <a:r>
              <a:rPr lang="en-IN" sz="2400" b="1" dirty="0"/>
              <a:t>("number is less than 100");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FF"/>
                </a:solidFill>
              </a:rPr>
              <a:t>           if(</a:t>
            </a:r>
            <a:r>
              <a:rPr lang="en-IN" sz="2400" b="1" dirty="0" err="1">
                <a:solidFill>
                  <a:srgbClr val="FF00FF"/>
                </a:solidFill>
              </a:rPr>
              <a:t>num</a:t>
            </a:r>
            <a:r>
              <a:rPr lang="en-IN" sz="2400" b="1" dirty="0">
                <a:solidFill>
                  <a:srgbClr val="FF00FF"/>
                </a:solidFill>
              </a:rPr>
              <a:t> &gt; 50)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FF"/>
                </a:solidFill>
              </a:rPr>
              <a:t>          {	      </a:t>
            </a:r>
            <a:r>
              <a:rPr lang="en-IN" sz="2400" b="1" dirty="0" err="1"/>
              <a:t>printf</a:t>
            </a:r>
            <a:r>
              <a:rPr lang="en-IN" sz="2400" b="1" dirty="0"/>
              <a:t>("number is greater than 50");	   </a:t>
            </a:r>
            <a:r>
              <a:rPr lang="en-IN" sz="2400" b="1" dirty="0">
                <a:solidFill>
                  <a:srgbClr val="FF00FF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FF"/>
                </a:solidFill>
              </a:rPr>
              <a:t>         else     </a:t>
            </a:r>
            <a:r>
              <a:rPr lang="en-IN" sz="2400" b="1" dirty="0"/>
              <a:t>          </a:t>
            </a:r>
            <a:r>
              <a:rPr lang="en-IN" sz="2400" b="1" dirty="0">
                <a:solidFill>
                  <a:srgbClr val="FF00FF"/>
                </a:solidFill>
              </a:rPr>
              <a:t>{</a:t>
            </a:r>
            <a:r>
              <a:rPr lang="en-IN" sz="2400" b="1" dirty="0"/>
              <a:t>	      </a:t>
            </a:r>
            <a:r>
              <a:rPr lang="en-IN" sz="2400" b="1" dirty="0" err="1"/>
              <a:t>printf</a:t>
            </a:r>
            <a:r>
              <a:rPr lang="en-IN" sz="2400" b="1" dirty="0"/>
              <a:t>("number is  less than 100 and less than 50"); </a:t>
            </a:r>
            <a:r>
              <a:rPr lang="en-IN" sz="2400" b="1" dirty="0">
                <a:solidFill>
                  <a:srgbClr val="FF00FF"/>
                </a:solidFill>
              </a:rPr>
              <a:t>   }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else  { </a:t>
            </a:r>
            <a:r>
              <a:rPr lang="en-IN" sz="2400" b="1" dirty="0" err="1">
                <a:solidFill>
                  <a:srgbClr val="00B050"/>
                </a:solidFill>
              </a:rPr>
              <a:t>printf</a:t>
            </a:r>
            <a:r>
              <a:rPr lang="en-IN" sz="2400" b="1" dirty="0">
                <a:solidFill>
                  <a:srgbClr val="00B050"/>
                </a:solidFill>
              </a:rPr>
              <a:t>("number is &gt;=100");  }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  <a:p>
            <a:pPr marL="0" indent="0">
              <a:buNone/>
            </a:pPr>
            <a:r>
              <a:rPr lang="en-IN" sz="2400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3086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3571-4086-4A5D-A8FF-3BD7142A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164591"/>
            <a:ext cx="5446777" cy="1905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hlinkClick r:id="rId2" action="ppaction://hlinkfile"/>
              </a:rPr>
              <a:t>nested if example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7865-C5DD-4970-89A5-338591B30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4474"/>
            <a:ext cx="6312023" cy="5500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#include &lt;</a:t>
            </a:r>
            <a:r>
              <a:rPr lang="en-US" sz="2400" b="1" dirty="0" err="1"/>
              <a:t>stdio.h</a:t>
            </a:r>
            <a:r>
              <a:rPr lang="en-US" sz="2400" b="1" dirty="0"/>
              <a:t>&gt;</a:t>
            </a:r>
          </a:p>
          <a:p>
            <a:pPr marL="0" indent="0">
              <a:buNone/>
            </a:pPr>
            <a:r>
              <a:rPr lang="en-US" sz="2400" b="1" dirty="0"/>
              <a:t>int main()</a:t>
            </a:r>
          </a:p>
          <a:p>
            <a:pPr marL="0" indent="0">
              <a:buNone/>
            </a:pPr>
            <a:r>
              <a:rPr lang="en-US" sz="2400" b="1" dirty="0"/>
              <a:t>{   int A, B, C;</a:t>
            </a:r>
          </a:p>
          <a:p>
            <a:pPr marL="0" indent="0">
              <a:buNone/>
            </a:pPr>
            <a:r>
              <a:rPr lang="en-US" sz="2400" b="1" dirty="0"/>
              <a:t>      </a:t>
            </a:r>
            <a:r>
              <a:rPr lang="en-US" sz="2400" b="1" dirty="0" err="1"/>
              <a:t>printf</a:t>
            </a:r>
            <a:r>
              <a:rPr lang="en-US" sz="2400" b="1" dirty="0"/>
              <a:t>("Enter three numbers: ");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b="1" dirty="0" err="1"/>
              <a:t>scanf</a:t>
            </a:r>
            <a:r>
              <a:rPr lang="en-US" sz="2400" b="1" dirty="0"/>
              <a:t>("%d %d %d", &amp;A, &amp;B, &amp;C);</a:t>
            </a:r>
          </a:p>
          <a:p>
            <a:pPr marL="0" indent="0">
              <a:buNone/>
            </a:pPr>
            <a:r>
              <a:rPr lang="en-US" sz="2400" b="1" dirty="0"/>
              <a:t>      if (A &gt;= B)</a:t>
            </a:r>
          </a:p>
          <a:p>
            <a:pPr marL="0" indent="0">
              <a:buNone/>
            </a:pPr>
            <a:r>
              <a:rPr lang="en-US" sz="2400" b="1" dirty="0"/>
              <a:t> {</a:t>
            </a:r>
          </a:p>
          <a:p>
            <a:pPr marL="0" indent="0">
              <a:buNone/>
            </a:pPr>
            <a:r>
              <a:rPr lang="en-US" sz="2400" b="1" dirty="0"/>
              <a:t>        if (A &gt;= C)</a:t>
            </a:r>
          </a:p>
          <a:p>
            <a:pPr marL="0" indent="0">
              <a:buNone/>
            </a:pPr>
            <a:r>
              <a:rPr lang="en-US" sz="2400" b="1" dirty="0"/>
              <a:t>       </a:t>
            </a:r>
            <a:r>
              <a:rPr lang="en-US" sz="2400" b="1" dirty="0" err="1"/>
              <a:t>printf</a:t>
            </a:r>
            <a:r>
              <a:rPr lang="en-US" sz="2400" b="1" dirty="0"/>
              <a:t>("%d is the largest number.", A);</a:t>
            </a:r>
          </a:p>
          <a:p>
            <a:pPr marL="0" indent="0">
              <a:buNone/>
            </a:pPr>
            <a:r>
              <a:rPr lang="en-US" sz="2400" b="1" dirty="0"/>
              <a:t>        else</a:t>
            </a:r>
          </a:p>
          <a:p>
            <a:pPr marL="0" indent="0">
              <a:buNone/>
            </a:pPr>
            <a:r>
              <a:rPr lang="en-US" sz="2400" b="1" dirty="0"/>
              <a:t>            </a:t>
            </a:r>
            <a:r>
              <a:rPr lang="en-US" sz="2400" b="1" dirty="0" err="1"/>
              <a:t>printf</a:t>
            </a:r>
            <a:r>
              <a:rPr lang="en-US" sz="2400" b="1" dirty="0"/>
              <a:t>("%d is the largest number.", C);</a:t>
            </a:r>
          </a:p>
          <a:p>
            <a:pPr marL="0" indent="0">
              <a:buNone/>
            </a:pPr>
            <a:r>
              <a:rPr lang="en-US" sz="2400" b="1" dirty="0"/>
              <a:t>    }</a:t>
            </a:r>
          </a:p>
          <a:p>
            <a:pPr marL="0" indent="0">
              <a:buNone/>
            </a:pP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30686-5EAB-48F7-8D3B-D03F9A3E13E4}"/>
              </a:ext>
            </a:extLst>
          </p:cNvPr>
          <p:cNvSpPr txBox="1"/>
          <p:nvPr/>
        </p:nvSpPr>
        <p:spPr>
          <a:xfrm>
            <a:off x="6300186" y="1265896"/>
            <a:ext cx="47613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2400" b="1" dirty="0"/>
              <a:t>else </a:t>
            </a:r>
          </a:p>
          <a:p>
            <a:pPr marL="0" indent="0">
              <a:buNone/>
            </a:pPr>
            <a:r>
              <a:rPr lang="en-US" sz="2400" b="1" dirty="0"/>
              <a:t>{</a:t>
            </a:r>
          </a:p>
          <a:p>
            <a:pPr marL="0" indent="0">
              <a:buNone/>
            </a:pPr>
            <a:r>
              <a:rPr lang="en-US" sz="2400" b="1" dirty="0"/>
              <a:t>        if (B &gt;= C)</a:t>
            </a:r>
          </a:p>
          <a:p>
            <a:pPr marL="0" indent="0">
              <a:buNone/>
            </a:pPr>
            <a:r>
              <a:rPr lang="en-US" sz="2400" b="1" dirty="0"/>
              <a:t>            </a:t>
            </a:r>
            <a:r>
              <a:rPr lang="en-US" sz="2400" b="1" dirty="0" err="1"/>
              <a:t>printf</a:t>
            </a:r>
            <a:r>
              <a:rPr lang="en-US" sz="2400" b="1" dirty="0"/>
              <a:t>("%d is the largest number.", B);</a:t>
            </a:r>
          </a:p>
          <a:p>
            <a:pPr marL="0" indent="0">
              <a:buNone/>
            </a:pPr>
            <a:r>
              <a:rPr lang="en-US" sz="2400" b="1" dirty="0"/>
              <a:t>        else</a:t>
            </a:r>
          </a:p>
          <a:p>
            <a:pPr marL="0" indent="0">
              <a:buNone/>
            </a:pPr>
            <a:r>
              <a:rPr lang="en-US" sz="2400" b="1" dirty="0"/>
              <a:t>            </a:t>
            </a:r>
            <a:r>
              <a:rPr lang="en-US" sz="2400" b="1" dirty="0" err="1"/>
              <a:t>printf</a:t>
            </a:r>
            <a:r>
              <a:rPr lang="en-US" sz="2400" b="1" dirty="0"/>
              <a:t>("%d is the largest number.", C);</a:t>
            </a:r>
          </a:p>
          <a:p>
            <a:pPr marL="0" indent="0">
              <a:buNone/>
            </a:pPr>
            <a:r>
              <a:rPr lang="en-US" sz="2400" b="1" dirty="0"/>
              <a:t>    }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</a:p>
          <a:p>
            <a:pPr marL="0" indent="0">
              <a:buNone/>
            </a:pPr>
            <a:r>
              <a:rPr lang="en-US" sz="2400" b="1" dirty="0"/>
              <a:t>    return 0;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  <a:r>
              <a:rPr lang="en-IN" sz="2400" b="1" dirty="0"/>
              <a:t> </a:t>
            </a:r>
            <a:endParaRPr lang="te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414FA-0903-4012-9E4C-2FFB13EF289D}"/>
              </a:ext>
            </a:extLst>
          </p:cNvPr>
          <p:cNvSpPr txBox="1"/>
          <p:nvPr/>
        </p:nvSpPr>
        <p:spPr>
          <a:xfrm>
            <a:off x="4238184" y="448282"/>
            <a:ext cx="6618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u="sng" dirty="0"/>
              <a:t>Largest of three numbers</a:t>
            </a:r>
          </a:p>
        </p:txBody>
      </p:sp>
    </p:spTree>
    <p:extLst>
      <p:ext uri="{BB962C8B-B14F-4D97-AF65-F5344CB8AC3E}">
        <p14:creationId xmlns:p14="http://schemas.microsoft.com/office/powerpoint/2010/main" val="394635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32155" y="35346"/>
            <a:ext cx="10377256" cy="6780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91594" y="713410"/>
            <a:ext cx="12191999" cy="5592604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</a:rPr>
              <a:t>     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  <a:t>Decision Making and Branching / Conditional Statements</a:t>
            </a:r>
          </a:p>
          <a:p>
            <a:pPr lvl="1"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sz="2800" b="1" u="sng" dirty="0">
                <a:solidFill>
                  <a:srgbClr val="002060"/>
                </a:solidFill>
                <a:latin typeface="Times New Roman" pitchFamily="18" charset="0"/>
              </a:rPr>
              <a:t>4. else-if ladder statement: </a:t>
            </a:r>
            <a:endParaRPr lang="en-US" altLang="en-US" sz="28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457200" lvl="1" indent="0">
              <a:spcBef>
                <a:spcPct val="75000"/>
              </a:spcBef>
              <a:buNone/>
            </a:pPr>
            <a:endParaRPr lang="en-US" altLang="en-US" sz="16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</a:rPr>
              <a:t>		         	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itchFamily="18" charset="0"/>
              </a:rPr>
              <a:t>	   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itchFamily="18" charset="0"/>
              </a:rPr>
              <a:t>	  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itchFamily="18" charset="0"/>
              </a:rPr>
              <a:t> 	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333E78-06C1-4E94-8033-0871F4D81CF9}"/>
              </a:ext>
            </a:extLst>
          </p:cNvPr>
          <p:cNvSpPr/>
          <p:nvPr/>
        </p:nvSpPr>
        <p:spPr>
          <a:xfrm>
            <a:off x="36488" y="1758638"/>
            <a:ext cx="6617677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/>
              <a:t>if(condition1){  </a:t>
            </a:r>
          </a:p>
          <a:p>
            <a:r>
              <a:rPr lang="en-US" sz="2500" b="1" dirty="0"/>
              <a:t>//code to be executed if cond1 is true  </a:t>
            </a:r>
          </a:p>
          <a:p>
            <a:r>
              <a:rPr lang="en-US" sz="2500" b="1" dirty="0"/>
              <a:t>}else if(condition2){  </a:t>
            </a:r>
          </a:p>
          <a:p>
            <a:r>
              <a:rPr lang="en-US" sz="2500" b="1" dirty="0"/>
              <a:t>//code to be executed if cond2 is true  </a:t>
            </a:r>
          </a:p>
          <a:p>
            <a:r>
              <a:rPr lang="en-US" sz="2500" b="1" dirty="0"/>
              <a:t>}  </a:t>
            </a:r>
          </a:p>
          <a:p>
            <a:r>
              <a:rPr lang="en-US" sz="2500" b="1" dirty="0"/>
              <a:t>else if(condition3){  </a:t>
            </a:r>
          </a:p>
          <a:p>
            <a:r>
              <a:rPr lang="en-US" sz="2500" b="1" dirty="0"/>
              <a:t>//code to be executed if cond3 is true  </a:t>
            </a:r>
          </a:p>
          <a:p>
            <a:r>
              <a:rPr lang="en-US" sz="2500" b="1" dirty="0"/>
              <a:t>}  </a:t>
            </a:r>
          </a:p>
          <a:p>
            <a:r>
              <a:rPr lang="en-US" sz="2500" b="1" dirty="0"/>
              <a:t>...  </a:t>
            </a:r>
          </a:p>
          <a:p>
            <a:r>
              <a:rPr lang="en-US" sz="2500" b="1" dirty="0"/>
              <a:t>else{  </a:t>
            </a:r>
          </a:p>
          <a:p>
            <a:r>
              <a:rPr lang="en-US" sz="2500" b="1" dirty="0"/>
              <a:t>//code to be executed if all the </a:t>
            </a:r>
            <a:r>
              <a:rPr lang="en-US" sz="2500" b="1" dirty="0" err="1"/>
              <a:t>cond’s</a:t>
            </a:r>
            <a:endParaRPr lang="en-US" sz="2500" b="1" dirty="0"/>
          </a:p>
          <a:p>
            <a:r>
              <a:rPr lang="en-US" sz="2500" b="1" dirty="0"/>
              <a:t>//are false  </a:t>
            </a:r>
          </a:p>
          <a:p>
            <a:r>
              <a:rPr lang="en-US" sz="2500" b="1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81F39-D97D-4EE0-8451-94DD5CBBA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89" y="1259736"/>
            <a:ext cx="4651899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573F-0760-4A2B-A77D-8349ABB3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07" y="92460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    </a:t>
            </a:r>
          </a:p>
          <a:p>
            <a:pPr marL="0" indent="0">
              <a:buNone/>
            </a:pPr>
            <a:r>
              <a:rPr lang="en-IN" sz="1800" b="1" dirty="0"/>
              <a:t>int main()  {    </a:t>
            </a:r>
          </a:p>
          <a:p>
            <a:pPr marL="0" indent="0">
              <a:buNone/>
            </a:pPr>
            <a:r>
              <a:rPr lang="en-IN" sz="1800" b="1" dirty="0"/>
              <a:t>     int day; </a:t>
            </a:r>
          </a:p>
          <a:p>
            <a:pPr marL="0" indent="0">
              <a:buNone/>
            </a:pPr>
            <a:r>
              <a:rPr lang="en-IN" sz="1800" b="1" dirty="0"/>
              <a:t> </a:t>
            </a:r>
            <a:r>
              <a:rPr lang="en-IN" sz="1800" b="1" dirty="0" err="1"/>
              <a:t>printf</a:t>
            </a:r>
            <a:r>
              <a:rPr lang="en-IN" sz="1800" b="1" dirty="0"/>
              <a:t>("Enter Value for day: ");</a:t>
            </a:r>
          </a:p>
          <a:p>
            <a:pPr marL="0" indent="0">
              <a:buNone/>
            </a:pPr>
            <a:r>
              <a:rPr lang="en-IN" sz="1800" b="1" dirty="0"/>
              <a:t>        </a:t>
            </a:r>
            <a:r>
              <a:rPr lang="en-IN" sz="1800" b="1" dirty="0" err="1"/>
              <a:t>scanf</a:t>
            </a:r>
            <a:r>
              <a:rPr lang="en-IN" sz="1800" b="1" dirty="0"/>
              <a:t>(“%</a:t>
            </a:r>
            <a:r>
              <a:rPr lang="en-IN" sz="1800" b="1" dirty="0" err="1"/>
              <a:t>d”,&amp;day</a:t>
            </a:r>
            <a:r>
              <a:rPr lang="en-IN" sz="1800" b="1" dirty="0"/>
              <a:t>);</a:t>
            </a:r>
          </a:p>
          <a:p>
            <a:pPr marL="0" indent="0">
              <a:buNone/>
            </a:pPr>
            <a:r>
              <a:rPr lang="en-IN" sz="1800" b="1" dirty="0"/>
              <a:t>if(day==1) {</a:t>
            </a:r>
          </a:p>
          <a:p>
            <a:pPr marL="0" indent="0">
              <a:buNone/>
            </a:pPr>
            <a:r>
              <a:rPr lang="en-IN" sz="1800" b="1" dirty="0"/>
              <a:t>	  </a:t>
            </a:r>
            <a:r>
              <a:rPr lang="en-IN" sz="1800" b="1" dirty="0" err="1"/>
              <a:t>printf</a:t>
            </a:r>
            <a:r>
              <a:rPr lang="en-IN" sz="1800" b="1" dirty="0"/>
              <a:t>("</a:t>
            </a:r>
            <a:r>
              <a:rPr lang="en-IN" sz="1800" b="1" dirty="0" err="1"/>
              <a:t>sunday</a:t>
            </a:r>
            <a:r>
              <a:rPr lang="en-IN" sz="1800" b="1" dirty="0"/>
              <a:t>");</a:t>
            </a:r>
          </a:p>
          <a:p>
            <a:pPr marL="0" indent="0">
              <a:buNone/>
            </a:pPr>
            <a:r>
              <a:rPr lang="en-IN" sz="1800" b="1" dirty="0"/>
              <a:t>	        }</a:t>
            </a:r>
          </a:p>
          <a:p>
            <a:pPr marL="0" indent="0">
              <a:buNone/>
            </a:pPr>
            <a:r>
              <a:rPr lang="en-IN" sz="1800" b="1" dirty="0"/>
              <a:t>else if(day==2) {</a:t>
            </a:r>
          </a:p>
          <a:p>
            <a:pPr marL="0" indent="0">
              <a:buNone/>
            </a:pPr>
            <a:r>
              <a:rPr lang="en-IN" sz="1800" b="1" dirty="0"/>
              <a:t>	  </a:t>
            </a:r>
            <a:r>
              <a:rPr lang="en-IN" sz="1800" b="1" dirty="0" err="1"/>
              <a:t>printf</a:t>
            </a:r>
            <a:r>
              <a:rPr lang="en-IN" sz="1800" b="1" dirty="0"/>
              <a:t>("</a:t>
            </a:r>
            <a:r>
              <a:rPr lang="en-IN" sz="1800" b="1" dirty="0" err="1"/>
              <a:t>monday</a:t>
            </a:r>
            <a:r>
              <a:rPr lang="en-IN" sz="1800" b="1" dirty="0"/>
              <a:t>");</a:t>
            </a:r>
          </a:p>
          <a:p>
            <a:pPr marL="0" indent="0">
              <a:buNone/>
            </a:pPr>
            <a:r>
              <a:rPr lang="en-IN" sz="1800" b="1" dirty="0"/>
              <a:t>	}</a:t>
            </a:r>
          </a:p>
          <a:p>
            <a:pPr marL="0" indent="0">
              <a:buNone/>
            </a:pPr>
            <a:r>
              <a:rPr lang="en-IN" sz="1800" b="1" dirty="0"/>
              <a:t>else if(day==3) {</a:t>
            </a:r>
          </a:p>
          <a:p>
            <a:pPr marL="0" indent="0">
              <a:buNone/>
            </a:pPr>
            <a:r>
              <a:rPr lang="en-IN" sz="1800" b="1" dirty="0"/>
              <a:t>	  </a:t>
            </a:r>
            <a:r>
              <a:rPr lang="en-IN" sz="1800" b="1" dirty="0" err="1"/>
              <a:t>printf</a:t>
            </a:r>
            <a:r>
              <a:rPr lang="en-IN" sz="1800" b="1" dirty="0"/>
              <a:t>("Tuesday");</a:t>
            </a:r>
          </a:p>
          <a:p>
            <a:pPr marL="0" indent="0">
              <a:buNone/>
            </a:pPr>
            <a:r>
              <a:rPr lang="en-IN" sz="1800" b="1" dirty="0"/>
              <a:t>	}</a:t>
            </a:r>
          </a:p>
          <a:p>
            <a:pPr marL="0" indent="0">
              <a:buNone/>
            </a:pPr>
            <a:endParaRPr lang="en-IN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85AEC-E2FA-41C6-8FA5-C20B692D9B10}"/>
              </a:ext>
            </a:extLst>
          </p:cNvPr>
          <p:cNvSpPr txBox="1"/>
          <p:nvPr/>
        </p:nvSpPr>
        <p:spPr>
          <a:xfrm>
            <a:off x="6221076" y="1017587"/>
            <a:ext cx="60943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/>
              <a:t>else if(day==4) {</a:t>
            </a:r>
          </a:p>
          <a:p>
            <a:pPr marL="0" indent="0">
              <a:buNone/>
            </a:pPr>
            <a:r>
              <a:rPr lang="en-IN" sz="1800" b="1" dirty="0"/>
              <a:t>	  </a:t>
            </a:r>
            <a:r>
              <a:rPr lang="en-IN" sz="1800" b="1" dirty="0" err="1"/>
              <a:t>printf</a:t>
            </a:r>
            <a:r>
              <a:rPr lang="en-IN" sz="1800" b="1" dirty="0"/>
              <a:t>("Wednesday");</a:t>
            </a:r>
          </a:p>
          <a:p>
            <a:pPr marL="0" indent="0">
              <a:buNone/>
            </a:pPr>
            <a:r>
              <a:rPr lang="en-IN" sz="1800" b="1" dirty="0"/>
              <a:t>	}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else if(day==5) {</a:t>
            </a:r>
          </a:p>
          <a:p>
            <a:pPr marL="0" indent="0">
              <a:buNone/>
            </a:pPr>
            <a:r>
              <a:rPr lang="en-IN" sz="1800" b="1" dirty="0"/>
              <a:t>	  </a:t>
            </a:r>
            <a:r>
              <a:rPr lang="en-IN" sz="1800" b="1" dirty="0" err="1"/>
              <a:t>printf</a:t>
            </a:r>
            <a:r>
              <a:rPr lang="en-IN" sz="1800" b="1" dirty="0"/>
              <a:t>("Thursday");</a:t>
            </a:r>
          </a:p>
          <a:p>
            <a:pPr marL="0" indent="0">
              <a:buNone/>
            </a:pPr>
            <a:r>
              <a:rPr lang="en-IN" sz="1800" b="1" dirty="0"/>
              <a:t>	}</a:t>
            </a:r>
          </a:p>
          <a:p>
            <a:pPr marL="0" indent="0">
              <a:buNone/>
            </a:pPr>
            <a:r>
              <a:rPr lang="en-IN" sz="1800" b="1" dirty="0"/>
              <a:t>else if(day==6) {</a:t>
            </a:r>
          </a:p>
          <a:p>
            <a:pPr marL="0" indent="0">
              <a:buNone/>
            </a:pPr>
            <a:r>
              <a:rPr lang="en-IN" sz="1800" b="1" dirty="0"/>
              <a:t>	  </a:t>
            </a:r>
            <a:r>
              <a:rPr lang="en-IN" sz="1800" b="1" dirty="0" err="1"/>
              <a:t>printf</a:t>
            </a:r>
            <a:r>
              <a:rPr lang="en-IN" sz="1800" b="1" dirty="0"/>
              <a:t>("Friday");</a:t>
            </a:r>
          </a:p>
          <a:p>
            <a:pPr marL="0" indent="0">
              <a:buNone/>
            </a:pPr>
            <a:r>
              <a:rPr lang="en-IN" sz="1800" b="1" dirty="0"/>
              <a:t>	}</a:t>
            </a:r>
          </a:p>
          <a:p>
            <a:pPr marL="0" indent="0">
              <a:buNone/>
            </a:pPr>
            <a:r>
              <a:rPr lang="en-IN" sz="1800" b="1" dirty="0"/>
              <a:t>else if(day==7) {</a:t>
            </a:r>
          </a:p>
          <a:p>
            <a:pPr marL="0" indent="0">
              <a:buNone/>
            </a:pPr>
            <a:r>
              <a:rPr lang="en-IN" sz="1800" b="1" dirty="0"/>
              <a:t>	  </a:t>
            </a:r>
            <a:r>
              <a:rPr lang="en-IN" sz="1800" b="1" dirty="0" err="1"/>
              <a:t>printf</a:t>
            </a:r>
            <a:r>
              <a:rPr lang="en-IN" sz="1800" b="1" dirty="0"/>
              <a:t>("Saturday");</a:t>
            </a:r>
          </a:p>
          <a:p>
            <a:pPr marL="0" indent="0">
              <a:buNone/>
            </a:pPr>
            <a:r>
              <a:rPr lang="en-IN" sz="1800" b="1" dirty="0"/>
              <a:t>	}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    	else </a:t>
            </a:r>
          </a:p>
          <a:p>
            <a:pPr marL="0" indent="0">
              <a:buNone/>
            </a:pPr>
            <a:r>
              <a:rPr lang="en-IN" b="1" dirty="0"/>
              <a:t>                    </a:t>
            </a:r>
            <a:r>
              <a:rPr lang="en-IN" sz="1800" b="1" dirty="0"/>
              <a:t>{</a:t>
            </a:r>
          </a:p>
          <a:p>
            <a:pPr marL="0" indent="0">
              <a:buNone/>
            </a:pPr>
            <a:r>
              <a:rPr lang="en-IN" sz="1800" b="1" dirty="0"/>
              <a:t>	  </a:t>
            </a:r>
            <a:r>
              <a:rPr lang="en-IN" sz="1800" b="1" dirty="0" err="1"/>
              <a:t>printf</a:t>
            </a:r>
            <a:r>
              <a:rPr lang="en-IN" sz="1800" b="1" dirty="0"/>
              <a:t>("invalid number");			</a:t>
            </a:r>
          </a:p>
          <a:p>
            <a:pPr marL="0" indent="0">
              <a:buNone/>
            </a:pPr>
            <a:r>
              <a:rPr lang="en-IN" sz="1800" b="1" dirty="0"/>
              <a:t>	}</a:t>
            </a:r>
          </a:p>
          <a:p>
            <a:pPr marL="0" indent="0">
              <a:buNone/>
            </a:pPr>
            <a:r>
              <a:rPr lang="en-IN" sz="1800" b="1" dirty="0"/>
              <a:t>   }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4B4FA-D77D-4B34-AD79-C4F708FA2EC2}"/>
              </a:ext>
            </a:extLst>
          </p:cNvPr>
          <p:cNvSpPr txBox="1"/>
          <p:nvPr/>
        </p:nvSpPr>
        <p:spPr>
          <a:xfrm>
            <a:off x="3780692" y="278273"/>
            <a:ext cx="7502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u="sng" dirty="0">
                <a:solidFill>
                  <a:srgbClr val="002060"/>
                </a:solidFill>
                <a:latin typeface="Times New Roman" pitchFamily="18" charset="0"/>
              </a:rPr>
              <a:t>else-if </a:t>
            </a:r>
            <a:r>
              <a:rPr lang="en-US" altLang="en-US" sz="3600" b="1" u="sng" dirty="0">
                <a:solidFill>
                  <a:srgbClr val="002060"/>
                </a:solidFill>
                <a:latin typeface="Times New Roman" pitchFamily="18" charset="0"/>
                <a:hlinkClick r:id="rId2" action="ppaction://hlinkfile"/>
              </a:rPr>
              <a:t>ladder</a:t>
            </a:r>
            <a:r>
              <a:rPr lang="en-US" altLang="en-US" sz="3600" b="1" u="sng" dirty="0">
                <a:solidFill>
                  <a:srgbClr val="002060"/>
                </a:solidFill>
                <a:latin typeface="Times New Roman" pitchFamily="18" charset="0"/>
              </a:rPr>
              <a:t> statement: example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7243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128584"/>
            <a:ext cx="9353364" cy="678064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1710" y="1337350"/>
            <a:ext cx="10515600" cy="5489573"/>
          </a:xfrm>
        </p:spPr>
        <p:txBody>
          <a:bodyPr>
            <a:normAutofit fontScale="70000" lnSpcReduction="20000"/>
          </a:bodyPr>
          <a:lstStyle/>
          <a:p>
            <a:pPr marL="457200" lvl="1" indent="0" algn="ctr">
              <a:spcBef>
                <a:spcPct val="75000"/>
              </a:spcBef>
              <a:buNone/>
            </a:pPr>
            <a:endParaRPr lang="en-US" altLang="en-US" sz="4200" b="1" u="sng" dirty="0">
              <a:solidFill>
                <a:srgbClr val="002060"/>
              </a:solidFill>
              <a:latin typeface="Times New Roman" pitchFamily="18" charset="0"/>
            </a:endParaRPr>
          </a:p>
          <a:p>
            <a:pPr marL="457200" lvl="1" indent="0" algn="ctr">
              <a:spcBef>
                <a:spcPct val="75000"/>
              </a:spcBef>
              <a:buNone/>
            </a:pPr>
            <a:r>
              <a:rPr lang="en-US" altLang="en-US" sz="4200" b="1" u="sng" dirty="0">
                <a:solidFill>
                  <a:srgbClr val="002060"/>
                </a:solidFill>
                <a:latin typeface="Times New Roman" pitchFamily="18" charset="0"/>
              </a:rPr>
              <a:t>2. switch statement</a:t>
            </a:r>
          </a:p>
          <a:p>
            <a:pPr marL="457200" lvl="1" indent="0">
              <a:spcBef>
                <a:spcPct val="75000"/>
              </a:spcBef>
              <a:buNone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1. The switch statement evaluates an expression, then attempts to match the result to one of several possible </a:t>
            </a:r>
            <a:r>
              <a:rPr lang="en-US" altLang="en-US" i="1" dirty="0">
                <a:solidFill>
                  <a:srgbClr val="002060"/>
                </a:solidFill>
                <a:latin typeface="Times New Roman" pitchFamily="18" charset="0"/>
              </a:rPr>
              <a:t>cases</a:t>
            </a:r>
          </a:p>
          <a:p>
            <a:pPr marL="457200" lvl="1" indent="0">
              <a:spcBef>
                <a:spcPct val="75000"/>
              </a:spcBef>
              <a:buNone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2. The expression of a switch statement must result in an </a:t>
            </a:r>
            <a:r>
              <a:rPr lang="en-US" altLang="en-US" i="1" dirty="0">
                <a:solidFill>
                  <a:srgbClr val="002060"/>
                </a:solidFill>
                <a:latin typeface="Times New Roman" pitchFamily="18" charset="0"/>
              </a:rPr>
              <a:t>integral type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, meaning an int or a char</a:t>
            </a:r>
          </a:p>
          <a:p>
            <a:pPr marL="0" indent="0">
              <a:buNone/>
            </a:pPr>
            <a:r>
              <a:rPr lang="en-US" altLang="en-US" sz="2200" dirty="0">
                <a:latin typeface="Times New Roman" pitchFamily="18" charset="0"/>
              </a:rPr>
              <a:t>	</a:t>
            </a:r>
            <a:r>
              <a:rPr lang="en-US" altLang="en-US" sz="2100" dirty="0">
                <a:solidFill>
                  <a:srgbClr val="002060"/>
                </a:solidFill>
                <a:latin typeface="Times New Roman" pitchFamily="18" charset="0"/>
              </a:rPr>
              <a:t>switch (</a:t>
            </a:r>
            <a:r>
              <a:rPr lang="en-US" altLang="en-US" sz="2100" i="1" dirty="0">
                <a:solidFill>
                  <a:srgbClr val="002060"/>
                </a:solidFill>
                <a:latin typeface="Times New Roman" pitchFamily="18" charset="0"/>
              </a:rPr>
              <a:t>expression</a:t>
            </a:r>
            <a:r>
              <a:rPr lang="en-US" altLang="en-US" sz="2100" dirty="0">
                <a:solidFill>
                  <a:srgbClr val="002060"/>
                </a:solidFill>
                <a:latin typeface="Times New Roman" pitchFamily="18" charset="0"/>
              </a:rPr>
              <a:t>)          </a:t>
            </a:r>
            <a:r>
              <a:rPr lang="en-US" altLang="en-US" sz="2100" i="1" dirty="0">
                <a:solidFill>
                  <a:srgbClr val="002060"/>
                </a:solidFill>
                <a:latin typeface="Times New Roman" pitchFamily="18" charset="0"/>
              </a:rPr>
              <a:t>it takes byte, short, int and char data type &amp; enum (&gt;1.5v), string (&gt;1.7v)</a:t>
            </a:r>
          </a:p>
          <a:p>
            <a:pPr marL="0" indent="0">
              <a:buNone/>
            </a:pPr>
            <a:r>
              <a:rPr lang="en-US" altLang="en-US" sz="2100" dirty="0">
                <a:solidFill>
                  <a:srgbClr val="002060"/>
                </a:solidFill>
                <a:latin typeface="Times New Roman" pitchFamily="18" charset="0"/>
              </a:rPr>
              <a:t> 	{</a:t>
            </a:r>
          </a:p>
          <a:p>
            <a:pPr marL="0" indent="0">
              <a:buNone/>
            </a:pPr>
            <a:r>
              <a:rPr lang="en-US" altLang="en-US" sz="2100" dirty="0">
                <a:solidFill>
                  <a:srgbClr val="002060"/>
                </a:solidFill>
                <a:latin typeface="Times New Roman" pitchFamily="18" charset="0"/>
              </a:rPr>
              <a:t>	    case </a:t>
            </a:r>
            <a:r>
              <a:rPr lang="en-US" altLang="en-US" sz="2100" i="1" dirty="0">
                <a:solidFill>
                  <a:srgbClr val="002060"/>
                </a:solidFill>
                <a:latin typeface="Times New Roman" pitchFamily="18" charset="0"/>
              </a:rPr>
              <a:t>value1</a:t>
            </a:r>
            <a:r>
              <a:rPr lang="en-US" altLang="en-US" sz="2100" dirty="0">
                <a:solidFill>
                  <a:srgbClr val="002060"/>
                </a:solidFill>
                <a:latin typeface="Times New Roman" pitchFamily="18" charset="0"/>
              </a:rPr>
              <a:t>:	        	     </a:t>
            </a:r>
            <a:r>
              <a:rPr lang="en-US" altLang="en-US" sz="2100" i="1" dirty="0">
                <a:solidFill>
                  <a:srgbClr val="002060"/>
                </a:solidFill>
                <a:latin typeface="Times New Roman" pitchFamily="18" charset="0"/>
              </a:rPr>
              <a:t>cases allows expressions also as a label</a:t>
            </a:r>
          </a:p>
          <a:p>
            <a:pPr marL="0" indent="0">
              <a:buNone/>
            </a:pPr>
            <a:r>
              <a:rPr lang="en-US" altLang="en-US" sz="2100" dirty="0">
                <a:solidFill>
                  <a:srgbClr val="002060"/>
                </a:solidFill>
                <a:latin typeface="Times New Roman" pitchFamily="18" charset="0"/>
              </a:rPr>
              <a:t>	        </a:t>
            </a:r>
            <a:r>
              <a:rPr lang="en-US" altLang="en-US" sz="2100" i="1" dirty="0">
                <a:solidFill>
                  <a:srgbClr val="002060"/>
                </a:solidFill>
                <a:latin typeface="Times New Roman" pitchFamily="18" charset="0"/>
              </a:rPr>
              <a:t>statement-1; break;</a:t>
            </a:r>
            <a:endParaRPr lang="en-US" altLang="en-US" sz="21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100" dirty="0">
                <a:solidFill>
                  <a:srgbClr val="002060"/>
                </a:solidFill>
                <a:latin typeface="Times New Roman" pitchFamily="18" charset="0"/>
              </a:rPr>
              <a:t>	    case </a:t>
            </a:r>
            <a:r>
              <a:rPr lang="en-US" altLang="en-US" sz="2100" i="1" dirty="0">
                <a:solidFill>
                  <a:srgbClr val="002060"/>
                </a:solidFill>
                <a:latin typeface="Times New Roman" pitchFamily="18" charset="0"/>
              </a:rPr>
              <a:t>value2</a:t>
            </a:r>
            <a:r>
              <a:rPr lang="en-US" altLang="en-US" sz="2100" dirty="0">
                <a:solidFill>
                  <a:srgbClr val="002060"/>
                </a:solidFill>
                <a:latin typeface="Times New Roman" pitchFamily="18" charset="0"/>
              </a:rPr>
              <a:t>:		     </a:t>
            </a:r>
            <a:r>
              <a:rPr lang="en-US" altLang="en-US" sz="2100" i="1" dirty="0">
                <a:solidFill>
                  <a:srgbClr val="002060"/>
                </a:solidFill>
                <a:latin typeface="Times New Roman" pitchFamily="18" charset="0"/>
              </a:rPr>
              <a:t>not possible to give duplicate case labels</a:t>
            </a:r>
          </a:p>
          <a:p>
            <a:pPr marL="0" indent="0">
              <a:buNone/>
            </a:pPr>
            <a:r>
              <a:rPr lang="en-US" altLang="en-US" sz="2100" dirty="0">
                <a:solidFill>
                  <a:srgbClr val="002060"/>
                </a:solidFill>
                <a:latin typeface="Times New Roman" pitchFamily="18" charset="0"/>
              </a:rPr>
              <a:t>	        </a:t>
            </a:r>
            <a:r>
              <a:rPr lang="en-US" altLang="en-US" sz="2100" i="1" dirty="0">
                <a:solidFill>
                  <a:srgbClr val="002060"/>
                </a:solidFill>
                <a:latin typeface="Times New Roman" pitchFamily="18" charset="0"/>
              </a:rPr>
              <a:t>statement-2; break;	     not possible to give any statement outside of case / default</a:t>
            </a:r>
            <a:endParaRPr lang="en-US" altLang="en-US" sz="21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100" dirty="0">
                <a:solidFill>
                  <a:srgbClr val="002060"/>
                </a:solidFill>
                <a:latin typeface="Times New Roman" pitchFamily="18" charset="0"/>
              </a:rPr>
              <a:t>	    case value3:		     </a:t>
            </a:r>
            <a:r>
              <a:rPr lang="en-US" altLang="en-US" sz="2100" i="1" dirty="0">
                <a:solidFill>
                  <a:srgbClr val="002060"/>
                </a:solidFill>
                <a:latin typeface="Times New Roman" pitchFamily="18" charset="0"/>
              </a:rPr>
              <a:t>variables are not allowed as a case labels</a:t>
            </a:r>
          </a:p>
          <a:p>
            <a:pPr marL="0" indent="0">
              <a:buNone/>
            </a:pPr>
            <a:r>
              <a:rPr lang="en-US" altLang="en-US" sz="2100" dirty="0">
                <a:solidFill>
                  <a:srgbClr val="002060"/>
                </a:solidFill>
                <a:latin typeface="Times New Roman" pitchFamily="18" charset="0"/>
              </a:rPr>
              <a:t>	        statement-3; </a:t>
            </a:r>
            <a:r>
              <a:rPr lang="en-US" altLang="en-US" sz="2100" i="1" dirty="0">
                <a:solidFill>
                  <a:srgbClr val="002060"/>
                </a:solidFill>
                <a:latin typeface="Times New Roman" pitchFamily="18" charset="0"/>
              </a:rPr>
              <a:t>break;</a:t>
            </a:r>
          </a:p>
          <a:p>
            <a:pPr marL="0" indent="0">
              <a:buNone/>
            </a:pPr>
            <a:r>
              <a:rPr lang="en-US" altLang="en-US" sz="2100" i="1" dirty="0">
                <a:solidFill>
                  <a:srgbClr val="002060"/>
                </a:solidFill>
                <a:latin typeface="Times New Roman" pitchFamily="18" charset="0"/>
              </a:rPr>
              <a:t>                     default:		      it allows only one default	and executes if all cases failed</a:t>
            </a:r>
          </a:p>
          <a:p>
            <a:pPr marL="0" indent="0">
              <a:buNone/>
            </a:pPr>
            <a:r>
              <a:rPr lang="en-US" altLang="en-US" sz="2100" i="1" dirty="0">
                <a:solidFill>
                  <a:srgbClr val="002060"/>
                </a:solidFill>
                <a:latin typeface="Times New Roman" pitchFamily="18" charset="0"/>
              </a:rPr>
              <a:t>	        </a:t>
            </a:r>
            <a:r>
              <a:rPr lang="en-US" altLang="en-US" sz="2100" dirty="0">
                <a:solidFill>
                  <a:srgbClr val="002060"/>
                </a:solidFill>
                <a:latin typeface="Times New Roman" pitchFamily="18" charset="0"/>
              </a:rPr>
              <a:t>statement-3;		      </a:t>
            </a:r>
            <a:r>
              <a:rPr lang="en-US" altLang="en-US" sz="2100" i="1" dirty="0">
                <a:solidFill>
                  <a:srgbClr val="002060"/>
                </a:solidFill>
                <a:latin typeface="Times New Roman" pitchFamily="18" charset="0"/>
              </a:rPr>
              <a:t>both cases and default are optional and it wont produce any output</a:t>
            </a:r>
          </a:p>
          <a:p>
            <a:pPr marL="0" indent="0">
              <a:buNone/>
            </a:pPr>
            <a:r>
              <a:rPr lang="en-US" altLang="en-US" sz="2100" dirty="0">
                <a:solidFill>
                  <a:srgbClr val="002060"/>
                </a:solidFill>
                <a:latin typeface="Courier New" pitchFamily="49" charset="0"/>
              </a:rPr>
              <a:t>	}</a:t>
            </a:r>
          </a:p>
          <a:p>
            <a:pPr marL="457200" lvl="1" indent="0">
              <a:spcBef>
                <a:spcPct val="75000"/>
              </a:spcBef>
              <a:buNone/>
            </a:pPr>
            <a:endParaRPr lang="en-US" altLang="en-US" sz="1600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67448" y="3065172"/>
            <a:ext cx="47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63791" y="5613043"/>
            <a:ext cx="47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73643" y="3694090"/>
            <a:ext cx="47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05838" y="4312276"/>
            <a:ext cx="47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63791" y="5971505"/>
            <a:ext cx="47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5838" y="4657859"/>
            <a:ext cx="47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16569" y="4939049"/>
            <a:ext cx="47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0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low of switch statement in java">
            <a:extLst>
              <a:ext uri="{FF2B5EF4-FFF2-40B4-BE49-F238E27FC236}">
                <a16:creationId xmlns:a16="http://schemas.microsoft.com/office/drawing/2014/main" id="{8A30F693-C815-47B9-8EC0-1C2892E31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224" y="1500327"/>
            <a:ext cx="6229350" cy="527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796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1B0A35-B9A9-47FE-AE14-5163CEC69F93}"/>
              </a:ext>
            </a:extLst>
          </p:cNvPr>
          <p:cNvSpPr txBox="1"/>
          <p:nvPr/>
        </p:nvSpPr>
        <p:spPr>
          <a:xfrm>
            <a:off x="0" y="1050159"/>
            <a:ext cx="629796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6699"/>
              </a:solidFill>
              <a:latin typeface="verdana" panose="020B0604030504040204" pitchFamily="34" charset="0"/>
            </a:endParaRP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int main()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{  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 int day;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printf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("Enter Value for day: ");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 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scanf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(“%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d”,&amp;day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);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          //Switch statement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switch(day){  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//case statements within the switch block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case 1: 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printf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("Monday");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break;  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case 2: 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printf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("Tuesday");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break;  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case 3: 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printf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("Wednesday");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break;  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case 4: 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printf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("Thursday") ;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break;  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1A17F-956B-4446-8864-0E890ABEABB8}"/>
              </a:ext>
            </a:extLst>
          </p:cNvPr>
          <p:cNvSpPr txBox="1"/>
          <p:nvPr/>
        </p:nvSpPr>
        <p:spPr>
          <a:xfrm>
            <a:off x="6059009" y="1050159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case 5: 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printf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("Friday") ;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break;  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case 6: 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printf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(“Saturday") ;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break;  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case 7: 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printf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("Sunday");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break;  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default: 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printf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("Invalid day!");  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}  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  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}    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}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01713-F583-468A-92CE-C60A056CA8A3}"/>
              </a:ext>
            </a:extLst>
          </p:cNvPr>
          <p:cNvSpPr txBox="1"/>
          <p:nvPr/>
        </p:nvSpPr>
        <p:spPr>
          <a:xfrm>
            <a:off x="2344587" y="201914"/>
            <a:ext cx="7502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u="sng" dirty="0">
                <a:solidFill>
                  <a:srgbClr val="002060"/>
                </a:solidFill>
                <a:latin typeface="Times New Roman" pitchFamily="18" charset="0"/>
                <a:hlinkClick r:id="rId2" action="ppaction://hlinkfile"/>
              </a:rPr>
              <a:t>switch: example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229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Looping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looping can be defined as repeating the same process multiple times until a specific condition satisfies.</a:t>
            </a:r>
          </a:p>
          <a:p>
            <a:r>
              <a:rPr lang="en-US" dirty="0"/>
              <a:t>Loops are of 2 types: </a:t>
            </a:r>
          </a:p>
          <a:p>
            <a:r>
              <a:rPr lang="en-US" dirty="0"/>
              <a:t>entry-controlled loop and </a:t>
            </a:r>
          </a:p>
          <a:p>
            <a:r>
              <a:rPr lang="en-US" dirty="0"/>
              <a:t>exit-controlled loop.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E2D0-CF55-4916-A8F0-9A5713FC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</a:t>
            </a:r>
            <a:r>
              <a:rPr lang="en-US" sz="4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UNIT-II:</a:t>
            </a:r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e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197A-A1A1-4D76-9A3B-0CF16701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86" y="1847850"/>
            <a:ext cx="10223377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Flow, Relational Expressions &amp; Arrays: </a:t>
            </a:r>
          </a:p>
          <a:p>
            <a:pPr marL="0" indent="0" algn="just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Branching Statements: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if, if-else, if-else–if, switch. Basic Loop Structures: while, do-while loops, for loop, nested loops, The Break and Continue Statements, goto statement.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Arrays: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Operations on Arrays, One dimensional Array, Two dimensional Array, Multi dimensional arrays.</a:t>
            </a:r>
          </a:p>
          <a:p>
            <a:endParaRPr lang="te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4FD0D-7EE3-4DE6-A779-D8A14FE4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</p:spTree>
    <p:extLst>
      <p:ext uri="{BB962C8B-B14F-4D97-AF65-F5344CB8AC3E}">
        <p14:creationId xmlns:p14="http://schemas.microsoft.com/office/powerpoint/2010/main" val="314451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0487" y="1235137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  </a:t>
            </a:r>
            <a:r>
              <a:rPr lang="en-US" u="sng" dirty="0"/>
              <a:t>Loops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540" y="3104965"/>
            <a:ext cx="8229600" cy="3753035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b="1" dirty="0">
                <a:hlinkClick r:id="rId2"/>
              </a:rPr>
              <a:t>Entry Control Loop</a:t>
            </a:r>
            <a:r>
              <a:rPr lang="en-US" dirty="0"/>
              <a:t> the test condition is checked first and if that condition is true then the block of the statement will be executed.</a:t>
            </a:r>
          </a:p>
          <a:p>
            <a:r>
              <a:rPr lang="en-US" dirty="0"/>
              <a:t>Ex: while loop, for loop</a:t>
            </a:r>
          </a:p>
          <a:p>
            <a:r>
              <a:rPr lang="en-US" dirty="0"/>
              <a:t>While in </a:t>
            </a:r>
            <a:r>
              <a:rPr lang="en-US" b="1" dirty="0"/>
              <a:t>Exit control loop</a:t>
            </a:r>
            <a:r>
              <a:rPr lang="en-US" dirty="0"/>
              <a:t> first executes the body of the loop and checks condition at last.</a:t>
            </a:r>
          </a:p>
          <a:p>
            <a:r>
              <a:rPr lang="en-US" dirty="0"/>
              <a:t>Ex: do-while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171" y="1415334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while loop in C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92" y="1773315"/>
            <a:ext cx="7597807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also called as pre-tested loop.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block of statements is executed in the while loop until the condition specified in the while loop is satisfied.</a:t>
            </a:r>
          </a:p>
          <a:p>
            <a:pPr marL="0" indent="0">
              <a:buNone/>
            </a:pPr>
            <a:r>
              <a:rPr lang="en-US" b="1" u="sng" dirty="0"/>
              <a:t>Syntax: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30B9"/>
                </a:solidFill>
              </a:rPr>
              <a:t>initialization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30B9"/>
                </a:solidFill>
              </a:rPr>
              <a:t>while(condition){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30B9"/>
                </a:solidFill>
              </a:rPr>
              <a:t>//code to be executed  (</a:t>
            </a:r>
            <a:r>
              <a:rPr lang="en-US" b="1" dirty="0" err="1">
                <a:solidFill>
                  <a:srgbClr val="C030B9"/>
                </a:solidFill>
              </a:rPr>
              <a:t>incrementation</a:t>
            </a:r>
            <a:r>
              <a:rPr lang="en-US" b="1" dirty="0">
                <a:solidFill>
                  <a:srgbClr val="C030B9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30B9"/>
                </a:solidFill>
              </a:rPr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E7518-00FD-457B-9C3A-5A5FA94D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6" y="3129702"/>
            <a:ext cx="2689933" cy="37282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025" y="-61980"/>
            <a:ext cx="10515600" cy="1325563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b="1" u="sng" dirty="0"/>
              <a:t>example-while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52" y="1417253"/>
            <a:ext cx="6050872" cy="435133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verdana"/>
              </a:rPr>
              <a:t>// program to print your name 10 times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#include&lt;stdio.h&gt;  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int main()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{    </a:t>
            </a:r>
          </a:p>
          <a:p>
            <a:pPr>
              <a:buNone/>
            </a:pPr>
            <a:r>
              <a:rPr lang="en-US" b="1" dirty="0" err="1">
                <a:solidFill>
                  <a:srgbClr val="00B0F0"/>
                </a:solidFill>
                <a:latin typeface="verdana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verdana"/>
              </a:rPr>
              <a:t> </a:t>
            </a:r>
            <a:r>
              <a:rPr lang="en-US" b="1" dirty="0" err="1">
                <a:solidFill>
                  <a:srgbClr val="00B0F0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verdana"/>
              </a:rPr>
              <a:t>=1;      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while(</a:t>
            </a:r>
            <a:r>
              <a:rPr lang="en-US" b="1" dirty="0" err="1">
                <a:solidFill>
                  <a:srgbClr val="C030B9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&lt;=10)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{      </a:t>
            </a:r>
          </a:p>
          <a:p>
            <a:pPr>
              <a:buNone/>
            </a:pPr>
            <a:r>
              <a:rPr lang="en-US" b="1" dirty="0" err="1">
                <a:solidFill>
                  <a:srgbClr val="C030B9"/>
                </a:solidFill>
                <a:latin typeface="verdana"/>
              </a:rPr>
              <a:t>printf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(“Aditya");      </a:t>
            </a:r>
          </a:p>
          <a:p>
            <a:pPr>
              <a:buNone/>
            </a:pPr>
            <a:r>
              <a:rPr lang="en-US" b="1" dirty="0" err="1">
                <a:solidFill>
                  <a:srgbClr val="C030B9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++;      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}  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return 0;  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}    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F4A2F-895A-43AA-B789-0BEBA9869562}"/>
              </a:ext>
            </a:extLst>
          </p:cNvPr>
          <p:cNvSpPr txBox="1"/>
          <p:nvPr/>
        </p:nvSpPr>
        <p:spPr>
          <a:xfrm>
            <a:off x="8375070" y="869683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Aditya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08B056-8DB6-477E-9BC3-1B4F73671679}"/>
              </a:ext>
            </a:extLst>
          </p:cNvPr>
          <p:cNvSpPr/>
          <p:nvPr/>
        </p:nvSpPr>
        <p:spPr>
          <a:xfrm>
            <a:off x="4250453" y="1919235"/>
            <a:ext cx="3496826" cy="1115367"/>
          </a:xfrm>
          <a:prstGeom prst="rect">
            <a:avLst/>
          </a:prstGeom>
          <a:noFill/>
          <a:ln w="31750">
            <a:solidFill>
              <a:srgbClr val="D86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=1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while(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&lt;=10)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printf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(“Aditya”);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   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++(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=i+1=1+1=2)</a:t>
            </a:r>
            <a:endParaRPr lang="te-IN" dirty="0">
              <a:solidFill>
                <a:srgbClr val="D86118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17C16D-B70A-4CD8-9D59-4A46C6AC7B6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832879" y="1162071"/>
            <a:ext cx="1542191" cy="13801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D20CB-B503-4E55-98E0-CD932EB033FA}"/>
              </a:ext>
            </a:extLst>
          </p:cNvPr>
          <p:cNvSpPr/>
          <p:nvPr/>
        </p:nvSpPr>
        <p:spPr>
          <a:xfrm>
            <a:off x="4242085" y="3146813"/>
            <a:ext cx="3496826" cy="1115367"/>
          </a:xfrm>
          <a:prstGeom prst="rect">
            <a:avLst/>
          </a:prstGeom>
          <a:noFill/>
          <a:ln w="31750">
            <a:solidFill>
              <a:srgbClr val="D86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=2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while(2&lt;=10)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printf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(“Aditya”);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   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++(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=i+1=2+1=3</a:t>
            </a:r>
            <a:endParaRPr lang="te-IN" dirty="0">
              <a:solidFill>
                <a:srgbClr val="D8611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FCB16-F093-42E6-A818-C3B62D400818}"/>
              </a:ext>
            </a:extLst>
          </p:cNvPr>
          <p:cNvSpPr txBox="1"/>
          <p:nvPr/>
        </p:nvSpPr>
        <p:spPr>
          <a:xfrm>
            <a:off x="8306578" y="1292707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Aditya</a:t>
            </a:r>
            <a:endParaRPr lang="te-IN" sz="3200" dirty="0">
              <a:solidFill>
                <a:srgbClr val="3333FF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5370D-D7E2-466D-B9A9-4E94B7CDFAFD}"/>
              </a:ext>
            </a:extLst>
          </p:cNvPr>
          <p:cNvCxnSpPr>
            <a:cxnSpLocks/>
          </p:cNvCxnSpPr>
          <p:nvPr/>
        </p:nvCxnSpPr>
        <p:spPr>
          <a:xfrm flipV="1">
            <a:off x="6406706" y="1673220"/>
            <a:ext cx="1997521" cy="207843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C9D2678-0900-4C7D-AF4D-39A3C1D58606}"/>
              </a:ext>
            </a:extLst>
          </p:cNvPr>
          <p:cNvSpPr/>
          <p:nvPr/>
        </p:nvSpPr>
        <p:spPr>
          <a:xfrm>
            <a:off x="4233714" y="4344243"/>
            <a:ext cx="3496826" cy="1115367"/>
          </a:xfrm>
          <a:prstGeom prst="rect">
            <a:avLst/>
          </a:prstGeom>
          <a:noFill/>
          <a:ln w="31750">
            <a:solidFill>
              <a:srgbClr val="D86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=3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while(3&lt;=10)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printf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(“Aditya”);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   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++(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=i+1=3+1=4</a:t>
            </a:r>
            <a:endParaRPr lang="te-IN" dirty="0">
              <a:solidFill>
                <a:srgbClr val="D8611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6591DC-58E3-421F-A833-DDB44B3FF734}"/>
              </a:ext>
            </a:extLst>
          </p:cNvPr>
          <p:cNvSpPr txBox="1"/>
          <p:nvPr/>
        </p:nvSpPr>
        <p:spPr>
          <a:xfrm>
            <a:off x="8375070" y="1757579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Aditya</a:t>
            </a:r>
            <a:endParaRPr lang="te-IN" sz="3200" dirty="0">
              <a:solidFill>
                <a:srgbClr val="3333FF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CD010C-8081-4154-8103-149A20FA9D6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530621" y="2049967"/>
            <a:ext cx="1844449" cy="29305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06BDBE7-3F59-48A3-B94E-85EF27A52A74}"/>
              </a:ext>
            </a:extLst>
          </p:cNvPr>
          <p:cNvSpPr/>
          <p:nvPr/>
        </p:nvSpPr>
        <p:spPr>
          <a:xfrm>
            <a:off x="4114810" y="5581863"/>
            <a:ext cx="3496826" cy="1115367"/>
          </a:xfrm>
          <a:prstGeom prst="rect">
            <a:avLst/>
          </a:prstGeom>
          <a:noFill/>
          <a:ln w="31750">
            <a:solidFill>
              <a:srgbClr val="D86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….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…..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…….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…….</a:t>
            </a:r>
          </a:p>
          <a:p>
            <a:endParaRPr lang="te-IN" dirty="0">
              <a:solidFill>
                <a:srgbClr val="D86118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6B17BF-E029-47C8-8DCE-5F0523AD0BE5}"/>
              </a:ext>
            </a:extLst>
          </p:cNvPr>
          <p:cNvSpPr txBox="1"/>
          <p:nvPr/>
        </p:nvSpPr>
        <p:spPr>
          <a:xfrm>
            <a:off x="8385117" y="2217067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Aditya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B9E84-DF91-49EE-B6C7-3283FAA0515F}"/>
              </a:ext>
            </a:extLst>
          </p:cNvPr>
          <p:cNvSpPr txBox="1"/>
          <p:nvPr/>
        </p:nvSpPr>
        <p:spPr>
          <a:xfrm>
            <a:off x="8375069" y="2664399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Aditya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E795F2-9C54-46E9-B4FD-D78D797203FC}"/>
              </a:ext>
            </a:extLst>
          </p:cNvPr>
          <p:cNvSpPr txBox="1"/>
          <p:nvPr/>
        </p:nvSpPr>
        <p:spPr>
          <a:xfrm>
            <a:off x="8365021" y="3111467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Aditya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E3B3D1-3870-47AD-B673-6E959B927DE3}"/>
              </a:ext>
            </a:extLst>
          </p:cNvPr>
          <p:cNvSpPr txBox="1"/>
          <p:nvPr/>
        </p:nvSpPr>
        <p:spPr>
          <a:xfrm>
            <a:off x="8385117" y="3539799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Aditya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C6BDDA-2BE5-4BBE-B9F9-C61623B611AC}"/>
              </a:ext>
            </a:extLst>
          </p:cNvPr>
          <p:cNvSpPr txBox="1"/>
          <p:nvPr/>
        </p:nvSpPr>
        <p:spPr>
          <a:xfrm>
            <a:off x="8365020" y="3998860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Aditya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AC170A-C10D-40CB-815B-A19A32795707}"/>
              </a:ext>
            </a:extLst>
          </p:cNvPr>
          <p:cNvSpPr txBox="1"/>
          <p:nvPr/>
        </p:nvSpPr>
        <p:spPr>
          <a:xfrm>
            <a:off x="8344923" y="4568229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Aditya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89F121-1238-414E-8470-00279DD5FAB1}"/>
              </a:ext>
            </a:extLst>
          </p:cNvPr>
          <p:cNvSpPr txBox="1"/>
          <p:nvPr/>
        </p:nvSpPr>
        <p:spPr>
          <a:xfrm>
            <a:off x="8385117" y="4997088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Aditya</a:t>
            </a:r>
            <a:endParaRPr lang="te-IN" sz="32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5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 animBg="1"/>
      <p:bldP spid="13" grpId="0" animBg="1"/>
      <p:bldP spid="14" grpId="0"/>
      <p:bldP spid="19" grpId="0" animBg="1"/>
      <p:bldP spid="20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295A4B1-FDCC-42EE-A995-4FADB0F9E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751" y="345517"/>
            <a:ext cx="6852130" cy="1325563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b="1" u="sng" dirty="0"/>
              <a:t>example-while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52" y="1417253"/>
            <a:ext cx="6050872" cy="435133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verdana"/>
              </a:rPr>
              <a:t>// program to print  1 to 10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#include&lt;stdio.h&gt;  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int main()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{    </a:t>
            </a:r>
          </a:p>
          <a:p>
            <a:pPr>
              <a:buNone/>
            </a:pPr>
            <a:r>
              <a:rPr lang="en-US" b="1" dirty="0" err="1">
                <a:solidFill>
                  <a:srgbClr val="00B0F0"/>
                </a:solidFill>
                <a:latin typeface="verdana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verdana"/>
              </a:rPr>
              <a:t> </a:t>
            </a:r>
            <a:r>
              <a:rPr lang="en-US" b="1" dirty="0" err="1">
                <a:solidFill>
                  <a:srgbClr val="00B0F0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verdana"/>
              </a:rPr>
              <a:t>=1;      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while(</a:t>
            </a:r>
            <a:r>
              <a:rPr lang="en-US" b="1" dirty="0" err="1">
                <a:solidFill>
                  <a:srgbClr val="C030B9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&lt;=10)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{      </a:t>
            </a:r>
          </a:p>
          <a:p>
            <a:pPr>
              <a:buNone/>
            </a:pPr>
            <a:r>
              <a:rPr lang="en-US" b="1" dirty="0" err="1">
                <a:solidFill>
                  <a:srgbClr val="C030B9"/>
                </a:solidFill>
                <a:latin typeface="verdana"/>
              </a:rPr>
              <a:t>printf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(“%d“,</a:t>
            </a:r>
            <a:r>
              <a:rPr lang="en-US" b="1" dirty="0" err="1">
                <a:solidFill>
                  <a:srgbClr val="C030B9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);      </a:t>
            </a:r>
          </a:p>
          <a:p>
            <a:pPr>
              <a:buNone/>
            </a:pPr>
            <a:r>
              <a:rPr lang="en-US" b="1" dirty="0" err="1">
                <a:solidFill>
                  <a:srgbClr val="C030B9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++;      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}  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return 0;  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}    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F4A2F-895A-43AA-B789-0BEBA9869562}"/>
              </a:ext>
            </a:extLst>
          </p:cNvPr>
          <p:cNvSpPr txBox="1"/>
          <p:nvPr/>
        </p:nvSpPr>
        <p:spPr>
          <a:xfrm>
            <a:off x="9534617" y="443131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1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08B056-8DB6-477E-9BC3-1B4F73671679}"/>
              </a:ext>
            </a:extLst>
          </p:cNvPr>
          <p:cNvSpPr/>
          <p:nvPr/>
        </p:nvSpPr>
        <p:spPr>
          <a:xfrm>
            <a:off x="4250453" y="1919235"/>
            <a:ext cx="3496826" cy="1115367"/>
          </a:xfrm>
          <a:prstGeom prst="rect">
            <a:avLst/>
          </a:prstGeom>
          <a:noFill/>
          <a:ln w="31750">
            <a:solidFill>
              <a:srgbClr val="D86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=1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while(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&lt;=10)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printf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(“%d”,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);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   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++(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=i+1=1+1=2)</a:t>
            </a:r>
            <a:endParaRPr lang="te-IN" dirty="0">
              <a:solidFill>
                <a:srgbClr val="D86118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17C16D-B70A-4CD8-9D59-4A46C6AC7B68}"/>
              </a:ext>
            </a:extLst>
          </p:cNvPr>
          <p:cNvCxnSpPr>
            <a:endCxn id="8" idx="1"/>
          </p:cNvCxnSpPr>
          <p:nvPr/>
        </p:nvCxnSpPr>
        <p:spPr>
          <a:xfrm flipV="1">
            <a:off x="6832879" y="834013"/>
            <a:ext cx="2783394" cy="17082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D20CB-B503-4E55-98E0-CD932EB033FA}"/>
              </a:ext>
            </a:extLst>
          </p:cNvPr>
          <p:cNvSpPr/>
          <p:nvPr/>
        </p:nvSpPr>
        <p:spPr>
          <a:xfrm>
            <a:off x="4242085" y="3146813"/>
            <a:ext cx="3496826" cy="1115367"/>
          </a:xfrm>
          <a:prstGeom prst="rect">
            <a:avLst/>
          </a:prstGeom>
          <a:noFill/>
          <a:ln w="31750">
            <a:solidFill>
              <a:srgbClr val="D86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=2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while(2&lt;=10)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printf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(“%d”,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);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   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++(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=i+1=2+1=3</a:t>
            </a:r>
            <a:endParaRPr lang="te-IN" dirty="0">
              <a:solidFill>
                <a:srgbClr val="D8611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FCB16-F093-42E6-A818-C3B62D400818}"/>
              </a:ext>
            </a:extLst>
          </p:cNvPr>
          <p:cNvSpPr txBox="1"/>
          <p:nvPr/>
        </p:nvSpPr>
        <p:spPr>
          <a:xfrm>
            <a:off x="9534617" y="869684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2</a:t>
            </a:r>
            <a:endParaRPr lang="te-IN" sz="3200" dirty="0">
              <a:solidFill>
                <a:srgbClr val="3333FF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5370D-D7E2-466D-B9A9-4E94B7CDFAF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889072" y="1162072"/>
            <a:ext cx="2645545" cy="26613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C9D2678-0900-4C7D-AF4D-39A3C1D58606}"/>
              </a:ext>
            </a:extLst>
          </p:cNvPr>
          <p:cNvSpPr/>
          <p:nvPr/>
        </p:nvSpPr>
        <p:spPr>
          <a:xfrm>
            <a:off x="4233714" y="4344243"/>
            <a:ext cx="3496826" cy="1115367"/>
          </a:xfrm>
          <a:prstGeom prst="rect">
            <a:avLst/>
          </a:prstGeom>
          <a:noFill/>
          <a:ln w="31750">
            <a:solidFill>
              <a:srgbClr val="D86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=3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while(3&lt;=10)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printf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(“%d”,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);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   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++(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=i+1=3+1=4</a:t>
            </a:r>
            <a:endParaRPr lang="te-IN" dirty="0">
              <a:solidFill>
                <a:srgbClr val="D8611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6591DC-58E3-421F-A833-DDB44B3FF734}"/>
              </a:ext>
            </a:extLst>
          </p:cNvPr>
          <p:cNvSpPr txBox="1"/>
          <p:nvPr/>
        </p:nvSpPr>
        <p:spPr>
          <a:xfrm>
            <a:off x="9526249" y="1284767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3</a:t>
            </a:r>
            <a:endParaRPr lang="te-IN" sz="3200" dirty="0">
              <a:solidFill>
                <a:srgbClr val="3333FF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CD010C-8081-4154-8103-149A20FA9D6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889072" y="1577155"/>
            <a:ext cx="2637177" cy="341130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06BDBE7-3F59-48A3-B94E-85EF27A52A74}"/>
              </a:ext>
            </a:extLst>
          </p:cNvPr>
          <p:cNvSpPr/>
          <p:nvPr/>
        </p:nvSpPr>
        <p:spPr>
          <a:xfrm>
            <a:off x="4114810" y="5581863"/>
            <a:ext cx="3496826" cy="1115367"/>
          </a:xfrm>
          <a:prstGeom prst="rect">
            <a:avLst/>
          </a:prstGeom>
          <a:noFill/>
          <a:ln w="31750">
            <a:solidFill>
              <a:srgbClr val="D86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….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…..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…….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…….</a:t>
            </a:r>
          </a:p>
          <a:p>
            <a:endParaRPr lang="te-IN" dirty="0">
              <a:solidFill>
                <a:srgbClr val="D86118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6B17BF-E029-47C8-8DCE-5F0523AD0BE5}"/>
              </a:ext>
            </a:extLst>
          </p:cNvPr>
          <p:cNvSpPr txBox="1"/>
          <p:nvPr/>
        </p:nvSpPr>
        <p:spPr>
          <a:xfrm>
            <a:off x="9527926" y="1638132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4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B9E84-DF91-49EE-B6C7-3283FAA0515F}"/>
              </a:ext>
            </a:extLst>
          </p:cNvPr>
          <p:cNvSpPr txBox="1"/>
          <p:nvPr/>
        </p:nvSpPr>
        <p:spPr>
          <a:xfrm>
            <a:off x="9527927" y="2060164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5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E795F2-9C54-46E9-B4FD-D78D797203FC}"/>
              </a:ext>
            </a:extLst>
          </p:cNvPr>
          <p:cNvSpPr txBox="1"/>
          <p:nvPr/>
        </p:nvSpPr>
        <p:spPr>
          <a:xfrm>
            <a:off x="9537974" y="2401802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6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E3B3D1-3870-47AD-B673-6E959B927DE3}"/>
              </a:ext>
            </a:extLst>
          </p:cNvPr>
          <p:cNvSpPr txBox="1"/>
          <p:nvPr/>
        </p:nvSpPr>
        <p:spPr>
          <a:xfrm>
            <a:off x="9537973" y="2843937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7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C6BDDA-2BE5-4BBE-B9F9-C61623B611AC}"/>
              </a:ext>
            </a:extLst>
          </p:cNvPr>
          <p:cNvSpPr txBox="1"/>
          <p:nvPr/>
        </p:nvSpPr>
        <p:spPr>
          <a:xfrm>
            <a:off x="9537973" y="3215724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8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AC170A-C10D-40CB-815B-A19A32795707}"/>
              </a:ext>
            </a:extLst>
          </p:cNvPr>
          <p:cNvSpPr txBox="1"/>
          <p:nvPr/>
        </p:nvSpPr>
        <p:spPr>
          <a:xfrm>
            <a:off x="9537973" y="3708096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9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89F121-1238-414E-8470-00279DD5FAB1}"/>
              </a:ext>
            </a:extLst>
          </p:cNvPr>
          <p:cNvSpPr txBox="1"/>
          <p:nvPr/>
        </p:nvSpPr>
        <p:spPr>
          <a:xfrm>
            <a:off x="9548021" y="4150224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10</a:t>
            </a:r>
            <a:endParaRPr lang="te-IN" sz="32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1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 animBg="1"/>
      <p:bldP spid="13" grpId="0" animBg="1"/>
      <p:bldP spid="14" grpId="0"/>
      <p:bldP spid="19" grpId="0" animBg="1"/>
      <p:bldP spid="20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1CA1668-EBAD-46F9-AA57-3B5D0216D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873" y="329048"/>
            <a:ext cx="10515600" cy="1325563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b="1" u="sng" dirty="0"/>
              <a:t>example-while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83" y="1462252"/>
            <a:ext cx="7045171" cy="484089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verdana"/>
              </a:rPr>
              <a:t>// program to print  sum of 1</a:t>
            </a:r>
            <a:r>
              <a:rPr lang="en-US" b="1" baseline="30000" dirty="0">
                <a:solidFill>
                  <a:srgbClr val="FF0000"/>
                </a:solidFill>
                <a:latin typeface="verdana"/>
              </a:rPr>
              <a:t>st</a:t>
            </a:r>
            <a:r>
              <a:rPr lang="en-US" b="1" dirty="0">
                <a:solidFill>
                  <a:srgbClr val="FF0000"/>
                </a:solidFill>
                <a:latin typeface="verdana"/>
              </a:rPr>
              <a:t> 10 numbers</a:t>
            </a:r>
          </a:p>
          <a:p>
            <a:pPr>
              <a:buNone/>
            </a:pPr>
            <a:endParaRPr lang="en-US" b="1" dirty="0">
              <a:solidFill>
                <a:srgbClr val="00B0F0"/>
              </a:solidFill>
              <a:latin typeface="verdana"/>
            </a:endParaRP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#include&lt;stdio.h&gt;  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int main()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{    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int </a:t>
            </a:r>
            <a:r>
              <a:rPr lang="en-US" b="1" dirty="0" err="1">
                <a:solidFill>
                  <a:srgbClr val="00B0F0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verdana"/>
              </a:rPr>
              <a:t>=1,sum=0;      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while(</a:t>
            </a:r>
            <a:r>
              <a:rPr lang="en-US" b="1" dirty="0" err="1">
                <a:solidFill>
                  <a:srgbClr val="C030B9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&lt;=10)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{      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sum=</a:t>
            </a:r>
            <a:r>
              <a:rPr lang="en-US" b="1" dirty="0" err="1">
                <a:solidFill>
                  <a:srgbClr val="C030B9"/>
                </a:solidFill>
                <a:latin typeface="verdana"/>
              </a:rPr>
              <a:t>sum+i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;</a:t>
            </a:r>
          </a:p>
          <a:p>
            <a:pPr>
              <a:buNone/>
            </a:pPr>
            <a:r>
              <a:rPr lang="en-US" b="1" dirty="0" err="1">
                <a:solidFill>
                  <a:srgbClr val="C030B9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++;      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}  </a:t>
            </a:r>
          </a:p>
          <a:p>
            <a:pPr>
              <a:buNone/>
            </a:pPr>
            <a:r>
              <a:rPr lang="en-US" b="1" dirty="0" err="1">
                <a:solidFill>
                  <a:srgbClr val="C030B9"/>
                </a:solidFill>
                <a:latin typeface="verdana"/>
              </a:rPr>
              <a:t>printf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((“%</a:t>
            </a:r>
            <a:r>
              <a:rPr lang="en-US" b="1" dirty="0" err="1">
                <a:solidFill>
                  <a:srgbClr val="C030B9"/>
                </a:solidFill>
                <a:latin typeface="verdana"/>
              </a:rPr>
              <a:t>d”,sum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return 0;  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}    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F4A2F-895A-43AA-B789-0BEBA9869562}"/>
              </a:ext>
            </a:extLst>
          </p:cNvPr>
          <p:cNvSpPr txBox="1"/>
          <p:nvPr/>
        </p:nvSpPr>
        <p:spPr>
          <a:xfrm>
            <a:off x="9617634" y="479609"/>
            <a:ext cx="23043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sum=1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08B056-8DB6-477E-9BC3-1B4F73671679}"/>
              </a:ext>
            </a:extLst>
          </p:cNvPr>
          <p:cNvSpPr/>
          <p:nvPr/>
        </p:nvSpPr>
        <p:spPr>
          <a:xfrm>
            <a:off x="4250453" y="1719255"/>
            <a:ext cx="3496826" cy="905041"/>
          </a:xfrm>
          <a:prstGeom prst="rect">
            <a:avLst/>
          </a:prstGeom>
          <a:noFill/>
          <a:ln w="31750">
            <a:solidFill>
              <a:srgbClr val="D86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=1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while(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&lt;=10)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sum=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sum+i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=0+1=1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17C16D-B70A-4CD8-9D59-4A46C6AC7B6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386221" y="771997"/>
            <a:ext cx="2231413" cy="15795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D20CB-B503-4E55-98E0-CD932EB033FA}"/>
              </a:ext>
            </a:extLst>
          </p:cNvPr>
          <p:cNvSpPr/>
          <p:nvPr/>
        </p:nvSpPr>
        <p:spPr>
          <a:xfrm>
            <a:off x="4250453" y="2732879"/>
            <a:ext cx="3496826" cy="905042"/>
          </a:xfrm>
          <a:prstGeom prst="rect">
            <a:avLst/>
          </a:prstGeom>
          <a:noFill/>
          <a:ln w="31750">
            <a:solidFill>
              <a:srgbClr val="D86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=2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while(2&lt;=10)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sum=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sum+i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=1+2=3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FCB16-F093-42E6-A818-C3B62D400818}"/>
              </a:ext>
            </a:extLst>
          </p:cNvPr>
          <p:cNvSpPr txBox="1"/>
          <p:nvPr/>
        </p:nvSpPr>
        <p:spPr>
          <a:xfrm>
            <a:off x="9534617" y="869684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sum=3</a:t>
            </a:r>
            <a:endParaRPr lang="te-IN" sz="3200" dirty="0">
              <a:solidFill>
                <a:srgbClr val="3333FF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5370D-D7E2-466D-B9A9-4E94B7CDFAF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226422" y="1162072"/>
            <a:ext cx="2308195" cy="21759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C9D2678-0900-4C7D-AF4D-39A3C1D58606}"/>
              </a:ext>
            </a:extLst>
          </p:cNvPr>
          <p:cNvSpPr/>
          <p:nvPr/>
        </p:nvSpPr>
        <p:spPr>
          <a:xfrm>
            <a:off x="4250453" y="3747274"/>
            <a:ext cx="3496826" cy="987726"/>
          </a:xfrm>
          <a:prstGeom prst="rect">
            <a:avLst/>
          </a:prstGeom>
          <a:noFill/>
          <a:ln w="31750">
            <a:solidFill>
              <a:srgbClr val="D86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=3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while(3&lt;=10)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sum=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sum+i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=3+3=6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   </a:t>
            </a:r>
            <a:endParaRPr lang="te-IN" dirty="0">
              <a:solidFill>
                <a:srgbClr val="D8611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6591DC-58E3-421F-A833-DDB44B3FF734}"/>
              </a:ext>
            </a:extLst>
          </p:cNvPr>
          <p:cNvSpPr txBox="1"/>
          <p:nvPr/>
        </p:nvSpPr>
        <p:spPr>
          <a:xfrm>
            <a:off x="9526249" y="1284767"/>
            <a:ext cx="198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sum=6</a:t>
            </a:r>
            <a:endParaRPr lang="te-IN" sz="3200" dirty="0">
              <a:solidFill>
                <a:srgbClr val="3333FF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CD010C-8081-4154-8103-149A20FA9D6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386221" y="1577155"/>
            <a:ext cx="2140028" cy="26565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06BDBE7-3F59-48A3-B94E-85EF27A52A74}"/>
              </a:ext>
            </a:extLst>
          </p:cNvPr>
          <p:cNvSpPr/>
          <p:nvPr/>
        </p:nvSpPr>
        <p:spPr>
          <a:xfrm>
            <a:off x="4114810" y="6183674"/>
            <a:ext cx="3496826" cy="513556"/>
          </a:xfrm>
          <a:prstGeom prst="rect">
            <a:avLst/>
          </a:prstGeom>
          <a:noFill/>
          <a:ln w="31750">
            <a:solidFill>
              <a:srgbClr val="D86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D86118"/>
              </a:solidFill>
              <a:latin typeface="verdana"/>
            </a:endParaRP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…..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…….</a:t>
            </a:r>
          </a:p>
          <a:p>
            <a:endParaRPr lang="te-IN" dirty="0">
              <a:solidFill>
                <a:srgbClr val="D86118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6B17BF-E029-47C8-8DCE-5F0523AD0BE5}"/>
              </a:ext>
            </a:extLst>
          </p:cNvPr>
          <p:cNvSpPr txBox="1"/>
          <p:nvPr/>
        </p:nvSpPr>
        <p:spPr>
          <a:xfrm>
            <a:off x="9578970" y="1771868"/>
            <a:ext cx="22885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33FF"/>
                </a:solidFill>
                <a:latin typeface="verdana"/>
              </a:rPr>
              <a:t>sum=10</a:t>
            </a:r>
            <a:endParaRPr lang="te-IN" sz="2000" dirty="0">
              <a:solidFill>
                <a:srgbClr val="3333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89F121-1238-414E-8470-00279DD5FAB1}"/>
              </a:ext>
            </a:extLst>
          </p:cNvPr>
          <p:cNvSpPr txBox="1"/>
          <p:nvPr/>
        </p:nvSpPr>
        <p:spPr>
          <a:xfrm>
            <a:off x="9383528" y="5409965"/>
            <a:ext cx="22885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verdana"/>
              </a:rPr>
              <a:t>sum=55</a:t>
            </a:r>
            <a:endParaRPr lang="te-IN" sz="3200" dirty="0">
              <a:solidFill>
                <a:srgbClr val="3333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F85613-A0A9-43B8-A8EF-9CDB91F62A99}"/>
              </a:ext>
            </a:extLst>
          </p:cNvPr>
          <p:cNvSpPr/>
          <p:nvPr/>
        </p:nvSpPr>
        <p:spPr>
          <a:xfrm>
            <a:off x="4250453" y="4889448"/>
            <a:ext cx="3496826" cy="987726"/>
          </a:xfrm>
          <a:prstGeom prst="rect">
            <a:avLst/>
          </a:prstGeom>
          <a:noFill/>
          <a:ln w="31750">
            <a:solidFill>
              <a:srgbClr val="D86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=4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while(4&lt;=10)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sum=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sum+i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=6+4=10</a:t>
            </a:r>
          </a:p>
          <a:p>
            <a:r>
              <a:rPr lang="en-US" b="1" dirty="0">
                <a:solidFill>
                  <a:srgbClr val="D86118"/>
                </a:solidFill>
                <a:latin typeface="verdana"/>
              </a:rPr>
              <a:t>         </a:t>
            </a:r>
            <a:endParaRPr lang="te-IN" dirty="0">
              <a:solidFill>
                <a:srgbClr val="D86118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9C6BB4-B8B9-4933-833B-CEEE848F1D66}"/>
              </a:ext>
            </a:extLst>
          </p:cNvPr>
          <p:cNvCxnSpPr>
            <a:cxnSpLocks/>
          </p:cNvCxnSpPr>
          <p:nvPr/>
        </p:nvCxnSpPr>
        <p:spPr>
          <a:xfrm flipV="1">
            <a:off x="7545348" y="2038297"/>
            <a:ext cx="2232085" cy="33450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69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 animBg="1"/>
      <p:bldP spid="13" grpId="0" animBg="1"/>
      <p:bldP spid="14" grpId="0"/>
      <p:bldP spid="19" grpId="0" animBg="1"/>
      <p:bldP spid="20" grpId="0"/>
      <p:bldP spid="23" grpId="0" animBg="1"/>
      <p:bldP spid="24" grpId="0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4800E7-D25A-4E56-959E-7806CF466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584" y="164238"/>
            <a:ext cx="10515600" cy="1325563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b="1" u="sng" dirty="0"/>
              <a:t>example-while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39" y="1654039"/>
            <a:ext cx="10515600" cy="529109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verdana"/>
              </a:rPr>
              <a:t>// program to print sum of 1 to 10 numbers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#include&lt;stdio.h&gt;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int main()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int </a:t>
            </a:r>
            <a:r>
              <a:rPr lang="en-US" b="1" dirty="0" err="1">
                <a:solidFill>
                  <a:srgbClr val="00B0F0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verdana"/>
              </a:rPr>
              <a:t>=1;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sum=0;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while(</a:t>
            </a:r>
            <a:r>
              <a:rPr lang="en-US" b="1" dirty="0" err="1">
                <a:solidFill>
                  <a:srgbClr val="C030B9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&lt;=10)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sum=</a:t>
            </a:r>
            <a:r>
              <a:rPr lang="en-US" b="1" dirty="0" err="1">
                <a:solidFill>
                  <a:srgbClr val="C030B9"/>
                </a:solidFill>
                <a:latin typeface="verdana"/>
              </a:rPr>
              <a:t>sum+i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;</a:t>
            </a:r>
          </a:p>
          <a:p>
            <a:pPr>
              <a:buNone/>
            </a:pPr>
            <a:r>
              <a:rPr lang="en-US" b="1" dirty="0" err="1">
                <a:solidFill>
                  <a:srgbClr val="C030B9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++;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}</a:t>
            </a:r>
          </a:p>
          <a:p>
            <a:pPr>
              <a:buNone/>
            </a:pPr>
            <a:r>
              <a:rPr lang="en-US" b="1" dirty="0" err="1">
                <a:solidFill>
                  <a:srgbClr val="D86118"/>
                </a:solidFill>
                <a:latin typeface="verdana"/>
              </a:rPr>
              <a:t>printf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("%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d",sum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return 0;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7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58270-8CC3-4199-9049-7489E4AC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457" y="-117196"/>
            <a:ext cx="10515600" cy="1325563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b="1" u="sng" dirty="0"/>
              <a:t>example-while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88" y="1497203"/>
            <a:ext cx="10515600" cy="56412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verdana"/>
              </a:rPr>
              <a:t>// program to print first 50 even numbers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#include&lt;stdio.h&gt;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int main()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int </a:t>
            </a:r>
            <a:r>
              <a:rPr lang="en-US" b="1" dirty="0" err="1">
                <a:solidFill>
                  <a:srgbClr val="00B0F0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verdana"/>
              </a:rPr>
              <a:t>=1;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sum=0;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while(</a:t>
            </a:r>
            <a:r>
              <a:rPr lang="en-US" b="1" dirty="0" err="1">
                <a:solidFill>
                  <a:srgbClr val="C030B9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&lt;=50)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{ </a:t>
            </a:r>
          </a:p>
          <a:p>
            <a:pPr>
              <a:buNone/>
            </a:pPr>
            <a:r>
              <a:rPr lang="en-US" sz="2900" b="1" dirty="0">
                <a:solidFill>
                  <a:srgbClr val="D86118"/>
                </a:solidFill>
                <a:latin typeface="verdana"/>
              </a:rPr>
              <a:t>if(i%2==0)</a:t>
            </a:r>
          </a:p>
          <a:p>
            <a:pPr>
              <a:buNone/>
            </a:pPr>
            <a:r>
              <a:rPr lang="en-US" b="1" dirty="0">
                <a:solidFill>
                  <a:srgbClr val="D86118"/>
                </a:solidFill>
                <a:latin typeface="verdana"/>
              </a:rPr>
              <a:t> {</a:t>
            </a:r>
          </a:p>
          <a:p>
            <a:pPr>
              <a:buNone/>
            </a:pPr>
            <a:r>
              <a:rPr lang="en-US" b="1" dirty="0">
                <a:solidFill>
                  <a:srgbClr val="D86118"/>
                </a:solidFill>
                <a:latin typeface="verdana"/>
              </a:rPr>
              <a:t> 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printf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("%d“,</a:t>
            </a:r>
            <a:r>
              <a:rPr lang="en-US" b="1" dirty="0" err="1">
                <a:solidFill>
                  <a:srgbClr val="D86118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D86118"/>
                </a:solidFill>
                <a:latin typeface="verdana"/>
              </a:rPr>
              <a:t>); </a:t>
            </a:r>
          </a:p>
          <a:p>
            <a:pPr>
              <a:buNone/>
            </a:pPr>
            <a:r>
              <a:rPr lang="en-US" b="1" dirty="0">
                <a:solidFill>
                  <a:srgbClr val="D86118"/>
                </a:solidFill>
                <a:latin typeface="verdana"/>
              </a:rPr>
              <a:t>}</a:t>
            </a:r>
          </a:p>
          <a:p>
            <a:pPr>
              <a:buNone/>
            </a:pPr>
            <a:r>
              <a:rPr lang="en-US" b="1" dirty="0" err="1">
                <a:solidFill>
                  <a:srgbClr val="C030B9"/>
                </a:solidFill>
                <a:latin typeface="verdana"/>
              </a:rPr>
              <a:t>i</a:t>
            </a:r>
            <a:r>
              <a:rPr lang="en-US" b="1" dirty="0">
                <a:solidFill>
                  <a:srgbClr val="C030B9"/>
                </a:solidFill>
                <a:latin typeface="verdana"/>
              </a:rPr>
              <a:t>++;}</a:t>
            </a:r>
          </a:p>
          <a:p>
            <a:pPr>
              <a:buNone/>
            </a:pPr>
            <a:r>
              <a:rPr lang="en-US" b="1" dirty="0">
                <a:solidFill>
                  <a:srgbClr val="C030B9"/>
                </a:solidFill>
                <a:latin typeface="verdana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return 0;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verdana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2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DC8C-0336-4333-B112-8AA74451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170" y="1099278"/>
            <a:ext cx="9326732" cy="109391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write a C program to find the sum of individual digits of a positive integer.</a:t>
            </a:r>
            <a:endParaRPr lang="te-IN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06F0-5ACF-471F-B98F-7510713CA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6864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# include&lt;</a:t>
            </a:r>
            <a:r>
              <a:rPr lang="en-US" sz="2400" b="1" dirty="0" err="1">
                <a:solidFill>
                  <a:srgbClr val="C030B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stdio.h</a:t>
            </a:r>
            <a:r>
              <a:rPr lang="en-US" sz="2400" b="1" dirty="0">
                <a:solidFill>
                  <a:srgbClr val="C030B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int main ()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int n, temp , sum = 0;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400" b="1" dirty="0" err="1">
                <a:solidFill>
                  <a:srgbClr val="C030B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printf</a:t>
            </a:r>
            <a:r>
              <a:rPr lang="en-US" sz="2400" b="1" dirty="0">
                <a:solidFill>
                  <a:srgbClr val="C030B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(" Enter an integer \n");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400" b="1" dirty="0" err="1">
                <a:solidFill>
                  <a:srgbClr val="C030B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scanf</a:t>
            </a:r>
            <a:r>
              <a:rPr lang="en-US" sz="2400" b="1" dirty="0">
                <a:solidFill>
                  <a:srgbClr val="C030B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("%d", &amp;n);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FADE-3432-4198-BEAC-BFB1EE68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25426-5AFB-47AE-8DA8-5EDAF4164009}"/>
              </a:ext>
            </a:extLst>
          </p:cNvPr>
          <p:cNvSpPr txBox="1"/>
          <p:nvPr/>
        </p:nvSpPr>
        <p:spPr>
          <a:xfrm>
            <a:off x="5179382" y="1780173"/>
            <a:ext cx="609452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pt-BR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while (n != 0)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pt-BR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pt-BR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temp = n % 10;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pt-BR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sum = sum + temp ;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pt-BR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n = n / 10;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pt-BR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pt-BR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printf ("\n Sum of digits = %d ",sum );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pt-BR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return 0;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pt-BR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FEA10-1BFC-4288-86A9-D71CC6A9168C}"/>
              </a:ext>
            </a:extLst>
          </p:cNvPr>
          <p:cNvSpPr txBox="1"/>
          <p:nvPr/>
        </p:nvSpPr>
        <p:spPr>
          <a:xfrm>
            <a:off x="8153400" y="5534832"/>
            <a:ext cx="3232212" cy="1284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Output:</a:t>
            </a:r>
            <a:endParaRPr lang="en-US" sz="1600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Enter an integer 123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Sum of digits = 6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DC8C-0336-4333-B112-8AA74451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031" y="1171816"/>
            <a:ext cx="9326732" cy="109391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Write a C program to check whether given number is palindrome or not.</a:t>
            </a:r>
            <a:endParaRPr lang="te-IN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06F0-5ACF-471F-B98F-7510713CA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77" y="1871847"/>
            <a:ext cx="3946864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# include &lt;</a:t>
            </a: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stdio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.h&gt;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int main 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int n, t, sum = 0, remainder 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printf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(" Enter an integer \n");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scanf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("%d", &amp;n);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t = n;</a:t>
            </a:r>
          </a:p>
          <a:p>
            <a:pPr marL="0" indent="0">
              <a:buNone/>
            </a:pPr>
            <a:endParaRPr lang="te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FADE-3432-4198-BEAC-BFB1EE68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25426-5AFB-47AE-8DA8-5EDAF4164009}"/>
              </a:ext>
            </a:extLst>
          </p:cNvPr>
          <p:cNvSpPr txBox="1"/>
          <p:nvPr/>
        </p:nvSpPr>
        <p:spPr>
          <a:xfrm>
            <a:off x="5106140" y="1785358"/>
            <a:ext cx="6094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while (n != 0) 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{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remainder = n % 10;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sum = sum *10 + remainder ;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n = n/ 10;  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}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if(t== sum )</a:t>
            </a:r>
          </a:p>
          <a:p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printf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("%d is palindrome number ",t);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else</a:t>
            </a:r>
          </a:p>
          <a:p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printf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("%d is not palindrome number ",t);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return 0;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6620C-E234-40F1-BC9B-1DAD4FA1C4B2}"/>
              </a:ext>
            </a:extLst>
          </p:cNvPr>
          <p:cNvSpPr txBox="1"/>
          <p:nvPr/>
        </p:nvSpPr>
        <p:spPr>
          <a:xfrm>
            <a:off x="8153400" y="5573738"/>
            <a:ext cx="4114800" cy="1284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Output: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Enter an integer 141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141 is palindrome number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DC8C-0336-4333-B112-8AA74451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031" y="1171816"/>
            <a:ext cx="9326732" cy="109391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Write a C program to check whether given number is prime or not.</a:t>
            </a:r>
            <a:endParaRPr lang="te-IN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06F0-5ACF-471F-B98F-7510713CA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77" y="1871847"/>
            <a:ext cx="3946864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# include &lt;</a:t>
            </a: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stdio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.h&gt;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int main 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int </a:t>
            </a: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i,n,factors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=0;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printf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(" Enter an integer \n");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scanf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("%d", &amp;n);</a:t>
            </a:r>
          </a:p>
          <a:p>
            <a:pPr marL="0" indent="0">
              <a:buNone/>
            </a:pPr>
            <a:endParaRPr lang="te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FADE-3432-4198-BEAC-BFB1EE68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25426-5AFB-47AE-8DA8-5EDAF4164009}"/>
              </a:ext>
            </a:extLst>
          </p:cNvPr>
          <p:cNvSpPr txBox="1"/>
          <p:nvPr/>
        </p:nvSpPr>
        <p:spPr>
          <a:xfrm>
            <a:off x="5106140" y="1785358"/>
            <a:ext cx="60945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while (</a:t>
            </a: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i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&lt;=n) 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{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if(</a:t>
            </a: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n%i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==0) { factors=factors+1; }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}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if(factors==2)</a:t>
            </a:r>
          </a:p>
          <a:p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printf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(“prime”);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else</a:t>
            </a:r>
          </a:p>
          <a:p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printf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(“not a prime”);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return 0;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6620C-E234-40F1-BC9B-1DAD4FA1C4B2}"/>
              </a:ext>
            </a:extLst>
          </p:cNvPr>
          <p:cNvSpPr txBox="1"/>
          <p:nvPr/>
        </p:nvSpPr>
        <p:spPr>
          <a:xfrm>
            <a:off x="8153400" y="5573738"/>
            <a:ext cx="4114800" cy="1284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Output: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Enter an integer 17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prime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419" y="134307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807" y="1491908"/>
            <a:ext cx="10515600" cy="55926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In C, there are several options that are used to alter the flow of the program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Statements can be executed multiple times or only under a specific condition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It can be divided into 3 categories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Decision Making and Branching / Conditional Statements (if, switch, conditional)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Looping Statements (for, For each, while, do while)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Transfer Statements (break, continue, try, goto, return)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  <a:t>Decision Making and Branching / Conditional Statements</a:t>
            </a:r>
          </a:p>
          <a:p>
            <a:pPr lvl="1"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When a program breaks the sequential flow and jumps to another part of the code, it is known as branching. </a:t>
            </a:r>
          </a:p>
          <a:p>
            <a:pPr lvl="1"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When branching is done on a condition it is known as conditional branching.</a:t>
            </a:r>
          </a:p>
          <a:p>
            <a:pPr lvl="1"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Decision making statements are:  </a:t>
            </a:r>
            <a:r>
              <a:rPr lang="en-US" altLang="en-US" b="1" dirty="0">
                <a:solidFill>
                  <a:srgbClr val="002060"/>
                </a:solidFill>
                <a:latin typeface="Times New Roman" pitchFamily="18" charset="0"/>
              </a:rPr>
              <a:t>if, switch, conditional operator</a:t>
            </a:r>
          </a:p>
          <a:p>
            <a:pPr marL="457200" lvl="1" indent="0">
              <a:spcBef>
                <a:spcPct val="75000"/>
              </a:spcBef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itchFamily="18" charset="0"/>
              </a:rPr>
              <a:t>  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2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208" y="1883207"/>
            <a:ext cx="7573392" cy="1325563"/>
          </a:xfrm>
        </p:spPr>
        <p:txBody>
          <a:bodyPr>
            <a:normAutofit/>
          </a:bodyPr>
          <a:lstStyle/>
          <a:p>
            <a:r>
              <a:rPr lang="en-US" b="1" dirty="0"/>
              <a:t>do while loop in C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11046"/>
            <a:ext cx="10515600" cy="4351338"/>
          </a:xfrm>
        </p:spPr>
        <p:txBody>
          <a:bodyPr/>
          <a:lstStyle/>
          <a:p>
            <a:r>
              <a:rPr lang="en-US" dirty="0"/>
              <a:t>The do while loop is a post tested loop. Using the do-while loop, we can repeat the execution of several parts of the statements.</a:t>
            </a:r>
          </a:p>
          <a:p>
            <a:pPr marL="0" indent="0">
              <a:buNone/>
            </a:pPr>
            <a:r>
              <a:rPr lang="en-US" b="1" u="sng" dirty="0"/>
              <a:t>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33FF"/>
                </a:solidFill>
              </a:rPr>
              <a:t>initialization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33FF"/>
                </a:solidFill>
              </a:rPr>
              <a:t>do</a:t>
            </a:r>
            <a:r>
              <a:rPr lang="en-US" dirty="0">
                <a:solidFill>
                  <a:srgbClr val="3333FF"/>
                </a:solidFill>
              </a:rPr>
              <a:t>{  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//code to be executed  (</a:t>
            </a:r>
            <a:r>
              <a:rPr lang="en-US" dirty="0" err="1">
                <a:solidFill>
                  <a:srgbClr val="3333FF"/>
                </a:solidFill>
              </a:rPr>
              <a:t>incr</a:t>
            </a:r>
            <a:r>
              <a:rPr lang="en-US" dirty="0">
                <a:solidFill>
                  <a:srgbClr val="3333FF"/>
                </a:solidFill>
              </a:rPr>
              <a:t>/</a:t>
            </a:r>
            <a:r>
              <a:rPr lang="en-US" dirty="0" err="1">
                <a:solidFill>
                  <a:srgbClr val="3333FF"/>
                </a:solidFill>
              </a:rPr>
              <a:t>decr</a:t>
            </a:r>
            <a:r>
              <a:rPr lang="en-US" dirty="0">
                <a:solidFill>
                  <a:srgbClr val="3333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}</a:t>
            </a:r>
            <a:r>
              <a:rPr lang="en-US" b="1" dirty="0">
                <a:solidFill>
                  <a:srgbClr val="3333FF"/>
                </a:solidFill>
              </a:rPr>
              <a:t>while</a:t>
            </a:r>
            <a:r>
              <a:rPr lang="en-US" dirty="0">
                <a:solidFill>
                  <a:srgbClr val="3333FF"/>
                </a:solidFill>
              </a:rPr>
              <a:t>(condition);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02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509657-7E96-49E1-98B7-3F3E5E47C833}"/>
              </a:ext>
            </a:extLst>
          </p:cNvPr>
          <p:cNvSpPr txBox="1"/>
          <p:nvPr/>
        </p:nvSpPr>
        <p:spPr>
          <a:xfrm>
            <a:off x="0" y="2998458"/>
            <a:ext cx="686714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u="sng" dirty="0"/>
              <a:t>Syntax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3333FF"/>
                </a:solidFill>
              </a:rPr>
              <a:t>initialization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3333FF"/>
                </a:solidFill>
              </a:rPr>
              <a:t>do</a:t>
            </a:r>
            <a:r>
              <a:rPr lang="en-US" sz="3200" dirty="0">
                <a:solidFill>
                  <a:srgbClr val="3333FF"/>
                </a:solidFill>
              </a:rPr>
              <a:t>{ 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FF"/>
                </a:solidFill>
              </a:rPr>
              <a:t>//code to be executed  (increment/decrement)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3333FF"/>
                </a:solidFill>
              </a:rPr>
              <a:t>}</a:t>
            </a:r>
            <a:r>
              <a:rPr lang="en-US" sz="3200" b="1" dirty="0">
                <a:solidFill>
                  <a:srgbClr val="3333FF"/>
                </a:solidFill>
              </a:rPr>
              <a:t>while</a:t>
            </a:r>
            <a:r>
              <a:rPr lang="en-US" sz="3200" dirty="0">
                <a:solidFill>
                  <a:srgbClr val="3333FF"/>
                </a:solidFill>
              </a:rPr>
              <a:t>(condition);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ED7029-8122-4331-A26A-DBDC03C6D25B}"/>
              </a:ext>
            </a:extLst>
          </p:cNvPr>
          <p:cNvSpPr txBox="1">
            <a:spLocks/>
          </p:cNvSpPr>
          <p:nvPr/>
        </p:nvSpPr>
        <p:spPr>
          <a:xfrm>
            <a:off x="1168272" y="1672895"/>
            <a:ext cx="7573392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do while loop in C</a:t>
            </a:r>
            <a:br>
              <a:rPr lang="en-US" b="1"/>
            </a:b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B8E84-1811-4CA7-86F7-D6A6BA95B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256" y="2025896"/>
            <a:ext cx="32289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75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365" y="728665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do-while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38" y="1663611"/>
            <a:ext cx="10515600" cy="51189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program to print your name 10 times using do-while loop</a:t>
            </a:r>
          </a:p>
          <a:p>
            <a:pPr marL="0" indent="0">
              <a:buNone/>
            </a:pPr>
            <a:r>
              <a:rPr lang="en-US" sz="3600" b="1" dirty="0"/>
              <a:t>#include&lt;stdio.h&gt;  </a:t>
            </a:r>
          </a:p>
          <a:p>
            <a:pPr marL="0" indent="0">
              <a:buNone/>
            </a:pPr>
            <a:r>
              <a:rPr lang="en-US" sz="3600" b="1" dirty="0"/>
              <a:t>int main()</a:t>
            </a:r>
          </a:p>
          <a:p>
            <a:pPr marL="0" indent="0">
              <a:buNone/>
            </a:pPr>
            <a:r>
              <a:rPr lang="en-US" sz="3600" b="1" dirty="0"/>
              <a:t>{    </a:t>
            </a:r>
          </a:p>
          <a:p>
            <a:pPr marL="0" indent="0">
              <a:buNone/>
            </a:pPr>
            <a:r>
              <a:rPr lang="en-US" sz="3600" b="1" dirty="0" err="1"/>
              <a:t>int</a:t>
            </a:r>
            <a:r>
              <a:rPr lang="en-US" sz="3600" b="1" dirty="0"/>
              <a:t> </a:t>
            </a:r>
            <a:r>
              <a:rPr lang="en-US" sz="3600" b="1" dirty="0" err="1"/>
              <a:t>i</a:t>
            </a:r>
            <a:r>
              <a:rPr lang="en-US" sz="3600" b="1" dirty="0"/>
              <a:t>=1;      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30B9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30B9"/>
                </a:solidFill>
              </a:rPr>
              <a:t>{    </a:t>
            </a:r>
          </a:p>
          <a:p>
            <a:pPr marL="0" indent="0">
              <a:buNone/>
            </a:pPr>
            <a:r>
              <a:rPr lang="en-US" sz="3600" b="1" dirty="0" err="1">
                <a:solidFill>
                  <a:srgbClr val="C030B9"/>
                </a:solidFill>
              </a:rPr>
              <a:t>printf</a:t>
            </a:r>
            <a:r>
              <a:rPr lang="en-US" sz="3600" b="1" dirty="0">
                <a:solidFill>
                  <a:srgbClr val="C030B9"/>
                </a:solidFill>
              </a:rPr>
              <a:t>(“Aditya");    </a:t>
            </a:r>
          </a:p>
          <a:p>
            <a:pPr marL="0" indent="0">
              <a:buNone/>
            </a:pPr>
            <a:r>
              <a:rPr lang="en-US" sz="3600" b="1" dirty="0" err="1">
                <a:solidFill>
                  <a:srgbClr val="C030B9"/>
                </a:solidFill>
              </a:rPr>
              <a:t>i</a:t>
            </a:r>
            <a:r>
              <a:rPr lang="en-US" sz="3600" b="1" dirty="0">
                <a:solidFill>
                  <a:srgbClr val="C030B9"/>
                </a:solidFill>
              </a:rPr>
              <a:t>++;    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30B9"/>
                </a:solidFill>
              </a:rPr>
              <a:t>}while(</a:t>
            </a:r>
            <a:r>
              <a:rPr lang="en-US" sz="3600" b="1" dirty="0" err="1">
                <a:solidFill>
                  <a:srgbClr val="C030B9"/>
                </a:solidFill>
              </a:rPr>
              <a:t>i</a:t>
            </a:r>
            <a:r>
              <a:rPr lang="en-US" sz="3600" b="1" dirty="0">
                <a:solidFill>
                  <a:srgbClr val="C030B9"/>
                </a:solidFill>
              </a:rPr>
              <a:t>&lt;=10);   </a:t>
            </a:r>
          </a:p>
          <a:p>
            <a:pPr marL="0" indent="0">
              <a:buNone/>
            </a:pPr>
            <a:r>
              <a:rPr lang="en-US" sz="3600" b="1" dirty="0"/>
              <a:t>return 0;  </a:t>
            </a:r>
          </a:p>
          <a:p>
            <a:pPr marL="0" indent="0">
              <a:buNone/>
            </a:pPr>
            <a:r>
              <a:rPr lang="en-US" sz="3600" b="1" dirty="0"/>
              <a:t>}     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219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6320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do-while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79" y="1805654"/>
            <a:ext cx="7240480" cy="48037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program to print 1 to 10 using do-while loop</a:t>
            </a:r>
          </a:p>
          <a:p>
            <a:pPr marL="0" indent="0">
              <a:buNone/>
            </a:pPr>
            <a:r>
              <a:rPr lang="en-US" dirty="0"/>
              <a:t>#include&lt;stdio.h&gt;  </a:t>
            </a:r>
          </a:p>
          <a:p>
            <a:pPr marL="0" indent="0">
              <a:buNone/>
            </a:pPr>
            <a:r>
              <a:rPr lang="en-US" b="1" dirty="0"/>
              <a:t>int</a:t>
            </a:r>
            <a:r>
              <a:rPr lang="en-US" dirty="0"/>
              <a:t> main()</a:t>
            </a:r>
          </a:p>
          <a:p>
            <a:pPr marL="0" indent="0">
              <a:buNone/>
            </a:pPr>
            <a:r>
              <a:rPr lang="en-US" dirty="0"/>
              <a:t>{  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=1;    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30B9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>
                <a:solidFill>
                  <a:srgbClr val="C030B9"/>
                </a:solidFill>
              </a:rPr>
              <a:t>{   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30B9"/>
                </a:solidFill>
              </a:rPr>
              <a:t>printf</a:t>
            </a:r>
            <a:r>
              <a:rPr lang="en-US" dirty="0">
                <a:solidFill>
                  <a:srgbClr val="C030B9"/>
                </a:solidFill>
              </a:rPr>
              <a:t>(“%d“,</a:t>
            </a:r>
            <a:r>
              <a:rPr lang="en-US" dirty="0" err="1">
                <a:solidFill>
                  <a:srgbClr val="C030B9"/>
                </a:solidFill>
              </a:rPr>
              <a:t>i</a:t>
            </a:r>
            <a:r>
              <a:rPr lang="en-US" dirty="0">
                <a:solidFill>
                  <a:srgbClr val="C030B9"/>
                </a:solidFill>
              </a:rPr>
              <a:t>);   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30B9"/>
                </a:solidFill>
              </a:rPr>
              <a:t>i</a:t>
            </a:r>
            <a:r>
              <a:rPr lang="en-US" dirty="0">
                <a:solidFill>
                  <a:srgbClr val="C030B9"/>
                </a:solidFill>
              </a:rPr>
              <a:t>++;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C030B9"/>
                </a:solidFill>
              </a:rPr>
              <a:t>}</a:t>
            </a:r>
            <a:r>
              <a:rPr lang="en-US" b="1" dirty="0">
                <a:solidFill>
                  <a:srgbClr val="C030B9"/>
                </a:solidFill>
              </a:rPr>
              <a:t>while</a:t>
            </a:r>
            <a:r>
              <a:rPr lang="en-US" dirty="0">
                <a:solidFill>
                  <a:srgbClr val="C030B9"/>
                </a:solidFill>
              </a:rPr>
              <a:t>(</a:t>
            </a:r>
            <a:r>
              <a:rPr lang="en-US" dirty="0" err="1">
                <a:solidFill>
                  <a:srgbClr val="C030B9"/>
                </a:solidFill>
              </a:rPr>
              <a:t>i</a:t>
            </a:r>
            <a:r>
              <a:rPr lang="en-US" dirty="0">
                <a:solidFill>
                  <a:srgbClr val="C030B9"/>
                </a:solidFill>
              </a:rPr>
              <a:t>&lt;=10);   </a:t>
            </a:r>
          </a:p>
          <a:p>
            <a:pPr marL="0" indent="0">
              <a:buNone/>
            </a:pPr>
            <a:r>
              <a:rPr lang="en-US" b="1" dirty="0"/>
              <a:t>return</a:t>
            </a:r>
            <a:r>
              <a:rPr lang="en-US" dirty="0"/>
              <a:t> 0;  </a:t>
            </a:r>
          </a:p>
          <a:p>
            <a:pPr marL="0" indent="0">
              <a:buNone/>
            </a:pPr>
            <a:r>
              <a:rPr lang="en-US" dirty="0"/>
              <a:t>}   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0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948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Difference between </a:t>
            </a:r>
            <a:r>
              <a:rPr lang="en-US" b="1" dirty="0" err="1"/>
              <a:t>while,do</a:t>
            </a:r>
            <a:r>
              <a:rPr lang="en-US" b="1" dirty="0"/>
              <a:t>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987" y="2063106"/>
            <a:ext cx="724048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do-while loop</a:t>
            </a:r>
          </a:p>
          <a:p>
            <a:pPr marL="0" indent="0">
              <a:buNone/>
            </a:pPr>
            <a:r>
              <a:rPr lang="en-US" dirty="0"/>
              <a:t>#include&lt;stdio.h&gt;  </a:t>
            </a:r>
          </a:p>
          <a:p>
            <a:pPr marL="0" indent="0">
              <a:buNone/>
            </a:pPr>
            <a:r>
              <a:rPr lang="en-US" b="1" dirty="0"/>
              <a:t>int</a:t>
            </a:r>
            <a:r>
              <a:rPr lang="en-US" dirty="0"/>
              <a:t> main()</a:t>
            </a:r>
          </a:p>
          <a:p>
            <a:pPr marL="0" indent="0">
              <a:buNone/>
            </a:pPr>
            <a:r>
              <a:rPr lang="en-US" dirty="0"/>
              <a:t>{    </a:t>
            </a:r>
          </a:p>
          <a:p>
            <a:pPr marL="0" indent="0">
              <a:buNone/>
            </a:pP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=11;      </a:t>
            </a:r>
          </a:p>
          <a:p>
            <a:pPr marL="0" indent="0">
              <a:buNone/>
            </a:pPr>
            <a:r>
              <a:rPr lang="en-US" b="1" dirty="0"/>
              <a:t>do</a:t>
            </a:r>
            <a:r>
              <a:rPr lang="en-US" dirty="0"/>
              <a:t>{    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(“Aditya”);  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++;    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&lt;=10);   </a:t>
            </a:r>
          </a:p>
          <a:p>
            <a:pPr marL="0" indent="0">
              <a:buNone/>
            </a:pPr>
            <a:r>
              <a:rPr lang="en-US" b="1" dirty="0"/>
              <a:t>return</a:t>
            </a:r>
            <a:r>
              <a:rPr lang="en-US" dirty="0"/>
              <a:t> 0;  </a:t>
            </a:r>
          </a:p>
          <a:p>
            <a:pPr marL="0" indent="0">
              <a:buNone/>
            </a:pPr>
            <a:r>
              <a:rPr lang="en-US" dirty="0"/>
              <a:t>}   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A14595-BB14-4E81-AA88-94DA0C3E0675}"/>
              </a:ext>
            </a:extLst>
          </p:cNvPr>
          <p:cNvSpPr txBox="1">
            <a:spLocks/>
          </p:cNvSpPr>
          <p:nvPr/>
        </p:nvSpPr>
        <p:spPr>
          <a:xfrm>
            <a:off x="115410" y="1956574"/>
            <a:ext cx="72404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while loop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#include&lt;stdio.h&gt;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int</a:t>
            </a:r>
            <a:r>
              <a:rPr lang="en-US" dirty="0"/>
              <a:t> 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=11;  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&lt;=10)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printf</a:t>
            </a:r>
            <a:r>
              <a:rPr lang="en-US" dirty="0"/>
              <a:t>(“Aditya”);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i</a:t>
            </a:r>
            <a:r>
              <a:rPr lang="en-US" dirty="0"/>
              <a:t>++;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return</a:t>
            </a:r>
            <a:r>
              <a:rPr lang="en-US" dirty="0"/>
              <a:t> 0;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    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105BE-7F71-48DB-82E5-4A2D1D529271}"/>
              </a:ext>
            </a:extLst>
          </p:cNvPr>
          <p:cNvSpPr txBox="1"/>
          <p:nvPr/>
        </p:nvSpPr>
        <p:spPr>
          <a:xfrm>
            <a:off x="0" y="6414444"/>
            <a:ext cx="2723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No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2EDD3-833D-40E9-8BD5-458C82772EF4}"/>
              </a:ext>
            </a:extLst>
          </p:cNvPr>
          <p:cNvSpPr txBox="1"/>
          <p:nvPr/>
        </p:nvSpPr>
        <p:spPr>
          <a:xfrm>
            <a:off x="4734387" y="6336310"/>
            <a:ext cx="2723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>
                <a:solidFill>
                  <a:srgbClr val="FF0000"/>
                </a:solidFill>
              </a:rPr>
              <a:t>output:Aditya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0835A3-5C6A-4B99-803C-0F5916312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16439"/>
              </p:ext>
            </p:extLst>
          </p:nvPr>
        </p:nvGraphicFramePr>
        <p:xfrm>
          <a:off x="363985" y="1652029"/>
          <a:ext cx="9676660" cy="5069446"/>
        </p:xfrm>
        <a:graphic>
          <a:graphicData uri="http://schemas.openxmlformats.org/drawingml/2006/table">
            <a:tbl>
              <a:tblPr/>
              <a:tblGrid>
                <a:gridCol w="1839761">
                  <a:extLst>
                    <a:ext uri="{9D8B030D-6E8A-4147-A177-3AD203B41FA5}">
                      <a16:colId xmlns:a16="http://schemas.microsoft.com/office/drawing/2014/main" val="3162365088"/>
                    </a:ext>
                  </a:extLst>
                </a:gridCol>
                <a:gridCol w="4611346">
                  <a:extLst>
                    <a:ext uri="{9D8B030D-6E8A-4147-A177-3AD203B41FA5}">
                      <a16:colId xmlns:a16="http://schemas.microsoft.com/office/drawing/2014/main" val="4226893187"/>
                    </a:ext>
                  </a:extLst>
                </a:gridCol>
                <a:gridCol w="3225553">
                  <a:extLst>
                    <a:ext uri="{9D8B030D-6E8A-4147-A177-3AD203B41FA5}">
                      <a16:colId xmlns:a16="http://schemas.microsoft.com/office/drawing/2014/main" val="3795238023"/>
                    </a:ext>
                  </a:extLst>
                </a:gridCol>
              </a:tblGrid>
              <a:tr h="3844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cap="all">
                          <a:effectLst/>
                        </a:rPr>
                        <a:t>BASIS FOR COMPARISON</a:t>
                      </a:r>
                    </a:p>
                  </a:txBody>
                  <a:tcPr marL="34951" marR="34951" marT="34951" marB="349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cap="all">
                          <a:effectLst/>
                        </a:rPr>
                        <a:t>WHILE</a:t>
                      </a:r>
                    </a:p>
                  </a:txBody>
                  <a:tcPr marL="34951" marR="34951" marT="34951" marB="349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cap="all">
                          <a:effectLst/>
                        </a:rPr>
                        <a:t>DO-WHILE</a:t>
                      </a:r>
                    </a:p>
                  </a:txBody>
                  <a:tcPr marL="34951" marR="34951" marT="34951" marB="349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555601"/>
                  </a:ext>
                </a:extLst>
              </a:tr>
              <a:tr h="117084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General Form</a:t>
                      </a:r>
                    </a:p>
                  </a:txBody>
                  <a:tcPr marL="34951" marR="34951" marT="34951" marB="3495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while ( condition) {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statements; //body of loop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}</a:t>
                      </a:r>
                    </a:p>
                  </a:txBody>
                  <a:tcPr marL="34951" marR="34951" marT="34951" marB="3495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do{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.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statements; // body of loop.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.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} while( Condition );</a:t>
                      </a:r>
                    </a:p>
                  </a:txBody>
                  <a:tcPr marL="34951" marR="34951" marT="34951" marB="3495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719034"/>
                  </a:ext>
                </a:extLst>
              </a:tr>
              <a:tr h="101356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Controlling Condition</a:t>
                      </a:r>
                    </a:p>
                  </a:txBody>
                  <a:tcPr marL="34951" marR="34951" marT="34951" marB="3495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In 'while' loop the controlling condition appears at the start of the loop.</a:t>
                      </a:r>
                    </a:p>
                  </a:txBody>
                  <a:tcPr marL="34951" marR="34951" marT="34951" marB="3495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In 'do-while' loop the controlling condition appears at the end of the loop.</a:t>
                      </a:r>
                    </a:p>
                  </a:txBody>
                  <a:tcPr marL="34951" marR="34951" marT="34951" marB="3495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11560"/>
                  </a:ext>
                </a:extLst>
              </a:tr>
              <a:tr h="101356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Iterations</a:t>
                      </a:r>
                    </a:p>
                  </a:txBody>
                  <a:tcPr marL="34951" marR="34951" marT="34951" marB="3495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The iterations do not occur if, the condition at the first iteration, appears false.</a:t>
                      </a:r>
                    </a:p>
                  </a:txBody>
                  <a:tcPr marL="34951" marR="34951" marT="34951" marB="3495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The iteration occurs at least once even if the condition is false at the first iteration.</a:t>
                      </a:r>
                    </a:p>
                  </a:txBody>
                  <a:tcPr marL="34951" marR="34951" marT="34951" marB="3495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3352"/>
                  </a:ext>
                </a:extLst>
              </a:tr>
              <a:tr h="38445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Alternate name</a:t>
                      </a:r>
                    </a:p>
                  </a:txBody>
                  <a:tcPr marL="34951" marR="34951" marT="34951" marB="3495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Entry-controlled loop</a:t>
                      </a:r>
                    </a:p>
                  </a:txBody>
                  <a:tcPr marL="34951" marR="34951" marT="34951" marB="3495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Exit-controlled loop</a:t>
                      </a:r>
                    </a:p>
                  </a:txBody>
                  <a:tcPr marL="34951" marR="34951" marT="34951" marB="3495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71663"/>
                  </a:ext>
                </a:extLst>
              </a:tr>
              <a:tr h="38445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Semi-colon</a:t>
                      </a:r>
                    </a:p>
                  </a:txBody>
                  <a:tcPr marL="34951" marR="34951" marT="34951" marB="3495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Not used</a:t>
                      </a:r>
                    </a:p>
                  </a:txBody>
                  <a:tcPr marL="34951" marR="34951" marT="34951" marB="3495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Used at the end of the loop</a:t>
                      </a:r>
                    </a:p>
                  </a:txBody>
                  <a:tcPr marL="34951" marR="34951" marT="34951" marB="3495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9689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90C60-D8BE-4DF4-BC05-DB1839B7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</p:spTree>
    <p:extLst>
      <p:ext uri="{BB962C8B-B14F-4D97-AF65-F5344CB8AC3E}">
        <p14:creationId xmlns:p14="http://schemas.microsoft.com/office/powerpoint/2010/main" val="1385800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E4F8F9-1AE0-4AA5-BCE4-EA5E1B692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For loop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 loop is used in the case where we need to execute some part of the code until the given condition is satisfied. </a:t>
            </a:r>
          </a:p>
          <a:p>
            <a:endParaRPr lang="en-US" dirty="0"/>
          </a:p>
          <a:p>
            <a:r>
              <a:rPr lang="en-US" dirty="0"/>
              <a:t>The for loop is also called as a pre-tested loop/entry controlled.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D6DD1-6D2B-421D-B446-3F6C667DFF91}"/>
              </a:ext>
            </a:extLst>
          </p:cNvPr>
          <p:cNvSpPr txBox="1"/>
          <p:nvPr/>
        </p:nvSpPr>
        <p:spPr>
          <a:xfrm>
            <a:off x="268548" y="3655160"/>
            <a:ext cx="103313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3333FF"/>
                </a:solidFill>
              </a:rPr>
              <a:t>syntax:</a:t>
            </a:r>
          </a:p>
          <a:p>
            <a:r>
              <a:rPr lang="en-US" sz="3600" b="1" dirty="0">
                <a:solidFill>
                  <a:srgbClr val="3333FF"/>
                </a:solidFill>
              </a:rPr>
              <a:t>for(</a:t>
            </a:r>
            <a:r>
              <a:rPr lang="en-US" sz="3600" b="1" dirty="0" err="1">
                <a:solidFill>
                  <a:srgbClr val="3333FF"/>
                </a:solidFill>
              </a:rPr>
              <a:t>initialization;condition;increment</a:t>
            </a:r>
            <a:r>
              <a:rPr lang="en-US" sz="3600" b="1" dirty="0">
                <a:solidFill>
                  <a:srgbClr val="3333FF"/>
                </a:solidFill>
              </a:rPr>
              <a:t>/decrement)</a:t>
            </a:r>
          </a:p>
          <a:p>
            <a:r>
              <a:rPr lang="en-US" sz="3600" b="1" dirty="0">
                <a:solidFill>
                  <a:srgbClr val="3333FF"/>
                </a:solidFill>
              </a:rPr>
              <a:t>{  </a:t>
            </a:r>
          </a:p>
          <a:p>
            <a:r>
              <a:rPr lang="en-US" sz="3600" b="1" dirty="0">
                <a:solidFill>
                  <a:srgbClr val="3333FF"/>
                </a:solidFill>
              </a:rPr>
              <a:t>//code to be executed  </a:t>
            </a:r>
          </a:p>
          <a:p>
            <a:r>
              <a:rPr lang="en-US" sz="3600" b="1" dirty="0">
                <a:solidFill>
                  <a:srgbClr val="3333FF"/>
                </a:solidFill>
              </a:rPr>
              <a:t>}  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forlo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2440" y="1333408"/>
            <a:ext cx="5067300" cy="5238750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509A76D-B8A6-47DE-988C-D4106CD14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For loop flow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DE2D4-8387-4F99-AE83-84187F8F24D6}"/>
              </a:ext>
            </a:extLst>
          </p:cNvPr>
          <p:cNvSpPr txBox="1"/>
          <p:nvPr/>
        </p:nvSpPr>
        <p:spPr>
          <a:xfrm>
            <a:off x="0" y="2110445"/>
            <a:ext cx="103313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3333FF"/>
                </a:solidFill>
              </a:rPr>
              <a:t>syntax:</a:t>
            </a:r>
          </a:p>
          <a:p>
            <a:r>
              <a:rPr lang="en-US" b="1" dirty="0">
                <a:solidFill>
                  <a:srgbClr val="3333FF"/>
                </a:solidFill>
              </a:rPr>
              <a:t>for(</a:t>
            </a:r>
            <a:r>
              <a:rPr lang="en-US" b="1" dirty="0" err="1">
                <a:solidFill>
                  <a:srgbClr val="3333FF"/>
                </a:solidFill>
              </a:rPr>
              <a:t>initialization;condition;increment</a:t>
            </a:r>
            <a:r>
              <a:rPr lang="en-US" b="1" dirty="0">
                <a:solidFill>
                  <a:srgbClr val="3333FF"/>
                </a:solidFill>
              </a:rPr>
              <a:t>/decrement)</a:t>
            </a:r>
          </a:p>
          <a:p>
            <a:r>
              <a:rPr lang="en-US" b="1" dirty="0">
                <a:solidFill>
                  <a:srgbClr val="3333FF"/>
                </a:solidFill>
              </a:rPr>
              <a:t>{  </a:t>
            </a:r>
          </a:p>
          <a:p>
            <a:r>
              <a:rPr lang="en-US" b="1" dirty="0">
                <a:solidFill>
                  <a:srgbClr val="3333FF"/>
                </a:solidFill>
              </a:rPr>
              <a:t>//code to be executed  </a:t>
            </a:r>
          </a:p>
          <a:p>
            <a:r>
              <a:rPr lang="en-US" b="1" dirty="0">
                <a:solidFill>
                  <a:srgbClr val="3333FF"/>
                </a:solidFill>
              </a:rPr>
              <a:t>}  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365" y="728665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for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38" y="1663611"/>
            <a:ext cx="10515600" cy="51189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program to print your name 10 times using for loop</a:t>
            </a:r>
          </a:p>
          <a:p>
            <a:pPr marL="0" indent="0">
              <a:buNone/>
            </a:pPr>
            <a:r>
              <a:rPr lang="en-US" sz="3600" b="1" dirty="0"/>
              <a:t>#include&lt;stdio.h&gt;  </a:t>
            </a:r>
          </a:p>
          <a:p>
            <a:pPr marL="0" indent="0">
              <a:buNone/>
            </a:pPr>
            <a:r>
              <a:rPr lang="en-US" sz="3600" b="1" dirty="0"/>
              <a:t>int main()</a:t>
            </a:r>
          </a:p>
          <a:p>
            <a:pPr marL="0" indent="0">
              <a:buNone/>
            </a:pPr>
            <a:r>
              <a:rPr lang="en-US" sz="3600" b="1" dirty="0"/>
              <a:t>{     int </a:t>
            </a:r>
            <a:r>
              <a:rPr lang="en-US" sz="3600" b="1" dirty="0" err="1"/>
              <a:t>i</a:t>
            </a:r>
            <a:r>
              <a:rPr lang="en-US" sz="3600" b="1" dirty="0"/>
              <a:t>;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30B9"/>
                </a:solidFill>
              </a:rPr>
              <a:t>for(</a:t>
            </a:r>
            <a:r>
              <a:rPr lang="en-US" sz="3600" b="1" dirty="0" err="1">
                <a:solidFill>
                  <a:srgbClr val="C030B9"/>
                </a:solidFill>
              </a:rPr>
              <a:t>i</a:t>
            </a:r>
            <a:r>
              <a:rPr lang="en-US" sz="3600" b="1" dirty="0">
                <a:solidFill>
                  <a:srgbClr val="C030B9"/>
                </a:solidFill>
              </a:rPr>
              <a:t>=1;i&lt;=10;i++)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30B9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600" b="1" dirty="0" err="1">
                <a:solidFill>
                  <a:srgbClr val="C030B9"/>
                </a:solidFill>
              </a:rPr>
              <a:t>printf</a:t>
            </a:r>
            <a:r>
              <a:rPr lang="en-US" sz="3600" b="1" dirty="0">
                <a:solidFill>
                  <a:srgbClr val="C030B9"/>
                </a:solidFill>
              </a:rPr>
              <a:t>(“Aditya”);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30B9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600" b="1" dirty="0"/>
              <a:t>return 0;  </a:t>
            </a:r>
          </a:p>
          <a:p>
            <a:pPr marL="0" indent="0">
              <a:buNone/>
            </a:pPr>
            <a:r>
              <a:rPr lang="en-US" sz="3600" b="1" dirty="0"/>
              <a:t>}     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402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6320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for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79" y="1805654"/>
            <a:ext cx="7240480" cy="48037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program to print 1 to 10 using for loop</a:t>
            </a:r>
          </a:p>
          <a:p>
            <a:pPr marL="0" indent="0">
              <a:buNone/>
            </a:pPr>
            <a:r>
              <a:rPr lang="en-US" dirty="0"/>
              <a:t>#include&lt;stdio.h&gt;  </a:t>
            </a:r>
          </a:p>
          <a:p>
            <a:pPr marL="0" indent="0">
              <a:buNone/>
            </a:pPr>
            <a:r>
              <a:rPr lang="en-US" b="1" dirty="0"/>
              <a:t>int</a:t>
            </a:r>
            <a:r>
              <a:rPr lang="en-US" dirty="0"/>
              <a:t> main()</a:t>
            </a:r>
          </a:p>
          <a:p>
            <a:pPr marL="0" indent="0">
              <a:buNone/>
            </a:pPr>
            <a:r>
              <a:rPr lang="en-US" dirty="0"/>
              <a:t>{    </a:t>
            </a:r>
          </a:p>
          <a:p>
            <a:pPr marL="0" indent="0">
              <a:buNone/>
            </a:pPr>
            <a:r>
              <a:rPr lang="en-US" b="1" dirty="0"/>
              <a:t>int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30B9"/>
                </a:solidFill>
              </a:rPr>
              <a:t>for(</a:t>
            </a:r>
            <a:r>
              <a:rPr lang="en-US" b="1" dirty="0" err="1">
                <a:solidFill>
                  <a:srgbClr val="C030B9"/>
                </a:solidFill>
              </a:rPr>
              <a:t>i</a:t>
            </a:r>
            <a:r>
              <a:rPr lang="en-US" b="1" dirty="0">
                <a:solidFill>
                  <a:srgbClr val="C030B9"/>
                </a:solidFill>
              </a:rPr>
              <a:t>=1;i&lt;=10;i++)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30B9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30B9"/>
                </a:solidFill>
              </a:rPr>
              <a:t>printf</a:t>
            </a:r>
            <a:r>
              <a:rPr lang="en-US" dirty="0">
                <a:solidFill>
                  <a:srgbClr val="C030B9"/>
                </a:solidFill>
              </a:rPr>
              <a:t>(“%d”,</a:t>
            </a:r>
            <a:r>
              <a:rPr lang="en-US" dirty="0" err="1">
                <a:solidFill>
                  <a:srgbClr val="C030B9"/>
                </a:solidFill>
              </a:rPr>
              <a:t>i</a:t>
            </a:r>
            <a:r>
              <a:rPr lang="en-US" dirty="0">
                <a:solidFill>
                  <a:srgbClr val="C030B9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C030B9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/>
              <a:t>return</a:t>
            </a:r>
            <a:r>
              <a:rPr lang="en-US" dirty="0"/>
              <a:t> 0;  </a:t>
            </a:r>
          </a:p>
          <a:p>
            <a:pPr marL="0" indent="0">
              <a:buNone/>
            </a:pPr>
            <a:r>
              <a:rPr lang="en-US" dirty="0"/>
              <a:t>}   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4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04FB-2083-41AF-B847-D7BA1D51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	</a:t>
            </a:r>
            <a:r>
              <a:rPr lang="en-US" b="1" u="sng" dirty="0"/>
              <a:t>Types of if statements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143E-6782-4418-BEB6-9ED19A6D7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Simple If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If-else Statements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Nested if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if-else ladder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9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DC8C-0336-4333-B112-8AA74451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031" y="1171816"/>
            <a:ext cx="9326732" cy="109391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Write a C program to check whether given number is prime or not.</a:t>
            </a:r>
            <a:endParaRPr lang="te-IN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06F0-5ACF-471F-B98F-7510713CA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77" y="1871847"/>
            <a:ext cx="3946864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# include &lt;</a:t>
            </a: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stdio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.h&gt;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int main 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int </a:t>
            </a: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i,n,factors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=0;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printf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(" Enter an integer \n");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scanf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("%d", &amp;n);</a:t>
            </a:r>
          </a:p>
          <a:p>
            <a:pPr marL="0" indent="0">
              <a:buNone/>
            </a:pPr>
            <a:endParaRPr lang="te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FADE-3432-4198-BEAC-BFB1EE68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25426-5AFB-47AE-8DA8-5EDAF4164009}"/>
              </a:ext>
            </a:extLst>
          </p:cNvPr>
          <p:cNvSpPr txBox="1"/>
          <p:nvPr/>
        </p:nvSpPr>
        <p:spPr>
          <a:xfrm>
            <a:off x="5106140" y="1785358"/>
            <a:ext cx="60945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for(</a:t>
            </a: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i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=1;i&lt;=</a:t>
            </a: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n;i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++)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{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  if(</a:t>
            </a:r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n%i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==0) { factors=factors+1 ; }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}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if(factors==2)</a:t>
            </a:r>
          </a:p>
          <a:p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printf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(“prime”);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else</a:t>
            </a:r>
          </a:p>
          <a:p>
            <a:r>
              <a:rPr lang="en-US" sz="2400" b="1" dirty="0" err="1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printf</a:t>
            </a:r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 (“not a prime”);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return 0;</a:t>
            </a:r>
          </a:p>
          <a:p>
            <a:r>
              <a:rPr lang="en-US" sz="2400" b="1" dirty="0">
                <a:solidFill>
                  <a:srgbClr val="C030B9"/>
                </a:solidFill>
                <a:latin typeface="Times New Roman" panose="02020603050405020304" pitchFamily="18" charset="0"/>
                <a:cs typeface="Gautami" panose="020B0502040204020203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6620C-E234-40F1-BC9B-1DAD4FA1C4B2}"/>
              </a:ext>
            </a:extLst>
          </p:cNvPr>
          <p:cNvSpPr txBox="1"/>
          <p:nvPr/>
        </p:nvSpPr>
        <p:spPr>
          <a:xfrm>
            <a:off x="8153400" y="5573738"/>
            <a:ext cx="4114800" cy="1284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Output: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Enter an integer 17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prime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9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192" y="224784"/>
            <a:ext cx="7886064" cy="678064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00" y="1728472"/>
            <a:ext cx="10515600" cy="5579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  <a:t>Transfer Statements</a:t>
            </a:r>
          </a:p>
          <a:p>
            <a:pPr lvl="1"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2060"/>
                </a:solidFill>
                <a:latin typeface="Times New Roman" pitchFamily="18" charset="0"/>
              </a:rPr>
              <a:t>Used to transfer the control from one place / position to another place / position</a:t>
            </a:r>
          </a:p>
          <a:p>
            <a:pPr lvl="1"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2060"/>
                </a:solidFill>
                <a:latin typeface="Times New Roman" pitchFamily="18" charset="0"/>
              </a:rPr>
              <a:t>Five transfer statements: </a:t>
            </a:r>
            <a:r>
              <a:rPr lang="en-US" altLang="en-US" sz="2800" b="1" dirty="0">
                <a:solidFill>
                  <a:srgbClr val="002060"/>
                </a:solidFill>
                <a:latin typeface="Times New Roman" pitchFamily="18" charset="0"/>
              </a:rPr>
              <a:t>break, continue, goto</a:t>
            </a:r>
          </a:p>
          <a:p>
            <a:pPr marL="457200" lvl="1" indent="0">
              <a:spcBef>
                <a:spcPct val="75000"/>
              </a:spcBef>
              <a:buNone/>
            </a:pPr>
            <a:endParaRPr lang="en-US" sz="2000" dirty="0">
              <a:solidFill>
                <a:srgbClr val="00206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6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3" y="446702"/>
            <a:ext cx="10515600" cy="678064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</a:t>
            </a:r>
            <a:r>
              <a:rPr lang="en-US" sz="24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control:</a:t>
            </a: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</a:rPr>
              <a:t>Transfer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  <a:t> Statements</a:t>
            </a:r>
            <a:b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</a:b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55242E-8C37-45C8-A638-86702FAB911C}"/>
              </a:ext>
            </a:extLst>
          </p:cNvPr>
          <p:cNvSpPr/>
          <p:nvPr/>
        </p:nvSpPr>
        <p:spPr>
          <a:xfrm>
            <a:off x="-378780" y="1322216"/>
            <a:ext cx="114226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75000"/>
              </a:spcBef>
            </a:pPr>
            <a:r>
              <a:rPr lang="en-US" altLang="en-US" sz="2400" b="1" u="sng" dirty="0">
                <a:solidFill>
                  <a:srgbClr val="002060"/>
                </a:solidFill>
                <a:latin typeface="Times New Roman" pitchFamily="18" charset="0"/>
              </a:rPr>
              <a:t>break statement</a:t>
            </a: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</a:rPr>
              <a:t>       </a:t>
            </a:r>
          </a:p>
          <a:p>
            <a:pPr lvl="1">
              <a:lnSpc>
                <a:spcPct val="6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</a:rPr>
              <a:t>It simply stop the execution	 </a:t>
            </a:r>
          </a:p>
          <a:p>
            <a:pPr lvl="1">
              <a:lnSpc>
                <a:spcPct val="6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</a:rPr>
              <a:t>We can use this inside the switch case / inside the loops / inside the labelled blocks.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  <a:t>Ex: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int main()</a:t>
            </a:r>
          </a:p>
          <a:p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             {</a:t>
            </a:r>
          </a:p>
          <a:p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 	for(int </a:t>
            </a:r>
            <a:r>
              <a:rPr lang="en-US" sz="2800" b="1" dirty="0" err="1">
                <a:solidFill>
                  <a:srgbClr val="C030B9"/>
                </a:solidFill>
                <a:latin typeface="Times New Roman" pitchFamily="18" charset="0"/>
              </a:rPr>
              <a:t>i</a:t>
            </a: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=0; </a:t>
            </a:r>
            <a:r>
              <a:rPr lang="en-US" sz="2800" b="1" dirty="0" err="1">
                <a:solidFill>
                  <a:srgbClr val="C030B9"/>
                </a:solidFill>
                <a:latin typeface="Times New Roman" pitchFamily="18" charset="0"/>
              </a:rPr>
              <a:t>i</a:t>
            </a: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&lt;10; </a:t>
            </a:r>
            <a:r>
              <a:rPr lang="en-US" sz="2800" b="1" dirty="0" err="1">
                <a:solidFill>
                  <a:srgbClr val="C030B9"/>
                </a:solidFill>
                <a:latin typeface="Times New Roman" pitchFamily="18" charset="0"/>
              </a:rPr>
              <a:t>i</a:t>
            </a: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++)</a:t>
            </a:r>
          </a:p>
          <a:p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            { </a:t>
            </a:r>
          </a:p>
          <a:p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	if(</a:t>
            </a:r>
            <a:r>
              <a:rPr lang="en-US" sz="2800" b="1" dirty="0" err="1">
                <a:solidFill>
                  <a:srgbClr val="C030B9"/>
                </a:solidFill>
                <a:latin typeface="Times New Roman" pitchFamily="18" charset="0"/>
              </a:rPr>
              <a:t>i</a:t>
            </a: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==4)  {     </a:t>
            </a:r>
            <a:r>
              <a:rPr lang="en-US" sz="2800" b="1" dirty="0">
                <a:solidFill>
                  <a:srgbClr val="3333FF"/>
                </a:solidFill>
                <a:latin typeface="Times New Roman" pitchFamily="18" charset="0"/>
              </a:rPr>
              <a:t>break;</a:t>
            </a: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  }</a:t>
            </a:r>
          </a:p>
          <a:p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            else       {         </a:t>
            </a:r>
            <a:r>
              <a:rPr lang="en-US" sz="2800" b="1" dirty="0" err="1">
                <a:solidFill>
                  <a:srgbClr val="C030B9"/>
                </a:solidFill>
                <a:latin typeface="Times New Roman" pitchFamily="18" charset="0"/>
              </a:rPr>
              <a:t>printf</a:t>
            </a: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(“%d”,</a:t>
            </a:r>
            <a:r>
              <a:rPr lang="en-US" sz="2800" b="1" dirty="0" err="1">
                <a:solidFill>
                  <a:srgbClr val="C030B9"/>
                </a:solidFill>
                <a:latin typeface="Times New Roman" pitchFamily="18" charset="0"/>
              </a:rPr>
              <a:t>i</a:t>
            </a: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);        }          </a:t>
            </a:r>
          </a:p>
          <a:p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           }</a:t>
            </a:r>
          </a:p>
          <a:p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    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04352-24C6-4A8C-82B3-59ABCE4932F6}"/>
              </a:ext>
            </a:extLst>
          </p:cNvPr>
          <p:cNvSpPr/>
          <p:nvPr/>
        </p:nvSpPr>
        <p:spPr>
          <a:xfrm>
            <a:off x="-94695" y="6253629"/>
            <a:ext cx="6096000" cy="37035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0 1 2 3</a:t>
            </a:r>
          </a:p>
        </p:txBody>
      </p:sp>
    </p:spTree>
    <p:extLst>
      <p:ext uri="{BB962C8B-B14F-4D97-AF65-F5344CB8AC3E}">
        <p14:creationId xmlns:p14="http://schemas.microsoft.com/office/powerpoint/2010/main" val="186255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3" y="446702"/>
            <a:ext cx="10515600" cy="678064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</a:t>
            </a:r>
            <a:r>
              <a:rPr lang="en-US" sz="24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control:</a:t>
            </a: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</a:rPr>
              <a:t>Transfer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  <a:t> Statements</a:t>
            </a:r>
            <a:b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</a:b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55242E-8C37-45C8-A638-86702FAB911C}"/>
              </a:ext>
            </a:extLst>
          </p:cNvPr>
          <p:cNvSpPr/>
          <p:nvPr/>
        </p:nvSpPr>
        <p:spPr>
          <a:xfrm>
            <a:off x="-352147" y="1428748"/>
            <a:ext cx="114226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75000"/>
              </a:spcBef>
            </a:pPr>
            <a:r>
              <a:rPr lang="en-US" altLang="en-US" sz="2400" b="1" u="sng" dirty="0">
                <a:solidFill>
                  <a:srgbClr val="002060"/>
                </a:solidFill>
                <a:latin typeface="Times New Roman" pitchFamily="18" charset="0"/>
              </a:rPr>
              <a:t>continue statement</a:t>
            </a: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</a:rPr>
              <a:t>       </a:t>
            </a:r>
          </a:p>
          <a:p>
            <a:pPr lvl="1">
              <a:lnSpc>
                <a:spcPct val="6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</a:rPr>
              <a:t>Used to skip the particular iteration</a:t>
            </a:r>
          </a:p>
          <a:p>
            <a:pPr lvl="1">
              <a:lnSpc>
                <a:spcPct val="6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</a:rPr>
              <a:t>We can use this only inside the loops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  <a:t>Ex: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int main()</a:t>
            </a:r>
          </a:p>
          <a:p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             {</a:t>
            </a:r>
          </a:p>
          <a:p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 		for(int </a:t>
            </a:r>
            <a:r>
              <a:rPr lang="en-US" sz="2800" b="1" dirty="0" err="1">
                <a:solidFill>
                  <a:srgbClr val="C030B9"/>
                </a:solidFill>
                <a:latin typeface="Times New Roman" pitchFamily="18" charset="0"/>
              </a:rPr>
              <a:t>i</a:t>
            </a: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=0; </a:t>
            </a:r>
            <a:r>
              <a:rPr lang="en-US" sz="2800" b="1" dirty="0" err="1">
                <a:solidFill>
                  <a:srgbClr val="C030B9"/>
                </a:solidFill>
                <a:latin typeface="Times New Roman" pitchFamily="18" charset="0"/>
              </a:rPr>
              <a:t>i</a:t>
            </a: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&lt;10; </a:t>
            </a:r>
            <a:r>
              <a:rPr lang="en-US" sz="2800" b="1" dirty="0" err="1">
                <a:solidFill>
                  <a:srgbClr val="C030B9"/>
                </a:solidFill>
                <a:latin typeface="Times New Roman" pitchFamily="18" charset="0"/>
              </a:rPr>
              <a:t>i</a:t>
            </a: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++)</a:t>
            </a:r>
          </a:p>
          <a:p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            { </a:t>
            </a:r>
          </a:p>
          <a:p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		if(</a:t>
            </a:r>
            <a:r>
              <a:rPr lang="en-US" sz="2800" b="1" dirty="0" err="1">
                <a:solidFill>
                  <a:srgbClr val="C030B9"/>
                </a:solidFill>
                <a:latin typeface="Times New Roman" pitchFamily="18" charset="0"/>
              </a:rPr>
              <a:t>i</a:t>
            </a: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==4)  {     </a:t>
            </a:r>
            <a:r>
              <a:rPr lang="en-US" sz="2800" b="1" dirty="0">
                <a:solidFill>
                  <a:srgbClr val="3333FF"/>
                </a:solidFill>
                <a:latin typeface="Times New Roman" pitchFamily="18" charset="0"/>
              </a:rPr>
              <a:t>continue;                   </a:t>
            </a: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}</a:t>
            </a:r>
          </a:p>
          <a:p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                        else         {     </a:t>
            </a:r>
            <a:r>
              <a:rPr lang="en-US" sz="2800" b="1" dirty="0" err="1">
                <a:solidFill>
                  <a:srgbClr val="C030B9"/>
                </a:solidFill>
                <a:latin typeface="Times New Roman" pitchFamily="18" charset="0"/>
              </a:rPr>
              <a:t>printf</a:t>
            </a: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(“%d”,</a:t>
            </a:r>
            <a:r>
              <a:rPr lang="en-US" sz="2800" b="1" dirty="0" err="1">
                <a:solidFill>
                  <a:srgbClr val="C030B9"/>
                </a:solidFill>
                <a:latin typeface="Times New Roman" pitchFamily="18" charset="0"/>
              </a:rPr>
              <a:t>i</a:t>
            </a:r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);     }          </a:t>
            </a:r>
          </a:p>
          <a:p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           }</a:t>
            </a:r>
          </a:p>
          <a:p>
            <a:r>
              <a:rPr lang="en-US" sz="2800" b="1" dirty="0">
                <a:solidFill>
                  <a:srgbClr val="C030B9"/>
                </a:solidFill>
                <a:latin typeface="Times New Roman" pitchFamily="18" charset="0"/>
              </a:rPr>
              <a:t>    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6C56A-83D6-4ADD-A741-51C093861BFC}"/>
              </a:ext>
            </a:extLst>
          </p:cNvPr>
          <p:cNvSpPr/>
          <p:nvPr/>
        </p:nvSpPr>
        <p:spPr>
          <a:xfrm>
            <a:off x="938074" y="5989280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0 1 2 3 5 6 7 8 9</a:t>
            </a:r>
          </a:p>
        </p:txBody>
      </p:sp>
    </p:spTree>
    <p:extLst>
      <p:ext uri="{BB962C8B-B14F-4D97-AF65-F5344CB8AC3E}">
        <p14:creationId xmlns:p14="http://schemas.microsoft.com/office/powerpoint/2010/main" val="46713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3" y="446702"/>
            <a:ext cx="10515600" cy="678064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</a:t>
            </a:r>
            <a:r>
              <a:rPr lang="en-US" sz="24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control:</a:t>
            </a: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</a:rPr>
              <a:t>Transfer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  <a:t> Statements</a:t>
            </a:r>
            <a:b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</a:br>
            <a:endParaRPr lang="en-US" sz="2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55242E-8C37-45C8-A638-86702FAB911C}"/>
              </a:ext>
            </a:extLst>
          </p:cNvPr>
          <p:cNvSpPr/>
          <p:nvPr/>
        </p:nvSpPr>
        <p:spPr>
          <a:xfrm>
            <a:off x="-352147" y="1428748"/>
            <a:ext cx="11422602" cy="370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75000"/>
              </a:spcBef>
            </a:pPr>
            <a:r>
              <a:rPr lang="en-US" altLang="en-US" sz="2400" b="1" u="sng" dirty="0">
                <a:solidFill>
                  <a:srgbClr val="002060"/>
                </a:solidFill>
                <a:latin typeface="Times New Roman" pitchFamily="18" charset="0"/>
              </a:rPr>
              <a:t>goto statement</a:t>
            </a: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</a:rPr>
              <a:t>       </a:t>
            </a:r>
          </a:p>
          <a:p>
            <a:pPr lvl="1">
              <a:lnSpc>
                <a:spcPct val="6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</a:rPr>
              <a:t>The goto statement is a jump statement which is sometimes also referred to as unconditional jump statemen</a:t>
            </a:r>
          </a:p>
          <a:p>
            <a:pPr lvl="1">
              <a:lnSpc>
                <a:spcPct val="6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  <a:t>Syntax: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  <a:t>syntax1: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</a:rPr>
              <a:t>goto label;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</a:rPr>
              <a:t>……..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</a:rPr>
              <a:t>……..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</a:rPr>
              <a:t>……..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</a:rPr>
              <a:t>label: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4CE60-D4DC-4FA6-9EC1-17A8EA5B9F2C}"/>
              </a:ext>
            </a:extLst>
          </p:cNvPr>
          <p:cNvSpPr txBox="1"/>
          <p:nvPr/>
        </p:nvSpPr>
        <p:spPr>
          <a:xfrm>
            <a:off x="2261586" y="3023244"/>
            <a:ext cx="6458504" cy="222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  <a:t>syntax2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</a:rPr>
              <a:t>: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</a:rPr>
              <a:t> label: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</a:rPr>
              <a:t>……..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</a:rPr>
              <a:t>……..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</a:rPr>
              <a:t>……..</a:t>
            </a:r>
          </a:p>
          <a:p>
            <a:pPr lvl="1"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</a:rPr>
              <a:t>goto label;</a:t>
            </a:r>
            <a:endParaRPr lang="te-IN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66C-CCF2-45D4-8F87-BCC3ED34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</a:t>
            </a:r>
            <a:r>
              <a:rPr lang="en-US" b="1" dirty="0"/>
              <a:t>goto example</a:t>
            </a:r>
            <a:endParaRPr lang="te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63782-164D-4038-BFFE-D7941F86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929D6-3ABE-4BE2-8A02-53CE07B425F3}"/>
              </a:ext>
            </a:extLst>
          </p:cNvPr>
          <p:cNvSpPr txBox="1"/>
          <p:nvPr/>
        </p:nvSpPr>
        <p:spPr>
          <a:xfrm>
            <a:off x="6096000" y="1690688"/>
            <a:ext cx="364650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FF"/>
                </a:solidFill>
              </a:rPr>
              <a:t>#include &lt;</a:t>
            </a:r>
            <a:r>
              <a:rPr lang="en-US" sz="2800" b="1" dirty="0" err="1">
                <a:solidFill>
                  <a:srgbClr val="3333FF"/>
                </a:solidFill>
              </a:rPr>
              <a:t>stdio.h</a:t>
            </a:r>
            <a:r>
              <a:rPr lang="en-US" sz="2800" b="1" dirty="0">
                <a:solidFill>
                  <a:srgbClr val="3333FF"/>
                </a:solidFill>
              </a:rPr>
              <a:t>&gt;</a:t>
            </a:r>
          </a:p>
          <a:p>
            <a:r>
              <a:rPr lang="en-US" sz="2800" b="1" dirty="0">
                <a:solidFill>
                  <a:srgbClr val="3333FF"/>
                </a:solidFill>
              </a:rPr>
              <a:t>int main()</a:t>
            </a:r>
          </a:p>
          <a:p>
            <a:r>
              <a:rPr lang="en-US" sz="2800" b="1" dirty="0">
                <a:solidFill>
                  <a:srgbClr val="3333FF"/>
                </a:solidFill>
              </a:rPr>
              <a:t>{   </a:t>
            </a:r>
          </a:p>
          <a:p>
            <a:r>
              <a:rPr lang="en-US" sz="2800" b="1" dirty="0">
                <a:solidFill>
                  <a:srgbClr val="3333FF"/>
                </a:solidFill>
              </a:rPr>
              <a:t>int n = 1;</a:t>
            </a:r>
          </a:p>
          <a:p>
            <a:r>
              <a:rPr lang="en-US" sz="2800" b="1" dirty="0">
                <a:solidFill>
                  <a:srgbClr val="3333FF"/>
                </a:solidFill>
              </a:rPr>
              <a:t>print:    </a:t>
            </a:r>
          </a:p>
          <a:p>
            <a:r>
              <a:rPr lang="en-US" sz="2800" b="1" dirty="0" err="1">
                <a:solidFill>
                  <a:srgbClr val="3333FF"/>
                </a:solidFill>
              </a:rPr>
              <a:t>printf</a:t>
            </a:r>
            <a:r>
              <a:rPr lang="en-US" sz="2800" b="1" dirty="0">
                <a:solidFill>
                  <a:srgbClr val="3333FF"/>
                </a:solidFill>
              </a:rPr>
              <a:t>("%d ",n); </a:t>
            </a:r>
          </a:p>
          <a:p>
            <a:r>
              <a:rPr lang="en-US" sz="2800" b="1" dirty="0">
                <a:solidFill>
                  <a:srgbClr val="3333FF"/>
                </a:solidFill>
              </a:rPr>
              <a:t>   n++;   </a:t>
            </a:r>
          </a:p>
          <a:p>
            <a:r>
              <a:rPr lang="en-US" sz="2800" b="1" dirty="0">
                <a:solidFill>
                  <a:srgbClr val="3333FF"/>
                </a:solidFill>
              </a:rPr>
              <a:t> if (n &lt;= 10)   </a:t>
            </a:r>
          </a:p>
          <a:p>
            <a:r>
              <a:rPr lang="en-US" sz="2800" b="1" dirty="0">
                <a:solidFill>
                  <a:srgbClr val="3333FF"/>
                </a:solidFill>
              </a:rPr>
              <a:t>     goto print; </a:t>
            </a:r>
          </a:p>
          <a:p>
            <a:r>
              <a:rPr lang="en-US" sz="2800" b="1" dirty="0">
                <a:solidFill>
                  <a:srgbClr val="3333FF"/>
                </a:solidFill>
              </a:rPr>
              <a:t>   return 0;</a:t>
            </a:r>
          </a:p>
          <a:p>
            <a:r>
              <a:rPr lang="en-US" sz="2800" b="1" dirty="0">
                <a:solidFill>
                  <a:srgbClr val="3333FF"/>
                </a:solidFill>
              </a:rPr>
              <a:t>}</a:t>
            </a:r>
            <a:endParaRPr lang="te-IN" sz="2800" b="1" dirty="0">
              <a:solidFill>
                <a:srgbClr val="3333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32C0A-5492-446F-AB88-1C467A472B01}"/>
              </a:ext>
            </a:extLst>
          </p:cNvPr>
          <p:cNvSpPr txBox="1"/>
          <p:nvPr/>
        </p:nvSpPr>
        <p:spPr>
          <a:xfrm>
            <a:off x="138346" y="1946267"/>
            <a:ext cx="6164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FF"/>
                </a:solidFill>
              </a:rPr>
              <a:t>#include &lt;</a:t>
            </a:r>
            <a:r>
              <a:rPr lang="en-US" sz="2800" b="1" dirty="0" err="1">
                <a:solidFill>
                  <a:srgbClr val="3333FF"/>
                </a:solidFill>
              </a:rPr>
              <a:t>stdio.h</a:t>
            </a:r>
            <a:r>
              <a:rPr lang="en-US" sz="2800" b="1" dirty="0">
                <a:solidFill>
                  <a:srgbClr val="3333FF"/>
                </a:solidFill>
              </a:rPr>
              <a:t>&gt;</a:t>
            </a:r>
          </a:p>
          <a:p>
            <a:r>
              <a:rPr lang="en-US" sz="2800" b="1" dirty="0">
                <a:solidFill>
                  <a:srgbClr val="3333FF"/>
                </a:solidFill>
              </a:rPr>
              <a:t>int main()</a:t>
            </a:r>
          </a:p>
          <a:p>
            <a:r>
              <a:rPr lang="en-US" sz="2800" b="1" dirty="0">
                <a:solidFill>
                  <a:srgbClr val="3333FF"/>
                </a:solidFill>
              </a:rPr>
              <a:t>{   </a:t>
            </a:r>
          </a:p>
          <a:p>
            <a:r>
              <a:rPr lang="en-US" sz="2800" b="1" dirty="0" err="1">
                <a:solidFill>
                  <a:srgbClr val="3333FF"/>
                </a:solidFill>
              </a:rPr>
              <a:t>goto</a:t>
            </a:r>
            <a:r>
              <a:rPr lang="en-US" sz="2800" b="1" dirty="0">
                <a:solidFill>
                  <a:srgbClr val="3333FF"/>
                </a:solidFill>
              </a:rPr>
              <a:t> print;</a:t>
            </a:r>
          </a:p>
          <a:p>
            <a:r>
              <a:rPr lang="en-US" sz="2800" b="1" dirty="0" err="1">
                <a:solidFill>
                  <a:srgbClr val="3333FF"/>
                </a:solidFill>
              </a:rPr>
              <a:t>printf</a:t>
            </a:r>
            <a:r>
              <a:rPr lang="en-US" sz="2800" b="1" dirty="0">
                <a:solidFill>
                  <a:srgbClr val="3333FF"/>
                </a:solidFill>
              </a:rPr>
              <a:t>(“go to example”);</a:t>
            </a:r>
          </a:p>
          <a:p>
            <a:r>
              <a:rPr lang="en-US" sz="2800" b="1" dirty="0">
                <a:solidFill>
                  <a:srgbClr val="3333FF"/>
                </a:solidFill>
              </a:rPr>
              <a:t>print:    </a:t>
            </a:r>
          </a:p>
          <a:p>
            <a:r>
              <a:rPr lang="en-US" sz="2800" b="1" dirty="0" err="1">
                <a:solidFill>
                  <a:srgbClr val="3333FF"/>
                </a:solidFill>
              </a:rPr>
              <a:t>printf</a:t>
            </a:r>
            <a:r>
              <a:rPr lang="en-US" sz="2800" b="1" dirty="0">
                <a:solidFill>
                  <a:srgbClr val="3333FF"/>
                </a:solidFill>
              </a:rPr>
              <a:t>(“this is label");            </a:t>
            </a:r>
          </a:p>
          <a:p>
            <a:r>
              <a:rPr lang="en-US" sz="2800" b="1" dirty="0">
                <a:solidFill>
                  <a:srgbClr val="3333FF"/>
                </a:solidFill>
              </a:rPr>
              <a:t>return 0;</a:t>
            </a:r>
          </a:p>
          <a:p>
            <a:r>
              <a:rPr lang="en-US" sz="2800" b="1" dirty="0">
                <a:solidFill>
                  <a:srgbClr val="3333FF"/>
                </a:solidFill>
              </a:rPr>
              <a:t>}</a:t>
            </a:r>
            <a:endParaRPr lang="te-IN" sz="28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36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91-CE42-4973-85B3-EF6FBB50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Nested Loops in C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te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5CE88-324E-45B5-9DEA-0B7FFA02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918229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supports nesting of loops in C.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Nesting of loops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feature in C that allows the looping of statements inside another loop. Let's observe an example of nesting</a:t>
            </a:r>
          </a:p>
          <a:p>
            <a:r>
              <a:rPr lang="en-IN" b="1" i="0" u="sng" dirty="0">
                <a:effectLst/>
                <a:latin typeface="verdana" panose="020B0604030504040204" pitchFamily="34" charset="0"/>
              </a:rPr>
              <a:t>Syntax of Nested loop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loops in C.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Outer_loop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Inner_loop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{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</a:t>
            </a:r>
            <a:r>
              <a:rPr lang="en-IN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 inner loop statements.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}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r>
              <a:rPr lang="en-IN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 outer loop statements.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endParaRPr lang="te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CE273-FFF0-4E36-A004-13F0AE73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</p:spTree>
    <p:extLst>
      <p:ext uri="{BB962C8B-B14F-4D97-AF65-F5344CB8AC3E}">
        <p14:creationId xmlns:p14="http://schemas.microsoft.com/office/powerpoint/2010/main" val="2483989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E3B7-25A3-49B7-9AA3-0481C8F1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</a:t>
            </a:r>
            <a:r>
              <a:rPr lang="en-US" b="1" u="sng" dirty="0"/>
              <a:t>Nested loops</a:t>
            </a:r>
            <a:endParaRPr lang="te-IN" b="1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A6E7E-FA7A-4EDC-847C-DC1ACE5E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FOR PROBLEM SOLVING USING C                               </a:t>
            </a:r>
            <a:r>
              <a:rPr lang="en-US" dirty="0" err="1"/>
              <a:t>A.Lakshmanarao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6BBA8-A164-4A84-AB20-47F2BCE4C46C}"/>
              </a:ext>
            </a:extLst>
          </p:cNvPr>
          <p:cNvSpPr txBox="1"/>
          <p:nvPr/>
        </p:nvSpPr>
        <p:spPr>
          <a:xfrm>
            <a:off x="0" y="1537093"/>
            <a:ext cx="48219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30B9"/>
                </a:solidFill>
              </a:rPr>
              <a:t>for ( </a:t>
            </a:r>
            <a:r>
              <a:rPr lang="en-US" sz="2400" b="1" dirty="0" err="1">
                <a:solidFill>
                  <a:srgbClr val="C030B9"/>
                </a:solidFill>
              </a:rPr>
              <a:t>init</a:t>
            </a:r>
            <a:r>
              <a:rPr lang="en-US" sz="2400" b="1" dirty="0">
                <a:solidFill>
                  <a:srgbClr val="C030B9"/>
                </a:solidFill>
              </a:rPr>
              <a:t>; condition; increment ) {</a:t>
            </a:r>
          </a:p>
          <a:p>
            <a:endParaRPr lang="en-US" sz="2400" b="1" dirty="0">
              <a:solidFill>
                <a:srgbClr val="C030B9"/>
              </a:solidFill>
            </a:endParaRPr>
          </a:p>
          <a:p>
            <a:r>
              <a:rPr lang="en-US" sz="2400" b="1" dirty="0">
                <a:solidFill>
                  <a:srgbClr val="C030B9"/>
                </a:solidFill>
              </a:rPr>
              <a:t>   for ( </a:t>
            </a:r>
            <a:r>
              <a:rPr lang="en-US" sz="2400" b="1" dirty="0" err="1">
                <a:solidFill>
                  <a:srgbClr val="C030B9"/>
                </a:solidFill>
              </a:rPr>
              <a:t>init</a:t>
            </a:r>
            <a:r>
              <a:rPr lang="en-US" sz="2400" b="1" dirty="0">
                <a:solidFill>
                  <a:srgbClr val="C030B9"/>
                </a:solidFill>
              </a:rPr>
              <a:t>; condition; increment ) {</a:t>
            </a:r>
          </a:p>
          <a:p>
            <a:r>
              <a:rPr lang="en-US" sz="2400" b="1" dirty="0">
                <a:solidFill>
                  <a:srgbClr val="C030B9"/>
                </a:solidFill>
              </a:rPr>
              <a:t>      statement(s);</a:t>
            </a:r>
          </a:p>
          <a:p>
            <a:r>
              <a:rPr lang="en-US" sz="2400" b="1" dirty="0">
                <a:solidFill>
                  <a:srgbClr val="C030B9"/>
                </a:solidFill>
              </a:rPr>
              <a:t>   }</a:t>
            </a:r>
          </a:p>
          <a:p>
            <a:r>
              <a:rPr lang="en-US" sz="2400" b="1" dirty="0">
                <a:solidFill>
                  <a:srgbClr val="C030B9"/>
                </a:solidFill>
              </a:rPr>
              <a:t>   statement(s);</a:t>
            </a:r>
          </a:p>
          <a:p>
            <a:r>
              <a:rPr lang="en-US" sz="2400" b="1" dirty="0">
                <a:solidFill>
                  <a:srgbClr val="C030B9"/>
                </a:solidFill>
              </a:rPr>
              <a:t>}</a:t>
            </a:r>
            <a:endParaRPr lang="te-IN" sz="2400" b="1" dirty="0">
              <a:solidFill>
                <a:srgbClr val="C030B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52F92-725C-4B55-8398-8E987778C0BB}"/>
              </a:ext>
            </a:extLst>
          </p:cNvPr>
          <p:cNvSpPr txBox="1"/>
          <p:nvPr/>
        </p:nvSpPr>
        <p:spPr>
          <a:xfrm>
            <a:off x="5900166" y="1345863"/>
            <a:ext cx="61676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</a:rPr>
              <a:t>while(condition) {</a:t>
            </a:r>
          </a:p>
          <a:p>
            <a:endParaRPr lang="en-US" sz="2400" b="1" dirty="0">
              <a:solidFill>
                <a:srgbClr val="3333FF"/>
              </a:solidFill>
            </a:endParaRPr>
          </a:p>
          <a:p>
            <a:r>
              <a:rPr lang="en-US" sz="2400" b="1" dirty="0">
                <a:solidFill>
                  <a:srgbClr val="3333FF"/>
                </a:solidFill>
              </a:rPr>
              <a:t>   while(condition) {</a:t>
            </a:r>
          </a:p>
          <a:p>
            <a:r>
              <a:rPr lang="en-US" sz="2400" b="1" dirty="0">
                <a:solidFill>
                  <a:srgbClr val="3333FF"/>
                </a:solidFill>
              </a:rPr>
              <a:t>      statement(s);</a:t>
            </a:r>
          </a:p>
          <a:p>
            <a:r>
              <a:rPr lang="en-US" sz="2400" b="1" dirty="0">
                <a:solidFill>
                  <a:srgbClr val="3333FF"/>
                </a:solidFill>
              </a:rPr>
              <a:t>   }</a:t>
            </a:r>
          </a:p>
          <a:p>
            <a:r>
              <a:rPr lang="en-US" sz="2400" b="1" dirty="0">
                <a:solidFill>
                  <a:srgbClr val="3333FF"/>
                </a:solidFill>
              </a:rPr>
              <a:t>   statement(s);</a:t>
            </a:r>
          </a:p>
          <a:p>
            <a:r>
              <a:rPr lang="en-US" sz="2400" b="1" dirty="0">
                <a:solidFill>
                  <a:srgbClr val="3333FF"/>
                </a:solidFill>
              </a:rPr>
              <a:t>}</a:t>
            </a:r>
            <a:endParaRPr lang="te-IN" sz="2400" b="1" dirty="0">
              <a:solidFill>
                <a:srgbClr val="3333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F6B18-5B6F-4224-BB7D-9B0F90A52ABF}"/>
              </a:ext>
            </a:extLst>
          </p:cNvPr>
          <p:cNvSpPr txBox="1"/>
          <p:nvPr/>
        </p:nvSpPr>
        <p:spPr>
          <a:xfrm>
            <a:off x="7174230" y="4047643"/>
            <a:ext cx="61676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D86118"/>
                </a:solidFill>
              </a:rPr>
              <a:t>do {</a:t>
            </a:r>
          </a:p>
          <a:p>
            <a:r>
              <a:rPr lang="en-US" sz="2400" b="1" dirty="0">
                <a:solidFill>
                  <a:srgbClr val="D86118"/>
                </a:solidFill>
              </a:rPr>
              <a:t>   statement(s);</a:t>
            </a:r>
          </a:p>
          <a:p>
            <a:r>
              <a:rPr lang="en-US" sz="2400" b="1" dirty="0">
                <a:solidFill>
                  <a:srgbClr val="D86118"/>
                </a:solidFill>
              </a:rPr>
              <a:t>   do {</a:t>
            </a:r>
          </a:p>
          <a:p>
            <a:r>
              <a:rPr lang="en-US" sz="2400" b="1" dirty="0">
                <a:solidFill>
                  <a:srgbClr val="D86118"/>
                </a:solidFill>
              </a:rPr>
              <a:t>      statement(s);</a:t>
            </a:r>
          </a:p>
          <a:p>
            <a:r>
              <a:rPr lang="en-US" sz="2400" b="1" dirty="0">
                <a:solidFill>
                  <a:srgbClr val="D86118"/>
                </a:solidFill>
              </a:rPr>
              <a:t>   }while( condition );</a:t>
            </a:r>
          </a:p>
          <a:p>
            <a:r>
              <a:rPr lang="en-US" sz="2400" b="1" dirty="0">
                <a:solidFill>
                  <a:srgbClr val="D86118"/>
                </a:solidFill>
              </a:rPr>
              <a:t>}while( condition );</a:t>
            </a:r>
            <a:endParaRPr lang="te-IN" sz="2400" b="1" dirty="0">
              <a:solidFill>
                <a:srgbClr val="D86118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B1934A-277F-4BD0-96B9-750E0468879A}"/>
              </a:ext>
            </a:extLst>
          </p:cNvPr>
          <p:cNvSpPr/>
          <p:nvPr/>
        </p:nvSpPr>
        <p:spPr>
          <a:xfrm>
            <a:off x="0" y="1537093"/>
            <a:ext cx="4718304" cy="250455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C8C07-0314-4ADA-B445-E4B04DB9118F}"/>
              </a:ext>
            </a:extLst>
          </p:cNvPr>
          <p:cNvSpPr/>
          <p:nvPr/>
        </p:nvSpPr>
        <p:spPr>
          <a:xfrm>
            <a:off x="5556504" y="1345480"/>
            <a:ext cx="3818608" cy="258342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C85018-C8F8-4D15-BC88-45AD1D1A9102}"/>
              </a:ext>
            </a:extLst>
          </p:cNvPr>
          <p:cNvSpPr/>
          <p:nvPr/>
        </p:nvSpPr>
        <p:spPr>
          <a:xfrm>
            <a:off x="6983604" y="4041649"/>
            <a:ext cx="3229482" cy="222008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917540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0190-0897-4BD9-925B-AA217A93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9" y="93757"/>
            <a:ext cx="10515600" cy="1325563"/>
          </a:xfrm>
        </p:spPr>
        <p:txBody>
          <a:bodyPr/>
          <a:lstStyle/>
          <a:p>
            <a:pPr algn="ctr"/>
            <a:r>
              <a:rPr lang="en-IN" i="0" u="sng" dirty="0">
                <a:solidFill>
                  <a:srgbClr val="610B38"/>
                </a:solidFill>
                <a:effectLst/>
                <a:latin typeface="erdana"/>
              </a:rPr>
              <a:t>Nested For Loop</a:t>
            </a:r>
            <a:br>
              <a:rPr lang="en-IN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AF75-E86E-4B5B-BEBB-1365E8BE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1" y="1328476"/>
            <a:ext cx="10515600" cy="5276510"/>
          </a:xfrm>
        </p:spPr>
        <p:txBody>
          <a:bodyPr>
            <a:normAutofit/>
          </a:bodyPr>
          <a:lstStyle/>
          <a:p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we have a for loop inside the another loop, it is known as nested for loop. The inner loop executes completely whenever outer loop executes.</a:t>
            </a:r>
          </a:p>
          <a:p>
            <a:pPr marL="0" indent="0" algn="l">
              <a:buNone/>
            </a:pPr>
            <a:r>
              <a:rPr lang="en-IN" sz="1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 main() 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 algn="l">
              <a:buNone/>
            </a:pPr>
            <a:r>
              <a:rPr lang="en-IN" sz="1800" b="1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int </a:t>
            </a:r>
            <a:r>
              <a:rPr lang="en-IN" sz="1800" b="1" i="0" dirty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i,j</a:t>
            </a:r>
            <a:r>
              <a:rPr lang="en-IN" sz="1800" b="1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;//loop of </a:t>
            </a:r>
            <a:r>
              <a:rPr lang="en-IN" sz="1800" b="1" i="0" dirty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for(</a:t>
            </a:r>
            <a:r>
              <a:rPr lang="en-IN" sz="1800" b="1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=1;i&lt;=3;i++)</a:t>
            </a:r>
          </a:p>
          <a:p>
            <a:pPr marL="0" indent="0" algn="l">
              <a:buNone/>
            </a:pP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 algn="l">
              <a:buNone/>
            </a:pPr>
            <a:r>
              <a:rPr lang="en-IN" sz="1800" b="1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//loop of j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IN" sz="1800" b="1" i="0" dirty="0">
                <a:solidFill>
                  <a:srgbClr val="FF00FF"/>
                </a:solidFill>
                <a:effectLst/>
                <a:latin typeface="verdana" panose="020B0604030504040204" pitchFamily="34" charset="0"/>
              </a:rPr>
              <a:t>for( j=1;j&lt;=3;j++)</a:t>
            </a:r>
          </a:p>
          <a:p>
            <a:pPr marL="0" indent="0" algn="l">
              <a:buNone/>
            </a:pPr>
            <a:r>
              <a:rPr lang="en-IN" sz="1800" b="1" i="0" dirty="0">
                <a:solidFill>
                  <a:srgbClr val="FF00FF"/>
                </a:solidFill>
                <a:effectLst/>
                <a:latin typeface="verdana" panose="020B0604030504040204" pitchFamily="34" charset="0"/>
              </a:rPr>
              <a:t>{ 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indent="0" algn="l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</a:t>
            </a:r>
            <a:r>
              <a:rPr lang="en-IN" sz="1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(“%d %d”,</a:t>
            </a:r>
            <a:r>
              <a:rPr lang="en-IN" sz="1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i,j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l">
              <a:buNone/>
            </a:pPr>
            <a:r>
              <a:rPr lang="en-IN" sz="1800" b="1" i="0" dirty="0">
                <a:solidFill>
                  <a:srgbClr val="FF00FF"/>
                </a:solidFill>
                <a:effectLst/>
                <a:latin typeface="verdana" panose="020B0604030504040204" pitchFamily="34" charset="0"/>
              </a:rPr>
              <a:t>}//end of </a:t>
            </a:r>
            <a:r>
              <a:rPr lang="en-IN" sz="1800" b="1" i="0" dirty="0" err="1">
                <a:solidFill>
                  <a:srgbClr val="FF00FF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800" b="1" i="0" dirty="0">
                <a:solidFill>
                  <a:srgbClr val="FF00FF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indent="0" algn="l">
              <a:buNone/>
            </a:pP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}//end of j 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indent="0" algn="l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endParaRPr lang="en-IN" sz="2000" dirty="0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09E3C86-8646-46E7-8072-EA90F8F423F9}"/>
              </a:ext>
            </a:extLst>
          </p:cNvPr>
          <p:cNvSpPr/>
          <p:nvPr/>
        </p:nvSpPr>
        <p:spPr>
          <a:xfrm>
            <a:off x="491971" y="4483223"/>
            <a:ext cx="67322" cy="692459"/>
          </a:xfrm>
          <a:prstGeom prst="leftBracket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1649C345-3267-494A-9D18-04C272CB60B8}"/>
              </a:ext>
            </a:extLst>
          </p:cNvPr>
          <p:cNvSpPr/>
          <p:nvPr/>
        </p:nvSpPr>
        <p:spPr>
          <a:xfrm>
            <a:off x="298141" y="3429000"/>
            <a:ext cx="261152" cy="2021365"/>
          </a:xfrm>
          <a:prstGeom prst="leftBracket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C5D6D-64AB-4C48-8BFC-486FEBABC975}"/>
              </a:ext>
            </a:extLst>
          </p:cNvPr>
          <p:cNvSpPr txBox="1"/>
          <p:nvPr/>
        </p:nvSpPr>
        <p:spPr>
          <a:xfrm>
            <a:off x="3894175" y="3285008"/>
            <a:ext cx="6908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O/P:</a:t>
            </a:r>
          </a:p>
          <a:p>
            <a:r>
              <a:rPr lang="en-IN" b="1" dirty="0">
                <a:solidFill>
                  <a:srgbClr val="FF0000"/>
                </a:solidFill>
              </a:rPr>
              <a:t>1 1</a:t>
            </a:r>
          </a:p>
          <a:p>
            <a:r>
              <a:rPr lang="en-IN" b="1" dirty="0">
                <a:solidFill>
                  <a:srgbClr val="FF0000"/>
                </a:solidFill>
              </a:rPr>
              <a:t>1 2</a:t>
            </a:r>
          </a:p>
          <a:p>
            <a:r>
              <a:rPr lang="en-IN" b="1" dirty="0">
                <a:solidFill>
                  <a:srgbClr val="FF0000"/>
                </a:solidFill>
              </a:rPr>
              <a:t>1 3</a:t>
            </a:r>
          </a:p>
          <a:p>
            <a:r>
              <a:rPr lang="en-IN" b="1" dirty="0">
                <a:solidFill>
                  <a:srgbClr val="FF0000"/>
                </a:solidFill>
              </a:rPr>
              <a:t>2 1</a:t>
            </a:r>
          </a:p>
          <a:p>
            <a:r>
              <a:rPr lang="en-IN" b="1" dirty="0">
                <a:solidFill>
                  <a:srgbClr val="FF0000"/>
                </a:solidFill>
              </a:rPr>
              <a:t>2 2</a:t>
            </a:r>
          </a:p>
          <a:p>
            <a:r>
              <a:rPr lang="en-IN" b="1" dirty="0">
                <a:solidFill>
                  <a:srgbClr val="FF0000"/>
                </a:solidFill>
              </a:rPr>
              <a:t>2 3</a:t>
            </a:r>
          </a:p>
          <a:p>
            <a:r>
              <a:rPr lang="en-IN" b="1" dirty="0">
                <a:solidFill>
                  <a:srgbClr val="FF0000"/>
                </a:solidFill>
              </a:rPr>
              <a:t>3 1</a:t>
            </a:r>
          </a:p>
          <a:p>
            <a:r>
              <a:rPr lang="en-IN" b="1" dirty="0">
                <a:solidFill>
                  <a:srgbClr val="FF0000"/>
                </a:solidFill>
              </a:rPr>
              <a:t>3 2</a:t>
            </a:r>
          </a:p>
          <a:p>
            <a:r>
              <a:rPr lang="en-IN" b="1" dirty="0">
                <a:solidFill>
                  <a:srgbClr val="FF0000"/>
                </a:solidFill>
              </a:rPr>
              <a:t>3 3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D2D86-1CF3-4CB5-93F2-6B7F8D740E71}"/>
              </a:ext>
            </a:extLst>
          </p:cNvPr>
          <p:cNvSpPr txBox="1"/>
          <p:nvPr/>
        </p:nvSpPr>
        <p:spPr>
          <a:xfrm>
            <a:off x="5345505" y="217539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1800" b="1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=1  </a:t>
            </a:r>
            <a:r>
              <a:rPr lang="en-IN" sz="1800" b="1" i="0" dirty="0">
                <a:effectLst/>
                <a:latin typeface="verdana" panose="020B0604030504040204" pitchFamily="34" charset="0"/>
              </a:rPr>
              <a:t>&amp;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IN" sz="1800" b="1" i="0" dirty="0">
                <a:solidFill>
                  <a:srgbClr val="FF00FF"/>
                </a:solidFill>
                <a:effectLst/>
                <a:latin typeface="verdana" panose="020B0604030504040204" pitchFamily="34" charset="0"/>
              </a:rPr>
              <a:t>j=1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:                     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1       1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9B6BEA-776D-4A28-9A73-E48009650885}"/>
              </a:ext>
            </a:extLst>
          </p:cNvPr>
          <p:cNvSpPr txBox="1"/>
          <p:nvPr/>
        </p:nvSpPr>
        <p:spPr>
          <a:xfrm>
            <a:off x="5345505" y="2565192"/>
            <a:ext cx="632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1800" b="1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=1  </a:t>
            </a:r>
            <a:r>
              <a:rPr lang="en-IN" sz="1800" b="1" i="0" dirty="0">
                <a:effectLst/>
                <a:latin typeface="verdana" panose="020B0604030504040204" pitchFamily="34" charset="0"/>
              </a:rPr>
              <a:t>&amp;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IN" sz="1800" b="1" i="0" dirty="0">
                <a:solidFill>
                  <a:srgbClr val="FF00FF"/>
                </a:solidFill>
                <a:effectLst/>
                <a:latin typeface="verdana" panose="020B0604030504040204" pitchFamily="34" charset="0"/>
              </a:rPr>
              <a:t>j=</a:t>
            </a:r>
            <a:r>
              <a:rPr lang="en-IN" b="1" dirty="0">
                <a:solidFill>
                  <a:srgbClr val="FF00FF"/>
                </a:solidFill>
                <a:latin typeface="verdana" panose="020B0604030504040204" pitchFamily="34" charset="0"/>
              </a:rPr>
              <a:t>2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:                     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1       2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34B9A-2522-4E60-9578-C853DF5C5714}"/>
              </a:ext>
            </a:extLst>
          </p:cNvPr>
          <p:cNvSpPr txBox="1"/>
          <p:nvPr/>
        </p:nvSpPr>
        <p:spPr>
          <a:xfrm>
            <a:off x="5345505" y="2890073"/>
            <a:ext cx="632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1800" b="1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=1  </a:t>
            </a:r>
            <a:r>
              <a:rPr lang="en-IN" sz="1800" b="1" i="0" dirty="0">
                <a:effectLst/>
                <a:latin typeface="verdana" panose="020B0604030504040204" pitchFamily="34" charset="0"/>
              </a:rPr>
              <a:t>&amp;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IN" sz="1800" b="1" i="0" dirty="0">
                <a:solidFill>
                  <a:srgbClr val="FF00FF"/>
                </a:solidFill>
                <a:effectLst/>
                <a:latin typeface="verdana" panose="020B0604030504040204" pitchFamily="34" charset="0"/>
              </a:rPr>
              <a:t>j=3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:                     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1       3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1987FB-5040-4D08-AC83-929292372B36}"/>
              </a:ext>
            </a:extLst>
          </p:cNvPr>
          <p:cNvSpPr txBox="1"/>
          <p:nvPr/>
        </p:nvSpPr>
        <p:spPr>
          <a:xfrm>
            <a:off x="5458395" y="403283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1800" b="1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=2  </a:t>
            </a:r>
            <a:r>
              <a:rPr lang="en-IN" sz="1800" b="1" i="0" dirty="0">
                <a:effectLst/>
                <a:latin typeface="verdana" panose="020B0604030504040204" pitchFamily="34" charset="0"/>
              </a:rPr>
              <a:t>&amp;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IN" sz="1800" b="1" i="0" dirty="0">
                <a:solidFill>
                  <a:srgbClr val="FF00FF"/>
                </a:solidFill>
                <a:effectLst/>
                <a:latin typeface="verdana" panose="020B0604030504040204" pitchFamily="34" charset="0"/>
              </a:rPr>
              <a:t>j=1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:                     </a:t>
            </a:r>
            <a:r>
              <a:rPr lang="en-IN" b="1" dirty="0">
                <a:solidFill>
                  <a:srgbClr val="FF0000"/>
                </a:solidFill>
                <a:latin typeface="verdana" panose="020B0604030504040204" pitchFamily="34" charset="0"/>
              </a:rPr>
              <a:t>2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     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3C0E67-016E-4009-B943-2B0D4AFE19EF}"/>
              </a:ext>
            </a:extLst>
          </p:cNvPr>
          <p:cNvSpPr txBox="1"/>
          <p:nvPr/>
        </p:nvSpPr>
        <p:spPr>
          <a:xfrm>
            <a:off x="5458395" y="4442088"/>
            <a:ext cx="632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1800" b="1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=2  </a:t>
            </a:r>
            <a:r>
              <a:rPr lang="en-IN" sz="1800" b="1" i="0" dirty="0">
                <a:effectLst/>
                <a:latin typeface="verdana" panose="020B0604030504040204" pitchFamily="34" charset="0"/>
              </a:rPr>
              <a:t>&amp;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IN" sz="1800" b="1" i="0" dirty="0">
                <a:solidFill>
                  <a:srgbClr val="FF00FF"/>
                </a:solidFill>
                <a:effectLst/>
                <a:latin typeface="verdana" panose="020B0604030504040204" pitchFamily="34" charset="0"/>
              </a:rPr>
              <a:t>j=</a:t>
            </a:r>
            <a:r>
              <a:rPr lang="en-IN" b="1" dirty="0">
                <a:solidFill>
                  <a:srgbClr val="FF00FF"/>
                </a:solidFill>
                <a:latin typeface="verdana" panose="020B0604030504040204" pitchFamily="34" charset="0"/>
              </a:rPr>
              <a:t>2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:                     </a:t>
            </a:r>
            <a:r>
              <a:rPr lang="en-IN" b="1" dirty="0">
                <a:solidFill>
                  <a:srgbClr val="FF0000"/>
                </a:solidFill>
                <a:latin typeface="verdana" panose="020B0604030504040204" pitchFamily="34" charset="0"/>
              </a:rPr>
              <a:t>2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     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C36F9C-7F36-4751-9E22-D6A7C139B2E4}"/>
              </a:ext>
            </a:extLst>
          </p:cNvPr>
          <p:cNvSpPr txBox="1"/>
          <p:nvPr/>
        </p:nvSpPr>
        <p:spPr>
          <a:xfrm>
            <a:off x="5458395" y="4779788"/>
            <a:ext cx="632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1800" b="1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=2  </a:t>
            </a:r>
            <a:r>
              <a:rPr lang="en-IN" sz="1800" b="1" i="0" dirty="0">
                <a:effectLst/>
                <a:latin typeface="verdana" panose="020B0604030504040204" pitchFamily="34" charset="0"/>
              </a:rPr>
              <a:t>&amp;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IN" sz="1800" b="1" i="0" dirty="0">
                <a:solidFill>
                  <a:srgbClr val="FF00FF"/>
                </a:solidFill>
                <a:effectLst/>
                <a:latin typeface="verdana" panose="020B0604030504040204" pitchFamily="34" charset="0"/>
              </a:rPr>
              <a:t>j=3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:                     </a:t>
            </a:r>
            <a:r>
              <a:rPr lang="en-IN" b="1" dirty="0">
                <a:solidFill>
                  <a:srgbClr val="FF0000"/>
                </a:solidFill>
                <a:latin typeface="verdana" panose="020B0604030504040204" pitchFamily="34" charset="0"/>
              </a:rPr>
              <a:t>2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     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420B0C-9C9B-4159-8CA6-CEB94C8E36A2}"/>
              </a:ext>
            </a:extLst>
          </p:cNvPr>
          <p:cNvSpPr txBox="1"/>
          <p:nvPr/>
        </p:nvSpPr>
        <p:spPr>
          <a:xfrm>
            <a:off x="5518687" y="542955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1800" b="1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=3  </a:t>
            </a:r>
            <a:r>
              <a:rPr lang="en-IN" sz="1800" b="1" i="0" dirty="0">
                <a:effectLst/>
                <a:latin typeface="verdana" panose="020B0604030504040204" pitchFamily="34" charset="0"/>
              </a:rPr>
              <a:t>&amp;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IN" sz="1800" b="1" i="0" dirty="0">
                <a:solidFill>
                  <a:srgbClr val="FF00FF"/>
                </a:solidFill>
                <a:effectLst/>
                <a:latin typeface="verdana" panose="020B0604030504040204" pitchFamily="34" charset="0"/>
              </a:rPr>
              <a:t>j=1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:                     </a:t>
            </a:r>
            <a:r>
              <a:rPr lang="en-IN" b="1" dirty="0">
                <a:solidFill>
                  <a:srgbClr val="FF0000"/>
                </a:solidFill>
                <a:latin typeface="verdana" panose="020B0604030504040204" pitchFamily="34" charset="0"/>
              </a:rPr>
              <a:t>3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     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ABE454-3127-4560-A9D5-0F8526872198}"/>
              </a:ext>
            </a:extLst>
          </p:cNvPr>
          <p:cNvSpPr txBox="1"/>
          <p:nvPr/>
        </p:nvSpPr>
        <p:spPr>
          <a:xfrm>
            <a:off x="5518687" y="5838808"/>
            <a:ext cx="632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1800" b="1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=3  </a:t>
            </a:r>
            <a:r>
              <a:rPr lang="en-IN" sz="1800" b="1" i="0" dirty="0">
                <a:effectLst/>
                <a:latin typeface="verdana" panose="020B0604030504040204" pitchFamily="34" charset="0"/>
              </a:rPr>
              <a:t>&amp;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IN" sz="1800" b="1" i="0" dirty="0">
                <a:solidFill>
                  <a:srgbClr val="FF00FF"/>
                </a:solidFill>
                <a:effectLst/>
                <a:latin typeface="verdana" panose="020B0604030504040204" pitchFamily="34" charset="0"/>
              </a:rPr>
              <a:t>j=</a:t>
            </a:r>
            <a:r>
              <a:rPr lang="en-IN" b="1" dirty="0">
                <a:solidFill>
                  <a:srgbClr val="FF00FF"/>
                </a:solidFill>
                <a:latin typeface="verdana" panose="020B0604030504040204" pitchFamily="34" charset="0"/>
              </a:rPr>
              <a:t>2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:                     </a:t>
            </a:r>
            <a:r>
              <a:rPr lang="en-IN" b="1" dirty="0">
                <a:solidFill>
                  <a:srgbClr val="FF0000"/>
                </a:solidFill>
                <a:latin typeface="verdana" panose="020B0604030504040204" pitchFamily="34" charset="0"/>
              </a:rPr>
              <a:t>3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     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954430-17E3-4BE6-BCEB-A2D09FB1DD22}"/>
              </a:ext>
            </a:extLst>
          </p:cNvPr>
          <p:cNvSpPr txBox="1"/>
          <p:nvPr/>
        </p:nvSpPr>
        <p:spPr>
          <a:xfrm>
            <a:off x="5518687" y="6176508"/>
            <a:ext cx="632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1800" b="1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=3  </a:t>
            </a:r>
            <a:r>
              <a:rPr lang="en-IN" sz="1800" b="1" i="0" dirty="0">
                <a:effectLst/>
                <a:latin typeface="verdana" panose="020B0604030504040204" pitchFamily="34" charset="0"/>
              </a:rPr>
              <a:t>&amp;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IN" sz="1800" b="1" i="0" dirty="0">
                <a:solidFill>
                  <a:srgbClr val="FF00FF"/>
                </a:solidFill>
                <a:effectLst/>
                <a:latin typeface="verdana" panose="020B0604030504040204" pitchFamily="34" charset="0"/>
              </a:rPr>
              <a:t>j=3</a:t>
            </a:r>
            <a:r>
              <a:rPr lang="en-IN" sz="18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 :                     </a:t>
            </a:r>
            <a:r>
              <a:rPr lang="en-IN" b="1" dirty="0">
                <a:solidFill>
                  <a:srgbClr val="FF0000"/>
                </a:solidFill>
                <a:latin typeface="verdana" panose="020B0604030504040204" pitchFamily="34" charset="0"/>
              </a:rPr>
              <a:t>3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     3</a:t>
            </a:r>
          </a:p>
        </p:txBody>
      </p:sp>
    </p:spTree>
    <p:extLst>
      <p:ext uri="{BB962C8B-B14F-4D97-AF65-F5344CB8AC3E}">
        <p14:creationId xmlns:p14="http://schemas.microsoft.com/office/powerpoint/2010/main" val="342159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/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B348-A404-4467-BED6-24940D74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Arrays</a:t>
            </a:r>
            <a:endParaRPr lang="te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BB9E-A526-499E-94DB-FB9BEA85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16" y="1532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array is defined as the collection of similar type of data items stored a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 are the derived data type in C programming language which can store the primitive type of data such as int, char, double, float, etc.t contiguous memory locations.</a:t>
            </a:r>
          </a:p>
          <a:p>
            <a:r>
              <a:rPr lang="en-US" sz="2400" spc="-5" dirty="0"/>
              <a:t>An array is used </a:t>
            </a:r>
            <a:r>
              <a:rPr lang="en-US" sz="2400" dirty="0"/>
              <a:t>to </a:t>
            </a:r>
            <a:r>
              <a:rPr lang="en-US" sz="2400" spc="-5" dirty="0"/>
              <a:t>represent </a:t>
            </a:r>
            <a:r>
              <a:rPr lang="en-US" sz="2400" dirty="0"/>
              <a:t>a list </a:t>
            </a:r>
            <a:r>
              <a:rPr lang="en-US" sz="2400" spc="-5" dirty="0"/>
              <a:t>of numbers </a:t>
            </a:r>
            <a:r>
              <a:rPr lang="en-US" sz="2400" dirty="0"/>
              <a:t>, </a:t>
            </a:r>
            <a:r>
              <a:rPr lang="en-US" sz="2400" spc="-765" dirty="0"/>
              <a:t> </a:t>
            </a:r>
            <a:r>
              <a:rPr lang="en-US" sz="2400" spc="-5" dirty="0"/>
              <a:t>or</a:t>
            </a:r>
            <a:r>
              <a:rPr lang="en-US" sz="2400" dirty="0"/>
              <a:t> a</a:t>
            </a:r>
            <a:r>
              <a:rPr lang="en-US" sz="2400" spc="-5" dirty="0"/>
              <a:t> </a:t>
            </a:r>
            <a:r>
              <a:rPr lang="en-US" sz="2400" dirty="0"/>
              <a:t>list </a:t>
            </a:r>
            <a:r>
              <a:rPr lang="en-US" sz="2400" spc="-5" dirty="0"/>
              <a:t>of names.</a:t>
            </a:r>
            <a:endParaRPr lang="en-US" sz="2400" dirty="0"/>
          </a:p>
          <a:p>
            <a:endParaRPr lang="te-IN" sz="24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59FC8-38A1-48B3-9EC1-18D90D62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5A8C2C7-39F6-4DA3-A97E-37BE03FC6312}"/>
              </a:ext>
            </a:extLst>
          </p:cNvPr>
          <p:cNvSpPr txBox="1"/>
          <p:nvPr/>
        </p:nvSpPr>
        <p:spPr>
          <a:xfrm>
            <a:off x="729519" y="3495570"/>
            <a:ext cx="2534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Types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of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Array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: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50C03BC-5834-4222-AC19-0871359E7E25}"/>
              </a:ext>
            </a:extLst>
          </p:cNvPr>
          <p:cNvSpPr txBox="1"/>
          <p:nvPr/>
        </p:nvSpPr>
        <p:spPr>
          <a:xfrm>
            <a:off x="1914430" y="4436640"/>
            <a:ext cx="4411345" cy="15722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58928"/>
              <a:buAutoNum type="arabi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 MT"/>
                <a:cs typeface="Arial MT"/>
              </a:rPr>
              <a:t>One-dimensional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arrays</a:t>
            </a:r>
            <a:endParaRPr sz="2800">
              <a:latin typeface="Arial MT"/>
              <a:cs typeface="Arial MT"/>
            </a:endParaRPr>
          </a:p>
          <a:p>
            <a:pPr marL="623570" indent="-610235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8928"/>
              <a:buAutoNum type="arabicPeriod"/>
              <a:tabLst>
                <a:tab pos="622935" algn="l"/>
                <a:tab pos="623570" algn="l"/>
              </a:tabLst>
            </a:pPr>
            <a:r>
              <a:rPr sz="2800" spc="-5" dirty="0">
                <a:latin typeface="Arial MT"/>
                <a:cs typeface="Arial MT"/>
              </a:rPr>
              <a:t>Two-dimensional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arrays</a:t>
            </a:r>
            <a:endParaRPr sz="2800">
              <a:latin typeface="Arial MT"/>
              <a:cs typeface="Arial MT"/>
            </a:endParaRPr>
          </a:p>
          <a:p>
            <a:pPr marL="642620" indent="-610235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8928"/>
              <a:buAutoNum type="arabicPeriod"/>
              <a:tabLst>
                <a:tab pos="641985" algn="l"/>
                <a:tab pos="642620" algn="l"/>
              </a:tabLst>
            </a:pPr>
            <a:r>
              <a:rPr sz="2800" spc="-5" dirty="0">
                <a:latin typeface="Arial MT"/>
                <a:cs typeface="Arial MT"/>
              </a:rPr>
              <a:t>Multidimensional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arrays</a:t>
            </a:r>
            <a:endParaRPr sz="2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046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17" y="105249"/>
            <a:ext cx="10515600" cy="6780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9365" y="783313"/>
            <a:ext cx="10515600" cy="55926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400" b="1" u="sng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b="1" u="sng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  <a:t>Decision Making and Branching / Conditional Statements</a:t>
            </a:r>
          </a:p>
          <a:p>
            <a:pPr lvl="1"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sz="4000" b="1" u="sng" dirty="0">
                <a:solidFill>
                  <a:srgbClr val="002060"/>
                </a:solidFill>
                <a:latin typeface="Times New Roman" pitchFamily="18" charset="0"/>
              </a:rPr>
              <a:t>1. if statement:</a:t>
            </a:r>
            <a:endParaRPr lang="en-US" altLang="en-US" sz="4000" dirty="0">
              <a:solidFill>
                <a:srgbClr val="002060"/>
              </a:solidFill>
              <a:latin typeface="Times New Roman" pitchFamily="18" charset="0"/>
            </a:endParaRPr>
          </a:p>
          <a:p>
            <a:pPr lvl="1"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it always returns the </a:t>
            </a:r>
            <a:r>
              <a:rPr lang="en-US" altLang="en-US" dirty="0" err="1">
                <a:solidFill>
                  <a:srgbClr val="002060"/>
                </a:solidFill>
                <a:latin typeface="Times New Roman" pitchFamily="18" charset="0"/>
              </a:rPr>
              <a:t>boolean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 value (true/false)</a:t>
            </a:r>
          </a:p>
          <a:p>
            <a:pPr marL="457200" lvl="1" indent="0">
              <a:spcBef>
                <a:spcPct val="75000"/>
              </a:spcBef>
              <a:buNone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</a:rPr>
              <a:t>but not 0/1</a:t>
            </a:r>
            <a:r>
              <a:rPr lang="en-US" altLang="en-US" b="1" u="sng" dirty="0">
                <a:solidFill>
                  <a:srgbClr val="002060"/>
                </a:solidFill>
                <a:latin typeface="Times New Roman" pitchFamily="18" charset="0"/>
              </a:rPr>
              <a:t>       </a:t>
            </a:r>
          </a:p>
          <a:p>
            <a:pPr marL="457200" lvl="1" indent="0">
              <a:spcBef>
                <a:spcPct val="750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Times New Roman" pitchFamily="18" charset="0"/>
              </a:rPr>
              <a:t>	 </a:t>
            </a:r>
          </a:p>
          <a:p>
            <a:pPr marL="0" indent="0">
              <a:buNone/>
            </a:pPr>
            <a:endParaRPr lang="en-US" altLang="en-US" sz="16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</a:rPr>
              <a:t>		         	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itchFamily="18" charset="0"/>
              </a:rPr>
              <a:t>	   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itchFamily="18" charset="0"/>
              </a:rPr>
              <a:t>	  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itchFamily="18" charset="0"/>
              </a:rPr>
              <a:t> 	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4BE36-8F1C-475C-B356-D859B04B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752" y="2112885"/>
            <a:ext cx="3228975" cy="46398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7333E78-06C1-4E94-8033-0871F4D81CF9}"/>
              </a:ext>
            </a:extLst>
          </p:cNvPr>
          <p:cNvSpPr/>
          <p:nvPr/>
        </p:nvSpPr>
        <p:spPr>
          <a:xfrm>
            <a:off x="1259393" y="4313814"/>
            <a:ext cx="52217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6699"/>
                </a:solidFill>
                <a:latin typeface="verdana" panose="020B0604030504040204" pitchFamily="34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(condition)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r>
              <a:rPr lang="en-US" sz="3200" dirty="0">
                <a:solidFill>
                  <a:srgbClr val="008200"/>
                </a:solidFill>
                <a:latin typeface="verdana" panose="020B0604030504040204" pitchFamily="34" charset="0"/>
              </a:rPr>
              <a:t>//code to be executed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5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46E37-4F05-4D59-8455-6B31F6C8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3F101EF-E384-4FC8-A031-37440FA888DF}"/>
              </a:ext>
            </a:extLst>
          </p:cNvPr>
          <p:cNvSpPr txBox="1">
            <a:spLocks/>
          </p:cNvSpPr>
          <p:nvPr/>
        </p:nvSpPr>
        <p:spPr>
          <a:xfrm>
            <a:off x="3193901" y="1538605"/>
            <a:ext cx="542544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u="sng" spc="-10" dirty="0"/>
              <a:t>One-dimensional</a:t>
            </a:r>
            <a:r>
              <a:rPr lang="en-IN" sz="3600" b="1" u="sng" spc="-45" dirty="0"/>
              <a:t> </a:t>
            </a:r>
            <a:r>
              <a:rPr lang="en-IN" sz="3600" b="1" u="sng" spc="-10" dirty="0"/>
              <a:t>Arrays</a:t>
            </a:r>
            <a:endParaRPr lang="en-IN" sz="3600" b="1" u="sn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39492F-5534-463D-898C-23DBD3B1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89" y="2907864"/>
            <a:ext cx="10515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for Array Declaration: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33FF"/>
                </a:solidFill>
              </a:rPr>
              <a:t>datatype </a:t>
            </a:r>
            <a:r>
              <a:rPr lang="en-US" b="1" dirty="0" err="1">
                <a:solidFill>
                  <a:srgbClr val="3333FF"/>
                </a:solidFill>
              </a:rPr>
              <a:t>arrayname</a:t>
            </a:r>
            <a:r>
              <a:rPr lang="en-US" b="1" dirty="0">
                <a:solidFill>
                  <a:srgbClr val="3333FF"/>
                </a:solidFill>
              </a:rPr>
              <a:t>[</a:t>
            </a:r>
            <a:r>
              <a:rPr lang="en-US" b="1" dirty="0" err="1">
                <a:solidFill>
                  <a:srgbClr val="3333FF"/>
                </a:solidFill>
              </a:rPr>
              <a:t>array_size</a:t>
            </a:r>
            <a:r>
              <a:rPr lang="en-US" b="1" dirty="0">
                <a:solidFill>
                  <a:srgbClr val="3333FF"/>
                </a:solidFill>
              </a:rPr>
              <a:t>]; </a:t>
            </a:r>
          </a:p>
          <a:p>
            <a:pPr marL="0" indent="0">
              <a:buNone/>
            </a:pPr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 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C030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x[10];  // can able to store 10 integers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C030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y[20]; // can able to store 20 float values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C030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z[15]; // can able to store 15 characters</a:t>
            </a:r>
          </a:p>
          <a:p>
            <a:pPr marL="0" indent="0">
              <a:buNone/>
            </a:pPr>
            <a:endParaRPr lang="en-US" sz="3200" b="1" dirty="0">
              <a:solidFill>
                <a:srgbClr val="C030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en-US" sz="2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769DD-563D-4233-A393-0D2C66B50597}"/>
              </a:ext>
            </a:extLst>
          </p:cNvPr>
          <p:cNvSpPr txBox="1"/>
          <p:nvPr/>
        </p:nvSpPr>
        <p:spPr>
          <a:xfrm>
            <a:off x="615462" y="2112645"/>
            <a:ext cx="9724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one</a:t>
            </a:r>
            <a:r>
              <a:rPr lang="en-US" sz="2400" dirty="0"/>
              <a:t> dimensional arrays are also called as </a:t>
            </a:r>
            <a:r>
              <a:rPr lang="en-US" sz="2400" b="1" dirty="0"/>
              <a:t>single dimensional arrays</a:t>
            </a:r>
            <a:r>
              <a:rPr lang="en-US" sz="2400" dirty="0"/>
              <a:t>, </a:t>
            </a:r>
            <a:r>
              <a:rPr lang="en-US" sz="2400" b="1" dirty="0"/>
              <a:t>Linear Arrays</a:t>
            </a:r>
            <a:r>
              <a:rPr lang="en-US" sz="2400" dirty="0"/>
              <a:t> or simply </a:t>
            </a:r>
            <a:r>
              <a:rPr lang="en-US" sz="2400" b="1" dirty="0"/>
              <a:t>1-D Arrays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97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46E37-4F05-4D59-8455-6B31F6C8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3F101EF-E384-4FC8-A031-37440FA888DF}"/>
              </a:ext>
            </a:extLst>
          </p:cNvPr>
          <p:cNvSpPr txBox="1">
            <a:spLocks/>
          </p:cNvSpPr>
          <p:nvPr/>
        </p:nvSpPr>
        <p:spPr>
          <a:xfrm>
            <a:off x="3256045" y="1432073"/>
            <a:ext cx="542544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u="sng" spc="-10" dirty="0"/>
              <a:t>One-dimensional</a:t>
            </a:r>
            <a:r>
              <a:rPr lang="en-IN" sz="3600" b="1" u="sng" spc="-45" dirty="0"/>
              <a:t> </a:t>
            </a:r>
            <a:r>
              <a:rPr lang="en-IN" sz="3600" b="1" u="sng" spc="-10" dirty="0"/>
              <a:t>Arrays.</a:t>
            </a:r>
            <a:endParaRPr lang="en-IN" sz="3600" b="1" u="sn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39492F-5534-463D-898C-23DBD3B1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50" y="1704827"/>
            <a:ext cx="3429331" cy="1575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 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C030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x[10];</a:t>
            </a:r>
          </a:p>
          <a:p>
            <a:pPr marL="0" indent="0">
              <a:buNone/>
            </a:pPr>
            <a:endParaRPr lang="en-US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en-US" sz="2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pic>
        <p:nvPicPr>
          <p:cNvPr id="7" name="Picture 8" descr="Java array">
            <a:extLst>
              <a:ext uri="{FF2B5EF4-FFF2-40B4-BE49-F238E27FC236}">
                <a16:creationId xmlns:a16="http://schemas.microsoft.com/office/drawing/2014/main" id="{EFCC749B-B490-4884-B8DD-CBF17A60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453" y="2069952"/>
            <a:ext cx="7959571" cy="42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254770-6516-4D12-9881-8FF09F816F7C}"/>
              </a:ext>
            </a:extLst>
          </p:cNvPr>
          <p:cNvSpPr txBox="1"/>
          <p:nvPr/>
        </p:nvSpPr>
        <p:spPr>
          <a:xfrm>
            <a:off x="2569438" y="5375338"/>
            <a:ext cx="6476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86118"/>
                </a:solidFill>
              </a:rPr>
              <a:t>x[0]    x[1]      x[2]     x[3]     x[4]     x[5]     x[6]     x[7]     x[8]      x[9]</a:t>
            </a:r>
            <a:endParaRPr lang="te-IN" b="1" dirty="0">
              <a:solidFill>
                <a:srgbClr val="D8611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A1A4B3-3033-41E0-B710-83DA66F13C49}"/>
              </a:ext>
            </a:extLst>
          </p:cNvPr>
          <p:cNvSpPr/>
          <p:nvPr/>
        </p:nvSpPr>
        <p:spPr>
          <a:xfrm>
            <a:off x="179495" y="2964265"/>
            <a:ext cx="2066555" cy="3893736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Name of 1</a:t>
            </a:r>
            <a:r>
              <a:rPr lang="en-US" b="1" baseline="30000" dirty="0">
                <a:solidFill>
                  <a:schemeClr val="tx1"/>
                </a:solidFill>
              </a:rPr>
              <a:t>st</a:t>
            </a:r>
            <a:r>
              <a:rPr lang="en-US" b="1" dirty="0">
                <a:solidFill>
                  <a:schemeClr val="tx1"/>
                </a:solidFill>
              </a:rPr>
              <a:t> array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element:x</a:t>
            </a:r>
            <a:r>
              <a:rPr lang="en-US" b="1" dirty="0">
                <a:solidFill>
                  <a:schemeClr val="tx1"/>
                </a:solidFill>
              </a:rPr>
              <a:t>[0]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Name of 2nd array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element:x</a:t>
            </a:r>
            <a:r>
              <a:rPr lang="en-US" b="1" dirty="0">
                <a:solidFill>
                  <a:schemeClr val="tx1"/>
                </a:solidFill>
              </a:rPr>
              <a:t>[1]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Name of 3rd array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element:x</a:t>
            </a:r>
            <a:r>
              <a:rPr lang="en-US" b="1" dirty="0">
                <a:solidFill>
                  <a:schemeClr val="tx1"/>
                </a:solidFill>
              </a:rPr>
              <a:t>[2]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……..</a:t>
            </a:r>
          </a:p>
          <a:p>
            <a:r>
              <a:rPr lang="en-US" b="1" dirty="0">
                <a:solidFill>
                  <a:schemeClr val="tx1"/>
                </a:solidFill>
              </a:rPr>
              <a:t>………</a:t>
            </a:r>
          </a:p>
          <a:p>
            <a:r>
              <a:rPr lang="en-US" b="1" dirty="0">
                <a:solidFill>
                  <a:schemeClr val="tx1"/>
                </a:solidFill>
              </a:rPr>
              <a:t>Name of 10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array </a:t>
            </a:r>
          </a:p>
          <a:p>
            <a:r>
              <a:rPr lang="en-US" b="1" dirty="0">
                <a:solidFill>
                  <a:schemeClr val="tx1"/>
                </a:solidFill>
              </a:rPr>
              <a:t>element is x[9]</a:t>
            </a:r>
            <a:endParaRPr lang="te-IN" b="1" dirty="0">
              <a:solidFill>
                <a:schemeClr val="tx1"/>
              </a:solidFill>
            </a:endParaRPr>
          </a:p>
          <a:p>
            <a:pPr algn="ctr"/>
            <a:endParaRPr lang="te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8A0D8-824D-4070-8D78-23A6AD6C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54A770-B3AE-4E5B-BDAD-EF0A7A27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107315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Initialization of Single Dimensional Array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B2C180-8FEE-49E5-9154-51D836E5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8" y="1987828"/>
            <a:ext cx="9430378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Syntax: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3333FF"/>
                </a:solidFill>
              </a:rPr>
              <a:t>datatype </a:t>
            </a:r>
            <a:r>
              <a:rPr lang="en-US" sz="3200" b="1" dirty="0" err="1">
                <a:solidFill>
                  <a:srgbClr val="3333FF"/>
                </a:solidFill>
              </a:rPr>
              <a:t>arrayName</a:t>
            </a:r>
            <a:r>
              <a:rPr lang="en-US" sz="3200" b="1" dirty="0">
                <a:solidFill>
                  <a:srgbClr val="3333FF"/>
                </a:solidFill>
              </a:rPr>
              <a:t> [ size ] = {value1, value2, ...} ;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4B153D"/>
                </a:solidFill>
              </a:rPr>
              <a:t>here size is optional</a:t>
            </a:r>
          </a:p>
          <a:p>
            <a:pPr marL="0" indent="0">
              <a:buNone/>
            </a:pPr>
            <a:r>
              <a:rPr lang="en-US" b="1" u="sng" dirty="0"/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30B9"/>
                </a:solidFill>
              </a:rPr>
              <a:t>int marks [6] = { 89, 90, 76, 78, 98, 86 } ;</a:t>
            </a:r>
          </a:p>
          <a:p>
            <a:pPr marL="0" indent="0">
              <a:buNone/>
            </a:pPr>
            <a:r>
              <a:rPr lang="en-US" dirty="0" err="1"/>
              <a:t>Now,marks</a:t>
            </a:r>
            <a:r>
              <a:rPr lang="en-US" dirty="0"/>
              <a:t>[0] contains 89</a:t>
            </a:r>
          </a:p>
          <a:p>
            <a:pPr marL="0" indent="0">
              <a:buNone/>
            </a:pPr>
            <a:r>
              <a:rPr lang="en-US" dirty="0"/>
              <a:t>         marks[1] contains 90</a:t>
            </a:r>
          </a:p>
          <a:p>
            <a:pPr marL="0" indent="0">
              <a:buNone/>
            </a:pPr>
            <a:r>
              <a:rPr lang="en-US" dirty="0"/>
              <a:t>         marks[2] contains 76</a:t>
            </a:r>
          </a:p>
          <a:p>
            <a:pPr marL="0" indent="0">
              <a:buNone/>
            </a:pPr>
            <a:r>
              <a:rPr lang="en-US" dirty="0"/>
              <a:t>         marks[3] contains 78</a:t>
            </a:r>
          </a:p>
          <a:p>
            <a:pPr marL="0" indent="0">
              <a:buNone/>
            </a:pPr>
            <a:r>
              <a:rPr lang="en-US" dirty="0"/>
              <a:t>         marks[4] contains 98</a:t>
            </a:r>
          </a:p>
          <a:p>
            <a:pPr marL="0" indent="0">
              <a:buNone/>
            </a:pPr>
            <a:r>
              <a:rPr lang="en-US" dirty="0"/>
              <a:t>         marks[5] contains 86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3835E-E0BA-489C-A4A9-164DA494B240}"/>
              </a:ext>
            </a:extLst>
          </p:cNvPr>
          <p:cNvSpPr txBox="1"/>
          <p:nvPr/>
        </p:nvSpPr>
        <p:spPr>
          <a:xfrm>
            <a:off x="4914946" y="4710311"/>
            <a:ext cx="6476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D86118"/>
                </a:solidFill>
              </a:rPr>
              <a:t>89           90          76        78            98              96 </a:t>
            </a:r>
            <a:endParaRPr lang="te-IN" sz="2400" b="1" dirty="0">
              <a:solidFill>
                <a:srgbClr val="D86118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A0398C-27A8-48D0-8FCB-051412503DEF}"/>
              </a:ext>
            </a:extLst>
          </p:cNvPr>
          <p:cNvGrpSpPr/>
          <p:nvPr/>
        </p:nvGrpSpPr>
        <p:grpSpPr>
          <a:xfrm>
            <a:off x="4584188" y="4671690"/>
            <a:ext cx="6476908" cy="1075396"/>
            <a:chOff x="4584188" y="4671690"/>
            <a:chExt cx="6476908" cy="10753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430C9C-5269-4191-9242-F32A2851BE5F}"/>
                </a:ext>
              </a:extLst>
            </p:cNvPr>
            <p:cNvSpPr/>
            <p:nvPr/>
          </p:nvSpPr>
          <p:spPr>
            <a:xfrm>
              <a:off x="4702629" y="4672484"/>
              <a:ext cx="6240026" cy="45217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e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41BCF6-B8A3-4A55-9B3A-9FE0811470E4}"/>
                </a:ext>
              </a:extLst>
            </p:cNvPr>
            <p:cNvCxnSpPr/>
            <p:nvPr/>
          </p:nvCxnSpPr>
          <p:spPr>
            <a:xfrm>
              <a:off x="5707464" y="4671690"/>
              <a:ext cx="0" cy="4529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F2E49E-9043-46D6-B499-4683EBFD8413}"/>
                </a:ext>
              </a:extLst>
            </p:cNvPr>
            <p:cNvCxnSpPr/>
            <p:nvPr/>
          </p:nvCxnSpPr>
          <p:spPr>
            <a:xfrm>
              <a:off x="6824505" y="4693466"/>
              <a:ext cx="0" cy="4529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199AC-2C0A-4EDA-B97A-DA052B40CAB7}"/>
                </a:ext>
              </a:extLst>
            </p:cNvPr>
            <p:cNvCxnSpPr/>
            <p:nvPr/>
          </p:nvCxnSpPr>
          <p:spPr>
            <a:xfrm>
              <a:off x="7728853" y="4673370"/>
              <a:ext cx="0" cy="4529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5C6D27-C911-4C07-940B-8C5C595A0B4D}"/>
                </a:ext>
              </a:extLst>
            </p:cNvPr>
            <p:cNvCxnSpPr/>
            <p:nvPr/>
          </p:nvCxnSpPr>
          <p:spPr>
            <a:xfrm>
              <a:off x="8733697" y="4693462"/>
              <a:ext cx="0" cy="4529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EAE2DD-6AB4-423F-930F-DB85E7D767E5}"/>
                </a:ext>
              </a:extLst>
            </p:cNvPr>
            <p:cNvCxnSpPr/>
            <p:nvPr/>
          </p:nvCxnSpPr>
          <p:spPr>
            <a:xfrm>
              <a:off x="9919409" y="4703510"/>
              <a:ext cx="0" cy="4529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E75143-AD9F-4F79-8450-35B197A2800C}"/>
                </a:ext>
              </a:extLst>
            </p:cNvPr>
            <p:cNvSpPr txBox="1"/>
            <p:nvPr/>
          </p:nvSpPr>
          <p:spPr>
            <a:xfrm>
              <a:off x="4584188" y="5408532"/>
              <a:ext cx="64769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D86118"/>
                  </a:solidFill>
                </a:rPr>
                <a:t>marks[0]        marks[1]      marks[2]      marks[3]     marks[4]         marks[5]</a:t>
              </a:r>
              <a:endParaRPr lang="te-IN" sz="1600" b="1" dirty="0">
                <a:solidFill>
                  <a:srgbClr val="D8611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6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B278-D31C-4346-9959-2023249C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Example-program</a:t>
            </a:r>
            <a:endParaRPr lang="te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AE11-984A-46C8-A6BE-30D79DAA6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4554"/>
            <a:ext cx="546211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to initialize and print array elements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  </a:t>
            </a:r>
          </a:p>
          <a:p>
            <a:pPr marL="0" indent="0"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main()    {      </a:t>
            </a:r>
          </a:p>
          <a:p>
            <a:pPr marL="0" indent="0"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marks [6] = { 89, 90, 76, 78, 98, 86 } ;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//printing elements of array    </a:t>
            </a:r>
          </a:p>
          <a:p>
            <a:pPr marL="0" indent="0">
              <a:buNone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 \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n",marks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]);    </a:t>
            </a:r>
          </a:p>
          <a:p>
            <a:pPr marL="0" indent="0">
              <a:buNone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 \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n",marks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[1]);   </a:t>
            </a:r>
          </a:p>
          <a:p>
            <a:pPr marL="0" indent="0">
              <a:buNone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 \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n",marks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[2]);   </a:t>
            </a:r>
          </a:p>
          <a:p>
            <a:pPr marL="0" indent="0">
              <a:buNone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 \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n",marks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[3]);   </a:t>
            </a:r>
          </a:p>
          <a:p>
            <a:pPr marL="0" indent="0">
              <a:buNone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 \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n",marks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[4]);   </a:t>
            </a:r>
          </a:p>
          <a:p>
            <a:pPr marL="0" indent="0">
              <a:buNone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 \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n",marks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[5]);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e-IN" sz="24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6570B-8BED-4C0E-8E85-96743525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40B8B-3AF3-4C63-AB24-20965407BCBD}"/>
              </a:ext>
            </a:extLst>
          </p:cNvPr>
          <p:cNvSpPr txBox="1"/>
          <p:nvPr/>
        </p:nvSpPr>
        <p:spPr>
          <a:xfrm>
            <a:off x="5673968" y="1521000"/>
            <a:ext cx="470597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initialize and print array elements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main()    {    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marks [6] ={89,90,76,78,98,86};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elements of array with loop  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=0;i&lt;=5;i++) 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     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 \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n",marks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    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}//end of for loop    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 0;   }    </a:t>
            </a:r>
          </a:p>
        </p:txBody>
      </p:sp>
    </p:spTree>
    <p:extLst>
      <p:ext uri="{BB962C8B-B14F-4D97-AF65-F5344CB8AC3E}">
        <p14:creationId xmlns:p14="http://schemas.microsoft.com/office/powerpoint/2010/main" val="237971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B278-D31C-4346-9959-2023249C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Example-program</a:t>
            </a:r>
            <a:endParaRPr lang="te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6570B-8BED-4C0E-8E85-96743525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40B8B-3AF3-4C63-AB24-20965407BCBD}"/>
              </a:ext>
            </a:extLst>
          </p:cNvPr>
          <p:cNvSpPr txBox="1"/>
          <p:nvPr/>
        </p:nvSpPr>
        <p:spPr>
          <a:xfrm>
            <a:off x="351693" y="1460710"/>
            <a:ext cx="9505740" cy="5165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read array elements from keyboard and print array elements</a:t>
            </a: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main()    {    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marks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[6];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array elements”);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=0;i&lt;=5;i++) 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     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d",&amp;marks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    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E919-BC76-4632-9F14-E00CBC51AEB9}"/>
              </a:ext>
            </a:extLst>
          </p:cNvPr>
          <p:cNvSpPr txBox="1"/>
          <p:nvPr/>
        </p:nvSpPr>
        <p:spPr>
          <a:xfrm>
            <a:off x="5339862" y="2001803"/>
            <a:ext cx="6094324" cy="319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//printing elements of array with loop  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=0;i&lt;=5;i++) 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 \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n",marks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    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 0; 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    </a:t>
            </a:r>
            <a:endParaRPr lang="te-I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2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B278-D31C-4346-9959-2023249C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Example-program</a:t>
            </a:r>
            <a:endParaRPr lang="te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6570B-8BED-4C0E-8E85-96743525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40B8B-3AF3-4C63-AB24-20965407BCBD}"/>
              </a:ext>
            </a:extLst>
          </p:cNvPr>
          <p:cNvSpPr txBox="1"/>
          <p:nvPr/>
        </p:nvSpPr>
        <p:spPr>
          <a:xfrm>
            <a:off x="187009" y="1463729"/>
            <a:ext cx="9505740" cy="489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search an element in the given array (Linear Search)-lab program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 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a[20] 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found=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("How many elements ?");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("%d" ,&amp;n);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array elements :\n");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=0;i&lt;n ;++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("%d" ,&amp;a[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]);}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to search :");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("%d" ,&amp;key );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E919-BC76-4632-9F14-E00CBC51AEB9}"/>
              </a:ext>
            </a:extLst>
          </p:cNvPr>
          <p:cNvSpPr txBox="1"/>
          <p:nvPr/>
        </p:nvSpPr>
        <p:spPr>
          <a:xfrm>
            <a:off x="5179577" y="1855117"/>
            <a:ext cx="6094324" cy="4109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=0;i&lt;n ;++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if(key==a[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)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found=1; position=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}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if(found==1)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 Element found at index 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d",position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 Element not found ");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74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5E9B-F81A-4D5B-B79E-DF336429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Array Operations</a:t>
            </a:r>
            <a:endParaRPr lang="te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35F0-BDEB-43B5-8DD7-6571D598E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operations are performed on arrays.</a:t>
            </a:r>
          </a:p>
          <a:p>
            <a:r>
              <a:rPr lang="en-US" dirty="0"/>
              <a:t>1)insertion: Insert element into array</a:t>
            </a:r>
          </a:p>
          <a:p>
            <a:r>
              <a:rPr lang="en-US" dirty="0"/>
              <a:t>2)</a:t>
            </a:r>
            <a:r>
              <a:rPr lang="en-US" dirty="0" err="1"/>
              <a:t>Deletion:Delete</a:t>
            </a:r>
            <a:r>
              <a:rPr lang="en-US" dirty="0"/>
              <a:t> an element from array</a:t>
            </a:r>
          </a:p>
          <a:p>
            <a:r>
              <a:rPr lang="en-US" dirty="0"/>
              <a:t>3)</a:t>
            </a:r>
            <a:r>
              <a:rPr lang="en-US" dirty="0" err="1"/>
              <a:t>Searching:Search</a:t>
            </a:r>
            <a:r>
              <a:rPr lang="en-US" dirty="0"/>
              <a:t> an element in the array</a:t>
            </a:r>
            <a:endParaRPr lang="te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38511-DAA2-4496-92EE-690BE796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</p:spTree>
    <p:extLst>
      <p:ext uri="{BB962C8B-B14F-4D97-AF65-F5344CB8AC3E}">
        <p14:creationId xmlns:p14="http://schemas.microsoft.com/office/powerpoint/2010/main" val="12579895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B278-D31C-4346-9959-2023249C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Example-program</a:t>
            </a:r>
            <a:endParaRPr lang="te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6570B-8BED-4C0E-8E85-96743525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40B8B-3AF3-4C63-AB24-20965407BCBD}"/>
              </a:ext>
            </a:extLst>
          </p:cNvPr>
          <p:cNvSpPr txBox="1"/>
          <p:nvPr/>
        </p:nvSpPr>
        <p:spPr>
          <a:xfrm>
            <a:off x="187009" y="1463729"/>
            <a:ext cx="950574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for array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insertion,deletion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main()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i,p,num,key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a[50]={10,20,30,40,50,60,70,80,90,100};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position to insert 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number to insert");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=9;i&gt;=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p;i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     a[i+1]=a[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a[p]=num;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=0;i&lt;11;i++)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E919-BC76-4632-9F14-E00CBC51AEB9}"/>
              </a:ext>
            </a:extLst>
          </p:cNvPr>
          <p:cNvSpPr txBox="1"/>
          <p:nvPr/>
        </p:nvSpPr>
        <p:spPr>
          <a:xfrm>
            <a:off x="6191631" y="1831637"/>
            <a:ext cx="6094324" cy="503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  }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to delete");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p;i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&lt;10;i++)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]=a[i+1];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=0;i&lt;10;i++)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  }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return 0;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918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B278-D31C-4346-9959-2023249C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Example-program</a:t>
            </a:r>
            <a:endParaRPr lang="te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6570B-8BED-4C0E-8E85-96743525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40B8B-3AF3-4C63-AB24-20965407BCBD}"/>
              </a:ext>
            </a:extLst>
          </p:cNvPr>
          <p:cNvSpPr txBox="1"/>
          <p:nvPr/>
        </p:nvSpPr>
        <p:spPr>
          <a:xfrm>
            <a:off x="187009" y="1463729"/>
            <a:ext cx="950574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to find largest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vlaue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given array.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array[10] = {1, 2, 3, 4, 5, 6, 7, 8, 9, 10};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large;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large = array[0];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10;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 large &lt; array[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large = array[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E919-BC76-4632-9F14-E00CBC51AEB9}"/>
              </a:ext>
            </a:extLst>
          </p:cNvPr>
          <p:cNvSpPr txBox="1"/>
          <p:nvPr/>
        </p:nvSpPr>
        <p:spPr>
          <a:xfrm>
            <a:off x="4522630" y="4000400"/>
            <a:ext cx="6094324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("Largest element of array is %d", large);   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0;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6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A515-68D0-44C8-9E47-5F08E62D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1319718"/>
            <a:ext cx="10515600" cy="1325563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Two Dimensional Array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te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F45A-2CB3-4072-AF3C-728FAAEC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7051"/>
            <a:ext cx="10515600" cy="4351338"/>
          </a:xfrm>
        </p:spPr>
        <p:txBody>
          <a:bodyPr/>
          <a:lstStyle/>
          <a:p>
            <a:r>
              <a:rPr lang="en-US" dirty="0"/>
              <a:t>The two-dimensional array can be defined as an array of arrays.</a:t>
            </a:r>
          </a:p>
          <a:p>
            <a:r>
              <a:rPr lang="en-US" u="sng" dirty="0">
                <a:solidFill>
                  <a:srgbClr val="4B153D"/>
                </a:solidFill>
              </a:rPr>
              <a:t>syntax to declare the 2D array 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3333FF"/>
                </a:solidFill>
              </a:rPr>
              <a:t>data_type</a:t>
            </a:r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err="1">
                <a:solidFill>
                  <a:srgbClr val="3333FF"/>
                </a:solidFill>
              </a:rPr>
              <a:t>array_name</a:t>
            </a:r>
            <a:r>
              <a:rPr lang="en-US" b="1" dirty="0">
                <a:solidFill>
                  <a:srgbClr val="3333FF"/>
                </a:solidFill>
              </a:rPr>
              <a:t>[rows][columns]; 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int x[4][3]; </a:t>
            </a:r>
            <a:endParaRPr lang="te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EEDAD-239E-4817-8FDA-CBA77BB4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F632B22-7E62-49BA-A779-733AEC64F8A4}"/>
              </a:ext>
            </a:extLst>
          </p:cNvPr>
          <p:cNvGrpSpPr/>
          <p:nvPr/>
        </p:nvGrpSpPr>
        <p:grpSpPr>
          <a:xfrm>
            <a:off x="1165610" y="4603820"/>
            <a:ext cx="9395208" cy="602905"/>
            <a:chOff x="482322" y="4553578"/>
            <a:chExt cx="9395208" cy="6029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2CD552-899C-4088-861F-F9B2F2B7A071}"/>
                </a:ext>
              </a:extLst>
            </p:cNvPr>
            <p:cNvSpPr/>
            <p:nvPr/>
          </p:nvSpPr>
          <p:spPr>
            <a:xfrm>
              <a:off x="482322" y="4572000"/>
              <a:ext cx="9395208" cy="552659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e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439ED7-4819-46D6-A81C-839F05B615A9}"/>
                </a:ext>
              </a:extLst>
            </p:cNvPr>
            <p:cNvCxnSpPr/>
            <p:nvPr/>
          </p:nvCxnSpPr>
          <p:spPr>
            <a:xfrm>
              <a:off x="1165609" y="4572000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1BBCAB-2E73-46AF-85C5-FCEA4BE014E4}"/>
                </a:ext>
              </a:extLst>
            </p:cNvPr>
            <p:cNvCxnSpPr/>
            <p:nvPr/>
          </p:nvCxnSpPr>
          <p:spPr>
            <a:xfrm>
              <a:off x="1890761" y="4593776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AEFED0-E3CB-440E-A7E5-7A00C42B8CC5}"/>
                </a:ext>
              </a:extLst>
            </p:cNvPr>
            <p:cNvCxnSpPr/>
            <p:nvPr/>
          </p:nvCxnSpPr>
          <p:spPr>
            <a:xfrm>
              <a:off x="2634344" y="4603819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C1B4E1-0431-42EC-A671-B3AEC2861C58}"/>
                </a:ext>
              </a:extLst>
            </p:cNvPr>
            <p:cNvCxnSpPr/>
            <p:nvPr/>
          </p:nvCxnSpPr>
          <p:spPr>
            <a:xfrm>
              <a:off x="3387970" y="4573675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902CF7-0EEB-4002-B0A1-EEDF8D7FD6CC}"/>
                </a:ext>
              </a:extLst>
            </p:cNvPr>
            <p:cNvCxnSpPr/>
            <p:nvPr/>
          </p:nvCxnSpPr>
          <p:spPr>
            <a:xfrm>
              <a:off x="4232038" y="4593772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D366F7-1EF4-46A3-B2D6-446B32C9A0B3}"/>
                </a:ext>
              </a:extLst>
            </p:cNvPr>
            <p:cNvCxnSpPr/>
            <p:nvPr/>
          </p:nvCxnSpPr>
          <p:spPr>
            <a:xfrm>
              <a:off x="4975610" y="4593776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D15D75-B3A5-4821-AC9E-9C03C7785F61}"/>
                </a:ext>
              </a:extLst>
            </p:cNvPr>
            <p:cNvCxnSpPr/>
            <p:nvPr/>
          </p:nvCxnSpPr>
          <p:spPr>
            <a:xfrm>
              <a:off x="5719197" y="4603824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8A360F-D020-4B15-A121-B2184BF6E46A}"/>
                </a:ext>
              </a:extLst>
            </p:cNvPr>
            <p:cNvCxnSpPr/>
            <p:nvPr/>
          </p:nvCxnSpPr>
          <p:spPr>
            <a:xfrm>
              <a:off x="6563266" y="4593774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60C4D6-C0A1-47B5-9D02-DF451B1D51E1}"/>
                </a:ext>
              </a:extLst>
            </p:cNvPr>
            <p:cNvCxnSpPr/>
            <p:nvPr/>
          </p:nvCxnSpPr>
          <p:spPr>
            <a:xfrm>
              <a:off x="7276699" y="4593774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12595B-0D5D-4BDC-87CD-358D9783A4A5}"/>
                </a:ext>
              </a:extLst>
            </p:cNvPr>
            <p:cNvCxnSpPr/>
            <p:nvPr/>
          </p:nvCxnSpPr>
          <p:spPr>
            <a:xfrm>
              <a:off x="8150909" y="4573676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3F77F0-D9E0-457F-B055-638BB6B2A1DE}"/>
                </a:ext>
              </a:extLst>
            </p:cNvPr>
            <p:cNvCxnSpPr/>
            <p:nvPr/>
          </p:nvCxnSpPr>
          <p:spPr>
            <a:xfrm>
              <a:off x="9065321" y="4553578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A7A4461-96C0-4D95-9505-94F3E58F4CD2}"/>
              </a:ext>
            </a:extLst>
          </p:cNvPr>
          <p:cNvSpPr txBox="1"/>
          <p:nvPr/>
        </p:nvSpPr>
        <p:spPr>
          <a:xfrm>
            <a:off x="968828" y="5218445"/>
            <a:ext cx="95919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86118"/>
                </a:solidFill>
              </a:rPr>
              <a:t>x[0][0]      x[0][1]    x[0][2]    x[1][0]    x[1][1]      x[1][2]    x[2][0]     x[2][1]      x[2][2]   x[3][0]    x[3][1]        x[3][2]</a:t>
            </a:r>
            <a:endParaRPr lang="te-IN" sz="1600" b="1" dirty="0">
              <a:solidFill>
                <a:srgbClr val="D861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B8FC-2D5C-4A04-B80E-46D32E97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536" y="123195"/>
            <a:ext cx="10515600" cy="1325563"/>
          </a:xfrm>
        </p:spPr>
        <p:txBody>
          <a:bodyPr/>
          <a:lstStyle/>
          <a:p>
            <a:r>
              <a:rPr lang="en-US" altLang="en-US" sz="4400" b="1" u="sng" dirty="0">
                <a:solidFill>
                  <a:srgbClr val="002060"/>
                </a:solidFill>
                <a:latin typeface="Times New Roman" pitchFamily="18" charset="0"/>
                <a:hlinkClick r:id="rId2" action="ppaction://hlinkfile"/>
              </a:rPr>
              <a:t>simple if </a:t>
            </a:r>
            <a:r>
              <a:rPr lang="en-US" altLang="en-US" sz="4400" b="1" u="sng" dirty="0" err="1">
                <a:solidFill>
                  <a:srgbClr val="002060"/>
                </a:solidFill>
                <a:latin typeface="Times New Roman" pitchFamily="18" charset="0"/>
                <a:hlinkClick r:id="rId2" action="ppaction://hlinkfile"/>
              </a:rPr>
              <a:t>statement</a:t>
            </a:r>
            <a:r>
              <a:rPr lang="en-US" altLang="en-US" sz="4400" b="1" u="sng" dirty="0" err="1">
                <a:solidFill>
                  <a:srgbClr val="002060"/>
                </a:solidFill>
                <a:latin typeface="Times New Roman" pitchFamily="18" charset="0"/>
              </a:rPr>
              <a:t>:example</a:t>
            </a:r>
            <a:br>
              <a:rPr lang="en-US" altLang="en-US" sz="4400" dirty="0">
                <a:solidFill>
                  <a:srgbClr val="002060"/>
                </a:solidFill>
                <a:latin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E55F-C526-4DE8-92C9-3F7FD5473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24" y="1448758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b="1" dirty="0">
                <a:solidFill>
                  <a:srgbClr val="0000FF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12800" b="1" dirty="0">
                <a:solidFill>
                  <a:srgbClr val="0000FF"/>
                </a:solidFill>
              </a:rPr>
              <a:t> {  </a:t>
            </a:r>
          </a:p>
          <a:p>
            <a:pPr marL="0" indent="0">
              <a:buNone/>
            </a:pPr>
            <a:r>
              <a:rPr lang="en-US" sz="12800" b="1" dirty="0">
                <a:solidFill>
                  <a:srgbClr val="0000FF"/>
                </a:solidFill>
              </a:rPr>
              <a:t>      int </a:t>
            </a:r>
            <a:r>
              <a:rPr lang="en-US" sz="12800" b="1" dirty="0" err="1">
                <a:solidFill>
                  <a:srgbClr val="0000FF"/>
                </a:solidFill>
              </a:rPr>
              <a:t>i</a:t>
            </a:r>
            <a:r>
              <a:rPr lang="en-US" sz="12800" b="1" dirty="0">
                <a:solidFill>
                  <a:srgbClr val="0000FF"/>
                </a:solidFill>
              </a:rPr>
              <a:t> = 100;  </a:t>
            </a:r>
          </a:p>
          <a:p>
            <a:pPr marL="0" indent="0">
              <a:buNone/>
            </a:pPr>
            <a:r>
              <a:rPr lang="en-US" sz="12800" b="1" dirty="0">
                <a:solidFill>
                  <a:srgbClr val="0000FF"/>
                </a:solidFill>
              </a:rPr>
              <a:t>       </a:t>
            </a:r>
            <a:r>
              <a:rPr lang="en-US" sz="12800" b="1" dirty="0">
                <a:solidFill>
                  <a:srgbClr val="4B153D"/>
                </a:solidFill>
              </a:rPr>
              <a:t>if(</a:t>
            </a:r>
            <a:r>
              <a:rPr lang="en-US" sz="12800" b="1" dirty="0" err="1">
                <a:solidFill>
                  <a:srgbClr val="4B153D"/>
                </a:solidFill>
              </a:rPr>
              <a:t>i</a:t>
            </a:r>
            <a:r>
              <a:rPr lang="en-US" sz="12800" b="1" dirty="0">
                <a:solidFill>
                  <a:srgbClr val="4B153D"/>
                </a:solidFill>
              </a:rPr>
              <a:t>==100)</a:t>
            </a:r>
          </a:p>
          <a:p>
            <a:pPr marL="0" indent="0">
              <a:buNone/>
            </a:pPr>
            <a:r>
              <a:rPr lang="en-US" sz="12800" b="1" dirty="0">
                <a:solidFill>
                  <a:srgbClr val="4B153D"/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12800" b="1" dirty="0">
                <a:solidFill>
                  <a:srgbClr val="4B153D"/>
                </a:solidFill>
              </a:rPr>
              <a:t>             </a:t>
            </a:r>
            <a:r>
              <a:rPr lang="en-US" sz="12800" b="1" dirty="0" err="1">
                <a:solidFill>
                  <a:srgbClr val="4B153D"/>
                </a:solidFill>
              </a:rPr>
              <a:t>printf</a:t>
            </a:r>
            <a:r>
              <a:rPr lang="en-US" sz="12800" b="1" dirty="0">
                <a:solidFill>
                  <a:srgbClr val="4B153D"/>
                </a:solidFill>
              </a:rPr>
              <a:t>(“</a:t>
            </a:r>
            <a:r>
              <a:rPr lang="en-US" sz="12800" b="1" dirty="0" err="1">
                <a:solidFill>
                  <a:srgbClr val="4B153D"/>
                </a:solidFill>
              </a:rPr>
              <a:t>i</a:t>
            </a:r>
            <a:r>
              <a:rPr lang="en-US" sz="12800" b="1" dirty="0">
                <a:solidFill>
                  <a:srgbClr val="4B153D"/>
                </a:solidFill>
              </a:rPr>
              <a:t> is 100"); </a:t>
            </a:r>
          </a:p>
          <a:p>
            <a:pPr marL="0" indent="0">
              <a:buNone/>
            </a:pPr>
            <a:r>
              <a:rPr lang="en-US" sz="12800" b="1" dirty="0">
                <a:solidFill>
                  <a:srgbClr val="4B153D"/>
                </a:solidFill>
              </a:rPr>
              <a:t>           } </a:t>
            </a:r>
          </a:p>
          <a:p>
            <a:pPr marL="0" indent="0">
              <a:buNone/>
            </a:pPr>
            <a:r>
              <a:rPr lang="en-US" sz="12800" b="1" dirty="0">
                <a:solidFill>
                  <a:srgbClr val="0000FF"/>
                </a:solidFill>
              </a:rPr>
              <a:t>     return 0;</a:t>
            </a:r>
          </a:p>
          <a:p>
            <a:pPr marL="0" indent="0">
              <a:buNone/>
            </a:pPr>
            <a:r>
              <a:rPr lang="en-US" sz="12800" b="1" dirty="0">
                <a:solidFill>
                  <a:srgbClr val="0000FF"/>
                </a:solidFill>
              </a:rPr>
              <a:t>} </a:t>
            </a:r>
          </a:p>
          <a:p>
            <a:endParaRPr lang="en-IN" b="1" dirty="0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7DAE26C7-4837-4C05-BC90-5DB023136DED}"/>
              </a:ext>
            </a:extLst>
          </p:cNvPr>
          <p:cNvSpPr/>
          <p:nvPr/>
        </p:nvSpPr>
        <p:spPr>
          <a:xfrm>
            <a:off x="1305603" y="3429000"/>
            <a:ext cx="168676" cy="914400"/>
          </a:xfrm>
          <a:prstGeom prst="leftBracket">
            <a:avLst/>
          </a:prstGeom>
          <a:ln w="47625">
            <a:solidFill>
              <a:srgbClr val="4B1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B46B1720-5DF4-41EB-9F41-874C514FC413}"/>
              </a:ext>
            </a:extLst>
          </p:cNvPr>
          <p:cNvSpPr/>
          <p:nvPr/>
        </p:nvSpPr>
        <p:spPr>
          <a:xfrm>
            <a:off x="313424" y="2043808"/>
            <a:ext cx="276201" cy="3161238"/>
          </a:xfrm>
          <a:prstGeom prst="leftBracket">
            <a:avLst/>
          </a:prstGeom>
          <a:ln w="476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2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A515-68D0-44C8-9E47-5F08E62D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13243" y="1460395"/>
            <a:ext cx="15152914" cy="1325563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Two Dimensional Array-initialization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te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F45A-2CB3-4072-AF3C-728FAAEC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27859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33FF"/>
                </a:solidFill>
              </a:rPr>
              <a:t>int x[4][3]={{1,2,3},{2,3,4},{3,4,5},{4,5,6}}; </a:t>
            </a:r>
            <a:endParaRPr lang="te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EEDAD-239E-4817-8FDA-CBA77BB4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F632B22-7E62-49BA-A779-733AEC64F8A4}"/>
              </a:ext>
            </a:extLst>
          </p:cNvPr>
          <p:cNvGrpSpPr/>
          <p:nvPr/>
        </p:nvGrpSpPr>
        <p:grpSpPr>
          <a:xfrm>
            <a:off x="1165610" y="4603820"/>
            <a:ext cx="9395208" cy="602905"/>
            <a:chOff x="482322" y="4553578"/>
            <a:chExt cx="9395208" cy="6029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2CD552-899C-4088-861F-F9B2F2B7A071}"/>
                </a:ext>
              </a:extLst>
            </p:cNvPr>
            <p:cNvSpPr/>
            <p:nvPr/>
          </p:nvSpPr>
          <p:spPr>
            <a:xfrm>
              <a:off x="482322" y="4572000"/>
              <a:ext cx="9395208" cy="552659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e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439ED7-4819-46D6-A81C-839F05B615A9}"/>
                </a:ext>
              </a:extLst>
            </p:cNvPr>
            <p:cNvCxnSpPr/>
            <p:nvPr/>
          </p:nvCxnSpPr>
          <p:spPr>
            <a:xfrm>
              <a:off x="1165609" y="4572000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1BBCAB-2E73-46AF-85C5-FCEA4BE014E4}"/>
                </a:ext>
              </a:extLst>
            </p:cNvPr>
            <p:cNvCxnSpPr/>
            <p:nvPr/>
          </p:nvCxnSpPr>
          <p:spPr>
            <a:xfrm>
              <a:off x="1890761" y="4593776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AEFED0-E3CB-440E-A7E5-7A00C42B8CC5}"/>
                </a:ext>
              </a:extLst>
            </p:cNvPr>
            <p:cNvCxnSpPr/>
            <p:nvPr/>
          </p:nvCxnSpPr>
          <p:spPr>
            <a:xfrm>
              <a:off x="2634344" y="4603819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C1B4E1-0431-42EC-A671-B3AEC2861C58}"/>
                </a:ext>
              </a:extLst>
            </p:cNvPr>
            <p:cNvCxnSpPr/>
            <p:nvPr/>
          </p:nvCxnSpPr>
          <p:spPr>
            <a:xfrm>
              <a:off x="3387970" y="4573675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902CF7-0EEB-4002-B0A1-EEDF8D7FD6CC}"/>
                </a:ext>
              </a:extLst>
            </p:cNvPr>
            <p:cNvCxnSpPr/>
            <p:nvPr/>
          </p:nvCxnSpPr>
          <p:spPr>
            <a:xfrm>
              <a:off x="4232038" y="4593772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D366F7-1EF4-46A3-B2D6-446B32C9A0B3}"/>
                </a:ext>
              </a:extLst>
            </p:cNvPr>
            <p:cNvCxnSpPr/>
            <p:nvPr/>
          </p:nvCxnSpPr>
          <p:spPr>
            <a:xfrm>
              <a:off x="4975610" y="4593776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D15D75-B3A5-4821-AC9E-9C03C7785F61}"/>
                </a:ext>
              </a:extLst>
            </p:cNvPr>
            <p:cNvCxnSpPr/>
            <p:nvPr/>
          </p:nvCxnSpPr>
          <p:spPr>
            <a:xfrm>
              <a:off x="5719197" y="4603824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8A360F-D020-4B15-A121-B2184BF6E46A}"/>
                </a:ext>
              </a:extLst>
            </p:cNvPr>
            <p:cNvCxnSpPr/>
            <p:nvPr/>
          </p:nvCxnSpPr>
          <p:spPr>
            <a:xfrm>
              <a:off x="6563266" y="4593774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60C4D6-C0A1-47B5-9D02-DF451B1D51E1}"/>
                </a:ext>
              </a:extLst>
            </p:cNvPr>
            <p:cNvCxnSpPr/>
            <p:nvPr/>
          </p:nvCxnSpPr>
          <p:spPr>
            <a:xfrm>
              <a:off x="7276699" y="4593774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12595B-0D5D-4BDC-87CD-358D9783A4A5}"/>
                </a:ext>
              </a:extLst>
            </p:cNvPr>
            <p:cNvCxnSpPr/>
            <p:nvPr/>
          </p:nvCxnSpPr>
          <p:spPr>
            <a:xfrm>
              <a:off x="8150909" y="4573676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3F77F0-D9E0-457F-B055-638BB6B2A1DE}"/>
                </a:ext>
              </a:extLst>
            </p:cNvPr>
            <p:cNvCxnSpPr/>
            <p:nvPr/>
          </p:nvCxnSpPr>
          <p:spPr>
            <a:xfrm>
              <a:off x="9065321" y="4553578"/>
              <a:ext cx="0" cy="55265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A7A4461-96C0-4D95-9505-94F3E58F4CD2}"/>
              </a:ext>
            </a:extLst>
          </p:cNvPr>
          <p:cNvSpPr txBox="1"/>
          <p:nvPr/>
        </p:nvSpPr>
        <p:spPr>
          <a:xfrm>
            <a:off x="968828" y="5218445"/>
            <a:ext cx="95919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86118"/>
                </a:solidFill>
              </a:rPr>
              <a:t>x[0][0]      x[0][1]    x[0][2]    x[1][0]    x[1][1]      x[1][2]    x[2][0]     x[2][1]      x[2][2]   x[3][0]    x[3][1]        x[3][2]</a:t>
            </a:r>
            <a:endParaRPr lang="te-IN" sz="1600" b="1" dirty="0">
              <a:solidFill>
                <a:srgbClr val="D86118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702884-04C5-416D-824F-CCE3BCDD24F4}"/>
              </a:ext>
            </a:extLst>
          </p:cNvPr>
          <p:cNvSpPr txBox="1"/>
          <p:nvPr/>
        </p:nvSpPr>
        <p:spPr>
          <a:xfrm>
            <a:off x="1426867" y="4702700"/>
            <a:ext cx="9591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D86118"/>
                </a:solidFill>
              </a:rPr>
              <a:t>1      2        3        2          3          4         3        4         5          4          5          6</a:t>
            </a:r>
            <a:endParaRPr lang="te-IN" sz="2400" b="1" dirty="0">
              <a:solidFill>
                <a:srgbClr val="D861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7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C7D9-28ED-4831-91F9-81768582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      2D array-example</a:t>
            </a:r>
            <a:endParaRPr lang="te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5BEB-16C3-4D70-841A-7999DA724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5" y="1614609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to initialize and display elements of  2D array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  </a:t>
            </a:r>
          </a:p>
          <a:p>
            <a:pPr marL="0" indent="0">
              <a:buNone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main(){      </a:t>
            </a:r>
          </a:p>
          <a:p>
            <a:pPr marL="0" indent="0">
              <a:buNone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=0,j=0;    </a:t>
            </a:r>
          </a:p>
          <a:p>
            <a:pPr marL="0" indent="0">
              <a:buNone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[3][3]={{1,2,3},{2,3,4},{3,4,5}};     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//traversing 2D array    </a:t>
            </a:r>
          </a:p>
          <a:p>
            <a:pPr marL="0" indent="0">
              <a:buNone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=0;i&lt;=2;i++)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  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(j=0;j&lt;=2;j++)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  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[%d] [%d] = %d \n",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i,j,arr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][j]);    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}//end of j    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}//end of 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pPr marL="0" indent="0">
              <a:buNone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0;  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endParaRPr lang="te-IN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AC848-8B7A-45D8-9963-BC40B732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</p:spTree>
    <p:extLst>
      <p:ext uri="{BB962C8B-B14F-4D97-AF65-F5344CB8AC3E}">
        <p14:creationId xmlns:p14="http://schemas.microsoft.com/office/powerpoint/2010/main" val="181601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C7D9-28ED-4831-91F9-81768582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0084" y="1274537"/>
            <a:ext cx="10515600" cy="1325563"/>
          </a:xfrm>
        </p:spPr>
        <p:txBody>
          <a:bodyPr/>
          <a:lstStyle/>
          <a:p>
            <a:r>
              <a:rPr lang="en-US" b="1" dirty="0"/>
              <a:t>                                </a:t>
            </a:r>
            <a:r>
              <a:rPr lang="en-US" b="1" u="sng" dirty="0"/>
              <a:t>2D array-example</a:t>
            </a:r>
            <a:endParaRPr lang="te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5BEB-16C3-4D70-841A-7999DA724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3" y="2138914"/>
            <a:ext cx="11256885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to read two dimensional array elements from keyboard and print array elements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 a[10][10],b[10][10],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elements into A matrix");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IN" b="1" i="0" dirty="0" err="1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=0;i&lt;3;i++)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for(j=0;j&lt;3;j++)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b="1" i="0" dirty="0" err="1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IN" b="1" i="0" dirty="0" err="1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d",&amp;a</a:t>
            </a:r>
            <a:r>
              <a:rPr lang="en-IN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1" i="0" dirty="0" err="1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te-IN" b="1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AC848-8B7A-45D8-9963-BC40B732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1A3C6-0519-46E3-BC70-2DC323A5082B}"/>
              </a:ext>
            </a:extLst>
          </p:cNvPr>
          <p:cNvSpPr txBox="1"/>
          <p:nvPr/>
        </p:nvSpPr>
        <p:spPr>
          <a:xfrm>
            <a:off x="5011446" y="2632591"/>
            <a:ext cx="6094520" cy="405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e-IN" sz="2200" dirty="0">
                <a:latin typeface="Times New Roman" panose="02020603050405020304" pitchFamily="18" charset="0"/>
              </a:rPr>
              <a:t>printf("Elements of   matrix A\n");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te-IN" sz="2200" dirty="0">
                <a:latin typeface="Times New Roman" panose="02020603050405020304" pitchFamily="18" charset="0"/>
              </a:rPr>
              <a:t> </a:t>
            </a:r>
            <a:r>
              <a:rPr lang="te-IN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for(i=0;i&lt;3;i++)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te-IN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te-IN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for(j=0;j&lt;3;j++)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te-IN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te-IN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printf(" %d",a[i][j]);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te-IN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endParaRPr lang="en-IN" sz="22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te-IN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printf("\n");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te-IN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IN" sz="22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te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e-IN" sz="2200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60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C7D9-28ED-4831-91F9-81768582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149" y="566512"/>
            <a:ext cx="10515600" cy="1325563"/>
          </a:xfrm>
        </p:spPr>
        <p:txBody>
          <a:bodyPr/>
          <a:lstStyle/>
          <a:p>
            <a:r>
              <a:rPr lang="en-US" b="1" dirty="0"/>
              <a:t>                      </a:t>
            </a:r>
            <a:r>
              <a:rPr lang="en-US" b="1" u="sng" dirty="0"/>
              <a:t>2D array-example-matrix addition</a:t>
            </a:r>
            <a:endParaRPr lang="te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5BEB-16C3-4D70-841A-7999DA724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9100"/>
            <a:ext cx="11256885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matrix addition</a:t>
            </a:r>
          </a:p>
          <a:p>
            <a:pPr marL="0" indent="0">
              <a:buNone/>
            </a:pPr>
            <a:r>
              <a:rPr lang="en-IN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0" indent="0">
              <a:buNone/>
            </a:pPr>
            <a:r>
              <a:rPr lang="en-IN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buNone/>
            </a:pPr>
            <a:r>
              <a:rPr lang="en-IN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 a[10][10],b[10][10],c[10][10]</a:t>
            </a:r>
            <a:r>
              <a:rPr lang="en-IN" sz="2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elements into A matrix");</a:t>
            </a:r>
          </a:p>
          <a:p>
            <a:pPr marL="0" indent="0">
              <a:buNone/>
            </a:pPr>
            <a:r>
              <a:rPr lang="en-IN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00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IN" sz="2100" b="1" i="0" dirty="0" err="1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100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=0;i&lt;3;i++)</a:t>
            </a:r>
          </a:p>
          <a:p>
            <a:pPr marL="0" indent="0">
              <a:buNone/>
            </a:pPr>
            <a:r>
              <a:rPr lang="en-IN" sz="2100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 for(j=0;j&lt;3;j++)</a:t>
            </a:r>
          </a:p>
          <a:p>
            <a:pPr marL="0" indent="0">
              <a:buNone/>
            </a:pPr>
            <a:r>
              <a:rPr lang="en-IN" sz="2100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{   </a:t>
            </a:r>
            <a:r>
              <a:rPr lang="en-IN" sz="2100" b="1" i="0" dirty="0" err="1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100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IN" sz="2100" b="1" i="0" dirty="0" err="1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d",&amp;a</a:t>
            </a:r>
            <a:r>
              <a:rPr lang="en-IN" sz="2100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100" b="1" i="0" dirty="0" err="1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100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pPr marL="0" indent="0">
              <a:buNone/>
            </a:pPr>
            <a:r>
              <a:rPr lang="en-IN" sz="2100" b="1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} }</a:t>
            </a:r>
          </a:p>
          <a:p>
            <a:pPr marL="0" indent="0"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elements into B matrix");</a:t>
            </a:r>
          </a:p>
          <a:p>
            <a:pPr marL="0" indent="0"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IN" sz="21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=0;i&lt;3;i++)</a:t>
            </a:r>
          </a:p>
          <a:p>
            <a:pPr marL="0" indent="0">
              <a:buNone/>
            </a:pPr>
            <a:r>
              <a:rPr lang="en-IN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for(j=0;j&lt;3;j++)</a:t>
            </a:r>
          </a:p>
          <a:p>
            <a:pPr marL="0" indent="0">
              <a:buNone/>
            </a:pPr>
            <a:r>
              <a:rPr lang="en-IN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   </a:t>
            </a:r>
            <a:r>
              <a:rPr lang="en-IN" sz="21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IN" sz="21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d",&amp;b</a:t>
            </a:r>
            <a:r>
              <a:rPr lang="en-IN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1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pPr marL="0" indent="0">
              <a:buNone/>
            </a:pPr>
            <a:r>
              <a:rPr lang="en-IN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}</a:t>
            </a:r>
            <a:endParaRPr lang="te-IN" sz="2100" b="1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te-IN" sz="2100" b="1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AC848-8B7A-45D8-9963-BC40B732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1A3C6-0519-46E3-BC70-2DC323A5082B}"/>
              </a:ext>
            </a:extLst>
          </p:cNvPr>
          <p:cNvSpPr txBox="1"/>
          <p:nvPr/>
        </p:nvSpPr>
        <p:spPr>
          <a:xfrm>
            <a:off x="5268898" y="1593904"/>
            <a:ext cx="6094520" cy="5290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</a:rPr>
              <a:t>("Addition of 2 matrices is\n");</a:t>
            </a:r>
          </a:p>
          <a:p>
            <a:r>
              <a:rPr lang="en-US" b="1" dirty="0">
                <a:solidFill>
                  <a:srgbClr val="C030B9"/>
                </a:solidFill>
              </a:rPr>
              <a:t>for(</a:t>
            </a:r>
            <a:r>
              <a:rPr lang="en-US" b="1" dirty="0" err="1">
                <a:solidFill>
                  <a:srgbClr val="C030B9"/>
                </a:solidFill>
              </a:rPr>
              <a:t>i</a:t>
            </a:r>
            <a:r>
              <a:rPr lang="en-US" b="1" dirty="0">
                <a:solidFill>
                  <a:srgbClr val="C030B9"/>
                </a:solidFill>
              </a:rPr>
              <a:t>=0;i&lt;3;i++)</a:t>
            </a:r>
          </a:p>
          <a:p>
            <a:r>
              <a:rPr lang="en-US" b="1" dirty="0">
                <a:solidFill>
                  <a:srgbClr val="C030B9"/>
                </a:solidFill>
              </a:rPr>
              <a:t> {</a:t>
            </a:r>
          </a:p>
          <a:p>
            <a:r>
              <a:rPr lang="en-US" b="1" dirty="0">
                <a:solidFill>
                  <a:srgbClr val="C030B9"/>
                </a:solidFill>
              </a:rPr>
              <a:t>  for(j=0;j&lt;3;j++)</a:t>
            </a:r>
          </a:p>
          <a:p>
            <a:r>
              <a:rPr lang="en-US" b="1" dirty="0">
                <a:solidFill>
                  <a:srgbClr val="C030B9"/>
                </a:solidFill>
              </a:rPr>
              <a:t>  {</a:t>
            </a:r>
          </a:p>
          <a:p>
            <a:r>
              <a:rPr lang="en-US" b="1" dirty="0">
                <a:solidFill>
                  <a:srgbClr val="C030B9"/>
                </a:solidFill>
              </a:rPr>
              <a:t>   c[</a:t>
            </a:r>
            <a:r>
              <a:rPr lang="en-US" b="1" dirty="0" err="1">
                <a:solidFill>
                  <a:srgbClr val="C030B9"/>
                </a:solidFill>
              </a:rPr>
              <a:t>i</a:t>
            </a:r>
            <a:r>
              <a:rPr lang="en-US" b="1" dirty="0">
                <a:solidFill>
                  <a:srgbClr val="C030B9"/>
                </a:solidFill>
              </a:rPr>
              <a:t>][j]=a[</a:t>
            </a:r>
            <a:r>
              <a:rPr lang="en-US" b="1" dirty="0" err="1">
                <a:solidFill>
                  <a:srgbClr val="C030B9"/>
                </a:solidFill>
              </a:rPr>
              <a:t>i</a:t>
            </a:r>
            <a:r>
              <a:rPr lang="en-US" b="1" dirty="0">
                <a:solidFill>
                  <a:srgbClr val="C030B9"/>
                </a:solidFill>
              </a:rPr>
              <a:t>][j]+b[</a:t>
            </a:r>
            <a:r>
              <a:rPr lang="en-US" b="1" dirty="0" err="1">
                <a:solidFill>
                  <a:srgbClr val="C030B9"/>
                </a:solidFill>
              </a:rPr>
              <a:t>i</a:t>
            </a:r>
            <a:r>
              <a:rPr lang="en-US" b="1" dirty="0">
                <a:solidFill>
                  <a:srgbClr val="C030B9"/>
                </a:solidFill>
              </a:rPr>
              <a:t>][j];</a:t>
            </a:r>
          </a:p>
          <a:p>
            <a:r>
              <a:rPr lang="en-US" b="1" dirty="0">
                <a:solidFill>
                  <a:srgbClr val="C030B9"/>
                </a:solidFill>
              </a:rPr>
              <a:t>  }</a:t>
            </a:r>
          </a:p>
          <a:p>
            <a:r>
              <a:rPr lang="en-US" b="1" dirty="0">
                <a:solidFill>
                  <a:srgbClr val="C030B9"/>
                </a:solidFill>
              </a:rPr>
              <a:t> }</a:t>
            </a:r>
          </a:p>
          <a:p>
            <a:r>
              <a:rPr lang="te-IN" sz="2200" dirty="0">
                <a:latin typeface="Times New Roman" panose="02020603050405020304" pitchFamily="18" charset="0"/>
              </a:rPr>
              <a:t>printf("Elements of   matrix A\n");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te-IN" sz="2200" dirty="0">
                <a:latin typeface="Times New Roman" panose="02020603050405020304" pitchFamily="18" charset="0"/>
              </a:rPr>
              <a:t> </a:t>
            </a:r>
            <a:r>
              <a:rPr lang="te-IN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for(i=0;i&lt;3;i++)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te-IN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te-IN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for(j=0;j&lt;3;j++)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te-IN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te-IN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printf(" %d",a[i][j]);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te-IN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printf("\n"); }</a:t>
            </a:r>
            <a:endParaRPr lang="en-IN" sz="22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 </a:t>
            </a:r>
            <a:r>
              <a:rPr lang="te-IN" sz="2200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24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67AB-77E4-4D1A-A4A2-9070716F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103" y="136525"/>
            <a:ext cx="7740825" cy="1325563"/>
          </a:xfrm>
        </p:spPr>
        <p:txBody>
          <a:bodyPr/>
          <a:lstStyle/>
          <a:p>
            <a:r>
              <a:rPr lang="en-US" b="1" u="sng" dirty="0"/>
              <a:t>Matrix Multiplication</a:t>
            </a:r>
            <a:endParaRPr lang="te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0217-635F-4DA2-AD3B-91BFB649B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7850"/>
            <a:ext cx="4038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#include&lt;stdio.h&gt;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main() {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int a[10][10],b[10][10],c[10][10],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i,j,k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;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printf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("enter elements into a matrix");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for(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=0;i&lt;2;i++)  {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 for(j=0;j&lt;2;j++)   {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 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scanf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("%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d",&amp;a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[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][j]);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 }  }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printf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("enter elements into b matrix");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</a:t>
            </a:r>
            <a:endParaRPr lang="te-IN" sz="1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92706-CCB1-43ED-9247-A35E43AA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</a:t>
            </a:r>
            <a:r>
              <a:rPr lang="en-US" dirty="0" err="1"/>
              <a:t>A.Lakshmanarao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CA849-CBCD-4A1B-BBA0-FCE59615F7A5}"/>
              </a:ext>
            </a:extLst>
          </p:cNvPr>
          <p:cNvSpPr txBox="1"/>
          <p:nvPr/>
        </p:nvSpPr>
        <p:spPr>
          <a:xfrm>
            <a:off x="4014317" y="1950887"/>
            <a:ext cx="3663462" cy="2944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for(</a:t>
            </a:r>
            <a:r>
              <a:rPr lang="en-US" b="1" dirty="0" err="1">
                <a:latin typeface="Times New Roman" panose="02020603050405020304" pitchFamily="18" charset="0"/>
                <a:cs typeface="Gautami" panose="020B0502040204020203" pitchFamily="34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=0;i&lt;2;i++)  {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  for(j=0;j&lt;2;j++)   {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   </a:t>
            </a:r>
            <a:r>
              <a:rPr lang="en-US" b="1" dirty="0" err="1">
                <a:latin typeface="Times New Roman" panose="02020603050405020304" pitchFamily="18" charset="0"/>
                <a:cs typeface="Gautami" panose="020B0502040204020203" pitchFamily="34" charset="0"/>
              </a:rPr>
              <a:t>scanf</a:t>
            </a: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("%</a:t>
            </a:r>
            <a:r>
              <a:rPr lang="en-US" b="1" dirty="0" err="1">
                <a:latin typeface="Times New Roman" panose="02020603050405020304" pitchFamily="18" charset="0"/>
                <a:cs typeface="Gautami" panose="020B0502040204020203" pitchFamily="34" charset="0"/>
              </a:rPr>
              <a:t>d",&amp;b</a:t>
            </a: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Gautami" panose="020B0502040204020203" pitchFamily="34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][j]);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  }  }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Gautami" panose="020B0502040204020203" pitchFamily="34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("matrix multiplication is\n");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521DA-F9CD-439A-9AEC-247032BD62E5}"/>
              </a:ext>
            </a:extLst>
          </p:cNvPr>
          <p:cNvSpPr txBox="1"/>
          <p:nvPr/>
        </p:nvSpPr>
        <p:spPr>
          <a:xfrm>
            <a:off x="7224765" y="1207222"/>
            <a:ext cx="3663462" cy="5772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for(</a:t>
            </a:r>
            <a:r>
              <a:rPr lang="en-US" b="1" dirty="0" err="1">
                <a:latin typeface="Times New Roman" panose="02020603050405020304" pitchFamily="18" charset="0"/>
                <a:cs typeface="Gautami" panose="020B0502040204020203" pitchFamily="34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=0;i&lt;2;i++) {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for(j=0;j&lt;2;j++) {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  c[</a:t>
            </a:r>
            <a:r>
              <a:rPr lang="en-US" b="1" dirty="0" err="1">
                <a:latin typeface="Times New Roman" panose="02020603050405020304" pitchFamily="18" charset="0"/>
                <a:cs typeface="Gautami" panose="020B0502040204020203" pitchFamily="34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][j]=0;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  for(k=0;k&lt;2;k++)   {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   c[</a:t>
            </a:r>
            <a:r>
              <a:rPr lang="en-US" b="1" dirty="0" err="1">
                <a:latin typeface="Times New Roman" panose="02020603050405020304" pitchFamily="18" charset="0"/>
                <a:cs typeface="Gautami" panose="020B0502040204020203" pitchFamily="34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][j]=c[</a:t>
            </a:r>
            <a:r>
              <a:rPr lang="en-US" b="1" dirty="0" err="1">
                <a:latin typeface="Times New Roman" panose="02020603050405020304" pitchFamily="18" charset="0"/>
                <a:cs typeface="Gautami" panose="020B0502040204020203" pitchFamily="34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][j]+a[</a:t>
            </a:r>
            <a:r>
              <a:rPr lang="en-US" b="1" dirty="0" err="1">
                <a:latin typeface="Times New Roman" panose="02020603050405020304" pitchFamily="18" charset="0"/>
                <a:cs typeface="Gautami" panose="020B0502040204020203" pitchFamily="34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][k]*b[k][j];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  }  } }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for(</a:t>
            </a:r>
            <a:r>
              <a:rPr lang="en-US" b="1" dirty="0" err="1">
                <a:latin typeface="Times New Roman" panose="02020603050405020304" pitchFamily="18" charset="0"/>
                <a:cs typeface="Gautami" panose="020B0502040204020203" pitchFamily="34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=0;i&lt;2;i++)  {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  for(j=0;j&lt;2;j++)   {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   </a:t>
            </a:r>
            <a:r>
              <a:rPr lang="en-US" b="1" dirty="0" err="1">
                <a:latin typeface="Times New Roman" panose="02020603050405020304" pitchFamily="18" charset="0"/>
                <a:cs typeface="Gautami" panose="020B0502040204020203" pitchFamily="34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("%d\</a:t>
            </a:r>
            <a:r>
              <a:rPr lang="en-US" b="1" dirty="0" err="1">
                <a:latin typeface="Times New Roman" panose="02020603050405020304" pitchFamily="18" charset="0"/>
                <a:cs typeface="Gautami" panose="020B0502040204020203" pitchFamily="34" charset="0"/>
              </a:rPr>
              <a:t>t",c</a:t>
            </a: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Gautami" panose="020B0502040204020203" pitchFamily="34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][j]);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  }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Gautami" panose="020B0502040204020203" pitchFamily="34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("\n");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}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Gautami" panose="020B0502040204020203" pitchFamily="34" charset="0"/>
              </a:rPr>
              <a:t>}</a:t>
            </a:r>
            <a:endParaRPr lang="te-IN" b="1" dirty="0">
              <a:latin typeface="Times New Roman" panose="02020603050405020304" pitchFamily="18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96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C0E7-A14A-48F9-898B-8AEC61EE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00062"/>
            <a:ext cx="10515600" cy="1325563"/>
          </a:xfrm>
        </p:spPr>
        <p:txBody>
          <a:bodyPr/>
          <a:lstStyle/>
          <a:p>
            <a:pPr algn="ctr"/>
            <a:r>
              <a:rPr lang="en-IN" b="1" u="sng" dirty="0"/>
              <a:t>Multidimensional array</a:t>
            </a:r>
            <a:endParaRPr lang="te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78E04-5FF4-4258-BFE7-123E3805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multi-dimensional array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with more than one level or dimension. For example, a 2D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two-dimensional array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is 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arrays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Similarly,we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also have any number of dimensions.</a:t>
            </a:r>
          </a:p>
          <a:p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Example:If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there are 3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dimensions,it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is 3D array.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C030B9"/>
                </a:solidFill>
                <a:latin typeface="arial" panose="020B0604020202020204" pitchFamily="34" charset="0"/>
              </a:rPr>
              <a:t>Syntax for declaring multidimensional arrays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3333FF"/>
                </a:solidFill>
              </a:rPr>
              <a:t>datatype </a:t>
            </a:r>
            <a:r>
              <a:rPr lang="en-US" sz="4000" b="1" dirty="0" err="1">
                <a:solidFill>
                  <a:srgbClr val="3333FF"/>
                </a:solidFill>
              </a:rPr>
              <a:t>arrayname</a:t>
            </a:r>
            <a:r>
              <a:rPr lang="en-US" sz="4000" b="1" dirty="0">
                <a:solidFill>
                  <a:srgbClr val="3333FF"/>
                </a:solidFill>
              </a:rPr>
              <a:t>[size1][size2]...[</a:t>
            </a:r>
            <a:r>
              <a:rPr lang="en-US" sz="4000" b="1" dirty="0" err="1">
                <a:solidFill>
                  <a:srgbClr val="3333FF"/>
                </a:solidFill>
              </a:rPr>
              <a:t>sizeN</a:t>
            </a:r>
            <a:r>
              <a:rPr lang="en-US" sz="4000" b="1" dirty="0">
                <a:solidFill>
                  <a:srgbClr val="3333FF"/>
                </a:solidFill>
              </a:rPr>
              <a:t>];</a:t>
            </a:r>
            <a:endParaRPr lang="te-IN" sz="4000" b="1" dirty="0">
              <a:solidFill>
                <a:srgbClr val="3333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0A563-0D86-4E3E-9498-6BC9BA10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</p:spTree>
    <p:extLst>
      <p:ext uri="{BB962C8B-B14F-4D97-AF65-F5344CB8AC3E}">
        <p14:creationId xmlns:p14="http://schemas.microsoft.com/office/powerpoint/2010/main" val="17750997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164B-1416-4D9F-85AF-6902E16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	</a:t>
            </a:r>
            <a:r>
              <a:rPr lang="en-US" b="1" u="sng" dirty="0"/>
              <a:t>3D array</a:t>
            </a:r>
            <a:endParaRPr lang="te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F43E7-6AF7-4836-BBB7-6DAF44DA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3-D(Three dimensional)array consists of 3 dimensions.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3333FF"/>
                </a:solidFill>
              </a:rPr>
              <a:t>syntax: int </a:t>
            </a:r>
            <a:r>
              <a:rPr lang="en-US" sz="3200" b="1" dirty="0" err="1">
                <a:solidFill>
                  <a:srgbClr val="3333FF"/>
                </a:solidFill>
              </a:rPr>
              <a:t>arr</a:t>
            </a:r>
            <a:r>
              <a:rPr lang="en-US" sz="3200" b="1" dirty="0">
                <a:solidFill>
                  <a:srgbClr val="3333FF"/>
                </a:solidFill>
              </a:rPr>
              <a:t>[n][r][c];</a:t>
            </a:r>
          </a:p>
          <a:p>
            <a:pPr marL="0" indent="0">
              <a:buNone/>
            </a:pPr>
            <a:r>
              <a:rPr lang="en-US" dirty="0" err="1"/>
              <a:t>Here,we</a:t>
            </a:r>
            <a:r>
              <a:rPr lang="en-US" dirty="0"/>
              <a:t> n*r*c elements.(n number of r*c array)</a:t>
            </a:r>
          </a:p>
          <a:p>
            <a:pPr marL="0" indent="0">
              <a:buNone/>
            </a:pPr>
            <a:r>
              <a:rPr lang="en-US" dirty="0"/>
              <a:t>Ex:  </a:t>
            </a:r>
            <a:r>
              <a:rPr lang="en-US" dirty="0" err="1"/>
              <a:t>inr</a:t>
            </a:r>
            <a:r>
              <a:rPr lang="en-US" dirty="0"/>
              <a:t> a[2][2][2];  // (means 2 number of 2*2 arrays/matrix)</a:t>
            </a:r>
          </a:p>
          <a:p>
            <a:r>
              <a:rPr lang="en-US" dirty="0"/>
              <a:t>int a[2][2][2]=</a:t>
            </a:r>
            <a:r>
              <a:rPr lang="en-IN" sz="2800" dirty="0"/>
              <a:t>{{{1,2},{3,4}},{{5,6},{7,8}}};</a:t>
            </a:r>
          </a:p>
          <a:p>
            <a:pPr marL="0" indent="0">
              <a:buNone/>
            </a:pPr>
            <a:endParaRPr lang="te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42CE8-8213-4D5E-A97A-AA235CD0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FOR PROBLEM SOLVING USING C                               </a:t>
            </a:r>
            <a:r>
              <a:rPr lang="en-US" dirty="0" err="1"/>
              <a:t>A.Lakshmanarao</a:t>
            </a:r>
            <a:endParaRPr lang="en-US" dirty="0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4F33F0F6-F52A-4156-9FCE-B79ABAB97C72}"/>
              </a:ext>
            </a:extLst>
          </p:cNvPr>
          <p:cNvSpPr/>
          <p:nvPr/>
        </p:nvSpPr>
        <p:spPr>
          <a:xfrm>
            <a:off x="1020932" y="4975686"/>
            <a:ext cx="275208" cy="1056443"/>
          </a:xfrm>
          <a:prstGeom prst="leftBracket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46EC412-2592-4427-B0D5-F2C7B9E0B790}"/>
              </a:ext>
            </a:extLst>
          </p:cNvPr>
          <p:cNvSpPr/>
          <p:nvPr/>
        </p:nvSpPr>
        <p:spPr>
          <a:xfrm>
            <a:off x="3505002" y="5047626"/>
            <a:ext cx="275208" cy="1056443"/>
          </a:xfrm>
          <a:prstGeom prst="leftBracket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E3C96412-134D-4977-9CE8-C13552B7413C}"/>
              </a:ext>
            </a:extLst>
          </p:cNvPr>
          <p:cNvSpPr/>
          <p:nvPr/>
        </p:nvSpPr>
        <p:spPr>
          <a:xfrm flipH="1">
            <a:off x="2243059" y="4975684"/>
            <a:ext cx="275208" cy="1056443"/>
          </a:xfrm>
          <a:prstGeom prst="leftBracket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63EB55E-36D2-4B2F-A821-B89CB53D8966}"/>
              </a:ext>
            </a:extLst>
          </p:cNvPr>
          <p:cNvSpPr/>
          <p:nvPr/>
        </p:nvSpPr>
        <p:spPr>
          <a:xfrm flipH="1">
            <a:off x="4711126" y="5047625"/>
            <a:ext cx="275208" cy="1056443"/>
          </a:xfrm>
          <a:prstGeom prst="leftBracket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153D9-C65D-4223-8954-10FE793BB570}"/>
              </a:ext>
            </a:extLst>
          </p:cNvPr>
          <p:cNvSpPr txBox="1"/>
          <p:nvPr/>
        </p:nvSpPr>
        <p:spPr>
          <a:xfrm>
            <a:off x="1155325" y="4975684"/>
            <a:ext cx="20940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1             2</a:t>
            </a:r>
          </a:p>
          <a:p>
            <a:endParaRPr lang="en-US" sz="2400" b="1" dirty="0"/>
          </a:p>
          <a:p>
            <a:r>
              <a:rPr lang="en-US" sz="2400" b="1" dirty="0"/>
              <a:t>3             4</a:t>
            </a:r>
            <a:endParaRPr lang="te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59A39-B4B0-444A-9794-50CC757DBD4B}"/>
              </a:ext>
            </a:extLst>
          </p:cNvPr>
          <p:cNvSpPr txBox="1"/>
          <p:nvPr/>
        </p:nvSpPr>
        <p:spPr>
          <a:xfrm>
            <a:off x="3561303" y="5009794"/>
            <a:ext cx="20940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5             6</a:t>
            </a:r>
          </a:p>
          <a:p>
            <a:endParaRPr lang="en-US" sz="2400" b="1" dirty="0"/>
          </a:p>
          <a:p>
            <a:r>
              <a:rPr lang="en-US" sz="2400" b="1" dirty="0"/>
              <a:t>7             8</a:t>
            </a:r>
            <a:endParaRPr lang="te-IN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48A9B-C85E-467B-AC05-F38613DFF58D}"/>
              </a:ext>
            </a:extLst>
          </p:cNvPr>
          <p:cNvSpPr txBox="1"/>
          <p:nvPr/>
        </p:nvSpPr>
        <p:spPr>
          <a:xfrm>
            <a:off x="1296140" y="6308079"/>
            <a:ext cx="2094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n=0</a:t>
            </a:r>
            <a:endParaRPr lang="te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0830D-BB5B-4E05-93DA-F7F278BCFEEA}"/>
              </a:ext>
            </a:extLst>
          </p:cNvPr>
          <p:cNvSpPr txBox="1"/>
          <p:nvPr/>
        </p:nvSpPr>
        <p:spPr>
          <a:xfrm>
            <a:off x="3787870" y="6210123"/>
            <a:ext cx="2094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n=1</a:t>
            </a:r>
            <a:endParaRPr lang="te-IN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2BCFA6-0614-4887-8D93-59A8EE3CE175}"/>
              </a:ext>
            </a:extLst>
          </p:cNvPr>
          <p:cNvSpPr txBox="1"/>
          <p:nvPr/>
        </p:nvSpPr>
        <p:spPr>
          <a:xfrm>
            <a:off x="5096442" y="5106334"/>
            <a:ext cx="3065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a[0][0][0]   a[0][0][1] </a:t>
            </a:r>
          </a:p>
          <a:p>
            <a:r>
              <a:rPr lang="en-US" sz="2400" b="1" dirty="0"/>
              <a:t>a[0][1][0]    a[0][1][1]           </a:t>
            </a:r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38E41-4051-406C-B2E1-AEAD9EC13726}"/>
              </a:ext>
            </a:extLst>
          </p:cNvPr>
          <p:cNvSpPr txBox="1"/>
          <p:nvPr/>
        </p:nvSpPr>
        <p:spPr>
          <a:xfrm>
            <a:off x="8401108" y="5106333"/>
            <a:ext cx="3065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a[1][0] [0]   a[1][0][1] </a:t>
            </a:r>
          </a:p>
          <a:p>
            <a:r>
              <a:rPr lang="en-US" sz="2400" b="1" dirty="0"/>
              <a:t>a[1][1][0]    a[1][1][1]           </a:t>
            </a:r>
          </a:p>
          <a:p>
            <a:endParaRPr lang="en-US" sz="2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D4985A-8871-4E7A-82BA-C84C92A2450F}"/>
              </a:ext>
            </a:extLst>
          </p:cNvPr>
          <p:cNvSpPr/>
          <p:nvPr/>
        </p:nvSpPr>
        <p:spPr>
          <a:xfrm>
            <a:off x="5096442" y="5106333"/>
            <a:ext cx="6257358" cy="92579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9846B2-4D1B-468C-9583-12B7330891DB}"/>
              </a:ext>
            </a:extLst>
          </p:cNvPr>
          <p:cNvSpPr txBox="1"/>
          <p:nvPr/>
        </p:nvSpPr>
        <p:spPr>
          <a:xfrm>
            <a:off x="6805183" y="4712158"/>
            <a:ext cx="376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Names of array elements(indexing)</a:t>
            </a:r>
            <a:endParaRPr lang="te-IN" b="1" u="sng" dirty="0"/>
          </a:p>
        </p:txBody>
      </p:sp>
    </p:spTree>
    <p:extLst>
      <p:ext uri="{BB962C8B-B14F-4D97-AF65-F5344CB8AC3E}">
        <p14:creationId xmlns:p14="http://schemas.microsoft.com/office/powerpoint/2010/main" val="325835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0DB5-7AFF-47C5-92F4-4BE421D8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27" y="92961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                        </a:t>
            </a:r>
            <a:r>
              <a:rPr lang="en-IN" sz="3200" b="1" u="sng" dirty="0"/>
              <a:t>Multi dimensional array-3D array example</a:t>
            </a:r>
            <a:endParaRPr lang="te-IN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571E-41B9-4EA9-9BD0-8A186553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73" y="15770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#include&lt;stdio.h&gt;   </a:t>
            </a:r>
          </a:p>
          <a:p>
            <a:pPr marL="0" indent="0">
              <a:buNone/>
            </a:pPr>
            <a:r>
              <a:rPr lang="en-IN" sz="2400" dirty="0"/>
              <a:t>int main() {</a:t>
            </a:r>
          </a:p>
          <a:p>
            <a:pPr marL="0" indent="0">
              <a:buNone/>
            </a:pPr>
            <a:r>
              <a:rPr lang="en-IN" sz="2400" dirty="0"/>
              <a:t>int </a:t>
            </a:r>
            <a:r>
              <a:rPr lang="en-IN" sz="2400" dirty="0" err="1"/>
              <a:t>i,j,k,arr</a:t>
            </a:r>
            <a:r>
              <a:rPr lang="en-IN" sz="2400" dirty="0"/>
              <a:t>[2][2][2]={{{1,2},{3,4}},{{5,6},{7,8}}};</a:t>
            </a:r>
          </a:p>
          <a:p>
            <a:pPr marL="0" indent="0">
              <a:buNone/>
            </a:pPr>
            <a:r>
              <a:rPr lang="en-IN" sz="2400" dirty="0"/>
              <a:t>for(</a:t>
            </a:r>
            <a:r>
              <a:rPr lang="en-IN" sz="2400" dirty="0" err="1"/>
              <a:t>i</a:t>
            </a:r>
            <a:r>
              <a:rPr lang="en-IN" sz="2400" dirty="0"/>
              <a:t>=0;i&lt;2;i++) {</a:t>
            </a:r>
          </a:p>
          <a:p>
            <a:pPr marL="0" indent="0">
              <a:buNone/>
            </a:pPr>
            <a:r>
              <a:rPr lang="en-IN" sz="2400" dirty="0"/>
              <a:t>for(j=0;j&lt;2;j++) {</a:t>
            </a:r>
          </a:p>
          <a:p>
            <a:pPr marL="0" indent="0">
              <a:buNone/>
            </a:pPr>
            <a:r>
              <a:rPr lang="en-IN" sz="2400" dirty="0"/>
              <a:t>for(k=0;k&lt;2;k++) {</a:t>
            </a:r>
          </a:p>
          <a:p>
            <a:pPr marL="0" indent="0">
              <a:buNone/>
            </a:pPr>
            <a:r>
              <a:rPr lang="en-IN" sz="2400" dirty="0" err="1"/>
              <a:t>printf</a:t>
            </a:r>
            <a:r>
              <a:rPr lang="en-IN" sz="2400" dirty="0"/>
              <a:t>(" %d",</a:t>
            </a:r>
            <a:r>
              <a:rPr lang="en-IN" sz="2400" dirty="0" err="1"/>
              <a:t>arr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][j][k]);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 err="1"/>
              <a:t>printf</a:t>
            </a:r>
            <a:r>
              <a:rPr lang="en-IN" sz="2400" dirty="0"/>
              <a:t>("\n");</a:t>
            </a:r>
          </a:p>
          <a:p>
            <a:pPr marL="0" indent="0">
              <a:buNone/>
            </a:pPr>
            <a:r>
              <a:rPr lang="en-IN" sz="2400" dirty="0"/>
              <a:t>} </a:t>
            </a:r>
            <a:r>
              <a:rPr lang="en-IN" sz="2400" dirty="0" err="1"/>
              <a:t>printf</a:t>
            </a:r>
            <a:r>
              <a:rPr lang="en-IN" sz="2400" dirty="0"/>
              <a:t>("\n");</a:t>
            </a:r>
          </a:p>
          <a:p>
            <a:pPr marL="0" indent="0">
              <a:buNone/>
            </a:pPr>
            <a:r>
              <a:rPr lang="en-IN" sz="2400" dirty="0"/>
              <a:t>}}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te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E5A2C-C75E-45A4-99B6-9FAA2D65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D1D9D-BAC7-40D7-BBDF-105A7D53115A}"/>
              </a:ext>
            </a:extLst>
          </p:cNvPr>
          <p:cNvSpPr txBox="1"/>
          <p:nvPr/>
        </p:nvSpPr>
        <p:spPr>
          <a:xfrm>
            <a:off x="5589973" y="4045543"/>
            <a:ext cx="10416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Output: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1 2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3 4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5 6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7 8 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287241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B8FC-2D5C-4A04-B80E-46D32E97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909" y="20668"/>
            <a:ext cx="10515600" cy="1325563"/>
          </a:xfrm>
        </p:spPr>
        <p:txBody>
          <a:bodyPr/>
          <a:lstStyle/>
          <a:p>
            <a:r>
              <a:rPr lang="en-US" altLang="en-US" sz="4400" b="1" u="sng" dirty="0">
                <a:solidFill>
                  <a:srgbClr val="002060"/>
                </a:solidFill>
                <a:latin typeface="Times New Roman" pitchFamily="18" charset="0"/>
                <a:hlinkClick r:id="rId2" action="ppaction://hlinkfile"/>
              </a:rPr>
              <a:t>simple if </a:t>
            </a:r>
            <a:r>
              <a:rPr lang="en-US" altLang="en-US" sz="4400" b="1" u="sng" dirty="0" err="1">
                <a:solidFill>
                  <a:srgbClr val="002060"/>
                </a:solidFill>
                <a:latin typeface="Times New Roman" pitchFamily="18" charset="0"/>
                <a:hlinkClick r:id="rId2" action="ppaction://hlinkfile"/>
              </a:rPr>
              <a:t>statement</a:t>
            </a:r>
            <a:r>
              <a:rPr lang="en-US" altLang="en-US" sz="4400" b="1" u="sng" dirty="0" err="1">
                <a:solidFill>
                  <a:srgbClr val="002060"/>
                </a:solidFill>
                <a:latin typeface="Times New Roman" pitchFamily="18" charset="0"/>
              </a:rPr>
              <a:t>:example</a:t>
            </a:r>
            <a:br>
              <a:rPr lang="en-US" altLang="en-US" sz="4400" dirty="0">
                <a:solidFill>
                  <a:srgbClr val="002060"/>
                </a:solidFill>
                <a:latin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E55F-C526-4DE8-92C9-3F7FD5473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6" y="1840705"/>
            <a:ext cx="10515600" cy="5014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/ program to check whether given number is +</a:t>
            </a:r>
            <a:r>
              <a:rPr lang="en-US" sz="3200" b="1" dirty="0" err="1">
                <a:solidFill>
                  <a:srgbClr val="0000FF"/>
                </a:solidFill>
              </a:rPr>
              <a:t>ve</a:t>
            </a:r>
            <a:endParaRPr lang="en-US" sz="3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#include &lt;</a:t>
            </a:r>
            <a:r>
              <a:rPr lang="en-US" sz="3200" b="1" dirty="0" err="1">
                <a:solidFill>
                  <a:srgbClr val="0000FF"/>
                </a:solidFill>
              </a:rPr>
              <a:t>stdio.h</a:t>
            </a:r>
            <a:r>
              <a:rPr lang="en-US" sz="3200" b="1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{    int n;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   </a:t>
            </a:r>
            <a:r>
              <a:rPr lang="en-US" sz="3200" b="1" dirty="0" err="1">
                <a:solidFill>
                  <a:srgbClr val="0000FF"/>
                </a:solidFill>
              </a:rPr>
              <a:t>printf</a:t>
            </a:r>
            <a:r>
              <a:rPr lang="en-US" sz="3200" b="1" dirty="0">
                <a:solidFill>
                  <a:srgbClr val="0000FF"/>
                </a:solidFill>
              </a:rPr>
              <a:t>("enter a number"); 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  </a:t>
            </a:r>
            <a:r>
              <a:rPr lang="en-US" sz="3200" b="1" dirty="0" err="1">
                <a:solidFill>
                  <a:srgbClr val="0000FF"/>
                </a:solidFill>
              </a:rPr>
              <a:t>scanf</a:t>
            </a:r>
            <a:r>
              <a:rPr lang="en-US" sz="3200" b="1" dirty="0">
                <a:solidFill>
                  <a:srgbClr val="0000FF"/>
                </a:solidFill>
              </a:rPr>
              <a:t>("%</a:t>
            </a:r>
            <a:r>
              <a:rPr lang="en-US" sz="3200" b="1" dirty="0" err="1">
                <a:solidFill>
                  <a:srgbClr val="0000FF"/>
                </a:solidFill>
              </a:rPr>
              <a:t>d",&amp;n</a:t>
            </a:r>
            <a:r>
              <a:rPr lang="en-US" sz="3200" b="1" dirty="0">
                <a:solidFill>
                  <a:srgbClr val="0000FF"/>
                </a:solidFill>
              </a:rPr>
              <a:t>);  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if(n&gt;=0)   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 {  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      </a:t>
            </a:r>
            <a:r>
              <a:rPr lang="en-US" sz="3200" b="1" dirty="0" err="1">
                <a:solidFill>
                  <a:srgbClr val="0000FF"/>
                </a:solidFill>
              </a:rPr>
              <a:t>printf</a:t>
            </a:r>
            <a:r>
              <a:rPr lang="en-US" sz="3200" b="1" dirty="0">
                <a:solidFill>
                  <a:srgbClr val="0000FF"/>
                </a:solidFill>
              </a:rPr>
              <a:t>("\</a:t>
            </a:r>
            <a:r>
              <a:rPr lang="en-US" sz="3200" b="1" dirty="0" err="1">
                <a:solidFill>
                  <a:srgbClr val="0000FF"/>
                </a:solidFill>
              </a:rPr>
              <a:t>ngiven</a:t>
            </a:r>
            <a:r>
              <a:rPr lang="en-US" sz="3200" b="1" dirty="0">
                <a:solidFill>
                  <a:srgbClr val="0000FF"/>
                </a:solidFill>
              </a:rPr>
              <a:t> number is positive");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    }  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  }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8344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C89E-56C8-4798-B540-67C74C26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7" y="1380478"/>
            <a:ext cx="10515600" cy="54775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//program to check whether given number is even or odd?</a:t>
            </a:r>
          </a:p>
          <a:p>
            <a:pPr marL="0" indent="0">
              <a:buNone/>
            </a:pPr>
            <a:r>
              <a:rPr lang="en-IN" b="1" dirty="0"/>
              <a:t>#include &lt;</a:t>
            </a:r>
            <a:r>
              <a:rPr lang="en-IN" b="1" dirty="0" err="1"/>
              <a:t>stdio.h</a:t>
            </a:r>
            <a:r>
              <a:rPr lang="en-IN" b="1" dirty="0"/>
              <a:t>&gt;</a:t>
            </a:r>
          </a:p>
          <a:p>
            <a:pPr marL="0" indent="0">
              <a:buNone/>
            </a:pPr>
            <a:r>
              <a:rPr lang="en-IN" b="1" dirty="0"/>
              <a:t>int main()</a:t>
            </a:r>
          </a:p>
          <a:p>
            <a:pPr marL="0" indent="0">
              <a:buNone/>
            </a:pPr>
            <a:r>
              <a:rPr lang="en-IN" b="1" dirty="0"/>
              <a:t>{       int x;    </a:t>
            </a:r>
          </a:p>
          <a:p>
            <a:pPr marL="0" indent="0">
              <a:buNone/>
            </a:pPr>
            <a:r>
              <a:rPr lang="en-IN" b="1" dirty="0" err="1"/>
              <a:t>printf</a:t>
            </a:r>
            <a:r>
              <a:rPr lang="en-IN" b="1" dirty="0"/>
              <a:t>("enter value for x");  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 err="1"/>
              <a:t>scanf</a:t>
            </a:r>
            <a:r>
              <a:rPr lang="en-IN" b="1" dirty="0"/>
              <a:t>("%</a:t>
            </a:r>
            <a:r>
              <a:rPr lang="en-IN" b="1" dirty="0" err="1"/>
              <a:t>d",&amp;x</a:t>
            </a:r>
            <a:r>
              <a:rPr lang="en-IN" b="1" dirty="0"/>
              <a:t>);    </a:t>
            </a:r>
          </a:p>
          <a:p>
            <a:pPr marL="0" indent="0">
              <a:buNone/>
            </a:pPr>
            <a:r>
              <a:rPr lang="en-IN" b="1" dirty="0"/>
              <a:t>if(x%2==0)    </a:t>
            </a:r>
          </a:p>
          <a:p>
            <a:pPr marL="0" indent="0">
              <a:buNone/>
            </a:pPr>
            <a:r>
              <a:rPr lang="en-IN" b="1" dirty="0"/>
              <a:t>    {        </a:t>
            </a:r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b="1" dirty="0" err="1"/>
              <a:t>printf</a:t>
            </a:r>
            <a:r>
              <a:rPr lang="en-IN" b="1" dirty="0"/>
              <a:t>("x is even");        </a:t>
            </a:r>
          </a:p>
          <a:p>
            <a:pPr marL="0" indent="0">
              <a:buNone/>
            </a:pPr>
            <a:r>
              <a:rPr lang="en-IN" b="1" dirty="0"/>
              <a:t> }      </a:t>
            </a:r>
          </a:p>
          <a:p>
            <a:pPr marL="0" indent="0">
              <a:buNone/>
            </a:pPr>
            <a:r>
              <a:rPr lang="en-IN" b="1" dirty="0"/>
              <a:t>  else       </a:t>
            </a:r>
          </a:p>
          <a:p>
            <a:pPr marL="0" indent="0">
              <a:buNone/>
            </a:pPr>
            <a:r>
              <a:rPr lang="en-IN" b="1" dirty="0"/>
              <a:t> {          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err="1"/>
              <a:t>printf</a:t>
            </a:r>
            <a:r>
              <a:rPr lang="en-IN" b="1" dirty="0"/>
              <a:t>("x is odd"); </a:t>
            </a:r>
          </a:p>
          <a:p>
            <a:pPr marL="0" indent="0">
              <a:buNone/>
            </a:pPr>
            <a:r>
              <a:rPr lang="en-IN" b="1" dirty="0"/>
              <a:t>        }         </a:t>
            </a:r>
          </a:p>
          <a:p>
            <a:pPr marL="0" indent="0">
              <a:buNone/>
            </a:pPr>
            <a:r>
              <a:rPr lang="en-IN" b="1" dirty="0"/>
              <a:t>   return 0;</a:t>
            </a:r>
          </a:p>
          <a:p>
            <a:pPr marL="0" indent="0">
              <a:buNone/>
            </a:pPr>
            <a:r>
              <a:rPr lang="en-IN" b="1" dirty="0"/>
              <a:t>}</a:t>
            </a:r>
            <a:endParaRPr lang="te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67296-3B5A-4CDC-A9B2-236CC761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PROBLEM SOLVING USING C                               A.Lakshmanarao</a:t>
            </a:r>
          </a:p>
        </p:txBody>
      </p:sp>
    </p:spTree>
    <p:extLst>
      <p:ext uri="{BB962C8B-B14F-4D97-AF65-F5344CB8AC3E}">
        <p14:creationId xmlns:p14="http://schemas.microsoft.com/office/powerpoint/2010/main" val="311186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137"/>
            <a:ext cx="10515600" cy="55926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400" b="1" u="sng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</a:rPr>
              <a:t>Decision Making and Branching / Conditional Statements</a:t>
            </a:r>
          </a:p>
          <a:p>
            <a:pPr lvl="1">
              <a:spcBef>
                <a:spcPct val="75000"/>
              </a:spcBef>
              <a:buFont typeface="Wingdings" panose="05000000000000000000" pitchFamily="2" charset="2"/>
              <a:buChar char="Ø"/>
            </a:pPr>
            <a:r>
              <a:rPr lang="en-US" altLang="en-US" sz="4000" b="1" u="sng" dirty="0">
                <a:solidFill>
                  <a:srgbClr val="002060"/>
                </a:solidFill>
                <a:latin typeface="Times New Roman" pitchFamily="18" charset="0"/>
              </a:rPr>
              <a:t>2. if-else statement:</a:t>
            </a:r>
            <a:endParaRPr lang="en-US" altLang="en-US" sz="40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457200" lvl="1" indent="0">
              <a:spcBef>
                <a:spcPct val="75000"/>
              </a:spcBef>
              <a:buNone/>
            </a:pPr>
            <a:endParaRPr lang="en-US" altLang="en-US" sz="16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</a:rPr>
              <a:t>		         	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itchFamily="18" charset="0"/>
              </a:rPr>
              <a:t>	   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itchFamily="18" charset="0"/>
              </a:rPr>
              <a:t>	   </a:t>
            </a:r>
            <a:r>
              <a:rPr lang="en-US" altLang="en-US" sz="1600" b="1" dirty="0">
                <a:solidFill>
                  <a:srgbClr val="002060"/>
                </a:solidFill>
                <a:latin typeface="Times New Roman" pitchFamily="18" charset="0"/>
              </a:rPr>
              <a:t> 	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333E78-06C1-4E94-8033-0871F4D81CF9}"/>
              </a:ext>
            </a:extLst>
          </p:cNvPr>
          <p:cNvSpPr/>
          <p:nvPr/>
        </p:nvSpPr>
        <p:spPr>
          <a:xfrm>
            <a:off x="560405" y="2826127"/>
            <a:ext cx="661767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if(condition)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{  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//code if condition is true  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else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{  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//code if condition is false  </a:t>
            </a:r>
          </a:p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3CF66-1433-41A8-B727-76C32CD7D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57" y="1935332"/>
            <a:ext cx="3695700" cy="48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44650</TotalTime>
  <Words>6684</Words>
  <Application>Microsoft Office PowerPoint</Application>
  <PresentationFormat>Widescreen</PresentationFormat>
  <Paragraphs>1150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</vt:lpstr>
      <vt:lpstr>Arial</vt:lpstr>
      <vt:lpstr>Arial MT</vt:lpstr>
      <vt:lpstr>Calibri</vt:lpstr>
      <vt:lpstr>Calibri Light</vt:lpstr>
      <vt:lpstr>Courier New</vt:lpstr>
      <vt:lpstr>erdana</vt:lpstr>
      <vt:lpstr>Times New Roman</vt:lpstr>
      <vt:lpstr>verdana</vt:lpstr>
      <vt:lpstr>Wingdings</vt:lpstr>
      <vt:lpstr>Office Theme</vt:lpstr>
      <vt:lpstr>PowerPoint Presentation</vt:lpstr>
      <vt:lpstr>                UNIT-II:  </vt:lpstr>
      <vt:lpstr>Flow of control</vt:lpstr>
      <vt:lpstr> Types of if statements</vt:lpstr>
      <vt:lpstr>Flow of control</vt:lpstr>
      <vt:lpstr>simple if statement:example </vt:lpstr>
      <vt:lpstr>simple if statement:example </vt:lpstr>
      <vt:lpstr>PowerPoint Presentation</vt:lpstr>
      <vt:lpstr>Flow of control</vt:lpstr>
      <vt:lpstr>if-else statement: </vt:lpstr>
      <vt:lpstr>Flow of control</vt:lpstr>
      <vt:lpstr>nested if example</vt:lpstr>
      <vt:lpstr>nested if example</vt:lpstr>
      <vt:lpstr>Flow of control</vt:lpstr>
      <vt:lpstr>PowerPoint Presentation</vt:lpstr>
      <vt:lpstr>Flow of control</vt:lpstr>
      <vt:lpstr>PowerPoint Presentation</vt:lpstr>
      <vt:lpstr>PowerPoint Presentation</vt:lpstr>
      <vt:lpstr>Looping statements</vt:lpstr>
      <vt:lpstr>                              Loops in C</vt:lpstr>
      <vt:lpstr>while loop in C </vt:lpstr>
      <vt:lpstr>  example-while loop</vt:lpstr>
      <vt:lpstr>  example-while loop</vt:lpstr>
      <vt:lpstr>  example-while loop</vt:lpstr>
      <vt:lpstr>  example-while loop</vt:lpstr>
      <vt:lpstr>  example-while loop</vt:lpstr>
      <vt:lpstr>write a C program to find the sum of individual digits of a positive integer.</vt:lpstr>
      <vt:lpstr>Write a C program to check whether given number is palindrome or not.</vt:lpstr>
      <vt:lpstr>Write a C program to check whether given number is prime or not.</vt:lpstr>
      <vt:lpstr>do while loop in C </vt:lpstr>
      <vt:lpstr>PowerPoint Presentation</vt:lpstr>
      <vt:lpstr>do-while example</vt:lpstr>
      <vt:lpstr>do-while example</vt:lpstr>
      <vt:lpstr>Difference between while,do-while</vt:lpstr>
      <vt:lpstr>PowerPoint Presentation</vt:lpstr>
      <vt:lpstr>For loop in c</vt:lpstr>
      <vt:lpstr>PowerPoint Presentation</vt:lpstr>
      <vt:lpstr>for example</vt:lpstr>
      <vt:lpstr>for example</vt:lpstr>
      <vt:lpstr>Write a C program to check whether given number is prime or not.</vt:lpstr>
      <vt:lpstr>Flow of control</vt:lpstr>
      <vt:lpstr>Flow of control:Transfer Statements </vt:lpstr>
      <vt:lpstr>Flow of control:Transfer Statements </vt:lpstr>
      <vt:lpstr>Flow of control:Transfer Statements </vt:lpstr>
      <vt:lpstr>                            goto example</vt:lpstr>
      <vt:lpstr>Nested Loops in C </vt:lpstr>
      <vt:lpstr>                        Nested loops</vt:lpstr>
      <vt:lpstr>Nested For Loop </vt:lpstr>
      <vt:lpstr>Arrays</vt:lpstr>
      <vt:lpstr>PowerPoint Presentation</vt:lpstr>
      <vt:lpstr>PowerPoint Presentation</vt:lpstr>
      <vt:lpstr>Initialization of Single Dimensional Array</vt:lpstr>
      <vt:lpstr>                          Example-program</vt:lpstr>
      <vt:lpstr>                          Example-program</vt:lpstr>
      <vt:lpstr>                          Example-program</vt:lpstr>
      <vt:lpstr>Array Operations</vt:lpstr>
      <vt:lpstr>                          Example-program</vt:lpstr>
      <vt:lpstr>                          Example-program</vt:lpstr>
      <vt:lpstr>Two Dimensional Array </vt:lpstr>
      <vt:lpstr>Two Dimensional Array-initialization </vt:lpstr>
      <vt:lpstr>                                2D array-example</vt:lpstr>
      <vt:lpstr>                                2D array-example</vt:lpstr>
      <vt:lpstr>                      2D array-example-matrix addition</vt:lpstr>
      <vt:lpstr>Matrix Multiplication</vt:lpstr>
      <vt:lpstr>Multidimensional array</vt:lpstr>
      <vt:lpstr>  3D array</vt:lpstr>
      <vt:lpstr>                        Multi dimensional array-3D array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Language</dc:title>
  <dc:creator>CHAKRI</dc:creator>
  <cp:lastModifiedBy>A Lakshman CSE</cp:lastModifiedBy>
  <cp:revision>5482</cp:revision>
  <dcterms:created xsi:type="dcterms:W3CDTF">2019-06-12T04:29:05Z</dcterms:created>
  <dcterms:modified xsi:type="dcterms:W3CDTF">2021-06-14T10:57:10Z</dcterms:modified>
</cp:coreProperties>
</file>