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57" r:id="rId2"/>
    <p:sldId id="280" r:id="rId3"/>
    <p:sldId id="638" r:id="rId4"/>
    <p:sldId id="639" r:id="rId5"/>
    <p:sldId id="640" r:id="rId6"/>
    <p:sldId id="641" r:id="rId7"/>
    <p:sldId id="642" r:id="rId8"/>
    <p:sldId id="649" r:id="rId9"/>
    <p:sldId id="644" r:id="rId10"/>
    <p:sldId id="645" r:id="rId11"/>
    <p:sldId id="646" r:id="rId12"/>
    <p:sldId id="647" r:id="rId13"/>
    <p:sldId id="650" r:id="rId14"/>
    <p:sldId id="651" r:id="rId15"/>
    <p:sldId id="652" r:id="rId16"/>
    <p:sldId id="653" r:id="rId17"/>
    <p:sldId id="655" r:id="rId18"/>
    <p:sldId id="654" r:id="rId19"/>
    <p:sldId id="656" r:id="rId20"/>
    <p:sldId id="657" r:id="rId21"/>
    <p:sldId id="506" r:id="rId22"/>
    <p:sldId id="507" r:id="rId23"/>
    <p:sldId id="659" r:id="rId24"/>
    <p:sldId id="660" r:id="rId25"/>
    <p:sldId id="661" r:id="rId26"/>
    <p:sldId id="662" r:id="rId27"/>
    <p:sldId id="663" r:id="rId28"/>
    <p:sldId id="664" r:id="rId29"/>
    <p:sldId id="674" r:id="rId30"/>
    <p:sldId id="675" r:id="rId31"/>
    <p:sldId id="676" r:id="rId32"/>
    <p:sldId id="677" r:id="rId33"/>
    <p:sldId id="679" r:id="rId34"/>
    <p:sldId id="678" r:id="rId35"/>
    <p:sldId id="682" r:id="rId36"/>
    <p:sldId id="681" r:id="rId37"/>
    <p:sldId id="680" r:id="rId38"/>
    <p:sldId id="684" r:id="rId39"/>
    <p:sldId id="685" r:id="rId40"/>
    <p:sldId id="686" r:id="rId41"/>
    <p:sldId id="687" r:id="rId42"/>
    <p:sldId id="688" r:id="rId43"/>
    <p:sldId id="692" r:id="rId44"/>
    <p:sldId id="693" r:id="rId45"/>
    <p:sldId id="689" r:id="rId46"/>
    <p:sldId id="690" r:id="rId47"/>
    <p:sldId id="691" r:id="rId48"/>
    <p:sldId id="694" r:id="rId49"/>
    <p:sldId id="695" r:id="rId50"/>
    <p:sldId id="69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030B9"/>
    <a:srgbClr val="D86118"/>
    <a:srgbClr val="4B15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70" autoAdjust="0"/>
    <p:restoredTop sz="94660"/>
  </p:normalViewPr>
  <p:slideViewPr>
    <p:cSldViewPr snapToGrid="0">
      <p:cViewPr varScale="1">
        <p:scale>
          <a:sx n="86" d="100"/>
          <a:sy n="86" d="100"/>
        </p:scale>
        <p:origin x="370" y="8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9E14FF-6335-4A79-BD73-ADF534BF94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ADITYA ENGINEERING COLLEGE(A)</a:t>
            </a:r>
            <a:endParaRPr lang="te-IN" dirty="0"/>
          </a:p>
        </p:txBody>
      </p:sp>
      <p:sp>
        <p:nvSpPr>
          <p:cNvPr id="3" name="Date Placeholder 2">
            <a:extLst>
              <a:ext uri="{FF2B5EF4-FFF2-40B4-BE49-F238E27FC236}">
                <a16:creationId xmlns:a16="http://schemas.microsoft.com/office/drawing/2014/main" id="{64FB1C1F-FE19-48B0-8B81-09C5D9786B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A33366-FCA5-4097-B653-6190C3B27508}" type="datetimeFigureOut">
              <a:rPr lang="te-IN" smtClean="0"/>
              <a:t>28-06-2021</a:t>
            </a:fld>
            <a:endParaRPr lang="te-IN"/>
          </a:p>
        </p:txBody>
      </p:sp>
      <p:sp>
        <p:nvSpPr>
          <p:cNvPr id="4" name="Footer Placeholder 3">
            <a:extLst>
              <a:ext uri="{FF2B5EF4-FFF2-40B4-BE49-F238E27FC236}">
                <a16:creationId xmlns:a16="http://schemas.microsoft.com/office/drawing/2014/main" id="{4484BBFA-89F8-4EA3-94A1-5D31DE42A4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e-IN"/>
          </a:p>
        </p:txBody>
      </p:sp>
      <p:sp>
        <p:nvSpPr>
          <p:cNvPr id="5" name="Slide Number Placeholder 4">
            <a:extLst>
              <a:ext uri="{FF2B5EF4-FFF2-40B4-BE49-F238E27FC236}">
                <a16:creationId xmlns:a16="http://schemas.microsoft.com/office/drawing/2014/main" id="{769EFE53-9F29-4C5D-84C4-4DF5568A26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F02AD1-18F7-498B-80D7-2AB7C734586C}" type="slidenum">
              <a:rPr lang="te-IN" smtClean="0"/>
              <a:t>‹#›</a:t>
            </a:fld>
            <a:endParaRPr lang="te-IN"/>
          </a:p>
        </p:txBody>
      </p:sp>
      <p:pic>
        <p:nvPicPr>
          <p:cNvPr id="8" name="Picture 7">
            <a:extLst>
              <a:ext uri="{FF2B5EF4-FFF2-40B4-BE49-F238E27FC236}">
                <a16:creationId xmlns:a16="http://schemas.microsoft.com/office/drawing/2014/main" id="{5731C422-3272-44E7-9ED4-BC7125688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232" y="1481220"/>
            <a:ext cx="1066949" cy="581106"/>
          </a:xfrm>
          <a:prstGeom prst="rect">
            <a:avLst/>
          </a:prstGeom>
        </p:spPr>
      </p:pic>
    </p:spTree>
    <p:extLst>
      <p:ext uri="{BB962C8B-B14F-4D97-AF65-F5344CB8AC3E}">
        <p14:creationId xmlns:p14="http://schemas.microsoft.com/office/powerpoint/2010/main" val="325081195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ADITYA ENGINEERING COLLEGE(A)</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B7BA3-2FB2-49C0-8280-EBC2BD528ABD}" type="datetimeFigureOut">
              <a:rPr lang="en-IN" smtClean="0"/>
              <a:t>28-06-2021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CC6A3-BB13-4C8A-B36B-E7278AA47148}" type="slidenum">
              <a:rPr lang="en-IN" smtClean="0"/>
              <a:t>‹#›</a:t>
            </a:fld>
            <a:endParaRPr lang="en-IN"/>
          </a:p>
        </p:txBody>
      </p:sp>
    </p:spTree>
    <p:extLst>
      <p:ext uri="{BB962C8B-B14F-4D97-AF65-F5344CB8AC3E}">
        <p14:creationId xmlns:p14="http://schemas.microsoft.com/office/powerpoint/2010/main" val="210724678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5" name="Date Placeholder 4"/>
          <p:cNvSpPr>
            <a:spLocks noGrp="1"/>
          </p:cNvSpPr>
          <p:nvPr>
            <p:ph type="dt" idx="11"/>
          </p:nvPr>
        </p:nvSpPr>
        <p:spPr/>
        <p:txBody>
          <a:bodyPr/>
          <a:lstStyle/>
          <a:p>
            <a:fld id="{C97EBFB9-241E-4D45-B791-26939E236A48}" type="datetime1">
              <a:rPr lang="en-US" smtClean="0"/>
              <a:t>6/28/2021</a:t>
            </a:fld>
            <a:endParaRPr lang="en-US"/>
          </a:p>
        </p:txBody>
      </p:sp>
      <p:sp>
        <p:nvSpPr>
          <p:cNvPr id="6" name="Footer Placeholder 5"/>
          <p:cNvSpPr>
            <a:spLocks noGrp="1"/>
          </p:cNvSpPr>
          <p:nvPr>
            <p:ph type="ftr" sz="quarter" idx="12"/>
          </p:nvPr>
        </p:nvSpPr>
        <p:spPr/>
        <p:txBody>
          <a:bodyPr/>
          <a:lstStyle/>
          <a:p>
            <a:r>
              <a:rPr lang="en-US"/>
              <a:t>M. Bala Prabhakar</a:t>
            </a:r>
          </a:p>
        </p:txBody>
      </p:sp>
      <p:sp>
        <p:nvSpPr>
          <p:cNvPr id="7" name="Slide Number Placeholder 6"/>
          <p:cNvSpPr>
            <a:spLocks noGrp="1"/>
          </p:cNvSpPr>
          <p:nvPr>
            <p:ph type="sldNum" sz="quarter" idx="13"/>
          </p:nvPr>
        </p:nvSpPr>
        <p:spPr/>
        <p:txBody>
          <a:bodyPr/>
          <a:lstStyle/>
          <a:p>
            <a:fld id="{E548A2E8-E9B2-4B54-94A7-BD90CD1D90B0}" type="slidenum">
              <a:rPr lang="en-US" smtClean="0"/>
              <a:pPr/>
              <a:t>1</a:t>
            </a:fld>
            <a:endParaRPr lang="en-US"/>
          </a:p>
        </p:txBody>
      </p:sp>
      <p:sp>
        <p:nvSpPr>
          <p:cNvPr id="8" name="Header Placeholder 7">
            <a:extLst>
              <a:ext uri="{FF2B5EF4-FFF2-40B4-BE49-F238E27FC236}">
                <a16:creationId xmlns:a16="http://schemas.microsoft.com/office/drawing/2014/main" id="{556C6F98-5F32-4C44-9C12-D52A1F0438AE}"/>
              </a:ext>
            </a:extLst>
          </p:cNvPr>
          <p:cNvSpPr>
            <a:spLocks noGrp="1"/>
          </p:cNvSpPr>
          <p:nvPr>
            <p:ph type="hdr" sz="quarter"/>
          </p:nvPr>
        </p:nvSpPr>
        <p:spPr/>
        <p:txBody>
          <a:bodyPr/>
          <a:lstStyle/>
          <a:p>
            <a:r>
              <a:rPr lang="en-IN"/>
              <a:t>ADITYA ENGINEERING COLLEGE(A)</a:t>
            </a:r>
          </a:p>
        </p:txBody>
      </p:sp>
    </p:spTree>
    <p:extLst>
      <p:ext uri="{BB962C8B-B14F-4D97-AF65-F5344CB8AC3E}">
        <p14:creationId xmlns:p14="http://schemas.microsoft.com/office/powerpoint/2010/main" val="2697609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55ECE2E-458E-4DBB-B840-FADF834B4F84}" type="datetime1">
              <a:rPr lang="en-US" smtClean="0"/>
              <a:t>6/28/2021</a:t>
            </a:fld>
            <a:endParaRPr lang="en-US"/>
          </a:p>
        </p:txBody>
      </p:sp>
      <p:sp>
        <p:nvSpPr>
          <p:cNvPr id="5" name="Footer Placeholder 4"/>
          <p:cNvSpPr>
            <a:spLocks noGrp="1"/>
          </p:cNvSpPr>
          <p:nvPr>
            <p:ph type="ftr" sz="quarter" idx="11"/>
          </p:nvPr>
        </p:nvSpPr>
        <p:spPr/>
        <p:txBody>
          <a:bodyPr/>
          <a:lstStyle/>
          <a:p>
            <a:r>
              <a:rPr lang="en-US"/>
              <a:t>PROGRAMMING FOR PROBLEM SOLVING USING C                               A.Lakshmanarao</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pic>
        <p:nvPicPr>
          <p:cNvPr id="9" name="Picture 8">
            <a:extLst>
              <a:ext uri="{FF2B5EF4-FFF2-40B4-BE49-F238E27FC236}">
                <a16:creationId xmlns:a16="http://schemas.microsoft.com/office/drawing/2014/main" id="{B990E96E-0C1A-4B75-BCDB-43487D0A6E0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351692"/>
            <a:ext cx="1066949" cy="678596"/>
          </a:xfrm>
          <a:prstGeom prst="rect">
            <a:avLst/>
          </a:prstGeom>
        </p:spPr>
      </p:pic>
    </p:spTree>
    <p:extLst>
      <p:ext uri="{BB962C8B-B14F-4D97-AF65-F5344CB8AC3E}">
        <p14:creationId xmlns:p14="http://schemas.microsoft.com/office/powerpoint/2010/main" val="179321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05C2A4-C1AD-4CB9-A18D-C329BE8BBB57}" type="datetime1">
              <a:rPr lang="en-US" smtClean="0"/>
              <a:t>6/28/2021</a:t>
            </a:fld>
            <a:endParaRPr lang="en-US"/>
          </a:p>
        </p:txBody>
      </p:sp>
      <p:sp>
        <p:nvSpPr>
          <p:cNvPr id="5" name="Footer Placeholder 4"/>
          <p:cNvSpPr>
            <a:spLocks noGrp="1"/>
          </p:cNvSpPr>
          <p:nvPr>
            <p:ph type="ftr" sz="quarter" idx="11"/>
          </p:nvPr>
        </p:nvSpPr>
        <p:spPr/>
        <p:txBody>
          <a:bodyPr/>
          <a:lstStyle/>
          <a:p>
            <a:r>
              <a:rPr lang="en-US"/>
              <a:t>PROGRAMMING FOR PROBLEM SOLVING USING C                               A.Lakshmanarao</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258962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AA56C4-185C-47A7-9606-F5502F38EE96}" type="datetime1">
              <a:rPr lang="en-US" smtClean="0"/>
              <a:t>6/28/2021</a:t>
            </a:fld>
            <a:endParaRPr lang="en-US"/>
          </a:p>
        </p:txBody>
      </p:sp>
      <p:sp>
        <p:nvSpPr>
          <p:cNvPr id="5" name="Footer Placeholder 4"/>
          <p:cNvSpPr>
            <a:spLocks noGrp="1"/>
          </p:cNvSpPr>
          <p:nvPr>
            <p:ph type="ftr" sz="quarter" idx="11"/>
          </p:nvPr>
        </p:nvSpPr>
        <p:spPr/>
        <p:txBody>
          <a:bodyPr/>
          <a:lstStyle/>
          <a:p>
            <a:r>
              <a:rPr lang="en-US"/>
              <a:t>PROGRAMMING FOR PROBLEM SOLVING USING C                               A.Lakshmanarao</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3025236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C49698-75DD-42C6-8AB5-5A16B259FB4B}" type="datetime1">
              <a:rPr lang="en-US" smtClean="0"/>
              <a:t>6/28/2021</a:t>
            </a:fld>
            <a:endParaRPr lang="en-US"/>
          </a:p>
        </p:txBody>
      </p:sp>
      <p:sp>
        <p:nvSpPr>
          <p:cNvPr id="5" name="Footer Placeholder 4"/>
          <p:cNvSpPr>
            <a:spLocks noGrp="1"/>
          </p:cNvSpPr>
          <p:nvPr>
            <p:ph type="ftr" sz="quarter" idx="11"/>
          </p:nvPr>
        </p:nvSpPr>
        <p:spPr/>
        <p:txBody>
          <a:bodyPr/>
          <a:lstStyle/>
          <a:p>
            <a:r>
              <a:rPr lang="en-US"/>
              <a:t>PROGRAMMING FOR PROBLEM SOLVING USING C                               A.Lakshmanarao</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114638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B97E4-77D2-4DAB-9A64-4B17C376B0D1}" type="datetime1">
              <a:rPr lang="en-US" smtClean="0"/>
              <a:t>6/28/2021</a:t>
            </a:fld>
            <a:endParaRPr lang="en-US"/>
          </a:p>
        </p:txBody>
      </p:sp>
      <p:sp>
        <p:nvSpPr>
          <p:cNvPr id="5" name="Footer Placeholder 4"/>
          <p:cNvSpPr>
            <a:spLocks noGrp="1"/>
          </p:cNvSpPr>
          <p:nvPr>
            <p:ph type="ftr" sz="quarter" idx="11"/>
          </p:nvPr>
        </p:nvSpPr>
        <p:spPr/>
        <p:txBody>
          <a:bodyPr/>
          <a:lstStyle/>
          <a:p>
            <a:r>
              <a:rPr lang="en-US"/>
              <a:t>PROGRAMMING FOR PROBLEM SOLVING USING C                               A.Lakshmanarao</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23756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0231E6-9FDA-4625-B288-1B2966B2104C}" type="datetime1">
              <a:rPr lang="en-US" smtClean="0"/>
              <a:t>6/28/2021</a:t>
            </a:fld>
            <a:endParaRPr lang="en-US"/>
          </a:p>
        </p:txBody>
      </p:sp>
      <p:sp>
        <p:nvSpPr>
          <p:cNvPr id="6" name="Footer Placeholder 5"/>
          <p:cNvSpPr>
            <a:spLocks noGrp="1"/>
          </p:cNvSpPr>
          <p:nvPr>
            <p:ph type="ftr" sz="quarter" idx="11"/>
          </p:nvPr>
        </p:nvSpPr>
        <p:spPr/>
        <p:txBody>
          <a:bodyPr/>
          <a:lstStyle/>
          <a:p>
            <a:r>
              <a:rPr lang="en-US"/>
              <a:t>PROGRAMMING FOR PROBLEM SOLVING USING C                               A.Lakshmanarao</a:t>
            </a:r>
          </a:p>
        </p:txBody>
      </p:sp>
      <p:sp>
        <p:nvSpPr>
          <p:cNvPr id="7" name="Slide Number Placeholder 6"/>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96832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62CC9A-1297-4315-B316-96105AD606DA}" type="datetime1">
              <a:rPr lang="en-US" smtClean="0"/>
              <a:t>6/28/2021</a:t>
            </a:fld>
            <a:endParaRPr lang="en-US"/>
          </a:p>
        </p:txBody>
      </p:sp>
      <p:sp>
        <p:nvSpPr>
          <p:cNvPr id="8" name="Footer Placeholder 7"/>
          <p:cNvSpPr>
            <a:spLocks noGrp="1"/>
          </p:cNvSpPr>
          <p:nvPr>
            <p:ph type="ftr" sz="quarter" idx="11"/>
          </p:nvPr>
        </p:nvSpPr>
        <p:spPr/>
        <p:txBody>
          <a:bodyPr/>
          <a:lstStyle/>
          <a:p>
            <a:r>
              <a:rPr lang="en-US"/>
              <a:t>PROGRAMMING FOR PROBLEM SOLVING USING C                               A.Lakshmanarao</a:t>
            </a:r>
          </a:p>
        </p:txBody>
      </p:sp>
      <p:sp>
        <p:nvSpPr>
          <p:cNvPr id="9" name="Slide Number Placeholder 8"/>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293959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09201B-B284-4CE9-8604-1BC8D683483B}" type="datetime1">
              <a:rPr lang="en-US" smtClean="0"/>
              <a:t>6/28/2021</a:t>
            </a:fld>
            <a:endParaRPr lang="en-US"/>
          </a:p>
        </p:txBody>
      </p:sp>
      <p:sp>
        <p:nvSpPr>
          <p:cNvPr id="4" name="Footer Placeholder 3"/>
          <p:cNvSpPr>
            <a:spLocks noGrp="1"/>
          </p:cNvSpPr>
          <p:nvPr>
            <p:ph type="ftr" sz="quarter" idx="11"/>
          </p:nvPr>
        </p:nvSpPr>
        <p:spPr/>
        <p:txBody>
          <a:bodyPr/>
          <a:lstStyle/>
          <a:p>
            <a:r>
              <a:rPr lang="en-US"/>
              <a:t>PROGRAMMING FOR PROBLEM SOLVING USING C                               A.Lakshmanarao</a:t>
            </a:r>
          </a:p>
        </p:txBody>
      </p:sp>
      <p:sp>
        <p:nvSpPr>
          <p:cNvPr id="5" name="Slide Number Placeholder 4"/>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404343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A3068-4DA5-4698-ACF0-BD2781028B8E}" type="datetime1">
              <a:rPr lang="en-US" smtClean="0"/>
              <a:t>6/28/2021</a:t>
            </a:fld>
            <a:endParaRPr lang="en-US"/>
          </a:p>
        </p:txBody>
      </p:sp>
      <p:sp>
        <p:nvSpPr>
          <p:cNvPr id="3" name="Footer Placeholder 2"/>
          <p:cNvSpPr>
            <a:spLocks noGrp="1"/>
          </p:cNvSpPr>
          <p:nvPr>
            <p:ph type="ftr" sz="quarter" idx="11"/>
          </p:nvPr>
        </p:nvSpPr>
        <p:spPr/>
        <p:txBody>
          <a:bodyPr/>
          <a:lstStyle/>
          <a:p>
            <a:r>
              <a:rPr lang="en-US"/>
              <a:t>PROGRAMMING FOR PROBLEM SOLVING USING C                               A.Lakshmanarao</a:t>
            </a:r>
          </a:p>
        </p:txBody>
      </p:sp>
      <p:sp>
        <p:nvSpPr>
          <p:cNvPr id="4" name="Slide Number Placeholder 3"/>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665015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F815E6-6653-497E-B4D3-834B581575C9}" type="datetime1">
              <a:rPr lang="en-US" smtClean="0"/>
              <a:t>6/28/2021</a:t>
            </a:fld>
            <a:endParaRPr lang="en-US"/>
          </a:p>
        </p:txBody>
      </p:sp>
      <p:sp>
        <p:nvSpPr>
          <p:cNvPr id="6" name="Footer Placeholder 5"/>
          <p:cNvSpPr>
            <a:spLocks noGrp="1"/>
          </p:cNvSpPr>
          <p:nvPr>
            <p:ph type="ftr" sz="quarter" idx="11"/>
          </p:nvPr>
        </p:nvSpPr>
        <p:spPr/>
        <p:txBody>
          <a:bodyPr/>
          <a:lstStyle/>
          <a:p>
            <a:r>
              <a:rPr lang="en-US"/>
              <a:t>PROGRAMMING FOR PROBLEM SOLVING USING C                               A.Lakshmanarao</a:t>
            </a:r>
          </a:p>
        </p:txBody>
      </p:sp>
      <p:sp>
        <p:nvSpPr>
          <p:cNvPr id="7" name="Slide Number Placeholder 6"/>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220323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09AF93-733D-427F-B083-19EDA29EEB7E}" type="datetime1">
              <a:rPr lang="en-US" smtClean="0"/>
              <a:t>6/28/2021</a:t>
            </a:fld>
            <a:endParaRPr lang="en-US"/>
          </a:p>
        </p:txBody>
      </p:sp>
      <p:sp>
        <p:nvSpPr>
          <p:cNvPr id="6" name="Footer Placeholder 5"/>
          <p:cNvSpPr>
            <a:spLocks noGrp="1"/>
          </p:cNvSpPr>
          <p:nvPr>
            <p:ph type="ftr" sz="quarter" idx="11"/>
          </p:nvPr>
        </p:nvSpPr>
        <p:spPr/>
        <p:txBody>
          <a:bodyPr/>
          <a:lstStyle/>
          <a:p>
            <a:r>
              <a:rPr lang="en-US"/>
              <a:t>PROGRAMMING FOR PROBLEM SOLVING USING C                               A.Lakshmanarao</a:t>
            </a:r>
          </a:p>
        </p:txBody>
      </p:sp>
      <p:sp>
        <p:nvSpPr>
          <p:cNvPr id="7" name="Slide Number Placeholder 6"/>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41741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B1985-6AFB-41FC-8B1F-8065481C2DBF}" type="datetime1">
              <a:rPr lang="en-US" smtClean="0"/>
              <a:t>6/28/2021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PROGRAMMING FOR PROBLEM SOLVING USING C                               A.Lakshmanarao</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AFCA8-795C-4742-B36F-DBBAE79B0CA3}" type="slidenum">
              <a:rPr lang="en-US" smtClean="0"/>
              <a:t>‹#›</a:t>
            </a:fld>
            <a:endParaRPr lang="en-US"/>
          </a:p>
        </p:txBody>
      </p:sp>
      <p:pic>
        <p:nvPicPr>
          <p:cNvPr id="8" name="Picture 7">
            <a:extLst>
              <a:ext uri="{FF2B5EF4-FFF2-40B4-BE49-F238E27FC236}">
                <a16:creationId xmlns:a16="http://schemas.microsoft.com/office/drawing/2014/main" id="{F50A9495-7006-4E32-9027-1A3E1072900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38200" y="365125"/>
            <a:ext cx="1066949" cy="581106"/>
          </a:xfrm>
          <a:prstGeom prst="rect">
            <a:avLst/>
          </a:prstGeom>
        </p:spPr>
      </p:pic>
      <p:sp>
        <p:nvSpPr>
          <p:cNvPr id="9" name="TextBox 8">
            <a:extLst>
              <a:ext uri="{FF2B5EF4-FFF2-40B4-BE49-F238E27FC236}">
                <a16:creationId xmlns:a16="http://schemas.microsoft.com/office/drawing/2014/main" id="{62B80E71-0294-49F9-8327-3ECB2D3E8C79}"/>
              </a:ext>
            </a:extLst>
          </p:cNvPr>
          <p:cNvSpPr txBox="1"/>
          <p:nvPr userDrawn="1"/>
        </p:nvSpPr>
        <p:spPr>
          <a:xfrm>
            <a:off x="4421080" y="-29706"/>
            <a:ext cx="6553200" cy="430887"/>
          </a:xfrm>
          <a:prstGeom prst="rect">
            <a:avLst/>
          </a:prstGeom>
          <a:noFill/>
        </p:spPr>
        <p:txBody>
          <a:bodyPr wrap="square" rtlCol="0">
            <a:spAutoFit/>
          </a:bodyPr>
          <a:lstStyle/>
          <a:p>
            <a:pPr algn="r"/>
            <a:r>
              <a:rPr lang="en-US" sz="2200" b="1" dirty="0">
                <a:solidFill>
                  <a:srgbClr val="0070C0"/>
                </a:solidFill>
                <a:latin typeface="Times New Roman" pitchFamily="18" charset="0"/>
                <a:cs typeface="Times New Roman" pitchFamily="18" charset="0"/>
              </a:rPr>
              <a:t>ADITYA ENGINEERING COLLEGE(A)</a:t>
            </a:r>
          </a:p>
        </p:txBody>
      </p:sp>
    </p:spTree>
    <p:extLst>
      <p:ext uri="{BB962C8B-B14F-4D97-AF65-F5344CB8AC3E}">
        <p14:creationId xmlns:p14="http://schemas.microsoft.com/office/powerpoint/2010/main" val="199893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javatpoint.com/c-strupr" TargetMode="External"/><Relationship Id="rId3" Type="http://schemas.openxmlformats.org/officeDocument/2006/relationships/hyperlink" Target="https://www.javatpoint.com/c-strcpy" TargetMode="External"/><Relationship Id="rId7" Type="http://schemas.openxmlformats.org/officeDocument/2006/relationships/hyperlink" Target="https://www.javatpoint.com/c-strlwr" TargetMode="External"/><Relationship Id="rId2" Type="http://schemas.openxmlformats.org/officeDocument/2006/relationships/hyperlink" Target="https://www.javatpoint.com/c-strlen" TargetMode="External"/><Relationship Id="rId1" Type="http://schemas.openxmlformats.org/officeDocument/2006/relationships/slideLayout" Target="../slideLayouts/slideLayout2.xml"/><Relationship Id="rId6" Type="http://schemas.openxmlformats.org/officeDocument/2006/relationships/hyperlink" Target="https://www.javatpoint.com/c-strrev" TargetMode="External"/><Relationship Id="rId5" Type="http://schemas.openxmlformats.org/officeDocument/2006/relationships/hyperlink" Target="https://www.javatpoint.com/c-strcmp" TargetMode="External"/><Relationship Id="rId4" Type="http://schemas.openxmlformats.org/officeDocument/2006/relationships/hyperlink" Target="https://www.javatpoint.com/c-strca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33600" y="1219200"/>
            <a:ext cx="8077200" cy="4370427"/>
          </a:xfrm>
          <a:prstGeom prst="rect">
            <a:avLst/>
          </a:prstGeom>
          <a:noFill/>
        </p:spPr>
        <p:txBody>
          <a:bodyPr wrap="square" rtlCol="0">
            <a:spAutoFit/>
          </a:bodyPr>
          <a:lstStyle/>
          <a:p>
            <a:pPr algn="ctr"/>
            <a:r>
              <a:rPr lang="en-US" sz="3200" b="1" dirty="0">
                <a:solidFill>
                  <a:srgbClr val="FF0000"/>
                </a:solidFill>
                <a:latin typeface="Times New Roman" pitchFamily="18" charset="0"/>
                <a:cs typeface="Times New Roman" pitchFamily="18" charset="0"/>
              </a:rPr>
              <a:t>PROGRAMMING FOR PROBLEM SOLVING USING C</a:t>
            </a:r>
          </a:p>
          <a:p>
            <a:pPr algn="ctr"/>
            <a:r>
              <a:rPr lang="en-US" sz="2800" b="1" dirty="0">
                <a:solidFill>
                  <a:schemeClr val="bg2">
                    <a:lumMod val="10000"/>
                  </a:schemeClr>
                </a:solidFill>
                <a:latin typeface="Times New Roman" pitchFamily="18" charset="0"/>
                <a:cs typeface="Times New Roman" pitchFamily="18" charset="0"/>
              </a:rPr>
              <a:t>(201ES2T08 )</a:t>
            </a:r>
          </a:p>
          <a:p>
            <a:pPr algn="ctr"/>
            <a:endParaRPr lang="en-US" sz="2500" b="1" dirty="0">
              <a:latin typeface="Times New Roman" pitchFamily="18" charset="0"/>
              <a:cs typeface="Times New Roman" pitchFamily="18" charset="0"/>
            </a:endParaRPr>
          </a:p>
          <a:p>
            <a:pPr algn="ctr"/>
            <a:r>
              <a:rPr lang="en-US" sz="2500" b="1" dirty="0">
                <a:solidFill>
                  <a:srgbClr val="0070C0"/>
                </a:solidFill>
                <a:latin typeface="Times New Roman" pitchFamily="18" charset="0"/>
                <a:cs typeface="Times New Roman" pitchFamily="18" charset="0"/>
              </a:rPr>
              <a:t>II SEM </a:t>
            </a:r>
            <a:r>
              <a:rPr lang="en-US" sz="2500" b="1" dirty="0" err="1">
                <a:solidFill>
                  <a:srgbClr val="0070C0"/>
                </a:solidFill>
                <a:latin typeface="Times New Roman" pitchFamily="18" charset="0"/>
                <a:cs typeface="Times New Roman" pitchFamily="18" charset="0"/>
              </a:rPr>
              <a:t>Agri,PT,Mining</a:t>
            </a:r>
            <a:r>
              <a:rPr lang="en-US" sz="2500" b="1" dirty="0">
                <a:solidFill>
                  <a:srgbClr val="0070C0"/>
                </a:solidFill>
                <a:latin typeface="Times New Roman" pitchFamily="18" charset="0"/>
                <a:cs typeface="Times New Roman" pitchFamily="18" charset="0"/>
              </a:rPr>
              <a:t> ,civil</a:t>
            </a:r>
          </a:p>
          <a:p>
            <a:pPr algn="ctr"/>
            <a:endParaRPr lang="en-US" dirty="0">
              <a:solidFill>
                <a:srgbClr val="FF0000"/>
              </a:solidFill>
              <a:latin typeface="Times New Roman" pitchFamily="18" charset="0"/>
              <a:cs typeface="Times New Roman" pitchFamily="18" charset="0"/>
            </a:endParaRPr>
          </a:p>
          <a:p>
            <a:pPr algn="ctr"/>
            <a:endParaRPr lang="en-US" dirty="0">
              <a:solidFill>
                <a:srgbClr val="00B050"/>
              </a:solidFill>
              <a:latin typeface="Times New Roman" pitchFamily="18" charset="0"/>
              <a:cs typeface="Times New Roman" pitchFamily="18" charset="0"/>
            </a:endParaRPr>
          </a:p>
          <a:p>
            <a:pPr algn="ctr"/>
            <a:r>
              <a:rPr lang="en-US" sz="2000" b="1" dirty="0" err="1">
                <a:solidFill>
                  <a:srgbClr val="C00000"/>
                </a:solidFill>
                <a:latin typeface="Times New Roman" pitchFamily="18" charset="0"/>
                <a:cs typeface="Times New Roman" pitchFamily="18" charset="0"/>
              </a:rPr>
              <a:t>A.Lakshmanarao</a:t>
            </a:r>
            <a:endParaRPr lang="en-US" sz="2000" b="1" dirty="0">
              <a:solidFill>
                <a:srgbClr val="C00000"/>
              </a:solidFill>
              <a:latin typeface="Times New Roman" pitchFamily="18" charset="0"/>
              <a:cs typeface="Times New Roman" pitchFamily="18" charset="0"/>
            </a:endParaRPr>
          </a:p>
          <a:p>
            <a:pPr algn="ctr"/>
            <a:r>
              <a:rPr lang="en-US" sz="2000" b="1" dirty="0">
                <a:solidFill>
                  <a:srgbClr val="00B0F0"/>
                </a:solidFill>
                <a:latin typeface="Times New Roman" pitchFamily="18" charset="0"/>
                <a:cs typeface="Times New Roman" pitchFamily="18" charset="0"/>
              </a:rPr>
              <a:t>Associate </a:t>
            </a:r>
            <a:r>
              <a:rPr lang="en-US" sz="2000" b="1" dirty="0" err="1">
                <a:solidFill>
                  <a:srgbClr val="00B0F0"/>
                </a:solidFill>
                <a:latin typeface="Times New Roman" pitchFamily="18" charset="0"/>
                <a:cs typeface="Times New Roman" pitchFamily="18" charset="0"/>
              </a:rPr>
              <a:t>Professor,H&amp;BS-I</a:t>
            </a:r>
            <a:r>
              <a:rPr lang="en-US" sz="2000" b="1" dirty="0">
                <a:solidFill>
                  <a:srgbClr val="00B0F0"/>
                </a:solidFill>
                <a:latin typeface="Times New Roman" pitchFamily="18" charset="0"/>
                <a:cs typeface="Times New Roman" pitchFamily="18" charset="0"/>
              </a:rPr>
              <a:t> Dept.</a:t>
            </a:r>
          </a:p>
          <a:p>
            <a:pPr algn="ctr"/>
            <a:r>
              <a:rPr lang="en-US" sz="2000" b="1" dirty="0">
                <a:solidFill>
                  <a:srgbClr val="00B0F0"/>
                </a:solidFill>
                <a:latin typeface="Times New Roman" pitchFamily="18" charset="0"/>
                <a:cs typeface="Times New Roman" pitchFamily="18" charset="0"/>
              </a:rPr>
              <a:t>Aditya Engineering College(A)</a:t>
            </a:r>
          </a:p>
          <a:p>
            <a:pPr algn="ctr"/>
            <a:r>
              <a:rPr lang="en-US" sz="2000" b="1" dirty="0">
                <a:solidFill>
                  <a:srgbClr val="FF0000"/>
                </a:solidFill>
                <a:latin typeface="Times New Roman" pitchFamily="18" charset="0"/>
                <a:cs typeface="Times New Roman" pitchFamily="18" charset="0"/>
              </a:rPr>
              <a:t>Mail :</a:t>
            </a:r>
            <a:r>
              <a:rPr lang="en-US" sz="2000" b="1" dirty="0">
                <a:solidFill>
                  <a:srgbClr val="00B050"/>
                </a:solidFill>
                <a:latin typeface="Times New Roman" pitchFamily="18" charset="0"/>
                <a:cs typeface="Times New Roman" pitchFamily="18" charset="0"/>
              </a:rPr>
              <a:t> </a:t>
            </a:r>
            <a:r>
              <a:rPr lang="en-US" b="1" dirty="0">
                <a:solidFill>
                  <a:srgbClr val="00B050"/>
                </a:solidFill>
                <a:latin typeface="Times New Roman" pitchFamily="18" charset="0"/>
                <a:cs typeface="Times New Roman" pitchFamily="18" charset="0"/>
              </a:rPr>
              <a:t>a.lakshmanarao@aec.edu.in</a:t>
            </a:r>
            <a:endParaRPr lang="en-US" sz="2000" b="1" dirty="0">
              <a:solidFill>
                <a:srgbClr val="00B050"/>
              </a:solidFill>
              <a:latin typeface="Times New Roman" pitchFamily="18" charset="0"/>
              <a:cs typeface="Times New Roman" pitchFamily="18" charset="0"/>
            </a:endParaRPr>
          </a:p>
          <a:p>
            <a:pPr algn="ctr"/>
            <a:r>
              <a:rPr lang="en-US" sz="2000" b="1" dirty="0">
                <a:solidFill>
                  <a:srgbClr val="FF0000"/>
                </a:solidFill>
                <a:latin typeface="Times New Roman" pitchFamily="18" charset="0"/>
                <a:cs typeface="Times New Roman" pitchFamily="18" charset="0"/>
              </a:rPr>
              <a:t>Cell:</a:t>
            </a:r>
            <a:r>
              <a:rPr lang="en-US" sz="2000" b="1" dirty="0">
                <a:solidFill>
                  <a:srgbClr val="00B050"/>
                </a:solidFill>
                <a:latin typeface="Times New Roman" pitchFamily="18" charset="0"/>
                <a:cs typeface="Times New Roman" pitchFamily="18" charset="0"/>
              </a:rPr>
              <a:t> +91-9951060528</a:t>
            </a:r>
          </a:p>
        </p:txBody>
      </p:sp>
      <p:sp>
        <p:nvSpPr>
          <p:cNvPr id="2" name="Footer Placeholder 1">
            <a:extLst>
              <a:ext uri="{FF2B5EF4-FFF2-40B4-BE49-F238E27FC236}">
                <a16:creationId xmlns:a16="http://schemas.microsoft.com/office/drawing/2014/main" id="{449CABCA-EE8F-4B7D-AA83-7FE2B2D760B8}"/>
              </a:ext>
            </a:extLst>
          </p:cNvPr>
          <p:cNvSpPr>
            <a:spLocks noGrp="1"/>
          </p:cNvSpPr>
          <p:nvPr>
            <p:ph type="ftr" sz="quarter" idx="11"/>
          </p:nvPr>
        </p:nvSpPr>
        <p:spPr/>
        <p:txBody>
          <a:bodyPr/>
          <a:lstStyle/>
          <a:p>
            <a:r>
              <a:rPr lang="en-US">
                <a:solidFill>
                  <a:srgbClr val="0070C0"/>
                </a:solidFill>
              </a:rPr>
              <a:t>PROGRAMMING FOR PROBLEM SOLVING USING C                               A.Lakshmanarao</a:t>
            </a:r>
            <a:endParaRPr lang="en-US"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436CD51-3301-42BC-9162-933FE3527A56}"/>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CF2A2DD9-CA45-41C6-854E-6915985A8577}"/>
              </a:ext>
            </a:extLst>
          </p:cNvPr>
          <p:cNvSpPr txBox="1"/>
          <p:nvPr/>
        </p:nvSpPr>
        <p:spPr>
          <a:xfrm>
            <a:off x="423168" y="1039258"/>
            <a:ext cx="7202750" cy="5324535"/>
          </a:xfrm>
          <a:prstGeom prst="rect">
            <a:avLst/>
          </a:prstGeom>
          <a:noFill/>
        </p:spPr>
        <p:txBody>
          <a:bodyPr wrap="square">
            <a:spAutoFit/>
          </a:bodyPr>
          <a:lstStyle/>
          <a:p>
            <a:r>
              <a:rPr lang="te-IN" sz="2000" b="1" dirty="0"/>
              <a:t>#include&lt;stdio.h&gt; </a:t>
            </a:r>
          </a:p>
          <a:p>
            <a:r>
              <a:rPr lang="te-IN" sz="2000" b="1" dirty="0"/>
              <a:t>#include&lt;string.h&gt;</a:t>
            </a:r>
          </a:p>
          <a:p>
            <a:r>
              <a:rPr lang="te-IN" sz="2000" b="1" dirty="0"/>
              <a:t>int main ()  </a:t>
            </a:r>
            <a:r>
              <a:rPr lang="en-US" sz="2000" b="1" dirty="0"/>
              <a:t> </a:t>
            </a:r>
            <a:r>
              <a:rPr lang="te-IN" sz="2000" b="1" dirty="0"/>
              <a:t>{  </a:t>
            </a:r>
          </a:p>
          <a:p>
            <a:r>
              <a:rPr lang="te-IN" sz="2000" b="1" dirty="0"/>
              <a:t>    char str1[20],str2[20],str3[20];  </a:t>
            </a:r>
          </a:p>
          <a:p>
            <a:r>
              <a:rPr lang="te-IN" sz="2000" b="1" dirty="0"/>
              <a:t>    printf("\nEnter the string1");</a:t>
            </a:r>
          </a:p>
          <a:p>
            <a:r>
              <a:rPr lang="te-IN" sz="2000" b="1" dirty="0"/>
              <a:t>     </a:t>
            </a:r>
            <a:r>
              <a:rPr lang="en-US" sz="2000" b="1" dirty="0"/>
              <a:t>f</a:t>
            </a:r>
            <a:r>
              <a:rPr lang="te-IN" sz="2000" b="1" dirty="0"/>
              <a:t>gets(str1</a:t>
            </a:r>
            <a:r>
              <a:rPr lang="en-US" sz="2000" b="1" dirty="0"/>
              <a:t>,20,stdin</a:t>
            </a:r>
            <a:r>
              <a:rPr lang="te-IN" sz="2000" b="1" dirty="0"/>
              <a:t>);</a:t>
            </a:r>
          </a:p>
          <a:p>
            <a:r>
              <a:rPr lang="te-IN" sz="2000" b="1" dirty="0"/>
              <a:t>    printf("\n enter string2");</a:t>
            </a:r>
          </a:p>
          <a:p>
            <a:r>
              <a:rPr lang="te-IN" sz="2000" b="1" dirty="0"/>
              <a:t>    </a:t>
            </a:r>
            <a:r>
              <a:rPr lang="en-US" sz="2000" b="1" dirty="0"/>
              <a:t>f</a:t>
            </a:r>
            <a:r>
              <a:rPr lang="te-IN" sz="2000" b="1" dirty="0"/>
              <a:t>gets(str2</a:t>
            </a:r>
            <a:r>
              <a:rPr lang="en-US" sz="2000" b="1" dirty="0"/>
              <a:t> ,20,stdin</a:t>
            </a:r>
            <a:r>
              <a:rPr lang="te-IN" sz="2000" b="1" dirty="0"/>
              <a:t>);  </a:t>
            </a:r>
          </a:p>
          <a:p>
            <a:r>
              <a:rPr lang="te-IN" sz="2000" b="1" dirty="0"/>
              <a:t>    printf("length of string1 is %lu",strlen(str1));</a:t>
            </a:r>
          </a:p>
          <a:p>
            <a:r>
              <a:rPr lang="te-IN" sz="2000" b="1" dirty="0"/>
              <a:t>    strcat(str1,str2);</a:t>
            </a:r>
          </a:p>
          <a:p>
            <a:r>
              <a:rPr lang="te-IN" sz="2000" b="1" dirty="0"/>
              <a:t>    printf("\n concatenation of string1,string2 is %s ",str1);</a:t>
            </a:r>
          </a:p>
          <a:p>
            <a:r>
              <a:rPr lang="te-IN" sz="2000" b="1" dirty="0"/>
              <a:t>    strcpy(str3,str1);</a:t>
            </a:r>
          </a:p>
          <a:p>
            <a:r>
              <a:rPr lang="te-IN" sz="2000" b="1" dirty="0"/>
              <a:t>    printf("\n string1 is %s",str1);</a:t>
            </a:r>
          </a:p>
          <a:p>
            <a:r>
              <a:rPr lang="te-IN" sz="2000" b="1" dirty="0"/>
              <a:t>      printf("\n string2 is%s",str2);</a:t>
            </a:r>
          </a:p>
          <a:p>
            <a:r>
              <a:rPr lang="te-IN" sz="2000" b="1" dirty="0"/>
              <a:t>        printf("\nstring3 is %s",str3);</a:t>
            </a:r>
            <a:endParaRPr lang="en-US" sz="2000" b="1" dirty="0"/>
          </a:p>
          <a:p>
            <a:r>
              <a:rPr lang="en-US" sz="2000" b="1" dirty="0"/>
              <a:t>printf("\n comparison is %d",</a:t>
            </a:r>
            <a:r>
              <a:rPr lang="en-US" sz="2000" b="1" dirty="0" err="1"/>
              <a:t>strcmp</a:t>
            </a:r>
            <a:r>
              <a:rPr lang="en-US" sz="2000" b="1" dirty="0"/>
              <a:t>(str2,str3));</a:t>
            </a:r>
            <a:endParaRPr lang="te-IN" sz="2000" b="1" dirty="0"/>
          </a:p>
          <a:p>
            <a:r>
              <a:rPr lang="te-IN" sz="2000" b="1" dirty="0"/>
              <a:t>       return 0;</a:t>
            </a:r>
            <a:r>
              <a:rPr lang="en-US" sz="2000" b="1" dirty="0"/>
              <a:t>   </a:t>
            </a:r>
            <a:r>
              <a:rPr lang="te-IN" sz="2000" b="1" dirty="0"/>
              <a:t>} </a:t>
            </a:r>
          </a:p>
        </p:txBody>
      </p:sp>
      <p:sp>
        <p:nvSpPr>
          <p:cNvPr id="7" name="Title 1">
            <a:extLst>
              <a:ext uri="{FF2B5EF4-FFF2-40B4-BE49-F238E27FC236}">
                <a16:creationId xmlns:a16="http://schemas.microsoft.com/office/drawing/2014/main" id="{50CFC73E-DA0D-4C43-AFE5-FAE71C6B16D3}"/>
              </a:ext>
            </a:extLst>
          </p:cNvPr>
          <p:cNvSpPr>
            <a:spLocks noGrp="1"/>
          </p:cNvSpPr>
          <p:nvPr>
            <p:ph type="title"/>
          </p:nvPr>
        </p:nvSpPr>
        <p:spPr>
          <a:xfrm>
            <a:off x="935854" y="136525"/>
            <a:ext cx="10515600" cy="1325563"/>
          </a:xfrm>
        </p:spPr>
        <p:txBody>
          <a:bodyPr>
            <a:normAutofit/>
          </a:bodyPr>
          <a:lstStyle/>
          <a:p>
            <a:pPr algn="ctr"/>
            <a:r>
              <a:rPr lang="en-US" sz="3200" b="1" u="sng" dirty="0">
                <a:solidFill>
                  <a:srgbClr val="7030A0"/>
                </a:solidFill>
              </a:rPr>
              <a:t>string operations using string handling functions</a:t>
            </a:r>
            <a:endParaRPr lang="te-IN" sz="3200" b="1" u="sng" dirty="0">
              <a:solidFill>
                <a:srgbClr val="7030A0"/>
              </a:solidFill>
            </a:endParaRPr>
          </a:p>
        </p:txBody>
      </p:sp>
    </p:spTree>
    <p:extLst>
      <p:ext uri="{BB962C8B-B14F-4D97-AF65-F5344CB8AC3E}">
        <p14:creationId xmlns:p14="http://schemas.microsoft.com/office/powerpoint/2010/main" val="40622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436CD51-3301-42BC-9162-933FE3527A56}"/>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CF2A2DD9-CA45-41C6-854E-6915985A8577}"/>
              </a:ext>
            </a:extLst>
          </p:cNvPr>
          <p:cNvSpPr txBox="1"/>
          <p:nvPr/>
        </p:nvSpPr>
        <p:spPr>
          <a:xfrm>
            <a:off x="352147" y="1261200"/>
            <a:ext cx="7202750" cy="5437386"/>
          </a:xfrm>
          <a:prstGeom prst="rect">
            <a:avLst/>
          </a:prstGeom>
          <a:noFill/>
        </p:spPr>
        <p:txBody>
          <a:bodyPr wrap="square">
            <a:spAutoFit/>
          </a:bodyPr>
          <a:lstStyle/>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 include &lt; </a:t>
            </a:r>
            <a:r>
              <a:rPr lang="en-US" sz="2400" b="1" dirty="0" err="1">
                <a:effectLst/>
                <a:latin typeface="Times New Roman" panose="02020603050405020304" pitchFamily="18" charset="0"/>
                <a:ea typeface="Times New Roman" panose="02020603050405020304" pitchFamily="18" charset="0"/>
                <a:cs typeface="Gautami" panose="020B0502040204020203" pitchFamily="34" charset="0"/>
              </a:rPr>
              <a:t>stdio</a:t>
            </a: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 .h &gt;</a:t>
            </a:r>
            <a:endParaRPr lang="en-US" sz="2400" b="1" dirty="0">
              <a:effectLst/>
              <a:latin typeface="Calibri" panose="020F0502020204030204" pitchFamily="34" charset="0"/>
              <a:ea typeface="Times New Roman" panose="02020603050405020304" pitchFamily="18" charset="0"/>
              <a:cs typeface="Gautami" panose="020B0502040204020203" pitchFamily="34" charset="0"/>
            </a:endParaRP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int main () {</a:t>
            </a:r>
            <a:endParaRPr lang="en-US" sz="2400" b="1" dirty="0">
              <a:effectLst/>
              <a:latin typeface="Calibri" panose="020F0502020204030204" pitchFamily="34" charset="0"/>
              <a:ea typeface="Times New Roman" panose="02020603050405020304" pitchFamily="18" charset="0"/>
              <a:cs typeface="Gautami" panose="020B0502040204020203" pitchFamily="34" charset="0"/>
            </a:endParaRP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char str [100];</a:t>
            </a:r>
            <a:endParaRPr lang="en-US" sz="2400" b="1" dirty="0">
              <a:effectLst/>
              <a:latin typeface="Calibri" panose="020F0502020204030204" pitchFamily="34" charset="0"/>
              <a:ea typeface="Times New Roman" panose="02020603050405020304" pitchFamily="18" charset="0"/>
              <a:cs typeface="Gautami" panose="020B0502040204020203" pitchFamily="34" charset="0"/>
            </a:endParaRP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int length , </a:t>
            </a:r>
            <a:r>
              <a:rPr lang="en-US" sz="2400" b="1" dirty="0" err="1">
                <a:effectLst/>
                <a:latin typeface="Times New Roman" panose="02020603050405020304" pitchFamily="18" charset="0"/>
                <a:ea typeface="Times New Roman" panose="02020603050405020304" pitchFamily="18" charset="0"/>
                <a:cs typeface="Gautami" panose="020B0502040204020203" pitchFamily="34" charset="0"/>
              </a:rPr>
              <a:t>i</a:t>
            </a: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US" sz="2400" b="1" dirty="0">
              <a:effectLst/>
              <a:latin typeface="Calibri" panose="020F0502020204030204" pitchFamily="34" charset="0"/>
              <a:ea typeface="Times New Roman" panose="02020603050405020304" pitchFamily="18" charset="0"/>
              <a:cs typeface="Gautami" panose="020B0502040204020203" pitchFamily="34" charset="0"/>
            </a:endParaRP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printf ("\ </a:t>
            </a:r>
            <a:r>
              <a:rPr lang="en-US" sz="2400" b="1" dirty="0" err="1">
                <a:effectLst/>
                <a:latin typeface="Times New Roman" panose="02020603050405020304" pitchFamily="18" charset="0"/>
                <a:ea typeface="Times New Roman" panose="02020603050405020304" pitchFamily="18" charset="0"/>
                <a:cs typeface="Gautami" panose="020B0502040204020203" pitchFamily="34" charset="0"/>
              </a:rPr>
              <a:t>nEnter</a:t>
            </a: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 the String : ");</a:t>
            </a:r>
            <a:endParaRPr lang="en-US" sz="2400" b="1" dirty="0">
              <a:effectLst/>
              <a:latin typeface="Calibri" panose="020F0502020204030204" pitchFamily="34" charset="0"/>
              <a:ea typeface="Times New Roman" panose="02020603050405020304" pitchFamily="18" charset="0"/>
              <a:cs typeface="Gautami" panose="020B0502040204020203" pitchFamily="34" charset="0"/>
            </a:endParaRP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gets ( str );</a:t>
            </a:r>
            <a:endParaRPr lang="en-US" sz="2400" b="1" dirty="0">
              <a:effectLst/>
              <a:latin typeface="Calibri" panose="020F0502020204030204" pitchFamily="34" charset="0"/>
              <a:ea typeface="Times New Roman" panose="02020603050405020304" pitchFamily="18" charset="0"/>
              <a:cs typeface="Gautami" panose="020B0502040204020203" pitchFamily="34" charset="0"/>
            </a:endParaRPr>
          </a:p>
          <a:p>
            <a:pPr>
              <a:spcAft>
                <a:spcPts val="1000"/>
              </a:spcAft>
            </a:pP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length = 0;</a:t>
            </a:r>
            <a:endParaRPr lang="en-US" sz="2400" b="1" dirty="0">
              <a:solidFill>
                <a:srgbClr val="3333FF"/>
              </a:solidFill>
              <a:effectLst/>
              <a:latin typeface="Calibri" panose="020F0502020204030204" pitchFamily="34" charset="0"/>
              <a:ea typeface="Times New Roman" panose="02020603050405020304" pitchFamily="18" charset="0"/>
              <a:cs typeface="Gautami" panose="020B0502040204020203" pitchFamily="34" charset="0"/>
            </a:endParaRPr>
          </a:p>
          <a:p>
            <a:pPr>
              <a:spcAft>
                <a:spcPts val="1000"/>
              </a:spcAft>
            </a:pP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for ( </a:t>
            </a:r>
            <a:r>
              <a:rPr lang="en-US" sz="2400" b="1" dirty="0" err="1">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i</a:t>
            </a: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 =0; str [ </a:t>
            </a:r>
            <a:r>
              <a:rPr lang="en-US" sz="2400" b="1" dirty="0" err="1">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i</a:t>
            </a: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 ] != ’\0 ’; </a:t>
            </a:r>
            <a:r>
              <a:rPr lang="en-US" sz="2400" b="1" dirty="0" err="1">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i</a:t>
            </a: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 ++)</a:t>
            </a:r>
            <a:endParaRPr lang="en-US" sz="2400" b="1" dirty="0">
              <a:solidFill>
                <a:srgbClr val="3333FF"/>
              </a:solidFill>
              <a:effectLst/>
              <a:latin typeface="Calibri" panose="020F0502020204030204" pitchFamily="34" charset="0"/>
              <a:ea typeface="Times New Roman" panose="02020603050405020304" pitchFamily="18" charset="0"/>
              <a:cs typeface="Gautami" panose="020B0502040204020203" pitchFamily="34" charset="0"/>
            </a:endParaRPr>
          </a:p>
          <a:p>
            <a:pPr>
              <a:spcAft>
                <a:spcPts val="1000"/>
              </a:spcAft>
            </a:pP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   {  length ++;} </a:t>
            </a:r>
            <a:endParaRPr lang="en-US" sz="2400" b="1" dirty="0">
              <a:solidFill>
                <a:srgbClr val="3333FF"/>
              </a:solidFill>
              <a:effectLst/>
              <a:latin typeface="Calibri" panose="020F0502020204030204" pitchFamily="34" charset="0"/>
              <a:ea typeface="Times New Roman" panose="02020603050405020304" pitchFamily="18" charset="0"/>
              <a:cs typeface="Gautami" panose="020B0502040204020203" pitchFamily="34" charset="0"/>
            </a:endParaRP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printf ("\ </a:t>
            </a:r>
            <a:r>
              <a:rPr lang="en-US" sz="2400" b="1" dirty="0" err="1">
                <a:effectLst/>
                <a:latin typeface="Times New Roman" panose="02020603050405020304" pitchFamily="18" charset="0"/>
                <a:ea typeface="Times New Roman" panose="02020603050405020304" pitchFamily="18" charset="0"/>
                <a:cs typeface="Gautami" panose="020B0502040204020203" pitchFamily="34" charset="0"/>
              </a:rPr>
              <a:t>nLength</a:t>
            </a: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 of the String is : %d", length );</a:t>
            </a:r>
            <a:endParaRPr lang="en-US" sz="2400" b="1" dirty="0">
              <a:effectLst/>
              <a:latin typeface="Calibri" panose="020F0502020204030204" pitchFamily="34" charset="0"/>
              <a:ea typeface="Times New Roman" panose="02020603050405020304" pitchFamily="18" charset="0"/>
              <a:cs typeface="Gautami" panose="020B0502040204020203" pitchFamily="34" charset="0"/>
            </a:endParaRP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return 0;}</a:t>
            </a:r>
            <a:endParaRPr lang="en-US" sz="2400" b="1" dirty="0">
              <a:effectLst/>
              <a:latin typeface="Calibri" panose="020F0502020204030204" pitchFamily="34" charset="0"/>
              <a:ea typeface="Times New Roman" panose="02020603050405020304" pitchFamily="18" charset="0"/>
              <a:cs typeface="Gautami" panose="020B0502040204020203" pitchFamily="34" charset="0"/>
            </a:endParaRPr>
          </a:p>
        </p:txBody>
      </p:sp>
      <p:sp>
        <p:nvSpPr>
          <p:cNvPr id="7" name="Title 1">
            <a:extLst>
              <a:ext uri="{FF2B5EF4-FFF2-40B4-BE49-F238E27FC236}">
                <a16:creationId xmlns:a16="http://schemas.microsoft.com/office/drawing/2014/main" id="{50CFC73E-DA0D-4C43-AFE5-FAE71C6B16D3}"/>
              </a:ext>
            </a:extLst>
          </p:cNvPr>
          <p:cNvSpPr>
            <a:spLocks noGrp="1"/>
          </p:cNvSpPr>
          <p:nvPr>
            <p:ph type="title"/>
          </p:nvPr>
        </p:nvSpPr>
        <p:spPr>
          <a:xfrm>
            <a:off x="953609" y="402855"/>
            <a:ext cx="10515600" cy="1325563"/>
          </a:xfrm>
        </p:spPr>
        <p:txBody>
          <a:bodyPr>
            <a:normAutofit/>
          </a:bodyPr>
          <a:lstStyle/>
          <a:p>
            <a:pPr algn="ctr"/>
            <a:r>
              <a:rPr lang="en-US" sz="3200" b="1" u="sng" dirty="0">
                <a:solidFill>
                  <a:srgbClr val="7030A0"/>
                </a:solidFill>
              </a:rPr>
              <a:t>string operations without using string handling functions</a:t>
            </a:r>
            <a:br>
              <a:rPr lang="en-US" sz="3200" b="1" u="sng" dirty="0">
                <a:solidFill>
                  <a:srgbClr val="7030A0"/>
                </a:solidFill>
              </a:rPr>
            </a:br>
            <a:r>
              <a:rPr lang="en-US" sz="3200" b="1" u="sng" dirty="0">
                <a:solidFill>
                  <a:srgbClr val="D86118"/>
                </a:solidFill>
              </a:rPr>
              <a:t>length of string</a:t>
            </a:r>
            <a:endParaRPr lang="te-IN" sz="3200" b="1" u="sng" dirty="0">
              <a:solidFill>
                <a:srgbClr val="D86118"/>
              </a:solidFill>
            </a:endParaRPr>
          </a:p>
        </p:txBody>
      </p:sp>
    </p:spTree>
    <p:extLst>
      <p:ext uri="{BB962C8B-B14F-4D97-AF65-F5344CB8AC3E}">
        <p14:creationId xmlns:p14="http://schemas.microsoft.com/office/powerpoint/2010/main" val="44453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436CD51-3301-42BC-9162-933FE3527A56}"/>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CF2A2DD9-CA45-41C6-854E-6915985A8577}"/>
              </a:ext>
            </a:extLst>
          </p:cNvPr>
          <p:cNvSpPr txBox="1"/>
          <p:nvPr/>
        </p:nvSpPr>
        <p:spPr>
          <a:xfrm>
            <a:off x="352147" y="1261200"/>
            <a:ext cx="7202750" cy="5437386"/>
          </a:xfrm>
          <a:prstGeom prst="rect">
            <a:avLst/>
          </a:prstGeom>
          <a:noFill/>
        </p:spPr>
        <p:txBody>
          <a:bodyPr wrap="square">
            <a:spAutoFit/>
          </a:bodyPr>
          <a:lstStyle/>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 include &lt; </a:t>
            </a:r>
            <a:r>
              <a:rPr lang="en-US" sz="2400" b="1" dirty="0" err="1">
                <a:effectLst/>
                <a:latin typeface="Times New Roman" panose="02020603050405020304" pitchFamily="18" charset="0"/>
                <a:ea typeface="Times New Roman" panose="02020603050405020304" pitchFamily="18" charset="0"/>
                <a:cs typeface="Gautami" panose="020B0502040204020203" pitchFamily="34" charset="0"/>
              </a:rPr>
              <a:t>stdio</a:t>
            </a: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 .h &gt;</a:t>
            </a: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int main ()</a:t>
            </a: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a:t>
            </a: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char s1 [100] , s2 [100];</a:t>
            </a: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int </a:t>
            </a:r>
            <a:r>
              <a:rPr lang="en-US" sz="2400" b="1" dirty="0" err="1">
                <a:effectLst/>
                <a:latin typeface="Times New Roman" panose="02020603050405020304" pitchFamily="18" charset="0"/>
                <a:ea typeface="Times New Roman" panose="02020603050405020304" pitchFamily="18" charset="0"/>
                <a:cs typeface="Gautami" panose="020B0502040204020203" pitchFamily="34" charset="0"/>
              </a:rPr>
              <a:t>i</a:t>
            </a: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=0;</a:t>
            </a: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printf ("\ </a:t>
            </a:r>
            <a:r>
              <a:rPr lang="en-US" sz="2400" b="1" dirty="0" err="1">
                <a:effectLst/>
                <a:latin typeface="Times New Roman" panose="02020603050405020304" pitchFamily="18" charset="0"/>
                <a:ea typeface="Times New Roman" panose="02020603050405020304" pitchFamily="18" charset="0"/>
                <a:cs typeface="Gautami" panose="020B0502040204020203" pitchFamily="34" charset="0"/>
              </a:rPr>
              <a:t>nEnter</a:t>
            </a: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 the string :");</a:t>
            </a: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gets ( s1 );</a:t>
            </a:r>
          </a:p>
          <a:p>
            <a:pPr>
              <a:spcAft>
                <a:spcPts val="1000"/>
              </a:spcAft>
            </a:pP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while ( s1 [ </a:t>
            </a:r>
            <a:r>
              <a:rPr lang="en-US" sz="2400" b="1" dirty="0" err="1">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i</a:t>
            </a: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 ] != ’\0 ’)</a:t>
            </a:r>
          </a:p>
          <a:p>
            <a:pPr>
              <a:spcAft>
                <a:spcPts val="1000"/>
              </a:spcAft>
            </a:pP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a:t>
            </a:r>
          </a:p>
          <a:p>
            <a:pPr>
              <a:spcAft>
                <a:spcPts val="1000"/>
              </a:spcAft>
            </a:pP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s2 [ </a:t>
            </a:r>
            <a:r>
              <a:rPr lang="en-US" sz="2400" b="1" dirty="0" err="1">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i</a:t>
            </a: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 = s1 [ </a:t>
            </a:r>
            <a:r>
              <a:rPr lang="en-US" sz="2400" b="1" dirty="0" err="1">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i</a:t>
            </a: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 ];</a:t>
            </a:r>
          </a:p>
          <a:p>
            <a:pPr>
              <a:spcAft>
                <a:spcPts val="1000"/>
              </a:spcAft>
            </a:pPr>
            <a:r>
              <a:rPr lang="en-US" sz="2400" b="1" dirty="0" err="1">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i</a:t>
            </a: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 ++;  }</a:t>
            </a:r>
          </a:p>
        </p:txBody>
      </p:sp>
      <p:sp>
        <p:nvSpPr>
          <p:cNvPr id="7" name="Title 1">
            <a:extLst>
              <a:ext uri="{FF2B5EF4-FFF2-40B4-BE49-F238E27FC236}">
                <a16:creationId xmlns:a16="http://schemas.microsoft.com/office/drawing/2014/main" id="{50CFC73E-DA0D-4C43-AFE5-FAE71C6B16D3}"/>
              </a:ext>
            </a:extLst>
          </p:cNvPr>
          <p:cNvSpPr>
            <a:spLocks noGrp="1"/>
          </p:cNvSpPr>
          <p:nvPr>
            <p:ph type="title"/>
          </p:nvPr>
        </p:nvSpPr>
        <p:spPr>
          <a:xfrm>
            <a:off x="953609" y="402855"/>
            <a:ext cx="10515600" cy="1325563"/>
          </a:xfrm>
        </p:spPr>
        <p:txBody>
          <a:bodyPr>
            <a:normAutofit/>
          </a:bodyPr>
          <a:lstStyle/>
          <a:p>
            <a:pPr algn="ctr"/>
            <a:r>
              <a:rPr lang="en-US" sz="3200" b="1" u="sng" dirty="0">
                <a:solidFill>
                  <a:srgbClr val="7030A0"/>
                </a:solidFill>
              </a:rPr>
              <a:t>string operations without using string handling functions</a:t>
            </a:r>
            <a:br>
              <a:rPr lang="en-US" sz="3200" b="1" u="sng" dirty="0">
                <a:solidFill>
                  <a:srgbClr val="7030A0"/>
                </a:solidFill>
              </a:rPr>
            </a:br>
            <a:r>
              <a:rPr lang="en-US" sz="3200" b="1" u="sng" dirty="0">
                <a:solidFill>
                  <a:srgbClr val="D86118"/>
                </a:solidFill>
              </a:rPr>
              <a:t>string copy</a:t>
            </a:r>
            <a:endParaRPr lang="te-IN" sz="3200" b="1" u="sng" dirty="0">
              <a:solidFill>
                <a:srgbClr val="D86118"/>
              </a:solidFill>
            </a:endParaRPr>
          </a:p>
        </p:txBody>
      </p:sp>
      <p:sp>
        <p:nvSpPr>
          <p:cNvPr id="8" name="TextBox 7">
            <a:extLst>
              <a:ext uri="{FF2B5EF4-FFF2-40B4-BE49-F238E27FC236}">
                <a16:creationId xmlns:a16="http://schemas.microsoft.com/office/drawing/2014/main" id="{4808AD44-A9B4-4B4E-B264-1D4755F0BDAB}"/>
              </a:ext>
            </a:extLst>
          </p:cNvPr>
          <p:cNvSpPr txBox="1"/>
          <p:nvPr/>
        </p:nvSpPr>
        <p:spPr>
          <a:xfrm>
            <a:off x="5745333" y="2470630"/>
            <a:ext cx="6094520" cy="1456809"/>
          </a:xfrm>
          <a:prstGeom prst="rect">
            <a:avLst/>
          </a:prstGeom>
          <a:noFill/>
        </p:spPr>
        <p:txBody>
          <a:bodyPr wrap="square">
            <a:spAutoFit/>
          </a:bodyPr>
          <a:lstStyle/>
          <a:p>
            <a:pPr>
              <a:spcAft>
                <a:spcPts val="1000"/>
              </a:spcAft>
            </a:pPr>
            <a:r>
              <a:rPr lang="en-US" sz="2400" b="1" dirty="0">
                <a:latin typeface="Times New Roman" panose="02020603050405020304" pitchFamily="18" charset="0"/>
                <a:cs typeface="Gautami" panose="020B0502040204020203" pitchFamily="34" charset="0"/>
              </a:rPr>
              <a:t>s2 [ </a:t>
            </a:r>
            <a:r>
              <a:rPr lang="en-US" sz="2400" b="1" dirty="0" err="1">
                <a:latin typeface="Times New Roman" panose="02020603050405020304" pitchFamily="18" charset="0"/>
                <a:cs typeface="Gautami" panose="020B0502040204020203" pitchFamily="34" charset="0"/>
              </a:rPr>
              <a:t>i</a:t>
            </a:r>
            <a:r>
              <a:rPr lang="en-US" sz="2400" b="1" dirty="0">
                <a:latin typeface="Times New Roman" panose="02020603050405020304" pitchFamily="18" charset="0"/>
                <a:cs typeface="Gautami" panose="020B0502040204020203" pitchFamily="34" charset="0"/>
              </a:rPr>
              <a:t>] = ’\0 ’;</a:t>
            </a:r>
          </a:p>
          <a:p>
            <a:pPr>
              <a:spcAft>
                <a:spcPts val="1000"/>
              </a:spcAft>
            </a:pPr>
            <a:r>
              <a:rPr lang="en-US" sz="2400" b="1" dirty="0">
                <a:latin typeface="Times New Roman" panose="02020603050405020304" pitchFamily="18" charset="0"/>
                <a:cs typeface="Gautami" panose="020B0502040204020203" pitchFamily="34" charset="0"/>
              </a:rPr>
              <a:t>printf ("\ </a:t>
            </a:r>
            <a:r>
              <a:rPr lang="en-US" sz="2400" b="1" dirty="0" err="1">
                <a:latin typeface="Times New Roman" panose="02020603050405020304" pitchFamily="18" charset="0"/>
                <a:cs typeface="Gautami" panose="020B0502040204020203" pitchFamily="34" charset="0"/>
              </a:rPr>
              <a:t>nCopied</a:t>
            </a:r>
            <a:r>
              <a:rPr lang="en-US" sz="2400" b="1" dirty="0">
                <a:latin typeface="Times New Roman" panose="02020603050405020304" pitchFamily="18" charset="0"/>
                <a:cs typeface="Gautami" panose="020B0502040204020203" pitchFamily="34" charset="0"/>
              </a:rPr>
              <a:t> String is %s ", s2 );</a:t>
            </a:r>
          </a:p>
          <a:p>
            <a:pPr>
              <a:spcAft>
                <a:spcPts val="1000"/>
              </a:spcAft>
            </a:pPr>
            <a:r>
              <a:rPr lang="en-US" sz="2400" b="1" dirty="0">
                <a:latin typeface="Times New Roman" panose="02020603050405020304" pitchFamily="18" charset="0"/>
                <a:cs typeface="Gautami" panose="020B0502040204020203" pitchFamily="34" charset="0"/>
              </a:rPr>
              <a:t>return 0;}</a:t>
            </a:r>
          </a:p>
        </p:txBody>
      </p:sp>
    </p:spTree>
    <p:extLst>
      <p:ext uri="{BB962C8B-B14F-4D97-AF65-F5344CB8AC3E}">
        <p14:creationId xmlns:p14="http://schemas.microsoft.com/office/powerpoint/2010/main" val="269644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436CD51-3301-42BC-9162-933FE3527A56}"/>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CF2A2DD9-CA45-41C6-854E-6915985A8577}"/>
              </a:ext>
            </a:extLst>
          </p:cNvPr>
          <p:cNvSpPr txBox="1"/>
          <p:nvPr/>
        </p:nvSpPr>
        <p:spPr>
          <a:xfrm>
            <a:off x="165716" y="1284089"/>
            <a:ext cx="7202750" cy="4939814"/>
          </a:xfrm>
          <a:prstGeom prst="rect">
            <a:avLst/>
          </a:prstGeom>
          <a:noFill/>
        </p:spPr>
        <p:txBody>
          <a:bodyPr wrap="square">
            <a:spAutoFit/>
          </a:bodyPr>
          <a:lstStyle/>
          <a:p>
            <a:pPr>
              <a:spcAft>
                <a:spcPts val="1000"/>
              </a:spcAft>
            </a:pPr>
            <a:r>
              <a:rPr lang="en-US" sz="2400" b="1" dirty="0">
                <a:latin typeface="Times New Roman" panose="02020603050405020304" pitchFamily="18" charset="0"/>
                <a:ea typeface="Times New Roman" panose="02020603050405020304" pitchFamily="18" charset="0"/>
                <a:cs typeface="Gautami" panose="020B0502040204020203" pitchFamily="34" charset="0"/>
              </a:rPr>
              <a:t>#include&lt;stdio.h&gt;</a:t>
            </a:r>
          </a:p>
          <a:p>
            <a:pPr>
              <a:spcAft>
                <a:spcPts val="1000"/>
              </a:spcAft>
            </a:pPr>
            <a:r>
              <a:rPr lang="en-US" sz="2400" b="1" dirty="0">
                <a:latin typeface="Times New Roman" panose="02020603050405020304" pitchFamily="18" charset="0"/>
                <a:ea typeface="Times New Roman" panose="02020603050405020304" pitchFamily="18" charset="0"/>
                <a:cs typeface="Gautami" panose="020B0502040204020203" pitchFamily="34" charset="0"/>
              </a:rPr>
              <a:t>#include&lt;string.h&gt;</a:t>
            </a:r>
          </a:p>
          <a:p>
            <a:pPr>
              <a:spcAft>
                <a:spcPts val="1000"/>
              </a:spcAft>
            </a:pPr>
            <a:r>
              <a:rPr lang="en-US" sz="2400" b="1" dirty="0">
                <a:latin typeface="Times New Roman" panose="02020603050405020304" pitchFamily="18" charset="0"/>
                <a:ea typeface="Times New Roman" panose="02020603050405020304" pitchFamily="18" charset="0"/>
                <a:cs typeface="Gautami" panose="020B0502040204020203" pitchFamily="34" charset="0"/>
              </a:rPr>
              <a:t>int main() {</a:t>
            </a:r>
          </a:p>
          <a:p>
            <a:pPr>
              <a:spcAft>
                <a:spcPts val="1000"/>
              </a:spcAft>
            </a:pPr>
            <a:r>
              <a:rPr lang="en-US" sz="2400" b="1" dirty="0">
                <a:latin typeface="Times New Roman" panose="02020603050405020304" pitchFamily="18" charset="0"/>
                <a:ea typeface="Times New Roman" panose="02020603050405020304" pitchFamily="18" charset="0"/>
                <a:cs typeface="Gautami" panose="020B0502040204020203" pitchFamily="34" charset="0"/>
              </a:rPr>
              <a:t>	char s1[50], s2[30];</a:t>
            </a:r>
          </a:p>
          <a:p>
            <a:pPr>
              <a:spcAft>
                <a:spcPts val="1000"/>
              </a:spcAft>
            </a:pPr>
            <a:r>
              <a:rPr lang="en-US" sz="2400" b="1" dirty="0">
                <a:latin typeface="Times New Roman" panose="02020603050405020304" pitchFamily="18" charset="0"/>
                <a:ea typeface="Times New Roman" panose="02020603050405020304" pitchFamily="18" charset="0"/>
                <a:cs typeface="Gautami" panose="020B0502040204020203" pitchFamily="34" charset="0"/>
              </a:rPr>
              <a:t>	printf("\</a:t>
            </a:r>
            <a:r>
              <a:rPr lang="en-US" sz="2400" b="1" dirty="0" err="1">
                <a:latin typeface="Times New Roman" panose="02020603050405020304" pitchFamily="18" charset="0"/>
                <a:ea typeface="Times New Roman" panose="02020603050405020304" pitchFamily="18" charset="0"/>
                <a:cs typeface="Gautami" panose="020B0502040204020203" pitchFamily="34" charset="0"/>
              </a:rPr>
              <a:t>nEnter</a:t>
            </a:r>
            <a:r>
              <a:rPr lang="en-US" sz="2400" b="1" dirty="0">
                <a:latin typeface="Times New Roman" panose="02020603050405020304" pitchFamily="18" charset="0"/>
                <a:ea typeface="Times New Roman" panose="02020603050405020304" pitchFamily="18" charset="0"/>
                <a:cs typeface="Gautami" panose="020B0502040204020203" pitchFamily="34" charset="0"/>
              </a:rPr>
              <a:t> String 1 :");</a:t>
            </a:r>
          </a:p>
          <a:p>
            <a:pPr>
              <a:spcAft>
                <a:spcPts val="1000"/>
              </a:spcAft>
            </a:pPr>
            <a:r>
              <a:rPr lang="en-US" sz="2400" b="1" dirty="0">
                <a:latin typeface="Times New Roman" panose="02020603050405020304" pitchFamily="18" charset="0"/>
                <a:ea typeface="Times New Roman" panose="02020603050405020304" pitchFamily="18" charset="0"/>
                <a:cs typeface="Gautami" panose="020B0502040204020203" pitchFamily="34" charset="0"/>
              </a:rPr>
              <a:t>	gets(s1);</a:t>
            </a:r>
          </a:p>
          <a:p>
            <a:pPr>
              <a:spcAft>
                <a:spcPts val="1000"/>
              </a:spcAft>
            </a:pPr>
            <a:r>
              <a:rPr lang="en-US" sz="2400" b="1" dirty="0">
                <a:latin typeface="Times New Roman" panose="02020603050405020304" pitchFamily="18" charset="0"/>
                <a:ea typeface="Times New Roman" panose="02020603050405020304" pitchFamily="18" charset="0"/>
                <a:cs typeface="Gautami" panose="020B0502040204020203" pitchFamily="34" charset="0"/>
              </a:rPr>
              <a:t>	printf("\</a:t>
            </a:r>
            <a:r>
              <a:rPr lang="en-US" sz="2400" b="1" dirty="0" err="1">
                <a:latin typeface="Times New Roman" panose="02020603050405020304" pitchFamily="18" charset="0"/>
                <a:ea typeface="Times New Roman" panose="02020603050405020304" pitchFamily="18" charset="0"/>
                <a:cs typeface="Gautami" panose="020B0502040204020203" pitchFamily="34" charset="0"/>
              </a:rPr>
              <a:t>nEnter</a:t>
            </a:r>
            <a:r>
              <a:rPr lang="en-US" sz="2400" b="1" dirty="0">
                <a:latin typeface="Times New Roman" panose="02020603050405020304" pitchFamily="18" charset="0"/>
                <a:ea typeface="Times New Roman" panose="02020603050405020304" pitchFamily="18" charset="0"/>
                <a:cs typeface="Gautami" panose="020B0502040204020203" pitchFamily="34" charset="0"/>
              </a:rPr>
              <a:t> String 2 :");</a:t>
            </a:r>
          </a:p>
          <a:p>
            <a:pPr>
              <a:spcAft>
                <a:spcPts val="1000"/>
              </a:spcAft>
            </a:pPr>
            <a:r>
              <a:rPr lang="en-US" sz="2400" b="1" dirty="0">
                <a:latin typeface="Times New Roman" panose="02020603050405020304" pitchFamily="18" charset="0"/>
                <a:ea typeface="Times New Roman" panose="02020603050405020304" pitchFamily="18" charset="0"/>
                <a:cs typeface="Gautami" panose="020B0502040204020203" pitchFamily="34" charset="0"/>
              </a:rPr>
              <a:t>	gets(s2);</a:t>
            </a:r>
          </a:p>
          <a:p>
            <a:pPr>
              <a:spcAft>
                <a:spcPts val="1000"/>
              </a:spcAft>
            </a:pPr>
            <a:r>
              <a:rPr lang="en-US" sz="2400" b="1" dirty="0">
                <a:latin typeface="Times New Roman" panose="02020603050405020304" pitchFamily="18" charset="0"/>
                <a:ea typeface="Times New Roman" panose="02020603050405020304" pitchFamily="18" charset="0"/>
                <a:cs typeface="Gautami" panose="020B0502040204020203" pitchFamily="34" charset="0"/>
              </a:rPr>
              <a:t>	int </a:t>
            </a:r>
            <a:r>
              <a:rPr lang="en-US" sz="2400" b="1" dirty="0" err="1">
                <a:latin typeface="Times New Roman" panose="02020603050405020304" pitchFamily="18" charset="0"/>
                <a:ea typeface="Times New Roman" panose="02020603050405020304" pitchFamily="18" charset="0"/>
                <a:cs typeface="Gautami" panose="020B0502040204020203" pitchFamily="34" charset="0"/>
              </a:rPr>
              <a:t>i</a:t>
            </a:r>
            <a:r>
              <a:rPr lang="en-US" sz="2400" b="1" dirty="0">
                <a:latin typeface="Times New Roman" panose="02020603050405020304" pitchFamily="18" charset="0"/>
                <a:ea typeface="Times New Roman" panose="02020603050405020304" pitchFamily="18" charset="0"/>
                <a:cs typeface="Gautami" panose="020B0502040204020203" pitchFamily="34" charset="0"/>
              </a:rPr>
              <a:t>, j;</a:t>
            </a:r>
          </a:p>
          <a:p>
            <a:pPr>
              <a:spcAft>
                <a:spcPts val="1000"/>
              </a:spcAft>
            </a:pPr>
            <a:r>
              <a:rPr lang="en-US" sz="2400" b="1" dirty="0">
                <a:latin typeface="Times New Roman" panose="02020603050405020304" pitchFamily="18" charset="0"/>
                <a:ea typeface="Times New Roman" panose="02020603050405020304" pitchFamily="18" charset="0"/>
                <a:cs typeface="Gautami" panose="020B0502040204020203" pitchFamily="34" charset="0"/>
              </a:rPr>
              <a:t>		</a:t>
            </a:r>
            <a:endPar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endParaRPr>
          </a:p>
        </p:txBody>
      </p:sp>
      <p:sp>
        <p:nvSpPr>
          <p:cNvPr id="7" name="Title 1">
            <a:extLst>
              <a:ext uri="{FF2B5EF4-FFF2-40B4-BE49-F238E27FC236}">
                <a16:creationId xmlns:a16="http://schemas.microsoft.com/office/drawing/2014/main" id="{50CFC73E-DA0D-4C43-AFE5-FAE71C6B16D3}"/>
              </a:ext>
            </a:extLst>
          </p:cNvPr>
          <p:cNvSpPr>
            <a:spLocks noGrp="1"/>
          </p:cNvSpPr>
          <p:nvPr>
            <p:ph type="title"/>
          </p:nvPr>
        </p:nvSpPr>
        <p:spPr>
          <a:xfrm>
            <a:off x="953609" y="402855"/>
            <a:ext cx="10515600" cy="1325563"/>
          </a:xfrm>
        </p:spPr>
        <p:txBody>
          <a:bodyPr>
            <a:normAutofit/>
          </a:bodyPr>
          <a:lstStyle/>
          <a:p>
            <a:pPr algn="ctr"/>
            <a:r>
              <a:rPr lang="en-US" sz="3200" b="1" u="sng" dirty="0">
                <a:solidFill>
                  <a:srgbClr val="7030A0"/>
                </a:solidFill>
              </a:rPr>
              <a:t>string operations without using string handling functions</a:t>
            </a:r>
            <a:br>
              <a:rPr lang="en-US" sz="3200" b="1" u="sng" dirty="0">
                <a:solidFill>
                  <a:srgbClr val="7030A0"/>
                </a:solidFill>
              </a:rPr>
            </a:br>
            <a:r>
              <a:rPr lang="en-US" sz="3200" b="1" u="sng" dirty="0">
                <a:solidFill>
                  <a:srgbClr val="D86118"/>
                </a:solidFill>
              </a:rPr>
              <a:t>string concatenation</a:t>
            </a:r>
            <a:endParaRPr lang="te-IN" sz="3200" b="1" u="sng" dirty="0">
              <a:solidFill>
                <a:srgbClr val="D86118"/>
              </a:solidFill>
            </a:endParaRPr>
          </a:p>
        </p:txBody>
      </p:sp>
      <p:sp>
        <p:nvSpPr>
          <p:cNvPr id="8" name="TextBox 7">
            <a:extLst>
              <a:ext uri="{FF2B5EF4-FFF2-40B4-BE49-F238E27FC236}">
                <a16:creationId xmlns:a16="http://schemas.microsoft.com/office/drawing/2014/main" id="{4808AD44-A9B4-4B4E-B264-1D4755F0BDAB}"/>
              </a:ext>
            </a:extLst>
          </p:cNvPr>
          <p:cNvSpPr txBox="1"/>
          <p:nvPr/>
        </p:nvSpPr>
        <p:spPr>
          <a:xfrm>
            <a:off x="5745332" y="2106646"/>
            <a:ext cx="6354931" cy="3944670"/>
          </a:xfrm>
          <a:prstGeom prst="rect">
            <a:avLst/>
          </a:prstGeom>
          <a:noFill/>
        </p:spPr>
        <p:txBody>
          <a:bodyPr wrap="square">
            <a:spAutoFit/>
          </a:bodyPr>
          <a:lstStyle/>
          <a:p>
            <a:pPr>
              <a:spcAft>
                <a:spcPts val="1000"/>
              </a:spcAft>
            </a:pPr>
            <a:endParaRPr lang="en-US" sz="2400" b="1" dirty="0">
              <a:latin typeface="Times New Roman" panose="02020603050405020304" pitchFamily="18" charset="0"/>
              <a:cs typeface="Gautami" panose="020B0502040204020203" pitchFamily="34" charset="0"/>
            </a:endParaRPr>
          </a:p>
          <a:p>
            <a:pPr>
              <a:spcAft>
                <a:spcPts val="1000"/>
              </a:spcAft>
            </a:pPr>
            <a:r>
              <a:rPr lang="en-US" sz="2400" b="1" dirty="0" err="1">
                <a:solidFill>
                  <a:srgbClr val="3333FF"/>
                </a:solidFill>
                <a:latin typeface="Times New Roman" panose="02020603050405020304" pitchFamily="18" charset="0"/>
                <a:ea typeface="Times New Roman" panose="02020603050405020304" pitchFamily="18" charset="0"/>
                <a:cs typeface="Gautami" panose="020B0502040204020203" pitchFamily="34" charset="0"/>
              </a:rPr>
              <a:t>i</a:t>
            </a:r>
            <a:r>
              <a:rPr lang="en-US" sz="2400" b="1" dirty="0">
                <a:solidFill>
                  <a:srgbClr val="3333FF"/>
                </a:solidFill>
                <a:latin typeface="Times New Roman" panose="02020603050405020304" pitchFamily="18" charset="0"/>
                <a:ea typeface="Times New Roman" panose="02020603050405020304" pitchFamily="18" charset="0"/>
                <a:cs typeface="Gautami" panose="020B0502040204020203" pitchFamily="34" charset="0"/>
              </a:rPr>
              <a:t> = </a:t>
            </a:r>
            <a:r>
              <a:rPr lang="en-US" sz="2400" b="1" dirty="0" err="1">
                <a:solidFill>
                  <a:srgbClr val="3333FF"/>
                </a:solidFill>
                <a:latin typeface="Times New Roman" panose="02020603050405020304" pitchFamily="18" charset="0"/>
                <a:ea typeface="Times New Roman" panose="02020603050405020304" pitchFamily="18" charset="0"/>
                <a:cs typeface="Gautami" panose="020B0502040204020203" pitchFamily="34" charset="0"/>
              </a:rPr>
              <a:t>strlen</a:t>
            </a:r>
            <a:r>
              <a:rPr lang="en-US" sz="2400" b="1" dirty="0">
                <a:solidFill>
                  <a:srgbClr val="3333FF"/>
                </a:solidFill>
                <a:latin typeface="Times New Roman" panose="02020603050405020304" pitchFamily="18" charset="0"/>
                <a:ea typeface="Times New Roman" panose="02020603050405020304" pitchFamily="18" charset="0"/>
                <a:cs typeface="Gautami" panose="020B0502040204020203" pitchFamily="34" charset="0"/>
              </a:rPr>
              <a:t>(s1);</a:t>
            </a:r>
          </a:p>
          <a:p>
            <a:pPr>
              <a:spcAft>
                <a:spcPts val="1000"/>
              </a:spcAft>
            </a:pPr>
            <a:r>
              <a:rPr lang="en-US" sz="2400" b="1" dirty="0">
                <a:solidFill>
                  <a:srgbClr val="3333FF"/>
                </a:solidFill>
                <a:latin typeface="Times New Roman" panose="02020603050405020304" pitchFamily="18" charset="0"/>
                <a:cs typeface="Gautami" panose="020B0502040204020203" pitchFamily="34" charset="0"/>
              </a:rPr>
              <a:t>for (j = 0; s2[j] != '\0'; </a:t>
            </a:r>
            <a:r>
              <a:rPr lang="en-US" sz="2400" b="1" dirty="0" err="1">
                <a:solidFill>
                  <a:srgbClr val="3333FF"/>
                </a:solidFill>
                <a:latin typeface="Times New Roman" panose="02020603050405020304" pitchFamily="18" charset="0"/>
                <a:cs typeface="Gautami" panose="020B0502040204020203" pitchFamily="34" charset="0"/>
              </a:rPr>
              <a:t>i</a:t>
            </a:r>
            <a:r>
              <a:rPr lang="en-US" sz="2400" b="1" dirty="0">
                <a:solidFill>
                  <a:srgbClr val="3333FF"/>
                </a:solidFill>
                <a:latin typeface="Times New Roman" panose="02020603050405020304" pitchFamily="18" charset="0"/>
                <a:cs typeface="Gautami" panose="020B0502040204020203" pitchFamily="34" charset="0"/>
              </a:rPr>
              <a:t>++, </a:t>
            </a:r>
            <a:r>
              <a:rPr lang="en-US" sz="2400" b="1" dirty="0" err="1">
                <a:solidFill>
                  <a:srgbClr val="3333FF"/>
                </a:solidFill>
                <a:latin typeface="Times New Roman" panose="02020603050405020304" pitchFamily="18" charset="0"/>
                <a:cs typeface="Gautami" panose="020B0502040204020203" pitchFamily="34" charset="0"/>
              </a:rPr>
              <a:t>j++</a:t>
            </a:r>
            <a:r>
              <a:rPr lang="en-US" sz="2400" b="1" dirty="0">
                <a:solidFill>
                  <a:srgbClr val="3333FF"/>
                </a:solidFill>
                <a:latin typeface="Times New Roman" panose="02020603050405020304" pitchFamily="18" charset="0"/>
                <a:cs typeface="Gautami" panose="020B0502040204020203" pitchFamily="34" charset="0"/>
              </a:rPr>
              <a:t>)</a:t>
            </a:r>
          </a:p>
          <a:p>
            <a:pPr>
              <a:spcAft>
                <a:spcPts val="1000"/>
              </a:spcAft>
            </a:pPr>
            <a:r>
              <a:rPr lang="en-US" sz="2400" b="1" dirty="0">
                <a:solidFill>
                  <a:srgbClr val="3333FF"/>
                </a:solidFill>
                <a:latin typeface="Times New Roman" panose="02020603050405020304" pitchFamily="18" charset="0"/>
                <a:cs typeface="Gautami" panose="020B0502040204020203" pitchFamily="34" charset="0"/>
              </a:rPr>
              <a:t> {	s1[</a:t>
            </a:r>
            <a:r>
              <a:rPr lang="en-US" sz="2400" b="1" dirty="0" err="1">
                <a:solidFill>
                  <a:srgbClr val="3333FF"/>
                </a:solidFill>
                <a:latin typeface="Times New Roman" panose="02020603050405020304" pitchFamily="18" charset="0"/>
                <a:cs typeface="Gautami" panose="020B0502040204020203" pitchFamily="34" charset="0"/>
              </a:rPr>
              <a:t>i</a:t>
            </a:r>
            <a:r>
              <a:rPr lang="en-US" sz="2400" b="1" dirty="0">
                <a:solidFill>
                  <a:srgbClr val="3333FF"/>
                </a:solidFill>
                <a:latin typeface="Times New Roman" panose="02020603050405020304" pitchFamily="18" charset="0"/>
                <a:cs typeface="Gautami" panose="020B0502040204020203" pitchFamily="34" charset="0"/>
              </a:rPr>
              <a:t>] = s2[j];	    }</a:t>
            </a:r>
          </a:p>
          <a:p>
            <a:pPr>
              <a:spcAft>
                <a:spcPts val="1000"/>
              </a:spcAft>
            </a:pPr>
            <a:r>
              <a:rPr lang="en-US" sz="2400" b="1" dirty="0">
                <a:solidFill>
                  <a:srgbClr val="3333FF"/>
                </a:solidFill>
                <a:latin typeface="Times New Roman" panose="02020603050405020304" pitchFamily="18" charset="0"/>
                <a:cs typeface="Gautami" panose="020B0502040204020203" pitchFamily="34" charset="0"/>
              </a:rPr>
              <a:t>	s1[</a:t>
            </a:r>
            <a:r>
              <a:rPr lang="en-US" sz="2400" b="1" dirty="0" err="1">
                <a:solidFill>
                  <a:srgbClr val="3333FF"/>
                </a:solidFill>
                <a:latin typeface="Times New Roman" panose="02020603050405020304" pitchFamily="18" charset="0"/>
                <a:cs typeface="Gautami" panose="020B0502040204020203" pitchFamily="34" charset="0"/>
              </a:rPr>
              <a:t>i</a:t>
            </a:r>
            <a:r>
              <a:rPr lang="en-US" sz="2400" b="1" dirty="0">
                <a:solidFill>
                  <a:srgbClr val="3333FF"/>
                </a:solidFill>
                <a:latin typeface="Times New Roman" panose="02020603050405020304" pitchFamily="18" charset="0"/>
                <a:cs typeface="Gautami" panose="020B0502040204020203" pitchFamily="34" charset="0"/>
              </a:rPr>
              <a:t>] = '\0';</a:t>
            </a:r>
          </a:p>
          <a:p>
            <a:pPr>
              <a:spcAft>
                <a:spcPts val="1000"/>
              </a:spcAft>
            </a:pPr>
            <a:r>
              <a:rPr lang="en-US" sz="2400" b="1" dirty="0">
                <a:latin typeface="Times New Roman" panose="02020603050405020304" pitchFamily="18" charset="0"/>
                <a:cs typeface="Gautami" panose="020B0502040204020203" pitchFamily="34" charset="0"/>
              </a:rPr>
              <a:t>	printf("\</a:t>
            </a:r>
            <a:r>
              <a:rPr lang="en-US" sz="2400" b="1" dirty="0" err="1">
                <a:latin typeface="Times New Roman" panose="02020603050405020304" pitchFamily="18" charset="0"/>
                <a:cs typeface="Gautami" panose="020B0502040204020203" pitchFamily="34" charset="0"/>
              </a:rPr>
              <a:t>nConcated</a:t>
            </a:r>
            <a:r>
              <a:rPr lang="en-US" sz="2400" b="1" dirty="0">
                <a:latin typeface="Times New Roman" panose="02020603050405020304" pitchFamily="18" charset="0"/>
                <a:cs typeface="Gautami" panose="020B0502040204020203" pitchFamily="34" charset="0"/>
              </a:rPr>
              <a:t> string is :%s", s1);</a:t>
            </a:r>
          </a:p>
          <a:p>
            <a:pPr>
              <a:spcAft>
                <a:spcPts val="1000"/>
              </a:spcAft>
            </a:pPr>
            <a:r>
              <a:rPr lang="en-US" sz="2400" b="1" dirty="0">
                <a:latin typeface="Times New Roman" panose="02020603050405020304" pitchFamily="18" charset="0"/>
                <a:cs typeface="Gautami" panose="020B0502040204020203" pitchFamily="34" charset="0"/>
              </a:rPr>
              <a:t>	return (0);</a:t>
            </a:r>
          </a:p>
          <a:p>
            <a:pPr>
              <a:spcAft>
                <a:spcPts val="1000"/>
              </a:spcAft>
            </a:pPr>
            <a:r>
              <a:rPr lang="en-US" sz="2400" b="1" dirty="0">
                <a:latin typeface="Times New Roman" panose="02020603050405020304" pitchFamily="18" charset="0"/>
                <a:cs typeface="Gautami" panose="020B0502040204020203" pitchFamily="34" charset="0"/>
              </a:rPr>
              <a:t>}}</a:t>
            </a:r>
          </a:p>
        </p:txBody>
      </p:sp>
    </p:spTree>
    <p:extLst>
      <p:ext uri="{BB962C8B-B14F-4D97-AF65-F5344CB8AC3E}">
        <p14:creationId xmlns:p14="http://schemas.microsoft.com/office/powerpoint/2010/main" val="364266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436CD51-3301-42BC-9162-933FE3527A56}"/>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CF2A2DD9-CA45-41C6-854E-6915985A8577}"/>
              </a:ext>
            </a:extLst>
          </p:cNvPr>
          <p:cNvSpPr txBox="1"/>
          <p:nvPr/>
        </p:nvSpPr>
        <p:spPr>
          <a:xfrm>
            <a:off x="121327" y="1420614"/>
            <a:ext cx="7202750" cy="4760278"/>
          </a:xfrm>
          <a:prstGeom prst="rect">
            <a:avLst/>
          </a:prstGeom>
          <a:noFill/>
        </p:spPr>
        <p:txBody>
          <a:bodyPr wrap="square">
            <a:spAutoFit/>
          </a:bodyPr>
          <a:lstStyle/>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 include &lt; </a:t>
            </a:r>
            <a:r>
              <a:rPr lang="en-US" sz="2000" b="1" dirty="0" err="1">
                <a:latin typeface="Times New Roman" panose="02020603050405020304" pitchFamily="18" charset="0"/>
                <a:ea typeface="Times New Roman" panose="02020603050405020304" pitchFamily="18" charset="0"/>
                <a:cs typeface="Gautami" panose="020B0502040204020203" pitchFamily="34" charset="0"/>
              </a:rPr>
              <a:t>stdio</a:t>
            </a:r>
            <a:r>
              <a:rPr lang="en-US" sz="2000" b="1" dirty="0">
                <a:latin typeface="Times New Roman" panose="02020603050405020304" pitchFamily="18" charset="0"/>
                <a:ea typeface="Times New Roman" panose="02020603050405020304" pitchFamily="18" charset="0"/>
                <a:cs typeface="Gautami" panose="020B0502040204020203" pitchFamily="34" charset="0"/>
              </a:rPr>
              <a:t> .h &gt;</a:t>
            </a:r>
          </a:p>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 include &lt; string .h &gt;</a:t>
            </a:r>
          </a:p>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main () {</a:t>
            </a:r>
          </a:p>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char s1 [50] , s2 [30];</a:t>
            </a:r>
          </a:p>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int </a:t>
            </a:r>
            <a:r>
              <a:rPr lang="en-US" sz="2000" b="1" dirty="0" err="1">
                <a:latin typeface="Times New Roman" panose="02020603050405020304" pitchFamily="18" charset="0"/>
                <a:ea typeface="Times New Roman" panose="02020603050405020304" pitchFamily="18" charset="0"/>
                <a:cs typeface="Gautami" panose="020B0502040204020203" pitchFamily="34" charset="0"/>
              </a:rPr>
              <a:t>i</a:t>
            </a:r>
            <a:r>
              <a:rPr lang="en-US" sz="2000" b="1" dirty="0">
                <a:latin typeface="Times New Roman" panose="02020603050405020304" pitchFamily="18" charset="0"/>
                <a:ea typeface="Times New Roman" panose="02020603050405020304" pitchFamily="18" charset="0"/>
                <a:cs typeface="Gautami" panose="020B0502040204020203" pitchFamily="34" charset="0"/>
              </a:rPr>
              <a:t> , j , flag =0;</a:t>
            </a:r>
          </a:p>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printf ("\ </a:t>
            </a:r>
            <a:r>
              <a:rPr lang="en-US" sz="2000" b="1" dirty="0" err="1">
                <a:latin typeface="Times New Roman" panose="02020603050405020304" pitchFamily="18" charset="0"/>
                <a:ea typeface="Times New Roman" panose="02020603050405020304" pitchFamily="18" charset="0"/>
                <a:cs typeface="Gautami" panose="020B0502040204020203" pitchFamily="34" charset="0"/>
              </a:rPr>
              <a:t>nEnter</a:t>
            </a:r>
            <a:r>
              <a:rPr lang="en-US" sz="2000" b="1" dirty="0">
                <a:latin typeface="Times New Roman" panose="02020603050405020304" pitchFamily="18" charset="0"/>
                <a:ea typeface="Times New Roman" panose="02020603050405020304" pitchFamily="18" charset="0"/>
                <a:cs typeface="Gautami" panose="020B0502040204020203" pitchFamily="34" charset="0"/>
              </a:rPr>
              <a:t> String 1 :");</a:t>
            </a:r>
          </a:p>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gets ( s1 );</a:t>
            </a:r>
          </a:p>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printf ("\ </a:t>
            </a:r>
            <a:r>
              <a:rPr lang="en-US" sz="2000" b="1" dirty="0" err="1">
                <a:latin typeface="Times New Roman" panose="02020603050405020304" pitchFamily="18" charset="0"/>
                <a:ea typeface="Times New Roman" panose="02020603050405020304" pitchFamily="18" charset="0"/>
                <a:cs typeface="Gautami" panose="020B0502040204020203" pitchFamily="34" charset="0"/>
              </a:rPr>
              <a:t>nEnter</a:t>
            </a:r>
            <a:r>
              <a:rPr lang="en-US" sz="2000" b="1" dirty="0">
                <a:latin typeface="Times New Roman" panose="02020603050405020304" pitchFamily="18" charset="0"/>
                <a:ea typeface="Times New Roman" panose="02020603050405020304" pitchFamily="18" charset="0"/>
                <a:cs typeface="Gautami" panose="020B0502040204020203" pitchFamily="34" charset="0"/>
              </a:rPr>
              <a:t> String 2 :");</a:t>
            </a:r>
          </a:p>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gets ( s2 );</a:t>
            </a:r>
          </a:p>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for ( </a:t>
            </a:r>
            <a:r>
              <a:rPr lang="en-US" sz="2000" b="1" dirty="0" err="1">
                <a:latin typeface="Times New Roman" panose="02020603050405020304" pitchFamily="18" charset="0"/>
                <a:ea typeface="Times New Roman" panose="02020603050405020304" pitchFamily="18" charset="0"/>
                <a:cs typeface="Gautami" panose="020B0502040204020203" pitchFamily="34" charset="0"/>
              </a:rPr>
              <a:t>i</a:t>
            </a:r>
            <a:r>
              <a:rPr lang="en-US" sz="2000" b="1" dirty="0">
                <a:latin typeface="Times New Roman" panose="02020603050405020304" pitchFamily="18" charset="0"/>
                <a:ea typeface="Times New Roman" panose="02020603050405020304" pitchFamily="18" charset="0"/>
                <a:cs typeface="Gautami" panose="020B0502040204020203" pitchFamily="34" charset="0"/>
              </a:rPr>
              <a:t> =0 , j =0; s1 [ </a:t>
            </a:r>
            <a:r>
              <a:rPr lang="en-US" sz="2000" b="1" dirty="0" err="1">
                <a:latin typeface="Times New Roman" panose="02020603050405020304" pitchFamily="18" charset="0"/>
                <a:ea typeface="Times New Roman" panose="02020603050405020304" pitchFamily="18" charset="0"/>
                <a:cs typeface="Gautami" panose="020B0502040204020203" pitchFamily="34" charset="0"/>
              </a:rPr>
              <a:t>i</a:t>
            </a:r>
            <a:r>
              <a:rPr lang="en-US" sz="2000" b="1" dirty="0">
                <a:latin typeface="Times New Roman" panose="02020603050405020304" pitchFamily="18" charset="0"/>
                <a:ea typeface="Times New Roman" panose="02020603050405020304" pitchFamily="18" charset="0"/>
                <a:cs typeface="Gautami" panose="020B0502040204020203" pitchFamily="34" charset="0"/>
              </a:rPr>
              <a:t> ]!= \0 &amp;&amp; s2 [ j ]!= \0 ; </a:t>
            </a:r>
            <a:r>
              <a:rPr lang="en-US" sz="2000" b="1" dirty="0" err="1">
                <a:latin typeface="Times New Roman" panose="02020603050405020304" pitchFamily="18" charset="0"/>
                <a:ea typeface="Times New Roman" panose="02020603050405020304" pitchFamily="18" charset="0"/>
                <a:cs typeface="Gautami" panose="020B0502040204020203" pitchFamily="34" charset="0"/>
              </a:rPr>
              <a:t>i</a:t>
            </a:r>
            <a:r>
              <a:rPr lang="en-US" sz="2000" b="1" dirty="0">
                <a:latin typeface="Times New Roman" panose="02020603050405020304" pitchFamily="18" charset="0"/>
                <a:ea typeface="Times New Roman" panose="02020603050405020304" pitchFamily="18" charset="0"/>
                <a:cs typeface="Gautami" panose="020B0502040204020203" pitchFamily="34" charset="0"/>
              </a:rPr>
              <a:t> ++ , j ++)</a:t>
            </a:r>
          </a:p>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	</a:t>
            </a:r>
            <a:endParaRPr lang="en-US" sz="20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endParaRPr>
          </a:p>
        </p:txBody>
      </p:sp>
      <p:sp>
        <p:nvSpPr>
          <p:cNvPr id="7" name="Title 1">
            <a:extLst>
              <a:ext uri="{FF2B5EF4-FFF2-40B4-BE49-F238E27FC236}">
                <a16:creationId xmlns:a16="http://schemas.microsoft.com/office/drawing/2014/main" id="{50CFC73E-DA0D-4C43-AFE5-FAE71C6B16D3}"/>
              </a:ext>
            </a:extLst>
          </p:cNvPr>
          <p:cNvSpPr>
            <a:spLocks noGrp="1"/>
          </p:cNvSpPr>
          <p:nvPr>
            <p:ph type="title"/>
          </p:nvPr>
        </p:nvSpPr>
        <p:spPr>
          <a:xfrm>
            <a:off x="953609" y="402855"/>
            <a:ext cx="10515600" cy="1325563"/>
          </a:xfrm>
        </p:spPr>
        <p:txBody>
          <a:bodyPr>
            <a:normAutofit/>
          </a:bodyPr>
          <a:lstStyle/>
          <a:p>
            <a:pPr algn="ctr"/>
            <a:r>
              <a:rPr lang="en-US" sz="3200" b="1" u="sng" dirty="0">
                <a:solidFill>
                  <a:srgbClr val="7030A0"/>
                </a:solidFill>
              </a:rPr>
              <a:t>string operations without using string handling functions</a:t>
            </a:r>
            <a:br>
              <a:rPr lang="en-US" sz="3200" b="1" u="sng" dirty="0">
                <a:solidFill>
                  <a:srgbClr val="7030A0"/>
                </a:solidFill>
              </a:rPr>
            </a:br>
            <a:r>
              <a:rPr lang="en-US" sz="3200" b="1" u="sng" dirty="0">
                <a:solidFill>
                  <a:srgbClr val="D86118"/>
                </a:solidFill>
              </a:rPr>
              <a:t>string comparison</a:t>
            </a:r>
            <a:endParaRPr lang="te-IN" sz="3200" b="1" u="sng" dirty="0">
              <a:solidFill>
                <a:srgbClr val="D86118"/>
              </a:solidFill>
            </a:endParaRPr>
          </a:p>
        </p:txBody>
      </p:sp>
      <p:sp>
        <p:nvSpPr>
          <p:cNvPr id="8" name="TextBox 7">
            <a:extLst>
              <a:ext uri="{FF2B5EF4-FFF2-40B4-BE49-F238E27FC236}">
                <a16:creationId xmlns:a16="http://schemas.microsoft.com/office/drawing/2014/main" id="{4808AD44-A9B4-4B4E-B264-1D4755F0BDAB}"/>
              </a:ext>
            </a:extLst>
          </p:cNvPr>
          <p:cNvSpPr txBox="1"/>
          <p:nvPr/>
        </p:nvSpPr>
        <p:spPr>
          <a:xfrm>
            <a:off x="6736672" y="1420614"/>
            <a:ext cx="6354931" cy="5437386"/>
          </a:xfrm>
          <a:prstGeom prst="rect">
            <a:avLst/>
          </a:prstGeom>
          <a:noFill/>
        </p:spPr>
        <p:txBody>
          <a:bodyPr wrap="square">
            <a:spAutoFit/>
          </a:bodyPr>
          <a:lstStyle/>
          <a:p>
            <a:pPr>
              <a:spcAft>
                <a:spcPts val="1000"/>
              </a:spcAft>
            </a:pPr>
            <a:r>
              <a:rPr lang="en-US" sz="2400" b="1" dirty="0">
                <a:latin typeface="Times New Roman" panose="02020603050405020304" pitchFamily="18" charset="0"/>
                <a:cs typeface="Gautami" panose="020B0502040204020203" pitchFamily="34" charset="0"/>
              </a:rPr>
              <a:t>{</a:t>
            </a:r>
          </a:p>
          <a:p>
            <a:pPr>
              <a:spcAft>
                <a:spcPts val="1000"/>
              </a:spcAft>
            </a:pPr>
            <a:r>
              <a:rPr lang="en-US" sz="2400" b="1" dirty="0">
                <a:latin typeface="Times New Roman" panose="02020603050405020304" pitchFamily="18" charset="0"/>
                <a:cs typeface="Gautami" panose="020B0502040204020203" pitchFamily="34" charset="0"/>
              </a:rPr>
              <a:t>if( s1 [ </a:t>
            </a:r>
            <a:r>
              <a:rPr lang="en-US" sz="2400" b="1" dirty="0" err="1">
                <a:latin typeface="Times New Roman" panose="02020603050405020304" pitchFamily="18" charset="0"/>
                <a:cs typeface="Gautami" panose="020B0502040204020203" pitchFamily="34" charset="0"/>
              </a:rPr>
              <a:t>i</a:t>
            </a:r>
            <a:r>
              <a:rPr lang="en-US" sz="2400" b="1" dirty="0">
                <a:latin typeface="Times New Roman" panose="02020603050405020304" pitchFamily="18" charset="0"/>
                <a:cs typeface="Gautami" panose="020B0502040204020203" pitchFamily="34" charset="0"/>
              </a:rPr>
              <a:t> ]!= s2 [ j ])</a:t>
            </a:r>
          </a:p>
          <a:p>
            <a:pPr>
              <a:spcAft>
                <a:spcPts val="1000"/>
              </a:spcAft>
            </a:pPr>
            <a:r>
              <a:rPr lang="en-US" sz="2400" b="1" dirty="0">
                <a:latin typeface="Times New Roman" panose="02020603050405020304" pitchFamily="18" charset="0"/>
                <a:cs typeface="Gautami" panose="020B0502040204020203" pitchFamily="34" charset="0"/>
              </a:rPr>
              <a:t>{</a:t>
            </a:r>
          </a:p>
          <a:p>
            <a:pPr>
              <a:spcAft>
                <a:spcPts val="1000"/>
              </a:spcAft>
            </a:pPr>
            <a:r>
              <a:rPr lang="en-US" sz="2400" b="1" dirty="0">
                <a:latin typeface="Times New Roman" panose="02020603050405020304" pitchFamily="18" charset="0"/>
                <a:cs typeface="Gautami" panose="020B0502040204020203" pitchFamily="34" charset="0"/>
              </a:rPr>
              <a:t>flag ++;       break ;</a:t>
            </a:r>
          </a:p>
          <a:p>
            <a:pPr>
              <a:spcAft>
                <a:spcPts val="1000"/>
              </a:spcAft>
            </a:pPr>
            <a:r>
              <a:rPr lang="en-US" sz="2400" b="1" dirty="0">
                <a:latin typeface="Times New Roman" panose="02020603050405020304" pitchFamily="18" charset="0"/>
                <a:cs typeface="Gautami" panose="020B0502040204020203" pitchFamily="34" charset="0"/>
              </a:rPr>
              <a:t>}}</a:t>
            </a:r>
          </a:p>
          <a:p>
            <a:pPr>
              <a:spcAft>
                <a:spcPts val="1000"/>
              </a:spcAft>
            </a:pPr>
            <a:r>
              <a:rPr lang="en-US" sz="2400" b="1" dirty="0">
                <a:latin typeface="Times New Roman" panose="02020603050405020304" pitchFamily="18" charset="0"/>
                <a:cs typeface="Gautami" panose="020B0502040204020203" pitchFamily="34" charset="0"/>
              </a:rPr>
              <a:t>if( flag ==0)</a:t>
            </a:r>
          </a:p>
          <a:p>
            <a:pPr>
              <a:spcAft>
                <a:spcPts val="1000"/>
              </a:spcAft>
            </a:pPr>
            <a:r>
              <a:rPr lang="en-US" sz="2400" b="1" dirty="0">
                <a:latin typeface="Times New Roman" panose="02020603050405020304" pitchFamily="18" charset="0"/>
                <a:cs typeface="Gautami" panose="020B0502040204020203" pitchFamily="34" charset="0"/>
              </a:rPr>
              <a:t>printf ("\ </a:t>
            </a:r>
            <a:r>
              <a:rPr lang="en-US" sz="2400" b="1" dirty="0" err="1">
                <a:latin typeface="Times New Roman" panose="02020603050405020304" pitchFamily="18" charset="0"/>
                <a:cs typeface="Gautami" panose="020B0502040204020203" pitchFamily="34" charset="0"/>
              </a:rPr>
              <a:t>nTwo</a:t>
            </a:r>
            <a:r>
              <a:rPr lang="en-US" sz="2400" b="1" dirty="0">
                <a:latin typeface="Times New Roman" panose="02020603050405020304" pitchFamily="18" charset="0"/>
                <a:cs typeface="Gautami" panose="020B0502040204020203" pitchFamily="34" charset="0"/>
              </a:rPr>
              <a:t> strings are equals ");</a:t>
            </a:r>
          </a:p>
          <a:p>
            <a:pPr>
              <a:spcAft>
                <a:spcPts val="1000"/>
              </a:spcAft>
            </a:pPr>
            <a:r>
              <a:rPr lang="en-US" sz="2400" b="1" dirty="0">
                <a:latin typeface="Times New Roman" panose="02020603050405020304" pitchFamily="18" charset="0"/>
                <a:cs typeface="Gautami" panose="020B0502040204020203" pitchFamily="34" charset="0"/>
              </a:rPr>
              <a:t>else</a:t>
            </a:r>
          </a:p>
          <a:p>
            <a:pPr>
              <a:spcAft>
                <a:spcPts val="1000"/>
              </a:spcAft>
            </a:pPr>
            <a:r>
              <a:rPr lang="en-US" sz="2400" b="1" dirty="0">
                <a:latin typeface="Times New Roman" panose="02020603050405020304" pitchFamily="18" charset="0"/>
                <a:cs typeface="Gautami" panose="020B0502040204020203" pitchFamily="34" charset="0"/>
              </a:rPr>
              <a:t>printf ("\ </a:t>
            </a:r>
            <a:r>
              <a:rPr lang="en-US" sz="2400" b="1" dirty="0" err="1">
                <a:latin typeface="Times New Roman" panose="02020603050405020304" pitchFamily="18" charset="0"/>
                <a:cs typeface="Gautami" panose="020B0502040204020203" pitchFamily="34" charset="0"/>
              </a:rPr>
              <a:t>nTwo</a:t>
            </a:r>
            <a:r>
              <a:rPr lang="en-US" sz="2400" b="1" dirty="0">
                <a:latin typeface="Times New Roman" panose="02020603050405020304" pitchFamily="18" charset="0"/>
                <a:cs typeface="Gautami" panose="020B0502040204020203" pitchFamily="34" charset="0"/>
              </a:rPr>
              <a:t> strings are not equal ");</a:t>
            </a:r>
          </a:p>
          <a:p>
            <a:pPr>
              <a:spcAft>
                <a:spcPts val="1000"/>
              </a:spcAft>
            </a:pPr>
            <a:r>
              <a:rPr lang="en-US" sz="2400" b="1" dirty="0">
                <a:latin typeface="Times New Roman" panose="02020603050405020304" pitchFamily="18" charset="0"/>
                <a:cs typeface="Gautami" panose="020B0502040204020203" pitchFamily="34" charset="0"/>
              </a:rPr>
              <a:t>}</a:t>
            </a:r>
          </a:p>
          <a:p>
            <a:pPr>
              <a:spcAft>
                <a:spcPts val="1000"/>
              </a:spcAft>
            </a:pPr>
            <a:r>
              <a:rPr lang="en-US" sz="2400" b="1" dirty="0">
                <a:latin typeface="Times New Roman" panose="02020603050405020304" pitchFamily="18" charset="0"/>
                <a:cs typeface="Gautami" panose="020B0502040204020203" pitchFamily="34" charset="0"/>
              </a:rPr>
              <a:t>	</a:t>
            </a:r>
          </a:p>
        </p:txBody>
      </p:sp>
    </p:spTree>
    <p:extLst>
      <p:ext uri="{BB962C8B-B14F-4D97-AF65-F5344CB8AC3E}">
        <p14:creationId xmlns:p14="http://schemas.microsoft.com/office/powerpoint/2010/main" val="102000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1E1B-8CC6-4343-B2D8-76B3BF0D2401}"/>
              </a:ext>
            </a:extLst>
          </p:cNvPr>
          <p:cNvSpPr>
            <a:spLocks noGrp="1"/>
          </p:cNvSpPr>
          <p:nvPr>
            <p:ph type="title"/>
          </p:nvPr>
        </p:nvSpPr>
        <p:spPr/>
        <p:txBody>
          <a:bodyPr/>
          <a:lstStyle/>
          <a:p>
            <a:pPr algn="ctr"/>
            <a:r>
              <a:rPr lang="en-US" dirty="0"/>
              <a:t>           </a:t>
            </a:r>
            <a:r>
              <a:rPr lang="en-US" b="1" dirty="0"/>
              <a:t>Function</a:t>
            </a:r>
            <a:endParaRPr lang="te-IN" b="1" dirty="0"/>
          </a:p>
        </p:txBody>
      </p:sp>
      <p:sp>
        <p:nvSpPr>
          <p:cNvPr id="3" name="Content Placeholder 2">
            <a:extLst>
              <a:ext uri="{FF2B5EF4-FFF2-40B4-BE49-F238E27FC236}">
                <a16:creationId xmlns:a16="http://schemas.microsoft.com/office/drawing/2014/main" id="{B10EDC88-D7FD-49C3-B3FD-804DB794CADD}"/>
              </a:ext>
            </a:extLst>
          </p:cNvPr>
          <p:cNvSpPr>
            <a:spLocks noGrp="1"/>
          </p:cNvSpPr>
          <p:nvPr>
            <p:ph idx="1"/>
          </p:nvPr>
        </p:nvSpPr>
        <p:spPr/>
        <p:txBody>
          <a:bodyPr/>
          <a:lstStyle/>
          <a:p>
            <a:r>
              <a:rPr lang="en-US" b="0" i="0" dirty="0">
                <a:solidFill>
                  <a:srgbClr val="333333"/>
                </a:solidFill>
                <a:effectLst/>
                <a:latin typeface="Inter-Regular"/>
              </a:rPr>
              <a:t>In c, we can divide a large program into the basic building blocks known as function. </a:t>
            </a:r>
          </a:p>
          <a:p>
            <a:endParaRPr lang="en-US" dirty="0">
              <a:solidFill>
                <a:srgbClr val="333333"/>
              </a:solidFill>
              <a:latin typeface="Inter-Regular"/>
            </a:endParaRPr>
          </a:p>
          <a:p>
            <a:r>
              <a:rPr lang="en-US" b="1" i="0" dirty="0">
                <a:solidFill>
                  <a:srgbClr val="000000"/>
                </a:solidFill>
                <a:effectLst/>
                <a:latin typeface="Arial" panose="020B0604020202020204" pitchFamily="34" charset="0"/>
              </a:rPr>
              <a:t>A function is a group of statements that together perform a task.</a:t>
            </a:r>
          </a:p>
          <a:p>
            <a:endParaRPr lang="en-US" b="1"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Every C program has at least one function, which is </a:t>
            </a:r>
            <a:r>
              <a:rPr lang="en-US" b="1" i="0" dirty="0">
                <a:solidFill>
                  <a:srgbClr val="000000"/>
                </a:solidFill>
                <a:effectLst/>
                <a:latin typeface="Arial" panose="020B0604020202020204" pitchFamily="34" charset="0"/>
              </a:rPr>
              <a:t>main().</a:t>
            </a:r>
          </a:p>
          <a:p>
            <a:endParaRPr lang="en-US" b="1"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We can divide up your code into separate functions.</a:t>
            </a:r>
            <a:endParaRPr lang="te-IN" b="1" dirty="0"/>
          </a:p>
        </p:txBody>
      </p:sp>
      <p:sp>
        <p:nvSpPr>
          <p:cNvPr id="4" name="Footer Placeholder 3">
            <a:extLst>
              <a:ext uri="{FF2B5EF4-FFF2-40B4-BE49-F238E27FC236}">
                <a16:creationId xmlns:a16="http://schemas.microsoft.com/office/drawing/2014/main" id="{782B3757-3ECD-4E78-B2A5-56FB11722C35}"/>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287760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54455-AE19-4991-AF9C-FFDBC4143E4D}"/>
              </a:ext>
            </a:extLst>
          </p:cNvPr>
          <p:cNvSpPr>
            <a:spLocks noGrp="1"/>
          </p:cNvSpPr>
          <p:nvPr>
            <p:ph type="title"/>
          </p:nvPr>
        </p:nvSpPr>
        <p:spPr>
          <a:xfrm>
            <a:off x="838200" y="569311"/>
            <a:ext cx="10515600" cy="1325563"/>
          </a:xfrm>
        </p:spPr>
        <p:txBody>
          <a:bodyPr/>
          <a:lstStyle/>
          <a:p>
            <a:pPr algn="ctr"/>
            <a:r>
              <a:rPr lang="en-US" b="0" i="0" dirty="0">
                <a:solidFill>
                  <a:srgbClr val="610B38"/>
                </a:solidFill>
                <a:effectLst/>
                <a:latin typeface="erdana"/>
              </a:rPr>
              <a:t>Advantage of functions in C</a:t>
            </a:r>
            <a:br>
              <a:rPr lang="en-US" b="0" i="0" dirty="0">
                <a:solidFill>
                  <a:srgbClr val="610B38"/>
                </a:solidFill>
                <a:effectLst/>
                <a:latin typeface="erdana"/>
              </a:rPr>
            </a:br>
            <a:endParaRPr lang="te-IN" dirty="0"/>
          </a:p>
        </p:txBody>
      </p:sp>
      <p:sp>
        <p:nvSpPr>
          <p:cNvPr id="3" name="Content Placeholder 2">
            <a:extLst>
              <a:ext uri="{FF2B5EF4-FFF2-40B4-BE49-F238E27FC236}">
                <a16:creationId xmlns:a16="http://schemas.microsoft.com/office/drawing/2014/main" id="{1BD131BF-45D6-40E8-83DB-A37610D06373}"/>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By using functions, we can avoid rewriting same logic/code again and again in a program.</a:t>
            </a:r>
          </a:p>
          <a:p>
            <a:pPr algn="just">
              <a:buFont typeface="Arial" panose="020B0604020202020204" pitchFamily="34" charset="0"/>
              <a:buChar char="•"/>
            </a:pPr>
            <a:r>
              <a:rPr lang="en-US" b="0" i="0" dirty="0">
                <a:solidFill>
                  <a:srgbClr val="000000"/>
                </a:solidFill>
                <a:effectLst/>
                <a:latin typeface="Inter-Regular"/>
              </a:rPr>
              <a:t>We can call C functions any number of times in a program and from any place in a program.</a:t>
            </a:r>
          </a:p>
          <a:p>
            <a:pPr algn="just">
              <a:buFont typeface="Arial" panose="020B0604020202020204" pitchFamily="34" charset="0"/>
              <a:buChar char="•"/>
            </a:pPr>
            <a:r>
              <a:rPr lang="en-US" b="0" i="0" dirty="0">
                <a:solidFill>
                  <a:srgbClr val="000000"/>
                </a:solidFill>
                <a:effectLst/>
                <a:latin typeface="Inter-Regular"/>
              </a:rPr>
              <a:t>We can track a large C program easily when it is divided into multiple functions.</a:t>
            </a:r>
          </a:p>
          <a:p>
            <a:pPr algn="just">
              <a:buFont typeface="Arial" panose="020B0604020202020204" pitchFamily="34" charset="0"/>
              <a:buChar char="•"/>
            </a:pPr>
            <a:r>
              <a:rPr lang="en-US" b="0" i="0" dirty="0">
                <a:solidFill>
                  <a:srgbClr val="000000"/>
                </a:solidFill>
                <a:effectLst/>
                <a:latin typeface="Inter-Regular"/>
              </a:rPr>
              <a:t>Reusability is the main achievement of C functions.</a:t>
            </a:r>
          </a:p>
          <a:p>
            <a:endParaRPr lang="te-IN" dirty="0"/>
          </a:p>
        </p:txBody>
      </p:sp>
      <p:sp>
        <p:nvSpPr>
          <p:cNvPr id="4" name="Footer Placeholder 3">
            <a:extLst>
              <a:ext uri="{FF2B5EF4-FFF2-40B4-BE49-F238E27FC236}">
                <a16:creationId xmlns:a16="http://schemas.microsoft.com/office/drawing/2014/main" id="{4D2B3725-C559-40C2-B737-5441C8B98503}"/>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344637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4B87-678E-4916-BBD1-6EB4793BAA93}"/>
              </a:ext>
            </a:extLst>
          </p:cNvPr>
          <p:cNvSpPr>
            <a:spLocks noGrp="1"/>
          </p:cNvSpPr>
          <p:nvPr>
            <p:ph type="title"/>
          </p:nvPr>
        </p:nvSpPr>
        <p:spPr/>
        <p:txBody>
          <a:bodyPr/>
          <a:lstStyle/>
          <a:p>
            <a:pPr algn="ctr"/>
            <a:r>
              <a:rPr lang="en-US" b="1" dirty="0"/>
              <a:t>            Functions</a:t>
            </a:r>
            <a:endParaRPr lang="te-IN" b="1" dirty="0"/>
          </a:p>
        </p:txBody>
      </p:sp>
      <p:sp>
        <p:nvSpPr>
          <p:cNvPr id="3" name="Content Placeholder 2">
            <a:extLst>
              <a:ext uri="{FF2B5EF4-FFF2-40B4-BE49-F238E27FC236}">
                <a16:creationId xmlns:a16="http://schemas.microsoft.com/office/drawing/2014/main" id="{F0856E25-804A-4020-9A4E-9260372E6059}"/>
              </a:ext>
            </a:extLst>
          </p:cNvPr>
          <p:cNvSpPr>
            <a:spLocks noGrp="1"/>
          </p:cNvSpPr>
          <p:nvPr>
            <p:ph idx="1"/>
          </p:nvPr>
        </p:nvSpPr>
        <p:spPr/>
        <p:txBody>
          <a:bodyPr/>
          <a:lstStyle/>
          <a:p>
            <a:pPr algn="just"/>
            <a:r>
              <a:rPr lang="en-US" b="0" i="0" dirty="0">
                <a:solidFill>
                  <a:srgbClr val="333333"/>
                </a:solidFill>
                <a:effectLst/>
                <a:latin typeface="Inter-Regular"/>
              </a:rPr>
              <a:t>There are two types of functions in C programming:</a:t>
            </a:r>
          </a:p>
          <a:p>
            <a:pPr algn="just">
              <a:buFont typeface="+mj-lt"/>
              <a:buAutoNum type="arabicPeriod"/>
            </a:pPr>
            <a:r>
              <a:rPr lang="en-US" b="1" i="0" dirty="0">
                <a:solidFill>
                  <a:srgbClr val="000000"/>
                </a:solidFill>
                <a:effectLst/>
                <a:latin typeface="Inter-Bold"/>
              </a:rPr>
              <a:t>Library Functions</a:t>
            </a:r>
            <a:r>
              <a:rPr lang="en-US" b="0" i="0" dirty="0">
                <a:solidFill>
                  <a:srgbClr val="000000"/>
                </a:solidFill>
                <a:effectLst/>
                <a:latin typeface="Inter-Regular"/>
              </a:rPr>
              <a:t>: are the functions which are declared in the C header files such as </a:t>
            </a:r>
            <a:r>
              <a:rPr lang="en-US" b="0" i="0" dirty="0" err="1">
                <a:solidFill>
                  <a:srgbClr val="000000"/>
                </a:solidFill>
                <a:effectLst/>
                <a:latin typeface="Inter-Regular"/>
              </a:rPr>
              <a:t>scanf</a:t>
            </a:r>
            <a:r>
              <a:rPr lang="en-US" b="0" i="0" dirty="0">
                <a:solidFill>
                  <a:srgbClr val="000000"/>
                </a:solidFill>
                <a:effectLst/>
                <a:latin typeface="Inter-Regular"/>
              </a:rPr>
              <a:t>(), printf(), gets(), puts(), ceil(), floor() etc.</a:t>
            </a:r>
          </a:p>
          <a:p>
            <a:pPr algn="just">
              <a:buFont typeface="+mj-lt"/>
              <a:buAutoNum type="arabicPeriod"/>
            </a:pPr>
            <a:r>
              <a:rPr lang="en-US" b="1" i="0" dirty="0">
                <a:solidFill>
                  <a:srgbClr val="000000"/>
                </a:solidFill>
                <a:effectLst/>
                <a:latin typeface="Inter-Bold"/>
              </a:rPr>
              <a:t>User-defined functions</a:t>
            </a:r>
            <a:r>
              <a:rPr lang="en-US" b="0" i="0" dirty="0">
                <a:solidFill>
                  <a:srgbClr val="000000"/>
                </a:solidFill>
                <a:effectLst/>
                <a:latin typeface="Inter-Regular"/>
              </a:rPr>
              <a:t>: are the functions which are created by the C programmer, so that he/she can use it many times. It reduces the complexity of a big program and optimizes the code.</a:t>
            </a:r>
          </a:p>
          <a:p>
            <a:endParaRPr lang="te-IN" dirty="0"/>
          </a:p>
        </p:txBody>
      </p:sp>
      <p:sp>
        <p:nvSpPr>
          <p:cNvPr id="4" name="Footer Placeholder 3">
            <a:extLst>
              <a:ext uri="{FF2B5EF4-FFF2-40B4-BE49-F238E27FC236}">
                <a16:creationId xmlns:a16="http://schemas.microsoft.com/office/drawing/2014/main" id="{5D9AB817-2900-48F3-905D-65EE2A23AB21}"/>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81952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C868-17D8-4F5A-93AD-1223A0833D66}"/>
              </a:ext>
            </a:extLst>
          </p:cNvPr>
          <p:cNvSpPr>
            <a:spLocks noGrp="1"/>
          </p:cNvSpPr>
          <p:nvPr>
            <p:ph type="title"/>
          </p:nvPr>
        </p:nvSpPr>
        <p:spPr/>
        <p:txBody>
          <a:bodyPr/>
          <a:lstStyle/>
          <a:p>
            <a:pPr algn="ctr"/>
            <a:r>
              <a:rPr lang="en-US" b="1" dirty="0"/>
              <a:t>Functions</a:t>
            </a:r>
            <a:endParaRPr lang="te-IN" b="1" dirty="0"/>
          </a:p>
        </p:txBody>
      </p:sp>
      <p:sp>
        <p:nvSpPr>
          <p:cNvPr id="3" name="Content Placeholder 2">
            <a:extLst>
              <a:ext uri="{FF2B5EF4-FFF2-40B4-BE49-F238E27FC236}">
                <a16:creationId xmlns:a16="http://schemas.microsoft.com/office/drawing/2014/main" id="{B992EE28-2615-4A75-9B37-A7755959AAAF}"/>
              </a:ext>
            </a:extLst>
          </p:cNvPr>
          <p:cNvSpPr>
            <a:spLocks noGrp="1"/>
          </p:cNvSpPr>
          <p:nvPr>
            <p:ph idx="1"/>
          </p:nvPr>
        </p:nvSpPr>
        <p:spPr>
          <a:xfrm>
            <a:off x="838200" y="1358283"/>
            <a:ext cx="10835936" cy="4818680"/>
          </a:xfrm>
        </p:spPr>
        <p:txBody>
          <a:bodyPr>
            <a:normAutofit fontScale="85000" lnSpcReduction="10000"/>
          </a:bodyPr>
          <a:lstStyle/>
          <a:p>
            <a:pPr algn="just"/>
            <a:r>
              <a:rPr lang="en-US" b="0" i="0" dirty="0">
                <a:solidFill>
                  <a:srgbClr val="333333"/>
                </a:solidFill>
                <a:effectLst/>
                <a:latin typeface="Inter-Regular"/>
              </a:rPr>
              <a:t>There are three aspects of a C function</a:t>
            </a:r>
          </a:p>
          <a:p>
            <a:pPr algn="just"/>
            <a:endParaRPr lang="en-US" b="0" i="0" dirty="0">
              <a:solidFill>
                <a:srgbClr val="333333"/>
              </a:solidFill>
              <a:effectLst/>
              <a:latin typeface="Inter-Regular"/>
            </a:endParaRPr>
          </a:p>
          <a:p>
            <a:pPr marL="0" indent="0">
              <a:buNone/>
            </a:pPr>
            <a:r>
              <a:rPr lang="en-US" b="1" i="0" dirty="0">
                <a:solidFill>
                  <a:srgbClr val="000000"/>
                </a:solidFill>
                <a:effectLst/>
                <a:latin typeface="Inter-Bold"/>
              </a:rPr>
              <a:t>Function declaration</a:t>
            </a:r>
            <a:r>
              <a:rPr lang="en-US" b="0" i="0" dirty="0">
                <a:solidFill>
                  <a:srgbClr val="000000"/>
                </a:solidFill>
                <a:effectLst/>
                <a:latin typeface="Inter-Regular"/>
              </a:rPr>
              <a:t> A function must be declared globally in a c program to tell the compiler about the function name, function parameters, and return type.</a:t>
            </a:r>
          </a:p>
          <a:p>
            <a:pPr marL="0" indent="0">
              <a:buNone/>
            </a:pPr>
            <a:endParaRPr lang="en-US" b="0" i="0" dirty="0">
              <a:solidFill>
                <a:srgbClr val="000000"/>
              </a:solidFill>
              <a:effectLst/>
              <a:latin typeface="Inter-Regular"/>
            </a:endParaRPr>
          </a:p>
          <a:p>
            <a:pPr marL="0" indent="0">
              <a:buNone/>
            </a:pPr>
            <a:r>
              <a:rPr lang="en-US" b="1" i="0" dirty="0">
                <a:solidFill>
                  <a:srgbClr val="000000"/>
                </a:solidFill>
                <a:effectLst/>
                <a:latin typeface="Inter-Bold"/>
              </a:rPr>
              <a:t>Function definition</a:t>
            </a:r>
            <a:r>
              <a:rPr lang="en-US" b="0" i="0" dirty="0">
                <a:solidFill>
                  <a:srgbClr val="000000"/>
                </a:solidFill>
                <a:effectLst/>
                <a:latin typeface="Inter-Regular"/>
              </a:rPr>
              <a:t> It contains the actual statements which are to be executed. It is the most important aspect to which the control comes when the function is called. Here, we must notice that only one value can be returned from the function.</a:t>
            </a:r>
          </a:p>
          <a:p>
            <a:pPr marL="0" indent="0">
              <a:buNone/>
            </a:pPr>
            <a:endParaRPr lang="en-US" b="0" i="0" dirty="0">
              <a:solidFill>
                <a:srgbClr val="000000"/>
              </a:solidFill>
              <a:effectLst/>
              <a:latin typeface="Inter-Regular"/>
            </a:endParaRPr>
          </a:p>
          <a:p>
            <a:pPr marL="0" indent="0">
              <a:buNone/>
            </a:pPr>
            <a:br>
              <a:rPr lang="en-US" b="0" i="0" dirty="0">
                <a:solidFill>
                  <a:srgbClr val="333333"/>
                </a:solidFill>
                <a:effectLst/>
                <a:latin typeface="Inter-Regular"/>
              </a:rPr>
            </a:br>
            <a:r>
              <a:rPr lang="en-US" b="1" i="0" dirty="0">
                <a:solidFill>
                  <a:srgbClr val="000000"/>
                </a:solidFill>
                <a:effectLst/>
                <a:latin typeface="Inter-Bold"/>
              </a:rPr>
              <a:t>Function call</a:t>
            </a:r>
            <a:r>
              <a:rPr lang="en-US" b="0" i="0" dirty="0">
                <a:solidFill>
                  <a:srgbClr val="000000"/>
                </a:solidFill>
                <a:effectLst/>
                <a:latin typeface="Inter-Regular"/>
              </a:rPr>
              <a:t> Function can be called from anywhere in the program. The parameter list must not differ in function calling and function declaration. We must pass the same number of functions as it is declared in the function declaration.</a:t>
            </a:r>
          </a:p>
          <a:p>
            <a:pPr marL="0" indent="0" algn="just">
              <a:buNone/>
            </a:pPr>
            <a:endParaRPr lang="en-US" b="1" i="0" dirty="0">
              <a:solidFill>
                <a:srgbClr val="000000"/>
              </a:solidFill>
              <a:effectLst/>
              <a:latin typeface="Inter-Bold"/>
            </a:endParaRPr>
          </a:p>
          <a:p>
            <a:endParaRPr lang="te-IN" dirty="0"/>
          </a:p>
        </p:txBody>
      </p:sp>
      <p:sp>
        <p:nvSpPr>
          <p:cNvPr id="4" name="Footer Placeholder 3">
            <a:extLst>
              <a:ext uri="{FF2B5EF4-FFF2-40B4-BE49-F238E27FC236}">
                <a16:creationId xmlns:a16="http://schemas.microsoft.com/office/drawing/2014/main" id="{8CF98E61-BEB6-4502-A75C-0E478BBE94E1}"/>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261551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DB2D9-E65F-4CE8-AD10-50703703C31C}"/>
              </a:ext>
            </a:extLst>
          </p:cNvPr>
          <p:cNvSpPr>
            <a:spLocks noGrp="1"/>
          </p:cNvSpPr>
          <p:nvPr>
            <p:ph type="title"/>
          </p:nvPr>
        </p:nvSpPr>
        <p:spPr>
          <a:xfrm>
            <a:off x="1140041" y="681037"/>
            <a:ext cx="10515600" cy="1325563"/>
          </a:xfrm>
        </p:spPr>
        <p:txBody>
          <a:bodyPr/>
          <a:lstStyle/>
          <a:p>
            <a:r>
              <a:rPr lang="en-IN" b="0" i="0" dirty="0">
                <a:solidFill>
                  <a:srgbClr val="000000"/>
                </a:solidFill>
                <a:effectLst/>
                <a:latin typeface="Arial" panose="020B0604020202020204" pitchFamily="34" charset="0"/>
              </a:rPr>
              <a:t>             </a:t>
            </a:r>
            <a:r>
              <a:rPr lang="en-IN" b="0" i="0" u="sng" dirty="0">
                <a:solidFill>
                  <a:srgbClr val="000000"/>
                </a:solidFill>
                <a:effectLst/>
                <a:latin typeface="Arial" panose="020B0604020202020204" pitchFamily="34" charset="0"/>
              </a:rPr>
              <a:t>function definition</a:t>
            </a:r>
            <a:br>
              <a:rPr lang="te-IN" dirty="0"/>
            </a:br>
            <a:endParaRPr lang="te-IN" dirty="0"/>
          </a:p>
        </p:txBody>
      </p:sp>
      <p:sp>
        <p:nvSpPr>
          <p:cNvPr id="3" name="Content Placeholder 2">
            <a:extLst>
              <a:ext uri="{FF2B5EF4-FFF2-40B4-BE49-F238E27FC236}">
                <a16:creationId xmlns:a16="http://schemas.microsoft.com/office/drawing/2014/main" id="{70DD0D52-DCB0-47C3-A070-A9A06E7E3276}"/>
              </a:ext>
            </a:extLst>
          </p:cNvPr>
          <p:cNvSpPr>
            <a:spLocks noGrp="1"/>
          </p:cNvSpPr>
          <p:nvPr>
            <p:ph idx="1"/>
          </p:nvPr>
        </p:nvSpPr>
        <p:spPr>
          <a:xfrm>
            <a:off x="678402" y="1130754"/>
            <a:ext cx="10515600" cy="2722155"/>
          </a:xfrm>
        </p:spPr>
        <p:txBody>
          <a:bodyPr/>
          <a:lstStyle/>
          <a:p>
            <a:pPr marL="0" indent="0">
              <a:buNone/>
            </a:pPr>
            <a:r>
              <a:rPr lang="en-IN" b="1" u="sng" dirty="0"/>
              <a:t>syntax:</a:t>
            </a:r>
          </a:p>
          <a:p>
            <a:pPr marL="0" indent="0">
              <a:buNone/>
            </a:pPr>
            <a:r>
              <a:rPr lang="en-US" b="1" dirty="0" err="1">
                <a:solidFill>
                  <a:srgbClr val="3333FF"/>
                </a:solidFill>
              </a:rPr>
              <a:t>returntype</a:t>
            </a:r>
            <a:r>
              <a:rPr lang="en-US" b="1" dirty="0">
                <a:solidFill>
                  <a:srgbClr val="3333FF"/>
                </a:solidFill>
              </a:rPr>
              <a:t> </a:t>
            </a:r>
            <a:r>
              <a:rPr lang="en-US" b="1" dirty="0" err="1">
                <a:solidFill>
                  <a:srgbClr val="3333FF"/>
                </a:solidFill>
              </a:rPr>
              <a:t>function_name</a:t>
            </a:r>
            <a:r>
              <a:rPr lang="en-US" b="1" dirty="0">
                <a:solidFill>
                  <a:srgbClr val="3333FF"/>
                </a:solidFill>
              </a:rPr>
              <a:t>( parameter list ) </a:t>
            </a:r>
          </a:p>
          <a:p>
            <a:pPr marL="0" indent="0">
              <a:buNone/>
            </a:pPr>
            <a:r>
              <a:rPr lang="en-US" b="1" dirty="0">
                <a:solidFill>
                  <a:srgbClr val="3333FF"/>
                </a:solidFill>
              </a:rPr>
              <a:t>{</a:t>
            </a:r>
          </a:p>
          <a:p>
            <a:pPr marL="0" indent="0">
              <a:buNone/>
            </a:pPr>
            <a:r>
              <a:rPr lang="en-US" b="1" dirty="0">
                <a:solidFill>
                  <a:srgbClr val="3333FF"/>
                </a:solidFill>
              </a:rPr>
              <a:t>body of the function</a:t>
            </a:r>
          </a:p>
          <a:p>
            <a:pPr marL="0" indent="0">
              <a:buNone/>
            </a:pPr>
            <a:r>
              <a:rPr lang="en-US" b="1" dirty="0">
                <a:solidFill>
                  <a:srgbClr val="3333FF"/>
                </a:solidFill>
              </a:rPr>
              <a:t>}</a:t>
            </a:r>
            <a:endParaRPr lang="te-IN" b="1" dirty="0">
              <a:solidFill>
                <a:srgbClr val="3333FF"/>
              </a:solidFill>
            </a:endParaRPr>
          </a:p>
        </p:txBody>
      </p:sp>
      <p:sp>
        <p:nvSpPr>
          <p:cNvPr id="4" name="Footer Placeholder 3">
            <a:extLst>
              <a:ext uri="{FF2B5EF4-FFF2-40B4-BE49-F238E27FC236}">
                <a16:creationId xmlns:a16="http://schemas.microsoft.com/office/drawing/2014/main" id="{8126BC1C-DB8C-4D9E-96CE-A6FC6F46FBAC}"/>
              </a:ext>
            </a:extLst>
          </p:cNvPr>
          <p:cNvSpPr>
            <a:spLocks noGrp="1"/>
          </p:cNvSpPr>
          <p:nvPr>
            <p:ph type="ftr" sz="quarter" idx="11"/>
          </p:nvPr>
        </p:nvSpPr>
        <p:spPr/>
        <p:txBody>
          <a:bodyPr/>
          <a:lstStyle/>
          <a:p>
            <a:r>
              <a:rPr lang="en-US"/>
              <a:t>PROGRAMMING FOR PROBLEM SOLVING USING C                               A.Lakshmanarao</a:t>
            </a:r>
          </a:p>
        </p:txBody>
      </p:sp>
      <p:sp>
        <p:nvSpPr>
          <p:cNvPr id="7" name="Content Placeholder 2">
            <a:extLst>
              <a:ext uri="{FF2B5EF4-FFF2-40B4-BE49-F238E27FC236}">
                <a16:creationId xmlns:a16="http://schemas.microsoft.com/office/drawing/2014/main" id="{43AC50A4-5011-467C-8259-E55D5A3CEEFB}"/>
              </a:ext>
            </a:extLst>
          </p:cNvPr>
          <p:cNvSpPr txBox="1">
            <a:spLocks/>
          </p:cNvSpPr>
          <p:nvPr/>
        </p:nvSpPr>
        <p:spPr>
          <a:xfrm>
            <a:off x="484574" y="3660015"/>
            <a:ext cx="10515600" cy="27221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parameter list is in the following form:</a:t>
            </a:r>
          </a:p>
          <a:p>
            <a:pPr marL="0" indent="0">
              <a:buFont typeface="Arial" panose="020B0604020202020204" pitchFamily="34" charset="0"/>
              <a:buNone/>
            </a:pPr>
            <a:r>
              <a:rPr lang="en-US" dirty="0"/>
              <a:t>datatype var1,datatype var2,datatype var3……</a:t>
            </a:r>
          </a:p>
        </p:txBody>
      </p:sp>
      <p:sp>
        <p:nvSpPr>
          <p:cNvPr id="9" name="TextBox 8">
            <a:extLst>
              <a:ext uri="{FF2B5EF4-FFF2-40B4-BE49-F238E27FC236}">
                <a16:creationId xmlns:a16="http://schemas.microsoft.com/office/drawing/2014/main" id="{124E6422-3E73-4F62-BA89-EBC0BCD76B1E}"/>
              </a:ext>
            </a:extLst>
          </p:cNvPr>
          <p:cNvSpPr txBox="1"/>
          <p:nvPr/>
        </p:nvSpPr>
        <p:spPr>
          <a:xfrm>
            <a:off x="484574" y="4596251"/>
            <a:ext cx="9498366" cy="1938992"/>
          </a:xfrm>
          <a:prstGeom prst="rect">
            <a:avLst/>
          </a:prstGeom>
          <a:noFill/>
        </p:spPr>
        <p:txBody>
          <a:bodyPr wrap="square">
            <a:spAutoFit/>
          </a:bodyPr>
          <a:lstStyle/>
          <a:p>
            <a:pPr marL="0" indent="0">
              <a:buNone/>
            </a:pPr>
            <a:r>
              <a:rPr lang="en-US" sz="2400" b="1" dirty="0" err="1">
                <a:solidFill>
                  <a:srgbClr val="3333FF"/>
                </a:solidFill>
              </a:rPr>
              <a:t>returntype</a:t>
            </a:r>
            <a:r>
              <a:rPr lang="en-US" sz="2400" b="1" dirty="0">
                <a:solidFill>
                  <a:srgbClr val="3333FF"/>
                </a:solidFill>
              </a:rPr>
              <a:t> </a:t>
            </a:r>
            <a:r>
              <a:rPr lang="en-US" sz="2400" b="1" dirty="0" err="1">
                <a:solidFill>
                  <a:srgbClr val="3333FF"/>
                </a:solidFill>
              </a:rPr>
              <a:t>function_name</a:t>
            </a:r>
            <a:r>
              <a:rPr lang="en-US" sz="2400" b="1" dirty="0">
                <a:solidFill>
                  <a:srgbClr val="3333FF"/>
                </a:solidFill>
              </a:rPr>
              <a:t>(datatype var1,datatype var2,datatype var3…………) </a:t>
            </a:r>
          </a:p>
          <a:p>
            <a:pPr marL="0" indent="0">
              <a:buNone/>
            </a:pPr>
            <a:r>
              <a:rPr lang="en-US" sz="2400" b="1" dirty="0">
                <a:solidFill>
                  <a:srgbClr val="3333FF"/>
                </a:solidFill>
              </a:rPr>
              <a:t>{</a:t>
            </a:r>
          </a:p>
          <a:p>
            <a:pPr marL="0" indent="0">
              <a:buNone/>
            </a:pPr>
            <a:r>
              <a:rPr lang="en-US" sz="2400" b="1" dirty="0">
                <a:solidFill>
                  <a:srgbClr val="3333FF"/>
                </a:solidFill>
              </a:rPr>
              <a:t>body of the function</a:t>
            </a:r>
          </a:p>
          <a:p>
            <a:pPr marL="0" indent="0">
              <a:buNone/>
            </a:pPr>
            <a:r>
              <a:rPr lang="en-US" sz="2400" b="1" dirty="0">
                <a:solidFill>
                  <a:srgbClr val="3333FF"/>
                </a:solidFill>
              </a:rPr>
              <a:t>}</a:t>
            </a:r>
            <a:endParaRPr lang="te-IN" sz="2400" dirty="0"/>
          </a:p>
        </p:txBody>
      </p:sp>
    </p:spTree>
    <p:extLst>
      <p:ext uri="{BB962C8B-B14F-4D97-AF65-F5344CB8AC3E}">
        <p14:creationId xmlns:p14="http://schemas.microsoft.com/office/powerpoint/2010/main" val="41325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751" y="482375"/>
            <a:ext cx="2177249" cy="510638"/>
          </a:xfrm>
        </p:spPr>
        <p:txBody>
          <a:bodyPr>
            <a:normAutofit fontScale="90000"/>
          </a:bodyPr>
          <a:lstStyle/>
          <a:p>
            <a:r>
              <a:rPr lang="en-US" sz="4000" b="1" u="sng" dirty="0">
                <a:solidFill>
                  <a:srgbClr val="002060"/>
                </a:solidFill>
                <a:latin typeface="Times New Roman" panose="02020603050405020304" pitchFamily="18" charset="0"/>
                <a:cs typeface="Times New Roman" panose="02020603050405020304" pitchFamily="18" charset="0"/>
              </a:rPr>
              <a:t>Syllabus</a:t>
            </a:r>
            <a:endParaRPr lang="en-US" sz="4000" dirty="0"/>
          </a:p>
        </p:txBody>
      </p:sp>
      <p:sp>
        <p:nvSpPr>
          <p:cNvPr id="3" name="Content Placeholder 2"/>
          <p:cNvSpPr>
            <a:spLocks noGrp="1"/>
          </p:cNvSpPr>
          <p:nvPr>
            <p:ph idx="1"/>
          </p:nvPr>
        </p:nvSpPr>
        <p:spPr>
          <a:xfrm>
            <a:off x="703111" y="2191498"/>
            <a:ext cx="10785777" cy="5864987"/>
          </a:xfrm>
        </p:spPr>
        <p:txBody>
          <a:bodyPr>
            <a:normAutofit/>
          </a:bodyPr>
          <a:lstStyle/>
          <a:p>
            <a:pPr marL="0" indent="0" algn="ctr">
              <a:buNone/>
            </a:pPr>
            <a:r>
              <a:rPr lang="en-US" sz="2200" b="1" u="sng" dirty="0">
                <a:solidFill>
                  <a:srgbClr val="002060"/>
                </a:solidFill>
                <a:latin typeface="Times New Roman" panose="02020603050405020304" pitchFamily="18" charset="0"/>
                <a:cs typeface="Times New Roman" panose="02020603050405020304" pitchFamily="18" charset="0"/>
              </a:rPr>
              <a:t>UNIT-III:</a:t>
            </a:r>
            <a:endParaRPr lang="en-US" sz="2200" b="1"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b="1" dirty="0">
                <a:solidFill>
                  <a:srgbClr val="002060"/>
                </a:solidFill>
                <a:latin typeface="Times New Roman" panose="02020603050405020304" pitchFamily="18" charset="0"/>
                <a:cs typeface="Times New Roman" panose="02020603050405020304" pitchFamily="18" charset="0"/>
              </a:rPr>
              <a:t>Strings: </a:t>
            </a:r>
            <a:r>
              <a:rPr lang="en-US" dirty="0">
                <a:solidFill>
                  <a:srgbClr val="002060"/>
                </a:solidFill>
                <a:latin typeface="Times New Roman" panose="02020603050405020304" pitchFamily="18" charset="0"/>
                <a:cs typeface="Times New Roman" panose="02020603050405020304" pitchFamily="18" charset="0"/>
              </a:rPr>
              <a:t>String Fundamentals, String Processing with and without Library Functions. </a:t>
            </a:r>
          </a:p>
          <a:p>
            <a:pPr marL="0" indent="0" algn="just">
              <a:buNone/>
            </a:pPr>
            <a:r>
              <a:rPr lang="en-US" b="1" dirty="0">
                <a:solidFill>
                  <a:srgbClr val="002060"/>
                </a:solidFill>
                <a:latin typeface="Times New Roman" panose="02020603050405020304" pitchFamily="18" charset="0"/>
                <a:cs typeface="Times New Roman" panose="02020603050405020304" pitchFamily="18" charset="0"/>
              </a:rPr>
              <a:t>Functions: </a:t>
            </a:r>
            <a:r>
              <a:rPr lang="en-US" dirty="0">
                <a:solidFill>
                  <a:srgbClr val="002060"/>
                </a:solidFill>
                <a:latin typeface="Times New Roman" panose="02020603050405020304" pitchFamily="18" charset="0"/>
                <a:cs typeface="Times New Roman" panose="02020603050405020304" pitchFamily="18" charset="0"/>
              </a:rPr>
              <a:t>Introduction,  Function Declaration, Function Definition, Function call, Categories of Functions, passing parameters to Functions, Arrays as Function Arguments, Scope of Variables, Variable Storage Classes, Recursion.</a:t>
            </a:r>
          </a:p>
        </p:txBody>
      </p:sp>
      <p:sp>
        <p:nvSpPr>
          <p:cNvPr id="4" name="Footer Placeholder 3">
            <a:extLst>
              <a:ext uri="{FF2B5EF4-FFF2-40B4-BE49-F238E27FC236}">
                <a16:creationId xmlns:a16="http://schemas.microsoft.com/office/drawing/2014/main" id="{A201B4FA-D563-4984-A90A-9CC0353876F9}"/>
              </a:ext>
            </a:extLst>
          </p:cNvPr>
          <p:cNvSpPr>
            <a:spLocks noGrp="1"/>
          </p:cNvSpPr>
          <p:nvPr>
            <p:ph type="ftr" sz="quarter" idx="11"/>
          </p:nvPr>
        </p:nvSpPr>
        <p:spPr>
          <a:xfrm>
            <a:off x="4180643" y="6492875"/>
            <a:ext cx="4114800" cy="365125"/>
          </a:xfrm>
        </p:spPr>
        <p:txBody>
          <a:bodyPr/>
          <a:lstStyle/>
          <a:p>
            <a:r>
              <a:rPr lang="en-US"/>
              <a:t>PROGRAMMING FOR PROBLEM SOLVING USING C                               A.Lakshmanarao</a:t>
            </a:r>
            <a:endParaRPr lang="en-US" dirty="0"/>
          </a:p>
        </p:txBody>
      </p:sp>
    </p:spTree>
    <p:extLst>
      <p:ext uri="{BB962C8B-B14F-4D97-AF65-F5344CB8AC3E}">
        <p14:creationId xmlns:p14="http://schemas.microsoft.com/office/powerpoint/2010/main" val="2424659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DB2D9-E65F-4CE8-AD10-50703703C31C}"/>
              </a:ext>
            </a:extLst>
          </p:cNvPr>
          <p:cNvSpPr>
            <a:spLocks noGrp="1"/>
          </p:cNvSpPr>
          <p:nvPr>
            <p:ph type="title"/>
          </p:nvPr>
        </p:nvSpPr>
        <p:spPr>
          <a:xfrm>
            <a:off x="1140041" y="681037"/>
            <a:ext cx="10515600" cy="1325563"/>
          </a:xfrm>
        </p:spPr>
        <p:txBody>
          <a:bodyPr/>
          <a:lstStyle/>
          <a:p>
            <a:r>
              <a:rPr lang="en-IN" b="0" i="0" dirty="0">
                <a:solidFill>
                  <a:srgbClr val="000000"/>
                </a:solidFill>
                <a:effectLst/>
                <a:latin typeface="Arial" panose="020B0604020202020204" pitchFamily="34" charset="0"/>
              </a:rPr>
              <a:t>             </a:t>
            </a:r>
            <a:r>
              <a:rPr lang="en-IN" b="0" i="0" u="sng" dirty="0">
                <a:solidFill>
                  <a:srgbClr val="000000"/>
                </a:solidFill>
                <a:effectLst/>
                <a:latin typeface="Arial" panose="020B0604020202020204" pitchFamily="34" charset="0"/>
              </a:rPr>
              <a:t>function declaration</a:t>
            </a:r>
            <a:endParaRPr lang="te-IN" dirty="0"/>
          </a:p>
        </p:txBody>
      </p:sp>
      <p:sp>
        <p:nvSpPr>
          <p:cNvPr id="3" name="Content Placeholder 2">
            <a:extLst>
              <a:ext uri="{FF2B5EF4-FFF2-40B4-BE49-F238E27FC236}">
                <a16:creationId xmlns:a16="http://schemas.microsoft.com/office/drawing/2014/main" id="{70DD0D52-DCB0-47C3-A070-A9A06E7E3276}"/>
              </a:ext>
            </a:extLst>
          </p:cNvPr>
          <p:cNvSpPr>
            <a:spLocks noGrp="1"/>
          </p:cNvSpPr>
          <p:nvPr>
            <p:ph idx="1"/>
          </p:nvPr>
        </p:nvSpPr>
        <p:spPr>
          <a:xfrm>
            <a:off x="651769" y="1446410"/>
            <a:ext cx="10515600" cy="2722155"/>
          </a:xfrm>
        </p:spPr>
        <p:txBody>
          <a:bodyPr/>
          <a:lstStyle/>
          <a:p>
            <a:pPr marL="0" indent="0">
              <a:buNone/>
            </a:pPr>
            <a:r>
              <a:rPr lang="en-IN" b="1" u="sng" dirty="0"/>
              <a:t>syntax:</a:t>
            </a:r>
          </a:p>
          <a:p>
            <a:pPr marL="0" indent="0">
              <a:buNone/>
            </a:pPr>
            <a:r>
              <a:rPr lang="en-US" b="1" dirty="0" err="1">
                <a:solidFill>
                  <a:srgbClr val="3333FF"/>
                </a:solidFill>
              </a:rPr>
              <a:t>returntype</a:t>
            </a:r>
            <a:r>
              <a:rPr lang="en-US" b="1" dirty="0">
                <a:solidFill>
                  <a:srgbClr val="3333FF"/>
                </a:solidFill>
              </a:rPr>
              <a:t> </a:t>
            </a:r>
            <a:r>
              <a:rPr lang="en-US" b="1" dirty="0" err="1">
                <a:solidFill>
                  <a:srgbClr val="3333FF"/>
                </a:solidFill>
              </a:rPr>
              <a:t>function_name</a:t>
            </a:r>
            <a:r>
              <a:rPr lang="en-US" b="1" dirty="0">
                <a:solidFill>
                  <a:srgbClr val="3333FF"/>
                </a:solidFill>
              </a:rPr>
              <a:t>( parameter list ); </a:t>
            </a:r>
          </a:p>
          <a:p>
            <a:pPr marL="0" indent="0">
              <a:buNone/>
            </a:pPr>
            <a:endParaRPr lang="en-US" b="1" dirty="0">
              <a:solidFill>
                <a:srgbClr val="3333FF"/>
              </a:solidFill>
            </a:endParaRPr>
          </a:p>
          <a:p>
            <a:pPr marL="0" indent="0">
              <a:buNone/>
            </a:pPr>
            <a:endParaRPr lang="te-IN" b="1" dirty="0">
              <a:solidFill>
                <a:srgbClr val="3333FF"/>
              </a:solidFill>
            </a:endParaRPr>
          </a:p>
        </p:txBody>
      </p:sp>
      <p:sp>
        <p:nvSpPr>
          <p:cNvPr id="4" name="Footer Placeholder 3">
            <a:extLst>
              <a:ext uri="{FF2B5EF4-FFF2-40B4-BE49-F238E27FC236}">
                <a16:creationId xmlns:a16="http://schemas.microsoft.com/office/drawing/2014/main" id="{8126BC1C-DB8C-4D9E-96CE-A6FC6F46FBAC}"/>
              </a:ext>
            </a:extLst>
          </p:cNvPr>
          <p:cNvSpPr>
            <a:spLocks noGrp="1"/>
          </p:cNvSpPr>
          <p:nvPr>
            <p:ph type="ftr" sz="quarter" idx="11"/>
          </p:nvPr>
        </p:nvSpPr>
        <p:spPr/>
        <p:txBody>
          <a:bodyPr/>
          <a:lstStyle/>
          <a:p>
            <a:r>
              <a:rPr lang="en-US"/>
              <a:t>PROGRAMMING FOR PROBLEM SOLVING USING C                               A.Lakshmanarao</a:t>
            </a:r>
          </a:p>
        </p:txBody>
      </p:sp>
      <p:sp>
        <p:nvSpPr>
          <p:cNvPr id="7" name="Content Placeholder 2">
            <a:extLst>
              <a:ext uri="{FF2B5EF4-FFF2-40B4-BE49-F238E27FC236}">
                <a16:creationId xmlns:a16="http://schemas.microsoft.com/office/drawing/2014/main" id="{43AC50A4-5011-467C-8259-E55D5A3CEEFB}"/>
              </a:ext>
            </a:extLst>
          </p:cNvPr>
          <p:cNvSpPr txBox="1">
            <a:spLocks/>
          </p:cNvSpPr>
          <p:nvPr/>
        </p:nvSpPr>
        <p:spPr>
          <a:xfrm>
            <a:off x="484574" y="3660015"/>
            <a:ext cx="10515600" cy="27221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parameter list is in the following form:</a:t>
            </a:r>
          </a:p>
        </p:txBody>
      </p:sp>
      <p:sp>
        <p:nvSpPr>
          <p:cNvPr id="9" name="TextBox 8">
            <a:extLst>
              <a:ext uri="{FF2B5EF4-FFF2-40B4-BE49-F238E27FC236}">
                <a16:creationId xmlns:a16="http://schemas.microsoft.com/office/drawing/2014/main" id="{124E6422-3E73-4F62-BA89-EBC0BCD76B1E}"/>
              </a:ext>
            </a:extLst>
          </p:cNvPr>
          <p:cNvSpPr txBox="1"/>
          <p:nvPr/>
        </p:nvSpPr>
        <p:spPr>
          <a:xfrm>
            <a:off x="993191" y="4377107"/>
            <a:ext cx="9498366" cy="1200329"/>
          </a:xfrm>
          <a:prstGeom prst="rect">
            <a:avLst/>
          </a:prstGeom>
          <a:noFill/>
        </p:spPr>
        <p:txBody>
          <a:bodyPr wrap="square">
            <a:spAutoFit/>
          </a:bodyPr>
          <a:lstStyle/>
          <a:p>
            <a:pPr marL="0" indent="0">
              <a:buNone/>
            </a:pPr>
            <a:r>
              <a:rPr lang="en-US" sz="2400" b="1" u="sng" dirty="0"/>
              <a:t>syntax:</a:t>
            </a:r>
          </a:p>
          <a:p>
            <a:pPr marL="0" indent="0">
              <a:buNone/>
            </a:pPr>
            <a:endParaRPr lang="en-US" sz="2400" b="1" dirty="0">
              <a:solidFill>
                <a:srgbClr val="3333FF"/>
              </a:solidFill>
            </a:endParaRPr>
          </a:p>
          <a:p>
            <a:pPr marL="0" indent="0">
              <a:buNone/>
            </a:pPr>
            <a:r>
              <a:rPr lang="en-US" sz="2400" b="1" dirty="0" err="1">
                <a:solidFill>
                  <a:srgbClr val="3333FF"/>
                </a:solidFill>
              </a:rPr>
              <a:t>function_name</a:t>
            </a:r>
            <a:r>
              <a:rPr lang="en-US" sz="2400" b="1" dirty="0">
                <a:solidFill>
                  <a:srgbClr val="3333FF"/>
                </a:solidFill>
              </a:rPr>
              <a:t>(parameters); </a:t>
            </a:r>
          </a:p>
        </p:txBody>
      </p:sp>
      <p:sp>
        <p:nvSpPr>
          <p:cNvPr id="10" name="Title 1">
            <a:extLst>
              <a:ext uri="{FF2B5EF4-FFF2-40B4-BE49-F238E27FC236}">
                <a16:creationId xmlns:a16="http://schemas.microsoft.com/office/drawing/2014/main" id="{988238DA-55B4-458D-86A3-3E0D4FB22E27}"/>
              </a:ext>
            </a:extLst>
          </p:cNvPr>
          <p:cNvSpPr txBox="1">
            <a:spLocks/>
          </p:cNvSpPr>
          <p:nvPr/>
        </p:nvSpPr>
        <p:spPr>
          <a:xfrm>
            <a:off x="1024631" y="25290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000000"/>
                </a:solidFill>
                <a:latin typeface="Arial" panose="020B0604020202020204" pitchFamily="34" charset="0"/>
              </a:rPr>
              <a:t>             </a:t>
            </a:r>
            <a:r>
              <a:rPr lang="en-IN" u="sng" dirty="0">
                <a:solidFill>
                  <a:srgbClr val="000000"/>
                </a:solidFill>
                <a:latin typeface="Arial" panose="020B0604020202020204" pitchFamily="34" charset="0"/>
              </a:rPr>
              <a:t>function call</a:t>
            </a:r>
            <a:endParaRPr lang="te-IN" dirty="0"/>
          </a:p>
        </p:txBody>
      </p:sp>
    </p:spTree>
    <p:extLst>
      <p:ext uri="{BB962C8B-B14F-4D97-AF65-F5344CB8AC3E}">
        <p14:creationId xmlns:p14="http://schemas.microsoft.com/office/powerpoint/2010/main" val="324211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35F4-2E08-486A-82C7-47EA95C3AA9D}"/>
              </a:ext>
            </a:extLst>
          </p:cNvPr>
          <p:cNvSpPr>
            <a:spLocks noGrp="1"/>
          </p:cNvSpPr>
          <p:nvPr>
            <p:ph type="title"/>
          </p:nvPr>
        </p:nvSpPr>
        <p:spPr>
          <a:xfrm>
            <a:off x="838200" y="-197582"/>
            <a:ext cx="10515600" cy="1302901"/>
          </a:xfrm>
        </p:spPr>
        <p:txBody>
          <a:bodyPr/>
          <a:lstStyle/>
          <a:p>
            <a:pPr algn="ctr"/>
            <a:r>
              <a:rPr lang="en-US" b="1" u="sng" dirty="0"/>
              <a:t>Functions</a:t>
            </a:r>
            <a:endParaRPr lang="en-IN" b="1" u="sng" dirty="0"/>
          </a:p>
        </p:txBody>
      </p:sp>
      <p:sp>
        <p:nvSpPr>
          <p:cNvPr id="3" name="Content Placeholder 2">
            <a:extLst>
              <a:ext uri="{FF2B5EF4-FFF2-40B4-BE49-F238E27FC236}">
                <a16:creationId xmlns:a16="http://schemas.microsoft.com/office/drawing/2014/main" id="{A1DB9FE1-5FD5-4BFC-A665-3665EC6882DA}"/>
              </a:ext>
            </a:extLst>
          </p:cNvPr>
          <p:cNvSpPr>
            <a:spLocks noGrp="1"/>
          </p:cNvSpPr>
          <p:nvPr>
            <p:ph idx="1"/>
          </p:nvPr>
        </p:nvSpPr>
        <p:spPr>
          <a:xfrm>
            <a:off x="838200" y="874207"/>
            <a:ext cx="10515600" cy="5302756"/>
          </a:xfrm>
        </p:spPr>
        <p:txBody>
          <a:bodyPr/>
          <a:lstStyle/>
          <a:p>
            <a:pPr marL="0" indent="0">
              <a:buNone/>
            </a:pPr>
            <a:r>
              <a:rPr lang="en-IN" b="1" i="0" u="sng" dirty="0">
                <a:effectLst/>
                <a:latin typeface="Arial" panose="020B0604020202020204" pitchFamily="34" charset="0"/>
              </a:rPr>
              <a:t>Defining a Function:</a:t>
            </a:r>
          </a:p>
          <a:p>
            <a:pPr marL="0" indent="0">
              <a:buNone/>
            </a:pPr>
            <a:r>
              <a:rPr lang="en-US" dirty="0" err="1"/>
              <a:t>return_type</a:t>
            </a:r>
            <a:r>
              <a:rPr lang="en-US" dirty="0"/>
              <a:t> </a:t>
            </a:r>
            <a:r>
              <a:rPr lang="en-US" dirty="0" err="1"/>
              <a:t>function_name</a:t>
            </a:r>
            <a:r>
              <a:rPr lang="en-US" dirty="0"/>
              <a:t>( parameter list ) </a:t>
            </a:r>
          </a:p>
          <a:p>
            <a:pPr marL="0" indent="0">
              <a:buNone/>
            </a:pPr>
            <a:r>
              <a:rPr lang="en-US" dirty="0"/>
              <a:t>{</a:t>
            </a:r>
          </a:p>
          <a:p>
            <a:pPr marL="0" indent="0">
              <a:buNone/>
            </a:pPr>
            <a:r>
              <a:rPr lang="en-US" dirty="0"/>
              <a:t>   body of the function</a:t>
            </a:r>
          </a:p>
          <a:p>
            <a:pPr marL="0" indent="0">
              <a:buNone/>
            </a:pPr>
            <a:r>
              <a:rPr lang="en-US" dirty="0"/>
              <a:t>}</a:t>
            </a:r>
          </a:p>
          <a:p>
            <a:pPr marL="0" indent="0">
              <a:buNone/>
            </a:pPr>
            <a:r>
              <a:rPr lang="en-IN" b="1" i="0" u="sng" dirty="0">
                <a:effectLst/>
                <a:latin typeface="Arial" panose="020B0604020202020204" pitchFamily="34" charset="0"/>
              </a:rPr>
              <a:t>Calling a Function:</a:t>
            </a:r>
          </a:p>
          <a:p>
            <a:pPr marL="0" indent="0">
              <a:buNone/>
            </a:pPr>
            <a:endParaRPr lang="en-IN" b="1" i="0" u="sng" dirty="0">
              <a:effectLst/>
              <a:latin typeface="Arial" panose="020B0604020202020204" pitchFamily="34" charset="0"/>
            </a:endParaRPr>
          </a:p>
          <a:p>
            <a:pPr marL="0" indent="0">
              <a:buNone/>
            </a:pPr>
            <a:r>
              <a:rPr lang="en-IN" dirty="0" err="1">
                <a:latin typeface="Arial" panose="020B0604020202020204" pitchFamily="34" charset="0"/>
              </a:rPr>
              <a:t>functionname</a:t>
            </a:r>
            <a:r>
              <a:rPr lang="en-IN" dirty="0">
                <a:latin typeface="Arial" panose="020B0604020202020204" pitchFamily="34" charset="0"/>
              </a:rPr>
              <a:t>(parameters)</a:t>
            </a:r>
            <a:endParaRPr lang="en-IN" i="0" dirty="0">
              <a:effectLst/>
              <a:latin typeface="Arial" panose="020B0604020202020204" pitchFamily="34" charset="0"/>
            </a:endParaRPr>
          </a:p>
          <a:p>
            <a:pPr marL="0" indent="0">
              <a:buNone/>
            </a:pPr>
            <a:endParaRPr lang="en-IN" dirty="0"/>
          </a:p>
        </p:txBody>
      </p:sp>
      <p:cxnSp>
        <p:nvCxnSpPr>
          <p:cNvPr id="6" name="Connector: Curved 5">
            <a:extLst>
              <a:ext uri="{FF2B5EF4-FFF2-40B4-BE49-F238E27FC236}">
                <a16:creationId xmlns:a16="http://schemas.microsoft.com/office/drawing/2014/main" id="{B4CBAC29-6D9B-4FED-A4F5-C7536F42BC81}"/>
              </a:ext>
            </a:extLst>
          </p:cNvPr>
          <p:cNvCxnSpPr>
            <a:cxnSpLocks/>
          </p:cNvCxnSpPr>
          <p:nvPr/>
        </p:nvCxnSpPr>
        <p:spPr>
          <a:xfrm flipV="1">
            <a:off x="5235191" y="2354954"/>
            <a:ext cx="3071446" cy="2930479"/>
          </a:xfrm>
          <a:prstGeom prst="curvedConnector3">
            <a:avLst>
              <a:gd name="adj1" fmla="val 138004"/>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ight Brace 11">
            <a:extLst>
              <a:ext uri="{FF2B5EF4-FFF2-40B4-BE49-F238E27FC236}">
                <a16:creationId xmlns:a16="http://schemas.microsoft.com/office/drawing/2014/main" id="{54073E8C-B4AA-417D-9F54-DFDA7113ADAE}"/>
              </a:ext>
            </a:extLst>
          </p:cNvPr>
          <p:cNvSpPr/>
          <p:nvPr/>
        </p:nvSpPr>
        <p:spPr>
          <a:xfrm>
            <a:off x="7580980" y="2009670"/>
            <a:ext cx="538088" cy="1597688"/>
          </a:xfrm>
          <a:prstGeom prst="rightBrace">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57957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35F4-2E08-486A-82C7-47EA95C3AA9D}"/>
              </a:ext>
            </a:extLst>
          </p:cNvPr>
          <p:cNvSpPr>
            <a:spLocks noGrp="1"/>
          </p:cNvSpPr>
          <p:nvPr>
            <p:ph type="title"/>
          </p:nvPr>
        </p:nvSpPr>
        <p:spPr>
          <a:xfrm>
            <a:off x="660647" y="-163364"/>
            <a:ext cx="10515600" cy="1302901"/>
          </a:xfrm>
        </p:spPr>
        <p:txBody>
          <a:bodyPr/>
          <a:lstStyle/>
          <a:p>
            <a:pPr algn="ctr"/>
            <a:r>
              <a:rPr lang="en-US" b="1" u="sng" dirty="0"/>
              <a:t>Functions</a:t>
            </a:r>
            <a:endParaRPr lang="en-IN" b="1" u="sng" dirty="0"/>
          </a:p>
        </p:txBody>
      </p:sp>
      <p:sp>
        <p:nvSpPr>
          <p:cNvPr id="3" name="Content Placeholder 2">
            <a:extLst>
              <a:ext uri="{FF2B5EF4-FFF2-40B4-BE49-F238E27FC236}">
                <a16:creationId xmlns:a16="http://schemas.microsoft.com/office/drawing/2014/main" id="{A1DB9FE1-5FD5-4BFC-A665-3665EC6882DA}"/>
              </a:ext>
            </a:extLst>
          </p:cNvPr>
          <p:cNvSpPr>
            <a:spLocks noGrp="1"/>
          </p:cNvSpPr>
          <p:nvPr>
            <p:ph idx="1"/>
          </p:nvPr>
        </p:nvSpPr>
        <p:spPr>
          <a:xfrm>
            <a:off x="838200" y="874207"/>
            <a:ext cx="10515600" cy="5302756"/>
          </a:xfrm>
        </p:spPr>
        <p:txBody>
          <a:bodyPr/>
          <a:lstStyle/>
          <a:p>
            <a:pPr marL="0" indent="0">
              <a:buNone/>
            </a:pPr>
            <a:r>
              <a:rPr lang="en-IN" b="1" i="0" u="sng" dirty="0">
                <a:effectLst/>
                <a:latin typeface="Arial" panose="020B0604020202020204" pitchFamily="34" charset="0"/>
              </a:rPr>
              <a:t>Defining a Function:</a:t>
            </a:r>
          </a:p>
          <a:p>
            <a:pPr marL="0" indent="0">
              <a:buNone/>
            </a:pPr>
            <a:r>
              <a:rPr lang="en-US" dirty="0"/>
              <a:t>void addition( int a ,int b) </a:t>
            </a:r>
          </a:p>
          <a:p>
            <a:pPr marL="0" indent="0">
              <a:buNone/>
            </a:pPr>
            <a:r>
              <a:rPr lang="en-US" dirty="0"/>
              <a:t>{int sum;</a:t>
            </a:r>
          </a:p>
          <a:p>
            <a:pPr marL="0" indent="0">
              <a:buNone/>
            </a:pPr>
            <a:r>
              <a:rPr lang="en-US" dirty="0"/>
              <a:t>   sum=</a:t>
            </a:r>
            <a:r>
              <a:rPr lang="en-US" dirty="0" err="1"/>
              <a:t>a+b</a:t>
            </a:r>
            <a:r>
              <a:rPr lang="en-US" dirty="0"/>
              <a:t>;</a:t>
            </a:r>
          </a:p>
          <a:p>
            <a:pPr marL="0" indent="0">
              <a:buNone/>
            </a:pPr>
            <a:r>
              <a:rPr lang="en-US" dirty="0"/>
              <a:t>}</a:t>
            </a:r>
          </a:p>
          <a:p>
            <a:pPr marL="0" indent="0">
              <a:buNone/>
            </a:pPr>
            <a:r>
              <a:rPr lang="en-IN" b="1" i="0" u="sng" dirty="0">
                <a:effectLst/>
                <a:latin typeface="Arial" panose="020B0604020202020204" pitchFamily="34" charset="0"/>
              </a:rPr>
              <a:t>Calling a Function:</a:t>
            </a:r>
          </a:p>
          <a:p>
            <a:pPr marL="0" indent="0">
              <a:buNone/>
            </a:pPr>
            <a:endParaRPr lang="en-IN" b="1" i="0" u="sng" dirty="0">
              <a:effectLst/>
              <a:latin typeface="Arial" panose="020B0604020202020204" pitchFamily="34" charset="0"/>
            </a:endParaRPr>
          </a:p>
          <a:p>
            <a:pPr marL="0" indent="0">
              <a:buNone/>
            </a:pPr>
            <a:r>
              <a:rPr lang="en-IN" dirty="0">
                <a:latin typeface="Arial" panose="020B0604020202020204" pitchFamily="34" charset="0"/>
              </a:rPr>
              <a:t>addition(10,20);</a:t>
            </a:r>
            <a:endParaRPr lang="en-IN" i="0" dirty="0">
              <a:effectLst/>
              <a:latin typeface="Arial" panose="020B0604020202020204" pitchFamily="34" charset="0"/>
            </a:endParaRPr>
          </a:p>
        </p:txBody>
      </p:sp>
      <p:cxnSp>
        <p:nvCxnSpPr>
          <p:cNvPr id="6" name="Connector: Curved 5">
            <a:extLst>
              <a:ext uri="{FF2B5EF4-FFF2-40B4-BE49-F238E27FC236}">
                <a16:creationId xmlns:a16="http://schemas.microsoft.com/office/drawing/2014/main" id="{B4CBAC29-6D9B-4FED-A4F5-C7536F42BC81}"/>
              </a:ext>
            </a:extLst>
          </p:cNvPr>
          <p:cNvCxnSpPr>
            <a:cxnSpLocks/>
          </p:cNvCxnSpPr>
          <p:nvPr/>
        </p:nvCxnSpPr>
        <p:spPr>
          <a:xfrm flipV="1">
            <a:off x="3526971" y="2375050"/>
            <a:ext cx="3071446" cy="2930479"/>
          </a:xfrm>
          <a:prstGeom prst="curvedConnector3">
            <a:avLst>
              <a:gd name="adj1" fmla="val 138004"/>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ight Brace 11">
            <a:extLst>
              <a:ext uri="{FF2B5EF4-FFF2-40B4-BE49-F238E27FC236}">
                <a16:creationId xmlns:a16="http://schemas.microsoft.com/office/drawing/2014/main" id="{54073E8C-B4AA-417D-9F54-DFDA7113ADAE}"/>
              </a:ext>
            </a:extLst>
          </p:cNvPr>
          <p:cNvSpPr/>
          <p:nvPr/>
        </p:nvSpPr>
        <p:spPr>
          <a:xfrm>
            <a:off x="4934327" y="1985675"/>
            <a:ext cx="1533462" cy="1539910"/>
          </a:xfrm>
          <a:prstGeom prst="rightBrace">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03942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92EE28-2615-4A75-9B37-A7755959AAAF}"/>
              </a:ext>
            </a:extLst>
          </p:cNvPr>
          <p:cNvSpPr>
            <a:spLocks noGrp="1"/>
          </p:cNvSpPr>
          <p:nvPr>
            <p:ph idx="1"/>
          </p:nvPr>
        </p:nvSpPr>
        <p:spPr>
          <a:xfrm>
            <a:off x="669525" y="1275085"/>
            <a:ext cx="4444014" cy="4492101"/>
          </a:xfrm>
        </p:spPr>
        <p:txBody>
          <a:bodyPr>
            <a:normAutofit/>
          </a:bodyPr>
          <a:lstStyle/>
          <a:p>
            <a:pPr marL="0" indent="0" algn="just">
              <a:buNone/>
            </a:pPr>
            <a:r>
              <a:rPr lang="en-US" b="1" i="0" dirty="0">
                <a:solidFill>
                  <a:srgbClr val="333333"/>
                </a:solidFill>
                <a:effectLst/>
                <a:latin typeface="Inter-Regular"/>
              </a:rPr>
              <a:t>int main()</a:t>
            </a:r>
          </a:p>
          <a:p>
            <a:pPr marL="0" indent="0" algn="just">
              <a:buNone/>
            </a:pPr>
            <a:r>
              <a:rPr lang="en-US" b="1" dirty="0">
                <a:solidFill>
                  <a:srgbClr val="333333"/>
                </a:solidFill>
                <a:latin typeface="Inter-Regular"/>
              </a:rPr>
              <a:t>{</a:t>
            </a:r>
          </a:p>
          <a:p>
            <a:pPr marL="0" indent="0" algn="just">
              <a:buNone/>
            </a:pPr>
            <a:r>
              <a:rPr lang="en-US" b="1" dirty="0">
                <a:solidFill>
                  <a:srgbClr val="333333"/>
                </a:solidFill>
                <a:latin typeface="Inter-Regular"/>
              </a:rPr>
              <a:t>printf(“Hello World”);</a:t>
            </a:r>
          </a:p>
          <a:p>
            <a:pPr marL="0" indent="0" algn="just">
              <a:buNone/>
            </a:pPr>
            <a:r>
              <a:rPr lang="en-US" b="1" dirty="0">
                <a:solidFill>
                  <a:srgbClr val="333333"/>
                </a:solidFill>
                <a:latin typeface="Inter-Regular"/>
              </a:rPr>
              <a:t>return 0;</a:t>
            </a:r>
          </a:p>
          <a:p>
            <a:pPr marL="0" indent="0" algn="just">
              <a:buNone/>
            </a:pPr>
            <a:r>
              <a:rPr lang="en-US" b="1" dirty="0">
                <a:solidFill>
                  <a:srgbClr val="333333"/>
                </a:solidFill>
                <a:latin typeface="Inter-Regular"/>
              </a:rPr>
              <a:t>}</a:t>
            </a:r>
          </a:p>
          <a:p>
            <a:pPr marL="0" indent="0" algn="just">
              <a:buNone/>
            </a:pPr>
            <a:endParaRPr lang="en-US" b="1" i="0" dirty="0">
              <a:solidFill>
                <a:srgbClr val="000000"/>
              </a:solidFill>
              <a:effectLst/>
              <a:latin typeface="Inter-Bold"/>
            </a:endParaRPr>
          </a:p>
          <a:p>
            <a:pPr marL="0" indent="0">
              <a:buNone/>
            </a:pPr>
            <a:endParaRPr lang="te-IN" dirty="0"/>
          </a:p>
        </p:txBody>
      </p:sp>
      <p:sp>
        <p:nvSpPr>
          <p:cNvPr id="4" name="Footer Placeholder 3">
            <a:extLst>
              <a:ext uri="{FF2B5EF4-FFF2-40B4-BE49-F238E27FC236}">
                <a16:creationId xmlns:a16="http://schemas.microsoft.com/office/drawing/2014/main" id="{8CF98E61-BEB6-4502-A75C-0E478BBE94E1}"/>
              </a:ext>
            </a:extLst>
          </p:cNvPr>
          <p:cNvSpPr>
            <a:spLocks noGrp="1"/>
          </p:cNvSpPr>
          <p:nvPr>
            <p:ph type="ftr" sz="quarter" idx="11"/>
          </p:nvPr>
        </p:nvSpPr>
        <p:spPr/>
        <p:txBody>
          <a:bodyPr/>
          <a:lstStyle/>
          <a:p>
            <a:r>
              <a:rPr lang="en-US"/>
              <a:t>PROGRAMMING FOR PROBLEM SOLVING USING C                               A.Lakshmanarao</a:t>
            </a:r>
          </a:p>
        </p:txBody>
      </p:sp>
      <p:sp>
        <p:nvSpPr>
          <p:cNvPr id="5" name="Content Placeholder 2">
            <a:extLst>
              <a:ext uri="{FF2B5EF4-FFF2-40B4-BE49-F238E27FC236}">
                <a16:creationId xmlns:a16="http://schemas.microsoft.com/office/drawing/2014/main" id="{F04D7F1C-0421-48E7-973D-584059B0AFD0}"/>
              </a:ext>
            </a:extLst>
          </p:cNvPr>
          <p:cNvSpPr txBox="1">
            <a:spLocks/>
          </p:cNvSpPr>
          <p:nvPr/>
        </p:nvSpPr>
        <p:spPr>
          <a:xfrm>
            <a:off x="7112123" y="4110300"/>
            <a:ext cx="4444014" cy="25037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333333"/>
                </a:solidFill>
                <a:latin typeface="Inter-Regular"/>
              </a:rPr>
              <a:t>int main()</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r>
              <a:rPr lang="en-US" b="1" dirty="0">
                <a:solidFill>
                  <a:srgbClr val="C030B9"/>
                </a:solidFill>
                <a:latin typeface="Inter-Regular"/>
              </a:rPr>
              <a:t>display();</a:t>
            </a:r>
          </a:p>
          <a:p>
            <a:pPr marL="0" indent="0" algn="just">
              <a:buFont typeface="Arial" panose="020B0604020202020204" pitchFamily="34" charset="0"/>
              <a:buNone/>
            </a:pPr>
            <a:r>
              <a:rPr lang="en-US" b="1" dirty="0">
                <a:solidFill>
                  <a:srgbClr val="333333"/>
                </a:solidFill>
                <a:latin typeface="Inter-Regular"/>
              </a:rPr>
              <a:t>return 0;</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
        <p:nvSpPr>
          <p:cNvPr id="6" name="Title 1">
            <a:extLst>
              <a:ext uri="{FF2B5EF4-FFF2-40B4-BE49-F238E27FC236}">
                <a16:creationId xmlns:a16="http://schemas.microsoft.com/office/drawing/2014/main" id="{6F2CA5AF-4466-489E-B59A-724DEA431369}"/>
              </a:ext>
            </a:extLst>
          </p:cNvPr>
          <p:cNvSpPr txBox="1">
            <a:spLocks/>
          </p:cNvSpPr>
          <p:nvPr/>
        </p:nvSpPr>
        <p:spPr>
          <a:xfrm>
            <a:off x="559293" y="31772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t>Program to print your name without functions</a:t>
            </a:r>
            <a:endParaRPr lang="te-IN" sz="2800" b="1" u="sng" dirty="0"/>
          </a:p>
        </p:txBody>
      </p:sp>
      <p:sp>
        <p:nvSpPr>
          <p:cNvPr id="7" name="Title 1">
            <a:extLst>
              <a:ext uri="{FF2B5EF4-FFF2-40B4-BE49-F238E27FC236}">
                <a16:creationId xmlns:a16="http://schemas.microsoft.com/office/drawing/2014/main" id="{A542EA22-5CD6-4EC4-9FE3-6D401DD9E5D3}"/>
              </a:ext>
            </a:extLst>
          </p:cNvPr>
          <p:cNvSpPr txBox="1">
            <a:spLocks/>
          </p:cNvSpPr>
          <p:nvPr/>
        </p:nvSpPr>
        <p:spPr>
          <a:xfrm>
            <a:off x="281867" y="33159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t>Program to print your name with functions</a:t>
            </a:r>
            <a:endParaRPr lang="te-IN" sz="2800" b="1" u="sng" dirty="0"/>
          </a:p>
        </p:txBody>
      </p:sp>
      <p:sp>
        <p:nvSpPr>
          <p:cNvPr id="10" name="Content Placeholder 2">
            <a:extLst>
              <a:ext uri="{FF2B5EF4-FFF2-40B4-BE49-F238E27FC236}">
                <a16:creationId xmlns:a16="http://schemas.microsoft.com/office/drawing/2014/main" id="{3E568F53-D89E-4807-B930-56E1C83B427A}"/>
              </a:ext>
            </a:extLst>
          </p:cNvPr>
          <p:cNvSpPr txBox="1">
            <a:spLocks/>
          </p:cNvSpPr>
          <p:nvPr/>
        </p:nvSpPr>
        <p:spPr>
          <a:xfrm>
            <a:off x="358806" y="4383859"/>
            <a:ext cx="6095259" cy="223017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C030B9"/>
                </a:solidFill>
                <a:latin typeface="Inter-Regular"/>
              </a:rPr>
              <a:t>// Write a function to display Hello World</a:t>
            </a:r>
          </a:p>
          <a:p>
            <a:pPr marL="0" indent="0" algn="just">
              <a:buFont typeface="Arial" panose="020B0604020202020204" pitchFamily="34" charset="0"/>
              <a:buNone/>
            </a:pPr>
            <a:r>
              <a:rPr lang="en-US" b="1" dirty="0">
                <a:solidFill>
                  <a:srgbClr val="C030B9"/>
                </a:solidFill>
                <a:latin typeface="Inter-Regular"/>
              </a:rPr>
              <a:t>void display()</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printf(“Hello World”);</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endParaRPr lang="en-US" b="1" dirty="0">
              <a:solidFill>
                <a:srgbClr val="C030B9"/>
              </a:solidFill>
              <a:latin typeface="Inter-Bold"/>
            </a:endParaRPr>
          </a:p>
          <a:p>
            <a:pPr marL="0" indent="0">
              <a:buFont typeface="Arial" panose="020B0604020202020204" pitchFamily="34" charset="0"/>
              <a:buNone/>
            </a:pPr>
            <a:endParaRPr lang="te-IN" b="1" dirty="0">
              <a:solidFill>
                <a:srgbClr val="C030B9"/>
              </a:solidFill>
            </a:endParaRPr>
          </a:p>
        </p:txBody>
      </p:sp>
    </p:spTree>
    <p:extLst>
      <p:ext uri="{BB962C8B-B14F-4D97-AF65-F5344CB8AC3E}">
        <p14:creationId xmlns:p14="http://schemas.microsoft.com/office/powerpoint/2010/main" val="310655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fade">
                                      <p:cBhvr>
                                        <p:cTn id="26" dur="500"/>
                                        <p:tgtEl>
                                          <p:spTgt spid="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fade">
                                      <p:cBhvr>
                                        <p:cTn id="47" dur="500"/>
                                        <p:tgtEl>
                                          <p:spTgt spid="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1" end="1"/>
                                            </p:txEl>
                                          </p:spTgt>
                                        </p:tgtEl>
                                        <p:attrNameLst>
                                          <p:attrName>style.visibility</p:attrName>
                                        </p:attrNameLst>
                                      </p:cBhvr>
                                      <p:to>
                                        <p:strVal val="visible"/>
                                      </p:to>
                                    </p:set>
                                    <p:animEffect transition="in" filter="fade">
                                      <p:cBhvr>
                                        <p:cTn id="52" dur="500"/>
                                        <p:tgtEl>
                                          <p:spTgt spid="5">
                                            <p:txEl>
                                              <p:pRg st="1" end="1"/>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animEffect transition="in" filter="fade">
                                      <p:cBhvr>
                                        <p:cTn id="55" dur="500"/>
                                        <p:tgtEl>
                                          <p:spTgt spid="5">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3" end="3"/>
                                            </p:txEl>
                                          </p:spTgt>
                                        </p:tgtEl>
                                        <p:attrNameLst>
                                          <p:attrName>style.visibility</p:attrName>
                                        </p:attrNameLst>
                                      </p:cBhvr>
                                      <p:to>
                                        <p:strVal val="visible"/>
                                      </p:to>
                                    </p:set>
                                    <p:animEffect transition="in" filter="fade">
                                      <p:cBhvr>
                                        <p:cTn id="60" dur="500"/>
                                        <p:tgtEl>
                                          <p:spTgt spid="5">
                                            <p:txEl>
                                              <p:pRg st="3" end="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4" end="4"/>
                                            </p:txEl>
                                          </p:spTgt>
                                        </p:tgtEl>
                                        <p:attrNameLst>
                                          <p:attrName>style.visibility</p:attrName>
                                        </p:attrNameLst>
                                      </p:cBhvr>
                                      <p:to>
                                        <p:strVal val="visible"/>
                                      </p:to>
                                    </p:set>
                                    <p:animEffect transition="in" filter="fade">
                                      <p:cBhvr>
                                        <p:cTn id="6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A43B-3F50-4030-AFF2-1D290B16C583}"/>
              </a:ext>
            </a:extLst>
          </p:cNvPr>
          <p:cNvSpPr>
            <a:spLocks noGrp="1"/>
          </p:cNvSpPr>
          <p:nvPr>
            <p:ph type="title"/>
          </p:nvPr>
        </p:nvSpPr>
        <p:spPr>
          <a:xfrm>
            <a:off x="838200" y="880030"/>
            <a:ext cx="10515600" cy="1325563"/>
          </a:xfrm>
        </p:spPr>
        <p:txBody>
          <a:bodyPr/>
          <a:lstStyle/>
          <a:p>
            <a:pPr algn="ctr"/>
            <a:r>
              <a:rPr lang="en-US" b="0" i="0" dirty="0">
                <a:solidFill>
                  <a:srgbClr val="610B38"/>
                </a:solidFill>
                <a:effectLst/>
                <a:latin typeface="erdana"/>
              </a:rPr>
              <a:t>Different aspects of function calling</a:t>
            </a:r>
            <a:br>
              <a:rPr lang="en-US" b="0" i="0" dirty="0">
                <a:solidFill>
                  <a:srgbClr val="610B38"/>
                </a:solidFill>
                <a:effectLst/>
                <a:latin typeface="erdana"/>
              </a:rPr>
            </a:br>
            <a:endParaRPr lang="te-IN" dirty="0"/>
          </a:p>
        </p:txBody>
      </p:sp>
      <p:sp>
        <p:nvSpPr>
          <p:cNvPr id="3" name="Content Placeholder 2">
            <a:extLst>
              <a:ext uri="{FF2B5EF4-FFF2-40B4-BE49-F238E27FC236}">
                <a16:creationId xmlns:a16="http://schemas.microsoft.com/office/drawing/2014/main" id="{83F1242B-B38A-4EB5-93CF-DD23B5E6B73C}"/>
              </a:ext>
            </a:extLst>
          </p:cNvPr>
          <p:cNvSpPr>
            <a:spLocks noGrp="1"/>
          </p:cNvSpPr>
          <p:nvPr>
            <p:ph idx="1"/>
          </p:nvPr>
        </p:nvSpPr>
        <p:spPr/>
        <p:txBody>
          <a:bodyPr/>
          <a:lstStyle/>
          <a:p>
            <a:pPr marL="0" indent="0" algn="just">
              <a:buNone/>
            </a:pPr>
            <a:r>
              <a:rPr lang="en-US" b="0" i="0" dirty="0">
                <a:solidFill>
                  <a:srgbClr val="333333"/>
                </a:solidFill>
                <a:effectLst/>
                <a:latin typeface="Inter-Regular"/>
              </a:rPr>
              <a:t>A function may or may not accept any argument. It may or may not return any value. </a:t>
            </a:r>
          </a:p>
          <a:p>
            <a:pPr marL="0" indent="0" algn="just">
              <a:buNone/>
            </a:pPr>
            <a:r>
              <a:rPr lang="en-US" b="0" i="0" dirty="0">
                <a:solidFill>
                  <a:srgbClr val="333333"/>
                </a:solidFill>
                <a:effectLst/>
                <a:latin typeface="Inter-Regular"/>
              </a:rPr>
              <a:t>Based on these facts, There are four different aspects of function calls.</a:t>
            </a:r>
          </a:p>
          <a:p>
            <a:pPr algn="just">
              <a:buFont typeface="Arial" panose="020B0604020202020204" pitchFamily="34" charset="0"/>
              <a:buChar char="•"/>
            </a:pPr>
            <a:r>
              <a:rPr lang="en-US" b="1" i="0" dirty="0">
                <a:solidFill>
                  <a:srgbClr val="D86118"/>
                </a:solidFill>
                <a:effectLst/>
                <a:latin typeface="Inter-Regular"/>
              </a:rPr>
              <a:t>function without arguments and without return value</a:t>
            </a:r>
          </a:p>
          <a:p>
            <a:pPr algn="just">
              <a:buFont typeface="Arial" panose="020B0604020202020204" pitchFamily="34" charset="0"/>
              <a:buChar char="•"/>
            </a:pPr>
            <a:r>
              <a:rPr lang="en-US" b="1" i="0" dirty="0">
                <a:solidFill>
                  <a:srgbClr val="D86118"/>
                </a:solidFill>
                <a:effectLst/>
                <a:latin typeface="Inter-Regular"/>
              </a:rPr>
              <a:t>function without arguments and with return value</a:t>
            </a:r>
          </a:p>
          <a:p>
            <a:pPr algn="just">
              <a:buFont typeface="Arial" panose="020B0604020202020204" pitchFamily="34" charset="0"/>
              <a:buChar char="•"/>
            </a:pPr>
            <a:r>
              <a:rPr lang="en-US" b="1" i="0" dirty="0">
                <a:solidFill>
                  <a:srgbClr val="D86118"/>
                </a:solidFill>
                <a:effectLst/>
                <a:latin typeface="Inter-Regular"/>
              </a:rPr>
              <a:t>function with arguments and without return value</a:t>
            </a:r>
          </a:p>
          <a:p>
            <a:pPr algn="just">
              <a:buFont typeface="Arial" panose="020B0604020202020204" pitchFamily="34" charset="0"/>
              <a:buChar char="•"/>
            </a:pPr>
            <a:r>
              <a:rPr lang="en-US" b="1" i="0" dirty="0">
                <a:solidFill>
                  <a:srgbClr val="D86118"/>
                </a:solidFill>
                <a:effectLst/>
                <a:latin typeface="Inter-Regular"/>
              </a:rPr>
              <a:t>function with arguments and with return value</a:t>
            </a:r>
          </a:p>
          <a:p>
            <a:endParaRPr lang="te-IN" dirty="0"/>
          </a:p>
        </p:txBody>
      </p:sp>
      <p:sp>
        <p:nvSpPr>
          <p:cNvPr id="4" name="Footer Placeholder 3">
            <a:extLst>
              <a:ext uri="{FF2B5EF4-FFF2-40B4-BE49-F238E27FC236}">
                <a16:creationId xmlns:a16="http://schemas.microsoft.com/office/drawing/2014/main" id="{12EDDFB9-8D1A-4B4B-A244-5927295B9BA7}"/>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1801847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4C4B-3114-4C80-BCC7-2F23F1BAC235}"/>
              </a:ext>
            </a:extLst>
          </p:cNvPr>
          <p:cNvSpPr>
            <a:spLocks noGrp="1"/>
          </p:cNvSpPr>
          <p:nvPr>
            <p:ph type="title"/>
          </p:nvPr>
        </p:nvSpPr>
        <p:spPr>
          <a:xfrm>
            <a:off x="-85079" y="1162843"/>
            <a:ext cx="11670437" cy="1325563"/>
          </a:xfrm>
        </p:spPr>
        <p:txBody>
          <a:bodyPr>
            <a:normAutofit fontScale="90000"/>
          </a:bodyPr>
          <a:lstStyle/>
          <a:p>
            <a:pPr algn="ctr"/>
            <a:r>
              <a:rPr lang="en-US" sz="3600" b="0" i="0" dirty="0">
                <a:solidFill>
                  <a:srgbClr val="610B4B"/>
                </a:solidFill>
                <a:effectLst/>
                <a:latin typeface="erdana"/>
              </a:rPr>
              <a:t>           </a:t>
            </a:r>
            <a:r>
              <a:rPr lang="en-US" sz="3600" b="0" i="0" u="sng" dirty="0">
                <a:solidFill>
                  <a:srgbClr val="610B4B"/>
                </a:solidFill>
                <a:effectLst/>
                <a:latin typeface="erdana"/>
              </a:rPr>
              <a:t>Example-1 for Function without argument and return value</a:t>
            </a:r>
            <a:br>
              <a:rPr lang="en-US" b="0" i="0" dirty="0">
                <a:solidFill>
                  <a:srgbClr val="610B4B"/>
                </a:solidFill>
                <a:effectLst/>
                <a:latin typeface="erdana"/>
              </a:rPr>
            </a:br>
            <a:endParaRPr lang="te-IN" dirty="0"/>
          </a:p>
        </p:txBody>
      </p:sp>
      <p:sp>
        <p:nvSpPr>
          <p:cNvPr id="4" name="Footer Placeholder 3">
            <a:extLst>
              <a:ext uri="{FF2B5EF4-FFF2-40B4-BE49-F238E27FC236}">
                <a16:creationId xmlns:a16="http://schemas.microsoft.com/office/drawing/2014/main" id="{10F100DA-DB51-4376-81FA-F53E2C7EBDBB}"/>
              </a:ext>
            </a:extLst>
          </p:cNvPr>
          <p:cNvSpPr>
            <a:spLocks noGrp="1"/>
          </p:cNvSpPr>
          <p:nvPr>
            <p:ph type="ftr" sz="quarter" idx="11"/>
          </p:nvPr>
        </p:nvSpPr>
        <p:spPr/>
        <p:txBody>
          <a:bodyPr/>
          <a:lstStyle/>
          <a:p>
            <a:r>
              <a:rPr lang="en-US"/>
              <a:t>PROGRAMMING FOR PROBLEM SOLVING USING C                               A.Lakshmanarao</a:t>
            </a:r>
          </a:p>
        </p:txBody>
      </p:sp>
      <p:sp>
        <p:nvSpPr>
          <p:cNvPr id="5" name="Content Placeholder 2">
            <a:extLst>
              <a:ext uri="{FF2B5EF4-FFF2-40B4-BE49-F238E27FC236}">
                <a16:creationId xmlns:a16="http://schemas.microsoft.com/office/drawing/2014/main" id="{F015EE30-7E9F-4E7E-B930-6110A52DE87D}"/>
              </a:ext>
            </a:extLst>
          </p:cNvPr>
          <p:cNvSpPr txBox="1">
            <a:spLocks/>
          </p:cNvSpPr>
          <p:nvPr/>
        </p:nvSpPr>
        <p:spPr>
          <a:xfrm>
            <a:off x="1290961" y="1995766"/>
            <a:ext cx="6095259" cy="223017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C030B9"/>
                </a:solidFill>
                <a:latin typeface="Inter-Regular"/>
              </a:rPr>
              <a:t>// Write a function to display Hello World</a:t>
            </a:r>
          </a:p>
          <a:p>
            <a:pPr marL="0" indent="0" algn="just">
              <a:buFont typeface="Arial" panose="020B0604020202020204" pitchFamily="34" charset="0"/>
              <a:buNone/>
            </a:pPr>
            <a:r>
              <a:rPr lang="en-US" b="1" dirty="0">
                <a:solidFill>
                  <a:srgbClr val="C030B9"/>
                </a:solidFill>
                <a:latin typeface="Inter-Regular"/>
              </a:rPr>
              <a:t>void display()</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printf(“Hello World”);</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endParaRPr lang="en-US" b="1" dirty="0">
              <a:solidFill>
                <a:srgbClr val="C030B9"/>
              </a:solidFill>
              <a:latin typeface="Inter-Bold"/>
            </a:endParaRPr>
          </a:p>
          <a:p>
            <a:pPr marL="0" indent="0">
              <a:buFont typeface="Arial" panose="020B0604020202020204" pitchFamily="34" charset="0"/>
              <a:buNone/>
            </a:pPr>
            <a:endParaRPr lang="te-IN" b="1" dirty="0">
              <a:solidFill>
                <a:srgbClr val="C030B9"/>
              </a:solidFill>
            </a:endParaRPr>
          </a:p>
        </p:txBody>
      </p:sp>
      <p:sp>
        <p:nvSpPr>
          <p:cNvPr id="6" name="Content Placeholder 2">
            <a:extLst>
              <a:ext uri="{FF2B5EF4-FFF2-40B4-BE49-F238E27FC236}">
                <a16:creationId xmlns:a16="http://schemas.microsoft.com/office/drawing/2014/main" id="{1D102708-AC8D-4137-9181-6686FCE92800}"/>
              </a:ext>
            </a:extLst>
          </p:cNvPr>
          <p:cNvSpPr txBox="1">
            <a:spLocks/>
          </p:cNvSpPr>
          <p:nvPr/>
        </p:nvSpPr>
        <p:spPr>
          <a:xfrm>
            <a:off x="1306125" y="4182167"/>
            <a:ext cx="4444014" cy="25037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333333"/>
                </a:solidFill>
                <a:latin typeface="Inter-Regular"/>
              </a:rPr>
              <a:t>int main()</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r>
              <a:rPr lang="en-US" b="1" dirty="0">
                <a:solidFill>
                  <a:srgbClr val="C030B9"/>
                </a:solidFill>
                <a:latin typeface="Inter-Regular"/>
              </a:rPr>
              <a:t>display();</a:t>
            </a:r>
          </a:p>
          <a:p>
            <a:pPr marL="0" indent="0" algn="just">
              <a:buFont typeface="Arial" panose="020B0604020202020204" pitchFamily="34" charset="0"/>
              <a:buNone/>
            </a:pPr>
            <a:r>
              <a:rPr lang="en-US" b="1" dirty="0">
                <a:solidFill>
                  <a:srgbClr val="333333"/>
                </a:solidFill>
                <a:latin typeface="Inter-Regular"/>
              </a:rPr>
              <a:t>return 0;</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Tree>
    <p:extLst>
      <p:ext uri="{BB962C8B-B14F-4D97-AF65-F5344CB8AC3E}">
        <p14:creationId xmlns:p14="http://schemas.microsoft.com/office/powerpoint/2010/main" val="338906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50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fade">
                                      <p:cBhvr>
                                        <p:cTn id="28" dur="500"/>
                                        <p:tgtEl>
                                          <p:spTgt spid="6">
                                            <p:txEl>
                                              <p:p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500"/>
                                        <p:tgtEl>
                                          <p:spTgt spid="6">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fade">
                                      <p:cBhvr>
                                        <p:cTn id="36" dur="500"/>
                                        <p:tgtEl>
                                          <p:spTgt spid="6">
                                            <p:txEl>
                                              <p:pRg st="3" end="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fade">
                                      <p:cBhvr>
                                        <p:cTn id="3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4C4B-3114-4C80-BCC7-2F23F1BAC235}"/>
              </a:ext>
            </a:extLst>
          </p:cNvPr>
          <p:cNvSpPr>
            <a:spLocks noGrp="1"/>
          </p:cNvSpPr>
          <p:nvPr>
            <p:ph type="title"/>
          </p:nvPr>
        </p:nvSpPr>
        <p:spPr>
          <a:xfrm>
            <a:off x="-85079" y="1162843"/>
            <a:ext cx="11670437" cy="1325563"/>
          </a:xfrm>
        </p:spPr>
        <p:txBody>
          <a:bodyPr>
            <a:normAutofit fontScale="90000"/>
          </a:bodyPr>
          <a:lstStyle/>
          <a:p>
            <a:pPr algn="ctr"/>
            <a:r>
              <a:rPr lang="en-US" sz="3600" b="0" i="0" dirty="0">
                <a:solidFill>
                  <a:srgbClr val="610B4B"/>
                </a:solidFill>
                <a:effectLst/>
                <a:latin typeface="erdana"/>
              </a:rPr>
              <a:t>           </a:t>
            </a:r>
            <a:r>
              <a:rPr lang="en-US" sz="3600" b="0" i="0" u="sng" dirty="0">
                <a:solidFill>
                  <a:srgbClr val="610B4B"/>
                </a:solidFill>
                <a:effectLst/>
                <a:latin typeface="erdana"/>
              </a:rPr>
              <a:t>Example-2 for Function without argument and return value</a:t>
            </a:r>
            <a:br>
              <a:rPr lang="en-US" b="0" i="0" dirty="0">
                <a:solidFill>
                  <a:srgbClr val="610B4B"/>
                </a:solidFill>
                <a:effectLst/>
                <a:latin typeface="erdana"/>
              </a:rPr>
            </a:br>
            <a:endParaRPr lang="te-IN" dirty="0"/>
          </a:p>
        </p:txBody>
      </p:sp>
      <p:sp>
        <p:nvSpPr>
          <p:cNvPr id="4" name="Footer Placeholder 3">
            <a:extLst>
              <a:ext uri="{FF2B5EF4-FFF2-40B4-BE49-F238E27FC236}">
                <a16:creationId xmlns:a16="http://schemas.microsoft.com/office/drawing/2014/main" id="{10F100DA-DB51-4376-81FA-F53E2C7EBDBB}"/>
              </a:ext>
            </a:extLst>
          </p:cNvPr>
          <p:cNvSpPr>
            <a:spLocks noGrp="1"/>
          </p:cNvSpPr>
          <p:nvPr>
            <p:ph type="ftr" sz="quarter" idx="11"/>
          </p:nvPr>
        </p:nvSpPr>
        <p:spPr/>
        <p:txBody>
          <a:bodyPr/>
          <a:lstStyle/>
          <a:p>
            <a:r>
              <a:rPr lang="en-US"/>
              <a:t>PROGRAMMING FOR PROBLEM SOLVING USING C                               A.Lakshmanarao</a:t>
            </a:r>
          </a:p>
        </p:txBody>
      </p:sp>
      <p:sp>
        <p:nvSpPr>
          <p:cNvPr id="5" name="Content Placeholder 2">
            <a:extLst>
              <a:ext uri="{FF2B5EF4-FFF2-40B4-BE49-F238E27FC236}">
                <a16:creationId xmlns:a16="http://schemas.microsoft.com/office/drawing/2014/main" id="{F015EE30-7E9F-4E7E-B930-6110A52DE87D}"/>
              </a:ext>
            </a:extLst>
          </p:cNvPr>
          <p:cNvSpPr txBox="1">
            <a:spLocks/>
          </p:cNvSpPr>
          <p:nvPr/>
        </p:nvSpPr>
        <p:spPr>
          <a:xfrm>
            <a:off x="1290961" y="1995765"/>
            <a:ext cx="6095259" cy="369939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C030B9"/>
                </a:solidFill>
                <a:latin typeface="Inter-Regular"/>
              </a:rPr>
              <a:t>// Write a function to sum of two numbers</a:t>
            </a:r>
          </a:p>
          <a:p>
            <a:pPr marL="0" indent="0" algn="just">
              <a:buFont typeface="Arial" panose="020B0604020202020204" pitchFamily="34" charset="0"/>
              <a:buNone/>
            </a:pPr>
            <a:r>
              <a:rPr lang="en-US" b="1" dirty="0">
                <a:solidFill>
                  <a:srgbClr val="C030B9"/>
                </a:solidFill>
                <a:latin typeface="Inter-Regular"/>
              </a:rPr>
              <a:t>void sum()</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int </a:t>
            </a:r>
            <a:r>
              <a:rPr lang="en-US" b="1" dirty="0" err="1">
                <a:solidFill>
                  <a:srgbClr val="C030B9"/>
                </a:solidFill>
                <a:latin typeface="Inter-Regular"/>
              </a:rPr>
              <a:t>a,b,c</a:t>
            </a:r>
            <a:r>
              <a:rPr lang="en-US" b="1" dirty="0">
                <a:solidFill>
                  <a:srgbClr val="C030B9"/>
                </a:solidFill>
                <a:latin typeface="Inter-Regular"/>
              </a:rPr>
              <a:t>;</a:t>
            </a:r>
          </a:p>
          <a:p>
            <a:pPr marL="0" indent="0" algn="just">
              <a:buFont typeface="Arial" panose="020B0604020202020204" pitchFamily="34" charset="0"/>
              <a:buNone/>
            </a:pPr>
            <a:r>
              <a:rPr lang="en-US" b="1" dirty="0" err="1">
                <a:solidFill>
                  <a:srgbClr val="C030B9"/>
                </a:solidFill>
                <a:latin typeface="Inter-Regular"/>
              </a:rPr>
              <a:t>printf</a:t>
            </a:r>
            <a:r>
              <a:rPr lang="en-US" b="1" dirty="0">
                <a:solidFill>
                  <a:srgbClr val="C030B9"/>
                </a:solidFill>
                <a:latin typeface="Inter-Regular"/>
              </a:rPr>
              <a:t>(“enter two numbers”);</a:t>
            </a:r>
          </a:p>
          <a:p>
            <a:pPr marL="0" indent="0" algn="just">
              <a:buFont typeface="Arial" panose="020B0604020202020204" pitchFamily="34" charset="0"/>
              <a:buNone/>
            </a:pPr>
            <a:r>
              <a:rPr lang="en-US" b="1" dirty="0" err="1">
                <a:solidFill>
                  <a:srgbClr val="C030B9"/>
                </a:solidFill>
                <a:latin typeface="Inter-Regular"/>
              </a:rPr>
              <a:t>scanf</a:t>
            </a:r>
            <a:r>
              <a:rPr lang="en-US" b="1" dirty="0">
                <a:solidFill>
                  <a:srgbClr val="C030B9"/>
                </a:solidFill>
                <a:latin typeface="Inter-Regular"/>
              </a:rPr>
              <a:t>(“%</a:t>
            </a:r>
            <a:r>
              <a:rPr lang="en-US" b="1" dirty="0" err="1">
                <a:solidFill>
                  <a:srgbClr val="C030B9"/>
                </a:solidFill>
                <a:latin typeface="Inter-Regular"/>
              </a:rPr>
              <a:t>d%d</a:t>
            </a:r>
            <a:r>
              <a:rPr lang="en-US" b="1" dirty="0">
                <a:solidFill>
                  <a:srgbClr val="C030B9"/>
                </a:solidFill>
                <a:latin typeface="Inter-Regular"/>
              </a:rPr>
              <a:t>”,&amp;</a:t>
            </a:r>
            <a:r>
              <a:rPr lang="en-US" b="1" dirty="0" err="1">
                <a:solidFill>
                  <a:srgbClr val="C030B9"/>
                </a:solidFill>
                <a:latin typeface="Inter-Regular"/>
              </a:rPr>
              <a:t>a,&amp;b</a:t>
            </a: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c=</a:t>
            </a:r>
            <a:r>
              <a:rPr lang="en-US" b="1" dirty="0" err="1">
                <a:solidFill>
                  <a:srgbClr val="C030B9"/>
                </a:solidFill>
                <a:latin typeface="Inter-Regular"/>
              </a:rPr>
              <a:t>a+b</a:t>
            </a:r>
            <a:r>
              <a:rPr lang="en-US" b="1" dirty="0">
                <a:solidFill>
                  <a:srgbClr val="C030B9"/>
                </a:solidFill>
                <a:latin typeface="Inter-Regular"/>
              </a:rPr>
              <a:t>;</a:t>
            </a:r>
          </a:p>
          <a:p>
            <a:pPr marL="0" indent="0" algn="just">
              <a:buFont typeface="Arial" panose="020B0604020202020204" pitchFamily="34" charset="0"/>
              <a:buNone/>
            </a:pPr>
            <a:r>
              <a:rPr lang="en-US" b="1" dirty="0" err="1">
                <a:solidFill>
                  <a:srgbClr val="C030B9"/>
                </a:solidFill>
                <a:latin typeface="Inter-Regular"/>
              </a:rPr>
              <a:t>printf</a:t>
            </a:r>
            <a:r>
              <a:rPr lang="en-US" b="1" dirty="0">
                <a:solidFill>
                  <a:srgbClr val="C030B9"/>
                </a:solidFill>
                <a:latin typeface="Inter-Regular"/>
              </a:rPr>
              <a:t>(“sum is %</a:t>
            </a:r>
            <a:r>
              <a:rPr lang="en-US" b="1" dirty="0" err="1">
                <a:solidFill>
                  <a:srgbClr val="C030B9"/>
                </a:solidFill>
                <a:latin typeface="Inter-Regular"/>
              </a:rPr>
              <a:t>d”,c</a:t>
            </a: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endParaRPr lang="en-US" b="1" dirty="0">
              <a:solidFill>
                <a:srgbClr val="C030B9"/>
              </a:solidFill>
              <a:latin typeface="Inter-Bold"/>
            </a:endParaRPr>
          </a:p>
          <a:p>
            <a:pPr marL="0" indent="0">
              <a:buFont typeface="Arial" panose="020B0604020202020204" pitchFamily="34" charset="0"/>
              <a:buNone/>
            </a:pPr>
            <a:endParaRPr lang="te-IN" b="1" dirty="0">
              <a:solidFill>
                <a:srgbClr val="C030B9"/>
              </a:solidFill>
            </a:endParaRPr>
          </a:p>
        </p:txBody>
      </p:sp>
      <p:sp>
        <p:nvSpPr>
          <p:cNvPr id="6" name="Content Placeholder 2">
            <a:extLst>
              <a:ext uri="{FF2B5EF4-FFF2-40B4-BE49-F238E27FC236}">
                <a16:creationId xmlns:a16="http://schemas.microsoft.com/office/drawing/2014/main" id="{1D102708-AC8D-4137-9181-6686FCE92800}"/>
              </a:ext>
            </a:extLst>
          </p:cNvPr>
          <p:cNvSpPr txBox="1">
            <a:spLocks/>
          </p:cNvSpPr>
          <p:nvPr/>
        </p:nvSpPr>
        <p:spPr>
          <a:xfrm>
            <a:off x="7263782" y="2189519"/>
            <a:ext cx="4444014" cy="25037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333333"/>
                </a:solidFill>
                <a:latin typeface="Inter-Regular"/>
              </a:rPr>
              <a:t>int main()</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r>
              <a:rPr lang="en-US" b="1" dirty="0">
                <a:solidFill>
                  <a:srgbClr val="C030B9"/>
                </a:solidFill>
                <a:latin typeface="Inter-Regular"/>
              </a:rPr>
              <a:t>sum();</a:t>
            </a:r>
          </a:p>
          <a:p>
            <a:pPr marL="0" indent="0" algn="just">
              <a:buFont typeface="Arial" panose="020B0604020202020204" pitchFamily="34" charset="0"/>
              <a:buNone/>
            </a:pPr>
            <a:r>
              <a:rPr lang="en-US" b="1" dirty="0">
                <a:solidFill>
                  <a:srgbClr val="333333"/>
                </a:solidFill>
                <a:latin typeface="Inter-Regular"/>
              </a:rPr>
              <a:t>return 0;</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
        <p:nvSpPr>
          <p:cNvPr id="7" name="Content Placeholder 2">
            <a:extLst>
              <a:ext uri="{FF2B5EF4-FFF2-40B4-BE49-F238E27FC236}">
                <a16:creationId xmlns:a16="http://schemas.microsoft.com/office/drawing/2014/main" id="{07C0E913-6CBC-407A-8FBB-63AA43ABD120}"/>
              </a:ext>
            </a:extLst>
          </p:cNvPr>
          <p:cNvSpPr txBox="1">
            <a:spLocks/>
          </p:cNvSpPr>
          <p:nvPr/>
        </p:nvSpPr>
        <p:spPr>
          <a:xfrm>
            <a:off x="6737414" y="4717672"/>
            <a:ext cx="4444014" cy="2503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b="1" u="sng" dirty="0">
                <a:solidFill>
                  <a:srgbClr val="D86118"/>
                </a:solidFill>
                <a:latin typeface="Inter-Regular"/>
              </a:rPr>
              <a:t>output:</a:t>
            </a:r>
          </a:p>
          <a:p>
            <a:pPr marL="0" indent="0" algn="just">
              <a:buFont typeface="Arial" panose="020B0604020202020204" pitchFamily="34" charset="0"/>
              <a:buNone/>
            </a:pPr>
            <a:r>
              <a:rPr lang="en-US" sz="2400" dirty="0">
                <a:solidFill>
                  <a:srgbClr val="D86118"/>
                </a:solidFill>
                <a:latin typeface="Inter-Regular"/>
              </a:rPr>
              <a:t>enter two numbers 10 20</a:t>
            </a:r>
          </a:p>
          <a:p>
            <a:pPr marL="0" indent="0" algn="just">
              <a:buFont typeface="Arial" panose="020B0604020202020204" pitchFamily="34" charset="0"/>
              <a:buNone/>
            </a:pPr>
            <a:r>
              <a:rPr lang="en-US" sz="2400" dirty="0">
                <a:solidFill>
                  <a:srgbClr val="D86118"/>
                </a:solidFill>
                <a:latin typeface="Inter-Regular"/>
              </a:rPr>
              <a:t>sum is 30</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Tree>
    <p:extLst>
      <p:ext uri="{BB962C8B-B14F-4D97-AF65-F5344CB8AC3E}">
        <p14:creationId xmlns:p14="http://schemas.microsoft.com/office/powerpoint/2010/main" val="380359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1" end="1"/>
                                            </p:txEl>
                                          </p:spTgt>
                                        </p:tgtEl>
                                        <p:attrNameLst>
                                          <p:attrName>style.visibility</p:attrName>
                                        </p:attrNameLst>
                                      </p:cBhvr>
                                      <p:to>
                                        <p:strVal val="visible"/>
                                      </p:to>
                                    </p:set>
                                    <p:animEffect transition="in" filter="fade">
                                      <p:cBhvr>
                                        <p:cTn id="44" dur="500"/>
                                        <p:tgtEl>
                                          <p:spTgt spid="6">
                                            <p:txEl>
                                              <p:pRg st="1" end="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fade">
                                      <p:cBhvr>
                                        <p:cTn id="47" dur="5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fade">
                                      <p:cBhvr>
                                        <p:cTn id="52" dur="500"/>
                                        <p:tgtEl>
                                          <p:spTgt spid="6">
                                            <p:txEl>
                                              <p:pRg st="3" end="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Effect transition="in" filter="fade">
                                      <p:cBhvr>
                                        <p:cTn id="55" dur="500"/>
                                        <p:tgtEl>
                                          <p:spTgt spid="6">
                                            <p:txEl>
                                              <p:pRg st="4" end="4"/>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7">
                                            <p:txEl>
                                              <p:pRg st="0" end="0"/>
                                            </p:txEl>
                                          </p:spTgt>
                                        </p:tgtEl>
                                        <p:attrNameLst>
                                          <p:attrName>style.visibility</p:attrName>
                                        </p:attrNameLst>
                                      </p:cBhvr>
                                      <p:to>
                                        <p:strVal val="visible"/>
                                      </p:to>
                                    </p:set>
                                    <p:animEffect transition="in" filter="fade">
                                      <p:cBhvr>
                                        <p:cTn id="58" dur="500"/>
                                        <p:tgtEl>
                                          <p:spTgt spid="7">
                                            <p:txEl>
                                              <p:pRg st="0" end="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7">
                                            <p:txEl>
                                              <p:pRg st="1" end="1"/>
                                            </p:txEl>
                                          </p:spTgt>
                                        </p:tgtEl>
                                        <p:attrNameLst>
                                          <p:attrName>style.visibility</p:attrName>
                                        </p:attrNameLst>
                                      </p:cBhvr>
                                      <p:to>
                                        <p:strVal val="visible"/>
                                      </p:to>
                                    </p:set>
                                    <p:animEffect transition="in" filter="fade">
                                      <p:cBhvr>
                                        <p:cTn id="61" dur="500"/>
                                        <p:tgtEl>
                                          <p:spTgt spid="7">
                                            <p:txEl>
                                              <p:pRg st="1" end="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7">
                                            <p:txEl>
                                              <p:pRg st="2" end="2"/>
                                            </p:txEl>
                                          </p:spTgt>
                                        </p:tgtEl>
                                        <p:attrNameLst>
                                          <p:attrName>style.visibility</p:attrName>
                                        </p:attrNameLst>
                                      </p:cBhvr>
                                      <p:to>
                                        <p:strVal val="visible"/>
                                      </p:to>
                                    </p:set>
                                    <p:animEffect transition="in" filter="fade">
                                      <p:cBhvr>
                                        <p:cTn id="6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4C4B-3114-4C80-BCC7-2F23F1BAC235}"/>
              </a:ext>
            </a:extLst>
          </p:cNvPr>
          <p:cNvSpPr>
            <a:spLocks noGrp="1"/>
          </p:cNvSpPr>
          <p:nvPr>
            <p:ph type="title"/>
          </p:nvPr>
        </p:nvSpPr>
        <p:spPr>
          <a:xfrm>
            <a:off x="-200488" y="825492"/>
            <a:ext cx="11670437" cy="1325563"/>
          </a:xfrm>
        </p:spPr>
        <p:txBody>
          <a:bodyPr>
            <a:normAutofit/>
          </a:bodyPr>
          <a:lstStyle/>
          <a:p>
            <a:pPr algn="ctr"/>
            <a:r>
              <a:rPr lang="en-US" sz="3600" i="0" dirty="0">
                <a:solidFill>
                  <a:srgbClr val="610B4B"/>
                </a:solidFill>
                <a:effectLst/>
                <a:latin typeface="erdana"/>
              </a:rPr>
              <a:t>           </a:t>
            </a:r>
            <a:r>
              <a:rPr lang="en-US" sz="3600" i="0" u="sng" dirty="0">
                <a:solidFill>
                  <a:srgbClr val="610B4B"/>
                </a:solidFill>
                <a:effectLst/>
                <a:latin typeface="erdana"/>
              </a:rPr>
              <a:t>return value</a:t>
            </a:r>
            <a:br>
              <a:rPr lang="en-US" i="0" dirty="0">
                <a:solidFill>
                  <a:srgbClr val="610B4B"/>
                </a:solidFill>
                <a:effectLst/>
                <a:latin typeface="erdana"/>
              </a:rPr>
            </a:br>
            <a:endParaRPr lang="te-IN" dirty="0"/>
          </a:p>
        </p:txBody>
      </p:sp>
      <p:sp>
        <p:nvSpPr>
          <p:cNvPr id="4" name="Footer Placeholder 3">
            <a:extLst>
              <a:ext uri="{FF2B5EF4-FFF2-40B4-BE49-F238E27FC236}">
                <a16:creationId xmlns:a16="http://schemas.microsoft.com/office/drawing/2014/main" id="{10F100DA-DB51-4376-81FA-F53E2C7EBDBB}"/>
              </a:ext>
            </a:extLst>
          </p:cNvPr>
          <p:cNvSpPr>
            <a:spLocks noGrp="1"/>
          </p:cNvSpPr>
          <p:nvPr>
            <p:ph type="ftr" sz="quarter" idx="11"/>
          </p:nvPr>
        </p:nvSpPr>
        <p:spPr/>
        <p:txBody>
          <a:bodyPr/>
          <a:lstStyle/>
          <a:p>
            <a:r>
              <a:rPr lang="en-US"/>
              <a:t>PROGRAMMING FOR PROBLEM SOLVING USING C                               A.Lakshmanarao</a:t>
            </a:r>
          </a:p>
        </p:txBody>
      </p:sp>
      <p:sp>
        <p:nvSpPr>
          <p:cNvPr id="6" name="Content Placeholder 2">
            <a:extLst>
              <a:ext uri="{FF2B5EF4-FFF2-40B4-BE49-F238E27FC236}">
                <a16:creationId xmlns:a16="http://schemas.microsoft.com/office/drawing/2014/main" id="{1D102708-AC8D-4137-9181-6686FCE92800}"/>
              </a:ext>
            </a:extLst>
          </p:cNvPr>
          <p:cNvSpPr txBox="1">
            <a:spLocks/>
          </p:cNvSpPr>
          <p:nvPr/>
        </p:nvSpPr>
        <p:spPr>
          <a:xfrm>
            <a:off x="871860" y="1606858"/>
            <a:ext cx="10962074" cy="46341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333333"/>
                </a:solidFill>
                <a:latin typeface="Inter-Regular"/>
              </a:rPr>
              <a:t>A function can return value to the caller(who calls the function).</a:t>
            </a:r>
          </a:p>
          <a:p>
            <a:pPr algn="just"/>
            <a:r>
              <a:rPr lang="en-US" dirty="0">
                <a:solidFill>
                  <a:srgbClr val="333333"/>
                </a:solidFill>
                <a:latin typeface="Inter-Regular"/>
              </a:rPr>
              <a:t>It can be done using “return” statement as follows:</a:t>
            </a:r>
          </a:p>
          <a:p>
            <a:pPr marL="0" indent="0" algn="just">
              <a:buFont typeface="Arial" panose="020B0604020202020204" pitchFamily="34" charset="0"/>
              <a:buNone/>
            </a:pPr>
            <a:endParaRPr lang="en-US" dirty="0">
              <a:solidFill>
                <a:srgbClr val="333333"/>
              </a:solidFill>
              <a:latin typeface="Inter-Regular"/>
            </a:endParaRPr>
          </a:p>
          <a:p>
            <a:pPr marL="0" indent="0" algn="just">
              <a:buFont typeface="Arial" panose="020B0604020202020204" pitchFamily="34" charset="0"/>
              <a:buNone/>
            </a:pPr>
            <a:r>
              <a:rPr lang="en-US" b="1" dirty="0">
                <a:solidFill>
                  <a:srgbClr val="3333FF"/>
                </a:solidFill>
                <a:latin typeface="Inter-Regular"/>
              </a:rPr>
              <a:t>return(variable/expression);</a:t>
            </a:r>
          </a:p>
          <a:p>
            <a:pPr marL="0" indent="0" algn="just">
              <a:buFont typeface="Arial" panose="020B0604020202020204" pitchFamily="34" charset="0"/>
              <a:buNone/>
            </a:pPr>
            <a:r>
              <a:rPr lang="en-US" b="1" dirty="0">
                <a:solidFill>
                  <a:srgbClr val="3333FF"/>
                </a:solidFill>
                <a:latin typeface="Inter-Regular"/>
              </a:rPr>
              <a:t>or</a:t>
            </a:r>
          </a:p>
          <a:p>
            <a:pPr marL="0" indent="0" algn="just">
              <a:buFont typeface="Arial" panose="020B0604020202020204" pitchFamily="34" charset="0"/>
              <a:buNone/>
            </a:pPr>
            <a:r>
              <a:rPr lang="en-US" b="1" dirty="0">
                <a:solidFill>
                  <a:srgbClr val="3333FF"/>
                </a:solidFill>
                <a:latin typeface="Inter-Regular"/>
              </a:rPr>
              <a:t>return variable/expression;</a:t>
            </a:r>
          </a:p>
          <a:p>
            <a:pPr marL="0" indent="0" algn="just">
              <a:buFont typeface="Arial" panose="020B0604020202020204" pitchFamily="34" charset="0"/>
              <a:buNone/>
            </a:pPr>
            <a:endParaRPr lang="en-US" dirty="0">
              <a:solidFill>
                <a:srgbClr val="333333"/>
              </a:solidFill>
              <a:latin typeface="Inter-Regular"/>
            </a:endParaRPr>
          </a:p>
          <a:p>
            <a:pPr marL="0" indent="0" algn="just">
              <a:buFont typeface="Arial" panose="020B0604020202020204" pitchFamily="34" charset="0"/>
              <a:buNone/>
            </a:pPr>
            <a:r>
              <a:rPr lang="en-US" dirty="0">
                <a:solidFill>
                  <a:srgbClr val="333333"/>
                </a:solidFill>
                <a:latin typeface="Inter-Regular"/>
              </a:rPr>
              <a:t>To return a value,we need to specify </a:t>
            </a:r>
            <a:r>
              <a:rPr lang="en-US" dirty="0" err="1">
                <a:solidFill>
                  <a:srgbClr val="333333"/>
                </a:solidFill>
                <a:latin typeface="Inter-Regular"/>
              </a:rPr>
              <a:t>return_type</a:t>
            </a:r>
            <a:r>
              <a:rPr lang="en-US" dirty="0">
                <a:solidFill>
                  <a:srgbClr val="333333"/>
                </a:solidFill>
                <a:latin typeface="Inter-Regular"/>
              </a:rPr>
              <a:t>(type of returned value) in function definition.</a:t>
            </a:r>
          </a:p>
          <a:p>
            <a:pPr marL="0" indent="0" algn="just">
              <a:buFont typeface="Arial" panose="020B0604020202020204" pitchFamily="34" charset="0"/>
              <a:buNone/>
            </a:pPr>
            <a:r>
              <a:rPr lang="en-US" dirty="0">
                <a:solidFill>
                  <a:srgbClr val="333333"/>
                </a:solidFill>
                <a:latin typeface="Inter-Regular"/>
              </a:rPr>
              <a:t>Then returned value is sent to caller(where function is called).</a:t>
            </a:r>
          </a:p>
          <a:p>
            <a:pPr marL="0" indent="0" algn="just">
              <a:buFont typeface="Arial" panose="020B0604020202020204" pitchFamily="34" charset="0"/>
              <a:buNone/>
            </a:pPr>
            <a:endParaRPr lang="en-US" dirty="0">
              <a:solidFill>
                <a:srgbClr val="000000"/>
              </a:solidFill>
              <a:latin typeface="Inter-Bold"/>
            </a:endParaRPr>
          </a:p>
          <a:p>
            <a:pPr marL="0" indent="0">
              <a:buFont typeface="Arial" panose="020B0604020202020204" pitchFamily="34" charset="0"/>
              <a:buNone/>
            </a:pPr>
            <a:endParaRPr lang="te-IN" dirty="0"/>
          </a:p>
        </p:txBody>
      </p:sp>
    </p:spTree>
    <p:extLst>
      <p:ext uri="{BB962C8B-B14F-4D97-AF65-F5344CB8AC3E}">
        <p14:creationId xmlns:p14="http://schemas.microsoft.com/office/powerpoint/2010/main" val="14327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4C4B-3114-4C80-BCC7-2F23F1BAC235}"/>
              </a:ext>
            </a:extLst>
          </p:cNvPr>
          <p:cNvSpPr>
            <a:spLocks noGrp="1"/>
          </p:cNvSpPr>
          <p:nvPr>
            <p:ph type="title"/>
          </p:nvPr>
        </p:nvSpPr>
        <p:spPr>
          <a:xfrm>
            <a:off x="-173856" y="814765"/>
            <a:ext cx="11670437" cy="1325563"/>
          </a:xfrm>
        </p:spPr>
        <p:txBody>
          <a:bodyPr>
            <a:normAutofit/>
          </a:bodyPr>
          <a:lstStyle/>
          <a:p>
            <a:pPr algn="ctr"/>
            <a:r>
              <a:rPr lang="en-US" sz="3600" b="0" i="0" dirty="0">
                <a:solidFill>
                  <a:srgbClr val="610B4B"/>
                </a:solidFill>
                <a:effectLst/>
                <a:latin typeface="erdana"/>
              </a:rPr>
              <a:t>           </a:t>
            </a:r>
            <a:r>
              <a:rPr lang="en-US" sz="2800" b="0" i="0" u="sng" dirty="0">
                <a:solidFill>
                  <a:srgbClr val="610B4B"/>
                </a:solidFill>
                <a:effectLst/>
                <a:latin typeface="erdana"/>
              </a:rPr>
              <a:t>Example for Function without argument and with return value</a:t>
            </a:r>
            <a:endParaRPr lang="te-IN" sz="2800" dirty="0"/>
          </a:p>
        </p:txBody>
      </p:sp>
      <p:sp>
        <p:nvSpPr>
          <p:cNvPr id="4" name="Footer Placeholder 3">
            <a:extLst>
              <a:ext uri="{FF2B5EF4-FFF2-40B4-BE49-F238E27FC236}">
                <a16:creationId xmlns:a16="http://schemas.microsoft.com/office/drawing/2014/main" id="{10F100DA-DB51-4376-81FA-F53E2C7EBDBB}"/>
              </a:ext>
            </a:extLst>
          </p:cNvPr>
          <p:cNvSpPr>
            <a:spLocks noGrp="1"/>
          </p:cNvSpPr>
          <p:nvPr>
            <p:ph type="ftr" sz="quarter" idx="11"/>
          </p:nvPr>
        </p:nvSpPr>
        <p:spPr/>
        <p:txBody>
          <a:bodyPr/>
          <a:lstStyle/>
          <a:p>
            <a:r>
              <a:rPr lang="en-US" dirty="0"/>
              <a:t>PROGRAMMING FOR PROBLEM SOLVING USING C                               </a:t>
            </a:r>
            <a:r>
              <a:rPr lang="en-US" dirty="0" err="1"/>
              <a:t>A.Lakshmanarao</a:t>
            </a:r>
            <a:endParaRPr lang="en-US" dirty="0"/>
          </a:p>
        </p:txBody>
      </p:sp>
      <p:sp>
        <p:nvSpPr>
          <p:cNvPr id="5" name="Content Placeholder 2">
            <a:extLst>
              <a:ext uri="{FF2B5EF4-FFF2-40B4-BE49-F238E27FC236}">
                <a16:creationId xmlns:a16="http://schemas.microsoft.com/office/drawing/2014/main" id="{F015EE30-7E9F-4E7E-B930-6110A52DE87D}"/>
              </a:ext>
            </a:extLst>
          </p:cNvPr>
          <p:cNvSpPr txBox="1">
            <a:spLocks/>
          </p:cNvSpPr>
          <p:nvPr/>
        </p:nvSpPr>
        <p:spPr>
          <a:xfrm>
            <a:off x="1290961" y="1995765"/>
            <a:ext cx="6095259" cy="369939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C030B9"/>
                </a:solidFill>
                <a:latin typeface="Inter-Regular"/>
              </a:rPr>
              <a:t>// Write a function to sum of two numbers int sum()</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int </a:t>
            </a:r>
            <a:r>
              <a:rPr lang="en-US" b="1" dirty="0" err="1">
                <a:solidFill>
                  <a:srgbClr val="C030B9"/>
                </a:solidFill>
                <a:latin typeface="Inter-Regular"/>
              </a:rPr>
              <a:t>a,b,c</a:t>
            </a:r>
            <a:r>
              <a:rPr lang="en-US" b="1" dirty="0">
                <a:solidFill>
                  <a:srgbClr val="C030B9"/>
                </a:solidFill>
                <a:latin typeface="Inter-Regular"/>
              </a:rPr>
              <a:t>;</a:t>
            </a:r>
          </a:p>
          <a:p>
            <a:pPr marL="0" indent="0" algn="just">
              <a:buFont typeface="Arial" panose="020B0604020202020204" pitchFamily="34" charset="0"/>
              <a:buNone/>
            </a:pPr>
            <a:r>
              <a:rPr lang="en-US" b="1" dirty="0" err="1">
                <a:solidFill>
                  <a:srgbClr val="C030B9"/>
                </a:solidFill>
                <a:latin typeface="Inter-Regular"/>
              </a:rPr>
              <a:t>printf</a:t>
            </a:r>
            <a:r>
              <a:rPr lang="en-US" b="1" dirty="0">
                <a:solidFill>
                  <a:srgbClr val="C030B9"/>
                </a:solidFill>
                <a:latin typeface="Inter-Regular"/>
              </a:rPr>
              <a:t>(“enter two numbers”);</a:t>
            </a:r>
          </a:p>
          <a:p>
            <a:pPr marL="0" indent="0" algn="just">
              <a:buFont typeface="Arial" panose="020B0604020202020204" pitchFamily="34" charset="0"/>
              <a:buNone/>
            </a:pPr>
            <a:r>
              <a:rPr lang="en-US" b="1" dirty="0" err="1">
                <a:solidFill>
                  <a:srgbClr val="C030B9"/>
                </a:solidFill>
                <a:latin typeface="Inter-Regular"/>
              </a:rPr>
              <a:t>scanf</a:t>
            </a:r>
            <a:r>
              <a:rPr lang="en-US" b="1" dirty="0">
                <a:solidFill>
                  <a:srgbClr val="C030B9"/>
                </a:solidFill>
                <a:latin typeface="Inter-Regular"/>
              </a:rPr>
              <a:t>(“%</a:t>
            </a:r>
            <a:r>
              <a:rPr lang="en-US" b="1" dirty="0" err="1">
                <a:solidFill>
                  <a:srgbClr val="C030B9"/>
                </a:solidFill>
                <a:latin typeface="Inter-Regular"/>
              </a:rPr>
              <a:t>d%d</a:t>
            </a:r>
            <a:r>
              <a:rPr lang="en-US" b="1" dirty="0">
                <a:solidFill>
                  <a:srgbClr val="C030B9"/>
                </a:solidFill>
                <a:latin typeface="Inter-Regular"/>
              </a:rPr>
              <a:t>”,&amp;</a:t>
            </a:r>
            <a:r>
              <a:rPr lang="en-US" b="1" dirty="0" err="1">
                <a:solidFill>
                  <a:srgbClr val="C030B9"/>
                </a:solidFill>
                <a:latin typeface="Inter-Regular"/>
              </a:rPr>
              <a:t>a,&amp;b</a:t>
            </a: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c=</a:t>
            </a:r>
            <a:r>
              <a:rPr lang="en-US" b="1" dirty="0" err="1">
                <a:solidFill>
                  <a:srgbClr val="C030B9"/>
                </a:solidFill>
                <a:latin typeface="Inter-Regular"/>
              </a:rPr>
              <a:t>a+b</a:t>
            </a: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return(c);</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endParaRPr lang="en-US" b="1" dirty="0">
              <a:solidFill>
                <a:srgbClr val="C030B9"/>
              </a:solidFill>
              <a:latin typeface="Inter-Bold"/>
            </a:endParaRPr>
          </a:p>
          <a:p>
            <a:pPr marL="0" indent="0">
              <a:buFont typeface="Arial" panose="020B0604020202020204" pitchFamily="34" charset="0"/>
              <a:buNone/>
            </a:pPr>
            <a:endParaRPr lang="te-IN" b="1" dirty="0">
              <a:solidFill>
                <a:srgbClr val="C030B9"/>
              </a:solidFill>
            </a:endParaRPr>
          </a:p>
        </p:txBody>
      </p:sp>
      <p:sp>
        <p:nvSpPr>
          <p:cNvPr id="6" name="Content Placeholder 2">
            <a:extLst>
              <a:ext uri="{FF2B5EF4-FFF2-40B4-BE49-F238E27FC236}">
                <a16:creationId xmlns:a16="http://schemas.microsoft.com/office/drawing/2014/main" id="{1D102708-AC8D-4137-9181-6686FCE92800}"/>
              </a:ext>
            </a:extLst>
          </p:cNvPr>
          <p:cNvSpPr txBox="1">
            <a:spLocks/>
          </p:cNvSpPr>
          <p:nvPr/>
        </p:nvSpPr>
        <p:spPr>
          <a:xfrm>
            <a:off x="7263782" y="2189519"/>
            <a:ext cx="4444014" cy="250373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333333"/>
                </a:solidFill>
                <a:latin typeface="Inter-Regular"/>
              </a:rPr>
              <a:t>int main()</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r>
              <a:rPr lang="en-US" b="1" dirty="0">
                <a:solidFill>
                  <a:srgbClr val="333333"/>
                </a:solidFill>
                <a:latin typeface="Inter-Regular"/>
              </a:rPr>
              <a:t>int result;</a:t>
            </a:r>
          </a:p>
          <a:p>
            <a:pPr marL="0" indent="0" algn="just">
              <a:buFont typeface="Arial" panose="020B0604020202020204" pitchFamily="34" charset="0"/>
              <a:buNone/>
            </a:pPr>
            <a:r>
              <a:rPr lang="en-US" b="1" dirty="0">
                <a:solidFill>
                  <a:srgbClr val="333333"/>
                </a:solidFill>
                <a:latin typeface="Inter-Regular"/>
              </a:rPr>
              <a:t>result=</a:t>
            </a:r>
            <a:r>
              <a:rPr lang="en-US" b="1" dirty="0">
                <a:solidFill>
                  <a:srgbClr val="C030B9"/>
                </a:solidFill>
                <a:latin typeface="Inter-Regular"/>
              </a:rPr>
              <a:t>sum();</a:t>
            </a:r>
          </a:p>
          <a:p>
            <a:pPr marL="0" indent="0" algn="just">
              <a:buFont typeface="Arial" panose="020B0604020202020204" pitchFamily="34" charset="0"/>
              <a:buNone/>
            </a:pPr>
            <a:r>
              <a:rPr lang="en-US" b="1" dirty="0" err="1">
                <a:solidFill>
                  <a:srgbClr val="C030B9"/>
                </a:solidFill>
                <a:latin typeface="Inter-Regular"/>
              </a:rPr>
              <a:t>printf</a:t>
            </a:r>
            <a:r>
              <a:rPr lang="en-US" b="1" dirty="0">
                <a:solidFill>
                  <a:srgbClr val="C030B9"/>
                </a:solidFill>
                <a:latin typeface="Inter-Regular"/>
              </a:rPr>
              <a:t>(“ sum is %</a:t>
            </a:r>
            <a:r>
              <a:rPr lang="en-US" b="1" dirty="0" err="1">
                <a:solidFill>
                  <a:srgbClr val="C030B9"/>
                </a:solidFill>
                <a:latin typeface="Inter-Regular"/>
              </a:rPr>
              <a:t>d”,result</a:t>
            </a: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333333"/>
                </a:solidFill>
                <a:latin typeface="Inter-Regular"/>
              </a:rPr>
              <a:t>return 0;</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
        <p:nvSpPr>
          <p:cNvPr id="7" name="Content Placeholder 2">
            <a:extLst>
              <a:ext uri="{FF2B5EF4-FFF2-40B4-BE49-F238E27FC236}">
                <a16:creationId xmlns:a16="http://schemas.microsoft.com/office/drawing/2014/main" id="{07C0E913-6CBC-407A-8FBB-63AA43ABD120}"/>
              </a:ext>
            </a:extLst>
          </p:cNvPr>
          <p:cNvSpPr txBox="1">
            <a:spLocks/>
          </p:cNvSpPr>
          <p:nvPr/>
        </p:nvSpPr>
        <p:spPr>
          <a:xfrm>
            <a:off x="6737414" y="4717672"/>
            <a:ext cx="4444014" cy="2503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b="1" u="sng" dirty="0">
                <a:solidFill>
                  <a:srgbClr val="D86118"/>
                </a:solidFill>
                <a:latin typeface="Inter-Regular"/>
              </a:rPr>
              <a:t>output:</a:t>
            </a:r>
          </a:p>
          <a:p>
            <a:pPr marL="0" indent="0" algn="just">
              <a:buFont typeface="Arial" panose="020B0604020202020204" pitchFamily="34" charset="0"/>
              <a:buNone/>
            </a:pPr>
            <a:r>
              <a:rPr lang="en-US" sz="2400" dirty="0">
                <a:solidFill>
                  <a:srgbClr val="D86118"/>
                </a:solidFill>
                <a:latin typeface="Inter-Regular"/>
              </a:rPr>
              <a:t>enter two numbers 10 20</a:t>
            </a:r>
          </a:p>
          <a:p>
            <a:pPr marL="0" indent="0" algn="just">
              <a:buFont typeface="Arial" panose="020B0604020202020204" pitchFamily="34" charset="0"/>
              <a:buNone/>
            </a:pPr>
            <a:r>
              <a:rPr lang="en-US" sz="2400" dirty="0">
                <a:solidFill>
                  <a:srgbClr val="D86118"/>
                </a:solidFill>
                <a:latin typeface="Inter-Regular"/>
              </a:rPr>
              <a:t>sum is 30</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Tree>
    <p:extLst>
      <p:ext uri="{BB962C8B-B14F-4D97-AF65-F5344CB8AC3E}">
        <p14:creationId xmlns:p14="http://schemas.microsoft.com/office/powerpoint/2010/main" val="302935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500"/>
                                        <p:tgtEl>
                                          <p:spTgt spid="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1" end="1"/>
                                            </p:txEl>
                                          </p:spTgt>
                                        </p:tgtEl>
                                        <p:attrNameLst>
                                          <p:attrName>style.visibility</p:attrName>
                                        </p:attrNameLst>
                                      </p:cBhvr>
                                      <p:to>
                                        <p:strVal val="visible"/>
                                      </p:to>
                                    </p:set>
                                    <p:animEffect transition="in" filter="fade">
                                      <p:cBhvr>
                                        <p:cTn id="40" dur="500"/>
                                        <p:tgtEl>
                                          <p:spTgt spid="6">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Effect transition="in" filter="fade">
                                      <p:cBhvr>
                                        <p:cTn id="45" dur="500"/>
                                        <p:tgtEl>
                                          <p:spTgt spid="6">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xEl>
                                              <p:pRg st="3" end="3"/>
                                            </p:txEl>
                                          </p:spTgt>
                                        </p:tgtEl>
                                        <p:attrNameLst>
                                          <p:attrName>style.visibility</p:attrName>
                                        </p:attrNameLst>
                                      </p:cBhvr>
                                      <p:to>
                                        <p:strVal val="visible"/>
                                      </p:to>
                                    </p:set>
                                    <p:animEffect transition="in" filter="fade">
                                      <p:cBhvr>
                                        <p:cTn id="50" dur="500"/>
                                        <p:tgtEl>
                                          <p:spTgt spid="6">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Effect transition="in" filter="fade">
                                      <p:cBhvr>
                                        <p:cTn id="55" dur="500"/>
                                        <p:tgtEl>
                                          <p:spTgt spid="6">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
                                            <p:txEl>
                                              <p:pRg st="5" end="5"/>
                                            </p:txEl>
                                          </p:spTgt>
                                        </p:tgtEl>
                                        <p:attrNameLst>
                                          <p:attrName>style.visibility</p:attrName>
                                        </p:attrNameLst>
                                      </p:cBhvr>
                                      <p:to>
                                        <p:strVal val="visible"/>
                                      </p:to>
                                    </p:set>
                                    <p:animEffect transition="in" filter="fade">
                                      <p:cBhvr>
                                        <p:cTn id="60" dur="500"/>
                                        <p:tgtEl>
                                          <p:spTgt spid="6">
                                            <p:txEl>
                                              <p:pRg st="5" end="5"/>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6">
                                            <p:txEl>
                                              <p:pRg st="6" end="6"/>
                                            </p:txEl>
                                          </p:spTgt>
                                        </p:tgtEl>
                                        <p:attrNameLst>
                                          <p:attrName>style.visibility</p:attrName>
                                        </p:attrNameLst>
                                      </p:cBhvr>
                                      <p:to>
                                        <p:strVal val="visible"/>
                                      </p:to>
                                    </p:set>
                                    <p:animEffect transition="in" filter="fade">
                                      <p:cBhvr>
                                        <p:cTn id="63" dur="500"/>
                                        <p:tgtEl>
                                          <p:spTgt spid="6">
                                            <p:txEl>
                                              <p:pRg st="6" end="6"/>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7">
                                            <p:txEl>
                                              <p:pRg st="0" end="0"/>
                                            </p:txEl>
                                          </p:spTgt>
                                        </p:tgtEl>
                                        <p:attrNameLst>
                                          <p:attrName>style.visibility</p:attrName>
                                        </p:attrNameLst>
                                      </p:cBhvr>
                                      <p:to>
                                        <p:strVal val="visible"/>
                                      </p:to>
                                    </p:set>
                                    <p:animEffect transition="in" filter="fade">
                                      <p:cBhvr>
                                        <p:cTn id="66" dur="500"/>
                                        <p:tgtEl>
                                          <p:spTgt spid="7">
                                            <p:txEl>
                                              <p:pRg st="0" end="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7">
                                            <p:txEl>
                                              <p:pRg st="1" end="1"/>
                                            </p:txEl>
                                          </p:spTgt>
                                        </p:tgtEl>
                                        <p:attrNameLst>
                                          <p:attrName>style.visibility</p:attrName>
                                        </p:attrNameLst>
                                      </p:cBhvr>
                                      <p:to>
                                        <p:strVal val="visible"/>
                                      </p:to>
                                    </p:set>
                                    <p:animEffect transition="in" filter="fade">
                                      <p:cBhvr>
                                        <p:cTn id="69" dur="500"/>
                                        <p:tgtEl>
                                          <p:spTgt spid="7">
                                            <p:txEl>
                                              <p:pRg st="1" end="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7">
                                            <p:txEl>
                                              <p:pRg st="2" end="2"/>
                                            </p:txEl>
                                          </p:spTgt>
                                        </p:tgtEl>
                                        <p:attrNameLst>
                                          <p:attrName>style.visibility</p:attrName>
                                        </p:attrNameLst>
                                      </p:cBhvr>
                                      <p:to>
                                        <p:strVal val="visible"/>
                                      </p:to>
                                    </p:set>
                                    <p:animEffect transition="in" filter="fade">
                                      <p:cBhvr>
                                        <p:cTn id="7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2B14D47-A3B9-4CD1-AF6D-8A794B809503}"/>
              </a:ext>
            </a:extLst>
          </p:cNvPr>
          <p:cNvSpPr/>
          <p:nvPr/>
        </p:nvSpPr>
        <p:spPr>
          <a:xfrm>
            <a:off x="6041109" y="818488"/>
            <a:ext cx="5902578" cy="338554"/>
          </a:xfrm>
          <a:prstGeom prst="rect">
            <a:avLst/>
          </a:prstGeom>
        </p:spPr>
        <p:txBody>
          <a:bodyPr wrap="none">
            <a:spAutoFit/>
          </a:bodyPr>
          <a:lstStyle/>
          <a:p>
            <a:r>
              <a:rPr lang="en-US" sz="1600" b="1" u="sng" dirty="0">
                <a:solidFill>
                  <a:srgbClr val="000000"/>
                </a:solidFill>
                <a:latin typeface="verdana" panose="020B0604030504040204" pitchFamily="34" charset="0"/>
              </a:rPr>
              <a:t>Function without argument and with return value</a:t>
            </a:r>
          </a:p>
        </p:txBody>
      </p:sp>
      <p:sp>
        <p:nvSpPr>
          <p:cNvPr id="11" name="Rectangle 10">
            <a:extLst>
              <a:ext uri="{FF2B5EF4-FFF2-40B4-BE49-F238E27FC236}">
                <a16:creationId xmlns:a16="http://schemas.microsoft.com/office/drawing/2014/main" id="{A650D79B-54AB-40BD-88C7-DF486E932391}"/>
              </a:ext>
            </a:extLst>
          </p:cNvPr>
          <p:cNvSpPr/>
          <p:nvPr/>
        </p:nvSpPr>
        <p:spPr>
          <a:xfrm>
            <a:off x="332995" y="1276549"/>
            <a:ext cx="5019674" cy="538290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#include&lt;stdio.h&gt;</a:t>
            </a:r>
          </a:p>
          <a:p>
            <a:r>
              <a:rPr lang="en-US" sz="2400" b="1" dirty="0">
                <a:solidFill>
                  <a:srgbClr val="C030B9"/>
                </a:solidFill>
              </a:rPr>
              <a:t>void sum()</a:t>
            </a:r>
          </a:p>
          <a:p>
            <a:r>
              <a:rPr lang="en-US" sz="2400" b="1" dirty="0">
                <a:solidFill>
                  <a:srgbClr val="C030B9"/>
                </a:solidFill>
              </a:rPr>
              <a:t>{</a:t>
            </a:r>
          </a:p>
          <a:p>
            <a:r>
              <a:rPr lang="en-US" sz="2400" b="1" dirty="0">
                <a:solidFill>
                  <a:srgbClr val="C030B9"/>
                </a:solidFill>
              </a:rPr>
              <a:t>int </a:t>
            </a:r>
            <a:r>
              <a:rPr lang="en-US" sz="2400" b="1" dirty="0" err="1">
                <a:solidFill>
                  <a:srgbClr val="C030B9"/>
                </a:solidFill>
              </a:rPr>
              <a:t>a,b,c</a:t>
            </a:r>
            <a:r>
              <a:rPr lang="en-US" sz="2400" b="1" dirty="0">
                <a:solidFill>
                  <a:srgbClr val="C030B9"/>
                </a:solidFill>
              </a:rPr>
              <a:t>;</a:t>
            </a:r>
          </a:p>
          <a:p>
            <a:r>
              <a:rPr lang="en-US" sz="2400" b="1" dirty="0" err="1">
                <a:solidFill>
                  <a:srgbClr val="C030B9"/>
                </a:solidFill>
              </a:rPr>
              <a:t>printf</a:t>
            </a:r>
            <a:r>
              <a:rPr lang="en-US" sz="2400" b="1" dirty="0">
                <a:solidFill>
                  <a:srgbClr val="C030B9"/>
                </a:solidFill>
              </a:rPr>
              <a:t>(“enter two numbers”);</a:t>
            </a:r>
          </a:p>
          <a:p>
            <a:r>
              <a:rPr lang="en-US" sz="2400" b="1" dirty="0" err="1">
                <a:solidFill>
                  <a:srgbClr val="C030B9"/>
                </a:solidFill>
              </a:rPr>
              <a:t>scanf</a:t>
            </a:r>
            <a:r>
              <a:rPr lang="en-US" sz="2400" b="1" dirty="0">
                <a:solidFill>
                  <a:srgbClr val="C030B9"/>
                </a:solidFill>
              </a:rPr>
              <a:t>(“%</a:t>
            </a:r>
            <a:r>
              <a:rPr lang="en-US" sz="2400" b="1" dirty="0" err="1">
                <a:solidFill>
                  <a:srgbClr val="C030B9"/>
                </a:solidFill>
              </a:rPr>
              <a:t>d%d</a:t>
            </a:r>
            <a:r>
              <a:rPr lang="en-US" sz="2400" b="1" dirty="0">
                <a:solidFill>
                  <a:srgbClr val="C030B9"/>
                </a:solidFill>
              </a:rPr>
              <a:t>”,&amp;</a:t>
            </a:r>
            <a:r>
              <a:rPr lang="en-US" sz="2400" b="1" dirty="0" err="1">
                <a:solidFill>
                  <a:srgbClr val="C030B9"/>
                </a:solidFill>
              </a:rPr>
              <a:t>a,&amp;b</a:t>
            </a:r>
            <a:r>
              <a:rPr lang="en-US" sz="2400" b="1" dirty="0">
                <a:solidFill>
                  <a:srgbClr val="C030B9"/>
                </a:solidFill>
              </a:rPr>
              <a:t>);</a:t>
            </a:r>
          </a:p>
          <a:p>
            <a:r>
              <a:rPr lang="en-US" sz="2400" b="1" dirty="0">
                <a:solidFill>
                  <a:srgbClr val="C030B9"/>
                </a:solidFill>
              </a:rPr>
              <a:t>c=</a:t>
            </a:r>
            <a:r>
              <a:rPr lang="en-US" sz="2400" b="1" dirty="0" err="1">
                <a:solidFill>
                  <a:srgbClr val="C030B9"/>
                </a:solidFill>
              </a:rPr>
              <a:t>a+b</a:t>
            </a:r>
            <a:r>
              <a:rPr lang="en-US" sz="2400" b="1" dirty="0">
                <a:solidFill>
                  <a:srgbClr val="C030B9"/>
                </a:solidFill>
              </a:rPr>
              <a:t>;</a:t>
            </a:r>
          </a:p>
          <a:p>
            <a:r>
              <a:rPr lang="en-US" sz="2400" b="1" dirty="0" err="1">
                <a:solidFill>
                  <a:srgbClr val="C030B9"/>
                </a:solidFill>
              </a:rPr>
              <a:t>printf</a:t>
            </a:r>
            <a:r>
              <a:rPr lang="en-US" sz="2400" b="1" dirty="0">
                <a:solidFill>
                  <a:srgbClr val="C030B9"/>
                </a:solidFill>
              </a:rPr>
              <a:t>(“sum is %</a:t>
            </a:r>
            <a:r>
              <a:rPr lang="en-US" sz="2400" b="1" dirty="0" err="1">
                <a:solidFill>
                  <a:srgbClr val="C030B9"/>
                </a:solidFill>
              </a:rPr>
              <a:t>d”,c</a:t>
            </a:r>
            <a:r>
              <a:rPr lang="en-US" sz="2400" b="1" dirty="0">
                <a:solidFill>
                  <a:srgbClr val="C030B9"/>
                </a:solidFill>
              </a:rPr>
              <a:t>);</a:t>
            </a:r>
          </a:p>
          <a:p>
            <a:r>
              <a:rPr lang="en-US" sz="2400" b="1" dirty="0">
                <a:solidFill>
                  <a:srgbClr val="C030B9"/>
                </a:solidFill>
              </a:rPr>
              <a:t>}</a:t>
            </a:r>
          </a:p>
          <a:p>
            <a:r>
              <a:rPr lang="en-US" sz="2400" b="1" dirty="0">
                <a:solidFill>
                  <a:schemeClr val="tx1"/>
                </a:solidFill>
              </a:rPr>
              <a:t>int main()</a:t>
            </a:r>
          </a:p>
          <a:p>
            <a:r>
              <a:rPr lang="en-US" sz="2400" b="1" dirty="0">
                <a:solidFill>
                  <a:schemeClr val="tx1"/>
                </a:solidFill>
              </a:rPr>
              <a:t>{</a:t>
            </a:r>
          </a:p>
          <a:p>
            <a:r>
              <a:rPr lang="en-US" sz="2800" b="1" dirty="0">
                <a:solidFill>
                  <a:srgbClr val="C030B9"/>
                </a:solidFill>
              </a:rPr>
              <a:t>sum(); </a:t>
            </a:r>
            <a:r>
              <a:rPr lang="en-US" b="1" dirty="0">
                <a:solidFill>
                  <a:schemeClr val="tx1"/>
                </a:solidFill>
              </a:rPr>
              <a:t>// function call</a:t>
            </a:r>
          </a:p>
          <a:p>
            <a:r>
              <a:rPr lang="en-US" sz="2400" b="1" dirty="0">
                <a:solidFill>
                  <a:schemeClr val="tx1"/>
                </a:solidFill>
              </a:rPr>
              <a:t>return 0;</a:t>
            </a:r>
          </a:p>
          <a:p>
            <a:r>
              <a:rPr lang="en-US" sz="2400" b="1" dirty="0">
                <a:solidFill>
                  <a:schemeClr val="tx1"/>
                </a:solidFill>
              </a:rPr>
              <a:t>}</a:t>
            </a:r>
          </a:p>
          <a:p>
            <a:endParaRPr lang="en-IN" b="1" dirty="0">
              <a:solidFill>
                <a:schemeClr val="tx1"/>
              </a:solidFill>
            </a:endParaRPr>
          </a:p>
        </p:txBody>
      </p:sp>
      <p:sp>
        <p:nvSpPr>
          <p:cNvPr id="12" name="Rectangle 11">
            <a:extLst>
              <a:ext uri="{FF2B5EF4-FFF2-40B4-BE49-F238E27FC236}">
                <a16:creationId xmlns:a16="http://schemas.microsoft.com/office/drawing/2014/main" id="{8D8763A6-3DBE-437C-8422-82F491C60B39}"/>
              </a:ext>
            </a:extLst>
          </p:cNvPr>
          <p:cNvSpPr/>
          <p:nvPr/>
        </p:nvSpPr>
        <p:spPr>
          <a:xfrm>
            <a:off x="5981701" y="1247805"/>
            <a:ext cx="5019674" cy="538290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solidFill>
                <a:schemeClr val="tx1"/>
              </a:solidFill>
            </a:endParaRPr>
          </a:p>
          <a:p>
            <a:r>
              <a:rPr lang="en-US" sz="2000" b="1" dirty="0">
                <a:solidFill>
                  <a:schemeClr val="tx1"/>
                </a:solidFill>
              </a:rPr>
              <a:t>#include&lt;stdio.h&gt;</a:t>
            </a:r>
          </a:p>
          <a:p>
            <a:r>
              <a:rPr lang="en-US" sz="2400" b="1">
                <a:solidFill>
                  <a:srgbClr val="C030B9"/>
                </a:solidFill>
              </a:rPr>
              <a:t>int </a:t>
            </a:r>
            <a:r>
              <a:rPr lang="en-US" sz="2400" b="1" dirty="0">
                <a:solidFill>
                  <a:srgbClr val="C030B9"/>
                </a:solidFill>
              </a:rPr>
              <a:t>sum()</a:t>
            </a:r>
          </a:p>
          <a:p>
            <a:r>
              <a:rPr lang="en-US" sz="2400" b="1" dirty="0">
                <a:solidFill>
                  <a:srgbClr val="C030B9"/>
                </a:solidFill>
              </a:rPr>
              <a:t>{</a:t>
            </a:r>
          </a:p>
          <a:p>
            <a:r>
              <a:rPr lang="en-US" sz="2400" b="1" dirty="0">
                <a:solidFill>
                  <a:srgbClr val="C030B9"/>
                </a:solidFill>
              </a:rPr>
              <a:t>int </a:t>
            </a:r>
            <a:r>
              <a:rPr lang="en-US" sz="2400" b="1" dirty="0" err="1">
                <a:solidFill>
                  <a:srgbClr val="C030B9"/>
                </a:solidFill>
              </a:rPr>
              <a:t>a,b,c</a:t>
            </a:r>
            <a:r>
              <a:rPr lang="en-US" sz="2400" b="1" dirty="0">
                <a:solidFill>
                  <a:srgbClr val="C030B9"/>
                </a:solidFill>
              </a:rPr>
              <a:t>;</a:t>
            </a:r>
          </a:p>
          <a:p>
            <a:r>
              <a:rPr lang="en-US" sz="2400" b="1" dirty="0" err="1">
                <a:solidFill>
                  <a:srgbClr val="C030B9"/>
                </a:solidFill>
              </a:rPr>
              <a:t>printf</a:t>
            </a:r>
            <a:r>
              <a:rPr lang="en-US" sz="2400" b="1" dirty="0">
                <a:solidFill>
                  <a:srgbClr val="C030B9"/>
                </a:solidFill>
              </a:rPr>
              <a:t>(“enter two numbers”);</a:t>
            </a:r>
          </a:p>
          <a:p>
            <a:r>
              <a:rPr lang="en-US" sz="2400" b="1" dirty="0" err="1">
                <a:solidFill>
                  <a:srgbClr val="C030B9"/>
                </a:solidFill>
              </a:rPr>
              <a:t>scanf</a:t>
            </a:r>
            <a:r>
              <a:rPr lang="en-US" sz="2400" b="1" dirty="0">
                <a:solidFill>
                  <a:srgbClr val="C030B9"/>
                </a:solidFill>
              </a:rPr>
              <a:t>(“%</a:t>
            </a:r>
            <a:r>
              <a:rPr lang="en-US" sz="2400" b="1" dirty="0" err="1">
                <a:solidFill>
                  <a:srgbClr val="C030B9"/>
                </a:solidFill>
              </a:rPr>
              <a:t>d%d</a:t>
            </a:r>
            <a:r>
              <a:rPr lang="en-US" sz="2400" b="1" dirty="0">
                <a:solidFill>
                  <a:srgbClr val="C030B9"/>
                </a:solidFill>
              </a:rPr>
              <a:t>”,&amp;</a:t>
            </a:r>
            <a:r>
              <a:rPr lang="en-US" sz="2400" b="1" dirty="0" err="1">
                <a:solidFill>
                  <a:srgbClr val="C030B9"/>
                </a:solidFill>
              </a:rPr>
              <a:t>a,&amp;b</a:t>
            </a:r>
            <a:r>
              <a:rPr lang="en-US" sz="2400" b="1" dirty="0">
                <a:solidFill>
                  <a:srgbClr val="C030B9"/>
                </a:solidFill>
              </a:rPr>
              <a:t>);</a:t>
            </a:r>
          </a:p>
          <a:p>
            <a:r>
              <a:rPr lang="en-US" sz="2400" b="1" dirty="0">
                <a:solidFill>
                  <a:srgbClr val="C030B9"/>
                </a:solidFill>
              </a:rPr>
              <a:t>c=</a:t>
            </a:r>
            <a:r>
              <a:rPr lang="en-US" sz="2400" b="1" dirty="0" err="1">
                <a:solidFill>
                  <a:srgbClr val="C030B9"/>
                </a:solidFill>
              </a:rPr>
              <a:t>a+b</a:t>
            </a:r>
            <a:r>
              <a:rPr lang="en-US" sz="2400" b="1" dirty="0">
                <a:solidFill>
                  <a:srgbClr val="C030B9"/>
                </a:solidFill>
              </a:rPr>
              <a:t>;</a:t>
            </a:r>
          </a:p>
          <a:p>
            <a:r>
              <a:rPr lang="en-US" sz="2800" b="1" dirty="0">
                <a:solidFill>
                  <a:srgbClr val="C030B9"/>
                </a:solidFill>
              </a:rPr>
              <a:t>return(c);</a:t>
            </a:r>
          </a:p>
          <a:p>
            <a:r>
              <a:rPr lang="en-US" sz="2400" b="1" dirty="0">
                <a:solidFill>
                  <a:srgbClr val="C030B9"/>
                </a:solidFill>
              </a:rPr>
              <a:t>}</a:t>
            </a:r>
          </a:p>
          <a:p>
            <a:r>
              <a:rPr lang="en-US" sz="2200" b="1" dirty="0">
                <a:solidFill>
                  <a:schemeClr val="tx1"/>
                </a:solidFill>
              </a:rPr>
              <a:t>int main()</a:t>
            </a:r>
          </a:p>
          <a:p>
            <a:r>
              <a:rPr lang="en-US" sz="2200" b="1" dirty="0">
                <a:solidFill>
                  <a:schemeClr val="tx1"/>
                </a:solidFill>
              </a:rPr>
              <a:t>{</a:t>
            </a:r>
          </a:p>
          <a:p>
            <a:r>
              <a:rPr lang="en-US" sz="2200" b="1" dirty="0">
                <a:solidFill>
                  <a:schemeClr val="tx1"/>
                </a:solidFill>
              </a:rPr>
              <a:t>int result;</a:t>
            </a:r>
          </a:p>
          <a:p>
            <a:r>
              <a:rPr lang="en-US" sz="2200" b="1" dirty="0">
                <a:solidFill>
                  <a:srgbClr val="C030B9"/>
                </a:solidFill>
              </a:rPr>
              <a:t>result=sum(); </a:t>
            </a:r>
            <a:r>
              <a:rPr lang="en-US" sz="2400" b="1" dirty="0">
                <a:solidFill>
                  <a:schemeClr val="tx1"/>
                </a:solidFill>
              </a:rPr>
              <a:t>// function call</a:t>
            </a:r>
            <a:endParaRPr lang="en-US" sz="2200" b="1" dirty="0">
              <a:solidFill>
                <a:srgbClr val="C030B9"/>
              </a:solidFill>
            </a:endParaRPr>
          </a:p>
          <a:p>
            <a:r>
              <a:rPr lang="en-US" sz="2200" b="1" dirty="0" err="1">
                <a:solidFill>
                  <a:schemeClr val="tx1"/>
                </a:solidFill>
              </a:rPr>
              <a:t>printf</a:t>
            </a:r>
            <a:r>
              <a:rPr lang="en-US" sz="2200" b="1" dirty="0">
                <a:solidFill>
                  <a:schemeClr val="tx1"/>
                </a:solidFill>
              </a:rPr>
              <a:t>(“ sum is %d”,result);</a:t>
            </a:r>
          </a:p>
          <a:p>
            <a:r>
              <a:rPr lang="en-US" sz="2200" b="1" dirty="0">
                <a:solidFill>
                  <a:schemeClr val="tx1"/>
                </a:solidFill>
              </a:rPr>
              <a:t>return 0;}</a:t>
            </a:r>
          </a:p>
          <a:p>
            <a:endParaRPr lang="en-IN" b="1" dirty="0">
              <a:solidFill>
                <a:schemeClr val="tx1"/>
              </a:solidFill>
            </a:endParaRPr>
          </a:p>
        </p:txBody>
      </p:sp>
      <p:sp>
        <p:nvSpPr>
          <p:cNvPr id="13" name="Rectangle 12">
            <a:extLst>
              <a:ext uri="{FF2B5EF4-FFF2-40B4-BE49-F238E27FC236}">
                <a16:creationId xmlns:a16="http://schemas.microsoft.com/office/drawing/2014/main" id="{DCF2E42B-EFF6-4937-84E8-C988A7F3620D}"/>
              </a:ext>
            </a:extLst>
          </p:cNvPr>
          <p:cNvSpPr/>
          <p:nvPr/>
        </p:nvSpPr>
        <p:spPr>
          <a:xfrm>
            <a:off x="248313" y="909251"/>
            <a:ext cx="5322291" cy="338554"/>
          </a:xfrm>
          <a:prstGeom prst="rect">
            <a:avLst/>
          </a:prstGeom>
        </p:spPr>
        <p:txBody>
          <a:bodyPr wrap="none">
            <a:spAutoFit/>
          </a:bodyPr>
          <a:lstStyle/>
          <a:p>
            <a:r>
              <a:rPr lang="en-US" sz="1600" b="1" u="sng" dirty="0">
                <a:solidFill>
                  <a:srgbClr val="000000"/>
                </a:solidFill>
                <a:latin typeface="verdana" panose="020B0604030504040204" pitchFamily="34" charset="0"/>
              </a:rPr>
              <a:t>Function without argument and return value</a:t>
            </a:r>
          </a:p>
        </p:txBody>
      </p:sp>
      <p:sp>
        <p:nvSpPr>
          <p:cNvPr id="14" name="Rectangle 13">
            <a:extLst>
              <a:ext uri="{FF2B5EF4-FFF2-40B4-BE49-F238E27FC236}">
                <a16:creationId xmlns:a16="http://schemas.microsoft.com/office/drawing/2014/main" id="{E9D133A4-C155-4A2C-94B6-6DB098218311}"/>
              </a:ext>
            </a:extLst>
          </p:cNvPr>
          <p:cNvSpPr/>
          <p:nvPr/>
        </p:nvSpPr>
        <p:spPr>
          <a:xfrm>
            <a:off x="2666376" y="295732"/>
            <a:ext cx="8129148" cy="584775"/>
          </a:xfrm>
          <a:prstGeom prst="rect">
            <a:avLst/>
          </a:prstGeom>
        </p:spPr>
        <p:txBody>
          <a:bodyPr wrap="none">
            <a:spAutoFit/>
          </a:bodyPr>
          <a:lstStyle/>
          <a:p>
            <a:r>
              <a:rPr lang="en-US" sz="3200" b="1" u="sng" dirty="0">
                <a:solidFill>
                  <a:srgbClr val="000000"/>
                </a:solidFill>
                <a:latin typeface="verdana" panose="020B0604030504040204" pitchFamily="34" charset="0"/>
              </a:rPr>
              <a:t>Program for sum of two numbers</a:t>
            </a:r>
          </a:p>
        </p:txBody>
      </p:sp>
    </p:spTree>
    <p:extLst>
      <p:ext uri="{BB962C8B-B14F-4D97-AF65-F5344CB8AC3E}">
        <p14:creationId xmlns:p14="http://schemas.microsoft.com/office/powerpoint/2010/main" val="399653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Effect transition="in" filter="fade">
                                      <p:cBhvr>
                                        <p:cTn id="33" dur="500"/>
                                        <p:tgtEl>
                                          <p:spTgt spid="11">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xEl>
                                              <p:pRg st="6" end="6"/>
                                            </p:txEl>
                                          </p:spTgt>
                                        </p:tgtEl>
                                        <p:attrNameLst>
                                          <p:attrName>style.visibility</p:attrName>
                                        </p:attrNameLst>
                                      </p:cBhvr>
                                      <p:to>
                                        <p:strVal val="visible"/>
                                      </p:to>
                                    </p:set>
                                    <p:animEffect transition="in" filter="fade">
                                      <p:cBhvr>
                                        <p:cTn id="38" dur="500"/>
                                        <p:tgtEl>
                                          <p:spTgt spid="11">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
                                            <p:txEl>
                                              <p:pRg st="12" end="1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2">
                                            <p:txEl>
                                              <p:pRg st="2" end="2"/>
                                            </p:txEl>
                                          </p:spTgt>
                                        </p:tgtEl>
                                        <p:attrNameLst>
                                          <p:attrName>style.visibility</p:attrName>
                                        </p:attrNameLst>
                                      </p:cBhvr>
                                      <p:to>
                                        <p:strVal val="visible"/>
                                      </p:to>
                                    </p:set>
                                    <p:animEffect transition="in" filter="fade">
                                      <p:cBhvr>
                                        <p:cTn id="71" dur="500"/>
                                        <p:tgtEl>
                                          <p:spTgt spid="12">
                                            <p:txEl>
                                              <p:pRg st="2" end="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2">
                                            <p:txEl>
                                              <p:pRg st="3" end="3"/>
                                            </p:txEl>
                                          </p:spTgt>
                                        </p:tgtEl>
                                        <p:attrNameLst>
                                          <p:attrName>style.visibility</p:attrName>
                                        </p:attrNameLst>
                                      </p:cBhvr>
                                      <p:to>
                                        <p:strVal val="visible"/>
                                      </p:to>
                                    </p:set>
                                    <p:animEffect transition="in" filter="fade">
                                      <p:cBhvr>
                                        <p:cTn id="76" dur="500"/>
                                        <p:tgtEl>
                                          <p:spTgt spid="12">
                                            <p:txEl>
                                              <p:pRg st="3" end="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2">
                                            <p:txEl>
                                              <p:pRg st="4" end="4"/>
                                            </p:txEl>
                                          </p:spTgt>
                                        </p:tgtEl>
                                        <p:attrNameLst>
                                          <p:attrName>style.visibility</p:attrName>
                                        </p:attrNameLst>
                                      </p:cBhvr>
                                      <p:to>
                                        <p:strVal val="visible"/>
                                      </p:to>
                                    </p:set>
                                    <p:animEffect transition="in" filter="fade">
                                      <p:cBhvr>
                                        <p:cTn id="81" dur="500"/>
                                        <p:tgtEl>
                                          <p:spTgt spid="12">
                                            <p:txEl>
                                              <p:pRg st="4" end="4"/>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12">
                                            <p:txEl>
                                              <p:pRg st="5" end="5"/>
                                            </p:txEl>
                                          </p:spTgt>
                                        </p:tgtEl>
                                        <p:attrNameLst>
                                          <p:attrName>style.visibility</p:attrName>
                                        </p:attrNameLst>
                                      </p:cBhvr>
                                      <p:to>
                                        <p:strVal val="visible"/>
                                      </p:to>
                                    </p:set>
                                    <p:animEffect transition="in" filter="fade">
                                      <p:cBhvr>
                                        <p:cTn id="84" dur="500"/>
                                        <p:tgtEl>
                                          <p:spTgt spid="12">
                                            <p:txEl>
                                              <p:pRg st="5" end="5"/>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12">
                                            <p:txEl>
                                              <p:pRg st="6" end="6"/>
                                            </p:txEl>
                                          </p:spTgt>
                                        </p:tgtEl>
                                        <p:attrNameLst>
                                          <p:attrName>style.visibility</p:attrName>
                                        </p:attrNameLst>
                                      </p:cBhvr>
                                      <p:to>
                                        <p:strVal val="visible"/>
                                      </p:to>
                                    </p:set>
                                    <p:animEffect transition="in" filter="fade">
                                      <p:cBhvr>
                                        <p:cTn id="89" dur="500"/>
                                        <p:tgtEl>
                                          <p:spTgt spid="12">
                                            <p:txEl>
                                              <p:pRg st="6" end="6"/>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12">
                                            <p:txEl>
                                              <p:pRg st="7" end="7"/>
                                            </p:txEl>
                                          </p:spTgt>
                                        </p:tgtEl>
                                        <p:attrNameLst>
                                          <p:attrName>style.visibility</p:attrName>
                                        </p:attrNameLst>
                                      </p:cBhvr>
                                      <p:to>
                                        <p:strVal val="visible"/>
                                      </p:to>
                                    </p:set>
                                    <p:animEffect transition="in" filter="fade">
                                      <p:cBhvr>
                                        <p:cTn id="92" dur="500"/>
                                        <p:tgtEl>
                                          <p:spTgt spid="12">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12">
                                            <p:txEl>
                                              <p:pRg st="9" end="9"/>
                                            </p:txEl>
                                          </p:spTgt>
                                        </p:tgtEl>
                                        <p:attrNameLst>
                                          <p:attrName>style.visibility</p:attrName>
                                        </p:attrNameLst>
                                      </p:cBhvr>
                                      <p:to>
                                        <p:strVal val="visible"/>
                                      </p:to>
                                    </p:set>
                                    <p:animEffect transition="in" filter="fade">
                                      <p:cBhvr>
                                        <p:cTn id="101" dur="500"/>
                                        <p:tgtEl>
                                          <p:spTgt spid="12">
                                            <p:txEl>
                                              <p:pRg st="9" end="9"/>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2">
                                            <p:txEl>
                                              <p:pRg st="10" end="10"/>
                                            </p:txEl>
                                          </p:spTgt>
                                        </p:tgtEl>
                                        <p:attrNameLst>
                                          <p:attrName>style.visibility</p:attrName>
                                        </p:attrNameLst>
                                      </p:cBhvr>
                                      <p:to>
                                        <p:strVal val="visible"/>
                                      </p:to>
                                    </p:set>
                                    <p:animEffect transition="in" filter="fade">
                                      <p:cBhvr>
                                        <p:cTn id="106" dur="500"/>
                                        <p:tgtEl>
                                          <p:spTgt spid="12">
                                            <p:txEl>
                                              <p:pRg st="10" end="10"/>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12">
                                            <p:txEl>
                                              <p:pRg st="11" end="11"/>
                                            </p:txEl>
                                          </p:spTgt>
                                        </p:tgtEl>
                                        <p:attrNameLst>
                                          <p:attrName>style.visibility</p:attrName>
                                        </p:attrNameLst>
                                      </p:cBhvr>
                                      <p:to>
                                        <p:strVal val="visible"/>
                                      </p:to>
                                    </p:set>
                                    <p:animEffect transition="in" filter="fade">
                                      <p:cBhvr>
                                        <p:cTn id="109" dur="500"/>
                                        <p:tgtEl>
                                          <p:spTgt spid="12">
                                            <p:txEl>
                                              <p:pRg st="11" end="11"/>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12">
                                            <p:txEl>
                                              <p:pRg st="12" end="12"/>
                                            </p:txEl>
                                          </p:spTgt>
                                        </p:tgtEl>
                                        <p:attrNameLst>
                                          <p:attrName>style.visibility</p:attrName>
                                        </p:attrNameLst>
                                      </p:cBhvr>
                                      <p:to>
                                        <p:strVal val="visible"/>
                                      </p:to>
                                    </p:set>
                                    <p:animEffect transition="in" filter="fade">
                                      <p:cBhvr>
                                        <p:cTn id="114" dur="500"/>
                                        <p:tgtEl>
                                          <p:spTgt spid="12">
                                            <p:txEl>
                                              <p:pRg st="12" end="12"/>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12">
                                            <p:txEl>
                                              <p:pRg st="13" end="13"/>
                                            </p:txEl>
                                          </p:spTgt>
                                        </p:tgtEl>
                                        <p:attrNameLst>
                                          <p:attrName>style.visibility</p:attrName>
                                        </p:attrNameLst>
                                      </p:cBhvr>
                                      <p:to>
                                        <p:strVal val="visible"/>
                                      </p:to>
                                    </p:set>
                                    <p:animEffect transition="in" filter="fade">
                                      <p:cBhvr>
                                        <p:cTn id="119" dur="500"/>
                                        <p:tgtEl>
                                          <p:spTgt spid="12">
                                            <p:txEl>
                                              <p:pRg st="13" end="13"/>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12">
                                            <p:txEl>
                                              <p:pRg st="14" end="14"/>
                                            </p:txEl>
                                          </p:spTgt>
                                        </p:tgtEl>
                                        <p:attrNameLst>
                                          <p:attrName>style.visibility</p:attrName>
                                        </p:attrNameLst>
                                      </p:cBhvr>
                                      <p:to>
                                        <p:strVal val="visible"/>
                                      </p:to>
                                    </p:set>
                                    <p:animEffect transition="in" filter="fade">
                                      <p:cBhvr>
                                        <p:cTn id="124" dur="500"/>
                                        <p:tgtEl>
                                          <p:spTgt spid="12">
                                            <p:txEl>
                                              <p:pRg st="14" end="14"/>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12">
                                            <p:txEl>
                                              <p:pRg st="15" end="15"/>
                                            </p:txEl>
                                          </p:spTgt>
                                        </p:tgtEl>
                                        <p:attrNameLst>
                                          <p:attrName>style.visibility</p:attrName>
                                        </p:attrNameLst>
                                      </p:cBhvr>
                                      <p:to>
                                        <p:strVal val="visible"/>
                                      </p:to>
                                    </p:set>
                                    <p:animEffect transition="in" filter="fade">
                                      <p:cBhvr>
                                        <p:cTn id="129" dur="500"/>
                                        <p:tgtEl>
                                          <p:spTgt spid="1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57BD-29EE-4A68-9A4A-CF9B850A08D3}"/>
              </a:ext>
            </a:extLst>
          </p:cNvPr>
          <p:cNvSpPr>
            <a:spLocks noGrp="1"/>
          </p:cNvSpPr>
          <p:nvPr>
            <p:ph type="title"/>
          </p:nvPr>
        </p:nvSpPr>
        <p:spPr/>
        <p:txBody>
          <a:bodyPr/>
          <a:lstStyle/>
          <a:p>
            <a:pPr algn="ctr"/>
            <a:r>
              <a:rPr lang="en-US" b="1" dirty="0"/>
              <a:t>             </a:t>
            </a:r>
            <a:r>
              <a:rPr lang="en-US" sz="5400" b="1" u="sng" dirty="0"/>
              <a:t>string</a:t>
            </a:r>
            <a:endParaRPr lang="te-IN" sz="5400" b="1" u="sng" dirty="0"/>
          </a:p>
        </p:txBody>
      </p:sp>
      <p:sp>
        <p:nvSpPr>
          <p:cNvPr id="3" name="Content Placeholder 2">
            <a:extLst>
              <a:ext uri="{FF2B5EF4-FFF2-40B4-BE49-F238E27FC236}">
                <a16:creationId xmlns:a16="http://schemas.microsoft.com/office/drawing/2014/main" id="{56BFEB86-1D8D-47F7-A172-F0423FC75A66}"/>
              </a:ext>
            </a:extLst>
          </p:cNvPr>
          <p:cNvSpPr>
            <a:spLocks noGrp="1"/>
          </p:cNvSpPr>
          <p:nvPr>
            <p:ph idx="1"/>
          </p:nvPr>
        </p:nvSpPr>
        <p:spPr>
          <a:xfrm>
            <a:off x="838200" y="1313895"/>
            <a:ext cx="10515600" cy="5178980"/>
          </a:xfrm>
        </p:spPr>
        <p:txBody>
          <a:bodyPr>
            <a:normAutofit fontScale="92500" lnSpcReduction="10000"/>
          </a:bodyPr>
          <a:lstStyle/>
          <a:p>
            <a:r>
              <a:rPr lang="en-US" dirty="0"/>
              <a:t>In C programming, a string is a sequence of characters terminated with a null character \0.</a:t>
            </a:r>
          </a:p>
          <a:p>
            <a:r>
              <a:rPr lang="en-US" dirty="0"/>
              <a:t>A string can be declared using character array in c.</a:t>
            </a:r>
          </a:p>
          <a:p>
            <a:r>
              <a:rPr lang="en-US" b="1" i="0" u="sng" dirty="0">
                <a:solidFill>
                  <a:srgbClr val="273239"/>
                </a:solidFill>
                <a:effectLst/>
                <a:latin typeface="urw-din"/>
              </a:rPr>
              <a:t>Declaration of strings</a:t>
            </a:r>
            <a:r>
              <a:rPr lang="en-US" b="0" i="0" u="sng" dirty="0">
                <a:solidFill>
                  <a:srgbClr val="273239"/>
                </a:solidFill>
                <a:effectLst/>
                <a:latin typeface="urw-din"/>
              </a:rPr>
              <a:t>: </a:t>
            </a:r>
          </a:p>
          <a:p>
            <a:r>
              <a:rPr lang="en-US" b="0" i="0" dirty="0">
                <a:solidFill>
                  <a:srgbClr val="273239"/>
                </a:solidFill>
                <a:effectLst/>
                <a:latin typeface="urw-din"/>
              </a:rPr>
              <a:t>Declaring a string is as simple as declaring a one-dimensional array. Below is the basic syntax for declaring a string.</a:t>
            </a:r>
          </a:p>
          <a:p>
            <a:pPr marL="0" indent="0">
              <a:buNone/>
            </a:pPr>
            <a:r>
              <a:rPr lang="en-US" b="1" u="sng" dirty="0">
                <a:solidFill>
                  <a:srgbClr val="3333FF"/>
                </a:solidFill>
              </a:rPr>
              <a:t>syntax:</a:t>
            </a:r>
          </a:p>
          <a:p>
            <a:pPr marL="0" indent="0">
              <a:buNone/>
            </a:pPr>
            <a:r>
              <a:rPr lang="en-US" b="1" dirty="0">
                <a:solidFill>
                  <a:srgbClr val="3333FF"/>
                </a:solidFill>
              </a:rPr>
              <a:t>char </a:t>
            </a:r>
            <a:r>
              <a:rPr lang="en-US" b="1" dirty="0" err="1">
                <a:solidFill>
                  <a:srgbClr val="3333FF"/>
                </a:solidFill>
              </a:rPr>
              <a:t>string_name</a:t>
            </a:r>
            <a:r>
              <a:rPr lang="en-US" b="1" dirty="0">
                <a:solidFill>
                  <a:srgbClr val="3333FF"/>
                </a:solidFill>
              </a:rPr>
              <a:t>[size];  </a:t>
            </a:r>
          </a:p>
          <a:p>
            <a:pPr marL="0" indent="0">
              <a:buNone/>
            </a:pPr>
            <a:r>
              <a:rPr lang="en-US" b="1" dirty="0">
                <a:solidFill>
                  <a:srgbClr val="3333FF"/>
                </a:solidFill>
              </a:rPr>
              <a:t>//</a:t>
            </a:r>
            <a:r>
              <a:rPr lang="en-US" b="0" i="0" dirty="0">
                <a:solidFill>
                  <a:srgbClr val="273239"/>
                </a:solidFill>
                <a:effectLst/>
                <a:latin typeface="urw-din"/>
              </a:rPr>
              <a:t>string </a:t>
            </a:r>
            <a:r>
              <a:rPr lang="en-US" b="0" i="0" dirty="0" err="1">
                <a:solidFill>
                  <a:srgbClr val="273239"/>
                </a:solidFill>
                <a:effectLst/>
                <a:latin typeface="urw-din"/>
              </a:rPr>
              <a:t>ame</a:t>
            </a:r>
            <a:r>
              <a:rPr lang="en-US" b="0" i="0" dirty="0">
                <a:solidFill>
                  <a:srgbClr val="273239"/>
                </a:solidFill>
                <a:effectLst/>
                <a:latin typeface="urw-din"/>
              </a:rPr>
              <a:t> is any name given to the string variable and size is used to define the length of the string</a:t>
            </a:r>
            <a:endParaRPr lang="en-US" b="1" dirty="0">
              <a:solidFill>
                <a:srgbClr val="3333FF"/>
              </a:solidFill>
            </a:endParaRPr>
          </a:p>
          <a:p>
            <a:pPr marL="0" indent="0">
              <a:buNone/>
            </a:pPr>
            <a:r>
              <a:rPr lang="en-US" b="1" u="sng" dirty="0"/>
              <a:t>example:</a:t>
            </a:r>
          </a:p>
          <a:p>
            <a:pPr marL="0" indent="0">
              <a:buNone/>
            </a:pPr>
            <a:r>
              <a:rPr lang="en-US" b="1" dirty="0"/>
              <a:t>char </a:t>
            </a:r>
            <a:r>
              <a:rPr lang="en-US" b="1" dirty="0" err="1"/>
              <a:t>mystring</a:t>
            </a:r>
            <a:r>
              <a:rPr lang="en-US" b="1" dirty="0"/>
              <a:t>[20];</a:t>
            </a:r>
          </a:p>
          <a:p>
            <a:pPr marL="0" indent="0">
              <a:buNone/>
            </a:pPr>
            <a:endParaRPr lang="en-US" dirty="0"/>
          </a:p>
          <a:p>
            <a:pPr marL="0" indent="0">
              <a:buNone/>
            </a:pPr>
            <a:endParaRPr lang="en-US" dirty="0"/>
          </a:p>
          <a:p>
            <a:pPr marL="0" indent="0">
              <a:buNone/>
            </a:pPr>
            <a:endParaRPr lang="te-IN" dirty="0"/>
          </a:p>
        </p:txBody>
      </p:sp>
      <p:sp>
        <p:nvSpPr>
          <p:cNvPr id="4" name="Footer Placeholder 3">
            <a:extLst>
              <a:ext uri="{FF2B5EF4-FFF2-40B4-BE49-F238E27FC236}">
                <a16:creationId xmlns:a16="http://schemas.microsoft.com/office/drawing/2014/main" id="{E8032369-20C4-403A-84D2-60F7267F0BAC}"/>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2151021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4C4B-3114-4C80-BCC7-2F23F1BAC235}"/>
              </a:ext>
            </a:extLst>
          </p:cNvPr>
          <p:cNvSpPr>
            <a:spLocks noGrp="1"/>
          </p:cNvSpPr>
          <p:nvPr>
            <p:ph type="title"/>
          </p:nvPr>
        </p:nvSpPr>
        <p:spPr>
          <a:xfrm>
            <a:off x="-253755" y="317970"/>
            <a:ext cx="11670437" cy="615962"/>
          </a:xfrm>
        </p:spPr>
        <p:txBody>
          <a:bodyPr>
            <a:normAutofit/>
          </a:bodyPr>
          <a:lstStyle/>
          <a:p>
            <a:pPr algn="ctr"/>
            <a:r>
              <a:rPr lang="en-US" sz="3600" b="0" i="0" dirty="0">
                <a:solidFill>
                  <a:srgbClr val="610B4B"/>
                </a:solidFill>
                <a:effectLst/>
                <a:latin typeface="erdana"/>
              </a:rPr>
              <a:t>           </a:t>
            </a:r>
            <a:r>
              <a:rPr lang="en-US" sz="2800" b="0" i="0" u="sng" dirty="0">
                <a:solidFill>
                  <a:srgbClr val="610B4B"/>
                </a:solidFill>
                <a:effectLst/>
                <a:latin typeface="erdana"/>
              </a:rPr>
              <a:t>Function parameters/arguments</a:t>
            </a:r>
            <a:endParaRPr lang="te-IN" sz="2800" dirty="0"/>
          </a:p>
        </p:txBody>
      </p:sp>
      <p:sp>
        <p:nvSpPr>
          <p:cNvPr id="4" name="Footer Placeholder 3">
            <a:extLst>
              <a:ext uri="{FF2B5EF4-FFF2-40B4-BE49-F238E27FC236}">
                <a16:creationId xmlns:a16="http://schemas.microsoft.com/office/drawing/2014/main" id="{10F100DA-DB51-4376-81FA-F53E2C7EBDBB}"/>
              </a:ext>
            </a:extLst>
          </p:cNvPr>
          <p:cNvSpPr>
            <a:spLocks noGrp="1"/>
          </p:cNvSpPr>
          <p:nvPr>
            <p:ph type="ftr" sz="quarter" idx="11"/>
          </p:nvPr>
        </p:nvSpPr>
        <p:spPr/>
        <p:txBody>
          <a:bodyPr/>
          <a:lstStyle/>
          <a:p>
            <a:r>
              <a:rPr lang="en-US" dirty="0"/>
              <a:t>PROGRAMMING FOR PROBLEM SOLVING USING C                               </a:t>
            </a:r>
            <a:r>
              <a:rPr lang="en-US" dirty="0" err="1"/>
              <a:t>A.Lakshmanarao</a:t>
            </a:r>
            <a:endParaRPr lang="en-US" dirty="0"/>
          </a:p>
        </p:txBody>
      </p:sp>
      <p:sp>
        <p:nvSpPr>
          <p:cNvPr id="8" name="Title 1">
            <a:extLst>
              <a:ext uri="{FF2B5EF4-FFF2-40B4-BE49-F238E27FC236}">
                <a16:creationId xmlns:a16="http://schemas.microsoft.com/office/drawing/2014/main" id="{ADBFA387-C4AD-4011-B10B-33FD63B822E7}"/>
              </a:ext>
            </a:extLst>
          </p:cNvPr>
          <p:cNvSpPr txBox="1">
            <a:spLocks/>
          </p:cNvSpPr>
          <p:nvPr/>
        </p:nvSpPr>
        <p:spPr>
          <a:xfrm>
            <a:off x="1423383" y="662296"/>
            <a:ext cx="10515600" cy="10282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000000"/>
                </a:solidFill>
                <a:latin typeface="Arial" panose="020B0604020202020204" pitchFamily="34" charset="0"/>
              </a:rPr>
              <a:t>             </a:t>
            </a:r>
            <a:r>
              <a:rPr lang="en-IN" sz="2400" u="sng" dirty="0">
                <a:solidFill>
                  <a:srgbClr val="000000"/>
                </a:solidFill>
                <a:latin typeface="Arial" panose="020B0604020202020204" pitchFamily="34" charset="0"/>
              </a:rPr>
              <a:t>function definition</a:t>
            </a:r>
          </a:p>
          <a:p>
            <a:endParaRPr lang="te-IN" dirty="0"/>
          </a:p>
        </p:txBody>
      </p:sp>
      <p:sp>
        <p:nvSpPr>
          <p:cNvPr id="9" name="Content Placeholder 2">
            <a:extLst>
              <a:ext uri="{FF2B5EF4-FFF2-40B4-BE49-F238E27FC236}">
                <a16:creationId xmlns:a16="http://schemas.microsoft.com/office/drawing/2014/main" id="{B1773EBB-5FB1-41BB-8746-67B18457FD69}"/>
              </a:ext>
            </a:extLst>
          </p:cNvPr>
          <p:cNvSpPr>
            <a:spLocks noGrp="1"/>
          </p:cNvSpPr>
          <p:nvPr>
            <p:ph idx="1"/>
          </p:nvPr>
        </p:nvSpPr>
        <p:spPr>
          <a:xfrm>
            <a:off x="662127" y="1078972"/>
            <a:ext cx="10515600" cy="2722155"/>
          </a:xfrm>
        </p:spPr>
        <p:txBody>
          <a:bodyPr/>
          <a:lstStyle/>
          <a:p>
            <a:pPr marL="0" indent="0">
              <a:buNone/>
            </a:pPr>
            <a:r>
              <a:rPr lang="en-IN" b="1" u="sng" dirty="0"/>
              <a:t>syntax:</a:t>
            </a:r>
          </a:p>
          <a:p>
            <a:pPr marL="0" indent="0">
              <a:buNone/>
            </a:pPr>
            <a:r>
              <a:rPr lang="en-US" b="1" dirty="0" err="1">
                <a:solidFill>
                  <a:srgbClr val="3333FF"/>
                </a:solidFill>
              </a:rPr>
              <a:t>returntype</a:t>
            </a:r>
            <a:r>
              <a:rPr lang="en-US" b="1" dirty="0">
                <a:solidFill>
                  <a:srgbClr val="3333FF"/>
                </a:solidFill>
              </a:rPr>
              <a:t> </a:t>
            </a:r>
            <a:r>
              <a:rPr lang="en-US" b="1" dirty="0" err="1">
                <a:solidFill>
                  <a:srgbClr val="3333FF"/>
                </a:solidFill>
              </a:rPr>
              <a:t>function_name</a:t>
            </a:r>
            <a:r>
              <a:rPr lang="en-US" b="1" dirty="0">
                <a:solidFill>
                  <a:srgbClr val="3333FF"/>
                </a:solidFill>
              </a:rPr>
              <a:t>( parameter list/arguments list ) </a:t>
            </a:r>
          </a:p>
          <a:p>
            <a:pPr marL="0" indent="0">
              <a:buNone/>
            </a:pPr>
            <a:r>
              <a:rPr lang="en-US" b="1" dirty="0">
                <a:solidFill>
                  <a:srgbClr val="3333FF"/>
                </a:solidFill>
              </a:rPr>
              <a:t>{    body of the function   }</a:t>
            </a:r>
            <a:endParaRPr lang="te-IN" b="1" dirty="0">
              <a:solidFill>
                <a:srgbClr val="3333FF"/>
              </a:solidFill>
            </a:endParaRPr>
          </a:p>
        </p:txBody>
      </p:sp>
      <p:sp>
        <p:nvSpPr>
          <p:cNvPr id="10" name="Footer Placeholder 3">
            <a:extLst>
              <a:ext uri="{FF2B5EF4-FFF2-40B4-BE49-F238E27FC236}">
                <a16:creationId xmlns:a16="http://schemas.microsoft.com/office/drawing/2014/main" id="{FB018963-B47A-47A8-9FE4-F6390177A537}"/>
              </a:ext>
            </a:extLst>
          </p:cNvPr>
          <p:cNvSpPr txBox="1">
            <a:spLocks/>
          </p:cNvSpPr>
          <p:nvPr/>
        </p:nvSpPr>
        <p:spPr>
          <a:xfrm>
            <a:off x="4136254" y="7625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PROGRAMMING FOR PROBLEM SOLVING USING C                               A.Lakshmanarao</a:t>
            </a:r>
          </a:p>
        </p:txBody>
      </p:sp>
      <p:sp>
        <p:nvSpPr>
          <p:cNvPr id="11" name="Content Placeholder 2">
            <a:extLst>
              <a:ext uri="{FF2B5EF4-FFF2-40B4-BE49-F238E27FC236}">
                <a16:creationId xmlns:a16="http://schemas.microsoft.com/office/drawing/2014/main" id="{F70FA31E-DB2D-4C65-B241-79F8714C6C97}"/>
              </a:ext>
            </a:extLst>
          </p:cNvPr>
          <p:cNvSpPr txBox="1">
            <a:spLocks/>
          </p:cNvSpPr>
          <p:nvPr/>
        </p:nvSpPr>
        <p:spPr>
          <a:xfrm>
            <a:off x="564472" y="2418026"/>
            <a:ext cx="10515600" cy="27221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parameters/arguments list is in the following form:</a:t>
            </a:r>
          </a:p>
          <a:p>
            <a:pPr marL="0" indent="0">
              <a:buFont typeface="Arial" panose="020B0604020202020204" pitchFamily="34" charset="0"/>
              <a:buNone/>
            </a:pPr>
            <a:r>
              <a:rPr lang="en-US" dirty="0"/>
              <a:t>datatype var1,datatype var2,datatype var3……</a:t>
            </a:r>
          </a:p>
        </p:txBody>
      </p:sp>
      <p:sp>
        <p:nvSpPr>
          <p:cNvPr id="12" name="TextBox 11">
            <a:extLst>
              <a:ext uri="{FF2B5EF4-FFF2-40B4-BE49-F238E27FC236}">
                <a16:creationId xmlns:a16="http://schemas.microsoft.com/office/drawing/2014/main" id="{9CC64BDB-271F-4C98-B04E-F1D670367A6B}"/>
              </a:ext>
            </a:extLst>
          </p:cNvPr>
          <p:cNvSpPr txBox="1"/>
          <p:nvPr/>
        </p:nvSpPr>
        <p:spPr>
          <a:xfrm>
            <a:off x="564472" y="3429000"/>
            <a:ext cx="9498366" cy="1200329"/>
          </a:xfrm>
          <a:prstGeom prst="rect">
            <a:avLst/>
          </a:prstGeom>
          <a:noFill/>
        </p:spPr>
        <p:txBody>
          <a:bodyPr wrap="square">
            <a:spAutoFit/>
          </a:bodyPr>
          <a:lstStyle/>
          <a:p>
            <a:pPr marL="0" indent="0">
              <a:buNone/>
            </a:pPr>
            <a:r>
              <a:rPr lang="en-US" sz="2400" b="1" dirty="0" err="1">
                <a:solidFill>
                  <a:srgbClr val="3333FF"/>
                </a:solidFill>
              </a:rPr>
              <a:t>returntype</a:t>
            </a:r>
            <a:r>
              <a:rPr lang="en-US" sz="2400" b="1" dirty="0">
                <a:solidFill>
                  <a:srgbClr val="3333FF"/>
                </a:solidFill>
              </a:rPr>
              <a:t> </a:t>
            </a:r>
            <a:r>
              <a:rPr lang="en-US" sz="2400" b="1" dirty="0" err="1">
                <a:solidFill>
                  <a:srgbClr val="3333FF"/>
                </a:solidFill>
              </a:rPr>
              <a:t>function_name</a:t>
            </a:r>
            <a:r>
              <a:rPr lang="en-US" sz="2400" b="1" dirty="0">
                <a:solidFill>
                  <a:srgbClr val="3333FF"/>
                </a:solidFill>
              </a:rPr>
              <a:t>(datatype var1,datatype var2,datatype var3…………) </a:t>
            </a:r>
          </a:p>
          <a:p>
            <a:pPr marL="0" indent="0">
              <a:buNone/>
            </a:pPr>
            <a:r>
              <a:rPr lang="en-US" sz="2400" b="1" dirty="0">
                <a:solidFill>
                  <a:srgbClr val="3333FF"/>
                </a:solidFill>
              </a:rPr>
              <a:t>{  body of the function   }</a:t>
            </a:r>
            <a:endParaRPr lang="te-IN" sz="2400" dirty="0"/>
          </a:p>
        </p:txBody>
      </p:sp>
      <p:sp>
        <p:nvSpPr>
          <p:cNvPr id="13" name="TextBox 12">
            <a:extLst>
              <a:ext uri="{FF2B5EF4-FFF2-40B4-BE49-F238E27FC236}">
                <a16:creationId xmlns:a16="http://schemas.microsoft.com/office/drawing/2014/main" id="{74E9468B-CC9B-47E2-BB87-D2BD9D75AA8B}"/>
              </a:ext>
            </a:extLst>
          </p:cNvPr>
          <p:cNvSpPr txBox="1"/>
          <p:nvPr/>
        </p:nvSpPr>
        <p:spPr>
          <a:xfrm>
            <a:off x="662126" y="4528638"/>
            <a:ext cx="11127419" cy="830997"/>
          </a:xfrm>
          <a:prstGeom prst="rect">
            <a:avLst/>
          </a:prstGeom>
          <a:noFill/>
        </p:spPr>
        <p:txBody>
          <a:bodyPr wrap="square">
            <a:spAutoFit/>
          </a:bodyPr>
          <a:lstStyle/>
          <a:p>
            <a:r>
              <a:rPr lang="en-US" sz="2400" b="1" dirty="0">
                <a:solidFill>
                  <a:srgbClr val="FF0000"/>
                </a:solidFill>
                <a:effectLst/>
                <a:latin typeface="Calibri" panose="020F0502020204030204" pitchFamily="34" charset="0"/>
                <a:ea typeface="Calibri" panose="020F0502020204030204" pitchFamily="34" charset="0"/>
              </a:rPr>
              <a:t>If there are arguments/parameters in function </a:t>
            </a:r>
            <a:r>
              <a:rPr lang="en-US" sz="2400" b="1" dirty="0" err="1">
                <a:solidFill>
                  <a:srgbClr val="FF0000"/>
                </a:solidFill>
                <a:effectLst/>
                <a:latin typeface="Calibri" panose="020F0502020204030204" pitchFamily="34" charset="0"/>
                <a:ea typeface="Calibri" panose="020F0502020204030204" pitchFamily="34" charset="0"/>
              </a:rPr>
              <a:t>definition,then</a:t>
            </a:r>
            <a:r>
              <a:rPr lang="en-US" sz="2400" b="1" dirty="0">
                <a:solidFill>
                  <a:srgbClr val="FF0000"/>
                </a:solidFill>
                <a:effectLst/>
                <a:latin typeface="Calibri" panose="020F0502020204030204" pitchFamily="34" charset="0"/>
                <a:ea typeface="Calibri" panose="020F0502020204030204" pitchFamily="34" charset="0"/>
              </a:rPr>
              <a:t> function call also contains arguments/parameters.</a:t>
            </a:r>
            <a:endParaRPr lang="te-IN" sz="2400" dirty="0">
              <a:solidFill>
                <a:srgbClr val="FF0000"/>
              </a:solidFill>
            </a:endParaRPr>
          </a:p>
        </p:txBody>
      </p:sp>
      <p:sp>
        <p:nvSpPr>
          <p:cNvPr id="14" name="Title 1">
            <a:extLst>
              <a:ext uri="{FF2B5EF4-FFF2-40B4-BE49-F238E27FC236}">
                <a16:creationId xmlns:a16="http://schemas.microsoft.com/office/drawing/2014/main" id="{A9018031-DCE7-4C7B-9E5B-B5B2945F7D6A}"/>
              </a:ext>
            </a:extLst>
          </p:cNvPr>
          <p:cNvSpPr txBox="1">
            <a:spLocks/>
          </p:cNvSpPr>
          <p:nvPr/>
        </p:nvSpPr>
        <p:spPr>
          <a:xfrm>
            <a:off x="1753336" y="45985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000000"/>
                </a:solidFill>
                <a:latin typeface="Arial" panose="020B0604020202020204" pitchFamily="34" charset="0"/>
              </a:rPr>
              <a:t>             </a:t>
            </a:r>
            <a:r>
              <a:rPr lang="en-IN" sz="2400" u="sng" dirty="0">
                <a:solidFill>
                  <a:srgbClr val="000000"/>
                </a:solidFill>
                <a:latin typeface="Arial" panose="020B0604020202020204" pitchFamily="34" charset="0"/>
              </a:rPr>
              <a:t>function call</a:t>
            </a:r>
            <a:endParaRPr lang="te-IN" dirty="0"/>
          </a:p>
        </p:txBody>
      </p:sp>
      <p:sp>
        <p:nvSpPr>
          <p:cNvPr id="15" name="Content Placeholder 2">
            <a:extLst>
              <a:ext uri="{FF2B5EF4-FFF2-40B4-BE49-F238E27FC236}">
                <a16:creationId xmlns:a16="http://schemas.microsoft.com/office/drawing/2014/main" id="{0DDF9D43-0538-4FAA-8824-8B94EFE68C9D}"/>
              </a:ext>
            </a:extLst>
          </p:cNvPr>
          <p:cNvSpPr txBox="1">
            <a:spLocks/>
          </p:cNvSpPr>
          <p:nvPr/>
        </p:nvSpPr>
        <p:spPr>
          <a:xfrm>
            <a:off x="662126" y="5392361"/>
            <a:ext cx="10515600" cy="27221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err="1">
                <a:solidFill>
                  <a:srgbClr val="3333FF"/>
                </a:solidFill>
              </a:rPr>
              <a:t>function_name</a:t>
            </a:r>
            <a:r>
              <a:rPr lang="en-US" b="1" dirty="0">
                <a:solidFill>
                  <a:srgbClr val="3333FF"/>
                </a:solidFill>
              </a:rPr>
              <a:t>( parameters/arguments);</a:t>
            </a:r>
          </a:p>
        </p:txBody>
      </p:sp>
    </p:spTree>
    <p:extLst>
      <p:ext uri="{BB962C8B-B14F-4D97-AF65-F5344CB8AC3E}">
        <p14:creationId xmlns:p14="http://schemas.microsoft.com/office/powerpoint/2010/main" val="243587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build="p"/>
      <p:bldP spid="11" grpId="0"/>
      <p:bldP spid="12" grpId="0"/>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4C4B-3114-4C80-BCC7-2F23F1BAC235}"/>
              </a:ext>
            </a:extLst>
          </p:cNvPr>
          <p:cNvSpPr>
            <a:spLocks noGrp="1"/>
          </p:cNvSpPr>
          <p:nvPr>
            <p:ph type="title"/>
          </p:nvPr>
        </p:nvSpPr>
        <p:spPr>
          <a:xfrm>
            <a:off x="-253755" y="317970"/>
            <a:ext cx="11670437" cy="615962"/>
          </a:xfrm>
        </p:spPr>
        <p:txBody>
          <a:bodyPr>
            <a:normAutofit/>
          </a:bodyPr>
          <a:lstStyle/>
          <a:p>
            <a:pPr algn="ctr"/>
            <a:r>
              <a:rPr lang="en-US" sz="3600" b="0" i="0" dirty="0">
                <a:solidFill>
                  <a:srgbClr val="610B4B"/>
                </a:solidFill>
                <a:effectLst/>
                <a:latin typeface="erdana"/>
              </a:rPr>
              <a:t>           </a:t>
            </a:r>
            <a:r>
              <a:rPr lang="en-US" sz="2800" b="0" i="0" u="sng" dirty="0">
                <a:solidFill>
                  <a:srgbClr val="610B4B"/>
                </a:solidFill>
                <a:effectLst/>
                <a:latin typeface="erdana"/>
              </a:rPr>
              <a:t>Function parameters/arguments</a:t>
            </a:r>
            <a:endParaRPr lang="te-IN" sz="2800" dirty="0"/>
          </a:p>
        </p:txBody>
      </p:sp>
      <p:sp>
        <p:nvSpPr>
          <p:cNvPr id="4" name="Footer Placeholder 3">
            <a:extLst>
              <a:ext uri="{FF2B5EF4-FFF2-40B4-BE49-F238E27FC236}">
                <a16:creationId xmlns:a16="http://schemas.microsoft.com/office/drawing/2014/main" id="{10F100DA-DB51-4376-81FA-F53E2C7EBDBB}"/>
              </a:ext>
            </a:extLst>
          </p:cNvPr>
          <p:cNvSpPr>
            <a:spLocks noGrp="1"/>
          </p:cNvSpPr>
          <p:nvPr>
            <p:ph type="ftr" sz="quarter" idx="11"/>
          </p:nvPr>
        </p:nvSpPr>
        <p:spPr/>
        <p:txBody>
          <a:bodyPr/>
          <a:lstStyle/>
          <a:p>
            <a:r>
              <a:rPr lang="en-US" dirty="0"/>
              <a:t>PROGRAMMING FOR PROBLEM SOLVING USING C                               </a:t>
            </a:r>
            <a:r>
              <a:rPr lang="en-US" dirty="0" err="1"/>
              <a:t>A.Lakshmanarao</a:t>
            </a:r>
            <a:endParaRPr lang="en-US" dirty="0"/>
          </a:p>
        </p:txBody>
      </p:sp>
      <p:sp>
        <p:nvSpPr>
          <p:cNvPr id="10" name="Footer Placeholder 3">
            <a:extLst>
              <a:ext uri="{FF2B5EF4-FFF2-40B4-BE49-F238E27FC236}">
                <a16:creationId xmlns:a16="http://schemas.microsoft.com/office/drawing/2014/main" id="{FB018963-B47A-47A8-9FE4-F6390177A537}"/>
              </a:ext>
            </a:extLst>
          </p:cNvPr>
          <p:cNvSpPr txBox="1">
            <a:spLocks/>
          </p:cNvSpPr>
          <p:nvPr/>
        </p:nvSpPr>
        <p:spPr>
          <a:xfrm>
            <a:off x="4136254" y="7625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PROGRAMMING FOR PROBLEM SOLVING USING C                               A.Lakshmanarao</a:t>
            </a:r>
          </a:p>
        </p:txBody>
      </p:sp>
      <p:sp>
        <p:nvSpPr>
          <p:cNvPr id="12" name="TextBox 11">
            <a:extLst>
              <a:ext uri="{FF2B5EF4-FFF2-40B4-BE49-F238E27FC236}">
                <a16:creationId xmlns:a16="http://schemas.microsoft.com/office/drawing/2014/main" id="{9CC64BDB-271F-4C98-B04E-F1D670367A6B}"/>
              </a:ext>
            </a:extLst>
          </p:cNvPr>
          <p:cNvSpPr txBox="1"/>
          <p:nvPr/>
        </p:nvSpPr>
        <p:spPr>
          <a:xfrm>
            <a:off x="386919" y="1437611"/>
            <a:ext cx="9498366" cy="1200329"/>
          </a:xfrm>
          <a:prstGeom prst="rect">
            <a:avLst/>
          </a:prstGeom>
          <a:noFill/>
        </p:spPr>
        <p:txBody>
          <a:bodyPr wrap="square">
            <a:spAutoFit/>
          </a:bodyPr>
          <a:lstStyle/>
          <a:p>
            <a:pPr marL="0" indent="0">
              <a:buNone/>
            </a:pPr>
            <a:r>
              <a:rPr lang="en-US" sz="2400" b="1" dirty="0" err="1">
                <a:solidFill>
                  <a:srgbClr val="3333FF"/>
                </a:solidFill>
              </a:rPr>
              <a:t>returntype</a:t>
            </a:r>
            <a:r>
              <a:rPr lang="en-US" sz="2400" b="1" dirty="0">
                <a:solidFill>
                  <a:srgbClr val="3333FF"/>
                </a:solidFill>
              </a:rPr>
              <a:t> </a:t>
            </a:r>
            <a:r>
              <a:rPr lang="en-US" sz="2400" b="1" dirty="0" err="1">
                <a:solidFill>
                  <a:srgbClr val="3333FF"/>
                </a:solidFill>
              </a:rPr>
              <a:t>function_name</a:t>
            </a:r>
            <a:r>
              <a:rPr lang="en-US" sz="2400" b="1" dirty="0">
                <a:solidFill>
                  <a:srgbClr val="3333FF"/>
                </a:solidFill>
              </a:rPr>
              <a:t>(datatype var1,datatype var2,datatype var3…………) </a:t>
            </a:r>
          </a:p>
          <a:p>
            <a:pPr marL="0" indent="0">
              <a:buNone/>
            </a:pPr>
            <a:r>
              <a:rPr lang="en-US" sz="2400" b="1" dirty="0">
                <a:solidFill>
                  <a:srgbClr val="3333FF"/>
                </a:solidFill>
              </a:rPr>
              <a:t>{  body of the function   }</a:t>
            </a:r>
            <a:endParaRPr lang="te-IN" sz="2400" dirty="0"/>
          </a:p>
        </p:txBody>
      </p:sp>
      <p:sp>
        <p:nvSpPr>
          <p:cNvPr id="16" name="Content Placeholder 2">
            <a:extLst>
              <a:ext uri="{FF2B5EF4-FFF2-40B4-BE49-F238E27FC236}">
                <a16:creationId xmlns:a16="http://schemas.microsoft.com/office/drawing/2014/main" id="{E6EBCEF4-E85A-4757-B677-F77A36138BCB}"/>
              </a:ext>
            </a:extLst>
          </p:cNvPr>
          <p:cNvSpPr txBox="1">
            <a:spLocks/>
          </p:cNvSpPr>
          <p:nvPr/>
        </p:nvSpPr>
        <p:spPr>
          <a:xfrm>
            <a:off x="323663" y="2858983"/>
            <a:ext cx="10515600" cy="272215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solidFill>
                  <a:srgbClr val="D86118"/>
                </a:solidFill>
              </a:rPr>
              <a:t>ex: arguments list in function definition:</a:t>
            </a:r>
          </a:p>
          <a:p>
            <a:pPr marL="0" indent="0">
              <a:buFont typeface="Arial" panose="020B0604020202020204" pitchFamily="34" charset="0"/>
              <a:buNone/>
            </a:pPr>
            <a:r>
              <a:rPr lang="en-US" dirty="0" err="1">
                <a:solidFill>
                  <a:srgbClr val="D86118"/>
                </a:solidFill>
              </a:rPr>
              <a:t>function_name</a:t>
            </a:r>
            <a:r>
              <a:rPr lang="en-US" dirty="0">
                <a:solidFill>
                  <a:srgbClr val="D86118"/>
                </a:solidFill>
              </a:rPr>
              <a:t>(int </a:t>
            </a:r>
            <a:r>
              <a:rPr lang="en-US" dirty="0" err="1">
                <a:solidFill>
                  <a:srgbClr val="D86118"/>
                </a:solidFill>
              </a:rPr>
              <a:t>x,iny</a:t>
            </a:r>
            <a:r>
              <a:rPr lang="en-US" dirty="0">
                <a:solidFill>
                  <a:srgbClr val="D86118"/>
                </a:solidFill>
              </a:rPr>
              <a:t> </a:t>
            </a:r>
            <a:r>
              <a:rPr lang="en-US" dirty="0" err="1">
                <a:solidFill>
                  <a:srgbClr val="D86118"/>
                </a:solidFill>
              </a:rPr>
              <a:t>y,int</a:t>
            </a:r>
            <a:r>
              <a:rPr lang="en-US" dirty="0">
                <a:solidFill>
                  <a:srgbClr val="D86118"/>
                </a:solidFill>
              </a:rPr>
              <a:t> z)</a:t>
            </a:r>
          </a:p>
          <a:p>
            <a:pPr marL="0" indent="0">
              <a:buNone/>
            </a:pPr>
            <a:r>
              <a:rPr lang="en-US" u="sng" dirty="0">
                <a:solidFill>
                  <a:srgbClr val="7030A0"/>
                </a:solidFill>
              </a:rPr>
              <a:t>ex: arguments list in function call:</a:t>
            </a:r>
          </a:p>
          <a:p>
            <a:pPr marL="0" indent="0">
              <a:buNone/>
            </a:pPr>
            <a:r>
              <a:rPr lang="en-US" dirty="0" err="1">
                <a:solidFill>
                  <a:srgbClr val="7030A0"/>
                </a:solidFill>
              </a:rPr>
              <a:t>function_name</a:t>
            </a:r>
            <a:r>
              <a:rPr lang="en-US" dirty="0">
                <a:solidFill>
                  <a:srgbClr val="7030A0"/>
                </a:solidFill>
              </a:rPr>
              <a:t>(10,20,30);</a:t>
            </a:r>
          </a:p>
          <a:p>
            <a:pPr marL="0" indent="0">
              <a:buNone/>
            </a:pPr>
            <a:r>
              <a:rPr lang="en-US" dirty="0">
                <a:solidFill>
                  <a:srgbClr val="7030A0"/>
                </a:solidFill>
              </a:rPr>
              <a:t>or</a:t>
            </a:r>
          </a:p>
          <a:p>
            <a:pPr marL="0" indent="0">
              <a:buNone/>
            </a:pPr>
            <a:r>
              <a:rPr lang="en-US" dirty="0" err="1">
                <a:solidFill>
                  <a:srgbClr val="7030A0"/>
                </a:solidFill>
              </a:rPr>
              <a:t>function_name</a:t>
            </a:r>
            <a:r>
              <a:rPr lang="en-US" dirty="0">
                <a:solidFill>
                  <a:srgbClr val="7030A0"/>
                </a:solidFill>
              </a:rPr>
              <a:t>(</a:t>
            </a:r>
            <a:r>
              <a:rPr lang="en-US" dirty="0" err="1">
                <a:solidFill>
                  <a:srgbClr val="7030A0"/>
                </a:solidFill>
              </a:rPr>
              <a:t>a,b,c</a:t>
            </a:r>
            <a:r>
              <a:rPr lang="en-US" dirty="0">
                <a:solidFill>
                  <a:srgbClr val="7030A0"/>
                </a:solidFill>
              </a:rPr>
              <a:t>);</a:t>
            </a:r>
          </a:p>
          <a:p>
            <a:pPr marL="0" indent="0">
              <a:buFont typeface="Arial" panose="020B0604020202020204" pitchFamily="34" charset="0"/>
              <a:buNone/>
            </a:pPr>
            <a:endParaRPr lang="en-US" dirty="0"/>
          </a:p>
        </p:txBody>
      </p:sp>
      <p:sp>
        <p:nvSpPr>
          <p:cNvPr id="17" name="TextBox 16">
            <a:extLst>
              <a:ext uri="{FF2B5EF4-FFF2-40B4-BE49-F238E27FC236}">
                <a16:creationId xmlns:a16="http://schemas.microsoft.com/office/drawing/2014/main" id="{8CD8F2B5-6295-4C1A-8459-F574FFF30AB0}"/>
              </a:ext>
            </a:extLst>
          </p:cNvPr>
          <p:cNvSpPr txBox="1"/>
          <p:nvPr/>
        </p:nvSpPr>
        <p:spPr>
          <a:xfrm>
            <a:off x="6748095" y="2487839"/>
            <a:ext cx="4315613" cy="3970318"/>
          </a:xfrm>
          <a:prstGeom prst="rect">
            <a:avLst/>
          </a:prstGeom>
          <a:noFill/>
        </p:spPr>
        <p:txBody>
          <a:bodyPr wrap="square">
            <a:spAutoFit/>
          </a:bodyPr>
          <a:lstStyle/>
          <a:p>
            <a:r>
              <a:rPr lang="en-US" dirty="0">
                <a:solidFill>
                  <a:srgbClr val="D86118"/>
                </a:solidFill>
                <a:latin typeface="urw-din"/>
              </a:rPr>
              <a:t>The parameters received by function are called </a:t>
            </a:r>
            <a:r>
              <a:rPr lang="en-US" b="1" i="1" dirty="0">
                <a:solidFill>
                  <a:srgbClr val="D86118"/>
                </a:solidFill>
                <a:latin typeface="urw-din"/>
              </a:rPr>
              <a:t>formal parameters</a:t>
            </a:r>
            <a:r>
              <a:rPr lang="en-US" dirty="0">
                <a:solidFill>
                  <a:srgbClr val="D86118"/>
                </a:solidFill>
                <a:latin typeface="urw-din"/>
              </a:rPr>
              <a:t>. For example, here </a:t>
            </a:r>
            <a:r>
              <a:rPr lang="en-US" dirty="0" err="1">
                <a:solidFill>
                  <a:srgbClr val="D86118"/>
                </a:solidFill>
                <a:latin typeface="urw-din"/>
              </a:rPr>
              <a:t>x,y,z</a:t>
            </a:r>
            <a:r>
              <a:rPr lang="en-US" dirty="0">
                <a:solidFill>
                  <a:srgbClr val="D86118"/>
                </a:solidFill>
                <a:latin typeface="urw-din"/>
              </a:rPr>
              <a:t>  are formal parameters.</a:t>
            </a:r>
            <a:endParaRPr lang="en-US" b="0" i="0" dirty="0">
              <a:solidFill>
                <a:srgbClr val="D86118"/>
              </a:solidFill>
              <a:effectLst/>
              <a:latin typeface="urw-din"/>
            </a:endParaRPr>
          </a:p>
          <a:p>
            <a:endParaRPr lang="en-US" dirty="0">
              <a:solidFill>
                <a:srgbClr val="273239"/>
              </a:solidFill>
              <a:latin typeface="urw-din"/>
            </a:endParaRPr>
          </a:p>
          <a:p>
            <a:r>
              <a:rPr lang="en-US" b="0" i="0" dirty="0">
                <a:solidFill>
                  <a:srgbClr val="7030A0"/>
                </a:solidFill>
                <a:effectLst/>
                <a:latin typeface="urw-din"/>
              </a:rPr>
              <a:t>The parameters passed to function are called </a:t>
            </a:r>
            <a:r>
              <a:rPr lang="en-US" b="1" i="1" dirty="0">
                <a:solidFill>
                  <a:srgbClr val="7030A0"/>
                </a:solidFill>
                <a:effectLst/>
                <a:latin typeface="urw-din"/>
              </a:rPr>
              <a:t>actual parameters</a:t>
            </a:r>
            <a:r>
              <a:rPr lang="en-US" b="0" i="0" dirty="0">
                <a:solidFill>
                  <a:srgbClr val="7030A0"/>
                </a:solidFill>
                <a:effectLst/>
                <a:latin typeface="urw-din"/>
              </a:rPr>
              <a:t>. For example, here  10 and 20 are actual parameters.</a:t>
            </a:r>
          </a:p>
          <a:p>
            <a:endParaRPr lang="en-US" dirty="0">
              <a:solidFill>
                <a:srgbClr val="7030A0"/>
              </a:solidFill>
              <a:latin typeface="urw-din"/>
            </a:endParaRPr>
          </a:p>
          <a:p>
            <a:r>
              <a:rPr lang="en-US" dirty="0">
                <a:latin typeface="urw-din"/>
              </a:rPr>
              <a:t>The type and number of actual and formal arguments must be same.</a:t>
            </a:r>
          </a:p>
          <a:p>
            <a:endParaRPr lang="en-US" dirty="0"/>
          </a:p>
          <a:p>
            <a:r>
              <a:rPr lang="en-US" dirty="0"/>
              <a:t>The names </a:t>
            </a:r>
            <a:r>
              <a:rPr lang="en-US" dirty="0">
                <a:latin typeface="urw-din"/>
              </a:rPr>
              <a:t>of actual and formal arguments may or may not be same.</a:t>
            </a:r>
            <a:br>
              <a:rPr lang="en-US" dirty="0"/>
            </a:br>
            <a:endParaRPr lang="te-IN" dirty="0"/>
          </a:p>
        </p:txBody>
      </p:sp>
    </p:spTree>
    <p:extLst>
      <p:ext uri="{BB962C8B-B14F-4D97-AF65-F5344CB8AC3E}">
        <p14:creationId xmlns:p14="http://schemas.microsoft.com/office/powerpoint/2010/main" val="237434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4C4B-3114-4C80-BCC7-2F23F1BAC235}"/>
              </a:ext>
            </a:extLst>
          </p:cNvPr>
          <p:cNvSpPr>
            <a:spLocks noGrp="1"/>
          </p:cNvSpPr>
          <p:nvPr>
            <p:ph type="title"/>
          </p:nvPr>
        </p:nvSpPr>
        <p:spPr>
          <a:xfrm>
            <a:off x="-85079" y="1162843"/>
            <a:ext cx="11670437" cy="1325563"/>
          </a:xfrm>
        </p:spPr>
        <p:txBody>
          <a:bodyPr>
            <a:normAutofit fontScale="90000"/>
          </a:bodyPr>
          <a:lstStyle/>
          <a:p>
            <a:pPr algn="ctr"/>
            <a:r>
              <a:rPr lang="en-US" sz="3600" b="0" i="0" dirty="0">
                <a:solidFill>
                  <a:srgbClr val="610B4B"/>
                </a:solidFill>
                <a:effectLst/>
                <a:latin typeface="erdana"/>
              </a:rPr>
              <a:t>           </a:t>
            </a:r>
            <a:r>
              <a:rPr lang="en-US" sz="3600" b="0" i="0" u="sng" dirty="0">
                <a:solidFill>
                  <a:srgbClr val="610B4B"/>
                </a:solidFill>
                <a:effectLst/>
                <a:latin typeface="erdana"/>
              </a:rPr>
              <a:t>Example for Function with argument and without return value</a:t>
            </a:r>
            <a:br>
              <a:rPr lang="en-US" b="0" i="0" dirty="0">
                <a:solidFill>
                  <a:srgbClr val="610B4B"/>
                </a:solidFill>
                <a:effectLst/>
                <a:latin typeface="erdana"/>
              </a:rPr>
            </a:br>
            <a:endParaRPr lang="te-IN" dirty="0"/>
          </a:p>
        </p:txBody>
      </p:sp>
      <p:sp>
        <p:nvSpPr>
          <p:cNvPr id="4" name="Footer Placeholder 3">
            <a:extLst>
              <a:ext uri="{FF2B5EF4-FFF2-40B4-BE49-F238E27FC236}">
                <a16:creationId xmlns:a16="http://schemas.microsoft.com/office/drawing/2014/main" id="{10F100DA-DB51-4376-81FA-F53E2C7EBDBB}"/>
              </a:ext>
            </a:extLst>
          </p:cNvPr>
          <p:cNvSpPr>
            <a:spLocks noGrp="1"/>
          </p:cNvSpPr>
          <p:nvPr>
            <p:ph type="ftr" sz="quarter" idx="11"/>
          </p:nvPr>
        </p:nvSpPr>
        <p:spPr/>
        <p:txBody>
          <a:bodyPr/>
          <a:lstStyle/>
          <a:p>
            <a:r>
              <a:rPr lang="en-US"/>
              <a:t>PROGRAMMING FOR PROBLEM SOLVING USING C                               A.Lakshmanarao</a:t>
            </a:r>
          </a:p>
        </p:txBody>
      </p:sp>
      <p:sp>
        <p:nvSpPr>
          <p:cNvPr id="5" name="Content Placeholder 2">
            <a:extLst>
              <a:ext uri="{FF2B5EF4-FFF2-40B4-BE49-F238E27FC236}">
                <a16:creationId xmlns:a16="http://schemas.microsoft.com/office/drawing/2014/main" id="{F015EE30-7E9F-4E7E-B930-6110A52DE87D}"/>
              </a:ext>
            </a:extLst>
          </p:cNvPr>
          <p:cNvSpPr txBox="1">
            <a:spLocks/>
          </p:cNvSpPr>
          <p:nvPr/>
        </p:nvSpPr>
        <p:spPr>
          <a:xfrm>
            <a:off x="1290961" y="1995765"/>
            <a:ext cx="6095259" cy="36993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C030B9"/>
                </a:solidFill>
                <a:latin typeface="Inter-Regular"/>
              </a:rPr>
              <a:t>// Write a function to sum of two numbers</a:t>
            </a:r>
          </a:p>
          <a:p>
            <a:pPr marL="0" indent="0" algn="just">
              <a:buFont typeface="Arial" panose="020B0604020202020204" pitchFamily="34" charset="0"/>
              <a:buNone/>
            </a:pPr>
            <a:r>
              <a:rPr lang="en-US" b="1" dirty="0">
                <a:solidFill>
                  <a:srgbClr val="C030B9"/>
                </a:solidFill>
                <a:latin typeface="Inter-Regular"/>
              </a:rPr>
              <a:t>void sum(int </a:t>
            </a:r>
            <a:r>
              <a:rPr lang="en-US" b="1" dirty="0" err="1">
                <a:solidFill>
                  <a:srgbClr val="C030B9"/>
                </a:solidFill>
                <a:latin typeface="Inter-Regular"/>
              </a:rPr>
              <a:t>a,int</a:t>
            </a:r>
            <a:r>
              <a:rPr lang="en-US" b="1" dirty="0">
                <a:solidFill>
                  <a:srgbClr val="C030B9"/>
                </a:solidFill>
                <a:latin typeface="Inter-Regular"/>
              </a:rPr>
              <a:t> b )</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int c;</a:t>
            </a:r>
          </a:p>
          <a:p>
            <a:pPr marL="0" indent="0" algn="just">
              <a:buFont typeface="Arial" panose="020B0604020202020204" pitchFamily="34" charset="0"/>
              <a:buNone/>
            </a:pPr>
            <a:r>
              <a:rPr lang="en-US" b="1" dirty="0">
                <a:solidFill>
                  <a:srgbClr val="C030B9"/>
                </a:solidFill>
                <a:latin typeface="Inter-Regular"/>
              </a:rPr>
              <a:t>c=</a:t>
            </a:r>
            <a:r>
              <a:rPr lang="en-US" b="1" dirty="0" err="1">
                <a:solidFill>
                  <a:srgbClr val="C030B9"/>
                </a:solidFill>
                <a:latin typeface="Inter-Regular"/>
              </a:rPr>
              <a:t>a+b</a:t>
            </a:r>
            <a:r>
              <a:rPr lang="en-US" b="1" dirty="0">
                <a:solidFill>
                  <a:srgbClr val="C030B9"/>
                </a:solidFill>
                <a:latin typeface="Inter-Regular"/>
              </a:rPr>
              <a:t>;</a:t>
            </a:r>
          </a:p>
          <a:p>
            <a:pPr marL="0" indent="0" algn="just">
              <a:buFont typeface="Arial" panose="020B0604020202020204" pitchFamily="34" charset="0"/>
              <a:buNone/>
            </a:pPr>
            <a:r>
              <a:rPr lang="en-US" b="1" dirty="0" err="1">
                <a:solidFill>
                  <a:srgbClr val="C030B9"/>
                </a:solidFill>
                <a:latin typeface="Inter-Regular"/>
              </a:rPr>
              <a:t>printf</a:t>
            </a:r>
            <a:r>
              <a:rPr lang="en-US" b="1" dirty="0">
                <a:solidFill>
                  <a:srgbClr val="C030B9"/>
                </a:solidFill>
                <a:latin typeface="Inter-Regular"/>
              </a:rPr>
              <a:t>(“sum is %</a:t>
            </a:r>
            <a:r>
              <a:rPr lang="en-US" b="1" dirty="0" err="1">
                <a:solidFill>
                  <a:srgbClr val="C030B9"/>
                </a:solidFill>
                <a:latin typeface="Inter-Regular"/>
              </a:rPr>
              <a:t>d”,c</a:t>
            </a: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endParaRPr lang="en-US" b="1" dirty="0">
              <a:solidFill>
                <a:srgbClr val="C030B9"/>
              </a:solidFill>
              <a:latin typeface="Inter-Bold"/>
            </a:endParaRPr>
          </a:p>
          <a:p>
            <a:pPr marL="0" indent="0">
              <a:buFont typeface="Arial" panose="020B0604020202020204" pitchFamily="34" charset="0"/>
              <a:buNone/>
            </a:pPr>
            <a:endParaRPr lang="te-IN" b="1" dirty="0">
              <a:solidFill>
                <a:srgbClr val="C030B9"/>
              </a:solidFill>
            </a:endParaRPr>
          </a:p>
        </p:txBody>
      </p:sp>
      <p:sp>
        <p:nvSpPr>
          <p:cNvPr id="6" name="Content Placeholder 2">
            <a:extLst>
              <a:ext uri="{FF2B5EF4-FFF2-40B4-BE49-F238E27FC236}">
                <a16:creationId xmlns:a16="http://schemas.microsoft.com/office/drawing/2014/main" id="{1D102708-AC8D-4137-9181-6686FCE92800}"/>
              </a:ext>
            </a:extLst>
          </p:cNvPr>
          <p:cNvSpPr txBox="1">
            <a:spLocks/>
          </p:cNvSpPr>
          <p:nvPr/>
        </p:nvSpPr>
        <p:spPr>
          <a:xfrm>
            <a:off x="7263782" y="2189519"/>
            <a:ext cx="4444014" cy="25037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333333"/>
                </a:solidFill>
                <a:latin typeface="Inter-Regular"/>
              </a:rPr>
              <a:t>int main()</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r>
              <a:rPr lang="en-US" b="1" dirty="0">
                <a:solidFill>
                  <a:srgbClr val="C030B9"/>
                </a:solidFill>
                <a:latin typeface="Inter-Regular"/>
              </a:rPr>
              <a:t>sum(10,20);</a:t>
            </a:r>
          </a:p>
          <a:p>
            <a:pPr marL="0" indent="0" algn="just">
              <a:buFont typeface="Arial" panose="020B0604020202020204" pitchFamily="34" charset="0"/>
              <a:buNone/>
            </a:pPr>
            <a:r>
              <a:rPr lang="en-US" b="1" dirty="0">
                <a:solidFill>
                  <a:srgbClr val="333333"/>
                </a:solidFill>
                <a:latin typeface="Inter-Regular"/>
              </a:rPr>
              <a:t>return 0;</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
        <p:nvSpPr>
          <p:cNvPr id="7" name="Content Placeholder 2">
            <a:extLst>
              <a:ext uri="{FF2B5EF4-FFF2-40B4-BE49-F238E27FC236}">
                <a16:creationId xmlns:a16="http://schemas.microsoft.com/office/drawing/2014/main" id="{07C0E913-6CBC-407A-8FBB-63AA43ABD120}"/>
              </a:ext>
            </a:extLst>
          </p:cNvPr>
          <p:cNvSpPr txBox="1">
            <a:spLocks/>
          </p:cNvSpPr>
          <p:nvPr/>
        </p:nvSpPr>
        <p:spPr>
          <a:xfrm>
            <a:off x="6737414" y="4717672"/>
            <a:ext cx="4444014" cy="2503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b="1" u="sng" dirty="0">
                <a:solidFill>
                  <a:srgbClr val="D86118"/>
                </a:solidFill>
                <a:latin typeface="Inter-Regular"/>
              </a:rPr>
              <a:t>output:</a:t>
            </a:r>
          </a:p>
          <a:p>
            <a:pPr marL="0" indent="0" algn="just">
              <a:buFont typeface="Arial" panose="020B0604020202020204" pitchFamily="34" charset="0"/>
              <a:buNone/>
            </a:pPr>
            <a:r>
              <a:rPr lang="en-US" sz="2400" dirty="0">
                <a:solidFill>
                  <a:srgbClr val="D86118"/>
                </a:solidFill>
                <a:latin typeface="Inter-Regular"/>
              </a:rPr>
              <a:t>sum is 30</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Tree>
    <p:extLst>
      <p:ext uri="{BB962C8B-B14F-4D97-AF65-F5344CB8AC3E}">
        <p14:creationId xmlns:p14="http://schemas.microsoft.com/office/powerpoint/2010/main" val="262424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fade">
                                      <p:cBhvr>
                                        <p:cTn id="36" dur="500"/>
                                        <p:tgtEl>
                                          <p:spTgt spid="6">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Effect transition="in" filter="fade">
                                      <p:cBhvr>
                                        <p:cTn id="39" dur="500"/>
                                        <p:tgtEl>
                                          <p:spTgt spid="6">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3" end="3"/>
                                            </p:txEl>
                                          </p:spTgt>
                                        </p:tgtEl>
                                        <p:attrNameLst>
                                          <p:attrName>style.visibility</p:attrName>
                                        </p:attrNameLst>
                                      </p:cBhvr>
                                      <p:to>
                                        <p:strVal val="visible"/>
                                      </p:to>
                                    </p:set>
                                    <p:animEffect transition="in" filter="fade">
                                      <p:cBhvr>
                                        <p:cTn id="44" dur="500"/>
                                        <p:tgtEl>
                                          <p:spTgt spid="6">
                                            <p:txEl>
                                              <p:pRg st="3" end="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fade">
                                      <p:cBhvr>
                                        <p:cTn id="47" dur="500"/>
                                        <p:tgtEl>
                                          <p:spTgt spid="6">
                                            <p:txEl>
                                              <p:pRg st="4" end="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500"/>
                                        <p:tgtEl>
                                          <p:spTgt spid="7">
                                            <p:txEl>
                                              <p:pRg st="0" end="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7">
                                            <p:txEl>
                                              <p:pRg st="1" end="1"/>
                                            </p:txEl>
                                          </p:spTgt>
                                        </p:tgtEl>
                                        <p:attrNameLst>
                                          <p:attrName>style.visibility</p:attrName>
                                        </p:attrNameLst>
                                      </p:cBhvr>
                                      <p:to>
                                        <p:strVal val="visible"/>
                                      </p:to>
                                    </p:set>
                                    <p:animEffect transition="in" filter="fade">
                                      <p:cBhvr>
                                        <p:cTn id="53"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4C4B-3114-4C80-BCC7-2F23F1BAC235}"/>
              </a:ext>
            </a:extLst>
          </p:cNvPr>
          <p:cNvSpPr>
            <a:spLocks noGrp="1"/>
          </p:cNvSpPr>
          <p:nvPr>
            <p:ph type="title"/>
          </p:nvPr>
        </p:nvSpPr>
        <p:spPr>
          <a:xfrm>
            <a:off x="-85079" y="1162843"/>
            <a:ext cx="11670437" cy="1325563"/>
          </a:xfrm>
        </p:spPr>
        <p:txBody>
          <a:bodyPr>
            <a:normAutofit fontScale="90000"/>
          </a:bodyPr>
          <a:lstStyle/>
          <a:p>
            <a:pPr algn="ctr"/>
            <a:r>
              <a:rPr lang="en-US" sz="3600" b="0" i="0" dirty="0">
                <a:solidFill>
                  <a:srgbClr val="610B4B"/>
                </a:solidFill>
                <a:effectLst/>
                <a:latin typeface="erdana"/>
              </a:rPr>
              <a:t>           </a:t>
            </a:r>
            <a:r>
              <a:rPr lang="en-US" sz="3600" b="0" i="0" u="sng" dirty="0">
                <a:solidFill>
                  <a:srgbClr val="610B4B"/>
                </a:solidFill>
                <a:effectLst/>
                <a:latin typeface="erdana"/>
              </a:rPr>
              <a:t>Example for Function with argument and without return value</a:t>
            </a:r>
            <a:br>
              <a:rPr lang="en-US" b="0" i="0" dirty="0">
                <a:solidFill>
                  <a:srgbClr val="610B4B"/>
                </a:solidFill>
                <a:effectLst/>
                <a:latin typeface="erdana"/>
              </a:rPr>
            </a:br>
            <a:endParaRPr lang="te-IN" dirty="0"/>
          </a:p>
        </p:txBody>
      </p:sp>
      <p:sp>
        <p:nvSpPr>
          <p:cNvPr id="4" name="Footer Placeholder 3">
            <a:extLst>
              <a:ext uri="{FF2B5EF4-FFF2-40B4-BE49-F238E27FC236}">
                <a16:creationId xmlns:a16="http://schemas.microsoft.com/office/drawing/2014/main" id="{10F100DA-DB51-4376-81FA-F53E2C7EBDBB}"/>
              </a:ext>
            </a:extLst>
          </p:cNvPr>
          <p:cNvSpPr>
            <a:spLocks noGrp="1"/>
          </p:cNvSpPr>
          <p:nvPr>
            <p:ph type="ftr" sz="quarter" idx="11"/>
          </p:nvPr>
        </p:nvSpPr>
        <p:spPr/>
        <p:txBody>
          <a:bodyPr/>
          <a:lstStyle/>
          <a:p>
            <a:r>
              <a:rPr lang="en-US"/>
              <a:t>PROGRAMMING FOR PROBLEM SOLVING USING C                               A.Lakshmanarao</a:t>
            </a:r>
          </a:p>
        </p:txBody>
      </p:sp>
      <p:sp>
        <p:nvSpPr>
          <p:cNvPr id="5" name="Content Placeholder 2">
            <a:extLst>
              <a:ext uri="{FF2B5EF4-FFF2-40B4-BE49-F238E27FC236}">
                <a16:creationId xmlns:a16="http://schemas.microsoft.com/office/drawing/2014/main" id="{F015EE30-7E9F-4E7E-B930-6110A52DE87D}"/>
              </a:ext>
            </a:extLst>
          </p:cNvPr>
          <p:cNvSpPr txBox="1">
            <a:spLocks/>
          </p:cNvSpPr>
          <p:nvPr/>
        </p:nvSpPr>
        <p:spPr>
          <a:xfrm>
            <a:off x="1290961" y="1995765"/>
            <a:ext cx="6095259" cy="36993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C030B9"/>
                </a:solidFill>
                <a:latin typeface="Inter-Regular"/>
              </a:rPr>
              <a:t>// Write a function to sum of two numbers</a:t>
            </a:r>
          </a:p>
          <a:p>
            <a:pPr marL="0" indent="0" algn="just">
              <a:buFont typeface="Arial" panose="020B0604020202020204" pitchFamily="34" charset="0"/>
              <a:buNone/>
            </a:pPr>
            <a:r>
              <a:rPr lang="en-US" b="1" dirty="0">
                <a:solidFill>
                  <a:srgbClr val="C030B9"/>
                </a:solidFill>
                <a:latin typeface="Inter-Regular"/>
              </a:rPr>
              <a:t>void sum(int </a:t>
            </a:r>
            <a:r>
              <a:rPr lang="en-US" b="1" dirty="0" err="1">
                <a:solidFill>
                  <a:srgbClr val="C030B9"/>
                </a:solidFill>
                <a:latin typeface="Inter-Regular"/>
              </a:rPr>
              <a:t>a,int</a:t>
            </a:r>
            <a:r>
              <a:rPr lang="en-US" b="1" dirty="0">
                <a:solidFill>
                  <a:srgbClr val="C030B9"/>
                </a:solidFill>
                <a:latin typeface="Inter-Regular"/>
              </a:rPr>
              <a:t> b )</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int c;</a:t>
            </a:r>
          </a:p>
          <a:p>
            <a:pPr marL="0" indent="0" algn="just">
              <a:buFont typeface="Arial" panose="020B0604020202020204" pitchFamily="34" charset="0"/>
              <a:buNone/>
            </a:pPr>
            <a:r>
              <a:rPr lang="en-US" b="1" dirty="0">
                <a:solidFill>
                  <a:srgbClr val="C030B9"/>
                </a:solidFill>
                <a:latin typeface="Inter-Regular"/>
              </a:rPr>
              <a:t>c=</a:t>
            </a:r>
            <a:r>
              <a:rPr lang="en-US" b="1" dirty="0" err="1">
                <a:solidFill>
                  <a:srgbClr val="C030B9"/>
                </a:solidFill>
                <a:latin typeface="Inter-Regular"/>
              </a:rPr>
              <a:t>a+b</a:t>
            </a:r>
            <a:r>
              <a:rPr lang="en-US" b="1" dirty="0">
                <a:solidFill>
                  <a:srgbClr val="C030B9"/>
                </a:solidFill>
                <a:latin typeface="Inter-Regular"/>
              </a:rPr>
              <a:t>;</a:t>
            </a:r>
          </a:p>
          <a:p>
            <a:pPr marL="0" indent="0" algn="just">
              <a:buFont typeface="Arial" panose="020B0604020202020204" pitchFamily="34" charset="0"/>
              <a:buNone/>
            </a:pPr>
            <a:r>
              <a:rPr lang="en-US" b="1" dirty="0" err="1">
                <a:solidFill>
                  <a:srgbClr val="C030B9"/>
                </a:solidFill>
                <a:latin typeface="Inter-Regular"/>
              </a:rPr>
              <a:t>printf</a:t>
            </a:r>
            <a:r>
              <a:rPr lang="en-US" b="1" dirty="0">
                <a:solidFill>
                  <a:srgbClr val="C030B9"/>
                </a:solidFill>
                <a:latin typeface="Inter-Regular"/>
              </a:rPr>
              <a:t>(“sum is %</a:t>
            </a:r>
            <a:r>
              <a:rPr lang="en-US" b="1" dirty="0" err="1">
                <a:solidFill>
                  <a:srgbClr val="C030B9"/>
                </a:solidFill>
                <a:latin typeface="Inter-Regular"/>
              </a:rPr>
              <a:t>d”,c</a:t>
            </a: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endParaRPr lang="en-US" b="1" dirty="0">
              <a:solidFill>
                <a:srgbClr val="C030B9"/>
              </a:solidFill>
              <a:latin typeface="Inter-Bold"/>
            </a:endParaRPr>
          </a:p>
          <a:p>
            <a:pPr marL="0" indent="0">
              <a:buFont typeface="Arial" panose="020B0604020202020204" pitchFamily="34" charset="0"/>
              <a:buNone/>
            </a:pPr>
            <a:endParaRPr lang="te-IN" b="1" dirty="0">
              <a:solidFill>
                <a:srgbClr val="C030B9"/>
              </a:solidFill>
            </a:endParaRPr>
          </a:p>
        </p:txBody>
      </p:sp>
      <p:sp>
        <p:nvSpPr>
          <p:cNvPr id="6" name="Content Placeholder 2">
            <a:extLst>
              <a:ext uri="{FF2B5EF4-FFF2-40B4-BE49-F238E27FC236}">
                <a16:creationId xmlns:a16="http://schemas.microsoft.com/office/drawing/2014/main" id="{1D102708-AC8D-4137-9181-6686FCE92800}"/>
              </a:ext>
            </a:extLst>
          </p:cNvPr>
          <p:cNvSpPr txBox="1">
            <a:spLocks/>
          </p:cNvSpPr>
          <p:nvPr/>
        </p:nvSpPr>
        <p:spPr>
          <a:xfrm>
            <a:off x="7672155" y="2083325"/>
            <a:ext cx="4444014" cy="303942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333333"/>
                </a:solidFill>
                <a:latin typeface="Inter-Regular"/>
              </a:rPr>
              <a:t>int main()</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r>
              <a:rPr lang="en-US" b="1" dirty="0">
                <a:solidFill>
                  <a:srgbClr val="333333"/>
                </a:solidFill>
                <a:latin typeface="Inter-Regular"/>
              </a:rPr>
              <a:t>int </a:t>
            </a:r>
            <a:r>
              <a:rPr lang="en-US" b="1" dirty="0" err="1">
                <a:solidFill>
                  <a:srgbClr val="333333"/>
                </a:solidFill>
                <a:latin typeface="Inter-Regular"/>
              </a:rPr>
              <a:t>a,b</a:t>
            </a:r>
            <a:r>
              <a:rPr lang="en-US" b="1" dirty="0">
                <a:solidFill>
                  <a:srgbClr val="333333"/>
                </a:solidFill>
                <a:latin typeface="Inter-Regular"/>
              </a:rPr>
              <a:t>;</a:t>
            </a:r>
          </a:p>
          <a:p>
            <a:pPr marL="0" indent="0" algn="just">
              <a:buFont typeface="Arial" panose="020B0604020202020204" pitchFamily="34" charset="0"/>
              <a:buNone/>
            </a:pPr>
            <a:r>
              <a:rPr lang="en-US" b="1" dirty="0" err="1">
                <a:solidFill>
                  <a:srgbClr val="333333"/>
                </a:solidFill>
                <a:latin typeface="Inter-Regular"/>
              </a:rPr>
              <a:t>printf</a:t>
            </a:r>
            <a:r>
              <a:rPr lang="en-US" b="1" dirty="0">
                <a:solidFill>
                  <a:srgbClr val="333333"/>
                </a:solidFill>
                <a:latin typeface="Inter-Regular"/>
              </a:rPr>
              <a:t>(“enter two numbers”);</a:t>
            </a:r>
          </a:p>
          <a:p>
            <a:pPr marL="0" indent="0" algn="just">
              <a:buFont typeface="Arial" panose="020B0604020202020204" pitchFamily="34" charset="0"/>
              <a:buNone/>
            </a:pPr>
            <a:r>
              <a:rPr lang="en-US" b="1" dirty="0" err="1">
                <a:solidFill>
                  <a:srgbClr val="333333"/>
                </a:solidFill>
                <a:latin typeface="Inter-Regular"/>
              </a:rPr>
              <a:t>scanf</a:t>
            </a:r>
            <a:r>
              <a:rPr lang="en-US" b="1" dirty="0">
                <a:solidFill>
                  <a:srgbClr val="333333"/>
                </a:solidFill>
                <a:latin typeface="Inter-Regular"/>
              </a:rPr>
              <a:t>(“%</a:t>
            </a:r>
            <a:r>
              <a:rPr lang="en-US" b="1" dirty="0" err="1">
                <a:solidFill>
                  <a:srgbClr val="333333"/>
                </a:solidFill>
                <a:latin typeface="Inter-Regular"/>
              </a:rPr>
              <a:t>d%d</a:t>
            </a:r>
            <a:r>
              <a:rPr lang="en-US" b="1" dirty="0">
                <a:solidFill>
                  <a:srgbClr val="333333"/>
                </a:solidFill>
                <a:latin typeface="Inter-Regular"/>
              </a:rPr>
              <a:t>”,&amp;</a:t>
            </a:r>
            <a:r>
              <a:rPr lang="en-US" b="1" dirty="0" err="1">
                <a:solidFill>
                  <a:srgbClr val="333333"/>
                </a:solidFill>
                <a:latin typeface="Inter-Regular"/>
              </a:rPr>
              <a:t>a,&amp;b</a:t>
            </a:r>
            <a:r>
              <a:rPr lang="en-US" b="1" dirty="0">
                <a:solidFill>
                  <a:srgbClr val="333333"/>
                </a:solidFill>
                <a:latin typeface="Inter-Regular"/>
              </a:rPr>
              <a:t>);</a:t>
            </a:r>
          </a:p>
          <a:p>
            <a:pPr marL="0" indent="0" algn="just">
              <a:buFont typeface="Arial" panose="020B0604020202020204" pitchFamily="34" charset="0"/>
              <a:buNone/>
            </a:pPr>
            <a:r>
              <a:rPr lang="en-US" b="1" dirty="0">
                <a:solidFill>
                  <a:srgbClr val="C030B9"/>
                </a:solidFill>
                <a:latin typeface="Inter-Regular"/>
              </a:rPr>
              <a:t>sum(</a:t>
            </a:r>
            <a:r>
              <a:rPr lang="en-US" b="1" dirty="0" err="1">
                <a:solidFill>
                  <a:srgbClr val="C030B9"/>
                </a:solidFill>
                <a:latin typeface="Inter-Regular"/>
              </a:rPr>
              <a:t>a,b</a:t>
            </a: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333333"/>
                </a:solidFill>
                <a:latin typeface="Inter-Regular"/>
              </a:rPr>
              <a:t>return 0;</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
        <p:nvSpPr>
          <p:cNvPr id="7" name="Content Placeholder 2">
            <a:extLst>
              <a:ext uri="{FF2B5EF4-FFF2-40B4-BE49-F238E27FC236}">
                <a16:creationId xmlns:a16="http://schemas.microsoft.com/office/drawing/2014/main" id="{07C0E913-6CBC-407A-8FBB-63AA43ABD120}"/>
              </a:ext>
            </a:extLst>
          </p:cNvPr>
          <p:cNvSpPr txBox="1">
            <a:spLocks/>
          </p:cNvSpPr>
          <p:nvPr/>
        </p:nvSpPr>
        <p:spPr>
          <a:xfrm>
            <a:off x="6852824" y="5122754"/>
            <a:ext cx="4444014" cy="2503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b="1" u="sng" dirty="0">
                <a:solidFill>
                  <a:srgbClr val="D86118"/>
                </a:solidFill>
                <a:latin typeface="Inter-Regular"/>
              </a:rPr>
              <a:t>output:</a:t>
            </a:r>
          </a:p>
          <a:p>
            <a:pPr marL="0" indent="0" algn="just">
              <a:buFont typeface="Arial" panose="020B0604020202020204" pitchFamily="34" charset="0"/>
              <a:buNone/>
            </a:pPr>
            <a:r>
              <a:rPr lang="en-US" sz="2400" dirty="0">
                <a:solidFill>
                  <a:srgbClr val="D86118"/>
                </a:solidFill>
                <a:latin typeface="Inter-Regular"/>
              </a:rPr>
              <a:t>enter two numbers 10 20</a:t>
            </a:r>
          </a:p>
          <a:p>
            <a:pPr marL="0" indent="0" algn="just">
              <a:buFont typeface="Arial" panose="020B0604020202020204" pitchFamily="34" charset="0"/>
              <a:buNone/>
            </a:pPr>
            <a:r>
              <a:rPr lang="en-US" sz="2400" dirty="0">
                <a:solidFill>
                  <a:srgbClr val="D86118"/>
                </a:solidFill>
                <a:latin typeface="Inter-Regular"/>
              </a:rPr>
              <a:t>sum is 30</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Tree>
    <p:extLst>
      <p:ext uri="{BB962C8B-B14F-4D97-AF65-F5344CB8AC3E}">
        <p14:creationId xmlns:p14="http://schemas.microsoft.com/office/powerpoint/2010/main" val="160266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fade">
                                      <p:cBhvr>
                                        <p:cTn id="36" dur="500"/>
                                        <p:tgtEl>
                                          <p:spTgt spid="6">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500"/>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Effect transition="in" filter="fade">
                                      <p:cBhvr>
                                        <p:cTn id="46" dur="500"/>
                                        <p:tgtEl>
                                          <p:spTgt spid="6">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Effect transition="in" filter="fade">
                                      <p:cBhvr>
                                        <p:cTn id="51" dur="500"/>
                                        <p:tgtEl>
                                          <p:spTgt spid="6">
                                            <p:txEl>
                                              <p:pRg st="4" end="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6">
                                            <p:txEl>
                                              <p:pRg st="5" end="5"/>
                                            </p:txEl>
                                          </p:spTgt>
                                        </p:tgtEl>
                                        <p:attrNameLst>
                                          <p:attrName>style.visibility</p:attrName>
                                        </p:attrNameLst>
                                      </p:cBhvr>
                                      <p:to>
                                        <p:strVal val="visible"/>
                                      </p:to>
                                    </p:set>
                                    <p:animEffect transition="in" filter="fade">
                                      <p:cBhvr>
                                        <p:cTn id="54" dur="500"/>
                                        <p:tgtEl>
                                          <p:spTgt spid="6">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animEffect transition="in" filter="fade">
                                      <p:cBhvr>
                                        <p:cTn id="59" dur="500"/>
                                        <p:tgtEl>
                                          <p:spTgt spid="6">
                                            <p:txEl>
                                              <p:pRg st="6" end="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6">
                                            <p:txEl>
                                              <p:pRg st="7" end="7"/>
                                            </p:txEl>
                                          </p:spTgt>
                                        </p:tgtEl>
                                        <p:attrNameLst>
                                          <p:attrName>style.visibility</p:attrName>
                                        </p:attrNameLst>
                                      </p:cBhvr>
                                      <p:to>
                                        <p:strVal val="visible"/>
                                      </p:to>
                                    </p:set>
                                    <p:animEffect transition="in" filter="fade">
                                      <p:cBhvr>
                                        <p:cTn id="62" dur="500"/>
                                        <p:tgtEl>
                                          <p:spTgt spid="6">
                                            <p:txEl>
                                              <p:pRg st="7" end="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7">
                                            <p:txEl>
                                              <p:pRg st="0" end="0"/>
                                            </p:txEl>
                                          </p:spTgt>
                                        </p:tgtEl>
                                        <p:attrNameLst>
                                          <p:attrName>style.visibility</p:attrName>
                                        </p:attrNameLst>
                                      </p:cBhvr>
                                      <p:to>
                                        <p:strVal val="visible"/>
                                      </p:to>
                                    </p:set>
                                    <p:animEffect transition="in" filter="fade">
                                      <p:cBhvr>
                                        <p:cTn id="65" dur="500"/>
                                        <p:tgtEl>
                                          <p:spTgt spid="7">
                                            <p:txEl>
                                              <p:pRg st="0" end="0"/>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7">
                                            <p:txEl>
                                              <p:pRg st="1" end="1"/>
                                            </p:txEl>
                                          </p:spTgt>
                                        </p:tgtEl>
                                        <p:attrNameLst>
                                          <p:attrName>style.visibility</p:attrName>
                                        </p:attrNameLst>
                                      </p:cBhvr>
                                      <p:to>
                                        <p:strVal val="visible"/>
                                      </p:to>
                                    </p:set>
                                    <p:animEffect transition="in" filter="fade">
                                      <p:cBhvr>
                                        <p:cTn id="68" dur="500"/>
                                        <p:tgtEl>
                                          <p:spTgt spid="7">
                                            <p:txEl>
                                              <p:pRg st="1" end="1"/>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7">
                                            <p:txEl>
                                              <p:pRg st="2" end="2"/>
                                            </p:txEl>
                                          </p:spTgt>
                                        </p:tgtEl>
                                        <p:attrNameLst>
                                          <p:attrName>style.visibility</p:attrName>
                                        </p:attrNameLst>
                                      </p:cBhvr>
                                      <p:to>
                                        <p:strVal val="visible"/>
                                      </p:to>
                                    </p:set>
                                    <p:animEffect transition="in" filter="fade">
                                      <p:cBhvr>
                                        <p:cTn id="71"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4C4B-3114-4C80-BCC7-2F23F1BAC235}"/>
              </a:ext>
            </a:extLst>
          </p:cNvPr>
          <p:cNvSpPr>
            <a:spLocks noGrp="1"/>
          </p:cNvSpPr>
          <p:nvPr>
            <p:ph type="title"/>
          </p:nvPr>
        </p:nvSpPr>
        <p:spPr>
          <a:xfrm>
            <a:off x="-85079" y="1162843"/>
            <a:ext cx="11670437" cy="1325563"/>
          </a:xfrm>
        </p:spPr>
        <p:txBody>
          <a:bodyPr>
            <a:normAutofit fontScale="90000"/>
          </a:bodyPr>
          <a:lstStyle/>
          <a:p>
            <a:pPr algn="ctr"/>
            <a:r>
              <a:rPr lang="en-US" sz="3600" b="0" i="0" dirty="0">
                <a:solidFill>
                  <a:srgbClr val="610B4B"/>
                </a:solidFill>
                <a:effectLst/>
                <a:latin typeface="erdana"/>
              </a:rPr>
              <a:t>           </a:t>
            </a:r>
            <a:r>
              <a:rPr lang="en-US" sz="3600" b="0" i="0" u="sng" dirty="0">
                <a:solidFill>
                  <a:srgbClr val="610B4B"/>
                </a:solidFill>
                <a:effectLst/>
                <a:latin typeface="erdana"/>
              </a:rPr>
              <a:t>Example for Function with argument and with return value</a:t>
            </a:r>
            <a:br>
              <a:rPr lang="en-US" b="0" i="0" dirty="0">
                <a:solidFill>
                  <a:srgbClr val="610B4B"/>
                </a:solidFill>
                <a:effectLst/>
                <a:latin typeface="erdana"/>
              </a:rPr>
            </a:br>
            <a:endParaRPr lang="te-IN" dirty="0"/>
          </a:p>
        </p:txBody>
      </p:sp>
      <p:sp>
        <p:nvSpPr>
          <p:cNvPr id="4" name="Footer Placeholder 3">
            <a:extLst>
              <a:ext uri="{FF2B5EF4-FFF2-40B4-BE49-F238E27FC236}">
                <a16:creationId xmlns:a16="http://schemas.microsoft.com/office/drawing/2014/main" id="{10F100DA-DB51-4376-81FA-F53E2C7EBDBB}"/>
              </a:ext>
            </a:extLst>
          </p:cNvPr>
          <p:cNvSpPr>
            <a:spLocks noGrp="1"/>
          </p:cNvSpPr>
          <p:nvPr>
            <p:ph type="ftr" sz="quarter" idx="11"/>
          </p:nvPr>
        </p:nvSpPr>
        <p:spPr/>
        <p:txBody>
          <a:bodyPr/>
          <a:lstStyle/>
          <a:p>
            <a:r>
              <a:rPr lang="en-US"/>
              <a:t>PROGRAMMING FOR PROBLEM SOLVING USING C                               A.Lakshmanarao</a:t>
            </a:r>
          </a:p>
        </p:txBody>
      </p:sp>
      <p:sp>
        <p:nvSpPr>
          <p:cNvPr id="5" name="Content Placeholder 2">
            <a:extLst>
              <a:ext uri="{FF2B5EF4-FFF2-40B4-BE49-F238E27FC236}">
                <a16:creationId xmlns:a16="http://schemas.microsoft.com/office/drawing/2014/main" id="{F015EE30-7E9F-4E7E-B930-6110A52DE87D}"/>
              </a:ext>
            </a:extLst>
          </p:cNvPr>
          <p:cNvSpPr txBox="1">
            <a:spLocks/>
          </p:cNvSpPr>
          <p:nvPr/>
        </p:nvSpPr>
        <p:spPr>
          <a:xfrm>
            <a:off x="1290961" y="1995765"/>
            <a:ext cx="6095259" cy="36993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C030B9"/>
                </a:solidFill>
                <a:latin typeface="Inter-Regular"/>
              </a:rPr>
              <a:t>// Write a function to sum of two numbers</a:t>
            </a:r>
          </a:p>
          <a:p>
            <a:pPr marL="0" indent="0" algn="just">
              <a:buFont typeface="Arial" panose="020B0604020202020204" pitchFamily="34" charset="0"/>
              <a:buNone/>
            </a:pPr>
            <a:r>
              <a:rPr lang="en-US" b="1" dirty="0">
                <a:solidFill>
                  <a:srgbClr val="C030B9"/>
                </a:solidFill>
                <a:latin typeface="Inter-Regular"/>
              </a:rPr>
              <a:t>int sum(int </a:t>
            </a:r>
            <a:r>
              <a:rPr lang="en-US" b="1" dirty="0" err="1">
                <a:solidFill>
                  <a:srgbClr val="C030B9"/>
                </a:solidFill>
                <a:latin typeface="Inter-Regular"/>
              </a:rPr>
              <a:t>a,int</a:t>
            </a:r>
            <a:r>
              <a:rPr lang="en-US" b="1" dirty="0">
                <a:solidFill>
                  <a:srgbClr val="C030B9"/>
                </a:solidFill>
                <a:latin typeface="Inter-Regular"/>
              </a:rPr>
              <a:t> b )</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int c;</a:t>
            </a:r>
          </a:p>
          <a:p>
            <a:pPr marL="0" indent="0" algn="just">
              <a:buFont typeface="Arial" panose="020B0604020202020204" pitchFamily="34" charset="0"/>
              <a:buNone/>
            </a:pPr>
            <a:r>
              <a:rPr lang="en-US" b="1" dirty="0">
                <a:solidFill>
                  <a:srgbClr val="C030B9"/>
                </a:solidFill>
                <a:latin typeface="Inter-Regular"/>
              </a:rPr>
              <a:t>c=</a:t>
            </a:r>
            <a:r>
              <a:rPr lang="en-US" b="1" dirty="0" err="1">
                <a:solidFill>
                  <a:srgbClr val="C030B9"/>
                </a:solidFill>
                <a:latin typeface="Inter-Regular"/>
              </a:rPr>
              <a:t>a+b</a:t>
            </a: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return(c);</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endParaRPr lang="en-US" b="1" dirty="0">
              <a:solidFill>
                <a:srgbClr val="C030B9"/>
              </a:solidFill>
              <a:latin typeface="Inter-Bold"/>
            </a:endParaRPr>
          </a:p>
          <a:p>
            <a:pPr marL="0" indent="0">
              <a:buFont typeface="Arial" panose="020B0604020202020204" pitchFamily="34" charset="0"/>
              <a:buNone/>
            </a:pPr>
            <a:endParaRPr lang="te-IN" b="1" dirty="0">
              <a:solidFill>
                <a:srgbClr val="C030B9"/>
              </a:solidFill>
            </a:endParaRPr>
          </a:p>
        </p:txBody>
      </p:sp>
      <p:sp>
        <p:nvSpPr>
          <p:cNvPr id="6" name="Content Placeholder 2">
            <a:extLst>
              <a:ext uri="{FF2B5EF4-FFF2-40B4-BE49-F238E27FC236}">
                <a16:creationId xmlns:a16="http://schemas.microsoft.com/office/drawing/2014/main" id="{1D102708-AC8D-4137-9181-6686FCE92800}"/>
              </a:ext>
            </a:extLst>
          </p:cNvPr>
          <p:cNvSpPr txBox="1">
            <a:spLocks/>
          </p:cNvSpPr>
          <p:nvPr/>
        </p:nvSpPr>
        <p:spPr>
          <a:xfrm>
            <a:off x="7263782" y="2189519"/>
            <a:ext cx="4444014" cy="25037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333333"/>
                </a:solidFill>
                <a:latin typeface="Inter-Regular"/>
              </a:rPr>
              <a:t>int main()</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r>
              <a:rPr lang="en-US" b="1" dirty="0" err="1">
                <a:solidFill>
                  <a:srgbClr val="C030B9"/>
                </a:solidFill>
                <a:latin typeface="Inter-Regular"/>
              </a:rPr>
              <a:t>printf</a:t>
            </a:r>
            <a:r>
              <a:rPr lang="en-US" b="1" dirty="0">
                <a:solidFill>
                  <a:srgbClr val="C030B9"/>
                </a:solidFill>
                <a:latin typeface="Inter-Regular"/>
              </a:rPr>
              <a:t>(“%</a:t>
            </a:r>
            <a:r>
              <a:rPr lang="en-US" b="1" dirty="0" err="1">
                <a:solidFill>
                  <a:srgbClr val="C030B9"/>
                </a:solidFill>
                <a:latin typeface="Inter-Regular"/>
              </a:rPr>
              <a:t>d”,sum</a:t>
            </a:r>
            <a:r>
              <a:rPr lang="en-US" b="1" dirty="0">
                <a:solidFill>
                  <a:srgbClr val="C030B9"/>
                </a:solidFill>
                <a:latin typeface="Inter-Regular"/>
              </a:rPr>
              <a:t>(10,20));</a:t>
            </a:r>
          </a:p>
          <a:p>
            <a:pPr marL="0" indent="0" algn="just">
              <a:buFont typeface="Arial" panose="020B0604020202020204" pitchFamily="34" charset="0"/>
              <a:buNone/>
            </a:pPr>
            <a:r>
              <a:rPr lang="en-US" b="1" dirty="0">
                <a:solidFill>
                  <a:srgbClr val="333333"/>
                </a:solidFill>
                <a:latin typeface="Inter-Regular"/>
              </a:rPr>
              <a:t>return 0;</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
        <p:nvSpPr>
          <p:cNvPr id="7" name="Content Placeholder 2">
            <a:extLst>
              <a:ext uri="{FF2B5EF4-FFF2-40B4-BE49-F238E27FC236}">
                <a16:creationId xmlns:a16="http://schemas.microsoft.com/office/drawing/2014/main" id="{07C0E913-6CBC-407A-8FBB-63AA43ABD120}"/>
              </a:ext>
            </a:extLst>
          </p:cNvPr>
          <p:cNvSpPr txBox="1">
            <a:spLocks/>
          </p:cNvSpPr>
          <p:nvPr/>
        </p:nvSpPr>
        <p:spPr>
          <a:xfrm>
            <a:off x="6737414" y="4717672"/>
            <a:ext cx="4444014" cy="2503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b="1" u="sng" dirty="0">
                <a:solidFill>
                  <a:srgbClr val="D86118"/>
                </a:solidFill>
                <a:latin typeface="Inter-Regular"/>
              </a:rPr>
              <a:t>output:</a:t>
            </a:r>
          </a:p>
          <a:p>
            <a:pPr marL="0" indent="0" algn="just">
              <a:buFont typeface="Arial" panose="020B0604020202020204" pitchFamily="34" charset="0"/>
              <a:buNone/>
            </a:pPr>
            <a:r>
              <a:rPr lang="en-US" sz="2400" dirty="0">
                <a:solidFill>
                  <a:srgbClr val="D86118"/>
                </a:solidFill>
                <a:latin typeface="Inter-Regular"/>
              </a:rPr>
              <a:t>30</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Tree>
    <p:extLst>
      <p:ext uri="{BB962C8B-B14F-4D97-AF65-F5344CB8AC3E}">
        <p14:creationId xmlns:p14="http://schemas.microsoft.com/office/powerpoint/2010/main" val="45953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fade">
                                      <p:cBhvr>
                                        <p:cTn id="36" dur="500"/>
                                        <p:tgtEl>
                                          <p:spTgt spid="6">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Effect transition="in" filter="fade">
                                      <p:cBhvr>
                                        <p:cTn id="39" dur="500"/>
                                        <p:tgtEl>
                                          <p:spTgt spid="6">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3" end="3"/>
                                            </p:txEl>
                                          </p:spTgt>
                                        </p:tgtEl>
                                        <p:attrNameLst>
                                          <p:attrName>style.visibility</p:attrName>
                                        </p:attrNameLst>
                                      </p:cBhvr>
                                      <p:to>
                                        <p:strVal val="visible"/>
                                      </p:to>
                                    </p:set>
                                    <p:animEffect transition="in" filter="fade">
                                      <p:cBhvr>
                                        <p:cTn id="44" dur="500"/>
                                        <p:tgtEl>
                                          <p:spTgt spid="6">
                                            <p:txEl>
                                              <p:pRg st="3" end="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fade">
                                      <p:cBhvr>
                                        <p:cTn id="47" dur="500"/>
                                        <p:tgtEl>
                                          <p:spTgt spid="6">
                                            <p:txEl>
                                              <p:pRg st="4" end="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500"/>
                                        <p:tgtEl>
                                          <p:spTgt spid="7">
                                            <p:txEl>
                                              <p:pRg st="0" end="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7">
                                            <p:txEl>
                                              <p:pRg st="1" end="1"/>
                                            </p:txEl>
                                          </p:spTgt>
                                        </p:tgtEl>
                                        <p:attrNameLst>
                                          <p:attrName>style.visibility</p:attrName>
                                        </p:attrNameLst>
                                      </p:cBhvr>
                                      <p:to>
                                        <p:strVal val="visible"/>
                                      </p:to>
                                    </p:set>
                                    <p:animEffect transition="in" filter="fade">
                                      <p:cBhvr>
                                        <p:cTn id="53"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A43B-3F50-4030-AFF2-1D290B16C583}"/>
              </a:ext>
            </a:extLst>
          </p:cNvPr>
          <p:cNvSpPr>
            <a:spLocks noGrp="1"/>
          </p:cNvSpPr>
          <p:nvPr>
            <p:ph type="title"/>
          </p:nvPr>
        </p:nvSpPr>
        <p:spPr>
          <a:xfrm>
            <a:off x="838200" y="880030"/>
            <a:ext cx="10515600" cy="1325563"/>
          </a:xfrm>
        </p:spPr>
        <p:txBody>
          <a:bodyPr/>
          <a:lstStyle/>
          <a:p>
            <a:pPr algn="ctr"/>
            <a:r>
              <a:rPr lang="en-US" b="0" i="0" dirty="0">
                <a:solidFill>
                  <a:srgbClr val="610B38"/>
                </a:solidFill>
                <a:effectLst/>
                <a:latin typeface="erdana"/>
              </a:rPr>
              <a:t>Summary – different ways to write functions</a:t>
            </a:r>
            <a:br>
              <a:rPr lang="en-US" b="0" i="0" dirty="0">
                <a:solidFill>
                  <a:srgbClr val="610B38"/>
                </a:solidFill>
                <a:effectLst/>
                <a:latin typeface="erdana"/>
              </a:rPr>
            </a:br>
            <a:endParaRPr lang="te-IN" dirty="0"/>
          </a:p>
        </p:txBody>
      </p:sp>
      <p:sp>
        <p:nvSpPr>
          <p:cNvPr id="3" name="Content Placeholder 2">
            <a:extLst>
              <a:ext uri="{FF2B5EF4-FFF2-40B4-BE49-F238E27FC236}">
                <a16:creationId xmlns:a16="http://schemas.microsoft.com/office/drawing/2014/main" id="{83F1242B-B38A-4EB5-93CF-DD23B5E6B73C}"/>
              </a:ext>
            </a:extLst>
          </p:cNvPr>
          <p:cNvSpPr>
            <a:spLocks noGrp="1"/>
          </p:cNvSpPr>
          <p:nvPr>
            <p:ph idx="1"/>
          </p:nvPr>
        </p:nvSpPr>
        <p:spPr/>
        <p:txBody>
          <a:bodyPr/>
          <a:lstStyle/>
          <a:p>
            <a:pPr marL="0" indent="0" algn="just">
              <a:buNone/>
            </a:pPr>
            <a:r>
              <a:rPr lang="en-US" b="0" i="0" dirty="0">
                <a:solidFill>
                  <a:srgbClr val="333333"/>
                </a:solidFill>
                <a:effectLst/>
                <a:latin typeface="Inter-Regular"/>
              </a:rPr>
              <a:t>A function may or may not accept any argument. It may or may not return any value. </a:t>
            </a:r>
          </a:p>
          <a:p>
            <a:pPr marL="0" indent="0" algn="just">
              <a:buNone/>
            </a:pPr>
            <a:r>
              <a:rPr lang="en-US" b="0" i="0" dirty="0">
                <a:solidFill>
                  <a:srgbClr val="333333"/>
                </a:solidFill>
                <a:effectLst/>
                <a:latin typeface="Inter-Regular"/>
              </a:rPr>
              <a:t>Based on these facts, There are four different aspects of function calls.</a:t>
            </a:r>
          </a:p>
          <a:p>
            <a:pPr algn="just">
              <a:buFont typeface="Arial" panose="020B0604020202020204" pitchFamily="34" charset="0"/>
              <a:buChar char="•"/>
            </a:pPr>
            <a:r>
              <a:rPr lang="en-US" b="1" i="0" dirty="0">
                <a:solidFill>
                  <a:srgbClr val="D86118"/>
                </a:solidFill>
                <a:effectLst/>
                <a:latin typeface="Inter-Regular"/>
              </a:rPr>
              <a:t>1)function without arguments and without return value</a:t>
            </a:r>
          </a:p>
          <a:p>
            <a:pPr algn="just">
              <a:buFont typeface="Arial" panose="020B0604020202020204" pitchFamily="34" charset="0"/>
              <a:buChar char="•"/>
            </a:pPr>
            <a:r>
              <a:rPr lang="en-US" b="1" i="0" dirty="0">
                <a:solidFill>
                  <a:srgbClr val="D86118"/>
                </a:solidFill>
                <a:effectLst/>
                <a:latin typeface="Inter-Regular"/>
              </a:rPr>
              <a:t>2)function without arguments and with return value</a:t>
            </a:r>
          </a:p>
          <a:p>
            <a:pPr algn="just">
              <a:buFont typeface="Arial" panose="020B0604020202020204" pitchFamily="34" charset="0"/>
              <a:buChar char="•"/>
            </a:pPr>
            <a:r>
              <a:rPr lang="en-US" b="1" i="0" dirty="0">
                <a:solidFill>
                  <a:srgbClr val="D86118"/>
                </a:solidFill>
                <a:effectLst/>
                <a:latin typeface="Inter-Regular"/>
              </a:rPr>
              <a:t>3)function with arguments and without return value</a:t>
            </a:r>
          </a:p>
          <a:p>
            <a:pPr algn="just">
              <a:buFont typeface="Arial" panose="020B0604020202020204" pitchFamily="34" charset="0"/>
              <a:buChar char="•"/>
            </a:pPr>
            <a:r>
              <a:rPr lang="en-US" b="1" i="0" dirty="0">
                <a:solidFill>
                  <a:srgbClr val="D86118"/>
                </a:solidFill>
                <a:effectLst/>
                <a:latin typeface="Inter-Regular"/>
              </a:rPr>
              <a:t>4)function with arguments and with return value</a:t>
            </a:r>
          </a:p>
          <a:p>
            <a:endParaRPr lang="te-IN" dirty="0"/>
          </a:p>
        </p:txBody>
      </p:sp>
      <p:sp>
        <p:nvSpPr>
          <p:cNvPr id="4" name="Footer Placeholder 3">
            <a:extLst>
              <a:ext uri="{FF2B5EF4-FFF2-40B4-BE49-F238E27FC236}">
                <a16:creationId xmlns:a16="http://schemas.microsoft.com/office/drawing/2014/main" id="{12EDDFB9-8D1A-4B4B-A244-5927295B9BA7}"/>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4253304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2B14D47-A3B9-4CD1-AF6D-8A794B809503}"/>
              </a:ext>
            </a:extLst>
          </p:cNvPr>
          <p:cNvSpPr/>
          <p:nvPr/>
        </p:nvSpPr>
        <p:spPr>
          <a:xfrm>
            <a:off x="6041109" y="818488"/>
            <a:ext cx="6160661" cy="338554"/>
          </a:xfrm>
          <a:prstGeom prst="rect">
            <a:avLst/>
          </a:prstGeom>
        </p:spPr>
        <p:txBody>
          <a:bodyPr wrap="none">
            <a:spAutoFit/>
          </a:bodyPr>
          <a:lstStyle/>
          <a:p>
            <a:r>
              <a:rPr lang="en-US" sz="1600" b="1" u="sng" dirty="0">
                <a:solidFill>
                  <a:srgbClr val="000000"/>
                </a:solidFill>
                <a:latin typeface="verdana" panose="020B0604030504040204" pitchFamily="34" charset="0"/>
              </a:rPr>
              <a:t>2)Function without argument and with return value</a:t>
            </a:r>
          </a:p>
        </p:txBody>
      </p:sp>
      <p:sp>
        <p:nvSpPr>
          <p:cNvPr id="11" name="Rectangle 10">
            <a:extLst>
              <a:ext uri="{FF2B5EF4-FFF2-40B4-BE49-F238E27FC236}">
                <a16:creationId xmlns:a16="http://schemas.microsoft.com/office/drawing/2014/main" id="{A650D79B-54AB-40BD-88C7-DF486E932391}"/>
              </a:ext>
            </a:extLst>
          </p:cNvPr>
          <p:cNvSpPr/>
          <p:nvPr/>
        </p:nvSpPr>
        <p:spPr>
          <a:xfrm>
            <a:off x="332995" y="1276549"/>
            <a:ext cx="5019674" cy="538290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#include&lt;stdio.h&gt;</a:t>
            </a:r>
          </a:p>
          <a:p>
            <a:r>
              <a:rPr lang="en-US" sz="2400" b="1" dirty="0">
                <a:solidFill>
                  <a:srgbClr val="C030B9"/>
                </a:solidFill>
              </a:rPr>
              <a:t>void sum()</a:t>
            </a:r>
          </a:p>
          <a:p>
            <a:r>
              <a:rPr lang="en-US" sz="2400" b="1" dirty="0">
                <a:solidFill>
                  <a:srgbClr val="C030B9"/>
                </a:solidFill>
              </a:rPr>
              <a:t>{</a:t>
            </a:r>
          </a:p>
          <a:p>
            <a:r>
              <a:rPr lang="en-US" sz="2400" b="1" dirty="0">
                <a:solidFill>
                  <a:srgbClr val="C030B9"/>
                </a:solidFill>
              </a:rPr>
              <a:t>int </a:t>
            </a:r>
            <a:r>
              <a:rPr lang="en-US" sz="2400" b="1" dirty="0" err="1">
                <a:solidFill>
                  <a:srgbClr val="C030B9"/>
                </a:solidFill>
              </a:rPr>
              <a:t>a,b,c</a:t>
            </a:r>
            <a:r>
              <a:rPr lang="en-US" sz="2400" b="1" dirty="0">
                <a:solidFill>
                  <a:srgbClr val="C030B9"/>
                </a:solidFill>
              </a:rPr>
              <a:t>;</a:t>
            </a:r>
          </a:p>
          <a:p>
            <a:r>
              <a:rPr lang="en-US" sz="2400" b="1" dirty="0" err="1">
                <a:solidFill>
                  <a:srgbClr val="C030B9"/>
                </a:solidFill>
              </a:rPr>
              <a:t>printf</a:t>
            </a:r>
            <a:r>
              <a:rPr lang="en-US" sz="2400" b="1" dirty="0">
                <a:solidFill>
                  <a:srgbClr val="C030B9"/>
                </a:solidFill>
              </a:rPr>
              <a:t>(“enter two numbers”);</a:t>
            </a:r>
          </a:p>
          <a:p>
            <a:r>
              <a:rPr lang="en-US" sz="2400" b="1" dirty="0" err="1">
                <a:solidFill>
                  <a:srgbClr val="C030B9"/>
                </a:solidFill>
              </a:rPr>
              <a:t>scanf</a:t>
            </a:r>
            <a:r>
              <a:rPr lang="en-US" sz="2400" b="1" dirty="0">
                <a:solidFill>
                  <a:srgbClr val="C030B9"/>
                </a:solidFill>
              </a:rPr>
              <a:t>(“%</a:t>
            </a:r>
            <a:r>
              <a:rPr lang="en-US" sz="2400" b="1" dirty="0" err="1">
                <a:solidFill>
                  <a:srgbClr val="C030B9"/>
                </a:solidFill>
              </a:rPr>
              <a:t>d%d</a:t>
            </a:r>
            <a:r>
              <a:rPr lang="en-US" sz="2400" b="1" dirty="0">
                <a:solidFill>
                  <a:srgbClr val="C030B9"/>
                </a:solidFill>
              </a:rPr>
              <a:t>”,&amp;</a:t>
            </a:r>
            <a:r>
              <a:rPr lang="en-US" sz="2400" b="1" dirty="0" err="1">
                <a:solidFill>
                  <a:srgbClr val="C030B9"/>
                </a:solidFill>
              </a:rPr>
              <a:t>a,&amp;b</a:t>
            </a:r>
            <a:r>
              <a:rPr lang="en-US" sz="2400" b="1" dirty="0">
                <a:solidFill>
                  <a:srgbClr val="C030B9"/>
                </a:solidFill>
              </a:rPr>
              <a:t>);</a:t>
            </a:r>
          </a:p>
          <a:p>
            <a:r>
              <a:rPr lang="en-US" sz="2400" b="1" dirty="0">
                <a:solidFill>
                  <a:srgbClr val="C030B9"/>
                </a:solidFill>
              </a:rPr>
              <a:t>c=</a:t>
            </a:r>
            <a:r>
              <a:rPr lang="en-US" sz="2400" b="1" dirty="0" err="1">
                <a:solidFill>
                  <a:srgbClr val="C030B9"/>
                </a:solidFill>
              </a:rPr>
              <a:t>a+b</a:t>
            </a:r>
            <a:r>
              <a:rPr lang="en-US" sz="2400" b="1" dirty="0">
                <a:solidFill>
                  <a:srgbClr val="C030B9"/>
                </a:solidFill>
              </a:rPr>
              <a:t>;</a:t>
            </a:r>
          </a:p>
          <a:p>
            <a:r>
              <a:rPr lang="en-US" sz="2400" b="1" dirty="0" err="1">
                <a:solidFill>
                  <a:srgbClr val="C030B9"/>
                </a:solidFill>
              </a:rPr>
              <a:t>printf</a:t>
            </a:r>
            <a:r>
              <a:rPr lang="en-US" sz="2400" b="1" dirty="0">
                <a:solidFill>
                  <a:srgbClr val="C030B9"/>
                </a:solidFill>
              </a:rPr>
              <a:t>(“sum is %</a:t>
            </a:r>
            <a:r>
              <a:rPr lang="en-US" sz="2400" b="1" dirty="0" err="1">
                <a:solidFill>
                  <a:srgbClr val="C030B9"/>
                </a:solidFill>
              </a:rPr>
              <a:t>d”,c</a:t>
            </a:r>
            <a:r>
              <a:rPr lang="en-US" sz="2400" b="1" dirty="0">
                <a:solidFill>
                  <a:srgbClr val="C030B9"/>
                </a:solidFill>
              </a:rPr>
              <a:t>);</a:t>
            </a:r>
          </a:p>
          <a:p>
            <a:r>
              <a:rPr lang="en-US" sz="2400" b="1" dirty="0">
                <a:solidFill>
                  <a:srgbClr val="C030B9"/>
                </a:solidFill>
              </a:rPr>
              <a:t>}</a:t>
            </a:r>
          </a:p>
          <a:p>
            <a:r>
              <a:rPr lang="en-US" sz="2400" b="1" dirty="0">
                <a:solidFill>
                  <a:schemeClr val="tx1"/>
                </a:solidFill>
              </a:rPr>
              <a:t>int main()</a:t>
            </a:r>
          </a:p>
          <a:p>
            <a:r>
              <a:rPr lang="en-US" sz="2400" b="1" dirty="0">
                <a:solidFill>
                  <a:schemeClr val="tx1"/>
                </a:solidFill>
              </a:rPr>
              <a:t>{</a:t>
            </a:r>
          </a:p>
          <a:p>
            <a:r>
              <a:rPr lang="en-US" sz="2800" b="1" dirty="0">
                <a:solidFill>
                  <a:srgbClr val="C030B9"/>
                </a:solidFill>
              </a:rPr>
              <a:t>sum(); </a:t>
            </a:r>
            <a:r>
              <a:rPr lang="en-US" b="1" dirty="0">
                <a:solidFill>
                  <a:schemeClr val="tx1"/>
                </a:solidFill>
              </a:rPr>
              <a:t>// function call</a:t>
            </a:r>
          </a:p>
          <a:p>
            <a:r>
              <a:rPr lang="en-US" sz="2400" b="1" dirty="0">
                <a:solidFill>
                  <a:schemeClr val="tx1"/>
                </a:solidFill>
              </a:rPr>
              <a:t>return 0;</a:t>
            </a:r>
          </a:p>
          <a:p>
            <a:r>
              <a:rPr lang="en-US" sz="2400" b="1" dirty="0">
                <a:solidFill>
                  <a:schemeClr val="tx1"/>
                </a:solidFill>
              </a:rPr>
              <a:t>}</a:t>
            </a:r>
          </a:p>
          <a:p>
            <a:endParaRPr lang="en-IN" b="1" dirty="0">
              <a:solidFill>
                <a:schemeClr val="tx1"/>
              </a:solidFill>
            </a:endParaRPr>
          </a:p>
        </p:txBody>
      </p:sp>
      <p:sp>
        <p:nvSpPr>
          <p:cNvPr id="12" name="Rectangle 11">
            <a:extLst>
              <a:ext uri="{FF2B5EF4-FFF2-40B4-BE49-F238E27FC236}">
                <a16:creationId xmlns:a16="http://schemas.microsoft.com/office/drawing/2014/main" id="{8D8763A6-3DBE-437C-8422-82F491C60B39}"/>
              </a:ext>
            </a:extLst>
          </p:cNvPr>
          <p:cNvSpPr/>
          <p:nvPr/>
        </p:nvSpPr>
        <p:spPr>
          <a:xfrm>
            <a:off x="5981701" y="1247805"/>
            <a:ext cx="5019674" cy="538290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solidFill>
                <a:schemeClr val="tx1"/>
              </a:solidFill>
            </a:endParaRPr>
          </a:p>
          <a:p>
            <a:r>
              <a:rPr lang="en-US" sz="2000" b="1" dirty="0">
                <a:solidFill>
                  <a:schemeClr val="tx1"/>
                </a:solidFill>
              </a:rPr>
              <a:t>#include&lt;stdio.h&gt;</a:t>
            </a:r>
          </a:p>
          <a:p>
            <a:r>
              <a:rPr lang="en-US" sz="2400" b="1" dirty="0">
                <a:solidFill>
                  <a:srgbClr val="C030B9"/>
                </a:solidFill>
              </a:rPr>
              <a:t>int sum()</a:t>
            </a:r>
          </a:p>
          <a:p>
            <a:r>
              <a:rPr lang="en-US" sz="2400" b="1" dirty="0">
                <a:solidFill>
                  <a:srgbClr val="C030B9"/>
                </a:solidFill>
              </a:rPr>
              <a:t>{</a:t>
            </a:r>
          </a:p>
          <a:p>
            <a:r>
              <a:rPr lang="en-US" sz="2400" b="1" dirty="0">
                <a:solidFill>
                  <a:srgbClr val="C030B9"/>
                </a:solidFill>
              </a:rPr>
              <a:t>int </a:t>
            </a:r>
            <a:r>
              <a:rPr lang="en-US" sz="2400" b="1" dirty="0" err="1">
                <a:solidFill>
                  <a:srgbClr val="C030B9"/>
                </a:solidFill>
              </a:rPr>
              <a:t>a,b,c</a:t>
            </a:r>
            <a:r>
              <a:rPr lang="en-US" sz="2400" b="1" dirty="0">
                <a:solidFill>
                  <a:srgbClr val="C030B9"/>
                </a:solidFill>
              </a:rPr>
              <a:t>;</a:t>
            </a:r>
          </a:p>
          <a:p>
            <a:r>
              <a:rPr lang="en-US" sz="2400" b="1" dirty="0" err="1">
                <a:solidFill>
                  <a:srgbClr val="C030B9"/>
                </a:solidFill>
              </a:rPr>
              <a:t>printf</a:t>
            </a:r>
            <a:r>
              <a:rPr lang="en-US" sz="2400" b="1" dirty="0">
                <a:solidFill>
                  <a:srgbClr val="C030B9"/>
                </a:solidFill>
              </a:rPr>
              <a:t>(“enter two numbers”);</a:t>
            </a:r>
          </a:p>
          <a:p>
            <a:r>
              <a:rPr lang="en-US" sz="2400" b="1" dirty="0" err="1">
                <a:solidFill>
                  <a:srgbClr val="C030B9"/>
                </a:solidFill>
              </a:rPr>
              <a:t>scanf</a:t>
            </a:r>
            <a:r>
              <a:rPr lang="en-US" sz="2400" b="1" dirty="0">
                <a:solidFill>
                  <a:srgbClr val="C030B9"/>
                </a:solidFill>
              </a:rPr>
              <a:t>(“%</a:t>
            </a:r>
            <a:r>
              <a:rPr lang="en-US" sz="2400" b="1" dirty="0" err="1">
                <a:solidFill>
                  <a:srgbClr val="C030B9"/>
                </a:solidFill>
              </a:rPr>
              <a:t>d%d</a:t>
            </a:r>
            <a:r>
              <a:rPr lang="en-US" sz="2400" b="1" dirty="0">
                <a:solidFill>
                  <a:srgbClr val="C030B9"/>
                </a:solidFill>
              </a:rPr>
              <a:t>”,&amp;</a:t>
            </a:r>
            <a:r>
              <a:rPr lang="en-US" sz="2400" b="1" dirty="0" err="1">
                <a:solidFill>
                  <a:srgbClr val="C030B9"/>
                </a:solidFill>
              </a:rPr>
              <a:t>a,&amp;b</a:t>
            </a:r>
            <a:r>
              <a:rPr lang="en-US" sz="2400" b="1" dirty="0">
                <a:solidFill>
                  <a:srgbClr val="C030B9"/>
                </a:solidFill>
              </a:rPr>
              <a:t>);</a:t>
            </a:r>
          </a:p>
          <a:p>
            <a:r>
              <a:rPr lang="en-US" sz="2400" b="1" dirty="0">
                <a:solidFill>
                  <a:srgbClr val="C030B9"/>
                </a:solidFill>
              </a:rPr>
              <a:t>c=</a:t>
            </a:r>
            <a:r>
              <a:rPr lang="en-US" sz="2400" b="1" dirty="0" err="1">
                <a:solidFill>
                  <a:srgbClr val="C030B9"/>
                </a:solidFill>
              </a:rPr>
              <a:t>a+b</a:t>
            </a:r>
            <a:r>
              <a:rPr lang="en-US" sz="2400" b="1" dirty="0">
                <a:solidFill>
                  <a:srgbClr val="C030B9"/>
                </a:solidFill>
              </a:rPr>
              <a:t>;</a:t>
            </a:r>
          </a:p>
          <a:p>
            <a:r>
              <a:rPr lang="en-US" sz="2800" b="1" dirty="0">
                <a:solidFill>
                  <a:srgbClr val="C030B9"/>
                </a:solidFill>
              </a:rPr>
              <a:t>return(c);</a:t>
            </a:r>
          </a:p>
          <a:p>
            <a:r>
              <a:rPr lang="en-US" sz="2400" b="1" dirty="0">
                <a:solidFill>
                  <a:srgbClr val="C030B9"/>
                </a:solidFill>
              </a:rPr>
              <a:t>}</a:t>
            </a:r>
          </a:p>
          <a:p>
            <a:r>
              <a:rPr lang="en-US" sz="2200" b="1" dirty="0">
                <a:solidFill>
                  <a:schemeClr val="tx1"/>
                </a:solidFill>
              </a:rPr>
              <a:t>int main()</a:t>
            </a:r>
          </a:p>
          <a:p>
            <a:r>
              <a:rPr lang="en-US" sz="2200" b="1" dirty="0">
                <a:solidFill>
                  <a:schemeClr val="tx1"/>
                </a:solidFill>
              </a:rPr>
              <a:t>{</a:t>
            </a:r>
          </a:p>
          <a:p>
            <a:r>
              <a:rPr lang="en-US" sz="2200" b="1" dirty="0">
                <a:solidFill>
                  <a:schemeClr val="tx1"/>
                </a:solidFill>
              </a:rPr>
              <a:t>int result;</a:t>
            </a:r>
          </a:p>
          <a:p>
            <a:r>
              <a:rPr lang="en-US" sz="2200" b="1" dirty="0">
                <a:solidFill>
                  <a:srgbClr val="C030B9"/>
                </a:solidFill>
              </a:rPr>
              <a:t>result=sum(); </a:t>
            </a:r>
            <a:r>
              <a:rPr lang="en-US" sz="2400" b="1" dirty="0">
                <a:solidFill>
                  <a:schemeClr val="tx1"/>
                </a:solidFill>
              </a:rPr>
              <a:t>// function call</a:t>
            </a:r>
            <a:endParaRPr lang="en-US" sz="2200" b="1" dirty="0">
              <a:solidFill>
                <a:srgbClr val="C030B9"/>
              </a:solidFill>
            </a:endParaRPr>
          </a:p>
          <a:p>
            <a:r>
              <a:rPr lang="en-US" sz="2200" b="1" dirty="0" err="1">
                <a:solidFill>
                  <a:schemeClr val="tx1"/>
                </a:solidFill>
              </a:rPr>
              <a:t>printf</a:t>
            </a:r>
            <a:r>
              <a:rPr lang="en-US" sz="2200" b="1" dirty="0">
                <a:solidFill>
                  <a:schemeClr val="tx1"/>
                </a:solidFill>
              </a:rPr>
              <a:t>(“ sum is %d”,result);</a:t>
            </a:r>
          </a:p>
          <a:p>
            <a:r>
              <a:rPr lang="en-US" sz="2200" b="1" dirty="0">
                <a:solidFill>
                  <a:schemeClr val="tx1"/>
                </a:solidFill>
              </a:rPr>
              <a:t>return 0;}</a:t>
            </a:r>
          </a:p>
          <a:p>
            <a:endParaRPr lang="en-IN" b="1" dirty="0">
              <a:solidFill>
                <a:schemeClr val="tx1"/>
              </a:solidFill>
            </a:endParaRPr>
          </a:p>
        </p:txBody>
      </p:sp>
      <p:sp>
        <p:nvSpPr>
          <p:cNvPr id="13" name="Rectangle 12">
            <a:extLst>
              <a:ext uri="{FF2B5EF4-FFF2-40B4-BE49-F238E27FC236}">
                <a16:creationId xmlns:a16="http://schemas.microsoft.com/office/drawing/2014/main" id="{DCF2E42B-EFF6-4937-84E8-C988A7F3620D}"/>
              </a:ext>
            </a:extLst>
          </p:cNvPr>
          <p:cNvSpPr/>
          <p:nvPr/>
        </p:nvSpPr>
        <p:spPr>
          <a:xfrm>
            <a:off x="248313" y="909251"/>
            <a:ext cx="5580374" cy="338554"/>
          </a:xfrm>
          <a:prstGeom prst="rect">
            <a:avLst/>
          </a:prstGeom>
        </p:spPr>
        <p:txBody>
          <a:bodyPr wrap="none">
            <a:spAutoFit/>
          </a:bodyPr>
          <a:lstStyle/>
          <a:p>
            <a:r>
              <a:rPr lang="en-US" sz="1600" b="1" u="sng" dirty="0">
                <a:solidFill>
                  <a:srgbClr val="000000"/>
                </a:solidFill>
                <a:latin typeface="verdana" panose="020B0604030504040204" pitchFamily="34" charset="0"/>
              </a:rPr>
              <a:t>1)Function without argument and return value</a:t>
            </a:r>
          </a:p>
        </p:txBody>
      </p:sp>
      <p:sp>
        <p:nvSpPr>
          <p:cNvPr id="14" name="Rectangle 13">
            <a:extLst>
              <a:ext uri="{FF2B5EF4-FFF2-40B4-BE49-F238E27FC236}">
                <a16:creationId xmlns:a16="http://schemas.microsoft.com/office/drawing/2014/main" id="{E9D133A4-C155-4A2C-94B6-6DB098218311}"/>
              </a:ext>
            </a:extLst>
          </p:cNvPr>
          <p:cNvSpPr/>
          <p:nvPr/>
        </p:nvSpPr>
        <p:spPr>
          <a:xfrm>
            <a:off x="2666376" y="295732"/>
            <a:ext cx="8129148" cy="584775"/>
          </a:xfrm>
          <a:prstGeom prst="rect">
            <a:avLst/>
          </a:prstGeom>
        </p:spPr>
        <p:txBody>
          <a:bodyPr wrap="none">
            <a:spAutoFit/>
          </a:bodyPr>
          <a:lstStyle/>
          <a:p>
            <a:r>
              <a:rPr lang="en-US" sz="3200" b="1" u="sng" dirty="0">
                <a:solidFill>
                  <a:srgbClr val="000000"/>
                </a:solidFill>
                <a:latin typeface="verdana" panose="020B0604030504040204" pitchFamily="34" charset="0"/>
              </a:rPr>
              <a:t>Program for sum of two numbers</a:t>
            </a:r>
          </a:p>
        </p:txBody>
      </p:sp>
    </p:spTree>
    <p:extLst>
      <p:ext uri="{BB962C8B-B14F-4D97-AF65-F5344CB8AC3E}">
        <p14:creationId xmlns:p14="http://schemas.microsoft.com/office/powerpoint/2010/main" val="59204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Effect transition="in" filter="fade">
                                      <p:cBhvr>
                                        <p:cTn id="33" dur="500"/>
                                        <p:tgtEl>
                                          <p:spTgt spid="11">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xEl>
                                              <p:pRg st="6" end="6"/>
                                            </p:txEl>
                                          </p:spTgt>
                                        </p:tgtEl>
                                        <p:attrNameLst>
                                          <p:attrName>style.visibility</p:attrName>
                                        </p:attrNameLst>
                                      </p:cBhvr>
                                      <p:to>
                                        <p:strVal val="visible"/>
                                      </p:to>
                                    </p:set>
                                    <p:animEffect transition="in" filter="fade">
                                      <p:cBhvr>
                                        <p:cTn id="38" dur="500"/>
                                        <p:tgtEl>
                                          <p:spTgt spid="11">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
                                            <p:txEl>
                                              <p:pRg st="12" end="1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2">
                                            <p:txEl>
                                              <p:pRg st="2" end="2"/>
                                            </p:txEl>
                                          </p:spTgt>
                                        </p:tgtEl>
                                        <p:attrNameLst>
                                          <p:attrName>style.visibility</p:attrName>
                                        </p:attrNameLst>
                                      </p:cBhvr>
                                      <p:to>
                                        <p:strVal val="visible"/>
                                      </p:to>
                                    </p:set>
                                    <p:animEffect transition="in" filter="fade">
                                      <p:cBhvr>
                                        <p:cTn id="71" dur="500"/>
                                        <p:tgtEl>
                                          <p:spTgt spid="12">
                                            <p:txEl>
                                              <p:pRg st="2" end="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2">
                                            <p:txEl>
                                              <p:pRg st="3" end="3"/>
                                            </p:txEl>
                                          </p:spTgt>
                                        </p:tgtEl>
                                        <p:attrNameLst>
                                          <p:attrName>style.visibility</p:attrName>
                                        </p:attrNameLst>
                                      </p:cBhvr>
                                      <p:to>
                                        <p:strVal val="visible"/>
                                      </p:to>
                                    </p:set>
                                    <p:animEffect transition="in" filter="fade">
                                      <p:cBhvr>
                                        <p:cTn id="76" dur="500"/>
                                        <p:tgtEl>
                                          <p:spTgt spid="12">
                                            <p:txEl>
                                              <p:pRg st="3" end="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2">
                                            <p:txEl>
                                              <p:pRg st="4" end="4"/>
                                            </p:txEl>
                                          </p:spTgt>
                                        </p:tgtEl>
                                        <p:attrNameLst>
                                          <p:attrName>style.visibility</p:attrName>
                                        </p:attrNameLst>
                                      </p:cBhvr>
                                      <p:to>
                                        <p:strVal val="visible"/>
                                      </p:to>
                                    </p:set>
                                    <p:animEffect transition="in" filter="fade">
                                      <p:cBhvr>
                                        <p:cTn id="81" dur="500"/>
                                        <p:tgtEl>
                                          <p:spTgt spid="12">
                                            <p:txEl>
                                              <p:pRg st="4" end="4"/>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12">
                                            <p:txEl>
                                              <p:pRg st="5" end="5"/>
                                            </p:txEl>
                                          </p:spTgt>
                                        </p:tgtEl>
                                        <p:attrNameLst>
                                          <p:attrName>style.visibility</p:attrName>
                                        </p:attrNameLst>
                                      </p:cBhvr>
                                      <p:to>
                                        <p:strVal val="visible"/>
                                      </p:to>
                                    </p:set>
                                    <p:animEffect transition="in" filter="fade">
                                      <p:cBhvr>
                                        <p:cTn id="84" dur="500"/>
                                        <p:tgtEl>
                                          <p:spTgt spid="12">
                                            <p:txEl>
                                              <p:pRg st="5" end="5"/>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12">
                                            <p:txEl>
                                              <p:pRg st="6" end="6"/>
                                            </p:txEl>
                                          </p:spTgt>
                                        </p:tgtEl>
                                        <p:attrNameLst>
                                          <p:attrName>style.visibility</p:attrName>
                                        </p:attrNameLst>
                                      </p:cBhvr>
                                      <p:to>
                                        <p:strVal val="visible"/>
                                      </p:to>
                                    </p:set>
                                    <p:animEffect transition="in" filter="fade">
                                      <p:cBhvr>
                                        <p:cTn id="89" dur="500"/>
                                        <p:tgtEl>
                                          <p:spTgt spid="12">
                                            <p:txEl>
                                              <p:pRg st="6" end="6"/>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12">
                                            <p:txEl>
                                              <p:pRg st="7" end="7"/>
                                            </p:txEl>
                                          </p:spTgt>
                                        </p:tgtEl>
                                        <p:attrNameLst>
                                          <p:attrName>style.visibility</p:attrName>
                                        </p:attrNameLst>
                                      </p:cBhvr>
                                      <p:to>
                                        <p:strVal val="visible"/>
                                      </p:to>
                                    </p:set>
                                    <p:animEffect transition="in" filter="fade">
                                      <p:cBhvr>
                                        <p:cTn id="92" dur="500"/>
                                        <p:tgtEl>
                                          <p:spTgt spid="12">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12">
                                            <p:txEl>
                                              <p:pRg st="9" end="9"/>
                                            </p:txEl>
                                          </p:spTgt>
                                        </p:tgtEl>
                                        <p:attrNameLst>
                                          <p:attrName>style.visibility</p:attrName>
                                        </p:attrNameLst>
                                      </p:cBhvr>
                                      <p:to>
                                        <p:strVal val="visible"/>
                                      </p:to>
                                    </p:set>
                                    <p:animEffect transition="in" filter="fade">
                                      <p:cBhvr>
                                        <p:cTn id="101" dur="500"/>
                                        <p:tgtEl>
                                          <p:spTgt spid="12">
                                            <p:txEl>
                                              <p:pRg st="9" end="9"/>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2">
                                            <p:txEl>
                                              <p:pRg st="10" end="10"/>
                                            </p:txEl>
                                          </p:spTgt>
                                        </p:tgtEl>
                                        <p:attrNameLst>
                                          <p:attrName>style.visibility</p:attrName>
                                        </p:attrNameLst>
                                      </p:cBhvr>
                                      <p:to>
                                        <p:strVal val="visible"/>
                                      </p:to>
                                    </p:set>
                                    <p:animEffect transition="in" filter="fade">
                                      <p:cBhvr>
                                        <p:cTn id="106" dur="500"/>
                                        <p:tgtEl>
                                          <p:spTgt spid="12">
                                            <p:txEl>
                                              <p:pRg st="10" end="10"/>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12">
                                            <p:txEl>
                                              <p:pRg st="11" end="11"/>
                                            </p:txEl>
                                          </p:spTgt>
                                        </p:tgtEl>
                                        <p:attrNameLst>
                                          <p:attrName>style.visibility</p:attrName>
                                        </p:attrNameLst>
                                      </p:cBhvr>
                                      <p:to>
                                        <p:strVal val="visible"/>
                                      </p:to>
                                    </p:set>
                                    <p:animEffect transition="in" filter="fade">
                                      <p:cBhvr>
                                        <p:cTn id="109" dur="500"/>
                                        <p:tgtEl>
                                          <p:spTgt spid="12">
                                            <p:txEl>
                                              <p:pRg st="11" end="11"/>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12">
                                            <p:txEl>
                                              <p:pRg st="12" end="12"/>
                                            </p:txEl>
                                          </p:spTgt>
                                        </p:tgtEl>
                                        <p:attrNameLst>
                                          <p:attrName>style.visibility</p:attrName>
                                        </p:attrNameLst>
                                      </p:cBhvr>
                                      <p:to>
                                        <p:strVal val="visible"/>
                                      </p:to>
                                    </p:set>
                                    <p:animEffect transition="in" filter="fade">
                                      <p:cBhvr>
                                        <p:cTn id="114" dur="500"/>
                                        <p:tgtEl>
                                          <p:spTgt spid="12">
                                            <p:txEl>
                                              <p:pRg st="12" end="12"/>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12">
                                            <p:txEl>
                                              <p:pRg st="13" end="13"/>
                                            </p:txEl>
                                          </p:spTgt>
                                        </p:tgtEl>
                                        <p:attrNameLst>
                                          <p:attrName>style.visibility</p:attrName>
                                        </p:attrNameLst>
                                      </p:cBhvr>
                                      <p:to>
                                        <p:strVal val="visible"/>
                                      </p:to>
                                    </p:set>
                                    <p:animEffect transition="in" filter="fade">
                                      <p:cBhvr>
                                        <p:cTn id="119" dur="500"/>
                                        <p:tgtEl>
                                          <p:spTgt spid="12">
                                            <p:txEl>
                                              <p:pRg st="13" end="13"/>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12">
                                            <p:txEl>
                                              <p:pRg st="14" end="14"/>
                                            </p:txEl>
                                          </p:spTgt>
                                        </p:tgtEl>
                                        <p:attrNameLst>
                                          <p:attrName>style.visibility</p:attrName>
                                        </p:attrNameLst>
                                      </p:cBhvr>
                                      <p:to>
                                        <p:strVal val="visible"/>
                                      </p:to>
                                    </p:set>
                                    <p:animEffect transition="in" filter="fade">
                                      <p:cBhvr>
                                        <p:cTn id="124" dur="500"/>
                                        <p:tgtEl>
                                          <p:spTgt spid="12">
                                            <p:txEl>
                                              <p:pRg st="14" end="14"/>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12">
                                            <p:txEl>
                                              <p:pRg st="15" end="15"/>
                                            </p:txEl>
                                          </p:spTgt>
                                        </p:tgtEl>
                                        <p:attrNameLst>
                                          <p:attrName>style.visibility</p:attrName>
                                        </p:attrNameLst>
                                      </p:cBhvr>
                                      <p:to>
                                        <p:strVal val="visible"/>
                                      </p:to>
                                    </p:set>
                                    <p:animEffect transition="in" filter="fade">
                                      <p:cBhvr>
                                        <p:cTn id="129" dur="500"/>
                                        <p:tgtEl>
                                          <p:spTgt spid="1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2B14D47-A3B9-4CD1-AF6D-8A794B809503}"/>
              </a:ext>
            </a:extLst>
          </p:cNvPr>
          <p:cNvSpPr/>
          <p:nvPr/>
        </p:nvSpPr>
        <p:spPr>
          <a:xfrm>
            <a:off x="6272718" y="909251"/>
            <a:ext cx="5780750" cy="338554"/>
          </a:xfrm>
          <a:prstGeom prst="rect">
            <a:avLst/>
          </a:prstGeom>
        </p:spPr>
        <p:txBody>
          <a:bodyPr wrap="none">
            <a:spAutoFit/>
          </a:bodyPr>
          <a:lstStyle/>
          <a:p>
            <a:r>
              <a:rPr lang="en-US" sz="1600" b="1" u="sng" dirty="0">
                <a:solidFill>
                  <a:srgbClr val="000000"/>
                </a:solidFill>
                <a:latin typeface="verdana" panose="020B0604030504040204" pitchFamily="34" charset="0"/>
              </a:rPr>
              <a:t>4)Function with argument and with return value</a:t>
            </a:r>
          </a:p>
        </p:txBody>
      </p:sp>
      <p:sp>
        <p:nvSpPr>
          <p:cNvPr id="11" name="Rectangle 10">
            <a:extLst>
              <a:ext uri="{FF2B5EF4-FFF2-40B4-BE49-F238E27FC236}">
                <a16:creationId xmlns:a16="http://schemas.microsoft.com/office/drawing/2014/main" id="{A650D79B-54AB-40BD-88C7-DF486E932391}"/>
              </a:ext>
            </a:extLst>
          </p:cNvPr>
          <p:cNvSpPr/>
          <p:nvPr/>
        </p:nvSpPr>
        <p:spPr>
          <a:xfrm>
            <a:off x="332995" y="1276549"/>
            <a:ext cx="5019674" cy="538290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300" b="1" dirty="0">
                <a:solidFill>
                  <a:schemeClr val="tx1"/>
                </a:solidFill>
              </a:rPr>
              <a:t>#include&lt;stdio.h&gt;</a:t>
            </a:r>
          </a:p>
          <a:p>
            <a:r>
              <a:rPr lang="en-US" sz="2300" b="1" dirty="0">
                <a:solidFill>
                  <a:srgbClr val="C030B9"/>
                </a:solidFill>
              </a:rPr>
              <a:t>void sum(int </a:t>
            </a:r>
            <a:r>
              <a:rPr lang="en-US" sz="2300" b="1" dirty="0" err="1">
                <a:solidFill>
                  <a:srgbClr val="C030B9"/>
                </a:solidFill>
              </a:rPr>
              <a:t>a,int</a:t>
            </a:r>
            <a:r>
              <a:rPr lang="en-US" sz="2300" b="1" dirty="0">
                <a:solidFill>
                  <a:srgbClr val="C030B9"/>
                </a:solidFill>
              </a:rPr>
              <a:t> b )</a:t>
            </a:r>
          </a:p>
          <a:p>
            <a:r>
              <a:rPr lang="en-US" sz="2300" b="1" dirty="0">
                <a:solidFill>
                  <a:srgbClr val="C030B9"/>
                </a:solidFill>
              </a:rPr>
              <a:t>{</a:t>
            </a:r>
          </a:p>
          <a:p>
            <a:r>
              <a:rPr lang="en-US" sz="2300" b="1" dirty="0">
                <a:solidFill>
                  <a:srgbClr val="C030B9"/>
                </a:solidFill>
              </a:rPr>
              <a:t>int c;</a:t>
            </a:r>
          </a:p>
          <a:p>
            <a:r>
              <a:rPr lang="en-US" sz="2300" b="1" dirty="0">
                <a:solidFill>
                  <a:srgbClr val="C030B9"/>
                </a:solidFill>
              </a:rPr>
              <a:t>c=</a:t>
            </a:r>
            <a:r>
              <a:rPr lang="en-US" sz="2300" b="1" dirty="0" err="1">
                <a:solidFill>
                  <a:srgbClr val="C030B9"/>
                </a:solidFill>
              </a:rPr>
              <a:t>a+b</a:t>
            </a:r>
            <a:r>
              <a:rPr lang="en-US" sz="2300" b="1" dirty="0">
                <a:solidFill>
                  <a:srgbClr val="C030B9"/>
                </a:solidFill>
              </a:rPr>
              <a:t>;</a:t>
            </a:r>
          </a:p>
          <a:p>
            <a:r>
              <a:rPr lang="en-US" sz="2300" b="1" dirty="0" err="1">
                <a:solidFill>
                  <a:srgbClr val="C030B9"/>
                </a:solidFill>
              </a:rPr>
              <a:t>printf</a:t>
            </a:r>
            <a:r>
              <a:rPr lang="en-US" sz="2300" b="1" dirty="0">
                <a:solidFill>
                  <a:srgbClr val="C030B9"/>
                </a:solidFill>
              </a:rPr>
              <a:t>(“sum is %</a:t>
            </a:r>
            <a:r>
              <a:rPr lang="en-US" sz="2300" b="1" dirty="0" err="1">
                <a:solidFill>
                  <a:srgbClr val="C030B9"/>
                </a:solidFill>
              </a:rPr>
              <a:t>d”,c</a:t>
            </a:r>
            <a:r>
              <a:rPr lang="en-US" sz="2300" b="1" dirty="0">
                <a:solidFill>
                  <a:srgbClr val="C030B9"/>
                </a:solidFill>
              </a:rPr>
              <a:t>);</a:t>
            </a:r>
          </a:p>
          <a:p>
            <a:r>
              <a:rPr lang="en-US" sz="2300" b="1" dirty="0">
                <a:solidFill>
                  <a:srgbClr val="C030B9"/>
                </a:solidFill>
              </a:rPr>
              <a:t>}</a:t>
            </a:r>
          </a:p>
          <a:p>
            <a:r>
              <a:rPr lang="en-US" sz="2300" b="1" dirty="0">
                <a:solidFill>
                  <a:schemeClr val="tx1"/>
                </a:solidFill>
              </a:rPr>
              <a:t>int main()</a:t>
            </a:r>
          </a:p>
          <a:p>
            <a:r>
              <a:rPr lang="en-US" sz="2300" b="1" dirty="0">
                <a:solidFill>
                  <a:schemeClr val="tx1"/>
                </a:solidFill>
              </a:rPr>
              <a:t>{</a:t>
            </a:r>
          </a:p>
          <a:p>
            <a:r>
              <a:rPr lang="en-US" sz="2300" b="1" dirty="0">
                <a:solidFill>
                  <a:schemeClr val="tx1"/>
                </a:solidFill>
              </a:rPr>
              <a:t>int </a:t>
            </a:r>
            <a:r>
              <a:rPr lang="en-US" sz="2300" b="1" dirty="0" err="1">
                <a:solidFill>
                  <a:schemeClr val="tx1"/>
                </a:solidFill>
              </a:rPr>
              <a:t>a,b</a:t>
            </a:r>
            <a:r>
              <a:rPr lang="en-US" sz="2300" b="1" dirty="0">
                <a:solidFill>
                  <a:schemeClr val="tx1"/>
                </a:solidFill>
              </a:rPr>
              <a:t>;</a:t>
            </a:r>
          </a:p>
          <a:p>
            <a:r>
              <a:rPr lang="en-US" sz="2300" b="1" dirty="0" err="1">
                <a:solidFill>
                  <a:schemeClr val="tx1"/>
                </a:solidFill>
              </a:rPr>
              <a:t>printf</a:t>
            </a:r>
            <a:r>
              <a:rPr lang="en-US" sz="2300" b="1" dirty="0">
                <a:solidFill>
                  <a:schemeClr val="tx1"/>
                </a:solidFill>
              </a:rPr>
              <a:t>(“enter two numbers”);</a:t>
            </a:r>
          </a:p>
          <a:p>
            <a:r>
              <a:rPr lang="en-US" sz="2300" b="1" dirty="0" err="1">
                <a:solidFill>
                  <a:schemeClr val="tx1"/>
                </a:solidFill>
              </a:rPr>
              <a:t>scanf</a:t>
            </a:r>
            <a:r>
              <a:rPr lang="en-US" sz="2300" b="1" dirty="0">
                <a:solidFill>
                  <a:schemeClr val="tx1"/>
                </a:solidFill>
              </a:rPr>
              <a:t>(“%</a:t>
            </a:r>
            <a:r>
              <a:rPr lang="en-US" sz="2300" b="1" dirty="0" err="1">
                <a:solidFill>
                  <a:schemeClr val="tx1"/>
                </a:solidFill>
              </a:rPr>
              <a:t>d%d</a:t>
            </a:r>
            <a:r>
              <a:rPr lang="en-US" sz="2300" b="1" dirty="0">
                <a:solidFill>
                  <a:schemeClr val="tx1"/>
                </a:solidFill>
              </a:rPr>
              <a:t>”,&amp;</a:t>
            </a:r>
            <a:r>
              <a:rPr lang="en-US" sz="2300" b="1" dirty="0" err="1">
                <a:solidFill>
                  <a:schemeClr val="tx1"/>
                </a:solidFill>
              </a:rPr>
              <a:t>a,&amp;b</a:t>
            </a:r>
            <a:r>
              <a:rPr lang="en-US" sz="2300" b="1" dirty="0">
                <a:solidFill>
                  <a:schemeClr val="tx1"/>
                </a:solidFill>
              </a:rPr>
              <a:t>);</a:t>
            </a:r>
          </a:p>
          <a:p>
            <a:r>
              <a:rPr lang="en-US" sz="2300" b="1" dirty="0">
                <a:solidFill>
                  <a:srgbClr val="C030B9"/>
                </a:solidFill>
              </a:rPr>
              <a:t>sum(</a:t>
            </a:r>
            <a:r>
              <a:rPr lang="en-US" sz="2300" b="1" dirty="0" err="1">
                <a:solidFill>
                  <a:srgbClr val="C030B9"/>
                </a:solidFill>
              </a:rPr>
              <a:t>a,b</a:t>
            </a:r>
            <a:r>
              <a:rPr lang="en-US" sz="2300" b="1" dirty="0">
                <a:solidFill>
                  <a:srgbClr val="C030B9"/>
                </a:solidFill>
              </a:rPr>
              <a:t>);</a:t>
            </a:r>
          </a:p>
          <a:p>
            <a:r>
              <a:rPr lang="en-US" sz="2300" b="1" dirty="0">
                <a:solidFill>
                  <a:schemeClr val="tx1"/>
                </a:solidFill>
              </a:rPr>
              <a:t>return 0;</a:t>
            </a:r>
          </a:p>
          <a:p>
            <a:r>
              <a:rPr lang="en-US" sz="2300" b="1" dirty="0">
                <a:solidFill>
                  <a:schemeClr val="tx1"/>
                </a:solidFill>
              </a:rPr>
              <a:t>}</a:t>
            </a:r>
          </a:p>
          <a:p>
            <a:endParaRPr lang="en-IN" b="1" dirty="0">
              <a:solidFill>
                <a:schemeClr val="tx1"/>
              </a:solidFill>
            </a:endParaRPr>
          </a:p>
        </p:txBody>
      </p:sp>
      <p:sp>
        <p:nvSpPr>
          <p:cNvPr id="12" name="Rectangle 11">
            <a:extLst>
              <a:ext uri="{FF2B5EF4-FFF2-40B4-BE49-F238E27FC236}">
                <a16:creationId xmlns:a16="http://schemas.microsoft.com/office/drawing/2014/main" id="{8D8763A6-3DBE-437C-8422-82F491C60B39}"/>
              </a:ext>
            </a:extLst>
          </p:cNvPr>
          <p:cNvSpPr/>
          <p:nvPr/>
        </p:nvSpPr>
        <p:spPr>
          <a:xfrm>
            <a:off x="5981701" y="1247805"/>
            <a:ext cx="5019674" cy="538290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solidFill>
                <a:schemeClr val="tx1"/>
              </a:solidFill>
            </a:endParaRPr>
          </a:p>
          <a:p>
            <a:r>
              <a:rPr lang="en-US" sz="2000" b="1" dirty="0">
                <a:solidFill>
                  <a:schemeClr val="tx1"/>
                </a:solidFill>
              </a:rPr>
              <a:t>#include&lt;stdio.h&gt;</a:t>
            </a:r>
          </a:p>
          <a:p>
            <a:r>
              <a:rPr lang="en-US" sz="2400" b="1" dirty="0">
                <a:solidFill>
                  <a:srgbClr val="C030B9"/>
                </a:solidFill>
              </a:rPr>
              <a:t>int sum(int </a:t>
            </a:r>
            <a:r>
              <a:rPr lang="en-US" sz="2400" b="1" dirty="0" err="1">
                <a:solidFill>
                  <a:srgbClr val="C030B9"/>
                </a:solidFill>
              </a:rPr>
              <a:t>a,int</a:t>
            </a:r>
            <a:r>
              <a:rPr lang="en-US" sz="2400" b="1" dirty="0">
                <a:solidFill>
                  <a:srgbClr val="C030B9"/>
                </a:solidFill>
              </a:rPr>
              <a:t> b )</a:t>
            </a:r>
          </a:p>
          <a:p>
            <a:r>
              <a:rPr lang="en-US" sz="2400" b="1" dirty="0">
                <a:solidFill>
                  <a:srgbClr val="C030B9"/>
                </a:solidFill>
              </a:rPr>
              <a:t>{</a:t>
            </a:r>
          </a:p>
          <a:p>
            <a:r>
              <a:rPr lang="en-US" sz="2400" b="1" dirty="0">
                <a:solidFill>
                  <a:srgbClr val="C030B9"/>
                </a:solidFill>
              </a:rPr>
              <a:t>int c;</a:t>
            </a:r>
          </a:p>
          <a:p>
            <a:r>
              <a:rPr lang="en-US" sz="2400" b="1" dirty="0">
                <a:solidFill>
                  <a:srgbClr val="C030B9"/>
                </a:solidFill>
              </a:rPr>
              <a:t>c=</a:t>
            </a:r>
            <a:r>
              <a:rPr lang="en-US" sz="2400" b="1" dirty="0" err="1">
                <a:solidFill>
                  <a:srgbClr val="C030B9"/>
                </a:solidFill>
              </a:rPr>
              <a:t>a+b</a:t>
            </a:r>
            <a:r>
              <a:rPr lang="en-US" sz="2400" b="1" dirty="0">
                <a:solidFill>
                  <a:srgbClr val="C030B9"/>
                </a:solidFill>
              </a:rPr>
              <a:t>;</a:t>
            </a:r>
          </a:p>
          <a:p>
            <a:r>
              <a:rPr lang="en-US" sz="2400" b="1" dirty="0">
                <a:solidFill>
                  <a:srgbClr val="C030B9"/>
                </a:solidFill>
              </a:rPr>
              <a:t>return(c);</a:t>
            </a:r>
          </a:p>
          <a:p>
            <a:r>
              <a:rPr lang="en-US" sz="2400" b="1" dirty="0">
                <a:solidFill>
                  <a:srgbClr val="C030B9"/>
                </a:solidFill>
              </a:rPr>
              <a:t>}</a:t>
            </a:r>
          </a:p>
          <a:p>
            <a:r>
              <a:rPr lang="en-US" sz="2200" b="1" dirty="0">
                <a:solidFill>
                  <a:schemeClr val="tx1"/>
                </a:solidFill>
              </a:rPr>
              <a:t>int main()</a:t>
            </a:r>
          </a:p>
          <a:p>
            <a:r>
              <a:rPr lang="en-US" sz="2200" b="1" dirty="0">
                <a:solidFill>
                  <a:schemeClr val="tx1"/>
                </a:solidFill>
              </a:rPr>
              <a:t>{</a:t>
            </a:r>
          </a:p>
          <a:p>
            <a:r>
              <a:rPr lang="en-US" sz="2200" b="1" dirty="0">
                <a:solidFill>
                  <a:schemeClr val="tx1"/>
                </a:solidFill>
              </a:rPr>
              <a:t>int </a:t>
            </a:r>
            <a:r>
              <a:rPr lang="en-US" sz="2200" b="1" dirty="0" err="1">
                <a:solidFill>
                  <a:schemeClr val="tx1"/>
                </a:solidFill>
              </a:rPr>
              <a:t>x,y</a:t>
            </a:r>
            <a:r>
              <a:rPr lang="en-US" sz="2200" b="1" dirty="0">
                <a:solidFill>
                  <a:schemeClr val="tx1"/>
                </a:solidFill>
              </a:rPr>
              <a:t>;</a:t>
            </a:r>
          </a:p>
          <a:p>
            <a:r>
              <a:rPr lang="en-US" sz="2200" b="1" dirty="0" err="1">
                <a:solidFill>
                  <a:schemeClr val="tx1"/>
                </a:solidFill>
              </a:rPr>
              <a:t>printf</a:t>
            </a:r>
            <a:r>
              <a:rPr lang="en-US" sz="2200" b="1" dirty="0">
                <a:solidFill>
                  <a:schemeClr val="tx1"/>
                </a:solidFill>
              </a:rPr>
              <a:t>(“enter two numbers”);</a:t>
            </a:r>
          </a:p>
          <a:p>
            <a:r>
              <a:rPr lang="en-US" sz="2200" b="1" dirty="0" err="1">
                <a:solidFill>
                  <a:schemeClr val="tx1"/>
                </a:solidFill>
              </a:rPr>
              <a:t>scanf</a:t>
            </a:r>
            <a:r>
              <a:rPr lang="en-US" sz="2200" b="1" dirty="0">
                <a:solidFill>
                  <a:schemeClr val="tx1"/>
                </a:solidFill>
              </a:rPr>
              <a:t>(“%</a:t>
            </a:r>
            <a:r>
              <a:rPr lang="en-US" sz="2200" b="1" dirty="0" err="1">
                <a:solidFill>
                  <a:schemeClr val="tx1"/>
                </a:solidFill>
              </a:rPr>
              <a:t>d%d</a:t>
            </a:r>
            <a:r>
              <a:rPr lang="en-US" sz="2200" b="1" dirty="0">
                <a:solidFill>
                  <a:schemeClr val="tx1"/>
                </a:solidFill>
              </a:rPr>
              <a:t>”,&amp;</a:t>
            </a:r>
            <a:r>
              <a:rPr lang="en-US" sz="2200" b="1" dirty="0" err="1">
                <a:solidFill>
                  <a:schemeClr val="tx1"/>
                </a:solidFill>
              </a:rPr>
              <a:t>x,&amp;y</a:t>
            </a:r>
            <a:r>
              <a:rPr lang="en-US" sz="2200" b="1" dirty="0">
                <a:solidFill>
                  <a:schemeClr val="tx1"/>
                </a:solidFill>
              </a:rPr>
              <a:t>);</a:t>
            </a:r>
          </a:p>
          <a:p>
            <a:r>
              <a:rPr lang="en-US" sz="2200" b="1" dirty="0" err="1">
                <a:solidFill>
                  <a:srgbClr val="C030B9"/>
                </a:solidFill>
              </a:rPr>
              <a:t>printf</a:t>
            </a:r>
            <a:r>
              <a:rPr lang="en-US" sz="2200" b="1" dirty="0">
                <a:solidFill>
                  <a:srgbClr val="C030B9"/>
                </a:solidFill>
              </a:rPr>
              <a:t>(“%</a:t>
            </a:r>
            <a:r>
              <a:rPr lang="en-US" sz="2200" b="1" dirty="0" err="1">
                <a:solidFill>
                  <a:srgbClr val="C030B9"/>
                </a:solidFill>
              </a:rPr>
              <a:t>d”,sum</a:t>
            </a:r>
            <a:r>
              <a:rPr lang="en-US" sz="2200" b="1" dirty="0">
                <a:solidFill>
                  <a:srgbClr val="C030B9"/>
                </a:solidFill>
              </a:rPr>
              <a:t>(</a:t>
            </a:r>
            <a:r>
              <a:rPr lang="en-US" sz="2200" b="1" dirty="0" err="1">
                <a:solidFill>
                  <a:srgbClr val="C030B9"/>
                </a:solidFill>
              </a:rPr>
              <a:t>x,y</a:t>
            </a:r>
            <a:r>
              <a:rPr lang="en-US" sz="2200" b="1" dirty="0">
                <a:solidFill>
                  <a:srgbClr val="C030B9"/>
                </a:solidFill>
              </a:rPr>
              <a:t>));</a:t>
            </a:r>
          </a:p>
          <a:p>
            <a:r>
              <a:rPr lang="en-US" sz="2200" b="1" dirty="0" err="1">
                <a:solidFill>
                  <a:srgbClr val="C030B9"/>
                </a:solidFill>
              </a:rPr>
              <a:t>printf</a:t>
            </a:r>
            <a:r>
              <a:rPr lang="en-US" sz="2200" b="1" dirty="0">
                <a:solidFill>
                  <a:srgbClr val="C030B9"/>
                </a:solidFill>
              </a:rPr>
              <a:t>(“%</a:t>
            </a:r>
            <a:r>
              <a:rPr lang="en-US" sz="2200" b="1" dirty="0" err="1">
                <a:solidFill>
                  <a:srgbClr val="C030B9"/>
                </a:solidFill>
              </a:rPr>
              <a:t>d”,sum</a:t>
            </a:r>
            <a:r>
              <a:rPr lang="en-US" sz="2200" b="1" dirty="0">
                <a:solidFill>
                  <a:srgbClr val="C030B9"/>
                </a:solidFill>
              </a:rPr>
              <a:t>(10,20));</a:t>
            </a:r>
          </a:p>
          <a:p>
            <a:r>
              <a:rPr lang="en-US" sz="2200" b="1" dirty="0">
                <a:solidFill>
                  <a:schemeClr val="tx1"/>
                </a:solidFill>
              </a:rPr>
              <a:t>return 0;}</a:t>
            </a:r>
          </a:p>
          <a:p>
            <a:endParaRPr lang="en-IN" b="1" dirty="0">
              <a:solidFill>
                <a:schemeClr val="tx1"/>
              </a:solidFill>
            </a:endParaRPr>
          </a:p>
        </p:txBody>
      </p:sp>
      <p:sp>
        <p:nvSpPr>
          <p:cNvPr id="13" name="Rectangle 12">
            <a:extLst>
              <a:ext uri="{FF2B5EF4-FFF2-40B4-BE49-F238E27FC236}">
                <a16:creationId xmlns:a16="http://schemas.microsoft.com/office/drawing/2014/main" id="{DCF2E42B-EFF6-4937-84E8-C988A7F3620D}"/>
              </a:ext>
            </a:extLst>
          </p:cNvPr>
          <p:cNvSpPr/>
          <p:nvPr/>
        </p:nvSpPr>
        <p:spPr>
          <a:xfrm>
            <a:off x="138532" y="912980"/>
            <a:ext cx="6160661" cy="338554"/>
          </a:xfrm>
          <a:prstGeom prst="rect">
            <a:avLst/>
          </a:prstGeom>
        </p:spPr>
        <p:txBody>
          <a:bodyPr wrap="none">
            <a:spAutoFit/>
          </a:bodyPr>
          <a:lstStyle/>
          <a:p>
            <a:r>
              <a:rPr lang="en-US" sz="1600" b="1" u="sng" dirty="0">
                <a:solidFill>
                  <a:srgbClr val="000000"/>
                </a:solidFill>
                <a:latin typeface="verdana" panose="020B0604030504040204" pitchFamily="34" charset="0"/>
              </a:rPr>
              <a:t>3)Function with argument and without return value</a:t>
            </a:r>
          </a:p>
        </p:txBody>
      </p:sp>
      <p:sp>
        <p:nvSpPr>
          <p:cNvPr id="14" name="Rectangle 13">
            <a:extLst>
              <a:ext uri="{FF2B5EF4-FFF2-40B4-BE49-F238E27FC236}">
                <a16:creationId xmlns:a16="http://schemas.microsoft.com/office/drawing/2014/main" id="{E9D133A4-C155-4A2C-94B6-6DB098218311}"/>
              </a:ext>
            </a:extLst>
          </p:cNvPr>
          <p:cNvSpPr/>
          <p:nvPr/>
        </p:nvSpPr>
        <p:spPr>
          <a:xfrm>
            <a:off x="2666376" y="295732"/>
            <a:ext cx="8129148" cy="584775"/>
          </a:xfrm>
          <a:prstGeom prst="rect">
            <a:avLst/>
          </a:prstGeom>
        </p:spPr>
        <p:txBody>
          <a:bodyPr wrap="none">
            <a:spAutoFit/>
          </a:bodyPr>
          <a:lstStyle/>
          <a:p>
            <a:r>
              <a:rPr lang="en-US" sz="3200" b="1" u="sng" dirty="0">
                <a:solidFill>
                  <a:srgbClr val="000000"/>
                </a:solidFill>
                <a:latin typeface="verdana" panose="020B0604030504040204" pitchFamily="34" charset="0"/>
              </a:rPr>
              <a:t>Program for sum of two numbers</a:t>
            </a:r>
          </a:p>
        </p:txBody>
      </p:sp>
    </p:spTree>
    <p:extLst>
      <p:ext uri="{BB962C8B-B14F-4D97-AF65-F5344CB8AC3E}">
        <p14:creationId xmlns:p14="http://schemas.microsoft.com/office/powerpoint/2010/main" val="427483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xEl>
                                              <p:pRg st="2" end="2"/>
                                            </p:txEl>
                                          </p:spTgt>
                                        </p:tgtEl>
                                        <p:attrNameLst>
                                          <p:attrName>style.visibility</p:attrName>
                                        </p:attrNameLst>
                                      </p:cBhvr>
                                      <p:to>
                                        <p:strVal val="visible"/>
                                      </p:to>
                                    </p:set>
                                    <p:animEffect transition="in" filter="fade">
                                      <p:cBhvr>
                                        <p:cTn id="47" dur="500"/>
                                        <p:tgtEl>
                                          <p:spTgt spid="12">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
                                            <p:txEl>
                                              <p:pRg st="3" end="3"/>
                                            </p:txEl>
                                          </p:spTgt>
                                        </p:tgtEl>
                                        <p:attrNameLst>
                                          <p:attrName>style.visibility</p:attrName>
                                        </p:attrNameLst>
                                      </p:cBhvr>
                                      <p:to>
                                        <p:strVal val="visible"/>
                                      </p:to>
                                    </p:set>
                                    <p:animEffect transition="in" filter="fade">
                                      <p:cBhvr>
                                        <p:cTn id="52" dur="500"/>
                                        <p:tgtEl>
                                          <p:spTgt spid="12">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
                                            <p:txEl>
                                              <p:pRg st="4" end="4"/>
                                            </p:txEl>
                                          </p:spTgt>
                                        </p:tgtEl>
                                        <p:attrNameLst>
                                          <p:attrName>style.visibility</p:attrName>
                                        </p:attrNameLst>
                                      </p:cBhvr>
                                      <p:to>
                                        <p:strVal val="visible"/>
                                      </p:to>
                                    </p:set>
                                    <p:animEffect transition="in" filter="fade">
                                      <p:cBhvr>
                                        <p:cTn id="57" dur="500"/>
                                        <p:tgtEl>
                                          <p:spTgt spid="12">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
                                            <p:txEl>
                                              <p:pRg st="5" end="5"/>
                                            </p:txEl>
                                          </p:spTgt>
                                        </p:tgtEl>
                                        <p:attrNameLst>
                                          <p:attrName>style.visibility</p:attrName>
                                        </p:attrNameLst>
                                      </p:cBhvr>
                                      <p:to>
                                        <p:strVal val="visible"/>
                                      </p:to>
                                    </p:set>
                                    <p:animEffect transition="in" filter="fade">
                                      <p:cBhvr>
                                        <p:cTn id="62" dur="500"/>
                                        <p:tgtEl>
                                          <p:spTgt spid="12">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2">
                                            <p:txEl>
                                              <p:pRg st="6" end="6"/>
                                            </p:txEl>
                                          </p:spTgt>
                                        </p:tgtEl>
                                        <p:attrNameLst>
                                          <p:attrName>style.visibility</p:attrName>
                                        </p:attrNameLst>
                                      </p:cBhvr>
                                      <p:to>
                                        <p:strVal val="visible"/>
                                      </p:to>
                                    </p:set>
                                    <p:animEffect transition="in" filter="fade">
                                      <p:cBhvr>
                                        <p:cTn id="67" dur="500"/>
                                        <p:tgtEl>
                                          <p:spTgt spid="12">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2">
                                            <p:txEl>
                                              <p:pRg st="7" end="7"/>
                                            </p:txEl>
                                          </p:spTgt>
                                        </p:tgtEl>
                                        <p:attrNameLst>
                                          <p:attrName>style.visibility</p:attrName>
                                        </p:attrNameLst>
                                      </p:cBhvr>
                                      <p:to>
                                        <p:strVal val="visible"/>
                                      </p:to>
                                    </p:set>
                                    <p:animEffect transition="in" filter="fade">
                                      <p:cBhvr>
                                        <p:cTn id="72"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A43B-3F50-4030-AFF2-1D290B16C583}"/>
              </a:ext>
            </a:extLst>
          </p:cNvPr>
          <p:cNvSpPr>
            <a:spLocks noGrp="1"/>
          </p:cNvSpPr>
          <p:nvPr>
            <p:ph type="title"/>
          </p:nvPr>
        </p:nvSpPr>
        <p:spPr>
          <a:xfrm>
            <a:off x="838200" y="880030"/>
            <a:ext cx="10515600" cy="1325563"/>
          </a:xfrm>
        </p:spPr>
        <p:txBody>
          <a:bodyPr/>
          <a:lstStyle/>
          <a:p>
            <a:pPr algn="ctr"/>
            <a:r>
              <a:rPr lang="en-US" b="0" i="0" dirty="0">
                <a:solidFill>
                  <a:srgbClr val="610B38"/>
                </a:solidFill>
                <a:effectLst/>
                <a:latin typeface="erdana"/>
              </a:rPr>
              <a:t>Recursive Functions</a:t>
            </a:r>
            <a:br>
              <a:rPr lang="en-US" b="0" i="0" dirty="0">
                <a:solidFill>
                  <a:srgbClr val="610B38"/>
                </a:solidFill>
                <a:effectLst/>
                <a:latin typeface="erdana"/>
              </a:rPr>
            </a:br>
            <a:endParaRPr lang="te-IN" dirty="0"/>
          </a:p>
        </p:txBody>
      </p:sp>
      <p:sp>
        <p:nvSpPr>
          <p:cNvPr id="3" name="Content Placeholder 2">
            <a:extLst>
              <a:ext uri="{FF2B5EF4-FFF2-40B4-BE49-F238E27FC236}">
                <a16:creationId xmlns:a16="http://schemas.microsoft.com/office/drawing/2014/main" id="{83F1242B-B38A-4EB5-93CF-DD23B5E6B73C}"/>
              </a:ext>
            </a:extLst>
          </p:cNvPr>
          <p:cNvSpPr>
            <a:spLocks noGrp="1"/>
          </p:cNvSpPr>
          <p:nvPr>
            <p:ph idx="1"/>
          </p:nvPr>
        </p:nvSpPr>
        <p:spPr/>
        <p:txBody>
          <a:bodyPr/>
          <a:lstStyle/>
          <a:p>
            <a:pPr marL="0" indent="0" algn="just">
              <a:buNone/>
            </a:pPr>
            <a:r>
              <a:rPr lang="en-US" b="0" i="0" dirty="0">
                <a:solidFill>
                  <a:srgbClr val="333333"/>
                </a:solidFill>
                <a:effectLst/>
                <a:latin typeface="Inter-Regular"/>
              </a:rPr>
              <a:t>A function that calls itself is known as a recursive function. And, this technique is known as recursion.</a:t>
            </a:r>
            <a:endParaRPr lang="te-IN" dirty="0"/>
          </a:p>
        </p:txBody>
      </p:sp>
      <p:sp>
        <p:nvSpPr>
          <p:cNvPr id="4" name="Footer Placeholder 3">
            <a:extLst>
              <a:ext uri="{FF2B5EF4-FFF2-40B4-BE49-F238E27FC236}">
                <a16:creationId xmlns:a16="http://schemas.microsoft.com/office/drawing/2014/main" id="{12EDDFB9-8D1A-4B4B-A244-5927295B9BA7}"/>
              </a:ext>
            </a:extLst>
          </p:cNvPr>
          <p:cNvSpPr>
            <a:spLocks noGrp="1"/>
          </p:cNvSpPr>
          <p:nvPr>
            <p:ph type="ftr" sz="quarter" idx="11"/>
          </p:nvPr>
        </p:nvSpPr>
        <p:spPr/>
        <p:txBody>
          <a:bodyPr/>
          <a:lstStyle/>
          <a:p>
            <a:r>
              <a:rPr lang="en-US"/>
              <a:t>PROGRAMMING FOR PROBLEM SOLVING USING C                               A.Lakshmanarao</a:t>
            </a:r>
          </a:p>
        </p:txBody>
      </p:sp>
      <p:sp>
        <p:nvSpPr>
          <p:cNvPr id="7" name="TextBox 6">
            <a:extLst>
              <a:ext uri="{FF2B5EF4-FFF2-40B4-BE49-F238E27FC236}">
                <a16:creationId xmlns:a16="http://schemas.microsoft.com/office/drawing/2014/main" id="{A9BA7CAD-1A28-4098-9A9F-3BF9E1CF7E49}"/>
              </a:ext>
            </a:extLst>
          </p:cNvPr>
          <p:cNvSpPr txBox="1"/>
          <p:nvPr/>
        </p:nvSpPr>
        <p:spPr>
          <a:xfrm>
            <a:off x="1256191" y="3028156"/>
            <a:ext cx="6169980" cy="3693319"/>
          </a:xfrm>
          <a:prstGeom prst="rect">
            <a:avLst/>
          </a:prstGeom>
          <a:noFill/>
        </p:spPr>
        <p:txBody>
          <a:bodyPr wrap="square">
            <a:spAutoFit/>
          </a:bodyPr>
          <a:lstStyle/>
          <a:p>
            <a:r>
              <a:rPr lang="en-IN" b="1" dirty="0">
                <a:solidFill>
                  <a:srgbClr val="C030B9"/>
                </a:solidFill>
              </a:rPr>
              <a:t>void recurse()</a:t>
            </a:r>
          </a:p>
          <a:p>
            <a:r>
              <a:rPr lang="en-IN" dirty="0"/>
              <a:t>{</a:t>
            </a:r>
          </a:p>
          <a:p>
            <a:r>
              <a:rPr lang="en-IN" dirty="0"/>
              <a:t>    ... .. ...</a:t>
            </a:r>
          </a:p>
          <a:p>
            <a:r>
              <a:rPr lang="en-IN" dirty="0"/>
              <a:t>    </a:t>
            </a:r>
            <a:r>
              <a:rPr lang="en-IN" b="1" dirty="0">
                <a:solidFill>
                  <a:srgbClr val="C030B9"/>
                </a:solidFill>
              </a:rPr>
              <a:t>recurse(); // this function called in same function</a:t>
            </a:r>
          </a:p>
          <a:p>
            <a:r>
              <a:rPr lang="en-IN" dirty="0"/>
              <a:t>    ... .. ...</a:t>
            </a:r>
          </a:p>
          <a:p>
            <a:r>
              <a:rPr lang="en-IN" dirty="0"/>
              <a:t>}</a:t>
            </a:r>
          </a:p>
          <a:p>
            <a:endParaRPr lang="en-IN" dirty="0"/>
          </a:p>
          <a:p>
            <a:r>
              <a:rPr lang="en-IN" dirty="0"/>
              <a:t>int main()</a:t>
            </a:r>
          </a:p>
          <a:p>
            <a:r>
              <a:rPr lang="en-IN" dirty="0"/>
              <a:t>{</a:t>
            </a:r>
          </a:p>
          <a:p>
            <a:r>
              <a:rPr lang="en-IN" dirty="0"/>
              <a:t>    ... .. ...</a:t>
            </a:r>
          </a:p>
          <a:p>
            <a:r>
              <a:rPr lang="en-IN" dirty="0"/>
              <a:t>    recurse();</a:t>
            </a:r>
          </a:p>
          <a:p>
            <a:r>
              <a:rPr lang="en-IN" dirty="0"/>
              <a:t>    ... .. ...</a:t>
            </a:r>
          </a:p>
          <a:p>
            <a:r>
              <a:rPr lang="en-IN" dirty="0"/>
              <a:t>}</a:t>
            </a:r>
            <a:endParaRPr lang="te-IN" dirty="0"/>
          </a:p>
        </p:txBody>
      </p:sp>
      <p:sp>
        <p:nvSpPr>
          <p:cNvPr id="9" name="TextBox 8">
            <a:extLst>
              <a:ext uri="{FF2B5EF4-FFF2-40B4-BE49-F238E27FC236}">
                <a16:creationId xmlns:a16="http://schemas.microsoft.com/office/drawing/2014/main" id="{2B613E56-82A5-4DE9-8DF7-B17BC7223403}"/>
              </a:ext>
            </a:extLst>
          </p:cNvPr>
          <p:cNvSpPr txBox="1"/>
          <p:nvPr/>
        </p:nvSpPr>
        <p:spPr>
          <a:xfrm>
            <a:off x="838200" y="2622929"/>
            <a:ext cx="6094520" cy="369332"/>
          </a:xfrm>
          <a:prstGeom prst="rect">
            <a:avLst/>
          </a:prstGeom>
          <a:noFill/>
        </p:spPr>
        <p:txBody>
          <a:bodyPr wrap="square">
            <a:spAutoFit/>
          </a:bodyPr>
          <a:lstStyle/>
          <a:p>
            <a:pPr algn="l"/>
            <a:r>
              <a:rPr lang="en-IN" b="1" i="0" dirty="0">
                <a:solidFill>
                  <a:srgbClr val="25265E"/>
                </a:solidFill>
                <a:effectLst/>
                <a:latin typeface="euclid_circular_a"/>
              </a:rPr>
              <a:t>How recursion works?</a:t>
            </a:r>
          </a:p>
        </p:txBody>
      </p:sp>
      <p:pic>
        <p:nvPicPr>
          <p:cNvPr id="1027" name="Picture 3" descr="How recursion works in C programming?">
            <a:extLst>
              <a:ext uri="{FF2B5EF4-FFF2-40B4-BE49-F238E27FC236}">
                <a16:creationId xmlns:a16="http://schemas.microsoft.com/office/drawing/2014/main" id="{25234500-FB2D-41E0-BC05-F4933F586D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9664" y="2266157"/>
            <a:ext cx="47625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56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27"/>
                                        </p:tgtEl>
                                        <p:attrNameLst>
                                          <p:attrName>style.visibility</p:attrName>
                                        </p:attrNameLst>
                                      </p:cBhvr>
                                      <p:to>
                                        <p:strVal val="visible"/>
                                      </p:to>
                                    </p:set>
                                    <p:animEffect transition="in" filter="fade">
                                      <p:cBhvr>
                                        <p:cTn id="24"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BDB0F-C3E8-42E3-9BAD-FA2358A47ECA}"/>
              </a:ext>
            </a:extLst>
          </p:cNvPr>
          <p:cNvSpPr>
            <a:spLocks noGrp="1"/>
          </p:cNvSpPr>
          <p:nvPr>
            <p:ph type="title"/>
          </p:nvPr>
        </p:nvSpPr>
        <p:spPr/>
        <p:txBody>
          <a:bodyPr/>
          <a:lstStyle/>
          <a:p>
            <a:r>
              <a:rPr lang="en-US" dirty="0"/>
              <a:t>         </a:t>
            </a:r>
            <a:r>
              <a:rPr lang="en-US" b="1" dirty="0"/>
              <a:t>Example-recursive function</a:t>
            </a:r>
            <a:endParaRPr lang="te-IN" b="1" dirty="0"/>
          </a:p>
        </p:txBody>
      </p:sp>
      <p:sp>
        <p:nvSpPr>
          <p:cNvPr id="3" name="Content Placeholder 2">
            <a:extLst>
              <a:ext uri="{FF2B5EF4-FFF2-40B4-BE49-F238E27FC236}">
                <a16:creationId xmlns:a16="http://schemas.microsoft.com/office/drawing/2014/main" id="{23F6C1BA-56CA-480F-B8AE-8A23773828BC}"/>
              </a:ext>
            </a:extLst>
          </p:cNvPr>
          <p:cNvSpPr>
            <a:spLocks noGrp="1"/>
          </p:cNvSpPr>
          <p:nvPr>
            <p:ph idx="1"/>
          </p:nvPr>
        </p:nvSpPr>
        <p:spPr>
          <a:xfrm>
            <a:off x="838200" y="1825625"/>
            <a:ext cx="4621567" cy="4351338"/>
          </a:xfrm>
        </p:spPr>
        <p:txBody>
          <a:bodyPr>
            <a:noAutofit/>
          </a:bodyPr>
          <a:lstStyle/>
          <a:p>
            <a:pPr marL="0" indent="0">
              <a:lnSpc>
                <a:spcPct val="100000"/>
              </a:lnSpc>
              <a:buNone/>
            </a:pPr>
            <a:r>
              <a:rPr lang="en-US" sz="2400" dirty="0"/>
              <a:t>#include &lt;</a:t>
            </a:r>
            <a:r>
              <a:rPr lang="en-US" sz="2400" dirty="0" err="1"/>
              <a:t>stdio.h</a:t>
            </a:r>
            <a:r>
              <a:rPr lang="en-US" sz="2400" dirty="0"/>
              <a:t>&gt;</a:t>
            </a:r>
          </a:p>
          <a:p>
            <a:pPr marL="0" indent="0">
              <a:lnSpc>
                <a:spcPct val="100000"/>
              </a:lnSpc>
              <a:buNone/>
            </a:pPr>
            <a:r>
              <a:rPr lang="en-US" sz="2400" dirty="0"/>
              <a:t>int </a:t>
            </a:r>
            <a:r>
              <a:rPr lang="en-US" sz="2400" dirty="0">
                <a:solidFill>
                  <a:srgbClr val="C030B9"/>
                </a:solidFill>
              </a:rPr>
              <a:t>factorial(int </a:t>
            </a:r>
            <a:r>
              <a:rPr lang="en-US" sz="2400" dirty="0" err="1">
                <a:solidFill>
                  <a:srgbClr val="C030B9"/>
                </a:solidFill>
              </a:rPr>
              <a:t>i</a:t>
            </a:r>
            <a:r>
              <a:rPr lang="en-US" sz="2400" dirty="0">
                <a:solidFill>
                  <a:srgbClr val="C030B9"/>
                </a:solidFill>
              </a:rPr>
              <a:t>) </a:t>
            </a:r>
          </a:p>
          <a:p>
            <a:pPr marL="0" indent="0">
              <a:lnSpc>
                <a:spcPct val="100000"/>
              </a:lnSpc>
              <a:buNone/>
            </a:pPr>
            <a:r>
              <a:rPr lang="en-US" sz="2400" dirty="0"/>
              <a:t>{</a:t>
            </a:r>
          </a:p>
          <a:p>
            <a:pPr marL="0" indent="0">
              <a:lnSpc>
                <a:spcPct val="100000"/>
              </a:lnSpc>
              <a:buNone/>
            </a:pPr>
            <a:r>
              <a:rPr lang="en-US" sz="2400" dirty="0"/>
              <a:t>   if(</a:t>
            </a:r>
            <a:r>
              <a:rPr lang="en-US" sz="2400" dirty="0" err="1"/>
              <a:t>i</a:t>
            </a:r>
            <a:r>
              <a:rPr lang="en-US" sz="2400" dirty="0"/>
              <a:t> &lt;= 1) </a:t>
            </a:r>
          </a:p>
          <a:p>
            <a:pPr marL="0" indent="0">
              <a:lnSpc>
                <a:spcPct val="100000"/>
              </a:lnSpc>
              <a:buNone/>
            </a:pPr>
            <a:r>
              <a:rPr lang="en-US" sz="2400" dirty="0"/>
              <a:t>   {</a:t>
            </a:r>
          </a:p>
          <a:p>
            <a:pPr marL="0" indent="0">
              <a:lnSpc>
                <a:spcPct val="100000"/>
              </a:lnSpc>
              <a:buNone/>
            </a:pPr>
            <a:r>
              <a:rPr lang="en-US" sz="2400" dirty="0"/>
              <a:t>      return 1;</a:t>
            </a:r>
          </a:p>
          <a:p>
            <a:pPr marL="0" indent="0">
              <a:lnSpc>
                <a:spcPct val="100000"/>
              </a:lnSpc>
              <a:buNone/>
            </a:pPr>
            <a:r>
              <a:rPr lang="en-US" sz="2400" dirty="0"/>
              <a:t>   }</a:t>
            </a:r>
          </a:p>
          <a:p>
            <a:pPr marL="0" indent="0">
              <a:lnSpc>
                <a:spcPct val="100000"/>
              </a:lnSpc>
              <a:buNone/>
            </a:pPr>
            <a:r>
              <a:rPr lang="en-US" sz="2400" dirty="0"/>
              <a:t>   return </a:t>
            </a:r>
            <a:r>
              <a:rPr lang="en-US" sz="2400" dirty="0" err="1"/>
              <a:t>i</a:t>
            </a:r>
            <a:r>
              <a:rPr lang="en-US" sz="2400" dirty="0"/>
              <a:t> * </a:t>
            </a:r>
            <a:r>
              <a:rPr lang="en-US" sz="2400" b="1" dirty="0">
                <a:solidFill>
                  <a:srgbClr val="C030B9"/>
                </a:solidFill>
              </a:rPr>
              <a:t>factorial(</a:t>
            </a:r>
            <a:r>
              <a:rPr lang="en-US" sz="2400" b="1" dirty="0" err="1">
                <a:solidFill>
                  <a:srgbClr val="C030B9"/>
                </a:solidFill>
              </a:rPr>
              <a:t>i</a:t>
            </a:r>
            <a:r>
              <a:rPr lang="en-US" sz="2400" b="1" dirty="0">
                <a:solidFill>
                  <a:srgbClr val="C030B9"/>
                </a:solidFill>
              </a:rPr>
              <a:t> - 1);</a:t>
            </a:r>
          </a:p>
          <a:p>
            <a:pPr marL="0" indent="0">
              <a:lnSpc>
                <a:spcPct val="100000"/>
              </a:lnSpc>
              <a:buNone/>
            </a:pPr>
            <a:r>
              <a:rPr lang="en-US" sz="2400" dirty="0"/>
              <a:t>}</a:t>
            </a:r>
          </a:p>
          <a:p>
            <a:pPr marL="0" indent="0">
              <a:lnSpc>
                <a:spcPct val="100000"/>
              </a:lnSpc>
              <a:buNone/>
            </a:pPr>
            <a:endParaRPr lang="en-US" sz="2400" dirty="0"/>
          </a:p>
        </p:txBody>
      </p:sp>
      <p:sp>
        <p:nvSpPr>
          <p:cNvPr id="4" name="Footer Placeholder 3">
            <a:extLst>
              <a:ext uri="{FF2B5EF4-FFF2-40B4-BE49-F238E27FC236}">
                <a16:creationId xmlns:a16="http://schemas.microsoft.com/office/drawing/2014/main" id="{D389F554-9FCA-4497-8AAB-19D055639891}"/>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D54BE233-B155-48FF-AE1E-5A3D0090512C}"/>
              </a:ext>
            </a:extLst>
          </p:cNvPr>
          <p:cNvSpPr txBox="1"/>
          <p:nvPr/>
        </p:nvSpPr>
        <p:spPr>
          <a:xfrm>
            <a:off x="5459767" y="2084527"/>
            <a:ext cx="6094520" cy="1938992"/>
          </a:xfrm>
          <a:prstGeom prst="rect">
            <a:avLst/>
          </a:prstGeom>
          <a:noFill/>
        </p:spPr>
        <p:txBody>
          <a:bodyPr wrap="square">
            <a:spAutoFit/>
          </a:bodyPr>
          <a:lstStyle>
            <a:defPPr>
              <a:defRPr lang="en-US"/>
            </a:defPPr>
            <a:lvl1pPr indent="0">
              <a:lnSpc>
                <a:spcPct val="100000"/>
              </a:lnSpc>
              <a:buNone/>
              <a:defRPr sz="2400"/>
            </a:lvl1pPr>
          </a:lstStyle>
          <a:p>
            <a:r>
              <a:rPr lang="en-US" dirty="0"/>
              <a:t>int  main() </a:t>
            </a:r>
          </a:p>
          <a:p>
            <a:r>
              <a:rPr lang="en-US" dirty="0"/>
              <a:t>{</a:t>
            </a:r>
          </a:p>
          <a:p>
            <a:r>
              <a:rPr lang="en-US" dirty="0"/>
              <a:t>    </a:t>
            </a:r>
            <a:r>
              <a:rPr lang="en-US" dirty="0" err="1"/>
              <a:t>printf</a:t>
            </a:r>
            <a:r>
              <a:rPr lang="en-US" dirty="0"/>
              <a:t>("%d\</a:t>
            </a:r>
            <a:r>
              <a:rPr lang="en-US" dirty="0" err="1"/>
              <a:t>n",factorial</a:t>
            </a:r>
            <a:r>
              <a:rPr lang="en-US" dirty="0"/>
              <a:t>(5));</a:t>
            </a:r>
          </a:p>
          <a:p>
            <a:r>
              <a:rPr lang="en-US" dirty="0"/>
              <a:t>   return 0;</a:t>
            </a:r>
          </a:p>
          <a:p>
            <a:r>
              <a:rPr lang="en-US" dirty="0"/>
              <a:t>}</a:t>
            </a:r>
            <a:endParaRPr lang="te-IN" dirty="0"/>
          </a:p>
        </p:txBody>
      </p:sp>
    </p:spTree>
    <p:extLst>
      <p:ext uri="{BB962C8B-B14F-4D97-AF65-F5344CB8AC3E}">
        <p14:creationId xmlns:p14="http://schemas.microsoft.com/office/powerpoint/2010/main" val="414655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57BD-29EE-4A68-9A4A-CF9B850A08D3}"/>
              </a:ext>
            </a:extLst>
          </p:cNvPr>
          <p:cNvSpPr>
            <a:spLocks noGrp="1"/>
          </p:cNvSpPr>
          <p:nvPr>
            <p:ph type="title"/>
          </p:nvPr>
        </p:nvSpPr>
        <p:spPr/>
        <p:txBody>
          <a:bodyPr/>
          <a:lstStyle/>
          <a:p>
            <a:pPr algn="ctr"/>
            <a:r>
              <a:rPr lang="en-US" b="1" u="sng" dirty="0"/>
              <a:t>Initializing a String</a:t>
            </a:r>
            <a:endParaRPr lang="te-IN" sz="5400" b="1" u="sng" dirty="0"/>
          </a:p>
        </p:txBody>
      </p:sp>
      <p:sp>
        <p:nvSpPr>
          <p:cNvPr id="3" name="Content Placeholder 2">
            <a:extLst>
              <a:ext uri="{FF2B5EF4-FFF2-40B4-BE49-F238E27FC236}">
                <a16:creationId xmlns:a16="http://schemas.microsoft.com/office/drawing/2014/main" id="{56BFEB86-1D8D-47F7-A172-F0423FC75A66}"/>
              </a:ext>
            </a:extLst>
          </p:cNvPr>
          <p:cNvSpPr>
            <a:spLocks noGrp="1"/>
          </p:cNvSpPr>
          <p:nvPr>
            <p:ph idx="1"/>
          </p:nvPr>
        </p:nvSpPr>
        <p:spPr>
          <a:xfrm>
            <a:off x="838200" y="1313895"/>
            <a:ext cx="10515600" cy="5178980"/>
          </a:xfrm>
        </p:spPr>
        <p:txBody>
          <a:bodyPr/>
          <a:lstStyle/>
          <a:p>
            <a:pPr marL="0" indent="0">
              <a:buNone/>
            </a:pPr>
            <a:r>
              <a:rPr lang="en-US" b="0" i="0" dirty="0">
                <a:solidFill>
                  <a:srgbClr val="273239"/>
                </a:solidFill>
                <a:effectLst/>
                <a:latin typeface="urw-din"/>
              </a:rPr>
              <a:t>:A string can be initialized in different ways. </a:t>
            </a:r>
          </a:p>
          <a:p>
            <a:pPr marL="0" indent="0">
              <a:buNone/>
            </a:pPr>
            <a:r>
              <a:rPr lang="en-US" b="1" u="sng" dirty="0">
                <a:solidFill>
                  <a:srgbClr val="273239"/>
                </a:solidFill>
                <a:latin typeface="urw-din"/>
              </a:rPr>
              <a:t>Examples:</a:t>
            </a:r>
          </a:p>
          <a:p>
            <a:pPr marL="0" indent="0">
              <a:buNone/>
            </a:pPr>
            <a:r>
              <a:rPr lang="en-IN" b="1" dirty="0"/>
              <a:t>char str[] = “Aditya";</a:t>
            </a:r>
          </a:p>
          <a:p>
            <a:pPr marL="0" indent="0">
              <a:buNone/>
            </a:pPr>
            <a:endParaRPr lang="en-IN" b="1" dirty="0"/>
          </a:p>
          <a:p>
            <a:pPr marL="0" indent="0">
              <a:buNone/>
            </a:pPr>
            <a:r>
              <a:rPr lang="en-IN" b="1" dirty="0"/>
              <a:t>char str[50] = " Aditya";</a:t>
            </a:r>
          </a:p>
          <a:p>
            <a:pPr marL="0" indent="0">
              <a:buNone/>
            </a:pPr>
            <a:endParaRPr lang="en-IN" b="1" dirty="0"/>
          </a:p>
          <a:p>
            <a:pPr marL="0" indent="0">
              <a:buNone/>
            </a:pPr>
            <a:r>
              <a:rPr lang="en-IN" b="1" dirty="0"/>
              <a:t>char str[7] = {‘A’,’d',’i',’</a:t>
            </a:r>
            <a:r>
              <a:rPr lang="en-IN" b="1" dirty="0" err="1"/>
              <a:t>t',’y',’a</a:t>
            </a:r>
            <a:r>
              <a:rPr lang="en-IN" b="1" dirty="0"/>
              <a:t>’,'\0'};</a:t>
            </a:r>
          </a:p>
          <a:p>
            <a:pPr marL="0" indent="0">
              <a:buNone/>
            </a:pPr>
            <a:endParaRPr lang="en-IN" b="1" dirty="0"/>
          </a:p>
          <a:p>
            <a:pPr marL="0" indent="0">
              <a:buNone/>
            </a:pPr>
            <a:r>
              <a:rPr lang="en-IN" b="1" dirty="0"/>
              <a:t>char str[] = {‘A’,’d',’</a:t>
            </a:r>
            <a:r>
              <a:rPr lang="en-IN" b="1" dirty="0" err="1"/>
              <a:t>i</a:t>
            </a:r>
            <a:r>
              <a:rPr lang="en-IN" b="1" dirty="0"/>
              <a:t>',’</a:t>
            </a:r>
            <a:r>
              <a:rPr lang="en-IN" b="1" dirty="0" err="1"/>
              <a:t>t',’y',’a</a:t>
            </a:r>
            <a:r>
              <a:rPr lang="en-IN" b="1" dirty="0"/>
              <a:t>’,'\0'};</a:t>
            </a:r>
          </a:p>
          <a:p>
            <a:pPr marL="0" indent="0">
              <a:buNone/>
            </a:pPr>
            <a:endParaRPr lang="te-IN" b="1" dirty="0"/>
          </a:p>
        </p:txBody>
      </p:sp>
      <p:sp>
        <p:nvSpPr>
          <p:cNvPr id="4" name="Footer Placeholder 3">
            <a:extLst>
              <a:ext uri="{FF2B5EF4-FFF2-40B4-BE49-F238E27FC236}">
                <a16:creationId xmlns:a16="http://schemas.microsoft.com/office/drawing/2014/main" id="{E8032369-20C4-403A-84D2-60F7267F0BAC}"/>
              </a:ext>
            </a:extLst>
          </p:cNvPr>
          <p:cNvSpPr>
            <a:spLocks noGrp="1"/>
          </p:cNvSpPr>
          <p:nvPr>
            <p:ph type="ftr" sz="quarter" idx="11"/>
          </p:nvPr>
        </p:nvSpPr>
        <p:spPr/>
        <p:txBody>
          <a:bodyPr/>
          <a:lstStyle/>
          <a:p>
            <a:r>
              <a:rPr lang="en-US"/>
              <a:t>PROGRAMMING FOR PROBLEM SOLVING USING C                               A.Lakshmanarao</a:t>
            </a:r>
          </a:p>
        </p:txBody>
      </p:sp>
      <p:sp>
        <p:nvSpPr>
          <p:cNvPr id="6" name="Rectangle 5">
            <a:extLst>
              <a:ext uri="{FF2B5EF4-FFF2-40B4-BE49-F238E27FC236}">
                <a16:creationId xmlns:a16="http://schemas.microsoft.com/office/drawing/2014/main" id="{AC4FC558-9CEB-4E6D-BD67-215F19AC350E}"/>
              </a:ext>
            </a:extLst>
          </p:cNvPr>
          <p:cNvSpPr/>
          <p:nvPr/>
        </p:nvSpPr>
        <p:spPr>
          <a:xfrm>
            <a:off x="4318255" y="2184930"/>
            <a:ext cx="5287970" cy="50602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e-IN"/>
          </a:p>
        </p:txBody>
      </p:sp>
      <p:cxnSp>
        <p:nvCxnSpPr>
          <p:cNvPr id="8" name="Straight Connector 7">
            <a:extLst>
              <a:ext uri="{FF2B5EF4-FFF2-40B4-BE49-F238E27FC236}">
                <a16:creationId xmlns:a16="http://schemas.microsoft.com/office/drawing/2014/main" id="{753625DC-6AEB-481B-A389-703FAF81BAAE}"/>
              </a:ext>
            </a:extLst>
          </p:cNvPr>
          <p:cNvCxnSpPr/>
          <p:nvPr/>
        </p:nvCxnSpPr>
        <p:spPr>
          <a:xfrm>
            <a:off x="5024176" y="2198412"/>
            <a:ext cx="0" cy="4790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519D3C5-FE0C-4B9D-842B-9E064BD900A5}"/>
              </a:ext>
            </a:extLst>
          </p:cNvPr>
          <p:cNvCxnSpPr/>
          <p:nvPr/>
        </p:nvCxnSpPr>
        <p:spPr>
          <a:xfrm>
            <a:off x="5859864" y="2198412"/>
            <a:ext cx="0" cy="4790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C72F2B8-CDC6-49AA-984A-7A901FFC4C20}"/>
              </a:ext>
            </a:extLst>
          </p:cNvPr>
          <p:cNvCxnSpPr/>
          <p:nvPr/>
        </p:nvCxnSpPr>
        <p:spPr>
          <a:xfrm>
            <a:off x="6652009" y="2186735"/>
            <a:ext cx="0" cy="4790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96D3CF6-96FA-4EBA-8D50-603A1AD8B05E}"/>
              </a:ext>
            </a:extLst>
          </p:cNvPr>
          <p:cNvCxnSpPr/>
          <p:nvPr/>
        </p:nvCxnSpPr>
        <p:spPr>
          <a:xfrm>
            <a:off x="7345345" y="2186735"/>
            <a:ext cx="0" cy="4790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3D660FD-5270-44A0-B783-1FE4377F2FCD}"/>
              </a:ext>
            </a:extLst>
          </p:cNvPr>
          <p:cNvCxnSpPr/>
          <p:nvPr/>
        </p:nvCxnSpPr>
        <p:spPr>
          <a:xfrm>
            <a:off x="8153400" y="2186735"/>
            <a:ext cx="0" cy="4790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3B9DF1F-68E9-4DB7-AC04-A5AA1660036F}"/>
              </a:ext>
            </a:extLst>
          </p:cNvPr>
          <p:cNvCxnSpPr/>
          <p:nvPr/>
        </p:nvCxnSpPr>
        <p:spPr>
          <a:xfrm>
            <a:off x="8872695" y="2211895"/>
            <a:ext cx="0" cy="4790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3521339-05EA-4E43-868C-EFCD9C8BE1B2}"/>
              </a:ext>
            </a:extLst>
          </p:cNvPr>
          <p:cNvCxnSpPr/>
          <p:nvPr/>
        </p:nvCxnSpPr>
        <p:spPr>
          <a:xfrm>
            <a:off x="9606224" y="2166638"/>
            <a:ext cx="0" cy="47906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72DCFCD-68FB-4A8A-947F-4E2AB0F9F385}"/>
              </a:ext>
            </a:extLst>
          </p:cNvPr>
          <p:cNvSpPr txBox="1"/>
          <p:nvPr/>
        </p:nvSpPr>
        <p:spPr>
          <a:xfrm>
            <a:off x="4411226" y="2240489"/>
            <a:ext cx="5466302" cy="461665"/>
          </a:xfrm>
          <a:prstGeom prst="rect">
            <a:avLst/>
          </a:prstGeom>
          <a:noFill/>
        </p:spPr>
        <p:txBody>
          <a:bodyPr wrap="square" rtlCol="0">
            <a:spAutoFit/>
          </a:bodyPr>
          <a:lstStyle/>
          <a:p>
            <a:r>
              <a:rPr lang="en-IN" sz="2400" b="1" dirty="0"/>
              <a:t>A	d             </a:t>
            </a:r>
            <a:r>
              <a:rPr lang="en-IN" sz="2400" b="1" dirty="0" err="1"/>
              <a:t>i</a:t>
            </a:r>
            <a:r>
              <a:rPr lang="en-IN" sz="2400" b="1" dirty="0"/>
              <a:t>      t         y          a       \0   </a:t>
            </a:r>
            <a:endParaRPr lang="te-IN" sz="2400" b="1" dirty="0"/>
          </a:p>
        </p:txBody>
      </p:sp>
    </p:spTree>
    <p:extLst>
      <p:ext uri="{BB962C8B-B14F-4D97-AF65-F5344CB8AC3E}">
        <p14:creationId xmlns:p14="http://schemas.microsoft.com/office/powerpoint/2010/main" val="3205560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BDB0F-C3E8-42E3-9BAD-FA2358A47ECA}"/>
              </a:ext>
            </a:extLst>
          </p:cNvPr>
          <p:cNvSpPr>
            <a:spLocks noGrp="1"/>
          </p:cNvSpPr>
          <p:nvPr>
            <p:ph type="title"/>
          </p:nvPr>
        </p:nvSpPr>
        <p:spPr/>
        <p:txBody>
          <a:bodyPr/>
          <a:lstStyle/>
          <a:p>
            <a:r>
              <a:rPr lang="en-US" dirty="0"/>
              <a:t>         </a:t>
            </a:r>
            <a:r>
              <a:rPr lang="en-US" b="1" dirty="0"/>
              <a:t>Example-recursive function-how it works</a:t>
            </a:r>
            <a:endParaRPr lang="te-IN" b="1" dirty="0"/>
          </a:p>
        </p:txBody>
      </p:sp>
      <p:sp>
        <p:nvSpPr>
          <p:cNvPr id="3" name="Content Placeholder 2">
            <a:extLst>
              <a:ext uri="{FF2B5EF4-FFF2-40B4-BE49-F238E27FC236}">
                <a16:creationId xmlns:a16="http://schemas.microsoft.com/office/drawing/2014/main" id="{23F6C1BA-56CA-480F-B8AE-8A23773828BC}"/>
              </a:ext>
            </a:extLst>
          </p:cNvPr>
          <p:cNvSpPr>
            <a:spLocks noGrp="1"/>
          </p:cNvSpPr>
          <p:nvPr>
            <p:ph idx="1"/>
          </p:nvPr>
        </p:nvSpPr>
        <p:spPr>
          <a:xfrm>
            <a:off x="637713" y="1253331"/>
            <a:ext cx="4621567" cy="4351338"/>
          </a:xfrm>
        </p:spPr>
        <p:txBody>
          <a:bodyPr>
            <a:noAutofit/>
          </a:bodyPr>
          <a:lstStyle/>
          <a:p>
            <a:pPr marL="0" indent="0">
              <a:lnSpc>
                <a:spcPct val="100000"/>
              </a:lnSpc>
              <a:spcBef>
                <a:spcPts val="0"/>
              </a:spcBef>
              <a:buNone/>
            </a:pPr>
            <a:r>
              <a:rPr lang="en-US" sz="2300" b="1" dirty="0">
                <a:solidFill>
                  <a:srgbClr val="C030B9"/>
                </a:solidFill>
              </a:rPr>
              <a:t>#include &lt;</a:t>
            </a:r>
            <a:r>
              <a:rPr lang="en-US" sz="2300" b="1" dirty="0" err="1">
                <a:solidFill>
                  <a:srgbClr val="C030B9"/>
                </a:solidFill>
              </a:rPr>
              <a:t>stdio.h</a:t>
            </a:r>
            <a:r>
              <a:rPr lang="en-US" sz="2300" b="1" dirty="0">
                <a:solidFill>
                  <a:srgbClr val="C030B9"/>
                </a:solidFill>
              </a:rPr>
              <a:t>&gt;</a:t>
            </a:r>
          </a:p>
          <a:p>
            <a:pPr marL="0" indent="0">
              <a:lnSpc>
                <a:spcPct val="100000"/>
              </a:lnSpc>
              <a:spcBef>
                <a:spcPts val="0"/>
              </a:spcBef>
              <a:buNone/>
            </a:pPr>
            <a:r>
              <a:rPr lang="en-US" sz="2300" b="1" dirty="0">
                <a:solidFill>
                  <a:srgbClr val="C030B9"/>
                </a:solidFill>
              </a:rPr>
              <a:t>int factorial(int </a:t>
            </a:r>
            <a:r>
              <a:rPr lang="en-US" sz="2300" b="1" dirty="0" err="1">
                <a:solidFill>
                  <a:srgbClr val="C030B9"/>
                </a:solidFill>
              </a:rPr>
              <a:t>i</a:t>
            </a:r>
            <a:r>
              <a:rPr lang="en-US" sz="2300" b="1" dirty="0">
                <a:solidFill>
                  <a:srgbClr val="C030B9"/>
                </a:solidFill>
              </a:rPr>
              <a:t>) </a:t>
            </a:r>
          </a:p>
          <a:p>
            <a:pPr marL="0" indent="0">
              <a:lnSpc>
                <a:spcPct val="100000"/>
              </a:lnSpc>
              <a:spcBef>
                <a:spcPts val="0"/>
              </a:spcBef>
              <a:buNone/>
            </a:pPr>
            <a:r>
              <a:rPr lang="en-US" sz="2300" b="1" dirty="0">
                <a:solidFill>
                  <a:srgbClr val="C030B9"/>
                </a:solidFill>
              </a:rPr>
              <a:t>{</a:t>
            </a:r>
          </a:p>
          <a:p>
            <a:pPr marL="0" indent="0">
              <a:lnSpc>
                <a:spcPct val="100000"/>
              </a:lnSpc>
              <a:spcBef>
                <a:spcPts val="0"/>
              </a:spcBef>
              <a:buNone/>
            </a:pPr>
            <a:r>
              <a:rPr lang="en-US" sz="2300" b="1" dirty="0">
                <a:solidFill>
                  <a:srgbClr val="C030B9"/>
                </a:solidFill>
              </a:rPr>
              <a:t>   if(</a:t>
            </a:r>
            <a:r>
              <a:rPr lang="en-US" sz="2300" b="1" dirty="0" err="1">
                <a:solidFill>
                  <a:srgbClr val="C030B9"/>
                </a:solidFill>
              </a:rPr>
              <a:t>i</a:t>
            </a:r>
            <a:r>
              <a:rPr lang="en-US" sz="2300" b="1" dirty="0">
                <a:solidFill>
                  <a:srgbClr val="C030B9"/>
                </a:solidFill>
              </a:rPr>
              <a:t> &lt;= 1) </a:t>
            </a:r>
          </a:p>
          <a:p>
            <a:pPr marL="0" indent="0">
              <a:lnSpc>
                <a:spcPct val="100000"/>
              </a:lnSpc>
              <a:spcBef>
                <a:spcPts val="0"/>
              </a:spcBef>
              <a:buNone/>
            </a:pPr>
            <a:r>
              <a:rPr lang="en-US" sz="2300" b="1" dirty="0">
                <a:solidFill>
                  <a:srgbClr val="C030B9"/>
                </a:solidFill>
              </a:rPr>
              <a:t>   {</a:t>
            </a:r>
          </a:p>
          <a:p>
            <a:pPr marL="0" indent="0">
              <a:lnSpc>
                <a:spcPct val="100000"/>
              </a:lnSpc>
              <a:spcBef>
                <a:spcPts val="0"/>
              </a:spcBef>
              <a:buNone/>
            </a:pPr>
            <a:r>
              <a:rPr lang="en-US" sz="2300" b="1" dirty="0">
                <a:solidFill>
                  <a:srgbClr val="C030B9"/>
                </a:solidFill>
              </a:rPr>
              <a:t>      return 1;</a:t>
            </a:r>
          </a:p>
          <a:p>
            <a:pPr marL="0" indent="0">
              <a:lnSpc>
                <a:spcPct val="100000"/>
              </a:lnSpc>
              <a:spcBef>
                <a:spcPts val="0"/>
              </a:spcBef>
              <a:buNone/>
            </a:pPr>
            <a:r>
              <a:rPr lang="en-US" sz="2300" b="1" dirty="0">
                <a:solidFill>
                  <a:srgbClr val="C030B9"/>
                </a:solidFill>
              </a:rPr>
              <a:t>   }</a:t>
            </a:r>
          </a:p>
          <a:p>
            <a:pPr marL="0" indent="0">
              <a:lnSpc>
                <a:spcPct val="100000"/>
              </a:lnSpc>
              <a:spcBef>
                <a:spcPts val="0"/>
              </a:spcBef>
              <a:buNone/>
            </a:pPr>
            <a:r>
              <a:rPr lang="en-US" sz="2300" b="1" dirty="0">
                <a:solidFill>
                  <a:srgbClr val="C030B9"/>
                </a:solidFill>
              </a:rPr>
              <a:t>   return </a:t>
            </a:r>
            <a:r>
              <a:rPr lang="en-US" sz="2300" b="1" dirty="0" err="1">
                <a:solidFill>
                  <a:srgbClr val="C030B9"/>
                </a:solidFill>
              </a:rPr>
              <a:t>i</a:t>
            </a:r>
            <a:r>
              <a:rPr lang="en-US" sz="2300" b="1" dirty="0">
                <a:solidFill>
                  <a:srgbClr val="C030B9"/>
                </a:solidFill>
              </a:rPr>
              <a:t> * factorial(</a:t>
            </a:r>
            <a:r>
              <a:rPr lang="en-US" sz="2300" b="1" dirty="0" err="1">
                <a:solidFill>
                  <a:srgbClr val="C030B9"/>
                </a:solidFill>
              </a:rPr>
              <a:t>i</a:t>
            </a:r>
            <a:r>
              <a:rPr lang="en-US" sz="2300" b="1" dirty="0">
                <a:solidFill>
                  <a:srgbClr val="C030B9"/>
                </a:solidFill>
              </a:rPr>
              <a:t> - 1);</a:t>
            </a:r>
          </a:p>
          <a:p>
            <a:pPr marL="0" indent="0">
              <a:lnSpc>
                <a:spcPct val="100000"/>
              </a:lnSpc>
              <a:spcBef>
                <a:spcPts val="0"/>
              </a:spcBef>
              <a:buNone/>
            </a:pPr>
            <a:r>
              <a:rPr lang="en-US" sz="2300" b="1" dirty="0">
                <a:solidFill>
                  <a:srgbClr val="C030B9"/>
                </a:solidFill>
              </a:rPr>
              <a:t>}</a:t>
            </a:r>
          </a:p>
          <a:p>
            <a:pPr marL="0" indent="0">
              <a:lnSpc>
                <a:spcPct val="100000"/>
              </a:lnSpc>
              <a:spcBef>
                <a:spcPts val="0"/>
              </a:spcBef>
              <a:buNone/>
            </a:pPr>
            <a:r>
              <a:rPr lang="en-US" sz="2300" b="1" dirty="0">
                <a:solidFill>
                  <a:srgbClr val="C030B9"/>
                </a:solidFill>
              </a:rPr>
              <a:t>int  main() </a:t>
            </a:r>
          </a:p>
          <a:p>
            <a:pPr marL="0" indent="0">
              <a:lnSpc>
                <a:spcPct val="100000"/>
              </a:lnSpc>
              <a:spcBef>
                <a:spcPts val="0"/>
              </a:spcBef>
              <a:buNone/>
            </a:pPr>
            <a:r>
              <a:rPr lang="en-US" sz="2300" b="1" dirty="0">
                <a:solidFill>
                  <a:srgbClr val="C030B9"/>
                </a:solidFill>
              </a:rPr>
              <a:t>{</a:t>
            </a:r>
          </a:p>
          <a:p>
            <a:pPr marL="0" indent="0">
              <a:lnSpc>
                <a:spcPct val="100000"/>
              </a:lnSpc>
              <a:spcBef>
                <a:spcPts val="0"/>
              </a:spcBef>
              <a:buNone/>
            </a:pPr>
            <a:r>
              <a:rPr lang="en-US" sz="2300" b="1" dirty="0">
                <a:solidFill>
                  <a:srgbClr val="C030B9"/>
                </a:solidFill>
              </a:rPr>
              <a:t>    </a:t>
            </a:r>
            <a:r>
              <a:rPr lang="en-US" sz="2300" b="1" dirty="0" err="1">
                <a:solidFill>
                  <a:srgbClr val="C030B9"/>
                </a:solidFill>
              </a:rPr>
              <a:t>printf</a:t>
            </a:r>
            <a:r>
              <a:rPr lang="en-US" sz="2300" b="1" dirty="0">
                <a:solidFill>
                  <a:srgbClr val="C030B9"/>
                </a:solidFill>
              </a:rPr>
              <a:t>("%d\</a:t>
            </a:r>
            <a:r>
              <a:rPr lang="en-US" sz="2300" b="1" dirty="0" err="1">
                <a:solidFill>
                  <a:srgbClr val="C030B9"/>
                </a:solidFill>
              </a:rPr>
              <a:t>n",factorial</a:t>
            </a:r>
            <a:r>
              <a:rPr lang="en-US" sz="2300" b="1" dirty="0">
                <a:solidFill>
                  <a:srgbClr val="C030B9"/>
                </a:solidFill>
              </a:rPr>
              <a:t>(5));</a:t>
            </a:r>
          </a:p>
          <a:p>
            <a:pPr marL="0" indent="0">
              <a:lnSpc>
                <a:spcPct val="100000"/>
              </a:lnSpc>
              <a:spcBef>
                <a:spcPts val="0"/>
              </a:spcBef>
              <a:buNone/>
            </a:pPr>
            <a:r>
              <a:rPr lang="en-US" sz="2300" b="1" dirty="0">
                <a:solidFill>
                  <a:srgbClr val="C030B9"/>
                </a:solidFill>
              </a:rPr>
              <a:t>   return 0;</a:t>
            </a:r>
          </a:p>
          <a:p>
            <a:pPr marL="0" indent="0">
              <a:lnSpc>
                <a:spcPct val="100000"/>
              </a:lnSpc>
              <a:spcBef>
                <a:spcPts val="0"/>
              </a:spcBef>
              <a:buNone/>
            </a:pPr>
            <a:r>
              <a:rPr lang="en-US" sz="2300" b="1" dirty="0">
                <a:solidFill>
                  <a:srgbClr val="C030B9"/>
                </a:solidFill>
              </a:rPr>
              <a:t>}</a:t>
            </a:r>
          </a:p>
          <a:p>
            <a:pPr marL="0" indent="0">
              <a:lnSpc>
                <a:spcPct val="100000"/>
              </a:lnSpc>
              <a:buNone/>
            </a:pPr>
            <a:endParaRPr lang="en-US" sz="2400" dirty="0"/>
          </a:p>
        </p:txBody>
      </p:sp>
      <p:sp>
        <p:nvSpPr>
          <p:cNvPr id="4" name="Footer Placeholder 3">
            <a:extLst>
              <a:ext uri="{FF2B5EF4-FFF2-40B4-BE49-F238E27FC236}">
                <a16:creationId xmlns:a16="http://schemas.microsoft.com/office/drawing/2014/main" id="{D389F554-9FCA-4497-8AAB-19D055639891}"/>
              </a:ext>
            </a:extLst>
          </p:cNvPr>
          <p:cNvSpPr>
            <a:spLocks noGrp="1"/>
          </p:cNvSpPr>
          <p:nvPr>
            <p:ph type="ftr" sz="quarter" idx="11"/>
          </p:nvPr>
        </p:nvSpPr>
        <p:spPr/>
        <p:txBody>
          <a:bodyPr/>
          <a:lstStyle/>
          <a:p>
            <a:r>
              <a:rPr lang="en-US"/>
              <a:t>PROGRAMMING FOR PROBLEM SOLVING USING C                               A.Lakshmanarao</a:t>
            </a:r>
          </a:p>
        </p:txBody>
      </p:sp>
      <p:pic>
        <p:nvPicPr>
          <p:cNvPr id="13" name="Picture 12">
            <a:extLst>
              <a:ext uri="{FF2B5EF4-FFF2-40B4-BE49-F238E27FC236}">
                <a16:creationId xmlns:a16="http://schemas.microsoft.com/office/drawing/2014/main" id="{40C7128E-9981-471E-80EE-70029494A2B2}"/>
              </a:ext>
            </a:extLst>
          </p:cNvPr>
          <p:cNvPicPr>
            <a:picLocks noChangeAspect="1"/>
          </p:cNvPicPr>
          <p:nvPr/>
        </p:nvPicPr>
        <p:blipFill>
          <a:blip r:embed="rId2"/>
          <a:stretch>
            <a:fillRect/>
          </a:stretch>
        </p:blipFill>
        <p:spPr>
          <a:xfrm>
            <a:off x="3245898" y="1675152"/>
            <a:ext cx="2362200" cy="247650"/>
          </a:xfrm>
          <a:prstGeom prst="rect">
            <a:avLst/>
          </a:prstGeom>
        </p:spPr>
      </p:pic>
      <p:pic>
        <p:nvPicPr>
          <p:cNvPr id="15" name="Picture 14">
            <a:extLst>
              <a:ext uri="{FF2B5EF4-FFF2-40B4-BE49-F238E27FC236}">
                <a16:creationId xmlns:a16="http://schemas.microsoft.com/office/drawing/2014/main" id="{2EF6239F-59D3-4C1B-9E1B-017DE2D2948B}"/>
              </a:ext>
            </a:extLst>
          </p:cNvPr>
          <p:cNvPicPr>
            <a:picLocks noChangeAspect="1"/>
          </p:cNvPicPr>
          <p:nvPr/>
        </p:nvPicPr>
        <p:blipFill>
          <a:blip r:embed="rId3"/>
          <a:stretch>
            <a:fillRect/>
          </a:stretch>
        </p:blipFill>
        <p:spPr>
          <a:xfrm>
            <a:off x="4571075" y="1908996"/>
            <a:ext cx="2552700" cy="390525"/>
          </a:xfrm>
          <a:prstGeom prst="rect">
            <a:avLst/>
          </a:prstGeom>
        </p:spPr>
      </p:pic>
      <p:pic>
        <p:nvPicPr>
          <p:cNvPr id="17" name="Picture 16">
            <a:extLst>
              <a:ext uri="{FF2B5EF4-FFF2-40B4-BE49-F238E27FC236}">
                <a16:creationId xmlns:a16="http://schemas.microsoft.com/office/drawing/2014/main" id="{279B58F6-C4D1-4333-84FC-BF8D71B45823}"/>
              </a:ext>
            </a:extLst>
          </p:cNvPr>
          <p:cNvPicPr>
            <a:picLocks noChangeAspect="1"/>
          </p:cNvPicPr>
          <p:nvPr/>
        </p:nvPicPr>
        <p:blipFill>
          <a:blip r:embed="rId4"/>
          <a:stretch>
            <a:fillRect/>
          </a:stretch>
        </p:blipFill>
        <p:spPr>
          <a:xfrm>
            <a:off x="6012957" y="2251869"/>
            <a:ext cx="2705100" cy="381000"/>
          </a:xfrm>
          <a:prstGeom prst="rect">
            <a:avLst/>
          </a:prstGeom>
        </p:spPr>
      </p:pic>
      <p:pic>
        <p:nvPicPr>
          <p:cNvPr id="19" name="Picture 18">
            <a:extLst>
              <a:ext uri="{FF2B5EF4-FFF2-40B4-BE49-F238E27FC236}">
                <a16:creationId xmlns:a16="http://schemas.microsoft.com/office/drawing/2014/main" id="{7CD17B16-D038-4EA3-8BCF-D97D91F44434}"/>
              </a:ext>
            </a:extLst>
          </p:cNvPr>
          <p:cNvPicPr>
            <a:picLocks noChangeAspect="1"/>
          </p:cNvPicPr>
          <p:nvPr/>
        </p:nvPicPr>
        <p:blipFill>
          <a:blip r:embed="rId5"/>
          <a:stretch>
            <a:fillRect/>
          </a:stretch>
        </p:blipFill>
        <p:spPr>
          <a:xfrm>
            <a:off x="7365507" y="2594742"/>
            <a:ext cx="2552700" cy="381000"/>
          </a:xfrm>
          <a:prstGeom prst="rect">
            <a:avLst/>
          </a:prstGeom>
        </p:spPr>
      </p:pic>
      <p:pic>
        <p:nvPicPr>
          <p:cNvPr id="21" name="Picture 20">
            <a:extLst>
              <a:ext uri="{FF2B5EF4-FFF2-40B4-BE49-F238E27FC236}">
                <a16:creationId xmlns:a16="http://schemas.microsoft.com/office/drawing/2014/main" id="{1324E3F1-C8C9-4991-93CA-415C05E2E491}"/>
              </a:ext>
            </a:extLst>
          </p:cNvPr>
          <p:cNvPicPr>
            <a:picLocks noChangeAspect="1"/>
          </p:cNvPicPr>
          <p:nvPr/>
        </p:nvPicPr>
        <p:blipFill>
          <a:blip r:embed="rId6"/>
          <a:stretch>
            <a:fillRect/>
          </a:stretch>
        </p:blipFill>
        <p:spPr>
          <a:xfrm>
            <a:off x="8898615" y="2930962"/>
            <a:ext cx="2562225" cy="400050"/>
          </a:xfrm>
          <a:prstGeom prst="rect">
            <a:avLst/>
          </a:prstGeom>
        </p:spPr>
      </p:pic>
      <p:sp>
        <p:nvSpPr>
          <p:cNvPr id="23" name="TextBox 22">
            <a:extLst>
              <a:ext uri="{FF2B5EF4-FFF2-40B4-BE49-F238E27FC236}">
                <a16:creationId xmlns:a16="http://schemas.microsoft.com/office/drawing/2014/main" id="{CD44771F-E446-482D-9F52-FDCE5029A8FF}"/>
              </a:ext>
            </a:extLst>
          </p:cNvPr>
          <p:cNvSpPr txBox="1"/>
          <p:nvPr/>
        </p:nvSpPr>
        <p:spPr>
          <a:xfrm>
            <a:off x="9723268" y="2695015"/>
            <a:ext cx="1293921" cy="369332"/>
          </a:xfrm>
          <a:prstGeom prst="rect">
            <a:avLst/>
          </a:prstGeom>
          <a:noFill/>
        </p:spPr>
        <p:txBody>
          <a:bodyPr wrap="square">
            <a:spAutoFit/>
          </a:bodyPr>
          <a:lstStyle/>
          <a:p>
            <a:r>
              <a:rPr lang="en-US" sz="1800" b="1" dirty="0">
                <a:solidFill>
                  <a:srgbClr val="C030B9"/>
                </a:solidFill>
              </a:rPr>
              <a:t>2*1=2</a:t>
            </a:r>
            <a:endParaRPr lang="te-IN" dirty="0"/>
          </a:p>
        </p:txBody>
      </p:sp>
      <p:sp>
        <p:nvSpPr>
          <p:cNvPr id="24" name="TextBox 23">
            <a:extLst>
              <a:ext uri="{FF2B5EF4-FFF2-40B4-BE49-F238E27FC236}">
                <a16:creationId xmlns:a16="http://schemas.microsoft.com/office/drawing/2014/main" id="{D169C640-FC00-44A1-AB0B-DEF5428414B1}"/>
              </a:ext>
            </a:extLst>
          </p:cNvPr>
          <p:cNvSpPr txBox="1"/>
          <p:nvPr/>
        </p:nvSpPr>
        <p:spPr>
          <a:xfrm>
            <a:off x="8429347" y="2367126"/>
            <a:ext cx="1293921" cy="369332"/>
          </a:xfrm>
          <a:prstGeom prst="rect">
            <a:avLst/>
          </a:prstGeom>
          <a:noFill/>
        </p:spPr>
        <p:txBody>
          <a:bodyPr wrap="square">
            <a:spAutoFit/>
          </a:bodyPr>
          <a:lstStyle/>
          <a:p>
            <a:r>
              <a:rPr lang="en-US" b="1" dirty="0">
                <a:solidFill>
                  <a:srgbClr val="C030B9"/>
                </a:solidFill>
              </a:rPr>
              <a:t>3</a:t>
            </a:r>
            <a:r>
              <a:rPr lang="en-US" sz="1800" b="1" dirty="0">
                <a:solidFill>
                  <a:srgbClr val="C030B9"/>
                </a:solidFill>
              </a:rPr>
              <a:t>*2=6</a:t>
            </a:r>
            <a:endParaRPr lang="te-IN" dirty="0"/>
          </a:p>
        </p:txBody>
      </p:sp>
      <p:sp>
        <p:nvSpPr>
          <p:cNvPr id="25" name="TextBox 24">
            <a:extLst>
              <a:ext uri="{FF2B5EF4-FFF2-40B4-BE49-F238E27FC236}">
                <a16:creationId xmlns:a16="http://schemas.microsoft.com/office/drawing/2014/main" id="{C8FB3831-2038-4BC9-AC07-5D24BD188925}"/>
              </a:ext>
            </a:extLst>
          </p:cNvPr>
          <p:cNvSpPr txBox="1"/>
          <p:nvPr/>
        </p:nvSpPr>
        <p:spPr>
          <a:xfrm>
            <a:off x="6926803" y="2008503"/>
            <a:ext cx="1293921" cy="369332"/>
          </a:xfrm>
          <a:prstGeom prst="rect">
            <a:avLst/>
          </a:prstGeom>
          <a:noFill/>
        </p:spPr>
        <p:txBody>
          <a:bodyPr wrap="square">
            <a:spAutoFit/>
          </a:bodyPr>
          <a:lstStyle/>
          <a:p>
            <a:r>
              <a:rPr lang="en-US" sz="1800" b="1" dirty="0">
                <a:solidFill>
                  <a:srgbClr val="C030B9"/>
                </a:solidFill>
              </a:rPr>
              <a:t>4*6=24</a:t>
            </a:r>
            <a:endParaRPr lang="te-IN" dirty="0"/>
          </a:p>
        </p:txBody>
      </p:sp>
      <p:sp>
        <p:nvSpPr>
          <p:cNvPr id="26" name="TextBox 25">
            <a:extLst>
              <a:ext uri="{FF2B5EF4-FFF2-40B4-BE49-F238E27FC236}">
                <a16:creationId xmlns:a16="http://schemas.microsoft.com/office/drawing/2014/main" id="{DD01AC0F-2420-4B06-B0BB-E0150BFE446E}"/>
              </a:ext>
            </a:extLst>
          </p:cNvPr>
          <p:cNvSpPr txBox="1"/>
          <p:nvPr/>
        </p:nvSpPr>
        <p:spPr>
          <a:xfrm>
            <a:off x="5370158" y="1649823"/>
            <a:ext cx="1293921" cy="369332"/>
          </a:xfrm>
          <a:prstGeom prst="rect">
            <a:avLst/>
          </a:prstGeom>
          <a:noFill/>
        </p:spPr>
        <p:txBody>
          <a:bodyPr wrap="square">
            <a:spAutoFit/>
          </a:bodyPr>
          <a:lstStyle/>
          <a:p>
            <a:r>
              <a:rPr lang="en-US" b="1" dirty="0">
                <a:solidFill>
                  <a:srgbClr val="C030B9"/>
                </a:solidFill>
              </a:rPr>
              <a:t>5</a:t>
            </a:r>
            <a:r>
              <a:rPr lang="en-US" sz="1800" b="1" dirty="0">
                <a:solidFill>
                  <a:srgbClr val="C030B9"/>
                </a:solidFill>
              </a:rPr>
              <a:t>*24=120</a:t>
            </a:r>
            <a:endParaRPr lang="te-IN" dirty="0"/>
          </a:p>
        </p:txBody>
      </p:sp>
      <p:cxnSp>
        <p:nvCxnSpPr>
          <p:cNvPr id="28" name="Connector: Curved 27">
            <a:extLst>
              <a:ext uri="{FF2B5EF4-FFF2-40B4-BE49-F238E27FC236}">
                <a16:creationId xmlns:a16="http://schemas.microsoft.com/office/drawing/2014/main" id="{5251222E-2B63-4EB3-B556-3ECEC1F0028E}"/>
              </a:ext>
            </a:extLst>
          </p:cNvPr>
          <p:cNvCxnSpPr>
            <a:cxnSpLocks/>
          </p:cNvCxnSpPr>
          <p:nvPr/>
        </p:nvCxnSpPr>
        <p:spPr>
          <a:xfrm flipH="1" flipV="1">
            <a:off x="9476960" y="2975742"/>
            <a:ext cx="1935100" cy="155245"/>
          </a:xfrm>
          <a:prstGeom prst="curvedConnector3">
            <a:avLst>
              <a:gd name="adj1" fmla="val -1181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7D9C1E2F-87D3-4DC4-8382-AF79A9270218}"/>
              </a:ext>
            </a:extLst>
          </p:cNvPr>
          <p:cNvCxnSpPr>
            <a:cxnSpLocks/>
          </p:cNvCxnSpPr>
          <p:nvPr/>
        </p:nvCxnSpPr>
        <p:spPr>
          <a:xfrm rot="10800000">
            <a:off x="8147383" y="2647746"/>
            <a:ext cx="2148566" cy="83196"/>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36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4B33-6976-46B0-B3D4-3B780AFFA531}"/>
              </a:ext>
            </a:extLst>
          </p:cNvPr>
          <p:cNvSpPr>
            <a:spLocks noGrp="1"/>
          </p:cNvSpPr>
          <p:nvPr>
            <p:ph type="title"/>
          </p:nvPr>
        </p:nvSpPr>
        <p:spPr/>
        <p:txBody>
          <a:bodyPr/>
          <a:lstStyle/>
          <a:p>
            <a:r>
              <a:rPr lang="en-IN" dirty="0"/>
              <a:t>          </a:t>
            </a:r>
            <a:r>
              <a:rPr lang="en-US" b="1" u="sng" dirty="0"/>
              <a:t>Array as  function argument-example</a:t>
            </a:r>
            <a:endParaRPr lang="te-IN" b="1" u="sng" dirty="0"/>
          </a:p>
        </p:txBody>
      </p:sp>
      <p:sp>
        <p:nvSpPr>
          <p:cNvPr id="4" name="Footer Placeholder 3">
            <a:extLst>
              <a:ext uri="{FF2B5EF4-FFF2-40B4-BE49-F238E27FC236}">
                <a16:creationId xmlns:a16="http://schemas.microsoft.com/office/drawing/2014/main" id="{036F8816-FB8F-460A-9108-574EAB17941D}"/>
              </a:ext>
            </a:extLst>
          </p:cNvPr>
          <p:cNvSpPr>
            <a:spLocks noGrp="1"/>
          </p:cNvSpPr>
          <p:nvPr>
            <p:ph type="ftr" sz="quarter" idx="11"/>
          </p:nvPr>
        </p:nvSpPr>
        <p:spPr/>
        <p:txBody>
          <a:bodyPr/>
          <a:lstStyle/>
          <a:p>
            <a:r>
              <a:rPr lang="en-US"/>
              <a:t>PROGRAMMING FOR PROBLEM SOLVING USING C                               A.Lakshmanarao</a:t>
            </a:r>
          </a:p>
        </p:txBody>
      </p:sp>
      <p:sp>
        <p:nvSpPr>
          <p:cNvPr id="8" name="Content Placeholder 7">
            <a:extLst>
              <a:ext uri="{FF2B5EF4-FFF2-40B4-BE49-F238E27FC236}">
                <a16:creationId xmlns:a16="http://schemas.microsoft.com/office/drawing/2014/main" id="{13ED8C71-A4F6-4E90-98EA-573BDC77A7DA}"/>
              </a:ext>
            </a:extLst>
          </p:cNvPr>
          <p:cNvSpPr>
            <a:spLocks noGrp="1"/>
          </p:cNvSpPr>
          <p:nvPr>
            <p:ph idx="1"/>
          </p:nvPr>
        </p:nvSpPr>
        <p:spPr/>
        <p:txBody>
          <a:bodyPr/>
          <a:lstStyle/>
          <a:p>
            <a:r>
              <a:rPr lang="en-US" dirty="0"/>
              <a:t>In C programming, we can pass  an array as a function argument.</a:t>
            </a:r>
            <a:endParaRPr lang="te-IN" dirty="0"/>
          </a:p>
        </p:txBody>
      </p:sp>
      <p:sp>
        <p:nvSpPr>
          <p:cNvPr id="10" name="TextBox 9">
            <a:extLst>
              <a:ext uri="{FF2B5EF4-FFF2-40B4-BE49-F238E27FC236}">
                <a16:creationId xmlns:a16="http://schemas.microsoft.com/office/drawing/2014/main" id="{EC623BFF-6199-468E-8E62-06FC8BA16E17}"/>
              </a:ext>
            </a:extLst>
          </p:cNvPr>
          <p:cNvSpPr txBox="1"/>
          <p:nvPr/>
        </p:nvSpPr>
        <p:spPr>
          <a:xfrm>
            <a:off x="591105" y="3045716"/>
            <a:ext cx="6094520" cy="2308324"/>
          </a:xfrm>
          <a:prstGeom prst="rect">
            <a:avLst/>
          </a:prstGeom>
          <a:noFill/>
        </p:spPr>
        <p:txBody>
          <a:bodyPr wrap="square">
            <a:spAutoFit/>
          </a:bodyPr>
          <a:lstStyle/>
          <a:p>
            <a:r>
              <a:rPr lang="en-IN" sz="2400" dirty="0"/>
              <a:t>void </a:t>
            </a:r>
            <a:r>
              <a:rPr lang="en-IN" sz="2400" dirty="0" err="1"/>
              <a:t>function_name</a:t>
            </a:r>
            <a:r>
              <a:rPr lang="en-IN" sz="2400" dirty="0"/>
              <a:t>(datatype  </a:t>
            </a:r>
            <a:r>
              <a:rPr lang="en-IN" sz="2400" dirty="0" err="1"/>
              <a:t>arrayname</a:t>
            </a:r>
            <a:r>
              <a:rPr lang="en-IN" sz="2400" dirty="0"/>
              <a:t>[]) </a:t>
            </a:r>
          </a:p>
          <a:p>
            <a:r>
              <a:rPr lang="en-IN" sz="2400" dirty="0"/>
              <a:t>{</a:t>
            </a:r>
          </a:p>
          <a:p>
            <a:r>
              <a:rPr lang="en-IN" sz="2400" dirty="0"/>
              <a:t>   .</a:t>
            </a:r>
          </a:p>
          <a:p>
            <a:r>
              <a:rPr lang="en-IN" sz="2400" dirty="0"/>
              <a:t>   .</a:t>
            </a:r>
          </a:p>
          <a:p>
            <a:r>
              <a:rPr lang="en-IN" sz="2400" dirty="0"/>
              <a:t>   .</a:t>
            </a:r>
          </a:p>
          <a:p>
            <a:r>
              <a:rPr lang="en-IN" sz="2400" dirty="0"/>
              <a:t>}</a:t>
            </a:r>
            <a:endParaRPr lang="te-IN" sz="2400" dirty="0"/>
          </a:p>
        </p:txBody>
      </p:sp>
      <p:sp>
        <p:nvSpPr>
          <p:cNvPr id="11" name="TextBox 10">
            <a:extLst>
              <a:ext uri="{FF2B5EF4-FFF2-40B4-BE49-F238E27FC236}">
                <a16:creationId xmlns:a16="http://schemas.microsoft.com/office/drawing/2014/main" id="{DC770932-8BA6-4966-B34E-2DD2F37756FB}"/>
              </a:ext>
            </a:extLst>
          </p:cNvPr>
          <p:cNvSpPr txBox="1"/>
          <p:nvPr/>
        </p:nvSpPr>
        <p:spPr>
          <a:xfrm>
            <a:off x="7093258" y="2862017"/>
            <a:ext cx="4320467" cy="2308324"/>
          </a:xfrm>
          <a:prstGeom prst="rect">
            <a:avLst/>
          </a:prstGeom>
          <a:noFill/>
        </p:spPr>
        <p:txBody>
          <a:bodyPr wrap="square">
            <a:spAutoFit/>
          </a:bodyPr>
          <a:lstStyle/>
          <a:p>
            <a:r>
              <a:rPr lang="en-IN" sz="2400" dirty="0"/>
              <a:t>int main()</a:t>
            </a:r>
          </a:p>
          <a:p>
            <a:r>
              <a:rPr lang="en-IN" sz="2400" dirty="0"/>
              <a:t>{</a:t>
            </a:r>
          </a:p>
          <a:p>
            <a:r>
              <a:rPr lang="en-IN" sz="2400" dirty="0"/>
              <a:t>   .</a:t>
            </a:r>
          </a:p>
          <a:p>
            <a:r>
              <a:rPr lang="en-IN" sz="2400" dirty="0"/>
              <a:t>   </a:t>
            </a:r>
            <a:r>
              <a:rPr lang="en-IN" sz="2400" dirty="0" err="1"/>
              <a:t>function_name</a:t>
            </a:r>
            <a:r>
              <a:rPr lang="en-IN" sz="2400" dirty="0"/>
              <a:t>(</a:t>
            </a:r>
            <a:r>
              <a:rPr lang="en-IN" sz="2400" dirty="0" err="1"/>
              <a:t>arrayname</a:t>
            </a:r>
            <a:r>
              <a:rPr lang="en-IN" sz="2400" dirty="0"/>
              <a:t>);</a:t>
            </a:r>
          </a:p>
          <a:p>
            <a:r>
              <a:rPr lang="en-IN" sz="2400" dirty="0"/>
              <a:t>   .</a:t>
            </a:r>
          </a:p>
          <a:p>
            <a:r>
              <a:rPr lang="en-IN" sz="2400" dirty="0"/>
              <a:t>}</a:t>
            </a:r>
            <a:endParaRPr lang="te-IN" sz="2400" dirty="0"/>
          </a:p>
        </p:txBody>
      </p:sp>
      <p:sp>
        <p:nvSpPr>
          <p:cNvPr id="13" name="TextBox 12">
            <a:extLst>
              <a:ext uri="{FF2B5EF4-FFF2-40B4-BE49-F238E27FC236}">
                <a16:creationId xmlns:a16="http://schemas.microsoft.com/office/drawing/2014/main" id="{989F603D-2E63-44CF-86D5-FAED165C9CD3}"/>
              </a:ext>
            </a:extLst>
          </p:cNvPr>
          <p:cNvSpPr txBox="1"/>
          <p:nvPr/>
        </p:nvSpPr>
        <p:spPr>
          <a:xfrm>
            <a:off x="7466121" y="2472490"/>
            <a:ext cx="3292875" cy="369332"/>
          </a:xfrm>
          <a:prstGeom prst="rect">
            <a:avLst/>
          </a:prstGeom>
          <a:noFill/>
        </p:spPr>
        <p:txBody>
          <a:bodyPr wrap="square">
            <a:spAutoFit/>
          </a:bodyPr>
          <a:lstStyle/>
          <a:p>
            <a:r>
              <a:rPr lang="en-US" b="1" u="sng" dirty="0"/>
              <a:t>Function call</a:t>
            </a:r>
            <a:endParaRPr lang="te-IN" dirty="0"/>
          </a:p>
        </p:txBody>
      </p:sp>
      <p:sp>
        <p:nvSpPr>
          <p:cNvPr id="14" name="TextBox 13">
            <a:extLst>
              <a:ext uri="{FF2B5EF4-FFF2-40B4-BE49-F238E27FC236}">
                <a16:creationId xmlns:a16="http://schemas.microsoft.com/office/drawing/2014/main" id="{272F58F6-0D2B-4BF1-BBC9-018E9FF4A63F}"/>
              </a:ext>
            </a:extLst>
          </p:cNvPr>
          <p:cNvSpPr txBox="1"/>
          <p:nvPr/>
        </p:nvSpPr>
        <p:spPr>
          <a:xfrm>
            <a:off x="898125" y="2649397"/>
            <a:ext cx="3292875" cy="369332"/>
          </a:xfrm>
          <a:prstGeom prst="rect">
            <a:avLst/>
          </a:prstGeom>
          <a:noFill/>
        </p:spPr>
        <p:txBody>
          <a:bodyPr wrap="square">
            <a:spAutoFit/>
          </a:bodyPr>
          <a:lstStyle/>
          <a:p>
            <a:r>
              <a:rPr lang="en-US" b="1" u="sng" dirty="0"/>
              <a:t>Function definition</a:t>
            </a:r>
            <a:r>
              <a:rPr lang="en-US" dirty="0"/>
              <a:t> </a:t>
            </a:r>
            <a:endParaRPr lang="te-IN" dirty="0"/>
          </a:p>
        </p:txBody>
      </p:sp>
    </p:spTree>
    <p:extLst>
      <p:ext uri="{BB962C8B-B14F-4D97-AF65-F5344CB8AC3E}">
        <p14:creationId xmlns:p14="http://schemas.microsoft.com/office/powerpoint/2010/main" val="34177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3"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4B33-6976-46B0-B3D4-3B780AFFA531}"/>
              </a:ext>
            </a:extLst>
          </p:cNvPr>
          <p:cNvSpPr>
            <a:spLocks noGrp="1"/>
          </p:cNvSpPr>
          <p:nvPr>
            <p:ph type="title"/>
          </p:nvPr>
        </p:nvSpPr>
        <p:spPr/>
        <p:txBody>
          <a:bodyPr/>
          <a:lstStyle/>
          <a:p>
            <a:r>
              <a:rPr lang="en-IN" dirty="0"/>
              <a:t>          </a:t>
            </a:r>
            <a:r>
              <a:rPr lang="en-US" b="1" u="sng" dirty="0"/>
              <a:t>Array as  function argument-example</a:t>
            </a:r>
            <a:endParaRPr lang="te-IN" b="1" u="sng" dirty="0"/>
          </a:p>
        </p:txBody>
      </p:sp>
      <p:sp>
        <p:nvSpPr>
          <p:cNvPr id="3" name="Content Placeholder 2">
            <a:extLst>
              <a:ext uri="{FF2B5EF4-FFF2-40B4-BE49-F238E27FC236}">
                <a16:creationId xmlns:a16="http://schemas.microsoft.com/office/drawing/2014/main" id="{E21671A8-C9F6-481E-BB0C-D97616036249}"/>
              </a:ext>
            </a:extLst>
          </p:cNvPr>
          <p:cNvSpPr>
            <a:spLocks noGrp="1"/>
          </p:cNvSpPr>
          <p:nvPr>
            <p:ph idx="1"/>
          </p:nvPr>
        </p:nvSpPr>
        <p:spPr>
          <a:xfrm>
            <a:off x="838200" y="1825625"/>
            <a:ext cx="4390748" cy="4351338"/>
          </a:xfrm>
        </p:spPr>
        <p:txBody>
          <a:bodyPr>
            <a:normAutofit fontScale="62500" lnSpcReduction="20000"/>
          </a:bodyPr>
          <a:lstStyle/>
          <a:p>
            <a:pPr marL="0" indent="0">
              <a:buNone/>
            </a:pPr>
            <a:r>
              <a:rPr lang="en-IN" sz="4800" b="1" dirty="0"/>
              <a:t>#include &lt;</a:t>
            </a:r>
            <a:r>
              <a:rPr lang="en-IN" sz="4800" b="1" dirty="0" err="1"/>
              <a:t>stdio.h</a:t>
            </a:r>
            <a:r>
              <a:rPr lang="en-IN" sz="4800" b="1" dirty="0"/>
              <a:t>&gt;</a:t>
            </a:r>
          </a:p>
          <a:p>
            <a:pPr marL="0" indent="0">
              <a:buNone/>
            </a:pPr>
            <a:r>
              <a:rPr lang="en-IN" sz="4800" b="1" dirty="0">
                <a:solidFill>
                  <a:srgbClr val="C030B9"/>
                </a:solidFill>
              </a:rPr>
              <a:t>void display(int marks[]) </a:t>
            </a:r>
          </a:p>
          <a:p>
            <a:pPr marL="0" indent="0">
              <a:buNone/>
            </a:pPr>
            <a:r>
              <a:rPr lang="en-IN" sz="4800" b="1" dirty="0">
                <a:solidFill>
                  <a:srgbClr val="C030B9"/>
                </a:solidFill>
              </a:rPr>
              <a:t>{</a:t>
            </a:r>
          </a:p>
          <a:p>
            <a:pPr marL="0" indent="0">
              <a:buNone/>
            </a:pPr>
            <a:r>
              <a:rPr lang="en-IN" sz="4800" b="1" dirty="0">
                <a:solidFill>
                  <a:srgbClr val="C030B9"/>
                </a:solidFill>
              </a:rPr>
              <a:t>int </a:t>
            </a:r>
            <a:r>
              <a:rPr lang="en-IN" sz="4800" b="1" dirty="0" err="1">
                <a:solidFill>
                  <a:srgbClr val="C030B9"/>
                </a:solidFill>
              </a:rPr>
              <a:t>i</a:t>
            </a:r>
            <a:r>
              <a:rPr lang="en-IN" sz="4800" b="1" dirty="0">
                <a:solidFill>
                  <a:srgbClr val="C030B9"/>
                </a:solidFill>
              </a:rPr>
              <a:t>=0;</a:t>
            </a:r>
          </a:p>
          <a:p>
            <a:pPr marL="0" indent="0">
              <a:buNone/>
            </a:pPr>
            <a:r>
              <a:rPr lang="en-IN" sz="4800" b="1" dirty="0">
                <a:solidFill>
                  <a:srgbClr val="C030B9"/>
                </a:solidFill>
              </a:rPr>
              <a:t>   for (</a:t>
            </a:r>
            <a:r>
              <a:rPr lang="en-IN" sz="4800" b="1" dirty="0" err="1">
                <a:solidFill>
                  <a:srgbClr val="C030B9"/>
                </a:solidFill>
              </a:rPr>
              <a:t>i</a:t>
            </a:r>
            <a:r>
              <a:rPr lang="en-IN" sz="4800" b="1" dirty="0">
                <a:solidFill>
                  <a:srgbClr val="C030B9"/>
                </a:solidFill>
              </a:rPr>
              <a:t> = 0; </a:t>
            </a:r>
            <a:r>
              <a:rPr lang="en-IN" sz="4800" b="1" dirty="0" err="1">
                <a:solidFill>
                  <a:srgbClr val="C030B9"/>
                </a:solidFill>
              </a:rPr>
              <a:t>i</a:t>
            </a:r>
            <a:r>
              <a:rPr lang="en-IN" sz="4800" b="1" dirty="0">
                <a:solidFill>
                  <a:srgbClr val="C030B9"/>
                </a:solidFill>
              </a:rPr>
              <a:t>&lt;6; </a:t>
            </a:r>
            <a:r>
              <a:rPr lang="en-IN" sz="4800" b="1" dirty="0" err="1">
                <a:solidFill>
                  <a:srgbClr val="C030B9"/>
                </a:solidFill>
              </a:rPr>
              <a:t>i</a:t>
            </a:r>
            <a:r>
              <a:rPr lang="en-IN" sz="4800" b="1" dirty="0">
                <a:solidFill>
                  <a:srgbClr val="C030B9"/>
                </a:solidFill>
              </a:rPr>
              <a:t>++) </a:t>
            </a:r>
          </a:p>
          <a:p>
            <a:pPr marL="0" indent="0">
              <a:buNone/>
            </a:pPr>
            <a:r>
              <a:rPr lang="en-IN" sz="4800" b="1" dirty="0">
                <a:solidFill>
                  <a:srgbClr val="C030B9"/>
                </a:solidFill>
              </a:rPr>
              <a:t>       {</a:t>
            </a:r>
          </a:p>
          <a:p>
            <a:pPr marL="0" indent="0">
              <a:buNone/>
            </a:pPr>
            <a:r>
              <a:rPr lang="en-IN" sz="4800" b="1" dirty="0" err="1">
                <a:solidFill>
                  <a:srgbClr val="C030B9"/>
                </a:solidFill>
              </a:rPr>
              <a:t>printf</a:t>
            </a:r>
            <a:r>
              <a:rPr lang="en-IN" sz="4800" b="1" dirty="0">
                <a:solidFill>
                  <a:srgbClr val="C030B9"/>
                </a:solidFill>
              </a:rPr>
              <a:t>(" %</a:t>
            </a:r>
            <a:r>
              <a:rPr lang="en-IN" sz="4800" b="1" dirty="0" err="1">
                <a:solidFill>
                  <a:srgbClr val="C030B9"/>
                </a:solidFill>
              </a:rPr>
              <a:t>d",marks</a:t>
            </a:r>
            <a:r>
              <a:rPr lang="en-IN" sz="4800" b="1" dirty="0">
                <a:solidFill>
                  <a:srgbClr val="C030B9"/>
                </a:solidFill>
              </a:rPr>
              <a:t>[</a:t>
            </a:r>
            <a:r>
              <a:rPr lang="en-IN" sz="4800" b="1" dirty="0" err="1">
                <a:solidFill>
                  <a:srgbClr val="C030B9"/>
                </a:solidFill>
              </a:rPr>
              <a:t>i</a:t>
            </a:r>
            <a:r>
              <a:rPr lang="en-IN" sz="4800" b="1" dirty="0">
                <a:solidFill>
                  <a:srgbClr val="C030B9"/>
                </a:solidFill>
              </a:rPr>
              <a:t>]);</a:t>
            </a:r>
          </a:p>
          <a:p>
            <a:pPr marL="0" indent="0">
              <a:buNone/>
            </a:pPr>
            <a:r>
              <a:rPr lang="en-IN" sz="4800" b="1" dirty="0">
                <a:solidFill>
                  <a:srgbClr val="C030B9"/>
                </a:solidFill>
              </a:rPr>
              <a:t>       }</a:t>
            </a:r>
          </a:p>
          <a:p>
            <a:pPr marL="0" indent="0">
              <a:buNone/>
            </a:pPr>
            <a:r>
              <a:rPr lang="en-IN" sz="4800" b="1" dirty="0">
                <a:solidFill>
                  <a:srgbClr val="C030B9"/>
                </a:solidFill>
              </a:rPr>
              <a:t>}</a:t>
            </a:r>
          </a:p>
          <a:p>
            <a:endParaRPr lang="te-IN" dirty="0"/>
          </a:p>
        </p:txBody>
      </p:sp>
      <p:sp>
        <p:nvSpPr>
          <p:cNvPr id="4" name="Footer Placeholder 3">
            <a:extLst>
              <a:ext uri="{FF2B5EF4-FFF2-40B4-BE49-F238E27FC236}">
                <a16:creationId xmlns:a16="http://schemas.microsoft.com/office/drawing/2014/main" id="{036F8816-FB8F-460A-9108-574EAB17941D}"/>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5730225E-B17D-4D8C-81BA-D83FFACD1E77}"/>
              </a:ext>
            </a:extLst>
          </p:cNvPr>
          <p:cNvSpPr txBox="1"/>
          <p:nvPr/>
        </p:nvSpPr>
        <p:spPr>
          <a:xfrm>
            <a:off x="5259280" y="1992193"/>
            <a:ext cx="7062926" cy="3144707"/>
          </a:xfrm>
          <a:prstGeom prst="rect">
            <a:avLst/>
          </a:prstGeom>
          <a:noFill/>
        </p:spPr>
        <p:txBody>
          <a:bodyPr wrap="square">
            <a:spAutoFit/>
          </a:bodyPr>
          <a:lstStyle/>
          <a:p>
            <a:pPr>
              <a:lnSpc>
                <a:spcPct val="70000"/>
              </a:lnSpc>
              <a:spcBef>
                <a:spcPts val="1000"/>
              </a:spcBef>
            </a:pPr>
            <a:r>
              <a:rPr lang="en-IN" sz="3000" b="1" dirty="0"/>
              <a:t>int main() {</a:t>
            </a:r>
          </a:p>
          <a:p>
            <a:pPr>
              <a:lnSpc>
                <a:spcPct val="70000"/>
              </a:lnSpc>
              <a:spcBef>
                <a:spcPts val="1000"/>
              </a:spcBef>
            </a:pPr>
            <a:r>
              <a:rPr lang="en-IN" sz="3000" b="1" dirty="0"/>
              <a:t>    int subjects[] = {56,89,76,98,95,56};</a:t>
            </a:r>
          </a:p>
          <a:p>
            <a:pPr>
              <a:lnSpc>
                <a:spcPct val="70000"/>
              </a:lnSpc>
              <a:spcBef>
                <a:spcPts val="1000"/>
              </a:spcBef>
            </a:pPr>
            <a:endParaRPr lang="en-IN" sz="3000" b="1" dirty="0"/>
          </a:p>
          <a:p>
            <a:pPr>
              <a:lnSpc>
                <a:spcPct val="70000"/>
              </a:lnSpc>
              <a:spcBef>
                <a:spcPts val="1000"/>
              </a:spcBef>
            </a:pPr>
            <a:r>
              <a:rPr lang="en-IN" sz="3000" b="1"/>
              <a:t>    </a:t>
            </a:r>
            <a:r>
              <a:rPr lang="en-IN" sz="3000" b="1">
                <a:solidFill>
                  <a:srgbClr val="C030B9"/>
                </a:solidFill>
              </a:rPr>
              <a:t>display(</a:t>
            </a:r>
            <a:r>
              <a:rPr lang="en-IN" sz="3000" b="1" dirty="0">
                <a:solidFill>
                  <a:srgbClr val="C030B9"/>
                </a:solidFill>
              </a:rPr>
              <a:t>subjects);</a:t>
            </a:r>
          </a:p>
          <a:p>
            <a:pPr>
              <a:lnSpc>
                <a:spcPct val="70000"/>
              </a:lnSpc>
              <a:spcBef>
                <a:spcPts val="1000"/>
              </a:spcBef>
            </a:pPr>
            <a:r>
              <a:rPr lang="en-IN" sz="3000" b="1" dirty="0"/>
              <a:t>    </a:t>
            </a:r>
          </a:p>
          <a:p>
            <a:pPr>
              <a:lnSpc>
                <a:spcPct val="70000"/>
              </a:lnSpc>
              <a:spcBef>
                <a:spcPts val="1000"/>
              </a:spcBef>
            </a:pPr>
            <a:r>
              <a:rPr lang="en-IN" sz="3000" b="1" dirty="0"/>
              <a:t>    return 0;</a:t>
            </a:r>
          </a:p>
          <a:p>
            <a:pPr>
              <a:lnSpc>
                <a:spcPct val="70000"/>
              </a:lnSpc>
              <a:spcBef>
                <a:spcPts val="1000"/>
              </a:spcBef>
            </a:pPr>
            <a:r>
              <a:rPr lang="en-IN" sz="3000" b="1" dirty="0"/>
              <a:t>}</a:t>
            </a:r>
          </a:p>
        </p:txBody>
      </p:sp>
    </p:spTree>
    <p:extLst>
      <p:ext uri="{BB962C8B-B14F-4D97-AF65-F5344CB8AC3E}">
        <p14:creationId xmlns:p14="http://schemas.microsoft.com/office/powerpoint/2010/main" val="1019589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9C32-4A23-4A3C-896F-CED78261DA07}"/>
              </a:ext>
            </a:extLst>
          </p:cNvPr>
          <p:cNvSpPr>
            <a:spLocks noGrp="1"/>
          </p:cNvSpPr>
          <p:nvPr>
            <p:ph type="title"/>
          </p:nvPr>
        </p:nvSpPr>
        <p:spPr/>
        <p:txBody>
          <a:bodyPr/>
          <a:lstStyle/>
          <a:p>
            <a:pPr algn="ctr"/>
            <a:r>
              <a:rPr lang="en-IN" dirty="0"/>
              <a:t>Local Variable</a:t>
            </a:r>
            <a:endParaRPr lang="te-IN" dirty="0"/>
          </a:p>
        </p:txBody>
      </p:sp>
      <p:sp>
        <p:nvSpPr>
          <p:cNvPr id="3" name="Content Placeholder 2">
            <a:extLst>
              <a:ext uri="{FF2B5EF4-FFF2-40B4-BE49-F238E27FC236}">
                <a16:creationId xmlns:a16="http://schemas.microsoft.com/office/drawing/2014/main" id="{193187CB-C025-4CD7-8309-716F0AB2855F}"/>
              </a:ext>
            </a:extLst>
          </p:cNvPr>
          <p:cNvSpPr>
            <a:spLocks noGrp="1"/>
          </p:cNvSpPr>
          <p:nvPr>
            <p:ph idx="1"/>
          </p:nvPr>
        </p:nvSpPr>
        <p:spPr/>
        <p:txBody>
          <a:bodyPr>
            <a:normAutofit fontScale="92500" lnSpcReduction="10000"/>
          </a:bodyPr>
          <a:lstStyle/>
          <a:p>
            <a:r>
              <a:rPr lang="en-US" dirty="0"/>
              <a:t>The variables declared inside a block /function are local variables to that block /</a:t>
            </a:r>
            <a:r>
              <a:rPr lang="en-US" dirty="0" err="1"/>
              <a:t>function.They</a:t>
            </a:r>
            <a:r>
              <a:rPr lang="en-US" dirty="0"/>
              <a:t> are not accessible outside that block/function</a:t>
            </a:r>
          </a:p>
          <a:p>
            <a:endParaRPr lang="en-US" dirty="0"/>
          </a:p>
          <a:p>
            <a:pPr marL="0" indent="0">
              <a:buNone/>
            </a:pPr>
            <a:r>
              <a:rPr lang="en-US" dirty="0"/>
              <a:t>#include &lt;</a:t>
            </a:r>
            <a:r>
              <a:rPr lang="en-US" dirty="0" err="1"/>
              <a:t>stdio.h</a:t>
            </a:r>
            <a:r>
              <a:rPr lang="en-US" dirty="0"/>
              <a:t>&gt;</a:t>
            </a:r>
          </a:p>
          <a:p>
            <a:pPr marL="0" indent="0">
              <a:buNone/>
            </a:pPr>
            <a:r>
              <a:rPr lang="en-US" dirty="0"/>
              <a:t>int main()</a:t>
            </a:r>
          </a:p>
          <a:p>
            <a:pPr marL="0" indent="0">
              <a:buNone/>
            </a:pPr>
            <a:r>
              <a:rPr lang="en-US" dirty="0"/>
              <a:t>{   </a:t>
            </a:r>
          </a:p>
          <a:p>
            <a:pPr marL="0" indent="0">
              <a:buNone/>
            </a:pPr>
            <a:r>
              <a:rPr lang="en-US" dirty="0"/>
              <a:t> {        int </a:t>
            </a:r>
            <a:r>
              <a:rPr lang="en-US" dirty="0" err="1"/>
              <a:t>i</a:t>
            </a:r>
            <a:r>
              <a:rPr lang="en-US" dirty="0"/>
              <a:t>=10;    }   </a:t>
            </a:r>
          </a:p>
          <a:p>
            <a:pPr marL="0" indent="0">
              <a:buNone/>
            </a:pPr>
            <a:r>
              <a:rPr lang="en-US" dirty="0"/>
              <a:t> </a:t>
            </a:r>
            <a:r>
              <a:rPr lang="en-US" dirty="0" err="1"/>
              <a:t>printf</a:t>
            </a:r>
            <a:r>
              <a:rPr lang="en-US" dirty="0"/>
              <a:t>("%d",</a:t>
            </a:r>
            <a:r>
              <a:rPr lang="en-US" dirty="0" err="1"/>
              <a:t>i</a:t>
            </a:r>
            <a:r>
              <a:rPr lang="en-US" dirty="0"/>
              <a:t>); </a:t>
            </a:r>
          </a:p>
          <a:p>
            <a:pPr marL="0" indent="0">
              <a:buNone/>
            </a:pPr>
            <a:r>
              <a:rPr lang="en-US" dirty="0"/>
              <a:t>   return 0;</a:t>
            </a:r>
          </a:p>
          <a:p>
            <a:pPr marL="0" indent="0">
              <a:buNone/>
            </a:pPr>
            <a:r>
              <a:rPr lang="en-US" dirty="0"/>
              <a:t>}</a:t>
            </a:r>
            <a:endParaRPr lang="te-IN" dirty="0"/>
          </a:p>
        </p:txBody>
      </p:sp>
      <p:sp>
        <p:nvSpPr>
          <p:cNvPr id="4" name="Footer Placeholder 3">
            <a:extLst>
              <a:ext uri="{FF2B5EF4-FFF2-40B4-BE49-F238E27FC236}">
                <a16:creationId xmlns:a16="http://schemas.microsoft.com/office/drawing/2014/main" id="{19C7CFFE-B3BF-42D2-84B6-FAF3B22E8578}"/>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27638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9C32-4A23-4A3C-896F-CED78261DA07}"/>
              </a:ext>
            </a:extLst>
          </p:cNvPr>
          <p:cNvSpPr>
            <a:spLocks noGrp="1"/>
          </p:cNvSpPr>
          <p:nvPr>
            <p:ph type="title"/>
          </p:nvPr>
        </p:nvSpPr>
        <p:spPr/>
        <p:txBody>
          <a:bodyPr/>
          <a:lstStyle/>
          <a:p>
            <a:pPr algn="ctr"/>
            <a:r>
              <a:rPr lang="en-IN" dirty="0"/>
              <a:t>Global Variable</a:t>
            </a:r>
            <a:endParaRPr lang="te-IN" dirty="0"/>
          </a:p>
        </p:txBody>
      </p:sp>
      <p:sp>
        <p:nvSpPr>
          <p:cNvPr id="3" name="Content Placeholder 2">
            <a:extLst>
              <a:ext uri="{FF2B5EF4-FFF2-40B4-BE49-F238E27FC236}">
                <a16:creationId xmlns:a16="http://schemas.microsoft.com/office/drawing/2014/main" id="{193187CB-C025-4CD7-8309-716F0AB2855F}"/>
              </a:ext>
            </a:extLst>
          </p:cNvPr>
          <p:cNvSpPr>
            <a:spLocks noGrp="1"/>
          </p:cNvSpPr>
          <p:nvPr>
            <p:ph idx="1"/>
          </p:nvPr>
        </p:nvSpPr>
        <p:spPr/>
        <p:txBody>
          <a:bodyPr>
            <a:normAutofit fontScale="85000" lnSpcReduction="20000"/>
          </a:bodyPr>
          <a:lstStyle/>
          <a:p>
            <a:r>
              <a:rPr lang="en-US" dirty="0"/>
              <a:t>Variables that are declared outside of all functions are known as external or global variables. They are accessible from any function inside the program.</a:t>
            </a:r>
          </a:p>
          <a:p>
            <a:pPr marL="0" indent="0">
              <a:buNone/>
            </a:pPr>
            <a:endParaRPr lang="en-US" dirty="0"/>
          </a:p>
          <a:p>
            <a:pPr marL="0" indent="0">
              <a:buNone/>
            </a:pPr>
            <a:r>
              <a:rPr lang="en-US" dirty="0"/>
              <a:t>#include &lt;</a:t>
            </a:r>
            <a:r>
              <a:rPr lang="en-US" dirty="0" err="1"/>
              <a:t>stdio.h</a:t>
            </a:r>
            <a:r>
              <a:rPr lang="en-US" dirty="0"/>
              <a:t>&gt;</a:t>
            </a:r>
          </a:p>
          <a:p>
            <a:pPr marL="0" indent="0">
              <a:buNone/>
            </a:pPr>
            <a:r>
              <a:rPr lang="en-US" dirty="0"/>
              <a:t>int x=20;</a:t>
            </a:r>
          </a:p>
          <a:p>
            <a:pPr marL="0" indent="0">
              <a:buNone/>
            </a:pPr>
            <a:r>
              <a:rPr lang="en-US" dirty="0"/>
              <a:t>int main()</a:t>
            </a:r>
          </a:p>
          <a:p>
            <a:pPr marL="0" indent="0">
              <a:buNone/>
            </a:pPr>
            <a:r>
              <a:rPr lang="en-US" dirty="0"/>
              <a:t>{   </a:t>
            </a:r>
          </a:p>
          <a:p>
            <a:pPr marL="0" indent="0">
              <a:buNone/>
            </a:pPr>
            <a:r>
              <a:rPr lang="en-US" dirty="0"/>
              <a:t> {        </a:t>
            </a:r>
            <a:r>
              <a:rPr lang="en-US" dirty="0" err="1"/>
              <a:t>printf</a:t>
            </a:r>
            <a:r>
              <a:rPr lang="en-US" dirty="0"/>
              <a:t>("%</a:t>
            </a:r>
            <a:r>
              <a:rPr lang="en-US" dirty="0" err="1"/>
              <a:t>d",x</a:t>
            </a:r>
            <a:r>
              <a:rPr lang="en-US" dirty="0"/>
              <a:t>);    }    </a:t>
            </a:r>
          </a:p>
          <a:p>
            <a:pPr marL="0" indent="0">
              <a:buNone/>
            </a:pPr>
            <a:r>
              <a:rPr lang="en-US" dirty="0" err="1"/>
              <a:t>printf</a:t>
            </a:r>
            <a:r>
              <a:rPr lang="en-US" dirty="0"/>
              <a:t>("\</a:t>
            </a:r>
            <a:r>
              <a:rPr lang="en-US" dirty="0" err="1"/>
              <a:t>n%d</a:t>
            </a:r>
            <a:r>
              <a:rPr lang="en-US" dirty="0"/>
              <a:t>",x); </a:t>
            </a:r>
          </a:p>
          <a:p>
            <a:pPr marL="0" indent="0">
              <a:buNone/>
            </a:pPr>
            <a:r>
              <a:rPr lang="en-US" dirty="0"/>
              <a:t>   return 0;</a:t>
            </a:r>
          </a:p>
          <a:p>
            <a:pPr marL="0" indent="0">
              <a:buNone/>
            </a:pPr>
            <a:r>
              <a:rPr lang="en-US" dirty="0"/>
              <a:t>}</a:t>
            </a:r>
            <a:endParaRPr lang="te-IN" dirty="0"/>
          </a:p>
        </p:txBody>
      </p:sp>
      <p:sp>
        <p:nvSpPr>
          <p:cNvPr id="4" name="Footer Placeholder 3">
            <a:extLst>
              <a:ext uri="{FF2B5EF4-FFF2-40B4-BE49-F238E27FC236}">
                <a16:creationId xmlns:a16="http://schemas.microsoft.com/office/drawing/2014/main" id="{19C7CFFE-B3BF-42D2-84B6-FAF3B22E8578}"/>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209361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0099E-04F8-46B0-9DDC-D6FA8C2257A9}"/>
              </a:ext>
            </a:extLst>
          </p:cNvPr>
          <p:cNvSpPr>
            <a:spLocks noGrp="1"/>
          </p:cNvSpPr>
          <p:nvPr>
            <p:ph type="title"/>
          </p:nvPr>
        </p:nvSpPr>
        <p:spPr/>
        <p:txBody>
          <a:bodyPr/>
          <a:lstStyle/>
          <a:p>
            <a:pPr algn="ctr"/>
            <a:r>
              <a:rPr lang="en-US" dirty="0"/>
              <a:t>scope and lifetime of a variable</a:t>
            </a:r>
            <a:endParaRPr lang="te-IN" dirty="0"/>
          </a:p>
        </p:txBody>
      </p:sp>
      <p:sp>
        <p:nvSpPr>
          <p:cNvPr id="3" name="Content Placeholder 2">
            <a:extLst>
              <a:ext uri="{FF2B5EF4-FFF2-40B4-BE49-F238E27FC236}">
                <a16:creationId xmlns:a16="http://schemas.microsoft.com/office/drawing/2014/main" id="{9BC63601-8549-4AD6-9CC4-19C0EF541AFE}"/>
              </a:ext>
            </a:extLst>
          </p:cNvPr>
          <p:cNvSpPr>
            <a:spLocks noGrp="1"/>
          </p:cNvSpPr>
          <p:nvPr>
            <p:ph idx="1"/>
          </p:nvPr>
        </p:nvSpPr>
        <p:spPr/>
        <p:txBody>
          <a:bodyPr/>
          <a:lstStyle/>
          <a:p>
            <a:r>
              <a:rPr lang="en-US" dirty="0"/>
              <a:t>Scope: The region where it can  be used</a:t>
            </a:r>
          </a:p>
          <a:p>
            <a:endParaRPr lang="en-US" dirty="0"/>
          </a:p>
          <a:p>
            <a:r>
              <a:rPr lang="en-US" dirty="0"/>
              <a:t>Lifetime: How long variable holds the memory.</a:t>
            </a:r>
            <a:endParaRPr lang="te-IN" dirty="0"/>
          </a:p>
        </p:txBody>
      </p:sp>
      <p:sp>
        <p:nvSpPr>
          <p:cNvPr id="4" name="Footer Placeholder 3">
            <a:extLst>
              <a:ext uri="{FF2B5EF4-FFF2-40B4-BE49-F238E27FC236}">
                <a16:creationId xmlns:a16="http://schemas.microsoft.com/office/drawing/2014/main" id="{41632672-69F4-4688-870C-5817381CC023}"/>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51205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DE7B-F606-4FA3-80C9-9D3713E9475D}"/>
              </a:ext>
            </a:extLst>
          </p:cNvPr>
          <p:cNvSpPr>
            <a:spLocks noGrp="1"/>
          </p:cNvSpPr>
          <p:nvPr>
            <p:ph type="title"/>
          </p:nvPr>
        </p:nvSpPr>
        <p:spPr/>
        <p:txBody>
          <a:bodyPr/>
          <a:lstStyle/>
          <a:p>
            <a:pPr algn="ctr"/>
            <a:r>
              <a:rPr lang="en-US" dirty="0"/>
              <a:t>Storage Classes</a:t>
            </a:r>
            <a:endParaRPr lang="te-IN" dirty="0"/>
          </a:p>
        </p:txBody>
      </p:sp>
      <p:sp>
        <p:nvSpPr>
          <p:cNvPr id="3" name="Content Placeholder 2">
            <a:extLst>
              <a:ext uri="{FF2B5EF4-FFF2-40B4-BE49-F238E27FC236}">
                <a16:creationId xmlns:a16="http://schemas.microsoft.com/office/drawing/2014/main" id="{3E610A1D-AF4E-4641-93CD-3D0C2D7F74DE}"/>
              </a:ext>
            </a:extLst>
          </p:cNvPr>
          <p:cNvSpPr>
            <a:spLocks noGrp="1"/>
          </p:cNvSpPr>
          <p:nvPr>
            <p:ph idx="1"/>
          </p:nvPr>
        </p:nvSpPr>
        <p:spPr/>
        <p:txBody>
          <a:bodyPr>
            <a:normAutofit lnSpcReduction="10000"/>
          </a:bodyPr>
          <a:lstStyle/>
          <a:p>
            <a:r>
              <a:rPr lang="en-US" dirty="0"/>
              <a:t>A storage class defines the scope (visibility) and life-time of variables or functions within a C Program.</a:t>
            </a:r>
          </a:p>
          <a:p>
            <a:endParaRPr lang="en-US" dirty="0"/>
          </a:p>
          <a:p>
            <a:pPr marL="0" indent="0">
              <a:buNone/>
            </a:pPr>
            <a:r>
              <a:rPr lang="en-US" dirty="0"/>
              <a:t>We have four different storage classes in a C program −</a:t>
            </a:r>
          </a:p>
          <a:p>
            <a:endParaRPr lang="en-US" dirty="0"/>
          </a:p>
          <a:p>
            <a:r>
              <a:rPr lang="en-US" dirty="0"/>
              <a:t>auto</a:t>
            </a:r>
          </a:p>
          <a:p>
            <a:r>
              <a:rPr lang="en-US" dirty="0"/>
              <a:t>register</a:t>
            </a:r>
          </a:p>
          <a:p>
            <a:r>
              <a:rPr lang="en-US" dirty="0"/>
              <a:t>static</a:t>
            </a:r>
          </a:p>
          <a:p>
            <a:r>
              <a:rPr lang="en-US" dirty="0"/>
              <a:t>extern</a:t>
            </a:r>
            <a:endParaRPr lang="te-IN" dirty="0"/>
          </a:p>
        </p:txBody>
      </p:sp>
      <p:sp>
        <p:nvSpPr>
          <p:cNvPr id="4" name="Footer Placeholder 3">
            <a:extLst>
              <a:ext uri="{FF2B5EF4-FFF2-40B4-BE49-F238E27FC236}">
                <a16:creationId xmlns:a16="http://schemas.microsoft.com/office/drawing/2014/main" id="{01928E4D-911D-44F0-B093-AFB4016CA00B}"/>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397426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E922-5890-464C-B07F-C8E6EE9F30AA}"/>
              </a:ext>
            </a:extLst>
          </p:cNvPr>
          <p:cNvSpPr>
            <a:spLocks noGrp="1"/>
          </p:cNvSpPr>
          <p:nvPr>
            <p:ph type="title"/>
          </p:nvPr>
        </p:nvSpPr>
        <p:spPr/>
        <p:txBody>
          <a:bodyPr/>
          <a:lstStyle/>
          <a:p>
            <a:pPr algn="ctr"/>
            <a:r>
              <a:rPr lang="en-IN" dirty="0"/>
              <a:t>auto Storage Class</a:t>
            </a:r>
            <a:endParaRPr lang="te-IN" dirty="0"/>
          </a:p>
        </p:txBody>
      </p:sp>
      <p:sp>
        <p:nvSpPr>
          <p:cNvPr id="3" name="Content Placeholder 2">
            <a:extLst>
              <a:ext uri="{FF2B5EF4-FFF2-40B4-BE49-F238E27FC236}">
                <a16:creationId xmlns:a16="http://schemas.microsoft.com/office/drawing/2014/main" id="{9E914CE6-9600-4A94-8D48-85AFC02C4170}"/>
              </a:ext>
            </a:extLst>
          </p:cNvPr>
          <p:cNvSpPr>
            <a:spLocks noGrp="1"/>
          </p:cNvSpPr>
          <p:nvPr>
            <p:ph idx="1"/>
          </p:nvPr>
        </p:nvSpPr>
        <p:spPr/>
        <p:txBody>
          <a:bodyPr/>
          <a:lstStyle/>
          <a:p>
            <a:r>
              <a:rPr lang="en-US" dirty="0">
                <a:solidFill>
                  <a:srgbClr val="3333FF"/>
                </a:solidFill>
              </a:rPr>
              <a:t>auto </a:t>
            </a:r>
            <a:r>
              <a:rPr lang="en-US" dirty="0"/>
              <a:t>storage class is the default storage class for all local variables.</a:t>
            </a:r>
            <a:endParaRPr lang="te-IN" dirty="0"/>
          </a:p>
        </p:txBody>
      </p:sp>
      <p:sp>
        <p:nvSpPr>
          <p:cNvPr id="4" name="Footer Placeholder 3">
            <a:extLst>
              <a:ext uri="{FF2B5EF4-FFF2-40B4-BE49-F238E27FC236}">
                <a16:creationId xmlns:a16="http://schemas.microsoft.com/office/drawing/2014/main" id="{2A15D8B0-7D4B-487D-9B04-7A5AD3909CDB}"/>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476B43A3-6983-4D7F-9F8E-29927AFB1039}"/>
              </a:ext>
            </a:extLst>
          </p:cNvPr>
          <p:cNvSpPr txBox="1"/>
          <p:nvPr/>
        </p:nvSpPr>
        <p:spPr>
          <a:xfrm>
            <a:off x="991340" y="2570021"/>
            <a:ext cx="6094520" cy="2677656"/>
          </a:xfrm>
          <a:prstGeom prst="rect">
            <a:avLst/>
          </a:prstGeom>
          <a:noFill/>
        </p:spPr>
        <p:txBody>
          <a:bodyPr wrap="square">
            <a:spAutoFit/>
          </a:bodyPr>
          <a:lstStyle/>
          <a:p>
            <a:pPr marL="0" indent="0">
              <a:buNone/>
            </a:pPr>
            <a:r>
              <a:rPr lang="en-US" sz="2400" dirty="0"/>
              <a:t>#include &lt;</a:t>
            </a:r>
            <a:r>
              <a:rPr lang="en-US" sz="2400" dirty="0" err="1"/>
              <a:t>stdio.h</a:t>
            </a:r>
            <a:r>
              <a:rPr lang="en-US" sz="2400" dirty="0"/>
              <a:t>&gt;</a:t>
            </a:r>
          </a:p>
          <a:p>
            <a:pPr marL="0" indent="0">
              <a:buNone/>
            </a:pPr>
            <a:r>
              <a:rPr lang="en-US" sz="2400" dirty="0"/>
              <a:t>int main()</a:t>
            </a:r>
          </a:p>
          <a:p>
            <a:pPr marL="0" indent="0">
              <a:buNone/>
            </a:pPr>
            <a:r>
              <a:rPr lang="en-US" sz="2400" dirty="0"/>
              <a:t>{  </a:t>
            </a:r>
          </a:p>
          <a:p>
            <a:r>
              <a:rPr lang="en-US" sz="2400" dirty="0"/>
              <a:t>int x=20;  </a:t>
            </a:r>
            <a:r>
              <a:rPr lang="en-US" sz="2400" dirty="0">
                <a:solidFill>
                  <a:srgbClr val="3333FF"/>
                </a:solidFill>
              </a:rPr>
              <a:t>// this is </a:t>
            </a:r>
            <a:r>
              <a:rPr lang="en-US" sz="2400" dirty="0" err="1">
                <a:solidFill>
                  <a:srgbClr val="3333FF"/>
                </a:solidFill>
              </a:rPr>
              <a:t>equalto</a:t>
            </a:r>
            <a:r>
              <a:rPr lang="en-US" sz="2400" dirty="0">
                <a:solidFill>
                  <a:srgbClr val="3333FF"/>
                </a:solidFill>
              </a:rPr>
              <a:t>   auto int x=20;</a:t>
            </a:r>
          </a:p>
          <a:p>
            <a:pPr marL="0" indent="0">
              <a:buNone/>
            </a:pPr>
            <a:r>
              <a:rPr lang="en-US" sz="2400" dirty="0"/>
              <a:t>       </a:t>
            </a:r>
            <a:r>
              <a:rPr lang="en-US" sz="2400" dirty="0" err="1"/>
              <a:t>printf</a:t>
            </a:r>
            <a:r>
              <a:rPr lang="en-US" sz="2400" dirty="0"/>
              <a:t>("%</a:t>
            </a:r>
            <a:r>
              <a:rPr lang="en-US" sz="2400" dirty="0" err="1"/>
              <a:t>d",x</a:t>
            </a:r>
            <a:r>
              <a:rPr lang="en-US" sz="2400" dirty="0"/>
              <a:t>);      </a:t>
            </a:r>
          </a:p>
          <a:p>
            <a:pPr marL="0" indent="0">
              <a:buNone/>
            </a:pPr>
            <a:r>
              <a:rPr lang="en-US" sz="2400" dirty="0"/>
              <a:t>return 0;</a:t>
            </a:r>
          </a:p>
          <a:p>
            <a:pPr marL="0" indent="0">
              <a:buNone/>
            </a:pPr>
            <a:r>
              <a:rPr lang="en-US" sz="2400" dirty="0"/>
              <a:t>}</a:t>
            </a:r>
            <a:endParaRPr lang="te-IN" sz="2400" dirty="0"/>
          </a:p>
        </p:txBody>
      </p:sp>
      <p:sp>
        <p:nvSpPr>
          <p:cNvPr id="7" name="TextBox 6">
            <a:extLst>
              <a:ext uri="{FF2B5EF4-FFF2-40B4-BE49-F238E27FC236}">
                <a16:creationId xmlns:a16="http://schemas.microsoft.com/office/drawing/2014/main" id="{AE56F117-F000-4CB2-B704-720FD14E22C5}"/>
              </a:ext>
            </a:extLst>
          </p:cNvPr>
          <p:cNvSpPr txBox="1"/>
          <p:nvPr/>
        </p:nvSpPr>
        <p:spPr>
          <a:xfrm>
            <a:off x="6740741" y="2754687"/>
            <a:ext cx="6094520" cy="2308324"/>
          </a:xfrm>
          <a:prstGeom prst="rect">
            <a:avLst/>
          </a:prstGeom>
          <a:noFill/>
        </p:spPr>
        <p:txBody>
          <a:bodyPr wrap="square">
            <a:spAutoFit/>
          </a:bodyPr>
          <a:lstStyle/>
          <a:p>
            <a:pPr marL="0" indent="0">
              <a:buNone/>
            </a:pPr>
            <a:r>
              <a:rPr lang="en-US" sz="2400" dirty="0">
                <a:solidFill>
                  <a:srgbClr val="C030B9"/>
                </a:solidFill>
              </a:rPr>
              <a:t>scope: </a:t>
            </a:r>
            <a:r>
              <a:rPr lang="en-US" sz="2400" dirty="0"/>
              <a:t>In the same block in which it</a:t>
            </a:r>
          </a:p>
          <a:p>
            <a:pPr marL="0" indent="0">
              <a:buNone/>
            </a:pPr>
            <a:r>
              <a:rPr lang="en-US" sz="2400" dirty="0"/>
              <a:t>declared</a:t>
            </a:r>
          </a:p>
          <a:p>
            <a:pPr marL="0" indent="0">
              <a:buNone/>
            </a:pPr>
            <a:endParaRPr lang="en-US" sz="2400" dirty="0"/>
          </a:p>
          <a:p>
            <a:pPr marL="0" indent="0">
              <a:buNone/>
            </a:pPr>
            <a:r>
              <a:rPr lang="en-US" sz="2400" dirty="0">
                <a:solidFill>
                  <a:srgbClr val="C030B9"/>
                </a:solidFill>
              </a:rPr>
              <a:t>lifetime: </a:t>
            </a:r>
            <a:r>
              <a:rPr lang="en-US" sz="2400" dirty="0"/>
              <a:t>In the same block in which it</a:t>
            </a:r>
          </a:p>
          <a:p>
            <a:pPr marL="0" indent="0">
              <a:buNone/>
            </a:pPr>
            <a:r>
              <a:rPr lang="en-US" sz="2400" dirty="0"/>
              <a:t>declared</a:t>
            </a:r>
          </a:p>
          <a:p>
            <a:pPr marL="0" indent="0">
              <a:buNone/>
            </a:pPr>
            <a:endParaRPr lang="te-IN" sz="2400" dirty="0"/>
          </a:p>
        </p:txBody>
      </p:sp>
    </p:spTree>
    <p:extLst>
      <p:ext uri="{BB962C8B-B14F-4D97-AF65-F5344CB8AC3E}">
        <p14:creationId xmlns:p14="http://schemas.microsoft.com/office/powerpoint/2010/main" val="303548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E922-5890-464C-B07F-C8E6EE9F30AA}"/>
              </a:ext>
            </a:extLst>
          </p:cNvPr>
          <p:cNvSpPr>
            <a:spLocks noGrp="1"/>
          </p:cNvSpPr>
          <p:nvPr>
            <p:ph type="title"/>
          </p:nvPr>
        </p:nvSpPr>
        <p:spPr/>
        <p:txBody>
          <a:bodyPr/>
          <a:lstStyle/>
          <a:p>
            <a:pPr algn="ctr"/>
            <a:r>
              <a:rPr lang="en-IN" dirty="0"/>
              <a:t>static Storage Class</a:t>
            </a:r>
            <a:endParaRPr lang="te-IN" dirty="0"/>
          </a:p>
        </p:txBody>
      </p:sp>
      <p:sp>
        <p:nvSpPr>
          <p:cNvPr id="3" name="Content Placeholder 2">
            <a:extLst>
              <a:ext uri="{FF2B5EF4-FFF2-40B4-BE49-F238E27FC236}">
                <a16:creationId xmlns:a16="http://schemas.microsoft.com/office/drawing/2014/main" id="{9E914CE6-9600-4A94-8D48-85AFC02C4170}"/>
              </a:ext>
            </a:extLst>
          </p:cNvPr>
          <p:cNvSpPr>
            <a:spLocks noGrp="1"/>
          </p:cNvSpPr>
          <p:nvPr>
            <p:ph idx="1"/>
          </p:nvPr>
        </p:nvSpPr>
        <p:spPr>
          <a:xfrm>
            <a:off x="838200" y="1150922"/>
            <a:ext cx="10515600" cy="4351338"/>
          </a:xfrm>
        </p:spPr>
        <p:txBody>
          <a:bodyPr/>
          <a:lstStyle/>
          <a:p>
            <a:r>
              <a:rPr lang="en-US" dirty="0">
                <a:solidFill>
                  <a:srgbClr val="3333FF"/>
                </a:solidFill>
              </a:rPr>
              <a:t>A static variable is declared by using the static keyword. </a:t>
            </a:r>
          </a:p>
          <a:p>
            <a:r>
              <a:rPr lang="en-US" b="0" i="0" dirty="0">
                <a:solidFill>
                  <a:srgbClr val="273239"/>
                </a:solidFill>
                <a:effectLst/>
                <a:latin typeface="urw-din"/>
              </a:rPr>
              <a:t>static variables preserve the value of their last use in their scope</a:t>
            </a:r>
            <a:endParaRPr lang="te-IN" dirty="0"/>
          </a:p>
        </p:txBody>
      </p:sp>
      <p:sp>
        <p:nvSpPr>
          <p:cNvPr id="4" name="Footer Placeholder 3">
            <a:extLst>
              <a:ext uri="{FF2B5EF4-FFF2-40B4-BE49-F238E27FC236}">
                <a16:creationId xmlns:a16="http://schemas.microsoft.com/office/drawing/2014/main" id="{2A15D8B0-7D4B-487D-9B04-7A5AD3909CDB}"/>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476B43A3-6983-4D7F-9F8E-29927AFB1039}"/>
              </a:ext>
            </a:extLst>
          </p:cNvPr>
          <p:cNvSpPr txBox="1"/>
          <p:nvPr/>
        </p:nvSpPr>
        <p:spPr>
          <a:xfrm>
            <a:off x="838200" y="2143653"/>
            <a:ext cx="6094520" cy="4893647"/>
          </a:xfrm>
          <a:prstGeom prst="rect">
            <a:avLst/>
          </a:prstGeom>
          <a:noFill/>
        </p:spPr>
        <p:txBody>
          <a:bodyPr wrap="square">
            <a:spAutoFit/>
          </a:bodyPr>
          <a:lstStyle/>
          <a:p>
            <a:pPr marL="0" indent="0">
              <a:buNone/>
            </a:pPr>
            <a:r>
              <a:rPr lang="en-US" sz="2400" dirty="0"/>
              <a:t>#include &lt;</a:t>
            </a:r>
            <a:r>
              <a:rPr lang="en-US" sz="2400" dirty="0" err="1"/>
              <a:t>stdio.h</a:t>
            </a:r>
            <a:r>
              <a:rPr lang="en-US" sz="2400" dirty="0"/>
              <a:t>&gt;</a:t>
            </a:r>
          </a:p>
          <a:p>
            <a:pPr marL="0" indent="0">
              <a:buNone/>
            </a:pPr>
            <a:r>
              <a:rPr lang="en-US" sz="2400" dirty="0"/>
              <a:t>void ex()</a:t>
            </a:r>
          </a:p>
          <a:p>
            <a:pPr marL="0" indent="0">
              <a:buNone/>
            </a:pPr>
            <a:r>
              <a:rPr lang="en-US" sz="2400" dirty="0"/>
              <a:t>{    </a:t>
            </a:r>
          </a:p>
          <a:p>
            <a:pPr marL="0" indent="0">
              <a:buNone/>
            </a:pPr>
            <a:r>
              <a:rPr lang="en-US" sz="2400" dirty="0"/>
              <a:t>static int x=10; </a:t>
            </a:r>
          </a:p>
          <a:p>
            <a:pPr marL="0" indent="0">
              <a:buNone/>
            </a:pPr>
            <a:r>
              <a:rPr lang="en-US" sz="2400" dirty="0"/>
              <a:t>   x++;  </a:t>
            </a:r>
          </a:p>
          <a:p>
            <a:pPr marL="0" indent="0">
              <a:buNone/>
            </a:pPr>
            <a:r>
              <a:rPr lang="en-US" sz="2400" dirty="0"/>
              <a:t>  </a:t>
            </a:r>
            <a:r>
              <a:rPr lang="en-US" sz="2400" dirty="0" err="1"/>
              <a:t>printf</a:t>
            </a:r>
            <a:r>
              <a:rPr lang="en-US" sz="2400" dirty="0"/>
              <a:t>(" %</a:t>
            </a:r>
            <a:r>
              <a:rPr lang="en-US" sz="2400" dirty="0" err="1"/>
              <a:t>d",x</a:t>
            </a:r>
            <a:r>
              <a:rPr lang="en-US" sz="2400" dirty="0"/>
              <a:t>);</a:t>
            </a:r>
          </a:p>
          <a:p>
            <a:pPr marL="0" indent="0">
              <a:buNone/>
            </a:pPr>
            <a:r>
              <a:rPr lang="en-US" sz="2400" dirty="0"/>
              <a:t>}</a:t>
            </a:r>
          </a:p>
          <a:p>
            <a:pPr marL="0" indent="0">
              <a:buNone/>
            </a:pPr>
            <a:r>
              <a:rPr lang="en-US" sz="2400" dirty="0"/>
              <a:t>int main()</a:t>
            </a:r>
          </a:p>
          <a:p>
            <a:pPr marL="0" indent="0">
              <a:buNone/>
            </a:pPr>
            <a:r>
              <a:rPr lang="en-US" sz="2400" dirty="0"/>
              <a:t>{    </a:t>
            </a:r>
          </a:p>
          <a:p>
            <a:pPr marL="0" indent="0">
              <a:buNone/>
            </a:pPr>
            <a:r>
              <a:rPr lang="en-US" sz="2400" dirty="0"/>
              <a:t>ex(); </a:t>
            </a:r>
          </a:p>
          <a:p>
            <a:pPr marL="0" indent="0">
              <a:buNone/>
            </a:pPr>
            <a:r>
              <a:rPr lang="en-US" sz="2400" dirty="0"/>
              <a:t>   ex();  </a:t>
            </a:r>
          </a:p>
          <a:p>
            <a:pPr marL="0" indent="0">
              <a:buNone/>
            </a:pPr>
            <a:r>
              <a:rPr lang="en-US" sz="2400" dirty="0"/>
              <a:t>  return 0;</a:t>
            </a:r>
          </a:p>
          <a:p>
            <a:pPr marL="0" indent="0">
              <a:buNone/>
            </a:pPr>
            <a:r>
              <a:rPr lang="en-US" sz="2400" dirty="0"/>
              <a:t>}</a:t>
            </a:r>
            <a:endParaRPr lang="te-IN" sz="2400" dirty="0"/>
          </a:p>
        </p:txBody>
      </p:sp>
      <p:sp>
        <p:nvSpPr>
          <p:cNvPr id="7" name="TextBox 6">
            <a:extLst>
              <a:ext uri="{FF2B5EF4-FFF2-40B4-BE49-F238E27FC236}">
                <a16:creationId xmlns:a16="http://schemas.microsoft.com/office/drawing/2014/main" id="{AE56F117-F000-4CB2-B704-720FD14E22C5}"/>
              </a:ext>
            </a:extLst>
          </p:cNvPr>
          <p:cNvSpPr txBox="1"/>
          <p:nvPr/>
        </p:nvSpPr>
        <p:spPr>
          <a:xfrm>
            <a:off x="6740741" y="2754687"/>
            <a:ext cx="6094520" cy="2308324"/>
          </a:xfrm>
          <a:prstGeom prst="rect">
            <a:avLst/>
          </a:prstGeom>
          <a:noFill/>
        </p:spPr>
        <p:txBody>
          <a:bodyPr wrap="square">
            <a:spAutoFit/>
          </a:bodyPr>
          <a:lstStyle/>
          <a:p>
            <a:pPr marL="0" indent="0">
              <a:buNone/>
            </a:pPr>
            <a:r>
              <a:rPr lang="en-US" sz="2400" dirty="0">
                <a:solidFill>
                  <a:srgbClr val="C030B9"/>
                </a:solidFill>
              </a:rPr>
              <a:t>scope: </a:t>
            </a:r>
            <a:r>
              <a:rPr lang="en-US" sz="2400" dirty="0"/>
              <a:t>In the same block in which it</a:t>
            </a:r>
          </a:p>
          <a:p>
            <a:pPr marL="0" indent="0">
              <a:buNone/>
            </a:pPr>
            <a:r>
              <a:rPr lang="en-US" sz="2400" dirty="0"/>
              <a:t>declared.</a:t>
            </a:r>
          </a:p>
          <a:p>
            <a:pPr marL="0" indent="0">
              <a:buNone/>
            </a:pPr>
            <a:endParaRPr lang="en-US" sz="2400" dirty="0"/>
          </a:p>
          <a:p>
            <a:pPr marL="0" indent="0">
              <a:buNone/>
            </a:pPr>
            <a:r>
              <a:rPr lang="en-US" sz="2400" dirty="0">
                <a:solidFill>
                  <a:srgbClr val="C030B9"/>
                </a:solidFill>
              </a:rPr>
              <a:t>lifetime: </a:t>
            </a:r>
            <a:r>
              <a:rPr lang="en-US" sz="2400" dirty="0"/>
              <a:t>Until the complete execution of program.</a:t>
            </a:r>
          </a:p>
          <a:p>
            <a:pPr marL="0" indent="0">
              <a:buNone/>
            </a:pPr>
            <a:endParaRPr lang="te-IN" sz="2400" dirty="0"/>
          </a:p>
        </p:txBody>
      </p:sp>
    </p:spTree>
    <p:extLst>
      <p:ext uri="{BB962C8B-B14F-4D97-AF65-F5344CB8AC3E}">
        <p14:creationId xmlns:p14="http://schemas.microsoft.com/office/powerpoint/2010/main" val="149596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E922-5890-464C-B07F-C8E6EE9F30AA}"/>
              </a:ext>
            </a:extLst>
          </p:cNvPr>
          <p:cNvSpPr>
            <a:spLocks noGrp="1"/>
          </p:cNvSpPr>
          <p:nvPr>
            <p:ph type="title"/>
          </p:nvPr>
        </p:nvSpPr>
        <p:spPr/>
        <p:txBody>
          <a:bodyPr/>
          <a:lstStyle/>
          <a:p>
            <a:pPr algn="ctr"/>
            <a:r>
              <a:rPr lang="en-IN" dirty="0"/>
              <a:t>extern Storage Class</a:t>
            </a:r>
            <a:endParaRPr lang="te-IN" dirty="0"/>
          </a:p>
        </p:txBody>
      </p:sp>
      <p:sp>
        <p:nvSpPr>
          <p:cNvPr id="3" name="Content Placeholder 2">
            <a:extLst>
              <a:ext uri="{FF2B5EF4-FFF2-40B4-BE49-F238E27FC236}">
                <a16:creationId xmlns:a16="http://schemas.microsoft.com/office/drawing/2014/main" id="{9E914CE6-9600-4A94-8D48-85AFC02C4170}"/>
              </a:ext>
            </a:extLst>
          </p:cNvPr>
          <p:cNvSpPr>
            <a:spLocks noGrp="1"/>
          </p:cNvSpPr>
          <p:nvPr>
            <p:ph idx="1"/>
          </p:nvPr>
        </p:nvSpPr>
        <p:spPr>
          <a:xfrm>
            <a:off x="838200" y="1150922"/>
            <a:ext cx="10515600" cy="4351338"/>
          </a:xfrm>
        </p:spPr>
        <p:txBody>
          <a:bodyPr/>
          <a:lstStyle/>
          <a:p>
            <a:r>
              <a:rPr lang="en-US" dirty="0">
                <a:solidFill>
                  <a:srgbClr val="3333FF"/>
                </a:solidFill>
              </a:rPr>
              <a:t>Extern storage class simply tells us that the variable is defined elsewhere and not within the same block where it is used.</a:t>
            </a:r>
          </a:p>
          <a:p>
            <a:r>
              <a:rPr lang="en-US" b="0" i="0" dirty="0">
                <a:solidFill>
                  <a:srgbClr val="273239"/>
                </a:solidFill>
                <a:effectLst/>
                <a:latin typeface="urw-din"/>
              </a:rPr>
              <a:t>So an extern variable is nothing but a global variable initialized with a legal value where it is declared in order to be used elsewhere</a:t>
            </a:r>
            <a:endParaRPr lang="te-IN" dirty="0"/>
          </a:p>
        </p:txBody>
      </p:sp>
      <p:sp>
        <p:nvSpPr>
          <p:cNvPr id="4" name="Footer Placeholder 3">
            <a:extLst>
              <a:ext uri="{FF2B5EF4-FFF2-40B4-BE49-F238E27FC236}">
                <a16:creationId xmlns:a16="http://schemas.microsoft.com/office/drawing/2014/main" id="{2A15D8B0-7D4B-487D-9B04-7A5AD3909CDB}"/>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476B43A3-6983-4D7F-9F8E-29927AFB1039}"/>
              </a:ext>
            </a:extLst>
          </p:cNvPr>
          <p:cNvSpPr txBox="1"/>
          <p:nvPr/>
        </p:nvSpPr>
        <p:spPr>
          <a:xfrm>
            <a:off x="720017" y="3122592"/>
            <a:ext cx="6094520" cy="3416320"/>
          </a:xfrm>
          <a:prstGeom prst="rect">
            <a:avLst/>
          </a:prstGeom>
          <a:noFill/>
        </p:spPr>
        <p:txBody>
          <a:bodyPr wrap="square">
            <a:spAutoFit/>
          </a:bodyPr>
          <a:lstStyle/>
          <a:p>
            <a:pPr marL="0" indent="0">
              <a:buNone/>
            </a:pPr>
            <a:r>
              <a:rPr lang="en-US" sz="2400" dirty="0"/>
              <a:t>#include &lt;</a:t>
            </a:r>
            <a:r>
              <a:rPr lang="en-US" sz="2400" dirty="0" err="1"/>
              <a:t>stdio.h</a:t>
            </a:r>
            <a:r>
              <a:rPr lang="en-US" sz="2400" dirty="0"/>
              <a:t>&gt;</a:t>
            </a:r>
          </a:p>
          <a:p>
            <a:pPr marL="0" indent="0">
              <a:buNone/>
            </a:pPr>
            <a:r>
              <a:rPr lang="en-US" sz="2400" dirty="0">
                <a:solidFill>
                  <a:srgbClr val="C030B9"/>
                </a:solidFill>
              </a:rPr>
              <a:t>extern int x;</a:t>
            </a:r>
          </a:p>
          <a:p>
            <a:pPr marL="0" indent="0">
              <a:buNone/>
            </a:pPr>
            <a:r>
              <a:rPr lang="en-US" sz="2400" dirty="0"/>
              <a:t>void ex()</a:t>
            </a:r>
          </a:p>
          <a:p>
            <a:pPr marL="0" indent="0">
              <a:buNone/>
            </a:pPr>
            <a:r>
              <a:rPr lang="en-US" sz="2400" dirty="0"/>
              <a:t>{    </a:t>
            </a:r>
            <a:r>
              <a:rPr lang="en-US" sz="2400" dirty="0" err="1"/>
              <a:t>printf</a:t>
            </a:r>
            <a:r>
              <a:rPr lang="en-US" sz="2400" dirty="0"/>
              <a:t>(" %</a:t>
            </a:r>
            <a:r>
              <a:rPr lang="en-US" sz="2400" dirty="0" err="1"/>
              <a:t>d",x</a:t>
            </a:r>
            <a:r>
              <a:rPr lang="en-US" sz="2400" dirty="0"/>
              <a:t>);}</a:t>
            </a:r>
          </a:p>
          <a:p>
            <a:pPr marL="0" indent="0">
              <a:buNone/>
            </a:pPr>
            <a:r>
              <a:rPr lang="en-US" sz="2400" dirty="0"/>
              <a:t>int main()</a:t>
            </a:r>
          </a:p>
          <a:p>
            <a:pPr marL="0" indent="0">
              <a:buNone/>
            </a:pPr>
            <a:r>
              <a:rPr lang="en-US" sz="2400" dirty="0"/>
              <a:t>{   ex();  </a:t>
            </a:r>
          </a:p>
          <a:p>
            <a:pPr marL="0" indent="0">
              <a:buNone/>
            </a:pPr>
            <a:r>
              <a:rPr lang="en-US" sz="2400" dirty="0"/>
              <a:t>  return 0;</a:t>
            </a:r>
          </a:p>
          <a:p>
            <a:pPr marL="0" indent="0">
              <a:buNone/>
            </a:pPr>
            <a:r>
              <a:rPr lang="en-US" sz="2400" dirty="0"/>
              <a:t>}</a:t>
            </a:r>
          </a:p>
          <a:p>
            <a:pPr marL="0" indent="0">
              <a:buNone/>
            </a:pPr>
            <a:r>
              <a:rPr lang="en-US" sz="2400" dirty="0"/>
              <a:t>int x=10;</a:t>
            </a:r>
            <a:endParaRPr lang="te-IN" sz="2400" dirty="0"/>
          </a:p>
        </p:txBody>
      </p:sp>
      <p:sp>
        <p:nvSpPr>
          <p:cNvPr id="7" name="TextBox 6">
            <a:extLst>
              <a:ext uri="{FF2B5EF4-FFF2-40B4-BE49-F238E27FC236}">
                <a16:creationId xmlns:a16="http://schemas.microsoft.com/office/drawing/2014/main" id="{AE56F117-F000-4CB2-B704-720FD14E22C5}"/>
              </a:ext>
            </a:extLst>
          </p:cNvPr>
          <p:cNvSpPr txBox="1"/>
          <p:nvPr/>
        </p:nvSpPr>
        <p:spPr>
          <a:xfrm>
            <a:off x="6696353" y="3262151"/>
            <a:ext cx="6094520" cy="1938992"/>
          </a:xfrm>
          <a:prstGeom prst="rect">
            <a:avLst/>
          </a:prstGeom>
          <a:noFill/>
        </p:spPr>
        <p:txBody>
          <a:bodyPr wrap="square">
            <a:spAutoFit/>
          </a:bodyPr>
          <a:lstStyle/>
          <a:p>
            <a:pPr marL="0" indent="0">
              <a:buNone/>
            </a:pPr>
            <a:r>
              <a:rPr lang="en-US" sz="2400" dirty="0">
                <a:solidFill>
                  <a:srgbClr val="C030B9"/>
                </a:solidFill>
              </a:rPr>
              <a:t>scope: </a:t>
            </a:r>
            <a:r>
              <a:rPr lang="en-US" sz="2400" dirty="0"/>
              <a:t>Throughtout the program</a:t>
            </a:r>
          </a:p>
          <a:p>
            <a:pPr marL="0" indent="0">
              <a:buNone/>
            </a:pPr>
            <a:endParaRPr lang="en-US" sz="2400" dirty="0"/>
          </a:p>
          <a:p>
            <a:pPr marL="0" indent="0">
              <a:buNone/>
            </a:pPr>
            <a:r>
              <a:rPr lang="en-US" sz="2400" dirty="0">
                <a:solidFill>
                  <a:srgbClr val="C030B9"/>
                </a:solidFill>
              </a:rPr>
              <a:t>lifetime: </a:t>
            </a:r>
            <a:r>
              <a:rPr lang="en-US" sz="2400" dirty="0"/>
              <a:t>Until the complete execution of program.</a:t>
            </a:r>
          </a:p>
          <a:p>
            <a:pPr marL="0" indent="0">
              <a:buNone/>
            </a:pPr>
            <a:endParaRPr lang="te-IN" sz="2400" dirty="0"/>
          </a:p>
        </p:txBody>
      </p:sp>
    </p:spTree>
    <p:extLst>
      <p:ext uri="{BB962C8B-B14F-4D97-AF65-F5344CB8AC3E}">
        <p14:creationId xmlns:p14="http://schemas.microsoft.com/office/powerpoint/2010/main" val="208113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89DD-BC4E-4DAF-8C2F-9E5B2D3E4458}"/>
              </a:ext>
            </a:extLst>
          </p:cNvPr>
          <p:cNvSpPr>
            <a:spLocks noGrp="1"/>
          </p:cNvSpPr>
          <p:nvPr>
            <p:ph type="title"/>
          </p:nvPr>
        </p:nvSpPr>
        <p:spPr/>
        <p:txBody>
          <a:bodyPr/>
          <a:lstStyle/>
          <a:p>
            <a:pPr algn="ctr"/>
            <a:r>
              <a:rPr lang="en-US" b="1" u="sng" dirty="0"/>
              <a:t>Initializing a String-example</a:t>
            </a:r>
            <a:endParaRPr lang="te-IN" dirty="0"/>
          </a:p>
        </p:txBody>
      </p:sp>
      <p:sp>
        <p:nvSpPr>
          <p:cNvPr id="4" name="Footer Placeholder 3">
            <a:extLst>
              <a:ext uri="{FF2B5EF4-FFF2-40B4-BE49-F238E27FC236}">
                <a16:creationId xmlns:a16="http://schemas.microsoft.com/office/drawing/2014/main" id="{42257DE8-4F0F-4ED6-9D93-FA16E9FFD5EF}"/>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09D71F26-427A-46C5-97F5-CBC1A8B50735}"/>
              </a:ext>
            </a:extLst>
          </p:cNvPr>
          <p:cNvSpPr txBox="1"/>
          <p:nvPr/>
        </p:nvSpPr>
        <p:spPr>
          <a:xfrm>
            <a:off x="324059" y="1305341"/>
            <a:ext cx="6094324" cy="4154984"/>
          </a:xfrm>
          <a:prstGeom prst="rect">
            <a:avLst/>
          </a:prstGeom>
          <a:noFill/>
        </p:spPr>
        <p:txBody>
          <a:bodyPr wrap="square">
            <a:spAutoFit/>
          </a:bodyPr>
          <a:lstStyle/>
          <a:p>
            <a:pPr marL="0" indent="0">
              <a:buNone/>
            </a:pPr>
            <a:r>
              <a:rPr lang="en-IN" sz="2400" b="1" dirty="0"/>
              <a:t>#include&lt;stdio.h&gt;</a:t>
            </a:r>
          </a:p>
          <a:p>
            <a:pPr marL="0" indent="0">
              <a:buNone/>
            </a:pPr>
            <a:r>
              <a:rPr lang="en-IN" sz="2400" b="1" dirty="0"/>
              <a:t>  </a:t>
            </a:r>
          </a:p>
          <a:p>
            <a:pPr marL="0" indent="0">
              <a:buNone/>
            </a:pPr>
            <a:r>
              <a:rPr lang="en-IN" sz="2400" b="1" dirty="0"/>
              <a:t>int main()</a:t>
            </a:r>
          </a:p>
          <a:p>
            <a:pPr marL="0" indent="0">
              <a:buNone/>
            </a:pPr>
            <a:r>
              <a:rPr lang="en-IN" sz="2400" b="1" dirty="0"/>
              <a:t>{ </a:t>
            </a:r>
          </a:p>
          <a:p>
            <a:pPr marL="0" indent="0">
              <a:buNone/>
            </a:pPr>
            <a:r>
              <a:rPr lang="en-IN" sz="2400" b="1" dirty="0"/>
              <a:t>char str1[] = "Aditya";</a:t>
            </a:r>
          </a:p>
          <a:p>
            <a:pPr marL="0" indent="0">
              <a:buNone/>
            </a:pPr>
            <a:endParaRPr lang="en-IN" sz="2400" b="1" dirty="0"/>
          </a:p>
          <a:p>
            <a:pPr marL="0" indent="0">
              <a:buNone/>
            </a:pPr>
            <a:r>
              <a:rPr lang="en-IN" sz="2400" b="1" dirty="0"/>
              <a:t>char str2[7] = "Aditya";</a:t>
            </a:r>
          </a:p>
          <a:p>
            <a:pPr marL="0" indent="0">
              <a:buNone/>
            </a:pPr>
            <a:endParaRPr lang="en-IN" sz="2400" b="1" dirty="0"/>
          </a:p>
          <a:p>
            <a:pPr marL="0" indent="0">
              <a:buNone/>
            </a:pPr>
            <a:r>
              <a:rPr lang="en-IN" sz="2400" b="1" dirty="0"/>
              <a:t>char str3[7] = {'A','d','</a:t>
            </a:r>
            <a:r>
              <a:rPr lang="en-IN" sz="2400" b="1" dirty="0" err="1"/>
              <a:t>i</a:t>
            </a:r>
            <a:r>
              <a:rPr lang="en-IN" sz="2400" b="1" dirty="0"/>
              <a:t>','</a:t>
            </a:r>
            <a:r>
              <a:rPr lang="en-IN" sz="2400" b="1" dirty="0" err="1"/>
              <a:t>t','y','a</a:t>
            </a:r>
            <a:r>
              <a:rPr lang="en-IN" sz="2400" b="1" dirty="0"/>
              <a:t>','\0'};</a:t>
            </a:r>
          </a:p>
          <a:p>
            <a:pPr marL="0" indent="0">
              <a:buNone/>
            </a:pPr>
            <a:endParaRPr lang="en-IN" sz="2400" b="1" dirty="0"/>
          </a:p>
          <a:p>
            <a:pPr marL="0" indent="0">
              <a:buNone/>
            </a:pPr>
            <a:r>
              <a:rPr lang="en-IN" sz="2400" b="1" dirty="0"/>
              <a:t>char str4[] = {'A','d','</a:t>
            </a:r>
            <a:r>
              <a:rPr lang="en-IN" sz="2400" b="1" dirty="0" err="1"/>
              <a:t>i</a:t>
            </a:r>
            <a:r>
              <a:rPr lang="en-IN" sz="2400" b="1" dirty="0"/>
              <a:t>','</a:t>
            </a:r>
            <a:r>
              <a:rPr lang="en-IN" sz="2400" b="1" dirty="0" err="1"/>
              <a:t>t','y','a</a:t>
            </a:r>
            <a:r>
              <a:rPr lang="en-IN" sz="2400" b="1" dirty="0"/>
              <a:t>','\0'};</a:t>
            </a:r>
          </a:p>
        </p:txBody>
      </p:sp>
      <p:sp>
        <p:nvSpPr>
          <p:cNvPr id="9" name="TextBox 8">
            <a:extLst>
              <a:ext uri="{FF2B5EF4-FFF2-40B4-BE49-F238E27FC236}">
                <a16:creationId xmlns:a16="http://schemas.microsoft.com/office/drawing/2014/main" id="{AF3702DE-343F-4C6F-A8ED-E47736209CD4}"/>
              </a:ext>
            </a:extLst>
          </p:cNvPr>
          <p:cNvSpPr txBox="1"/>
          <p:nvPr/>
        </p:nvSpPr>
        <p:spPr>
          <a:xfrm>
            <a:off x="6503796" y="1841586"/>
            <a:ext cx="6094324" cy="2677656"/>
          </a:xfrm>
          <a:prstGeom prst="rect">
            <a:avLst/>
          </a:prstGeom>
          <a:noFill/>
        </p:spPr>
        <p:txBody>
          <a:bodyPr wrap="square">
            <a:spAutoFit/>
          </a:bodyPr>
          <a:lstStyle/>
          <a:p>
            <a:pPr marL="0" indent="0">
              <a:buNone/>
            </a:pPr>
            <a:r>
              <a:rPr lang="pt-BR" sz="2400" b="1" dirty="0"/>
              <a:t>printf("%s\n",str1);</a:t>
            </a:r>
          </a:p>
          <a:p>
            <a:pPr marL="0" indent="0">
              <a:buNone/>
            </a:pPr>
            <a:r>
              <a:rPr lang="pt-BR" sz="2400" b="1" dirty="0"/>
              <a:t>printf("%s\n",str2);</a:t>
            </a:r>
          </a:p>
          <a:p>
            <a:pPr marL="0" indent="0">
              <a:buNone/>
            </a:pPr>
            <a:r>
              <a:rPr lang="pt-BR" sz="2400" b="1" dirty="0"/>
              <a:t>printf("%s\n",str3);</a:t>
            </a:r>
          </a:p>
          <a:p>
            <a:pPr marL="0" indent="0">
              <a:buNone/>
            </a:pPr>
            <a:r>
              <a:rPr lang="pt-BR" sz="2400" b="1" dirty="0"/>
              <a:t>printf("%s\n",str4);</a:t>
            </a:r>
          </a:p>
          <a:p>
            <a:pPr marL="0" indent="0">
              <a:buNone/>
            </a:pPr>
            <a:endParaRPr lang="pt-BR" sz="2400" b="1" dirty="0"/>
          </a:p>
          <a:p>
            <a:pPr marL="0" indent="0">
              <a:buNone/>
            </a:pPr>
            <a:r>
              <a:rPr lang="pt-BR" sz="2400" b="1" dirty="0"/>
              <a:t> return 0;</a:t>
            </a:r>
          </a:p>
          <a:p>
            <a:pPr marL="0" indent="0">
              <a:buNone/>
            </a:pPr>
            <a:r>
              <a:rPr lang="pt-BR" sz="2400" b="1" dirty="0"/>
              <a:t>}</a:t>
            </a:r>
            <a:endParaRPr lang="te-IN" sz="2400" b="1" dirty="0"/>
          </a:p>
        </p:txBody>
      </p:sp>
    </p:spTree>
    <p:extLst>
      <p:ext uri="{BB962C8B-B14F-4D97-AF65-F5344CB8AC3E}">
        <p14:creationId xmlns:p14="http://schemas.microsoft.com/office/powerpoint/2010/main" val="27271776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E922-5890-464C-B07F-C8E6EE9F30AA}"/>
              </a:ext>
            </a:extLst>
          </p:cNvPr>
          <p:cNvSpPr>
            <a:spLocks noGrp="1"/>
          </p:cNvSpPr>
          <p:nvPr>
            <p:ph type="title"/>
          </p:nvPr>
        </p:nvSpPr>
        <p:spPr/>
        <p:txBody>
          <a:bodyPr/>
          <a:lstStyle/>
          <a:p>
            <a:pPr algn="ctr"/>
            <a:r>
              <a:rPr lang="en-IN" dirty="0"/>
              <a:t>register Storage Class</a:t>
            </a:r>
            <a:endParaRPr lang="te-IN" dirty="0"/>
          </a:p>
        </p:txBody>
      </p:sp>
      <p:sp>
        <p:nvSpPr>
          <p:cNvPr id="3" name="Content Placeholder 2">
            <a:extLst>
              <a:ext uri="{FF2B5EF4-FFF2-40B4-BE49-F238E27FC236}">
                <a16:creationId xmlns:a16="http://schemas.microsoft.com/office/drawing/2014/main" id="{9E914CE6-9600-4A94-8D48-85AFC02C4170}"/>
              </a:ext>
            </a:extLst>
          </p:cNvPr>
          <p:cNvSpPr>
            <a:spLocks noGrp="1"/>
          </p:cNvSpPr>
          <p:nvPr>
            <p:ph idx="1"/>
          </p:nvPr>
        </p:nvSpPr>
        <p:spPr>
          <a:xfrm>
            <a:off x="838200" y="1150922"/>
            <a:ext cx="10515600" cy="4351338"/>
          </a:xfrm>
        </p:spPr>
        <p:txBody>
          <a:bodyPr/>
          <a:lstStyle/>
          <a:p>
            <a:r>
              <a:rPr lang="en-US" dirty="0">
                <a:solidFill>
                  <a:srgbClr val="3333FF"/>
                </a:solidFill>
              </a:rPr>
              <a:t>The </a:t>
            </a:r>
            <a:r>
              <a:rPr lang="en-US" dirty="0">
                <a:solidFill>
                  <a:srgbClr val="C030B9"/>
                </a:solidFill>
              </a:rPr>
              <a:t>register</a:t>
            </a:r>
            <a:r>
              <a:rPr lang="en-US" dirty="0">
                <a:solidFill>
                  <a:srgbClr val="3333FF"/>
                </a:solidFill>
              </a:rPr>
              <a:t> keyword is used to declare register variables. Register variables were supposed to be faster than local variables.</a:t>
            </a:r>
          </a:p>
          <a:p>
            <a:r>
              <a:rPr lang="en-US" dirty="0">
                <a:solidFill>
                  <a:srgbClr val="3333FF"/>
                </a:solidFill>
              </a:rPr>
              <a:t>Stores the value in a register.</a:t>
            </a:r>
            <a:endParaRPr lang="te-IN" dirty="0"/>
          </a:p>
        </p:txBody>
      </p:sp>
      <p:sp>
        <p:nvSpPr>
          <p:cNvPr id="4" name="Footer Placeholder 3">
            <a:extLst>
              <a:ext uri="{FF2B5EF4-FFF2-40B4-BE49-F238E27FC236}">
                <a16:creationId xmlns:a16="http://schemas.microsoft.com/office/drawing/2014/main" id="{2A15D8B0-7D4B-487D-9B04-7A5AD3909CDB}"/>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476B43A3-6983-4D7F-9F8E-29927AFB1039}"/>
              </a:ext>
            </a:extLst>
          </p:cNvPr>
          <p:cNvSpPr txBox="1"/>
          <p:nvPr/>
        </p:nvSpPr>
        <p:spPr>
          <a:xfrm>
            <a:off x="720017" y="2455272"/>
            <a:ext cx="6094520" cy="3046988"/>
          </a:xfrm>
          <a:prstGeom prst="rect">
            <a:avLst/>
          </a:prstGeom>
          <a:noFill/>
        </p:spPr>
        <p:txBody>
          <a:bodyPr wrap="square">
            <a:spAutoFit/>
          </a:bodyPr>
          <a:lstStyle/>
          <a:p>
            <a:pPr marL="0" indent="0">
              <a:buNone/>
            </a:pPr>
            <a:r>
              <a:rPr lang="en-US" sz="2400" dirty="0"/>
              <a:t>#include &lt;</a:t>
            </a:r>
            <a:r>
              <a:rPr lang="en-US" sz="2400" dirty="0" err="1"/>
              <a:t>stdio.h</a:t>
            </a:r>
            <a:r>
              <a:rPr lang="en-US" sz="2400" dirty="0"/>
              <a:t>&gt;</a:t>
            </a:r>
          </a:p>
          <a:p>
            <a:pPr marL="0" indent="0">
              <a:buNone/>
            </a:pPr>
            <a:r>
              <a:rPr lang="en-US" sz="2400" dirty="0"/>
              <a:t>int main()</a:t>
            </a:r>
          </a:p>
          <a:p>
            <a:pPr marL="0" indent="0">
              <a:buNone/>
            </a:pPr>
            <a:r>
              <a:rPr lang="en-US" sz="2400" dirty="0"/>
              <a:t>{  </a:t>
            </a:r>
          </a:p>
          <a:p>
            <a:pPr marL="0" indent="0">
              <a:buNone/>
            </a:pPr>
            <a:r>
              <a:rPr lang="en-US" sz="2400" dirty="0"/>
              <a:t>register int x=20; </a:t>
            </a:r>
          </a:p>
          <a:p>
            <a:pPr marL="0" indent="0">
              <a:buNone/>
            </a:pPr>
            <a:r>
              <a:rPr lang="en-US" sz="2400" dirty="0" err="1"/>
              <a:t>printf</a:t>
            </a:r>
            <a:r>
              <a:rPr lang="en-US" sz="2400" dirty="0"/>
              <a:t>("%</a:t>
            </a:r>
            <a:r>
              <a:rPr lang="en-US" sz="2400" dirty="0" err="1"/>
              <a:t>d",x</a:t>
            </a:r>
            <a:r>
              <a:rPr lang="en-US" sz="2400" dirty="0"/>
              <a:t>);      </a:t>
            </a:r>
          </a:p>
          <a:p>
            <a:pPr marL="0" indent="0">
              <a:buNone/>
            </a:pPr>
            <a:r>
              <a:rPr lang="en-US" sz="2400" dirty="0"/>
              <a:t>return 0;</a:t>
            </a:r>
          </a:p>
          <a:p>
            <a:pPr marL="0" indent="0">
              <a:buNone/>
            </a:pPr>
            <a:r>
              <a:rPr lang="en-US" sz="2400" dirty="0"/>
              <a:t>}</a:t>
            </a:r>
          </a:p>
          <a:p>
            <a:pPr marL="0" indent="0">
              <a:buNone/>
            </a:pPr>
            <a:endParaRPr lang="te-IN" sz="2400" dirty="0"/>
          </a:p>
        </p:txBody>
      </p:sp>
      <p:sp>
        <p:nvSpPr>
          <p:cNvPr id="7" name="TextBox 6">
            <a:extLst>
              <a:ext uri="{FF2B5EF4-FFF2-40B4-BE49-F238E27FC236}">
                <a16:creationId xmlns:a16="http://schemas.microsoft.com/office/drawing/2014/main" id="{AE56F117-F000-4CB2-B704-720FD14E22C5}"/>
              </a:ext>
            </a:extLst>
          </p:cNvPr>
          <p:cNvSpPr txBox="1"/>
          <p:nvPr/>
        </p:nvSpPr>
        <p:spPr>
          <a:xfrm>
            <a:off x="6696353" y="3262151"/>
            <a:ext cx="6094520" cy="2677656"/>
          </a:xfrm>
          <a:prstGeom prst="rect">
            <a:avLst/>
          </a:prstGeom>
          <a:noFill/>
        </p:spPr>
        <p:txBody>
          <a:bodyPr wrap="square">
            <a:spAutoFit/>
          </a:bodyPr>
          <a:lstStyle/>
          <a:p>
            <a:pPr marL="0" indent="0">
              <a:buNone/>
            </a:pPr>
            <a:r>
              <a:rPr lang="en-US" sz="2400" dirty="0">
                <a:solidFill>
                  <a:srgbClr val="C030B9"/>
                </a:solidFill>
              </a:rPr>
              <a:t>scope: </a:t>
            </a:r>
            <a:r>
              <a:rPr lang="en-US" sz="2400" dirty="0"/>
              <a:t>In the same block in which it</a:t>
            </a:r>
          </a:p>
          <a:p>
            <a:pPr marL="0" indent="0">
              <a:buNone/>
            </a:pPr>
            <a:r>
              <a:rPr lang="en-US" sz="2400" dirty="0"/>
              <a:t>declared.</a:t>
            </a:r>
          </a:p>
          <a:p>
            <a:pPr marL="0" indent="0">
              <a:buNone/>
            </a:pPr>
            <a:endParaRPr lang="en-US" sz="2400" dirty="0"/>
          </a:p>
          <a:p>
            <a:pPr marL="0" indent="0">
              <a:buNone/>
            </a:pPr>
            <a:r>
              <a:rPr lang="en-US" sz="2400" dirty="0">
                <a:solidFill>
                  <a:srgbClr val="C030B9"/>
                </a:solidFill>
              </a:rPr>
              <a:t>lifetime: </a:t>
            </a:r>
            <a:r>
              <a:rPr lang="en-US" sz="2400" dirty="0"/>
              <a:t>In the same block in which it</a:t>
            </a:r>
          </a:p>
          <a:p>
            <a:pPr marL="0" indent="0">
              <a:buNone/>
            </a:pPr>
            <a:r>
              <a:rPr lang="en-US" sz="2400" dirty="0"/>
              <a:t>declared.</a:t>
            </a:r>
          </a:p>
          <a:p>
            <a:pPr marL="0" indent="0">
              <a:buNone/>
            </a:pPr>
            <a:endParaRPr lang="en-US" sz="2400" dirty="0"/>
          </a:p>
          <a:p>
            <a:pPr marL="0" indent="0">
              <a:buNone/>
            </a:pPr>
            <a:endParaRPr lang="te-IN" sz="2400" dirty="0"/>
          </a:p>
        </p:txBody>
      </p:sp>
    </p:spTree>
    <p:extLst>
      <p:ext uri="{BB962C8B-B14F-4D97-AF65-F5344CB8AC3E}">
        <p14:creationId xmlns:p14="http://schemas.microsoft.com/office/powerpoint/2010/main" val="343968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89DD-BC4E-4DAF-8C2F-9E5B2D3E4458}"/>
              </a:ext>
            </a:extLst>
          </p:cNvPr>
          <p:cNvSpPr>
            <a:spLocks noGrp="1"/>
          </p:cNvSpPr>
          <p:nvPr>
            <p:ph type="title"/>
          </p:nvPr>
        </p:nvSpPr>
        <p:spPr/>
        <p:txBody>
          <a:bodyPr/>
          <a:lstStyle/>
          <a:p>
            <a:pPr algn="ctr"/>
            <a:r>
              <a:rPr lang="en-US" b="1" u="sng" dirty="0"/>
              <a:t>Reading a String</a:t>
            </a:r>
            <a:endParaRPr lang="te-IN" dirty="0"/>
          </a:p>
        </p:txBody>
      </p:sp>
      <p:sp>
        <p:nvSpPr>
          <p:cNvPr id="4" name="Footer Placeholder 3">
            <a:extLst>
              <a:ext uri="{FF2B5EF4-FFF2-40B4-BE49-F238E27FC236}">
                <a16:creationId xmlns:a16="http://schemas.microsoft.com/office/drawing/2014/main" id="{42257DE8-4F0F-4ED6-9D93-FA16E9FFD5EF}"/>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09D71F26-427A-46C5-97F5-CBC1A8B50735}"/>
              </a:ext>
            </a:extLst>
          </p:cNvPr>
          <p:cNvSpPr txBox="1"/>
          <p:nvPr/>
        </p:nvSpPr>
        <p:spPr>
          <a:xfrm>
            <a:off x="324059" y="1305341"/>
            <a:ext cx="10216662" cy="461665"/>
          </a:xfrm>
          <a:prstGeom prst="rect">
            <a:avLst/>
          </a:prstGeom>
          <a:noFill/>
        </p:spPr>
        <p:txBody>
          <a:bodyPr wrap="square">
            <a:spAutoFit/>
          </a:bodyPr>
          <a:lstStyle/>
          <a:p>
            <a:pPr marL="0" indent="0">
              <a:buNone/>
            </a:pPr>
            <a:r>
              <a:rPr lang="en-US" sz="2400" b="0" i="0" dirty="0">
                <a:solidFill>
                  <a:srgbClr val="333333"/>
                </a:solidFill>
                <a:effectLst/>
                <a:latin typeface="Inter-Regular"/>
              </a:rPr>
              <a:t>scanf can be used to read a string from keyboard </a:t>
            </a:r>
            <a:endParaRPr lang="en-IN" sz="2400" b="1" dirty="0"/>
          </a:p>
        </p:txBody>
      </p:sp>
      <p:sp>
        <p:nvSpPr>
          <p:cNvPr id="7" name="TextBox 6">
            <a:extLst>
              <a:ext uri="{FF2B5EF4-FFF2-40B4-BE49-F238E27FC236}">
                <a16:creationId xmlns:a16="http://schemas.microsoft.com/office/drawing/2014/main" id="{808CD80F-B7E4-4FE3-87F7-212041A96BFE}"/>
              </a:ext>
            </a:extLst>
          </p:cNvPr>
          <p:cNvSpPr txBox="1"/>
          <p:nvPr/>
        </p:nvSpPr>
        <p:spPr>
          <a:xfrm>
            <a:off x="324059" y="1984573"/>
            <a:ext cx="6094324" cy="1200329"/>
          </a:xfrm>
          <a:prstGeom prst="rect">
            <a:avLst/>
          </a:prstGeom>
          <a:noFill/>
        </p:spPr>
        <p:txBody>
          <a:bodyPr wrap="square">
            <a:spAutoFit/>
          </a:bodyPr>
          <a:lstStyle/>
          <a:p>
            <a:pPr marL="0" indent="0">
              <a:buNone/>
            </a:pPr>
            <a:r>
              <a:rPr lang="en-US" sz="2400" b="1" u="sng" dirty="0">
                <a:solidFill>
                  <a:srgbClr val="3333FF"/>
                </a:solidFill>
              </a:rPr>
              <a:t>syntax:</a:t>
            </a:r>
          </a:p>
          <a:p>
            <a:pPr marL="0" indent="0">
              <a:buNone/>
            </a:pPr>
            <a:r>
              <a:rPr lang="en-US" sz="2400" b="1" dirty="0">
                <a:solidFill>
                  <a:srgbClr val="3333FF"/>
                </a:solidFill>
              </a:rPr>
              <a:t>scanf(“%s”,</a:t>
            </a:r>
            <a:r>
              <a:rPr lang="en-US" sz="2400" b="1" dirty="0" err="1">
                <a:solidFill>
                  <a:srgbClr val="3333FF"/>
                </a:solidFill>
              </a:rPr>
              <a:t>stringname</a:t>
            </a:r>
            <a:r>
              <a:rPr lang="en-US" sz="2400" b="1" dirty="0">
                <a:solidFill>
                  <a:srgbClr val="3333FF"/>
                </a:solidFill>
              </a:rPr>
              <a:t>);</a:t>
            </a:r>
          </a:p>
          <a:p>
            <a:pPr marL="0" indent="0">
              <a:buNone/>
            </a:pPr>
            <a:endParaRPr lang="en-US" sz="2400" b="1" dirty="0">
              <a:solidFill>
                <a:srgbClr val="3333FF"/>
              </a:solidFill>
            </a:endParaRPr>
          </a:p>
        </p:txBody>
      </p:sp>
      <p:sp>
        <p:nvSpPr>
          <p:cNvPr id="11" name="TextBox 10">
            <a:extLst>
              <a:ext uri="{FF2B5EF4-FFF2-40B4-BE49-F238E27FC236}">
                <a16:creationId xmlns:a16="http://schemas.microsoft.com/office/drawing/2014/main" id="{48B55A21-B60D-4F4A-8C39-847BDC0D3028}"/>
              </a:ext>
            </a:extLst>
          </p:cNvPr>
          <p:cNvSpPr txBox="1"/>
          <p:nvPr/>
        </p:nvSpPr>
        <p:spPr>
          <a:xfrm>
            <a:off x="191382" y="2887682"/>
            <a:ext cx="6094324" cy="3970318"/>
          </a:xfrm>
          <a:prstGeom prst="rect">
            <a:avLst/>
          </a:prstGeom>
          <a:noFill/>
        </p:spPr>
        <p:txBody>
          <a:bodyPr wrap="square">
            <a:spAutoFit/>
          </a:bodyPr>
          <a:lstStyle/>
          <a:p>
            <a:r>
              <a:rPr lang="en-US" sz="2800" b="1" dirty="0"/>
              <a:t>#include&lt;stdio.h&gt;  </a:t>
            </a:r>
          </a:p>
          <a:p>
            <a:r>
              <a:rPr lang="en-US" sz="2800" b="1" dirty="0"/>
              <a:t>int main ()  </a:t>
            </a:r>
          </a:p>
          <a:p>
            <a:r>
              <a:rPr lang="en-US" sz="2800" b="1" dirty="0"/>
              <a:t>{  </a:t>
            </a:r>
          </a:p>
          <a:p>
            <a:r>
              <a:rPr lang="en-US" sz="2800" b="1" dirty="0"/>
              <a:t>    char str[20];  </a:t>
            </a:r>
          </a:p>
          <a:p>
            <a:r>
              <a:rPr lang="en-US" sz="2800" b="1" dirty="0"/>
              <a:t>    printf("Enter the string?");  </a:t>
            </a:r>
          </a:p>
          <a:p>
            <a:r>
              <a:rPr lang="en-US" sz="2800" b="1" dirty="0"/>
              <a:t>    scanf("%</a:t>
            </a:r>
            <a:r>
              <a:rPr lang="en-US" sz="2800" b="1" dirty="0" err="1"/>
              <a:t>s",str</a:t>
            </a:r>
            <a:r>
              <a:rPr lang="en-US" sz="2800" b="1" dirty="0"/>
              <a:t>);  </a:t>
            </a:r>
          </a:p>
          <a:p>
            <a:r>
              <a:rPr lang="en-US" sz="2800" b="1" dirty="0"/>
              <a:t>    printf("You entered %</a:t>
            </a:r>
            <a:r>
              <a:rPr lang="en-US" sz="2800" b="1" dirty="0" err="1"/>
              <a:t>s",s</a:t>
            </a:r>
            <a:r>
              <a:rPr lang="en-US" sz="2800" b="1" dirty="0"/>
              <a:t>); </a:t>
            </a:r>
          </a:p>
          <a:p>
            <a:r>
              <a:rPr lang="en-US" sz="2800" b="1" dirty="0"/>
              <a:t>    return 0;</a:t>
            </a:r>
          </a:p>
          <a:p>
            <a:r>
              <a:rPr lang="en-US" sz="2800" b="1" dirty="0"/>
              <a:t>}</a:t>
            </a:r>
            <a:endParaRPr lang="te-IN" sz="2800" b="1" dirty="0"/>
          </a:p>
        </p:txBody>
      </p:sp>
      <p:sp>
        <p:nvSpPr>
          <p:cNvPr id="13" name="TextBox 12">
            <a:extLst>
              <a:ext uri="{FF2B5EF4-FFF2-40B4-BE49-F238E27FC236}">
                <a16:creationId xmlns:a16="http://schemas.microsoft.com/office/drawing/2014/main" id="{77670EE7-086A-4E22-A573-EBB75B615934}"/>
              </a:ext>
            </a:extLst>
          </p:cNvPr>
          <p:cNvSpPr txBox="1"/>
          <p:nvPr/>
        </p:nvSpPr>
        <p:spPr>
          <a:xfrm>
            <a:off x="5432390" y="1953737"/>
            <a:ext cx="6094324" cy="3108543"/>
          </a:xfrm>
          <a:prstGeom prst="rect">
            <a:avLst/>
          </a:prstGeom>
          <a:noFill/>
        </p:spPr>
        <p:txBody>
          <a:bodyPr wrap="square">
            <a:spAutoFit/>
          </a:bodyPr>
          <a:lstStyle/>
          <a:p>
            <a:r>
              <a:rPr lang="en-US" sz="2800" b="0" i="0" u="sng" dirty="0">
                <a:solidFill>
                  <a:srgbClr val="333333"/>
                </a:solidFill>
                <a:effectLst/>
                <a:latin typeface="Inter-Regular"/>
              </a:rPr>
              <a:t>Execution:</a:t>
            </a:r>
          </a:p>
          <a:p>
            <a:r>
              <a:rPr lang="en-US" sz="2800" b="1" dirty="0"/>
              <a:t>Enter the </a:t>
            </a:r>
            <a:r>
              <a:rPr lang="en-US" sz="2800" b="1" dirty="0" err="1"/>
              <a:t>string?Aditya</a:t>
            </a:r>
            <a:endParaRPr lang="en-US" sz="2800" b="1" dirty="0"/>
          </a:p>
          <a:p>
            <a:r>
              <a:rPr lang="en-US" sz="2800" b="1" dirty="0"/>
              <a:t>You entered Aditya</a:t>
            </a:r>
          </a:p>
          <a:p>
            <a:endParaRPr lang="en-US" sz="2800" b="0" i="0" dirty="0">
              <a:solidFill>
                <a:srgbClr val="333333"/>
              </a:solidFill>
              <a:effectLst/>
              <a:latin typeface="Inter-Regular"/>
            </a:endParaRPr>
          </a:p>
          <a:p>
            <a:endParaRPr lang="en-US" sz="2800" b="1" dirty="0"/>
          </a:p>
          <a:p>
            <a:r>
              <a:rPr lang="en-US" sz="2800" b="1" dirty="0"/>
              <a:t>Enter the </a:t>
            </a:r>
            <a:r>
              <a:rPr lang="en-US" sz="2800" b="1" dirty="0" err="1"/>
              <a:t>string?Aditya</a:t>
            </a:r>
            <a:r>
              <a:rPr lang="en-US" sz="2800" b="1" dirty="0"/>
              <a:t> College</a:t>
            </a:r>
          </a:p>
          <a:p>
            <a:r>
              <a:rPr lang="en-US" sz="2800" b="1" dirty="0"/>
              <a:t>You entered Aditya</a:t>
            </a:r>
          </a:p>
        </p:txBody>
      </p:sp>
      <p:sp>
        <p:nvSpPr>
          <p:cNvPr id="14" name="TextBox 13">
            <a:extLst>
              <a:ext uri="{FF2B5EF4-FFF2-40B4-BE49-F238E27FC236}">
                <a16:creationId xmlns:a16="http://schemas.microsoft.com/office/drawing/2014/main" id="{70149023-4CD5-47EE-A972-CADDDA481A82}"/>
              </a:ext>
            </a:extLst>
          </p:cNvPr>
          <p:cNvSpPr txBox="1"/>
          <p:nvPr/>
        </p:nvSpPr>
        <p:spPr>
          <a:xfrm>
            <a:off x="4995706" y="5159345"/>
            <a:ext cx="6094324" cy="830997"/>
          </a:xfrm>
          <a:prstGeom prst="rect">
            <a:avLst/>
          </a:prstGeom>
          <a:noFill/>
        </p:spPr>
        <p:txBody>
          <a:bodyPr wrap="square">
            <a:spAutoFit/>
          </a:bodyPr>
          <a:lstStyle/>
          <a:p>
            <a:r>
              <a:rPr lang="en-US" sz="2400" b="1" i="0" dirty="0" err="1">
                <a:solidFill>
                  <a:srgbClr val="FF0000"/>
                </a:solidFill>
                <a:effectLst/>
                <a:latin typeface="Inter-Regular"/>
              </a:rPr>
              <a:t>So,this</a:t>
            </a:r>
            <a:r>
              <a:rPr lang="en-US" sz="2400" b="1" i="0" dirty="0">
                <a:solidFill>
                  <a:srgbClr val="FF0000"/>
                </a:solidFill>
                <a:effectLst/>
                <a:latin typeface="Inter-Regular"/>
              </a:rPr>
              <a:t> scanf not reading entire string.it reads </a:t>
            </a:r>
            <a:r>
              <a:rPr lang="en-US" sz="2400" b="1" i="0" dirty="0" err="1">
                <a:solidFill>
                  <a:srgbClr val="FF0000"/>
                </a:solidFill>
                <a:effectLst/>
                <a:latin typeface="Inter-Regular"/>
              </a:rPr>
              <a:t>upto</a:t>
            </a:r>
            <a:r>
              <a:rPr lang="en-US" sz="2400" b="1" i="0" dirty="0">
                <a:solidFill>
                  <a:srgbClr val="FF0000"/>
                </a:solidFill>
                <a:effectLst/>
                <a:latin typeface="Inter-Regular"/>
              </a:rPr>
              <a:t> first word</a:t>
            </a:r>
            <a:endParaRPr lang="en-US" sz="2400" b="1" dirty="0">
              <a:solidFill>
                <a:srgbClr val="FF0000"/>
              </a:solidFill>
            </a:endParaRPr>
          </a:p>
        </p:txBody>
      </p:sp>
    </p:spTree>
    <p:extLst>
      <p:ext uri="{BB962C8B-B14F-4D97-AF65-F5344CB8AC3E}">
        <p14:creationId xmlns:p14="http://schemas.microsoft.com/office/powerpoint/2010/main" val="224990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3">
                                            <p:txEl>
                                              <p:pRg st="1" end="1"/>
                                            </p:txEl>
                                          </p:spTgt>
                                        </p:tgtEl>
                                        <p:attrNameLst>
                                          <p:attrName>style.visibility</p:attrName>
                                        </p:attrNameLst>
                                      </p:cBhvr>
                                      <p:to>
                                        <p:strVal val="visible"/>
                                      </p:to>
                                    </p:set>
                                    <p:animEffect transition="in" filter="fade">
                                      <p:cBhvr>
                                        <p:cTn id="51" dur="500"/>
                                        <p:tgtEl>
                                          <p:spTgt spid="13">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3">
                                            <p:txEl>
                                              <p:pRg st="2" end="2"/>
                                            </p:txEl>
                                          </p:spTgt>
                                        </p:tgtEl>
                                        <p:attrNameLst>
                                          <p:attrName>style.visibility</p:attrName>
                                        </p:attrNameLst>
                                      </p:cBhvr>
                                      <p:to>
                                        <p:strVal val="visible"/>
                                      </p:to>
                                    </p:set>
                                    <p:animEffect transition="in" filter="fade">
                                      <p:cBhvr>
                                        <p:cTn id="56" dur="500"/>
                                        <p:tgtEl>
                                          <p:spTgt spid="13">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89DD-BC4E-4DAF-8C2F-9E5B2D3E4458}"/>
              </a:ext>
            </a:extLst>
          </p:cNvPr>
          <p:cNvSpPr>
            <a:spLocks noGrp="1"/>
          </p:cNvSpPr>
          <p:nvPr>
            <p:ph type="title"/>
          </p:nvPr>
        </p:nvSpPr>
        <p:spPr/>
        <p:txBody>
          <a:bodyPr/>
          <a:lstStyle/>
          <a:p>
            <a:pPr algn="ctr"/>
            <a:r>
              <a:rPr lang="en-US" b="1" u="sng" dirty="0"/>
              <a:t>Reading a String</a:t>
            </a:r>
            <a:endParaRPr lang="te-IN" dirty="0"/>
          </a:p>
        </p:txBody>
      </p:sp>
      <p:sp>
        <p:nvSpPr>
          <p:cNvPr id="4" name="Footer Placeholder 3">
            <a:extLst>
              <a:ext uri="{FF2B5EF4-FFF2-40B4-BE49-F238E27FC236}">
                <a16:creationId xmlns:a16="http://schemas.microsoft.com/office/drawing/2014/main" id="{42257DE8-4F0F-4ED6-9D93-FA16E9FFD5EF}"/>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09D71F26-427A-46C5-97F5-CBC1A8B50735}"/>
              </a:ext>
            </a:extLst>
          </p:cNvPr>
          <p:cNvSpPr txBox="1"/>
          <p:nvPr/>
        </p:nvSpPr>
        <p:spPr>
          <a:xfrm>
            <a:off x="324059" y="1305341"/>
            <a:ext cx="10216662" cy="461665"/>
          </a:xfrm>
          <a:prstGeom prst="rect">
            <a:avLst/>
          </a:prstGeom>
          <a:noFill/>
        </p:spPr>
        <p:txBody>
          <a:bodyPr wrap="square">
            <a:spAutoFit/>
          </a:bodyPr>
          <a:lstStyle/>
          <a:p>
            <a:pPr marL="0" indent="0">
              <a:buNone/>
            </a:pPr>
            <a:r>
              <a:rPr lang="en-US" sz="2400" b="1" i="0" u="sng" dirty="0">
                <a:solidFill>
                  <a:srgbClr val="333333"/>
                </a:solidFill>
                <a:effectLst/>
                <a:latin typeface="Inter-Regular"/>
              </a:rPr>
              <a:t>scanf to read string with spaces</a:t>
            </a:r>
            <a:endParaRPr lang="en-IN" sz="2400" b="1" u="sng" dirty="0"/>
          </a:p>
        </p:txBody>
      </p:sp>
      <p:sp>
        <p:nvSpPr>
          <p:cNvPr id="7" name="TextBox 6">
            <a:extLst>
              <a:ext uri="{FF2B5EF4-FFF2-40B4-BE49-F238E27FC236}">
                <a16:creationId xmlns:a16="http://schemas.microsoft.com/office/drawing/2014/main" id="{808CD80F-B7E4-4FE3-87F7-212041A96BFE}"/>
              </a:ext>
            </a:extLst>
          </p:cNvPr>
          <p:cNvSpPr txBox="1"/>
          <p:nvPr/>
        </p:nvSpPr>
        <p:spPr>
          <a:xfrm>
            <a:off x="324059" y="1984573"/>
            <a:ext cx="6094324" cy="830997"/>
          </a:xfrm>
          <a:prstGeom prst="rect">
            <a:avLst/>
          </a:prstGeom>
          <a:noFill/>
        </p:spPr>
        <p:txBody>
          <a:bodyPr wrap="square">
            <a:spAutoFit/>
          </a:bodyPr>
          <a:lstStyle/>
          <a:p>
            <a:pPr marL="0" indent="0">
              <a:buNone/>
            </a:pPr>
            <a:r>
              <a:rPr lang="en-US" sz="2400" b="1" u="sng" dirty="0">
                <a:solidFill>
                  <a:srgbClr val="3333FF"/>
                </a:solidFill>
              </a:rPr>
              <a:t>syntax:</a:t>
            </a:r>
          </a:p>
          <a:p>
            <a:pPr marL="0" indent="0">
              <a:buNone/>
            </a:pPr>
            <a:r>
              <a:rPr lang="en-US" sz="2400" b="1" dirty="0">
                <a:solidFill>
                  <a:srgbClr val="3333FF"/>
                </a:solidFill>
              </a:rPr>
              <a:t>scanf("%[^\n]s",</a:t>
            </a:r>
            <a:r>
              <a:rPr lang="en-US" sz="2400" b="1" dirty="0" err="1">
                <a:solidFill>
                  <a:srgbClr val="3333FF"/>
                </a:solidFill>
              </a:rPr>
              <a:t>stringname</a:t>
            </a:r>
            <a:r>
              <a:rPr lang="en-US" sz="2400" b="1" dirty="0">
                <a:solidFill>
                  <a:srgbClr val="3333FF"/>
                </a:solidFill>
              </a:rPr>
              <a:t>);</a:t>
            </a:r>
          </a:p>
        </p:txBody>
      </p:sp>
      <p:sp>
        <p:nvSpPr>
          <p:cNvPr id="11" name="TextBox 10">
            <a:extLst>
              <a:ext uri="{FF2B5EF4-FFF2-40B4-BE49-F238E27FC236}">
                <a16:creationId xmlns:a16="http://schemas.microsoft.com/office/drawing/2014/main" id="{48B55A21-B60D-4F4A-8C39-847BDC0D3028}"/>
              </a:ext>
            </a:extLst>
          </p:cNvPr>
          <p:cNvSpPr txBox="1"/>
          <p:nvPr/>
        </p:nvSpPr>
        <p:spPr>
          <a:xfrm>
            <a:off x="386691" y="2940030"/>
            <a:ext cx="6094324" cy="3416320"/>
          </a:xfrm>
          <a:prstGeom prst="rect">
            <a:avLst/>
          </a:prstGeom>
          <a:noFill/>
        </p:spPr>
        <p:txBody>
          <a:bodyPr wrap="square">
            <a:spAutoFit/>
          </a:bodyPr>
          <a:lstStyle/>
          <a:p>
            <a:r>
              <a:rPr lang="en-US" sz="2400" b="1" dirty="0"/>
              <a:t>#include&lt;stdio.h&gt;  </a:t>
            </a:r>
          </a:p>
          <a:p>
            <a:r>
              <a:rPr lang="en-US" sz="2400" b="1" dirty="0"/>
              <a:t>int main ()  </a:t>
            </a:r>
          </a:p>
          <a:p>
            <a:r>
              <a:rPr lang="en-US" sz="2400" b="1" dirty="0"/>
              <a:t>{  </a:t>
            </a:r>
          </a:p>
          <a:p>
            <a:r>
              <a:rPr lang="en-US" sz="2400" b="1" dirty="0"/>
              <a:t>    char str[20];  </a:t>
            </a:r>
          </a:p>
          <a:p>
            <a:r>
              <a:rPr lang="en-US" sz="2400" b="1" dirty="0"/>
              <a:t>    printf("Enter the string?");  </a:t>
            </a:r>
          </a:p>
          <a:p>
            <a:r>
              <a:rPr lang="en-US" sz="2400" b="1" dirty="0"/>
              <a:t>    scanf("%[^\n]</a:t>
            </a:r>
            <a:r>
              <a:rPr lang="en-US" sz="2400" b="1" dirty="0" err="1"/>
              <a:t>s",s</a:t>
            </a:r>
            <a:r>
              <a:rPr lang="en-US" sz="2400" b="1" dirty="0"/>
              <a:t>);</a:t>
            </a:r>
          </a:p>
          <a:p>
            <a:r>
              <a:rPr lang="en-US" sz="2400" b="1" dirty="0"/>
              <a:t>    printf("You entered %</a:t>
            </a:r>
            <a:r>
              <a:rPr lang="en-US" sz="2400" b="1" dirty="0" err="1"/>
              <a:t>s",s</a:t>
            </a:r>
            <a:r>
              <a:rPr lang="en-US" sz="2400" b="1" dirty="0"/>
              <a:t>); </a:t>
            </a:r>
          </a:p>
          <a:p>
            <a:r>
              <a:rPr lang="en-US" sz="2400" b="1" dirty="0"/>
              <a:t>    return 0;</a:t>
            </a:r>
          </a:p>
          <a:p>
            <a:r>
              <a:rPr lang="en-US" sz="2400" b="1" dirty="0"/>
              <a:t>}</a:t>
            </a:r>
            <a:endParaRPr lang="te-IN" sz="2400" b="1" dirty="0"/>
          </a:p>
        </p:txBody>
      </p:sp>
      <p:sp>
        <p:nvSpPr>
          <p:cNvPr id="13" name="TextBox 12">
            <a:extLst>
              <a:ext uri="{FF2B5EF4-FFF2-40B4-BE49-F238E27FC236}">
                <a16:creationId xmlns:a16="http://schemas.microsoft.com/office/drawing/2014/main" id="{77670EE7-086A-4E22-A573-EBB75B615934}"/>
              </a:ext>
            </a:extLst>
          </p:cNvPr>
          <p:cNvSpPr txBox="1"/>
          <p:nvPr/>
        </p:nvSpPr>
        <p:spPr>
          <a:xfrm>
            <a:off x="6849208" y="1848197"/>
            <a:ext cx="6094324" cy="3108543"/>
          </a:xfrm>
          <a:prstGeom prst="rect">
            <a:avLst/>
          </a:prstGeom>
          <a:noFill/>
        </p:spPr>
        <p:txBody>
          <a:bodyPr wrap="square">
            <a:spAutoFit/>
          </a:bodyPr>
          <a:lstStyle/>
          <a:p>
            <a:r>
              <a:rPr lang="en-US" sz="2800" b="0" i="0" u="sng" dirty="0">
                <a:solidFill>
                  <a:srgbClr val="333333"/>
                </a:solidFill>
                <a:effectLst/>
                <a:latin typeface="Inter-Regular"/>
              </a:rPr>
              <a:t>Execution:</a:t>
            </a:r>
          </a:p>
          <a:p>
            <a:r>
              <a:rPr lang="en-US" sz="2800" b="1" dirty="0"/>
              <a:t>Enter the </a:t>
            </a:r>
            <a:r>
              <a:rPr lang="en-US" sz="2800" b="1" dirty="0" err="1"/>
              <a:t>string?Aditya</a:t>
            </a:r>
            <a:endParaRPr lang="en-US" sz="2800" b="1" dirty="0"/>
          </a:p>
          <a:p>
            <a:r>
              <a:rPr lang="en-US" sz="2800" b="1" dirty="0"/>
              <a:t>You entered Aditya </a:t>
            </a:r>
          </a:p>
          <a:p>
            <a:endParaRPr lang="en-US" sz="2800" b="0" i="0" dirty="0">
              <a:solidFill>
                <a:srgbClr val="333333"/>
              </a:solidFill>
              <a:effectLst/>
              <a:latin typeface="Inter-Regular"/>
            </a:endParaRPr>
          </a:p>
          <a:p>
            <a:endParaRPr lang="en-US" sz="2800" b="1" dirty="0"/>
          </a:p>
          <a:p>
            <a:r>
              <a:rPr lang="en-US" sz="2800" b="1" dirty="0"/>
              <a:t>Enter the </a:t>
            </a:r>
            <a:r>
              <a:rPr lang="en-US" sz="2800" b="1" dirty="0" err="1"/>
              <a:t>string?Aditya</a:t>
            </a:r>
            <a:r>
              <a:rPr lang="en-US" sz="2800" b="1" dirty="0"/>
              <a:t> College</a:t>
            </a:r>
          </a:p>
          <a:p>
            <a:r>
              <a:rPr lang="en-US" sz="2800" b="1" dirty="0"/>
              <a:t>You entered Aditya College</a:t>
            </a:r>
          </a:p>
        </p:txBody>
      </p:sp>
    </p:spTree>
    <p:extLst>
      <p:ext uri="{BB962C8B-B14F-4D97-AF65-F5344CB8AC3E}">
        <p14:creationId xmlns:p14="http://schemas.microsoft.com/office/powerpoint/2010/main" val="107371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fade">
                                      <p:cBhvr>
                                        <p:cTn id="37" dur="500"/>
                                        <p:tgtEl>
                                          <p:spTgt spid="1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1">
                                            <p:txEl>
                                              <p:pRg st="6" end="6"/>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1">
                                            <p:txEl>
                                              <p:pRg st="7" end="7"/>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3">
                                            <p:txEl>
                                              <p:pRg st="0" end="0"/>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3">
                                            <p:txEl>
                                              <p:pRg st="1" end="1"/>
                                            </p:txEl>
                                          </p:spTgt>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3">
                                            <p:txEl>
                                              <p:pRg st="5" end="5"/>
                                            </p:txEl>
                                          </p:spTgt>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89DD-BC4E-4DAF-8C2F-9E5B2D3E4458}"/>
              </a:ext>
            </a:extLst>
          </p:cNvPr>
          <p:cNvSpPr>
            <a:spLocks noGrp="1"/>
          </p:cNvSpPr>
          <p:nvPr>
            <p:ph type="title"/>
          </p:nvPr>
        </p:nvSpPr>
        <p:spPr/>
        <p:txBody>
          <a:bodyPr/>
          <a:lstStyle/>
          <a:p>
            <a:pPr algn="ctr"/>
            <a:r>
              <a:rPr lang="en-US" b="1" u="sng" dirty="0"/>
              <a:t>Reading a String using gets(),</a:t>
            </a:r>
            <a:r>
              <a:rPr lang="en-US" b="1" u="sng" dirty="0" err="1"/>
              <a:t>fgets</a:t>
            </a:r>
            <a:r>
              <a:rPr lang="en-US" b="1" u="sng" dirty="0"/>
              <a:t>()</a:t>
            </a:r>
            <a:endParaRPr lang="te-IN" dirty="0"/>
          </a:p>
        </p:txBody>
      </p:sp>
      <p:sp>
        <p:nvSpPr>
          <p:cNvPr id="4" name="Footer Placeholder 3">
            <a:extLst>
              <a:ext uri="{FF2B5EF4-FFF2-40B4-BE49-F238E27FC236}">
                <a16:creationId xmlns:a16="http://schemas.microsoft.com/office/drawing/2014/main" id="{42257DE8-4F0F-4ED6-9D93-FA16E9FFD5EF}"/>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09D71F26-427A-46C5-97F5-CBC1A8B50735}"/>
              </a:ext>
            </a:extLst>
          </p:cNvPr>
          <p:cNvSpPr txBox="1"/>
          <p:nvPr/>
        </p:nvSpPr>
        <p:spPr>
          <a:xfrm>
            <a:off x="119873" y="1471568"/>
            <a:ext cx="10216662" cy="461665"/>
          </a:xfrm>
          <a:prstGeom prst="rect">
            <a:avLst/>
          </a:prstGeom>
          <a:noFill/>
        </p:spPr>
        <p:txBody>
          <a:bodyPr wrap="square">
            <a:spAutoFit/>
          </a:bodyPr>
          <a:lstStyle/>
          <a:p>
            <a:pPr marL="0" indent="0">
              <a:buNone/>
            </a:pPr>
            <a:r>
              <a:rPr lang="en-US" sz="2400" b="1" i="0" u="sng" dirty="0">
                <a:solidFill>
                  <a:srgbClr val="333333"/>
                </a:solidFill>
                <a:effectLst/>
                <a:latin typeface="Inter-Regular"/>
              </a:rPr>
              <a:t>gets() to read string with spaces</a:t>
            </a:r>
            <a:endParaRPr lang="en-IN" sz="2400" b="1" u="sng" dirty="0"/>
          </a:p>
        </p:txBody>
      </p:sp>
      <p:sp>
        <p:nvSpPr>
          <p:cNvPr id="7" name="TextBox 6">
            <a:extLst>
              <a:ext uri="{FF2B5EF4-FFF2-40B4-BE49-F238E27FC236}">
                <a16:creationId xmlns:a16="http://schemas.microsoft.com/office/drawing/2014/main" id="{808CD80F-B7E4-4FE3-87F7-212041A96BFE}"/>
              </a:ext>
            </a:extLst>
          </p:cNvPr>
          <p:cNvSpPr txBox="1"/>
          <p:nvPr/>
        </p:nvSpPr>
        <p:spPr>
          <a:xfrm>
            <a:off x="324059" y="1984573"/>
            <a:ext cx="6094324" cy="830997"/>
          </a:xfrm>
          <a:prstGeom prst="rect">
            <a:avLst/>
          </a:prstGeom>
          <a:noFill/>
        </p:spPr>
        <p:txBody>
          <a:bodyPr wrap="square">
            <a:spAutoFit/>
          </a:bodyPr>
          <a:lstStyle/>
          <a:p>
            <a:pPr marL="0" indent="0">
              <a:buNone/>
            </a:pPr>
            <a:r>
              <a:rPr lang="en-US" sz="2400" b="1" u="sng" dirty="0">
                <a:solidFill>
                  <a:srgbClr val="3333FF"/>
                </a:solidFill>
              </a:rPr>
              <a:t>syntax:</a:t>
            </a:r>
          </a:p>
          <a:p>
            <a:pPr marL="0" indent="0">
              <a:buNone/>
            </a:pPr>
            <a:r>
              <a:rPr lang="en-US" sz="2400" b="1" dirty="0">
                <a:solidFill>
                  <a:srgbClr val="3333FF"/>
                </a:solidFill>
              </a:rPr>
              <a:t>gets(</a:t>
            </a:r>
            <a:r>
              <a:rPr lang="en-US" sz="2400" b="1" dirty="0" err="1">
                <a:solidFill>
                  <a:srgbClr val="3333FF"/>
                </a:solidFill>
              </a:rPr>
              <a:t>stringname</a:t>
            </a:r>
            <a:r>
              <a:rPr lang="en-US" sz="2400" b="1" dirty="0">
                <a:solidFill>
                  <a:srgbClr val="3333FF"/>
                </a:solidFill>
              </a:rPr>
              <a:t>);</a:t>
            </a:r>
          </a:p>
        </p:txBody>
      </p:sp>
      <p:sp>
        <p:nvSpPr>
          <p:cNvPr id="11" name="TextBox 10">
            <a:extLst>
              <a:ext uri="{FF2B5EF4-FFF2-40B4-BE49-F238E27FC236}">
                <a16:creationId xmlns:a16="http://schemas.microsoft.com/office/drawing/2014/main" id="{48B55A21-B60D-4F4A-8C39-847BDC0D3028}"/>
              </a:ext>
            </a:extLst>
          </p:cNvPr>
          <p:cNvSpPr txBox="1"/>
          <p:nvPr/>
        </p:nvSpPr>
        <p:spPr>
          <a:xfrm>
            <a:off x="6384375" y="1355812"/>
            <a:ext cx="6094324" cy="2585323"/>
          </a:xfrm>
          <a:prstGeom prst="rect">
            <a:avLst/>
          </a:prstGeom>
          <a:noFill/>
        </p:spPr>
        <p:txBody>
          <a:bodyPr wrap="square">
            <a:spAutoFit/>
          </a:bodyPr>
          <a:lstStyle/>
          <a:p>
            <a:r>
              <a:rPr lang="en-US" b="1" dirty="0"/>
              <a:t>#include&lt;stdio.h&gt;  </a:t>
            </a:r>
          </a:p>
          <a:p>
            <a:r>
              <a:rPr lang="en-US" b="1" dirty="0"/>
              <a:t>int main ()  </a:t>
            </a:r>
          </a:p>
          <a:p>
            <a:r>
              <a:rPr lang="en-US" b="1" dirty="0"/>
              <a:t>{  </a:t>
            </a:r>
          </a:p>
          <a:p>
            <a:r>
              <a:rPr lang="en-US" b="1" dirty="0"/>
              <a:t>    char str[20];  </a:t>
            </a:r>
          </a:p>
          <a:p>
            <a:r>
              <a:rPr lang="en-US" b="1" dirty="0"/>
              <a:t>    printf("Enter the string?");  </a:t>
            </a:r>
          </a:p>
          <a:p>
            <a:r>
              <a:rPr lang="en-US" b="1" dirty="0"/>
              <a:t>    </a:t>
            </a:r>
            <a:r>
              <a:rPr lang="en-US" b="1" dirty="0" err="1"/>
              <a:t>grts</a:t>
            </a:r>
            <a:r>
              <a:rPr lang="en-US" b="1" dirty="0"/>
              <a:t>(str);</a:t>
            </a:r>
          </a:p>
          <a:p>
            <a:r>
              <a:rPr lang="en-US" b="1" dirty="0"/>
              <a:t>    printf("You entered %</a:t>
            </a:r>
            <a:r>
              <a:rPr lang="en-US" b="1" dirty="0" err="1"/>
              <a:t>s",s</a:t>
            </a:r>
            <a:r>
              <a:rPr lang="en-US" b="1" dirty="0"/>
              <a:t>); </a:t>
            </a:r>
          </a:p>
          <a:p>
            <a:r>
              <a:rPr lang="en-US" b="1" dirty="0"/>
              <a:t>    return 0;</a:t>
            </a:r>
          </a:p>
          <a:p>
            <a:r>
              <a:rPr lang="en-US" b="1" dirty="0"/>
              <a:t>}</a:t>
            </a:r>
            <a:endParaRPr lang="te-IN" b="1" dirty="0"/>
          </a:p>
        </p:txBody>
      </p:sp>
      <p:sp>
        <p:nvSpPr>
          <p:cNvPr id="8" name="TextBox 7">
            <a:extLst>
              <a:ext uri="{FF2B5EF4-FFF2-40B4-BE49-F238E27FC236}">
                <a16:creationId xmlns:a16="http://schemas.microsoft.com/office/drawing/2014/main" id="{5260D902-AE10-4F53-8179-87A6D3C5A218}"/>
              </a:ext>
            </a:extLst>
          </p:cNvPr>
          <p:cNvSpPr txBox="1"/>
          <p:nvPr/>
        </p:nvSpPr>
        <p:spPr>
          <a:xfrm>
            <a:off x="476459" y="4365776"/>
            <a:ext cx="10216662" cy="461665"/>
          </a:xfrm>
          <a:prstGeom prst="rect">
            <a:avLst/>
          </a:prstGeom>
          <a:noFill/>
        </p:spPr>
        <p:txBody>
          <a:bodyPr wrap="square">
            <a:spAutoFit/>
          </a:bodyPr>
          <a:lstStyle/>
          <a:p>
            <a:pPr marL="0" indent="0">
              <a:buNone/>
            </a:pPr>
            <a:r>
              <a:rPr lang="en-US" sz="2400" b="1" i="0" u="sng" dirty="0" err="1">
                <a:solidFill>
                  <a:srgbClr val="333333"/>
                </a:solidFill>
                <a:effectLst/>
                <a:latin typeface="Inter-Regular"/>
              </a:rPr>
              <a:t>fgets</a:t>
            </a:r>
            <a:r>
              <a:rPr lang="en-US" sz="2400" b="1" i="0" u="sng" dirty="0">
                <a:solidFill>
                  <a:srgbClr val="333333"/>
                </a:solidFill>
                <a:effectLst/>
                <a:latin typeface="Inter-Regular"/>
              </a:rPr>
              <a:t>() to read string with spaces</a:t>
            </a:r>
            <a:endParaRPr lang="en-IN" sz="2400" b="1" u="sng" dirty="0"/>
          </a:p>
        </p:txBody>
      </p:sp>
      <p:sp>
        <p:nvSpPr>
          <p:cNvPr id="9" name="TextBox 8">
            <a:extLst>
              <a:ext uri="{FF2B5EF4-FFF2-40B4-BE49-F238E27FC236}">
                <a16:creationId xmlns:a16="http://schemas.microsoft.com/office/drawing/2014/main" id="{FB3BC905-CB71-435A-B5D4-E75A87BBFF1B}"/>
              </a:ext>
            </a:extLst>
          </p:cNvPr>
          <p:cNvSpPr txBox="1"/>
          <p:nvPr/>
        </p:nvSpPr>
        <p:spPr>
          <a:xfrm>
            <a:off x="476459" y="4809155"/>
            <a:ext cx="6094324" cy="830997"/>
          </a:xfrm>
          <a:prstGeom prst="rect">
            <a:avLst/>
          </a:prstGeom>
          <a:noFill/>
        </p:spPr>
        <p:txBody>
          <a:bodyPr wrap="square">
            <a:spAutoFit/>
          </a:bodyPr>
          <a:lstStyle/>
          <a:p>
            <a:pPr marL="0" indent="0">
              <a:buNone/>
            </a:pPr>
            <a:r>
              <a:rPr lang="en-US" sz="2400" b="1" u="sng" dirty="0">
                <a:solidFill>
                  <a:srgbClr val="3333FF"/>
                </a:solidFill>
              </a:rPr>
              <a:t>syntax:</a:t>
            </a:r>
          </a:p>
          <a:p>
            <a:pPr marL="0" indent="0">
              <a:buNone/>
            </a:pPr>
            <a:r>
              <a:rPr lang="en-US" sz="2400" b="1" dirty="0" err="1">
                <a:solidFill>
                  <a:srgbClr val="3333FF"/>
                </a:solidFill>
              </a:rPr>
              <a:t>fgets</a:t>
            </a:r>
            <a:r>
              <a:rPr lang="en-US" sz="2400" b="1" dirty="0">
                <a:solidFill>
                  <a:srgbClr val="3333FF"/>
                </a:solidFill>
              </a:rPr>
              <a:t>(</a:t>
            </a:r>
            <a:r>
              <a:rPr lang="en-US" sz="2400" b="1" dirty="0" err="1">
                <a:solidFill>
                  <a:srgbClr val="3333FF"/>
                </a:solidFill>
              </a:rPr>
              <a:t>stringname,size,stdin</a:t>
            </a:r>
            <a:r>
              <a:rPr lang="en-US" sz="2400" b="1" dirty="0">
                <a:solidFill>
                  <a:srgbClr val="3333FF"/>
                </a:solidFill>
              </a:rPr>
              <a:t>);</a:t>
            </a:r>
          </a:p>
        </p:txBody>
      </p:sp>
      <p:sp>
        <p:nvSpPr>
          <p:cNvPr id="10" name="TextBox 9">
            <a:extLst>
              <a:ext uri="{FF2B5EF4-FFF2-40B4-BE49-F238E27FC236}">
                <a16:creationId xmlns:a16="http://schemas.microsoft.com/office/drawing/2014/main" id="{CAF72928-B10F-4858-96A2-5FC976455BC5}"/>
              </a:ext>
            </a:extLst>
          </p:cNvPr>
          <p:cNvSpPr txBox="1"/>
          <p:nvPr/>
        </p:nvSpPr>
        <p:spPr>
          <a:xfrm>
            <a:off x="5584790" y="4136152"/>
            <a:ext cx="6094324" cy="2585323"/>
          </a:xfrm>
          <a:prstGeom prst="rect">
            <a:avLst/>
          </a:prstGeom>
          <a:noFill/>
        </p:spPr>
        <p:txBody>
          <a:bodyPr wrap="square">
            <a:spAutoFit/>
          </a:bodyPr>
          <a:lstStyle/>
          <a:p>
            <a:r>
              <a:rPr lang="en-US" b="1" dirty="0"/>
              <a:t>#include&lt;stdio.h&gt;  </a:t>
            </a:r>
          </a:p>
          <a:p>
            <a:r>
              <a:rPr lang="en-US" b="1" dirty="0"/>
              <a:t>int main ()  </a:t>
            </a:r>
          </a:p>
          <a:p>
            <a:r>
              <a:rPr lang="en-US" b="1" dirty="0"/>
              <a:t>{  </a:t>
            </a:r>
          </a:p>
          <a:p>
            <a:r>
              <a:rPr lang="en-US" b="1" dirty="0"/>
              <a:t>    char str[20];  </a:t>
            </a:r>
          </a:p>
          <a:p>
            <a:r>
              <a:rPr lang="en-US" b="1" dirty="0"/>
              <a:t>    printf("Enter the string?");  </a:t>
            </a:r>
          </a:p>
          <a:p>
            <a:r>
              <a:rPr lang="en-US" b="1" dirty="0"/>
              <a:t>    </a:t>
            </a:r>
            <a:r>
              <a:rPr lang="en-US" b="1" dirty="0" err="1"/>
              <a:t>fgets</a:t>
            </a:r>
            <a:r>
              <a:rPr lang="en-US" b="1" dirty="0"/>
              <a:t>(str,20,stdin)</a:t>
            </a:r>
          </a:p>
          <a:p>
            <a:r>
              <a:rPr lang="en-US" b="1" dirty="0"/>
              <a:t>    printf("You entered %</a:t>
            </a:r>
            <a:r>
              <a:rPr lang="en-US" b="1" dirty="0" err="1"/>
              <a:t>s",s</a:t>
            </a:r>
            <a:r>
              <a:rPr lang="en-US" b="1" dirty="0"/>
              <a:t>); </a:t>
            </a:r>
          </a:p>
          <a:p>
            <a:r>
              <a:rPr lang="en-US" b="1" dirty="0"/>
              <a:t>    return 0;</a:t>
            </a:r>
          </a:p>
          <a:p>
            <a:r>
              <a:rPr lang="en-US" b="1" dirty="0"/>
              <a:t>}</a:t>
            </a:r>
            <a:endParaRPr lang="te-IN" b="1" dirty="0"/>
          </a:p>
        </p:txBody>
      </p:sp>
      <p:sp>
        <p:nvSpPr>
          <p:cNvPr id="12" name="TextBox 11">
            <a:extLst>
              <a:ext uri="{FF2B5EF4-FFF2-40B4-BE49-F238E27FC236}">
                <a16:creationId xmlns:a16="http://schemas.microsoft.com/office/drawing/2014/main" id="{ED3D9865-D98B-4773-A2A5-E002A5E3AD40}"/>
              </a:ext>
            </a:extLst>
          </p:cNvPr>
          <p:cNvSpPr txBox="1"/>
          <p:nvPr/>
        </p:nvSpPr>
        <p:spPr>
          <a:xfrm>
            <a:off x="162868" y="2808843"/>
            <a:ext cx="6094324" cy="461665"/>
          </a:xfrm>
          <a:prstGeom prst="rect">
            <a:avLst/>
          </a:prstGeom>
          <a:noFill/>
        </p:spPr>
        <p:txBody>
          <a:bodyPr wrap="square">
            <a:spAutoFit/>
          </a:bodyPr>
          <a:lstStyle/>
          <a:p>
            <a:pPr marL="0" indent="0">
              <a:buNone/>
            </a:pPr>
            <a:r>
              <a:rPr lang="en-US" sz="2400" dirty="0">
                <a:solidFill>
                  <a:srgbClr val="FF0000"/>
                </a:solidFill>
              </a:rPr>
              <a:t>But gets() not </a:t>
            </a:r>
            <a:r>
              <a:rPr lang="en-US" sz="2400" dirty="0" err="1">
                <a:solidFill>
                  <a:srgbClr val="FF0000"/>
                </a:solidFill>
              </a:rPr>
              <a:t>recommended,it</a:t>
            </a:r>
            <a:r>
              <a:rPr lang="en-US" sz="2400" dirty="0">
                <a:solidFill>
                  <a:srgbClr val="FF0000"/>
                </a:solidFill>
              </a:rPr>
              <a:t> gives warning</a:t>
            </a:r>
          </a:p>
        </p:txBody>
      </p:sp>
      <p:sp>
        <p:nvSpPr>
          <p:cNvPr id="14" name="TextBox 13">
            <a:extLst>
              <a:ext uri="{FF2B5EF4-FFF2-40B4-BE49-F238E27FC236}">
                <a16:creationId xmlns:a16="http://schemas.microsoft.com/office/drawing/2014/main" id="{262FE86E-2525-4C77-806B-0DBCABF5AA45}"/>
              </a:ext>
            </a:extLst>
          </p:cNvPr>
          <p:cNvSpPr txBox="1"/>
          <p:nvPr/>
        </p:nvSpPr>
        <p:spPr>
          <a:xfrm>
            <a:off x="8546213" y="3918655"/>
            <a:ext cx="3260084" cy="923330"/>
          </a:xfrm>
          <a:prstGeom prst="rect">
            <a:avLst/>
          </a:prstGeom>
          <a:noFill/>
        </p:spPr>
        <p:txBody>
          <a:bodyPr wrap="square">
            <a:spAutoFit/>
          </a:bodyPr>
          <a:lstStyle/>
          <a:p>
            <a:r>
              <a:rPr lang="en-US" sz="1800" b="1" dirty="0"/>
              <a:t>o/p for both programs:</a:t>
            </a:r>
          </a:p>
          <a:p>
            <a:r>
              <a:rPr lang="en-US" sz="1800" b="1" dirty="0"/>
              <a:t>Enter the </a:t>
            </a:r>
            <a:r>
              <a:rPr lang="en-US" sz="1800" b="1" dirty="0" err="1"/>
              <a:t>string?Aditya</a:t>
            </a:r>
            <a:r>
              <a:rPr lang="en-US" sz="1800" b="1" dirty="0"/>
              <a:t> College</a:t>
            </a:r>
          </a:p>
          <a:p>
            <a:r>
              <a:rPr lang="en-US" sz="1800" b="1" dirty="0"/>
              <a:t>You entered Aditya College</a:t>
            </a:r>
          </a:p>
        </p:txBody>
      </p:sp>
    </p:spTree>
    <p:extLst>
      <p:ext uri="{BB962C8B-B14F-4D97-AF65-F5344CB8AC3E}">
        <p14:creationId xmlns:p14="http://schemas.microsoft.com/office/powerpoint/2010/main" val="342203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0"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919A-AD4C-41AC-95F7-BABFE6CDF7B2}"/>
              </a:ext>
            </a:extLst>
          </p:cNvPr>
          <p:cNvSpPr>
            <a:spLocks noGrp="1"/>
          </p:cNvSpPr>
          <p:nvPr>
            <p:ph type="title"/>
          </p:nvPr>
        </p:nvSpPr>
        <p:spPr/>
        <p:txBody>
          <a:bodyPr/>
          <a:lstStyle/>
          <a:p>
            <a:pPr algn="ctr"/>
            <a:r>
              <a:rPr lang="en-US" b="1" u="sng"/>
              <a:t>string operations</a:t>
            </a:r>
            <a:endParaRPr lang="te-IN" dirty="0"/>
          </a:p>
        </p:txBody>
      </p:sp>
      <p:graphicFrame>
        <p:nvGraphicFramePr>
          <p:cNvPr id="5" name="Content Placeholder 4">
            <a:extLst>
              <a:ext uri="{FF2B5EF4-FFF2-40B4-BE49-F238E27FC236}">
                <a16:creationId xmlns:a16="http://schemas.microsoft.com/office/drawing/2014/main" id="{203460AA-2490-417A-A698-FEC809B07041}"/>
              </a:ext>
            </a:extLst>
          </p:cNvPr>
          <p:cNvGraphicFramePr>
            <a:graphicFrameLocks noGrp="1"/>
          </p:cNvGraphicFramePr>
          <p:nvPr>
            <p:ph idx="1"/>
            <p:extLst>
              <p:ext uri="{D42A27DB-BD31-4B8C-83A1-F6EECF244321}">
                <p14:modId xmlns:p14="http://schemas.microsoft.com/office/powerpoint/2010/main" val="3739899637"/>
              </p:ext>
            </p:extLst>
          </p:nvPr>
        </p:nvGraphicFramePr>
        <p:xfrm>
          <a:off x="401935" y="1784267"/>
          <a:ext cx="11585750" cy="4865881"/>
        </p:xfrm>
        <a:graphic>
          <a:graphicData uri="http://schemas.openxmlformats.org/drawingml/2006/table">
            <a:tbl>
              <a:tblPr/>
              <a:tblGrid>
                <a:gridCol w="1008826">
                  <a:extLst>
                    <a:ext uri="{9D8B030D-6E8A-4147-A177-3AD203B41FA5}">
                      <a16:colId xmlns:a16="http://schemas.microsoft.com/office/drawing/2014/main" val="1899436924"/>
                    </a:ext>
                  </a:extLst>
                </a:gridCol>
                <a:gridCol w="3972258">
                  <a:extLst>
                    <a:ext uri="{9D8B030D-6E8A-4147-A177-3AD203B41FA5}">
                      <a16:colId xmlns:a16="http://schemas.microsoft.com/office/drawing/2014/main" val="3017043772"/>
                    </a:ext>
                  </a:extLst>
                </a:gridCol>
                <a:gridCol w="6604666">
                  <a:extLst>
                    <a:ext uri="{9D8B030D-6E8A-4147-A177-3AD203B41FA5}">
                      <a16:colId xmlns:a16="http://schemas.microsoft.com/office/drawing/2014/main" val="2330386190"/>
                    </a:ext>
                  </a:extLst>
                </a:gridCol>
              </a:tblGrid>
              <a:tr h="243545">
                <a:tc>
                  <a:txBody>
                    <a:bodyPr/>
                    <a:lstStyle/>
                    <a:p>
                      <a:pPr algn="l" fontAlgn="t"/>
                      <a:r>
                        <a:rPr lang="en-IN" sz="2400">
                          <a:solidFill>
                            <a:srgbClr val="000000"/>
                          </a:solidFill>
                          <a:effectLst/>
                          <a:latin typeface="times new roman" panose="02020603050405020304" pitchFamily="18" charset="0"/>
                        </a:rPr>
                        <a:t>No.</a:t>
                      </a:r>
                    </a:p>
                  </a:txBody>
                  <a:tcPr marL="48709" marR="48709" marT="48709" marB="48709">
                    <a:lnL w="7620" cap="flat" cmpd="sng" algn="ctr">
                      <a:solidFill>
                        <a:srgbClr val="D8151B"/>
                      </a:solidFill>
                      <a:prstDash val="solid"/>
                      <a:round/>
                      <a:headEnd type="none" w="med" len="med"/>
                      <a:tailEnd type="none" w="med" len="med"/>
                    </a:lnL>
                    <a:lnR w="7620" cap="flat" cmpd="sng" algn="ctr">
                      <a:solidFill>
                        <a:srgbClr val="D8151B"/>
                      </a:solidFill>
                      <a:prstDash val="solid"/>
                      <a:round/>
                      <a:headEnd type="none" w="med" len="med"/>
                      <a:tailEnd type="none" w="med" len="med"/>
                    </a:lnR>
                    <a:lnT w="7620" cap="flat" cmpd="sng" algn="ctr">
                      <a:solidFill>
                        <a:srgbClr val="D8151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a:solidFill>
                            <a:srgbClr val="000000"/>
                          </a:solidFill>
                          <a:effectLst/>
                          <a:latin typeface="times new roman" panose="02020603050405020304" pitchFamily="18" charset="0"/>
                        </a:rPr>
                        <a:t>Function</a:t>
                      </a:r>
                    </a:p>
                  </a:txBody>
                  <a:tcPr marL="48709" marR="48709" marT="48709" marB="48709">
                    <a:lnL w="7620" cap="flat" cmpd="sng" algn="ctr">
                      <a:solidFill>
                        <a:srgbClr val="D8151B"/>
                      </a:solidFill>
                      <a:prstDash val="solid"/>
                      <a:round/>
                      <a:headEnd type="none" w="med" len="med"/>
                      <a:tailEnd type="none" w="med" len="med"/>
                    </a:lnL>
                    <a:lnR w="7620" cap="flat" cmpd="sng" algn="ctr">
                      <a:solidFill>
                        <a:srgbClr val="D8151B"/>
                      </a:solidFill>
                      <a:prstDash val="solid"/>
                      <a:round/>
                      <a:headEnd type="none" w="med" len="med"/>
                      <a:tailEnd type="none" w="med" len="med"/>
                    </a:lnR>
                    <a:lnT w="7620" cap="flat" cmpd="sng" algn="ctr">
                      <a:solidFill>
                        <a:srgbClr val="D8151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a:solidFill>
                            <a:srgbClr val="000000"/>
                          </a:solidFill>
                          <a:effectLst/>
                          <a:latin typeface="times new roman" panose="02020603050405020304" pitchFamily="18" charset="0"/>
                        </a:rPr>
                        <a:t>Description</a:t>
                      </a:r>
                    </a:p>
                  </a:txBody>
                  <a:tcPr marL="48709" marR="48709" marT="48709" marB="48709">
                    <a:lnL w="7620" cap="flat" cmpd="sng" algn="ctr">
                      <a:solidFill>
                        <a:srgbClr val="D8151B"/>
                      </a:solidFill>
                      <a:prstDash val="solid"/>
                      <a:round/>
                      <a:headEnd type="none" w="med" len="med"/>
                      <a:tailEnd type="none" w="med" len="med"/>
                    </a:lnL>
                    <a:lnR w="7620" cap="flat" cmpd="sng" algn="ctr">
                      <a:solidFill>
                        <a:srgbClr val="D8151B"/>
                      </a:solidFill>
                      <a:prstDash val="solid"/>
                      <a:round/>
                      <a:headEnd type="none" w="med" len="med"/>
                      <a:tailEnd type="none" w="med" len="med"/>
                    </a:lnR>
                    <a:lnT w="7620" cap="flat" cmpd="sng" algn="ctr">
                      <a:solidFill>
                        <a:srgbClr val="D8151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589353725"/>
                  </a:ext>
                </a:extLst>
              </a:tr>
              <a:tr h="357199">
                <a:tc>
                  <a:txBody>
                    <a:bodyPr/>
                    <a:lstStyle/>
                    <a:p>
                      <a:pPr algn="just" fontAlgn="t"/>
                      <a:r>
                        <a:rPr lang="te-IN" sz="2400">
                          <a:solidFill>
                            <a:srgbClr val="333333"/>
                          </a:solidFill>
                          <a:effectLst/>
                          <a:latin typeface="Inter-Regular"/>
                        </a:rPr>
                        <a:t>1)</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u="none" strike="noStrike">
                          <a:solidFill>
                            <a:srgbClr val="008000"/>
                          </a:solidFill>
                          <a:effectLst/>
                          <a:latin typeface="Inter-Regular"/>
                          <a:hlinkClick r:id="rId2"/>
                        </a:rPr>
                        <a:t>strlen(string_name)</a:t>
                      </a:r>
                      <a:endParaRPr lang="en-IN" sz="2400">
                        <a:solidFill>
                          <a:srgbClr val="333333"/>
                        </a:solidFill>
                        <a:effectLst/>
                        <a:latin typeface="Inter-Regular"/>
                      </a:endParaRP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returns the length of string name.</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09091235"/>
                  </a:ext>
                </a:extLst>
              </a:tr>
              <a:tr h="649453">
                <a:tc>
                  <a:txBody>
                    <a:bodyPr/>
                    <a:lstStyle/>
                    <a:p>
                      <a:pPr algn="just" fontAlgn="t"/>
                      <a:r>
                        <a:rPr lang="te-IN" sz="2400">
                          <a:solidFill>
                            <a:srgbClr val="333333"/>
                          </a:solidFill>
                          <a:effectLst/>
                          <a:latin typeface="Inter-Regular"/>
                        </a:rPr>
                        <a:t>2)</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u="none" strike="noStrike">
                          <a:solidFill>
                            <a:srgbClr val="008000"/>
                          </a:solidFill>
                          <a:effectLst/>
                          <a:latin typeface="Inter-Regular"/>
                          <a:hlinkClick r:id="rId3"/>
                        </a:rPr>
                        <a:t>strcpy(destination, source)</a:t>
                      </a:r>
                      <a:endParaRPr lang="en-IN" sz="2400">
                        <a:solidFill>
                          <a:srgbClr val="333333"/>
                        </a:solidFill>
                        <a:effectLst/>
                        <a:latin typeface="Inter-Regular"/>
                      </a:endParaRP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copies the contents of source string to destination string.</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3904578"/>
                  </a:ext>
                </a:extLst>
              </a:tr>
              <a:tr h="941707">
                <a:tc>
                  <a:txBody>
                    <a:bodyPr/>
                    <a:lstStyle/>
                    <a:p>
                      <a:pPr algn="just" fontAlgn="t"/>
                      <a:r>
                        <a:rPr lang="te-IN" sz="2400">
                          <a:solidFill>
                            <a:srgbClr val="333333"/>
                          </a:solidFill>
                          <a:effectLst/>
                          <a:latin typeface="Inter-Regular"/>
                        </a:rPr>
                        <a:t>3)</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u="none" strike="noStrike">
                          <a:solidFill>
                            <a:srgbClr val="008000"/>
                          </a:solidFill>
                          <a:effectLst/>
                          <a:latin typeface="Inter-Regular"/>
                          <a:hlinkClick r:id="rId4"/>
                        </a:rPr>
                        <a:t>strcat(first_string, second_string)</a:t>
                      </a:r>
                      <a:endParaRPr lang="en-US" sz="2400">
                        <a:solidFill>
                          <a:srgbClr val="333333"/>
                        </a:solidFill>
                        <a:effectLst/>
                        <a:latin typeface="Inter-Regular"/>
                      </a:endParaRP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err="1">
                          <a:solidFill>
                            <a:srgbClr val="333333"/>
                          </a:solidFill>
                          <a:effectLst/>
                          <a:latin typeface="Inter-Regular"/>
                        </a:rPr>
                        <a:t>concatinates</a:t>
                      </a:r>
                      <a:r>
                        <a:rPr lang="en-US" sz="2400" dirty="0">
                          <a:solidFill>
                            <a:srgbClr val="333333"/>
                          </a:solidFill>
                          <a:effectLst/>
                          <a:latin typeface="Inter-Regular"/>
                        </a:rPr>
                        <a:t> or joins first string with second string. The result of the string is stored in first string.</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63548750"/>
                  </a:ext>
                </a:extLst>
              </a:tr>
              <a:tr h="795580">
                <a:tc>
                  <a:txBody>
                    <a:bodyPr/>
                    <a:lstStyle/>
                    <a:p>
                      <a:pPr algn="just" fontAlgn="t"/>
                      <a:r>
                        <a:rPr lang="te-IN" sz="2400">
                          <a:solidFill>
                            <a:srgbClr val="333333"/>
                          </a:solidFill>
                          <a:effectLst/>
                          <a:latin typeface="Inter-Regular"/>
                        </a:rPr>
                        <a:t>4)</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u="none" strike="noStrike">
                          <a:solidFill>
                            <a:srgbClr val="008000"/>
                          </a:solidFill>
                          <a:effectLst/>
                          <a:latin typeface="Inter-Regular"/>
                          <a:hlinkClick r:id="rId5"/>
                        </a:rPr>
                        <a:t>strcmp(first_string, second_string)</a:t>
                      </a:r>
                      <a:endParaRPr lang="en-US" sz="2400">
                        <a:solidFill>
                          <a:srgbClr val="333333"/>
                        </a:solidFill>
                        <a:effectLst/>
                        <a:latin typeface="Inter-Regular"/>
                      </a:endParaRP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compares the first string with second string. If both strings are same, it returns 0.</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43527776"/>
                  </a:ext>
                </a:extLst>
              </a:tr>
              <a:tr h="357199">
                <a:tc>
                  <a:txBody>
                    <a:bodyPr/>
                    <a:lstStyle/>
                    <a:p>
                      <a:pPr algn="just" fontAlgn="t"/>
                      <a:r>
                        <a:rPr lang="te-IN" sz="2400">
                          <a:solidFill>
                            <a:srgbClr val="333333"/>
                          </a:solidFill>
                          <a:effectLst/>
                          <a:latin typeface="Inter-Regular"/>
                        </a:rPr>
                        <a:t>5)</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u="none" strike="noStrike">
                          <a:solidFill>
                            <a:srgbClr val="008000"/>
                          </a:solidFill>
                          <a:effectLst/>
                          <a:latin typeface="Inter-Regular"/>
                          <a:hlinkClick r:id="rId6"/>
                        </a:rPr>
                        <a:t>strrev(string)</a:t>
                      </a:r>
                      <a:endParaRPr lang="en-IN" sz="2400">
                        <a:solidFill>
                          <a:srgbClr val="333333"/>
                        </a:solidFill>
                        <a:effectLst/>
                        <a:latin typeface="Inter-Regular"/>
                      </a:endParaRP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Inter-Regular"/>
                        </a:rPr>
                        <a:t>returns reverse string.</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92485449"/>
                  </a:ext>
                </a:extLst>
              </a:tr>
              <a:tr h="503326">
                <a:tc>
                  <a:txBody>
                    <a:bodyPr/>
                    <a:lstStyle/>
                    <a:p>
                      <a:pPr algn="just" fontAlgn="t"/>
                      <a:r>
                        <a:rPr lang="te-IN" sz="2400">
                          <a:solidFill>
                            <a:srgbClr val="333333"/>
                          </a:solidFill>
                          <a:effectLst/>
                          <a:latin typeface="Inter-Regular"/>
                        </a:rPr>
                        <a:t>6)</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u="none" strike="noStrike">
                          <a:solidFill>
                            <a:srgbClr val="008000"/>
                          </a:solidFill>
                          <a:effectLst/>
                          <a:latin typeface="Inter-Regular"/>
                          <a:hlinkClick r:id="rId7"/>
                        </a:rPr>
                        <a:t>strlwr(string)</a:t>
                      </a:r>
                      <a:endParaRPr lang="en-IN" sz="2400">
                        <a:solidFill>
                          <a:srgbClr val="333333"/>
                        </a:solidFill>
                        <a:effectLst/>
                        <a:latin typeface="Inter-Regular"/>
                      </a:endParaRP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returns string characters in lowercase.</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47598741"/>
                  </a:ext>
                </a:extLst>
              </a:tr>
              <a:tr h="503326">
                <a:tc>
                  <a:txBody>
                    <a:bodyPr/>
                    <a:lstStyle/>
                    <a:p>
                      <a:pPr algn="just" fontAlgn="t"/>
                      <a:r>
                        <a:rPr lang="te-IN" sz="2400">
                          <a:solidFill>
                            <a:srgbClr val="333333"/>
                          </a:solidFill>
                          <a:effectLst/>
                          <a:latin typeface="Inter-Regular"/>
                        </a:rPr>
                        <a:t>7)</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u="none" strike="noStrike">
                          <a:solidFill>
                            <a:srgbClr val="008000"/>
                          </a:solidFill>
                          <a:effectLst/>
                          <a:latin typeface="Inter-Regular"/>
                          <a:hlinkClick r:id="rId8"/>
                        </a:rPr>
                        <a:t>strupr(string)</a:t>
                      </a:r>
                      <a:endParaRPr lang="en-IN" sz="2400">
                        <a:solidFill>
                          <a:srgbClr val="333333"/>
                        </a:solidFill>
                        <a:effectLst/>
                        <a:latin typeface="Inter-Regular"/>
                      </a:endParaRP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returns string characters in uppercase</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29505052"/>
                  </a:ext>
                </a:extLst>
              </a:tr>
            </a:tbl>
          </a:graphicData>
        </a:graphic>
      </p:graphicFrame>
      <p:sp>
        <p:nvSpPr>
          <p:cNvPr id="4" name="Footer Placeholder 3">
            <a:extLst>
              <a:ext uri="{FF2B5EF4-FFF2-40B4-BE49-F238E27FC236}">
                <a16:creationId xmlns:a16="http://schemas.microsoft.com/office/drawing/2014/main" id="{4E0AFDBC-78F3-4705-8AEB-4609BD2B64DF}"/>
              </a:ext>
            </a:extLst>
          </p:cNvPr>
          <p:cNvSpPr>
            <a:spLocks noGrp="1"/>
          </p:cNvSpPr>
          <p:nvPr>
            <p:ph type="ftr" sz="quarter" idx="11"/>
          </p:nvPr>
        </p:nvSpPr>
        <p:spPr/>
        <p:txBody>
          <a:bodyPr/>
          <a:lstStyle/>
          <a:p>
            <a:r>
              <a:rPr lang="en-US"/>
              <a:t>PROGRAMMING FOR PROBLEM SOLVING USING C                               A.Lakshmanarao</a:t>
            </a:r>
          </a:p>
        </p:txBody>
      </p:sp>
      <p:sp>
        <p:nvSpPr>
          <p:cNvPr id="7" name="TextBox 6">
            <a:extLst>
              <a:ext uri="{FF2B5EF4-FFF2-40B4-BE49-F238E27FC236}">
                <a16:creationId xmlns:a16="http://schemas.microsoft.com/office/drawing/2014/main" id="{B29B1576-D415-4ABD-A5F7-93F1DCDEFA5E}"/>
              </a:ext>
            </a:extLst>
          </p:cNvPr>
          <p:cNvSpPr txBox="1"/>
          <p:nvPr/>
        </p:nvSpPr>
        <p:spPr>
          <a:xfrm>
            <a:off x="663191" y="1321356"/>
            <a:ext cx="6094324" cy="461665"/>
          </a:xfrm>
          <a:prstGeom prst="rect">
            <a:avLst/>
          </a:prstGeom>
          <a:noFill/>
        </p:spPr>
        <p:txBody>
          <a:bodyPr wrap="square">
            <a:spAutoFit/>
          </a:bodyPr>
          <a:lstStyle/>
          <a:p>
            <a:r>
              <a:rPr lang="en-US" sz="2400" b="1" i="0" dirty="0">
                <a:solidFill>
                  <a:srgbClr val="333333"/>
                </a:solidFill>
                <a:effectLst/>
                <a:latin typeface="Inter-Regular"/>
              </a:rPr>
              <a:t> string functions defined in "</a:t>
            </a:r>
            <a:r>
              <a:rPr lang="en-US" sz="2400" b="1" i="0" dirty="0" err="1">
                <a:solidFill>
                  <a:srgbClr val="333333"/>
                </a:solidFill>
                <a:effectLst/>
                <a:latin typeface="Inter-Regular"/>
              </a:rPr>
              <a:t>string.h</a:t>
            </a:r>
            <a:r>
              <a:rPr lang="en-US" sz="2400" b="1" i="0" dirty="0">
                <a:solidFill>
                  <a:srgbClr val="333333"/>
                </a:solidFill>
                <a:effectLst/>
                <a:latin typeface="Inter-Regular"/>
              </a:rPr>
              <a:t>" library.</a:t>
            </a:r>
            <a:endParaRPr lang="te-IN" sz="2400" b="1" dirty="0"/>
          </a:p>
        </p:txBody>
      </p:sp>
    </p:spTree>
    <p:extLst>
      <p:ext uri="{BB962C8B-B14F-4D97-AF65-F5344CB8AC3E}">
        <p14:creationId xmlns:p14="http://schemas.microsoft.com/office/powerpoint/2010/main" val="2088566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41780</TotalTime>
  <Words>4742</Words>
  <Application>Microsoft Office PowerPoint</Application>
  <PresentationFormat>Widescreen</PresentationFormat>
  <Paragraphs>800</Paragraphs>
  <Slides>50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Arial</vt:lpstr>
      <vt:lpstr>Calibri</vt:lpstr>
      <vt:lpstr>Calibri Light</vt:lpstr>
      <vt:lpstr>erdana</vt:lpstr>
      <vt:lpstr>euclid_circular_a</vt:lpstr>
      <vt:lpstr>Inter-Bold</vt:lpstr>
      <vt:lpstr>Inter-Regular</vt:lpstr>
      <vt:lpstr>times new roman</vt:lpstr>
      <vt:lpstr>times new roman</vt:lpstr>
      <vt:lpstr>urw-din</vt:lpstr>
      <vt:lpstr>verdana</vt:lpstr>
      <vt:lpstr>Office Theme</vt:lpstr>
      <vt:lpstr>PowerPoint Presentation</vt:lpstr>
      <vt:lpstr>Syllabus</vt:lpstr>
      <vt:lpstr>             string</vt:lpstr>
      <vt:lpstr>Initializing a String</vt:lpstr>
      <vt:lpstr>Initializing a String-example</vt:lpstr>
      <vt:lpstr>Reading a String</vt:lpstr>
      <vt:lpstr>Reading a String</vt:lpstr>
      <vt:lpstr>Reading a String using gets(),fgets()</vt:lpstr>
      <vt:lpstr>string operations</vt:lpstr>
      <vt:lpstr>string operations using string handling functions</vt:lpstr>
      <vt:lpstr>string operations without using string handling functions length of string</vt:lpstr>
      <vt:lpstr>string operations without using string handling functions string copy</vt:lpstr>
      <vt:lpstr>string operations without using string handling functions string concatenation</vt:lpstr>
      <vt:lpstr>string operations without using string handling functions string comparison</vt:lpstr>
      <vt:lpstr>           Function</vt:lpstr>
      <vt:lpstr>Advantage of functions in C </vt:lpstr>
      <vt:lpstr>            Functions</vt:lpstr>
      <vt:lpstr>Functions</vt:lpstr>
      <vt:lpstr>             function definition </vt:lpstr>
      <vt:lpstr>             function declaration</vt:lpstr>
      <vt:lpstr>Functions</vt:lpstr>
      <vt:lpstr>Functions</vt:lpstr>
      <vt:lpstr>PowerPoint Presentation</vt:lpstr>
      <vt:lpstr>Different aspects of function calling </vt:lpstr>
      <vt:lpstr>           Example-1 for Function without argument and return value </vt:lpstr>
      <vt:lpstr>           Example-2 for Function without argument and return value </vt:lpstr>
      <vt:lpstr>           return value </vt:lpstr>
      <vt:lpstr>           Example for Function without argument and with return value</vt:lpstr>
      <vt:lpstr>PowerPoint Presentation</vt:lpstr>
      <vt:lpstr>           Function parameters/arguments</vt:lpstr>
      <vt:lpstr>           Function parameters/arguments</vt:lpstr>
      <vt:lpstr>           Example for Function with argument and without return value </vt:lpstr>
      <vt:lpstr>           Example for Function with argument and without return value </vt:lpstr>
      <vt:lpstr>           Example for Function with argument and with return value </vt:lpstr>
      <vt:lpstr>Summary – different ways to write functions </vt:lpstr>
      <vt:lpstr>PowerPoint Presentation</vt:lpstr>
      <vt:lpstr>PowerPoint Presentation</vt:lpstr>
      <vt:lpstr>Recursive Functions </vt:lpstr>
      <vt:lpstr>         Example-recursive function</vt:lpstr>
      <vt:lpstr>         Example-recursive function-how it works</vt:lpstr>
      <vt:lpstr>          Array as  function argument-example</vt:lpstr>
      <vt:lpstr>          Array as  function argument-example</vt:lpstr>
      <vt:lpstr>Local Variable</vt:lpstr>
      <vt:lpstr>Global Variable</vt:lpstr>
      <vt:lpstr>scope and lifetime of a variable</vt:lpstr>
      <vt:lpstr>Storage Classes</vt:lpstr>
      <vt:lpstr>auto Storage Class</vt:lpstr>
      <vt:lpstr>static Storage Class</vt:lpstr>
      <vt:lpstr>extern Storage Class</vt:lpstr>
      <vt:lpstr>register Storage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Language</dc:title>
  <dc:creator>CHAKRI</dc:creator>
  <cp:lastModifiedBy>A Lakshman CSE</cp:lastModifiedBy>
  <cp:revision>5491</cp:revision>
  <dcterms:created xsi:type="dcterms:W3CDTF">2019-06-12T04:29:05Z</dcterms:created>
  <dcterms:modified xsi:type="dcterms:W3CDTF">2021-06-28T04:00:00Z</dcterms:modified>
</cp:coreProperties>
</file>