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7" r:id="rId2"/>
    <p:sldId id="697" r:id="rId3"/>
    <p:sldId id="698" r:id="rId4"/>
    <p:sldId id="699" r:id="rId5"/>
    <p:sldId id="700" r:id="rId6"/>
    <p:sldId id="701" r:id="rId7"/>
    <p:sldId id="702" r:id="rId8"/>
    <p:sldId id="703" r:id="rId9"/>
    <p:sldId id="705" r:id="rId10"/>
    <p:sldId id="704"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21" r:id="rId24"/>
    <p:sldId id="722" r:id="rId25"/>
    <p:sldId id="723" r:id="rId26"/>
    <p:sldId id="720" r:id="rId27"/>
    <p:sldId id="718" r:id="rId28"/>
    <p:sldId id="725" r:id="rId29"/>
    <p:sldId id="724" r:id="rId30"/>
    <p:sldId id="726" r:id="rId31"/>
    <p:sldId id="727" r:id="rId32"/>
    <p:sldId id="728" r:id="rId33"/>
    <p:sldId id="729" r:id="rId34"/>
    <p:sldId id="730" r:id="rId35"/>
    <p:sldId id="732" r:id="rId36"/>
    <p:sldId id="733" r:id="rId37"/>
    <p:sldId id="734" r:id="rId38"/>
    <p:sldId id="735" r:id="rId39"/>
    <p:sldId id="736" r:id="rId40"/>
    <p:sldId id="737" r:id="rId41"/>
    <p:sldId id="73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D86118"/>
    <a:srgbClr val="C030B9"/>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86" d="100"/>
          <a:sy n="86" d="100"/>
        </p:scale>
        <p:origin x="398" y="8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14FF-6335-4A79-BD73-ADF534BF9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endParaRPr lang="te-IN" dirty="0"/>
          </a:p>
        </p:txBody>
      </p:sp>
      <p:sp>
        <p:nvSpPr>
          <p:cNvPr id="3" name="Date Placeholder 2">
            <a:extLst>
              <a:ext uri="{FF2B5EF4-FFF2-40B4-BE49-F238E27FC236}">
                <a16:creationId xmlns:a16="http://schemas.microsoft.com/office/drawing/2014/main" id="{64FB1C1F-FE19-48B0-8B81-09C5D9786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33366-FCA5-4097-B653-6190C3B27508}" type="datetimeFigureOut">
              <a:rPr lang="te-IN" smtClean="0"/>
              <a:t>05-07-2021</a:t>
            </a:fld>
            <a:endParaRPr lang="te-IN"/>
          </a:p>
        </p:txBody>
      </p:sp>
      <p:sp>
        <p:nvSpPr>
          <p:cNvPr id="4" name="Footer Placeholder 3">
            <a:extLst>
              <a:ext uri="{FF2B5EF4-FFF2-40B4-BE49-F238E27FC236}">
                <a16:creationId xmlns:a16="http://schemas.microsoft.com/office/drawing/2014/main" id="{4484BBFA-89F8-4EA3-94A1-5D31DE42A4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5" name="Slide Number Placeholder 4">
            <a:extLst>
              <a:ext uri="{FF2B5EF4-FFF2-40B4-BE49-F238E27FC236}">
                <a16:creationId xmlns:a16="http://schemas.microsoft.com/office/drawing/2014/main" id="{769EFE53-9F29-4C5D-84C4-4DF5568A26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02AD1-18F7-498B-80D7-2AB7C734586C}" type="slidenum">
              <a:rPr lang="te-IN" smtClean="0"/>
              <a:t>‹#›</a:t>
            </a:fld>
            <a:endParaRPr lang="te-IN"/>
          </a:p>
        </p:txBody>
      </p:sp>
      <p:pic>
        <p:nvPicPr>
          <p:cNvPr id="8" name="Picture 7">
            <a:extLst>
              <a:ext uri="{FF2B5EF4-FFF2-40B4-BE49-F238E27FC236}">
                <a16:creationId xmlns:a16="http://schemas.microsoft.com/office/drawing/2014/main" id="{5731C422-3272-44E7-9ED4-BC7125688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232" y="1481220"/>
            <a:ext cx="1066949" cy="581106"/>
          </a:xfrm>
          <a:prstGeom prst="rect">
            <a:avLst/>
          </a:prstGeom>
        </p:spPr>
      </p:pic>
    </p:spTree>
    <p:extLst>
      <p:ext uri="{BB962C8B-B14F-4D97-AF65-F5344CB8AC3E}">
        <p14:creationId xmlns:p14="http://schemas.microsoft.com/office/powerpoint/2010/main" val="325081195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ADITYA ENGINEERING COLLEGE(A)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B7BA3-2FB2-49C0-8280-EBC2BD528ABD}" type="datetimeFigureOut">
              <a:rPr lang="en-IN" smtClean="0"/>
              <a:t>05-07-2021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C6A3-BB13-4C8A-B36B-E7278AA47148}" type="slidenum">
              <a:rPr lang="en-IN" smtClean="0"/>
              <a:t>‹#›</a:t>
            </a:fld>
            <a:endParaRPr lang="en-IN"/>
          </a:p>
        </p:txBody>
      </p:sp>
    </p:spTree>
    <p:extLst>
      <p:ext uri="{BB962C8B-B14F-4D97-AF65-F5344CB8AC3E}">
        <p14:creationId xmlns:p14="http://schemas.microsoft.com/office/powerpoint/2010/main" val="210724678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5" name="Date Placeholder 4"/>
          <p:cNvSpPr>
            <a:spLocks noGrp="1"/>
          </p:cNvSpPr>
          <p:nvPr>
            <p:ph type="dt" idx="11"/>
          </p:nvPr>
        </p:nvSpPr>
        <p:spPr/>
        <p:txBody>
          <a:bodyPr/>
          <a:lstStyle/>
          <a:p>
            <a:fld id="{C97EBFB9-241E-4D45-B791-26939E236A48}" type="datetime1">
              <a:rPr lang="en-US" smtClean="0"/>
              <a:t>7/5/2021</a:t>
            </a:fld>
            <a:endParaRPr lang="en-US"/>
          </a:p>
        </p:txBody>
      </p:sp>
      <p:sp>
        <p:nvSpPr>
          <p:cNvPr id="6" name="Footer Placeholder 5"/>
          <p:cNvSpPr>
            <a:spLocks noGrp="1"/>
          </p:cNvSpPr>
          <p:nvPr>
            <p:ph type="ftr" sz="quarter" idx="12"/>
          </p:nvPr>
        </p:nvSpPr>
        <p:spPr/>
        <p:txBody>
          <a:bodyPr/>
          <a:lstStyle/>
          <a:p>
            <a:r>
              <a:rPr lang="en-US"/>
              <a:t>M. Bala Prabhakar</a:t>
            </a:r>
          </a:p>
        </p:txBody>
      </p:sp>
      <p:sp>
        <p:nvSpPr>
          <p:cNvPr id="7" name="Slide Number Placeholder 6"/>
          <p:cNvSpPr>
            <a:spLocks noGrp="1"/>
          </p:cNvSpPr>
          <p:nvPr>
            <p:ph type="sldNum" sz="quarter" idx="13"/>
          </p:nvPr>
        </p:nvSpPr>
        <p:spPr/>
        <p:txBody>
          <a:bodyPr/>
          <a:lstStyle/>
          <a:p>
            <a:fld id="{E548A2E8-E9B2-4B54-94A7-BD90CD1D90B0}" type="slidenum">
              <a:rPr lang="en-US" smtClean="0"/>
              <a:pPr/>
              <a:t>1</a:t>
            </a:fld>
            <a:endParaRPr lang="en-US"/>
          </a:p>
        </p:txBody>
      </p:sp>
      <p:sp>
        <p:nvSpPr>
          <p:cNvPr id="8" name="Header Placeholder 7">
            <a:extLst>
              <a:ext uri="{FF2B5EF4-FFF2-40B4-BE49-F238E27FC236}">
                <a16:creationId xmlns:a16="http://schemas.microsoft.com/office/drawing/2014/main" id="{556C6F98-5F32-4C44-9C12-D52A1F0438AE}"/>
              </a:ext>
            </a:extLst>
          </p:cNvPr>
          <p:cNvSpPr>
            <a:spLocks noGrp="1"/>
          </p:cNvSpPr>
          <p:nvPr>
            <p:ph type="hdr" sz="quarter"/>
          </p:nvPr>
        </p:nvSpPr>
        <p:spPr/>
        <p:txBody>
          <a:bodyPr/>
          <a:lstStyle/>
          <a:p>
            <a:r>
              <a:rPr lang="en-IN"/>
              <a:t>ADITYA ENGINEERING COLLEGE(A)</a:t>
            </a:r>
          </a:p>
        </p:txBody>
      </p:sp>
    </p:spTree>
    <p:extLst>
      <p:ext uri="{BB962C8B-B14F-4D97-AF65-F5344CB8AC3E}">
        <p14:creationId xmlns:p14="http://schemas.microsoft.com/office/powerpoint/2010/main" val="2697609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5ECE2E-458E-4DBB-B840-FADF834B4F84}" type="datetime1">
              <a:rPr lang="en-US" smtClean="0"/>
              <a:t>7/5/2021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pic>
        <p:nvPicPr>
          <p:cNvPr id="9" name="Picture 8">
            <a:extLst>
              <a:ext uri="{FF2B5EF4-FFF2-40B4-BE49-F238E27FC236}">
                <a16:creationId xmlns:a16="http://schemas.microsoft.com/office/drawing/2014/main" id="{B990E96E-0C1A-4B75-BCDB-43487D0A6E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51692"/>
            <a:ext cx="1066949" cy="678596"/>
          </a:xfrm>
          <a:prstGeom prst="rect">
            <a:avLst/>
          </a:prstGeom>
        </p:spPr>
      </p:pic>
    </p:spTree>
    <p:extLst>
      <p:ext uri="{BB962C8B-B14F-4D97-AF65-F5344CB8AC3E}">
        <p14:creationId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5C2A4-C1AD-4CB9-A18D-C329BE8BBB57}" type="datetime1">
              <a:rPr lang="en-US" smtClean="0"/>
              <a:t>7/5/2021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A56C4-185C-47A7-9606-F5502F38EE96}" type="datetime1">
              <a:rPr lang="en-US" smtClean="0"/>
              <a:t>7/5/2021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C49698-75DD-42C6-8AB5-5A16B259FB4B}" type="datetime1">
              <a:rPr lang="en-US" smtClean="0"/>
              <a:t>7/5/2021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97E4-77D2-4DAB-9A64-4B17C376B0D1}" type="datetime1">
              <a:rPr lang="en-US" smtClean="0"/>
              <a:t>7/5/2021</a:t>
            </a:fld>
            <a:endParaRPr lang="en-US"/>
          </a:p>
        </p:txBody>
      </p:sp>
      <p:sp>
        <p:nvSpPr>
          <p:cNvPr id="5" name="Footer Placeholder 4"/>
          <p:cNvSpPr>
            <a:spLocks noGrp="1"/>
          </p:cNvSpPr>
          <p:nvPr>
            <p:ph type="ftr" sz="quarter" idx="11"/>
          </p:nvPr>
        </p:nvSpPr>
        <p:spPr/>
        <p:txBody>
          <a:bodyPr/>
          <a:lstStyle/>
          <a:p>
            <a:r>
              <a:rPr lang="en-US"/>
              <a:t>PROGRAMMING FOR PROBLEM SOLVING USING C                               A.Lakshmanarao</a:t>
            </a:r>
          </a:p>
        </p:txBody>
      </p:sp>
      <p:sp>
        <p:nvSpPr>
          <p:cNvPr id="6" name="Slide Number Placeholder 5"/>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231E6-9FDA-4625-B288-1B2966B2104C}" type="datetime1">
              <a:rPr lang="en-US" smtClean="0"/>
              <a:t>7/5/2021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62CC9A-1297-4315-B316-96105AD606DA}" type="datetime1">
              <a:rPr lang="en-US" smtClean="0"/>
              <a:t>7/5/2021</a:t>
            </a:fld>
            <a:endParaRPr lang="en-US"/>
          </a:p>
        </p:txBody>
      </p:sp>
      <p:sp>
        <p:nvSpPr>
          <p:cNvPr id="8" name="Footer Placeholder 7"/>
          <p:cNvSpPr>
            <a:spLocks noGrp="1"/>
          </p:cNvSpPr>
          <p:nvPr>
            <p:ph type="ftr" sz="quarter" idx="11"/>
          </p:nvPr>
        </p:nvSpPr>
        <p:spPr/>
        <p:txBody>
          <a:bodyPr/>
          <a:lstStyle/>
          <a:p>
            <a:r>
              <a:rPr lang="en-US"/>
              <a:t>PROGRAMMING FOR PROBLEM SOLVING USING C                               A.Lakshmanarao</a:t>
            </a:r>
          </a:p>
        </p:txBody>
      </p:sp>
      <p:sp>
        <p:nvSpPr>
          <p:cNvPr id="9" name="Slide Number Placeholder 8"/>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09201B-B284-4CE9-8604-1BC8D683483B}" type="datetime1">
              <a:rPr lang="en-US" smtClean="0"/>
              <a:t>7/5/2021</a:t>
            </a:fld>
            <a:endParaRPr lang="en-US"/>
          </a:p>
        </p:txBody>
      </p:sp>
      <p:sp>
        <p:nvSpPr>
          <p:cNvPr id="4" name="Footer Placeholder 3"/>
          <p:cNvSpPr>
            <a:spLocks noGrp="1"/>
          </p:cNvSpPr>
          <p:nvPr>
            <p:ph type="ftr" sz="quarter" idx="11"/>
          </p:nvPr>
        </p:nvSpPr>
        <p:spPr/>
        <p:txBody>
          <a:bodyPr/>
          <a:lstStyle/>
          <a:p>
            <a:r>
              <a:rPr lang="en-US"/>
              <a:t>PROGRAMMING FOR PROBLEM SOLVING USING C                               A.Lakshmanarao</a:t>
            </a:r>
          </a:p>
        </p:txBody>
      </p:sp>
      <p:sp>
        <p:nvSpPr>
          <p:cNvPr id="5" name="Slide Number Placeholder 4"/>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A3068-4DA5-4698-ACF0-BD2781028B8E}" type="datetime1">
              <a:rPr lang="en-US" smtClean="0"/>
              <a:t>7/5/2021</a:t>
            </a:fld>
            <a:endParaRPr lang="en-US"/>
          </a:p>
        </p:txBody>
      </p:sp>
      <p:sp>
        <p:nvSpPr>
          <p:cNvPr id="3" name="Footer Placeholder 2"/>
          <p:cNvSpPr>
            <a:spLocks noGrp="1"/>
          </p:cNvSpPr>
          <p:nvPr>
            <p:ph type="ftr" sz="quarter" idx="11"/>
          </p:nvPr>
        </p:nvSpPr>
        <p:spPr/>
        <p:txBody>
          <a:bodyPr/>
          <a:lstStyle/>
          <a:p>
            <a:r>
              <a:rPr lang="en-US"/>
              <a:t>PROGRAMMING FOR PROBLEM SOLVING USING C                               A.Lakshmanarao</a:t>
            </a:r>
          </a:p>
        </p:txBody>
      </p:sp>
      <p:sp>
        <p:nvSpPr>
          <p:cNvPr id="4" name="Slide Number Placeholder 3"/>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815E6-6653-497E-B4D3-834B581575C9}" type="datetime1">
              <a:rPr lang="en-US" smtClean="0"/>
              <a:t>7/5/2021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09AF93-733D-427F-B083-19EDA29EEB7E}" type="datetime1">
              <a:rPr lang="en-US" smtClean="0"/>
              <a:t>7/5/2021</a:t>
            </a:fld>
            <a:endParaRPr lang="en-US"/>
          </a:p>
        </p:txBody>
      </p:sp>
      <p:sp>
        <p:nvSpPr>
          <p:cNvPr id="6" name="Footer Placeholder 5"/>
          <p:cNvSpPr>
            <a:spLocks noGrp="1"/>
          </p:cNvSpPr>
          <p:nvPr>
            <p:ph type="ftr" sz="quarter" idx="11"/>
          </p:nvPr>
        </p:nvSpPr>
        <p:spPr/>
        <p:txBody>
          <a:bodyPr/>
          <a:lstStyle/>
          <a:p>
            <a:r>
              <a:rPr lang="en-US"/>
              <a:t>PROGRAMMING FOR PROBLEM SOLVING USING C                               A.Lakshmanarao</a:t>
            </a:r>
          </a:p>
        </p:txBody>
      </p:sp>
      <p:sp>
        <p:nvSpPr>
          <p:cNvPr id="7" name="Slide Number Placeholder 6"/>
          <p:cNvSpPr>
            <a:spLocks noGrp="1"/>
          </p:cNvSpPr>
          <p:nvPr>
            <p:ph type="sldNum" sz="quarter" idx="12"/>
          </p:nvPr>
        </p:nvSpPr>
        <p:spPr/>
        <p:txBody>
          <a:bodyPr/>
          <a:lstStyle/>
          <a:p>
            <a:fld id="{BAAAFCA8-795C-4742-B36F-DBBAE79B0CA3}" type="slidenum">
              <a:rPr lang="en-US" smtClean="0"/>
              <a:t>‹#›</a:t>
            </a:fld>
            <a:endParaRPr lang="en-US"/>
          </a:p>
        </p:txBody>
      </p:sp>
    </p:spTree>
    <p:extLst>
      <p:ext uri="{BB962C8B-B14F-4D97-AF65-F5344CB8AC3E}">
        <p14:creationId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B1985-6AFB-41FC-8B1F-8065481C2DBF}" type="datetime1">
              <a:rPr lang="en-US" smtClean="0"/>
              <a:t>7/5/2021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FOR PROBLEM SOLVING USING C                               A.Lakshmanarao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t>‹#›</a:t>
            </a:fld>
            <a:endParaRPr lang="en-US"/>
          </a:p>
        </p:txBody>
      </p:sp>
      <p:pic>
        <p:nvPicPr>
          <p:cNvPr id="8" name="Picture 7">
            <a:extLst>
              <a:ext uri="{FF2B5EF4-FFF2-40B4-BE49-F238E27FC236}">
                <a16:creationId xmlns:a16="http://schemas.microsoft.com/office/drawing/2014/main" id="{F50A9495-7006-4E32-9027-1A3E1072900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365125"/>
            <a:ext cx="1066949" cy="581106"/>
          </a:xfrm>
          <a:prstGeom prst="rect">
            <a:avLst/>
          </a:prstGeom>
        </p:spPr>
      </p:pic>
      <p:sp>
        <p:nvSpPr>
          <p:cNvPr id="9" name="TextBox 8">
            <a:extLst>
              <a:ext uri="{FF2B5EF4-FFF2-40B4-BE49-F238E27FC236}">
                <a16:creationId xmlns:a16="http://schemas.microsoft.com/office/drawing/2014/main" id="{62B80E71-0294-49F9-8327-3ECB2D3E8C79}"/>
              </a:ext>
            </a:extLst>
          </p:cNvPr>
          <p:cNvSpPr txBox="1"/>
          <p:nvPr userDrawn="1"/>
        </p:nvSpPr>
        <p:spPr>
          <a:xfrm>
            <a:off x="4421080" y="-29706"/>
            <a:ext cx="6553200" cy="430887"/>
          </a:xfrm>
          <a:prstGeom prst="rect">
            <a:avLst/>
          </a:prstGeom>
          <a:noFill/>
        </p:spPr>
        <p:txBody>
          <a:bodyPr wrap="square" rtlCol="0">
            <a:spAutoFit/>
          </a:bodyPr>
          <a:lstStyle/>
          <a:p>
            <a:pPr algn="r"/>
            <a:r>
              <a:rPr lang="en-US" sz="2200" b="1" dirty="0">
                <a:solidFill>
                  <a:srgbClr val="0070C0"/>
                </a:solidFill>
                <a:latin typeface="Times New Roman" pitchFamily="18" charset="0"/>
                <a:cs typeface="Times New Roman" pitchFamily="18" charset="0"/>
              </a:rPr>
              <a:t>ADITYA ENGINEERING COLLEGE(A)</a:t>
            </a:r>
          </a:p>
        </p:txBody>
      </p:sp>
    </p:spTree>
    <p:extLst>
      <p:ext uri="{BB962C8B-B14F-4D97-AF65-F5344CB8AC3E}">
        <p14:creationId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33600" y="1219200"/>
            <a:ext cx="8077200" cy="4370427"/>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PROGRAMMING FOR PROBLEM SOLVING USING C</a:t>
            </a:r>
          </a:p>
          <a:p>
            <a:pPr algn="ctr"/>
            <a:r>
              <a:rPr lang="en-US" sz="2800" b="1" dirty="0">
                <a:solidFill>
                  <a:schemeClr val="bg2">
                    <a:lumMod val="10000"/>
                  </a:schemeClr>
                </a:solidFill>
                <a:latin typeface="Times New Roman" pitchFamily="18" charset="0"/>
                <a:cs typeface="Times New Roman" pitchFamily="18" charset="0"/>
              </a:rPr>
              <a:t>(201ES2T08 )</a:t>
            </a:r>
          </a:p>
          <a:p>
            <a:pPr algn="ctr"/>
            <a:endParaRPr lang="en-US" sz="2500" b="1" dirty="0">
              <a:latin typeface="Times New Roman" pitchFamily="18" charset="0"/>
              <a:cs typeface="Times New Roman" pitchFamily="18" charset="0"/>
            </a:endParaRPr>
          </a:p>
          <a:p>
            <a:pPr algn="ctr"/>
            <a:r>
              <a:rPr lang="en-US" sz="2500" b="1" dirty="0">
                <a:solidFill>
                  <a:srgbClr val="0070C0"/>
                </a:solidFill>
                <a:latin typeface="Times New Roman" pitchFamily="18" charset="0"/>
                <a:cs typeface="Times New Roman" pitchFamily="18" charset="0"/>
              </a:rPr>
              <a:t>II SEM </a:t>
            </a:r>
            <a:r>
              <a:rPr lang="en-US" sz="2500" b="1" dirty="0" err="1">
                <a:solidFill>
                  <a:srgbClr val="0070C0"/>
                </a:solidFill>
                <a:latin typeface="Times New Roman" pitchFamily="18" charset="0"/>
                <a:cs typeface="Times New Roman" pitchFamily="18" charset="0"/>
              </a:rPr>
              <a:t>Agri,PT,Mining</a:t>
            </a:r>
            <a:r>
              <a:rPr lang="en-US" sz="2500" b="1" dirty="0">
                <a:solidFill>
                  <a:srgbClr val="0070C0"/>
                </a:solidFill>
                <a:latin typeface="Times New Roman" pitchFamily="18" charset="0"/>
                <a:cs typeface="Times New Roman" pitchFamily="18" charset="0"/>
              </a:rPr>
              <a:t> ,civil</a:t>
            </a:r>
          </a:p>
          <a:p>
            <a:pPr algn="ctr"/>
            <a:endParaRPr lang="en-US" dirty="0">
              <a:solidFill>
                <a:srgbClr val="FF0000"/>
              </a:solidFill>
              <a:latin typeface="Times New Roman" pitchFamily="18" charset="0"/>
              <a:cs typeface="Times New Roman" pitchFamily="18" charset="0"/>
            </a:endParaRPr>
          </a:p>
          <a:p>
            <a:pPr algn="ctr"/>
            <a:endParaRPr lang="en-US" dirty="0">
              <a:solidFill>
                <a:srgbClr val="00B050"/>
              </a:solidFill>
              <a:latin typeface="Times New Roman" pitchFamily="18" charset="0"/>
              <a:cs typeface="Times New Roman" pitchFamily="18" charset="0"/>
            </a:endParaRPr>
          </a:p>
          <a:p>
            <a:pPr algn="ctr"/>
            <a:r>
              <a:rPr lang="en-US" sz="2000" b="1" dirty="0" err="1">
                <a:solidFill>
                  <a:srgbClr val="C00000"/>
                </a:solidFill>
                <a:latin typeface="Times New Roman" pitchFamily="18" charset="0"/>
                <a:cs typeface="Times New Roman" pitchFamily="18" charset="0"/>
              </a:rPr>
              <a:t>A.Lakshmanarao</a:t>
            </a:r>
            <a:endParaRPr lang="en-US" sz="2000" b="1" dirty="0">
              <a:solidFill>
                <a:srgbClr val="C00000"/>
              </a:solidFill>
              <a:latin typeface="Times New Roman" pitchFamily="18" charset="0"/>
              <a:cs typeface="Times New Roman" pitchFamily="18" charset="0"/>
            </a:endParaRPr>
          </a:p>
          <a:p>
            <a:pPr algn="ctr"/>
            <a:r>
              <a:rPr lang="en-US" sz="2000" b="1" dirty="0">
                <a:solidFill>
                  <a:srgbClr val="00B0F0"/>
                </a:solidFill>
                <a:latin typeface="Times New Roman" pitchFamily="18" charset="0"/>
                <a:cs typeface="Times New Roman" pitchFamily="18" charset="0"/>
              </a:rPr>
              <a:t>Associate </a:t>
            </a:r>
            <a:r>
              <a:rPr lang="en-US" sz="2000" b="1" dirty="0" err="1">
                <a:solidFill>
                  <a:srgbClr val="00B0F0"/>
                </a:solidFill>
                <a:latin typeface="Times New Roman" pitchFamily="18" charset="0"/>
                <a:cs typeface="Times New Roman" pitchFamily="18" charset="0"/>
              </a:rPr>
              <a:t>Professor,H&amp;BS-I</a:t>
            </a:r>
            <a:r>
              <a:rPr lang="en-US" sz="2000" b="1" dirty="0">
                <a:solidFill>
                  <a:srgbClr val="00B0F0"/>
                </a:solidFill>
                <a:latin typeface="Times New Roman" pitchFamily="18" charset="0"/>
                <a:cs typeface="Times New Roman" pitchFamily="18" charset="0"/>
              </a:rPr>
              <a:t> Dept.</a:t>
            </a:r>
          </a:p>
          <a:p>
            <a:pPr algn="ctr"/>
            <a:r>
              <a:rPr lang="en-US" sz="2000" b="1" dirty="0">
                <a:solidFill>
                  <a:srgbClr val="00B0F0"/>
                </a:solidFill>
                <a:latin typeface="Times New Roman" pitchFamily="18" charset="0"/>
                <a:cs typeface="Times New Roman" pitchFamily="18" charset="0"/>
              </a:rPr>
              <a:t>Aditya Engineering College(A)</a:t>
            </a:r>
          </a:p>
          <a:p>
            <a:pPr algn="ctr"/>
            <a:r>
              <a:rPr lang="en-US" sz="2000" b="1" dirty="0">
                <a:solidFill>
                  <a:srgbClr val="FF0000"/>
                </a:solidFill>
                <a:latin typeface="Times New Roman" pitchFamily="18" charset="0"/>
                <a:cs typeface="Times New Roman" pitchFamily="18" charset="0"/>
              </a:rPr>
              <a:t>Mail :</a:t>
            </a:r>
            <a:r>
              <a:rPr lang="en-US" sz="2000" b="1" dirty="0">
                <a:solidFill>
                  <a:srgbClr val="00B050"/>
                </a:solidFill>
                <a:latin typeface="Times New Roman" pitchFamily="18" charset="0"/>
                <a:cs typeface="Times New Roman" pitchFamily="18" charset="0"/>
              </a:rPr>
              <a:t> </a:t>
            </a:r>
            <a:r>
              <a:rPr lang="en-US" b="1" dirty="0">
                <a:solidFill>
                  <a:srgbClr val="00B050"/>
                </a:solidFill>
                <a:latin typeface="Times New Roman" pitchFamily="18" charset="0"/>
                <a:cs typeface="Times New Roman" pitchFamily="18" charset="0"/>
              </a:rPr>
              <a:t>a.lakshmanarao@aec.edu.in</a:t>
            </a:r>
            <a:endParaRPr lang="en-US" sz="2000" b="1" dirty="0">
              <a:solidFill>
                <a:srgbClr val="00B050"/>
              </a:solidFill>
              <a:latin typeface="Times New Roman" pitchFamily="18" charset="0"/>
              <a:cs typeface="Times New Roman" pitchFamily="18" charset="0"/>
            </a:endParaRPr>
          </a:p>
          <a:p>
            <a:pPr algn="ctr"/>
            <a:r>
              <a:rPr lang="en-US" sz="2000" b="1" dirty="0">
                <a:solidFill>
                  <a:srgbClr val="FF0000"/>
                </a:solidFill>
                <a:latin typeface="Times New Roman" pitchFamily="18" charset="0"/>
                <a:cs typeface="Times New Roman" pitchFamily="18" charset="0"/>
              </a:rPr>
              <a:t>Cell:</a:t>
            </a:r>
            <a:r>
              <a:rPr lang="en-US" sz="2000" b="1" dirty="0">
                <a:solidFill>
                  <a:srgbClr val="00B050"/>
                </a:solidFill>
                <a:latin typeface="Times New Roman" pitchFamily="18" charset="0"/>
                <a:cs typeface="Times New Roman" pitchFamily="18" charset="0"/>
              </a:rPr>
              <a:t> +91-9951060528</a:t>
            </a:r>
          </a:p>
        </p:txBody>
      </p:sp>
      <p:sp>
        <p:nvSpPr>
          <p:cNvPr id="2" name="Footer Placeholder 1">
            <a:extLst>
              <a:ext uri="{FF2B5EF4-FFF2-40B4-BE49-F238E27FC236}">
                <a16:creationId xmlns:a16="http://schemas.microsoft.com/office/drawing/2014/main" id="{449CABCA-EE8F-4B7D-AA83-7FE2B2D760B8}"/>
              </a:ext>
            </a:extLst>
          </p:cNvPr>
          <p:cNvSpPr>
            <a:spLocks noGrp="1"/>
          </p:cNvSpPr>
          <p:nvPr>
            <p:ph type="ftr" sz="quarter" idx="11"/>
          </p:nvPr>
        </p:nvSpPr>
        <p:spPr/>
        <p:txBody>
          <a:bodyPr/>
          <a:lstStyle/>
          <a:p>
            <a:r>
              <a:rPr lang="en-US">
                <a:solidFill>
                  <a:srgbClr val="0070C0"/>
                </a:solidFill>
              </a:rPr>
              <a:t>PROGRAMMING FOR PROBLEM SOLVING USING C                               A.Lakshmanarao</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p:txBody>
          <a:bodyPr/>
          <a:lstStyle/>
          <a:p>
            <a:r>
              <a:rPr lang="en-IN" dirty="0"/>
              <a:t>          </a:t>
            </a:r>
            <a:r>
              <a:rPr lang="en-IN" b="1" dirty="0"/>
              <a:t>pointer to pointer example</a:t>
            </a:r>
            <a:endParaRPr lang="te-IN" b="1"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6" name="Content Placeholder 5">
            <a:extLst>
              <a:ext uri="{FF2B5EF4-FFF2-40B4-BE49-F238E27FC236}">
                <a16:creationId xmlns:a16="http://schemas.microsoft.com/office/drawing/2014/main" id="{72AD273C-EE92-40E3-B0F1-7A68EBF6C9E1}"/>
              </a:ext>
            </a:extLst>
          </p:cNvPr>
          <p:cNvSpPr>
            <a:spLocks noGrp="1"/>
          </p:cNvSpPr>
          <p:nvPr>
            <p:ph idx="1"/>
          </p:nvPr>
        </p:nvSpPr>
        <p:spPr>
          <a:xfrm>
            <a:off x="838199" y="1825625"/>
            <a:ext cx="11120021" cy="4351338"/>
          </a:xfrm>
        </p:spPr>
        <p:txBody>
          <a:bodyPr>
            <a:normAutofit fontScale="62500" lnSpcReduction="20000"/>
          </a:bodyPr>
          <a:lstStyle/>
          <a:p>
            <a:pPr marL="0" indent="0">
              <a:buNone/>
            </a:pPr>
            <a:r>
              <a:rPr lang="en-US" dirty="0"/>
              <a:t>#include&lt;stdio.h&gt;  </a:t>
            </a:r>
          </a:p>
          <a:p>
            <a:pPr marL="0" indent="0">
              <a:buNone/>
            </a:pPr>
            <a:r>
              <a:rPr lang="en-US" dirty="0" err="1"/>
              <a:t>intmain</a:t>
            </a:r>
            <a:r>
              <a:rPr lang="en-US" dirty="0"/>
              <a:t> ()  </a:t>
            </a:r>
          </a:p>
          <a:p>
            <a:pPr marL="0" indent="0">
              <a:buNone/>
            </a:pPr>
            <a:r>
              <a:rPr lang="en-US" dirty="0"/>
              <a:t>{  </a:t>
            </a:r>
          </a:p>
          <a:p>
            <a:pPr marL="0" indent="0">
              <a:buNone/>
            </a:pPr>
            <a:r>
              <a:rPr lang="en-US" dirty="0"/>
              <a:t>    int a = 10;  </a:t>
            </a:r>
          </a:p>
          <a:p>
            <a:pPr marL="0" indent="0">
              <a:buNone/>
            </a:pPr>
            <a:r>
              <a:rPr lang="en-US" b="1" dirty="0">
                <a:solidFill>
                  <a:srgbClr val="3333FF"/>
                </a:solidFill>
              </a:rPr>
              <a:t>    int *p;  </a:t>
            </a:r>
          </a:p>
          <a:p>
            <a:pPr marL="0" indent="0">
              <a:buNone/>
            </a:pPr>
            <a:r>
              <a:rPr lang="en-US" b="1" dirty="0">
                <a:solidFill>
                  <a:srgbClr val="3333FF"/>
                </a:solidFill>
              </a:rPr>
              <a:t>    int **pp;   </a:t>
            </a:r>
          </a:p>
          <a:p>
            <a:pPr marL="0" indent="0">
              <a:buNone/>
            </a:pPr>
            <a:r>
              <a:rPr lang="en-US" dirty="0"/>
              <a:t>    p = &amp;a; // pointer p is pointing to the pointer of a  </a:t>
            </a:r>
          </a:p>
          <a:p>
            <a:pPr marL="0" indent="0">
              <a:buNone/>
            </a:pPr>
            <a:r>
              <a:rPr lang="en-US" dirty="0"/>
              <a:t>    pp = &amp;p; // pointer pp is a double pointer pointing to the pointer of pointer p  </a:t>
            </a:r>
          </a:p>
          <a:p>
            <a:pPr marL="0" indent="0">
              <a:buNone/>
            </a:pPr>
            <a:r>
              <a:rPr lang="en-US" dirty="0"/>
              <a:t>    </a:t>
            </a:r>
            <a:r>
              <a:rPr lang="en-US" dirty="0" err="1"/>
              <a:t>printf</a:t>
            </a:r>
            <a:r>
              <a:rPr lang="en-US" dirty="0"/>
              <a:t>("pointer of a: %x\</a:t>
            </a:r>
            <a:r>
              <a:rPr lang="en-US" dirty="0" err="1"/>
              <a:t>n",p</a:t>
            </a:r>
            <a:r>
              <a:rPr lang="en-US" dirty="0"/>
              <a:t>); // pointer of a will be printed   </a:t>
            </a:r>
          </a:p>
          <a:p>
            <a:pPr marL="0" indent="0">
              <a:buNone/>
            </a:pPr>
            <a:r>
              <a:rPr lang="en-US" dirty="0"/>
              <a:t>    </a:t>
            </a:r>
            <a:r>
              <a:rPr lang="en-US" dirty="0" err="1"/>
              <a:t>printf</a:t>
            </a:r>
            <a:r>
              <a:rPr lang="en-US" dirty="0"/>
              <a:t>("pointer of p: %x\</a:t>
            </a:r>
            <a:r>
              <a:rPr lang="en-US" dirty="0" err="1"/>
              <a:t>n",pp</a:t>
            </a:r>
            <a:r>
              <a:rPr lang="en-US" dirty="0"/>
              <a:t>); // pointer of p will be printed  </a:t>
            </a:r>
          </a:p>
          <a:p>
            <a:pPr marL="0" indent="0">
              <a:buNone/>
            </a:pPr>
            <a:r>
              <a:rPr lang="en-US" dirty="0"/>
              <a:t>    </a:t>
            </a:r>
            <a:r>
              <a:rPr lang="en-US" dirty="0" err="1"/>
              <a:t>printf</a:t>
            </a:r>
            <a:r>
              <a:rPr lang="en-US" dirty="0"/>
              <a:t>("value stored at p: %d\n",*p); // value </a:t>
            </a:r>
            <a:r>
              <a:rPr lang="en-US" dirty="0" err="1"/>
              <a:t>stoted</a:t>
            </a:r>
            <a:r>
              <a:rPr lang="en-US" dirty="0"/>
              <a:t> at the pointer contained by p i.e. 10 will be printed  </a:t>
            </a:r>
          </a:p>
          <a:p>
            <a:pPr marL="0" indent="0">
              <a:buNone/>
            </a:pPr>
            <a:r>
              <a:rPr lang="en-US" dirty="0"/>
              <a:t>    </a:t>
            </a:r>
            <a:r>
              <a:rPr lang="en-US" dirty="0" err="1"/>
              <a:t>printf</a:t>
            </a:r>
            <a:r>
              <a:rPr lang="en-US" dirty="0"/>
              <a:t>("value stored at pp: %d\n",**pp); // value stored at the pointer contained by the pointer </a:t>
            </a:r>
            <a:r>
              <a:rPr lang="en-US" dirty="0" err="1"/>
              <a:t>stoyred</a:t>
            </a:r>
            <a:r>
              <a:rPr lang="en-US" dirty="0"/>
              <a:t> at pp  </a:t>
            </a:r>
          </a:p>
          <a:p>
            <a:pPr marL="0" indent="0">
              <a:buNone/>
            </a:pPr>
            <a:r>
              <a:rPr lang="en-US" dirty="0"/>
              <a:t>return 0;} </a:t>
            </a:r>
            <a:endParaRPr lang="te-IN" dirty="0"/>
          </a:p>
        </p:txBody>
      </p:sp>
    </p:spTree>
    <p:extLst>
      <p:ext uri="{BB962C8B-B14F-4D97-AF65-F5344CB8AC3E}">
        <p14:creationId xmlns:p14="http://schemas.microsoft.com/office/powerpoint/2010/main" val="196355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a:xfrm>
            <a:off x="838200" y="136525"/>
            <a:ext cx="10515600" cy="1325563"/>
          </a:xfrm>
        </p:spPr>
        <p:txBody>
          <a:bodyPr/>
          <a:lstStyle/>
          <a:p>
            <a:r>
              <a:rPr lang="en-IN" dirty="0"/>
              <a:t>          </a:t>
            </a:r>
            <a:r>
              <a:rPr lang="en-IN" b="1" dirty="0"/>
              <a:t>pointer </a:t>
            </a:r>
            <a:r>
              <a:rPr lang="en-IN" b="1" dirty="0" err="1"/>
              <a:t>Arithemetic</a:t>
            </a:r>
            <a:endParaRPr lang="te-IN" b="1"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6" name="Content Placeholder 5">
            <a:extLst>
              <a:ext uri="{FF2B5EF4-FFF2-40B4-BE49-F238E27FC236}">
                <a16:creationId xmlns:a16="http://schemas.microsoft.com/office/drawing/2014/main" id="{72AD273C-EE92-40E3-B0F1-7A68EBF6C9E1}"/>
              </a:ext>
            </a:extLst>
          </p:cNvPr>
          <p:cNvSpPr>
            <a:spLocks noGrp="1"/>
          </p:cNvSpPr>
          <p:nvPr>
            <p:ph idx="1"/>
          </p:nvPr>
        </p:nvSpPr>
        <p:spPr>
          <a:xfrm>
            <a:off x="385440" y="1462088"/>
            <a:ext cx="11217674" cy="4836435"/>
          </a:xfrm>
        </p:spPr>
        <p:txBody>
          <a:bodyPr>
            <a:normAutofit fontScale="77500" lnSpcReduction="20000"/>
          </a:bodyPr>
          <a:lstStyle/>
          <a:p>
            <a:r>
              <a:rPr lang="en-US" dirty="0"/>
              <a:t>We can perform arithmetic operations on the pointers like addition, subtraction, etc.</a:t>
            </a:r>
          </a:p>
          <a:p>
            <a:r>
              <a:rPr lang="en-US" b="1" dirty="0" err="1">
                <a:solidFill>
                  <a:srgbClr val="FF0000"/>
                </a:solidFill>
              </a:rPr>
              <a:t>But,someIllegal</a:t>
            </a:r>
            <a:r>
              <a:rPr lang="en-US" b="1" dirty="0">
                <a:solidFill>
                  <a:srgbClr val="FF0000"/>
                </a:solidFill>
              </a:rPr>
              <a:t> arithmetic with pointers</a:t>
            </a:r>
          </a:p>
          <a:p>
            <a:pPr marL="0" indent="0">
              <a:buNone/>
            </a:pPr>
            <a:r>
              <a:rPr lang="en-US" b="1" dirty="0"/>
              <a:t>There are various operations which can not be performed on pointers. Since, pointer stores address hence we must ignore the operations which may lead to an illegal address, for example, addition, and multiplication. A list of such operations is given below.</a:t>
            </a:r>
          </a:p>
          <a:p>
            <a:pPr marL="0" indent="0">
              <a:buNone/>
            </a:pPr>
            <a:endParaRPr lang="en-US" b="1" dirty="0"/>
          </a:p>
          <a:p>
            <a:r>
              <a:rPr lang="en-US" b="1" dirty="0"/>
              <a:t>pointer + pointer = illegal  (</a:t>
            </a:r>
            <a:r>
              <a:rPr lang="en-US" b="1" dirty="0" err="1"/>
              <a:t>but,pointer+number,pointer</a:t>
            </a:r>
            <a:r>
              <a:rPr lang="en-US" b="1" dirty="0"/>
              <a:t>++,pointer– are valid)</a:t>
            </a:r>
          </a:p>
          <a:p>
            <a:r>
              <a:rPr lang="en-US" b="1" dirty="0"/>
              <a:t>pointer * pointer = illegal</a:t>
            </a:r>
          </a:p>
          <a:p>
            <a:r>
              <a:rPr lang="en-US" b="1" dirty="0"/>
              <a:t>pointer % pointer = illegal</a:t>
            </a:r>
          </a:p>
          <a:p>
            <a:r>
              <a:rPr lang="en-US" b="1" dirty="0"/>
              <a:t>pointer / pointer = illegal</a:t>
            </a:r>
          </a:p>
          <a:p>
            <a:r>
              <a:rPr lang="en-US" b="1" dirty="0"/>
              <a:t>pointer &amp; pointer = illegal</a:t>
            </a:r>
          </a:p>
          <a:p>
            <a:r>
              <a:rPr lang="en-US" b="1" dirty="0"/>
              <a:t>pointer ^ pointer = illegal</a:t>
            </a:r>
          </a:p>
          <a:p>
            <a:r>
              <a:rPr lang="en-US" b="1" dirty="0"/>
              <a:t>pointer | pointer = illegal</a:t>
            </a:r>
          </a:p>
          <a:p>
            <a:r>
              <a:rPr lang="en-US" b="1" dirty="0"/>
              <a:t>~pointer = illegal restrictions are there.</a:t>
            </a:r>
          </a:p>
        </p:txBody>
      </p:sp>
    </p:spTree>
    <p:extLst>
      <p:ext uri="{BB962C8B-B14F-4D97-AF65-F5344CB8AC3E}">
        <p14:creationId xmlns:p14="http://schemas.microsoft.com/office/powerpoint/2010/main" val="4192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p:txBody>
          <a:bodyPr/>
          <a:lstStyle/>
          <a:p>
            <a:r>
              <a:rPr lang="en-IN" dirty="0"/>
              <a:t>          </a:t>
            </a:r>
            <a:r>
              <a:rPr lang="en-IN" b="1" dirty="0"/>
              <a:t>pointer </a:t>
            </a:r>
            <a:r>
              <a:rPr lang="en-IN" b="1" dirty="0" err="1"/>
              <a:t>Arithemetic</a:t>
            </a:r>
            <a:r>
              <a:rPr lang="en-IN" b="1" dirty="0"/>
              <a:t>-example</a:t>
            </a:r>
            <a:endParaRPr lang="te-IN" b="1"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6" name="Content Placeholder 5">
            <a:extLst>
              <a:ext uri="{FF2B5EF4-FFF2-40B4-BE49-F238E27FC236}">
                <a16:creationId xmlns:a16="http://schemas.microsoft.com/office/drawing/2014/main" id="{72AD273C-EE92-40E3-B0F1-7A68EBF6C9E1}"/>
              </a:ext>
            </a:extLst>
          </p:cNvPr>
          <p:cNvSpPr>
            <a:spLocks noGrp="1"/>
          </p:cNvSpPr>
          <p:nvPr>
            <p:ph idx="1"/>
          </p:nvPr>
        </p:nvSpPr>
        <p:spPr>
          <a:xfrm>
            <a:off x="634013" y="1497152"/>
            <a:ext cx="11120021" cy="5360848"/>
          </a:xfrm>
        </p:spPr>
        <p:txBody>
          <a:bodyPr>
            <a:normAutofit fontScale="85000" lnSpcReduction="20000"/>
          </a:bodyPr>
          <a:lstStyle/>
          <a:p>
            <a:pPr marL="0" indent="0">
              <a:buNone/>
            </a:pPr>
            <a:r>
              <a:rPr lang="en-US" dirty="0"/>
              <a:t>#include&lt;stdio.h&gt;  </a:t>
            </a:r>
          </a:p>
          <a:p>
            <a:pPr marL="0" indent="0">
              <a:buNone/>
            </a:pPr>
            <a:r>
              <a:rPr lang="en-US" dirty="0"/>
              <a:t>int main ()  </a:t>
            </a:r>
          </a:p>
          <a:p>
            <a:pPr marL="0" indent="0">
              <a:buNone/>
            </a:pPr>
            <a:r>
              <a:rPr lang="en-US" dirty="0"/>
              <a:t>{  </a:t>
            </a:r>
          </a:p>
          <a:p>
            <a:pPr marL="0" indent="0">
              <a:buNone/>
            </a:pPr>
            <a:r>
              <a:rPr lang="en-US" dirty="0"/>
              <a:t>    int a = 10;</a:t>
            </a:r>
          </a:p>
          <a:p>
            <a:pPr marL="0" indent="0">
              <a:buNone/>
            </a:pPr>
            <a:r>
              <a:rPr lang="en-US" dirty="0"/>
              <a:t>    int b=20;</a:t>
            </a:r>
          </a:p>
          <a:p>
            <a:pPr marL="0" indent="0">
              <a:buNone/>
            </a:pPr>
            <a:r>
              <a:rPr lang="en-US" dirty="0"/>
              <a:t>    int *p1,*p2;  </a:t>
            </a:r>
          </a:p>
          <a:p>
            <a:pPr marL="0" indent="0">
              <a:buNone/>
            </a:pPr>
            <a:r>
              <a:rPr lang="en-US" dirty="0"/>
              <a:t>    p1 = &amp;a;  p2=&amp;b ;</a:t>
            </a:r>
          </a:p>
          <a:p>
            <a:pPr marL="0" indent="0">
              <a:buNone/>
            </a:pPr>
            <a:r>
              <a:rPr lang="en-US" dirty="0"/>
              <a:t> </a:t>
            </a:r>
            <a:r>
              <a:rPr lang="en-US" dirty="0" err="1"/>
              <a:t>printf</a:t>
            </a:r>
            <a:r>
              <a:rPr lang="en-US" dirty="0"/>
              <a:t>("\n p1 is %u",p1); </a:t>
            </a:r>
          </a:p>
          <a:p>
            <a:pPr marL="0" indent="0">
              <a:buNone/>
            </a:pPr>
            <a:r>
              <a:rPr lang="en-US" dirty="0"/>
              <a:t> </a:t>
            </a:r>
            <a:r>
              <a:rPr lang="en-US" dirty="0" err="1"/>
              <a:t>printf</a:t>
            </a:r>
            <a:r>
              <a:rPr lang="en-US" dirty="0"/>
              <a:t>("\np1+1 is%u",p1+1);  //p1+n= p1+n*size of datatype </a:t>
            </a:r>
          </a:p>
          <a:p>
            <a:pPr marL="0" indent="0">
              <a:buNone/>
            </a:pPr>
            <a:r>
              <a:rPr lang="en-US" dirty="0"/>
              <a:t> </a:t>
            </a:r>
            <a:r>
              <a:rPr lang="en-US" dirty="0" err="1"/>
              <a:t>printf</a:t>
            </a:r>
            <a:r>
              <a:rPr lang="en-US" dirty="0"/>
              <a:t>("\np1+1 is%u",p1-1);  //p1-n= p1-n*size of datatype </a:t>
            </a:r>
          </a:p>
          <a:p>
            <a:pPr marL="0" indent="0">
              <a:buNone/>
            </a:pPr>
            <a:r>
              <a:rPr lang="en-US" dirty="0"/>
              <a:t>  </a:t>
            </a:r>
            <a:r>
              <a:rPr lang="en-US" dirty="0" err="1"/>
              <a:t>printf</a:t>
            </a:r>
            <a:r>
              <a:rPr lang="en-US" dirty="0"/>
              <a:t>("\np2 is %u",p2);</a:t>
            </a:r>
          </a:p>
          <a:p>
            <a:pPr marL="0" indent="0">
              <a:buNone/>
            </a:pPr>
            <a:r>
              <a:rPr lang="en-US" dirty="0"/>
              <a:t>   </a:t>
            </a:r>
            <a:r>
              <a:rPr lang="en-US" dirty="0" err="1"/>
              <a:t>printf</a:t>
            </a:r>
            <a:r>
              <a:rPr lang="en-US" dirty="0"/>
              <a:t>("\np1-p2 is </a:t>
            </a:r>
            <a:r>
              <a:rPr lang="en-US" dirty="0" err="1"/>
              <a:t>is</a:t>
            </a:r>
            <a:r>
              <a:rPr lang="en-US" dirty="0"/>
              <a:t> %u",p2-p1);//p1-p2=(Subtraction of two addresses)/size of data type   </a:t>
            </a:r>
          </a:p>
          <a:p>
            <a:pPr marL="0" indent="0">
              <a:buNone/>
            </a:pPr>
            <a:r>
              <a:rPr lang="en-US" dirty="0"/>
              <a:t>} </a:t>
            </a:r>
            <a:endParaRPr lang="te-IN" dirty="0"/>
          </a:p>
        </p:txBody>
      </p:sp>
    </p:spTree>
    <p:extLst>
      <p:ext uri="{BB962C8B-B14F-4D97-AF65-F5344CB8AC3E}">
        <p14:creationId xmlns:p14="http://schemas.microsoft.com/office/powerpoint/2010/main" val="689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BDD7-1E5F-4C67-B106-46D3E0C8C4EA}"/>
              </a:ext>
            </a:extLst>
          </p:cNvPr>
          <p:cNvSpPr>
            <a:spLocks noGrp="1"/>
          </p:cNvSpPr>
          <p:nvPr>
            <p:ph type="title"/>
          </p:nvPr>
        </p:nvSpPr>
        <p:spPr/>
        <p:txBody>
          <a:bodyPr/>
          <a:lstStyle/>
          <a:p>
            <a:pPr algn="ctr"/>
            <a:r>
              <a:rPr lang="en-IN" b="0" i="0" dirty="0">
                <a:solidFill>
                  <a:srgbClr val="797979"/>
                </a:solidFill>
                <a:effectLst/>
                <a:latin typeface="Arial" panose="020B0604020202020204" pitchFamily="34" charset="0"/>
              </a:rPr>
              <a:t>NULL pointer in C</a:t>
            </a:r>
            <a:br>
              <a:rPr lang="en-IN" b="0" i="0" dirty="0">
                <a:solidFill>
                  <a:srgbClr val="797979"/>
                </a:solidFill>
                <a:effectLst/>
                <a:latin typeface="Arial" panose="020B0604020202020204" pitchFamily="34" charset="0"/>
              </a:rPr>
            </a:br>
            <a:endParaRPr lang="te-IN" dirty="0"/>
          </a:p>
        </p:txBody>
      </p:sp>
      <p:sp>
        <p:nvSpPr>
          <p:cNvPr id="3" name="Content Placeholder 2">
            <a:extLst>
              <a:ext uri="{FF2B5EF4-FFF2-40B4-BE49-F238E27FC236}">
                <a16:creationId xmlns:a16="http://schemas.microsoft.com/office/drawing/2014/main" id="{72218A61-A9F9-4D00-A167-1FEAF24292B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A null pointer is a pointer which points nothing.</a:t>
            </a:r>
          </a:p>
          <a:p>
            <a:pPr algn="just"/>
            <a:r>
              <a:rPr lang="en-US" b="0" i="0" dirty="0">
                <a:solidFill>
                  <a:srgbClr val="000000"/>
                </a:solidFill>
                <a:effectLst/>
                <a:latin typeface="Arial" panose="020B0604020202020204" pitchFamily="34" charset="0"/>
              </a:rPr>
              <a:t>Some uses of the null pointer are:</a:t>
            </a:r>
          </a:p>
          <a:p>
            <a:pPr algn="just"/>
            <a:r>
              <a:rPr lang="en-US" b="0" i="0" dirty="0">
                <a:solidFill>
                  <a:srgbClr val="000000"/>
                </a:solidFill>
                <a:effectLst/>
                <a:latin typeface="Arial" panose="020B0604020202020204" pitchFamily="34" charset="0"/>
              </a:rPr>
              <a:t>a) To initialize a pointer variable when that pointer variable isn’t assigned any valid memory address yet.</a:t>
            </a:r>
          </a:p>
          <a:p>
            <a:pPr algn="just"/>
            <a:r>
              <a:rPr lang="en-US" b="0" i="0" dirty="0">
                <a:solidFill>
                  <a:srgbClr val="000000"/>
                </a:solidFill>
                <a:effectLst/>
                <a:latin typeface="Arial" panose="020B0604020202020204" pitchFamily="34" charset="0"/>
              </a:rPr>
              <a:t>b) To pass a null pointer to a function argument when we don’t want to pass any valid memory address.</a:t>
            </a:r>
          </a:p>
          <a:p>
            <a:endParaRPr lang="te-IN" dirty="0"/>
          </a:p>
        </p:txBody>
      </p:sp>
      <p:sp>
        <p:nvSpPr>
          <p:cNvPr id="4" name="Footer Placeholder 3">
            <a:extLst>
              <a:ext uri="{FF2B5EF4-FFF2-40B4-BE49-F238E27FC236}">
                <a16:creationId xmlns:a16="http://schemas.microsoft.com/office/drawing/2014/main" id="{7FCC2003-BF98-4E0F-930E-BCBD55378877}"/>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77573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F6CE-A76E-43D5-8CFD-925F412C2B76}"/>
              </a:ext>
            </a:extLst>
          </p:cNvPr>
          <p:cNvSpPr>
            <a:spLocks noGrp="1"/>
          </p:cNvSpPr>
          <p:nvPr>
            <p:ph type="title"/>
          </p:nvPr>
        </p:nvSpPr>
        <p:spPr/>
        <p:txBody>
          <a:bodyPr/>
          <a:lstStyle/>
          <a:p>
            <a:pPr algn="ctr"/>
            <a:r>
              <a:rPr lang="en-IN" b="0" i="0" dirty="0">
                <a:solidFill>
                  <a:srgbClr val="797979"/>
                </a:solidFill>
                <a:effectLst/>
                <a:latin typeface="Arial" panose="020B0604020202020204" pitchFamily="34" charset="0"/>
              </a:rPr>
              <a:t>NULL pointer in C-example</a:t>
            </a:r>
            <a:br>
              <a:rPr lang="en-IN" b="0" i="0" dirty="0">
                <a:solidFill>
                  <a:srgbClr val="797979"/>
                </a:solidFill>
                <a:effectLst/>
                <a:latin typeface="Arial" panose="020B0604020202020204" pitchFamily="34" charset="0"/>
              </a:rPr>
            </a:br>
            <a:endParaRPr lang="te-IN" dirty="0"/>
          </a:p>
        </p:txBody>
      </p:sp>
      <p:sp>
        <p:nvSpPr>
          <p:cNvPr id="3" name="Content Placeholder 2">
            <a:extLst>
              <a:ext uri="{FF2B5EF4-FFF2-40B4-BE49-F238E27FC236}">
                <a16:creationId xmlns:a16="http://schemas.microsoft.com/office/drawing/2014/main" id="{40FF23DD-3C30-4327-8158-F263B0705AA8}"/>
              </a:ext>
            </a:extLst>
          </p:cNvPr>
          <p:cNvSpPr>
            <a:spLocks noGrp="1"/>
          </p:cNvSpPr>
          <p:nvPr>
            <p:ph idx="1"/>
          </p:nvPr>
        </p:nvSpPr>
        <p:spPr/>
        <p:txBody>
          <a:bodyPr/>
          <a:lstStyle/>
          <a:p>
            <a:pPr marL="0" indent="0">
              <a:buNone/>
            </a:pPr>
            <a:r>
              <a:rPr lang="en-US" dirty="0"/>
              <a:t>#include &lt;</a:t>
            </a:r>
            <a:r>
              <a:rPr lang="en-US" dirty="0" err="1"/>
              <a:t>stdio.h</a:t>
            </a:r>
            <a:r>
              <a:rPr lang="en-US" dirty="0"/>
              <a:t>&gt;</a:t>
            </a:r>
          </a:p>
          <a:p>
            <a:pPr marL="0" indent="0">
              <a:buNone/>
            </a:pPr>
            <a:r>
              <a:rPr lang="en-US" dirty="0"/>
              <a:t>int main() {</a:t>
            </a:r>
          </a:p>
          <a:p>
            <a:pPr marL="0" indent="0">
              <a:buNone/>
            </a:pPr>
            <a:r>
              <a:rPr lang="en-US" dirty="0"/>
              <a:t>   int *p= NULL;//initialize the pointer as null.</a:t>
            </a:r>
          </a:p>
          <a:p>
            <a:pPr marL="0" indent="0">
              <a:buNone/>
            </a:pPr>
            <a:r>
              <a:rPr lang="en-US" dirty="0"/>
              <a:t>   </a:t>
            </a:r>
            <a:r>
              <a:rPr lang="en-US" dirty="0" err="1"/>
              <a:t>printf</a:t>
            </a:r>
            <a:r>
              <a:rPr lang="en-US" dirty="0"/>
              <a:t>("The value of pointer is %</a:t>
            </a:r>
            <a:r>
              <a:rPr lang="en-US" dirty="0" err="1"/>
              <a:t>u",p</a:t>
            </a:r>
            <a:r>
              <a:rPr lang="en-US" dirty="0"/>
              <a:t>);</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C83CA888-0EEB-484F-BFD1-26CCC25E997B}"/>
              </a:ext>
            </a:extLst>
          </p:cNvPr>
          <p:cNvSpPr>
            <a:spLocks noGrp="1"/>
          </p:cNvSpPr>
          <p:nvPr>
            <p:ph type="ftr" sz="quarter" idx="11"/>
          </p:nvPr>
        </p:nvSpPr>
        <p:spPr/>
        <p:txBody>
          <a:bodyPr/>
          <a:lstStyle/>
          <a:p>
            <a:r>
              <a:rPr lang="en-US"/>
              <a:t>PROGRAMMING FOR PROBLEM SOLVING USING C                               A.Lakshmanarao</a:t>
            </a:r>
          </a:p>
        </p:txBody>
      </p:sp>
      <p:sp>
        <p:nvSpPr>
          <p:cNvPr id="8" name="TextBox 7">
            <a:extLst>
              <a:ext uri="{FF2B5EF4-FFF2-40B4-BE49-F238E27FC236}">
                <a16:creationId xmlns:a16="http://schemas.microsoft.com/office/drawing/2014/main" id="{28EFB0A5-0BA3-4B5C-BA5C-D5E8BA7C979B}"/>
              </a:ext>
            </a:extLst>
          </p:cNvPr>
          <p:cNvSpPr txBox="1"/>
          <p:nvPr/>
        </p:nvSpPr>
        <p:spPr>
          <a:xfrm>
            <a:off x="1404891" y="5173008"/>
            <a:ext cx="6094520" cy="369332"/>
          </a:xfrm>
          <a:prstGeom prst="rect">
            <a:avLst/>
          </a:prstGeom>
          <a:noFill/>
        </p:spPr>
        <p:txBody>
          <a:bodyPr wrap="square">
            <a:spAutoFit/>
          </a:bodyPr>
          <a:lstStyle/>
          <a:p>
            <a:r>
              <a:rPr lang="en-US" dirty="0"/>
              <a:t>o/</a:t>
            </a:r>
            <a:r>
              <a:rPr lang="en-US" dirty="0" err="1"/>
              <a:t>p:The</a:t>
            </a:r>
            <a:r>
              <a:rPr lang="en-US" dirty="0"/>
              <a:t> value of pointer is 0.</a:t>
            </a:r>
            <a:endParaRPr lang="te-IN" dirty="0"/>
          </a:p>
        </p:txBody>
      </p:sp>
    </p:spTree>
    <p:extLst>
      <p:ext uri="{BB962C8B-B14F-4D97-AF65-F5344CB8AC3E}">
        <p14:creationId xmlns:p14="http://schemas.microsoft.com/office/powerpoint/2010/main" val="15217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5D1E-8049-4937-B150-B3E0F2FECB2F}"/>
              </a:ext>
            </a:extLst>
          </p:cNvPr>
          <p:cNvSpPr>
            <a:spLocks noGrp="1"/>
          </p:cNvSpPr>
          <p:nvPr>
            <p:ph type="title"/>
          </p:nvPr>
        </p:nvSpPr>
        <p:spPr/>
        <p:txBody>
          <a:bodyPr/>
          <a:lstStyle/>
          <a:p>
            <a:pPr algn="ctr"/>
            <a:r>
              <a:rPr lang="en-US" b="1" dirty="0"/>
              <a:t>            void pointer</a:t>
            </a:r>
            <a:endParaRPr lang="te-IN" b="1" dirty="0"/>
          </a:p>
        </p:txBody>
      </p:sp>
      <p:sp>
        <p:nvSpPr>
          <p:cNvPr id="3" name="Content Placeholder 2">
            <a:extLst>
              <a:ext uri="{FF2B5EF4-FFF2-40B4-BE49-F238E27FC236}">
                <a16:creationId xmlns:a16="http://schemas.microsoft.com/office/drawing/2014/main" id="{5F6C6C40-624B-4F18-B8EF-F70B8C00694E}"/>
              </a:ext>
            </a:extLst>
          </p:cNvPr>
          <p:cNvSpPr>
            <a:spLocks noGrp="1"/>
          </p:cNvSpPr>
          <p:nvPr>
            <p:ph idx="1"/>
          </p:nvPr>
        </p:nvSpPr>
        <p:spPr/>
        <p:txBody>
          <a:bodyPr/>
          <a:lstStyle/>
          <a:p>
            <a:r>
              <a:rPr lang="en-US" dirty="0"/>
              <a:t>The void pointer in C is a pointer which is not associated with any data types. It points to some data location in the storage means points to the address of variables.</a:t>
            </a:r>
          </a:p>
          <a:p>
            <a:endParaRPr lang="en-US" dirty="0"/>
          </a:p>
          <a:p>
            <a:pPr algn="just"/>
            <a:r>
              <a:rPr lang="en-US" b="0" i="0" dirty="0">
                <a:solidFill>
                  <a:srgbClr val="000000"/>
                </a:solidFill>
                <a:effectLst/>
                <a:latin typeface="Arial" panose="020B0604020202020204" pitchFamily="34" charset="0"/>
              </a:rPr>
              <a:t>It has some limitations −</a:t>
            </a:r>
          </a:p>
          <a:p>
            <a:pPr algn="just"/>
            <a:r>
              <a:rPr lang="en-US" b="0" i="0" dirty="0">
                <a:solidFill>
                  <a:srgbClr val="000000"/>
                </a:solidFill>
                <a:effectLst/>
                <a:latin typeface="Arial" panose="020B0604020202020204" pitchFamily="34" charset="0"/>
              </a:rPr>
              <a:t>1) Pointer arithmetic is not possible with void pointer due to its concrete size.</a:t>
            </a:r>
          </a:p>
          <a:p>
            <a:pPr algn="just"/>
            <a:r>
              <a:rPr lang="en-US" b="0" i="0" dirty="0">
                <a:solidFill>
                  <a:srgbClr val="000000"/>
                </a:solidFill>
                <a:effectLst/>
                <a:latin typeface="Arial" panose="020B0604020202020204" pitchFamily="34" charset="0"/>
              </a:rPr>
              <a:t>2) It can’t be used as dereferenced.</a:t>
            </a:r>
          </a:p>
          <a:p>
            <a:endParaRPr lang="te-IN" dirty="0"/>
          </a:p>
        </p:txBody>
      </p:sp>
      <p:sp>
        <p:nvSpPr>
          <p:cNvPr id="4" name="Footer Placeholder 3">
            <a:extLst>
              <a:ext uri="{FF2B5EF4-FFF2-40B4-BE49-F238E27FC236}">
                <a16:creationId xmlns:a16="http://schemas.microsoft.com/office/drawing/2014/main" id="{AC5CF0BE-9735-44F8-A46A-299A23926D95}"/>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406194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5D1E-8049-4937-B150-B3E0F2FECB2F}"/>
              </a:ext>
            </a:extLst>
          </p:cNvPr>
          <p:cNvSpPr>
            <a:spLocks noGrp="1"/>
          </p:cNvSpPr>
          <p:nvPr>
            <p:ph type="title"/>
          </p:nvPr>
        </p:nvSpPr>
        <p:spPr/>
        <p:txBody>
          <a:bodyPr/>
          <a:lstStyle/>
          <a:p>
            <a:pPr algn="ctr"/>
            <a:r>
              <a:rPr lang="en-US" b="1" dirty="0"/>
              <a:t>            generic(void) pointer=example</a:t>
            </a:r>
            <a:endParaRPr lang="te-IN" b="1" dirty="0"/>
          </a:p>
        </p:txBody>
      </p:sp>
      <p:sp>
        <p:nvSpPr>
          <p:cNvPr id="3" name="Content Placeholder 2">
            <a:extLst>
              <a:ext uri="{FF2B5EF4-FFF2-40B4-BE49-F238E27FC236}">
                <a16:creationId xmlns:a16="http://schemas.microsoft.com/office/drawing/2014/main" id="{5F6C6C40-624B-4F18-B8EF-F70B8C00694E}"/>
              </a:ext>
            </a:extLst>
          </p:cNvPr>
          <p:cNvSpPr>
            <a:spLocks noGrp="1"/>
          </p:cNvSpPr>
          <p:nvPr>
            <p:ph idx="1"/>
          </p:nvPr>
        </p:nvSpPr>
        <p:spPr>
          <a:xfrm>
            <a:off x="1080116" y="1809009"/>
            <a:ext cx="4452891" cy="4729903"/>
          </a:xfrm>
        </p:spPr>
        <p:txBody>
          <a:bodyPr>
            <a:noAutofit/>
          </a:bodyPr>
          <a:lstStyle/>
          <a:p>
            <a:pPr marL="0" indent="0">
              <a:buNone/>
            </a:pPr>
            <a:r>
              <a:rPr lang="en-IN" sz="2400" dirty="0"/>
              <a:t>#include&lt;stdio.h&gt;</a:t>
            </a:r>
          </a:p>
          <a:p>
            <a:pPr marL="0" indent="0">
              <a:buNone/>
            </a:pPr>
            <a:r>
              <a:rPr lang="en-IN" sz="2400" dirty="0"/>
              <a:t>int main()</a:t>
            </a:r>
          </a:p>
          <a:p>
            <a:pPr marL="0" indent="0">
              <a:buNone/>
            </a:pPr>
            <a:r>
              <a:rPr lang="en-IN" sz="2400" dirty="0"/>
              <a:t>{</a:t>
            </a:r>
          </a:p>
          <a:p>
            <a:pPr marL="0" indent="0">
              <a:buNone/>
            </a:pPr>
            <a:r>
              <a:rPr lang="en-IN" sz="2400" dirty="0"/>
              <a:t>    int x=10;</a:t>
            </a:r>
          </a:p>
          <a:p>
            <a:pPr marL="0" indent="0">
              <a:buNone/>
            </a:pPr>
            <a:r>
              <a:rPr lang="en-IN" sz="2400" dirty="0"/>
              <a:t>    float y=4.5;</a:t>
            </a:r>
          </a:p>
          <a:p>
            <a:pPr marL="0" indent="0">
              <a:buNone/>
            </a:pPr>
            <a:r>
              <a:rPr lang="en-IN" sz="2400" dirty="0"/>
              <a:t>    void *p;</a:t>
            </a:r>
          </a:p>
          <a:p>
            <a:pPr marL="0" indent="0">
              <a:buNone/>
            </a:pPr>
            <a:endParaRPr lang="te-IN" sz="2400" dirty="0"/>
          </a:p>
        </p:txBody>
      </p:sp>
      <p:sp>
        <p:nvSpPr>
          <p:cNvPr id="4" name="Footer Placeholder 3">
            <a:extLst>
              <a:ext uri="{FF2B5EF4-FFF2-40B4-BE49-F238E27FC236}">
                <a16:creationId xmlns:a16="http://schemas.microsoft.com/office/drawing/2014/main" id="{AC5CF0BE-9735-44F8-A46A-299A23926D95}"/>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4737C11C-8890-41AA-A72D-6D68886E6FBF}"/>
              </a:ext>
            </a:extLst>
          </p:cNvPr>
          <p:cNvSpPr txBox="1"/>
          <p:nvPr/>
        </p:nvSpPr>
        <p:spPr>
          <a:xfrm>
            <a:off x="5533007" y="1690688"/>
            <a:ext cx="6094520" cy="3416320"/>
          </a:xfrm>
          <a:prstGeom prst="rect">
            <a:avLst/>
          </a:prstGeom>
          <a:noFill/>
        </p:spPr>
        <p:txBody>
          <a:bodyPr wrap="square">
            <a:spAutoFit/>
          </a:bodyPr>
          <a:lstStyle/>
          <a:p>
            <a:pPr marL="0" indent="0">
              <a:buNone/>
            </a:pPr>
            <a:r>
              <a:rPr lang="en-IN" sz="2400" dirty="0"/>
              <a:t> p=&amp;x;</a:t>
            </a:r>
          </a:p>
          <a:p>
            <a:pPr marL="0" indent="0">
              <a:buNone/>
            </a:pPr>
            <a:r>
              <a:rPr lang="en-IN" sz="2400" dirty="0"/>
              <a:t>    </a:t>
            </a:r>
            <a:r>
              <a:rPr lang="en-IN" sz="2400" dirty="0" err="1"/>
              <a:t>printf</a:t>
            </a:r>
            <a:r>
              <a:rPr lang="en-IN" sz="2400" dirty="0"/>
              <a:t>("\</a:t>
            </a:r>
            <a:r>
              <a:rPr lang="en-IN" sz="2400" dirty="0" err="1"/>
              <a:t>n%d</a:t>
            </a:r>
            <a:r>
              <a:rPr lang="en-IN" sz="2400" dirty="0"/>
              <a:t>",*(int*)p);</a:t>
            </a:r>
          </a:p>
          <a:p>
            <a:pPr marL="0" indent="0">
              <a:buNone/>
            </a:pPr>
            <a:r>
              <a:rPr lang="en-IN" sz="2400" dirty="0"/>
              <a:t>    </a:t>
            </a:r>
            <a:r>
              <a:rPr lang="en-IN" sz="2400" dirty="0" err="1"/>
              <a:t>printf</a:t>
            </a:r>
            <a:r>
              <a:rPr lang="en-IN" sz="2400" dirty="0"/>
              <a:t>("\</a:t>
            </a:r>
            <a:r>
              <a:rPr lang="en-IN" sz="2400" dirty="0" err="1"/>
              <a:t>n%u</a:t>
            </a:r>
            <a:r>
              <a:rPr lang="en-IN" sz="2400" dirty="0"/>
              <a:t>",p);</a:t>
            </a:r>
          </a:p>
          <a:p>
            <a:pPr marL="0" indent="0">
              <a:buNone/>
            </a:pPr>
            <a:r>
              <a:rPr lang="en-IN" sz="2400" dirty="0"/>
              <a:t>    p=&amp;y;</a:t>
            </a:r>
          </a:p>
          <a:p>
            <a:pPr marL="0" indent="0">
              <a:buNone/>
            </a:pPr>
            <a:r>
              <a:rPr lang="en-IN" sz="2400" dirty="0"/>
              <a:t>    </a:t>
            </a:r>
            <a:r>
              <a:rPr lang="en-IN" sz="2400" dirty="0" err="1"/>
              <a:t>printf</a:t>
            </a:r>
            <a:r>
              <a:rPr lang="en-IN" sz="2400" dirty="0"/>
              <a:t>("\</a:t>
            </a:r>
            <a:r>
              <a:rPr lang="en-IN" sz="2400" dirty="0" err="1"/>
              <a:t>n%f</a:t>
            </a:r>
            <a:r>
              <a:rPr lang="en-IN" sz="2400" dirty="0"/>
              <a:t>",*(float*)p);</a:t>
            </a:r>
          </a:p>
          <a:p>
            <a:pPr marL="0" indent="0">
              <a:buNone/>
            </a:pPr>
            <a:r>
              <a:rPr lang="en-IN" sz="2400" dirty="0"/>
              <a:t>        </a:t>
            </a:r>
            <a:r>
              <a:rPr lang="en-IN" sz="2400" dirty="0" err="1"/>
              <a:t>printf</a:t>
            </a:r>
            <a:r>
              <a:rPr lang="en-IN" sz="2400" dirty="0"/>
              <a:t>("\</a:t>
            </a:r>
            <a:r>
              <a:rPr lang="en-IN" sz="2400" dirty="0" err="1"/>
              <a:t>n%u</a:t>
            </a:r>
            <a:r>
              <a:rPr lang="en-IN" sz="2400" dirty="0"/>
              <a:t>",p);</a:t>
            </a:r>
          </a:p>
          <a:p>
            <a:pPr marL="0" indent="0">
              <a:buNone/>
            </a:pPr>
            <a:r>
              <a:rPr lang="en-IN" sz="2400" dirty="0"/>
              <a:t>        </a:t>
            </a:r>
            <a:r>
              <a:rPr lang="en-IN" sz="2400" dirty="0" err="1"/>
              <a:t>printf</a:t>
            </a:r>
            <a:r>
              <a:rPr lang="en-IN" sz="2400" dirty="0"/>
              <a:t>("\</a:t>
            </a:r>
            <a:r>
              <a:rPr lang="en-IN" sz="2400" dirty="0" err="1"/>
              <a:t>n%u</a:t>
            </a:r>
            <a:r>
              <a:rPr lang="en-IN" sz="2400" dirty="0"/>
              <a:t>",ptr);</a:t>
            </a:r>
          </a:p>
          <a:p>
            <a:pPr marL="0" indent="0">
              <a:buNone/>
            </a:pPr>
            <a:r>
              <a:rPr lang="en-IN" sz="2400" dirty="0"/>
              <a:t>    return 0;</a:t>
            </a:r>
          </a:p>
          <a:p>
            <a:pPr marL="0" indent="0">
              <a:buNone/>
            </a:pPr>
            <a:r>
              <a:rPr lang="en-IN" sz="2400" dirty="0"/>
              <a:t>}</a:t>
            </a:r>
            <a:endParaRPr lang="te-IN" sz="2400" dirty="0"/>
          </a:p>
        </p:txBody>
      </p:sp>
    </p:spTree>
    <p:extLst>
      <p:ext uri="{BB962C8B-B14F-4D97-AF65-F5344CB8AC3E}">
        <p14:creationId xmlns:p14="http://schemas.microsoft.com/office/powerpoint/2010/main" val="18401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6D8B-AAC6-4EA8-9387-747BA8ECEABD}"/>
              </a:ext>
            </a:extLst>
          </p:cNvPr>
          <p:cNvSpPr>
            <a:spLocks noGrp="1"/>
          </p:cNvSpPr>
          <p:nvPr>
            <p:ph type="title"/>
          </p:nvPr>
        </p:nvSpPr>
        <p:spPr>
          <a:xfrm>
            <a:off x="2595978" y="500062"/>
            <a:ext cx="10515600" cy="1325563"/>
          </a:xfrm>
        </p:spPr>
        <p:txBody>
          <a:bodyPr/>
          <a:lstStyle/>
          <a:p>
            <a:r>
              <a:rPr lang="en-US" dirty="0"/>
              <a:t> </a:t>
            </a:r>
            <a:r>
              <a:rPr lang="en-US" sz="4400" u="sng" dirty="0">
                <a:solidFill>
                  <a:srgbClr val="002060"/>
                </a:solidFill>
                <a:latin typeface="Times New Roman" panose="02020603050405020304" pitchFamily="18" charset="0"/>
                <a:cs typeface="Times New Roman" panose="02020603050405020304" pitchFamily="18" charset="0"/>
              </a:rPr>
              <a:t>Pointers as Function arguments </a:t>
            </a:r>
            <a:br>
              <a:rPr lang="en-US" sz="4400" dirty="0">
                <a:solidFill>
                  <a:srgbClr val="002060"/>
                </a:solidFill>
                <a:latin typeface="Times New Roman" panose="02020603050405020304" pitchFamily="18" charset="0"/>
                <a:cs typeface="Times New Roman" panose="02020603050405020304" pitchFamily="18" charset="0"/>
              </a:rPr>
            </a:br>
            <a:r>
              <a:rPr lang="en-US" sz="4400" dirty="0">
                <a:solidFill>
                  <a:srgbClr val="002060"/>
                </a:solidFill>
                <a:latin typeface="Times New Roman" panose="02020603050405020304" pitchFamily="18" charset="0"/>
                <a:cs typeface="Times New Roman" panose="02020603050405020304" pitchFamily="18" charset="0"/>
              </a:rPr>
              <a:t>(</a:t>
            </a:r>
            <a:r>
              <a:rPr lang="en-US" b="1" dirty="0"/>
              <a:t>Parameter passing methods)</a:t>
            </a:r>
            <a:endParaRPr lang="te-IN" b="1" dirty="0"/>
          </a:p>
        </p:txBody>
      </p:sp>
      <p:sp>
        <p:nvSpPr>
          <p:cNvPr id="3" name="Content Placeholder 2">
            <a:extLst>
              <a:ext uri="{FF2B5EF4-FFF2-40B4-BE49-F238E27FC236}">
                <a16:creationId xmlns:a16="http://schemas.microsoft.com/office/drawing/2014/main" id="{EF47E730-E9BB-4C1B-B879-73414052F811}"/>
              </a:ext>
            </a:extLst>
          </p:cNvPr>
          <p:cNvSpPr>
            <a:spLocks noGrp="1"/>
          </p:cNvSpPr>
          <p:nvPr>
            <p:ph idx="1"/>
          </p:nvPr>
        </p:nvSpPr>
        <p:spPr/>
        <p:txBody>
          <a:bodyPr>
            <a:normAutofit/>
          </a:bodyPr>
          <a:lstStyle/>
          <a:p>
            <a:r>
              <a:rPr lang="en-US" dirty="0"/>
              <a:t>There are 2 types of parameter passing methods:</a:t>
            </a:r>
          </a:p>
          <a:p>
            <a:pPr marL="0" indent="0">
              <a:buNone/>
            </a:pPr>
            <a:r>
              <a:rPr lang="en-US" u="sng" dirty="0"/>
              <a:t>1)call by value</a:t>
            </a:r>
          </a:p>
          <a:p>
            <a:pPr algn="just">
              <a:buFont typeface="Arial" panose="020B0604020202020204" pitchFamily="34" charset="0"/>
              <a:buChar char="•"/>
            </a:pPr>
            <a:r>
              <a:rPr lang="en-US" b="0" i="0" dirty="0">
                <a:solidFill>
                  <a:srgbClr val="000000"/>
                </a:solidFill>
                <a:effectLst/>
                <a:latin typeface="Inter-Regular"/>
              </a:rPr>
              <a:t>In call by value method, </a:t>
            </a:r>
            <a:r>
              <a:rPr lang="en-US" b="1" i="0" dirty="0">
                <a:solidFill>
                  <a:srgbClr val="000000"/>
                </a:solidFill>
                <a:effectLst/>
                <a:latin typeface="Inter-Regular"/>
              </a:rPr>
              <a:t>the value of the actual parameters is copied into the formal parameters</a:t>
            </a:r>
            <a:r>
              <a:rPr lang="en-US" b="0" i="0" dirty="0">
                <a:solidFill>
                  <a:srgbClr val="000000"/>
                </a:solidFill>
                <a:effectLst/>
                <a:latin typeface="Inter-Regular"/>
              </a:rPr>
              <a:t>. </a:t>
            </a:r>
          </a:p>
          <a:p>
            <a:pPr algn="just">
              <a:buFont typeface="Arial" panose="020B0604020202020204" pitchFamily="34" charset="0"/>
              <a:buChar char="•"/>
            </a:pPr>
            <a:r>
              <a:rPr lang="en-US" b="0" i="0" dirty="0">
                <a:solidFill>
                  <a:srgbClr val="000000"/>
                </a:solidFill>
                <a:effectLst/>
                <a:latin typeface="Inter-Regular"/>
              </a:rPr>
              <a:t>Changes made to formal arguments cannot effect actual arguments</a:t>
            </a:r>
          </a:p>
          <a:p>
            <a:pPr marL="0" indent="0">
              <a:buNone/>
            </a:pPr>
            <a:r>
              <a:rPr lang="en-US" u="sng" dirty="0"/>
              <a:t>2)call by reference</a:t>
            </a:r>
          </a:p>
          <a:p>
            <a:pPr marL="0" indent="0">
              <a:buNone/>
            </a:pPr>
            <a:r>
              <a:rPr lang="en-US" b="0" i="0" dirty="0">
                <a:solidFill>
                  <a:srgbClr val="000000"/>
                </a:solidFill>
                <a:effectLst/>
                <a:latin typeface="Inter-Regular"/>
              </a:rPr>
              <a:t>In call by reference, the </a:t>
            </a:r>
            <a:r>
              <a:rPr lang="en-US" b="1" i="0" dirty="0">
                <a:solidFill>
                  <a:srgbClr val="000000"/>
                </a:solidFill>
                <a:effectLst/>
                <a:latin typeface="Inter-Regular"/>
              </a:rPr>
              <a:t>address of the variable is passed into the function call </a:t>
            </a:r>
            <a:r>
              <a:rPr lang="en-US" b="0" i="0" dirty="0">
                <a:solidFill>
                  <a:srgbClr val="000000"/>
                </a:solidFill>
                <a:effectLst/>
                <a:latin typeface="Inter-Regular"/>
              </a:rPr>
              <a:t>as the actual parameter.</a:t>
            </a:r>
          </a:p>
          <a:p>
            <a:pPr marL="0" indent="0">
              <a:buNone/>
            </a:pPr>
            <a:r>
              <a:rPr lang="en-US" b="0" i="0" dirty="0">
                <a:solidFill>
                  <a:srgbClr val="000000"/>
                </a:solidFill>
                <a:effectLst/>
                <a:latin typeface="Inter-Regular"/>
              </a:rPr>
              <a:t>Changes made to formal arguments can effect actual arguments</a:t>
            </a:r>
          </a:p>
          <a:p>
            <a:pPr marL="0" indent="0">
              <a:buNone/>
            </a:pPr>
            <a:endParaRPr lang="en-US" b="0" i="0" dirty="0">
              <a:solidFill>
                <a:srgbClr val="000000"/>
              </a:solidFill>
              <a:effectLst/>
              <a:latin typeface="Inter-Regular"/>
            </a:endParaRPr>
          </a:p>
          <a:p>
            <a:pPr marL="0" indent="0">
              <a:buNone/>
            </a:pPr>
            <a:endParaRPr lang="te-IN" u="sng" dirty="0"/>
          </a:p>
        </p:txBody>
      </p:sp>
      <p:sp>
        <p:nvSpPr>
          <p:cNvPr id="4" name="Footer Placeholder 3">
            <a:extLst>
              <a:ext uri="{FF2B5EF4-FFF2-40B4-BE49-F238E27FC236}">
                <a16:creationId xmlns:a16="http://schemas.microsoft.com/office/drawing/2014/main" id="{D184E400-DAD8-4F40-B579-216C0CA26AA9}"/>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7386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5E4B-4DC1-443E-B169-6DE55BF25621}"/>
              </a:ext>
            </a:extLst>
          </p:cNvPr>
          <p:cNvSpPr>
            <a:spLocks noGrp="1"/>
          </p:cNvSpPr>
          <p:nvPr>
            <p:ph type="title"/>
          </p:nvPr>
        </p:nvSpPr>
        <p:spPr/>
        <p:txBody>
          <a:bodyPr/>
          <a:lstStyle/>
          <a:p>
            <a:pPr algn="ctr"/>
            <a:r>
              <a:rPr lang="en-US" dirty="0"/>
              <a:t>call by value-example</a:t>
            </a:r>
            <a:endParaRPr lang="te-IN" dirty="0"/>
          </a:p>
        </p:txBody>
      </p:sp>
      <p:sp>
        <p:nvSpPr>
          <p:cNvPr id="4" name="Footer Placeholder 3">
            <a:extLst>
              <a:ext uri="{FF2B5EF4-FFF2-40B4-BE49-F238E27FC236}">
                <a16:creationId xmlns:a16="http://schemas.microsoft.com/office/drawing/2014/main" id="{DC3B50BE-FD28-4047-AEF3-E5BDB829098A}"/>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2D55FC55-529E-44BB-A4FD-A375CB0F6E32}"/>
              </a:ext>
            </a:extLst>
          </p:cNvPr>
          <p:cNvSpPr txBox="1"/>
          <p:nvPr/>
        </p:nvSpPr>
        <p:spPr>
          <a:xfrm>
            <a:off x="838200" y="2337019"/>
            <a:ext cx="4765090" cy="4093428"/>
          </a:xfrm>
          <a:prstGeom prst="rect">
            <a:avLst/>
          </a:prstGeom>
          <a:noFill/>
        </p:spPr>
        <p:txBody>
          <a:bodyPr wrap="square">
            <a:spAutoFit/>
          </a:bodyPr>
          <a:lstStyle/>
          <a:p>
            <a:pPr marL="0" indent="0" algn="just">
              <a:buNone/>
            </a:pPr>
            <a:r>
              <a:rPr lang="en-US" sz="2600" dirty="0">
                <a:solidFill>
                  <a:srgbClr val="000000"/>
                </a:solidFill>
                <a:latin typeface="Inter-Regular"/>
              </a:rPr>
              <a:t>#include &lt;</a:t>
            </a:r>
            <a:r>
              <a:rPr lang="en-US" sz="2600" dirty="0" err="1">
                <a:solidFill>
                  <a:srgbClr val="000000"/>
                </a:solidFill>
                <a:latin typeface="Inter-Regular"/>
              </a:rPr>
              <a:t>stdio.h</a:t>
            </a:r>
            <a:r>
              <a:rPr lang="en-US" sz="2600" dirty="0">
                <a:solidFill>
                  <a:srgbClr val="000000"/>
                </a:solidFill>
                <a:latin typeface="Inter-Regular"/>
              </a:rPr>
              <a:t>&gt;  </a:t>
            </a:r>
          </a:p>
          <a:p>
            <a:pPr marL="0" indent="0" algn="just">
              <a:buNone/>
            </a:pPr>
            <a:r>
              <a:rPr lang="en-US" sz="2600" dirty="0">
                <a:solidFill>
                  <a:srgbClr val="000000"/>
                </a:solidFill>
                <a:latin typeface="Inter-Regular"/>
              </a:rPr>
              <a:t>void swap (int a, int b)  </a:t>
            </a:r>
          </a:p>
          <a:p>
            <a:pPr marL="0" indent="0" algn="just">
              <a:buNone/>
            </a:pPr>
            <a:r>
              <a:rPr lang="en-US" sz="2600" dirty="0">
                <a:solidFill>
                  <a:srgbClr val="000000"/>
                </a:solidFill>
                <a:latin typeface="Inter-Regular"/>
              </a:rPr>
              <a:t>{  </a:t>
            </a:r>
          </a:p>
          <a:p>
            <a:pPr marL="0" indent="0" algn="just">
              <a:buNone/>
            </a:pPr>
            <a:r>
              <a:rPr lang="en-US" sz="2600" dirty="0">
                <a:solidFill>
                  <a:srgbClr val="000000"/>
                </a:solidFill>
                <a:latin typeface="Inter-Regular"/>
              </a:rPr>
              <a:t>    int temp;   </a:t>
            </a:r>
          </a:p>
          <a:p>
            <a:pPr marL="0" indent="0" algn="just">
              <a:buNone/>
            </a:pPr>
            <a:r>
              <a:rPr lang="en-US" sz="2600" dirty="0">
                <a:solidFill>
                  <a:srgbClr val="000000"/>
                </a:solidFill>
                <a:latin typeface="Inter-Regular"/>
              </a:rPr>
              <a:t>    temp = a;  </a:t>
            </a:r>
          </a:p>
          <a:p>
            <a:pPr marL="0" indent="0" algn="just">
              <a:buNone/>
            </a:pPr>
            <a:r>
              <a:rPr lang="en-US" sz="2600" dirty="0">
                <a:solidFill>
                  <a:srgbClr val="000000"/>
                </a:solidFill>
                <a:latin typeface="Inter-Regular"/>
              </a:rPr>
              <a:t>    a=b;  </a:t>
            </a:r>
          </a:p>
          <a:p>
            <a:pPr marL="0" indent="0" algn="just">
              <a:buNone/>
            </a:pPr>
            <a:r>
              <a:rPr lang="en-US" sz="2600" dirty="0">
                <a:solidFill>
                  <a:srgbClr val="000000"/>
                </a:solidFill>
                <a:latin typeface="Inter-Regular"/>
              </a:rPr>
              <a:t>    b=temp;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nIn</a:t>
            </a:r>
            <a:r>
              <a:rPr lang="en-US" sz="2600" dirty="0">
                <a:solidFill>
                  <a:srgbClr val="000000"/>
                </a:solidFill>
                <a:latin typeface="Inter-Regular"/>
              </a:rPr>
              <a:t> call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 %d %d",</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a:solidFill>
                  <a:srgbClr val="000000"/>
                </a:solidFill>
                <a:latin typeface="Inter-Regular"/>
              </a:rPr>
              <a:t>} </a:t>
            </a:r>
          </a:p>
        </p:txBody>
      </p:sp>
      <p:sp>
        <p:nvSpPr>
          <p:cNvPr id="9" name="TextBox 8">
            <a:extLst>
              <a:ext uri="{FF2B5EF4-FFF2-40B4-BE49-F238E27FC236}">
                <a16:creationId xmlns:a16="http://schemas.microsoft.com/office/drawing/2014/main" id="{0276D9F3-7C36-4B4C-AE36-0F377ED2D41D}"/>
              </a:ext>
            </a:extLst>
          </p:cNvPr>
          <p:cNvSpPr txBox="1"/>
          <p:nvPr/>
        </p:nvSpPr>
        <p:spPr>
          <a:xfrm>
            <a:off x="5676530" y="1976350"/>
            <a:ext cx="4765090" cy="4093428"/>
          </a:xfrm>
          <a:prstGeom prst="rect">
            <a:avLst/>
          </a:prstGeom>
          <a:noFill/>
        </p:spPr>
        <p:txBody>
          <a:bodyPr wrap="square">
            <a:spAutoFit/>
          </a:bodyPr>
          <a:lstStyle/>
          <a:p>
            <a:pPr marL="0" indent="0" algn="just">
              <a:buNone/>
            </a:pPr>
            <a:r>
              <a:rPr lang="en-US" sz="2600" dirty="0">
                <a:solidFill>
                  <a:srgbClr val="000000"/>
                </a:solidFill>
                <a:latin typeface="Inter-Regular"/>
              </a:rPr>
              <a:t>int main()  </a:t>
            </a:r>
          </a:p>
          <a:p>
            <a:pPr marL="0" indent="0" algn="just">
              <a:buNone/>
            </a:pPr>
            <a:r>
              <a:rPr lang="en-US" sz="2600" dirty="0">
                <a:solidFill>
                  <a:srgbClr val="000000"/>
                </a:solidFill>
                <a:latin typeface="Inter-Regular"/>
              </a:rPr>
              <a:t>{  </a:t>
            </a:r>
          </a:p>
          <a:p>
            <a:pPr marL="0" indent="0" algn="just">
              <a:buNone/>
            </a:pPr>
            <a:r>
              <a:rPr lang="en-US" sz="2600" dirty="0">
                <a:solidFill>
                  <a:srgbClr val="000000"/>
                </a:solidFill>
                <a:latin typeface="Inter-Regular"/>
              </a:rPr>
              <a:t>    int a = 10;  </a:t>
            </a:r>
          </a:p>
          <a:p>
            <a:pPr marL="0" indent="0" algn="just">
              <a:buNone/>
            </a:pPr>
            <a:r>
              <a:rPr lang="en-US" sz="2600" dirty="0">
                <a:solidFill>
                  <a:srgbClr val="000000"/>
                </a:solidFill>
                <a:latin typeface="Inter-Regular"/>
              </a:rPr>
              <a:t>    int b = 20;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nBefore</a:t>
            </a:r>
            <a:r>
              <a:rPr lang="en-US" sz="2600" dirty="0">
                <a:solidFill>
                  <a:srgbClr val="000000"/>
                </a:solidFill>
                <a:latin typeface="Inter-Regular"/>
              </a:rPr>
              <a:t> call");</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 %d %d",</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a:solidFill>
                  <a:srgbClr val="000000"/>
                </a:solidFill>
                <a:latin typeface="Inter-Regular"/>
              </a:rPr>
              <a:t>swap(</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nAfter</a:t>
            </a:r>
            <a:r>
              <a:rPr lang="en-US" sz="2600" dirty="0">
                <a:solidFill>
                  <a:srgbClr val="000000"/>
                </a:solidFill>
                <a:latin typeface="Inter-Regular"/>
              </a:rPr>
              <a:t> call");</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 %d %d",</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a:solidFill>
                  <a:srgbClr val="000000"/>
                </a:solidFill>
                <a:latin typeface="Inter-Regular"/>
              </a:rPr>
              <a:t>  } </a:t>
            </a:r>
          </a:p>
        </p:txBody>
      </p:sp>
      <p:sp>
        <p:nvSpPr>
          <p:cNvPr id="11" name="TextBox 10">
            <a:extLst>
              <a:ext uri="{FF2B5EF4-FFF2-40B4-BE49-F238E27FC236}">
                <a16:creationId xmlns:a16="http://schemas.microsoft.com/office/drawing/2014/main" id="{0E5B39E6-44E1-4982-994E-A7EBADC31ADC}"/>
              </a:ext>
            </a:extLst>
          </p:cNvPr>
          <p:cNvSpPr txBox="1"/>
          <p:nvPr/>
        </p:nvSpPr>
        <p:spPr>
          <a:xfrm>
            <a:off x="3048740" y="1190536"/>
            <a:ext cx="6094520" cy="646331"/>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latin typeface="Inter-Regular"/>
              </a:rPr>
              <a:t>In call by value method, </a:t>
            </a:r>
            <a:r>
              <a:rPr lang="en-US" b="1" i="0" dirty="0">
                <a:solidFill>
                  <a:srgbClr val="000000"/>
                </a:solidFill>
                <a:effectLst/>
                <a:latin typeface="Inter-Regular"/>
              </a:rPr>
              <a:t>the value of the actual parameters is copied into the formal parameters</a:t>
            </a:r>
            <a:r>
              <a:rPr lang="en-US" b="0" i="0" dirty="0">
                <a:solidFill>
                  <a:srgbClr val="000000"/>
                </a:solidFill>
                <a:effectLst/>
                <a:latin typeface="Inter-Regular"/>
              </a:rPr>
              <a:t>. </a:t>
            </a:r>
          </a:p>
        </p:txBody>
      </p:sp>
    </p:spTree>
    <p:extLst>
      <p:ext uri="{BB962C8B-B14F-4D97-AF65-F5344CB8AC3E}">
        <p14:creationId xmlns:p14="http://schemas.microsoft.com/office/powerpoint/2010/main" val="7403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5E4B-4DC1-443E-B169-6DE55BF25621}"/>
              </a:ext>
            </a:extLst>
          </p:cNvPr>
          <p:cNvSpPr>
            <a:spLocks noGrp="1"/>
          </p:cNvSpPr>
          <p:nvPr>
            <p:ph type="title"/>
          </p:nvPr>
        </p:nvSpPr>
        <p:spPr/>
        <p:txBody>
          <a:bodyPr/>
          <a:lstStyle/>
          <a:p>
            <a:pPr algn="ctr"/>
            <a:r>
              <a:rPr lang="en-US" dirty="0"/>
              <a:t>call by reference-example</a:t>
            </a:r>
            <a:endParaRPr lang="te-IN" dirty="0"/>
          </a:p>
        </p:txBody>
      </p:sp>
      <p:sp>
        <p:nvSpPr>
          <p:cNvPr id="4" name="Footer Placeholder 3">
            <a:extLst>
              <a:ext uri="{FF2B5EF4-FFF2-40B4-BE49-F238E27FC236}">
                <a16:creationId xmlns:a16="http://schemas.microsoft.com/office/drawing/2014/main" id="{DC3B50BE-FD28-4047-AEF3-E5BDB829098A}"/>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2D55FC55-529E-44BB-A4FD-A375CB0F6E32}"/>
              </a:ext>
            </a:extLst>
          </p:cNvPr>
          <p:cNvSpPr txBox="1"/>
          <p:nvPr/>
        </p:nvSpPr>
        <p:spPr>
          <a:xfrm>
            <a:off x="659167" y="2594451"/>
            <a:ext cx="4765090" cy="4093428"/>
          </a:xfrm>
          <a:prstGeom prst="rect">
            <a:avLst/>
          </a:prstGeom>
          <a:noFill/>
        </p:spPr>
        <p:txBody>
          <a:bodyPr wrap="square">
            <a:spAutoFit/>
          </a:bodyPr>
          <a:lstStyle/>
          <a:p>
            <a:pPr marL="0" indent="0" algn="just">
              <a:buNone/>
            </a:pPr>
            <a:r>
              <a:rPr lang="en-US" sz="2600" dirty="0">
                <a:solidFill>
                  <a:srgbClr val="000000"/>
                </a:solidFill>
                <a:latin typeface="Inter-Regular"/>
              </a:rPr>
              <a:t>#include &lt;</a:t>
            </a:r>
            <a:r>
              <a:rPr lang="en-US" sz="2600" dirty="0" err="1">
                <a:solidFill>
                  <a:srgbClr val="000000"/>
                </a:solidFill>
                <a:latin typeface="Inter-Regular"/>
              </a:rPr>
              <a:t>stdio.h</a:t>
            </a:r>
            <a:r>
              <a:rPr lang="en-US" sz="2600" dirty="0">
                <a:solidFill>
                  <a:srgbClr val="000000"/>
                </a:solidFill>
                <a:latin typeface="Inter-Regular"/>
              </a:rPr>
              <a:t>&gt;  </a:t>
            </a:r>
          </a:p>
          <a:p>
            <a:pPr marL="0" indent="0" algn="just">
              <a:buNone/>
            </a:pPr>
            <a:r>
              <a:rPr lang="en-US" sz="2600" dirty="0">
                <a:solidFill>
                  <a:srgbClr val="000000"/>
                </a:solidFill>
                <a:latin typeface="Inter-Regular"/>
              </a:rPr>
              <a:t>void swap (int *a, int *b)  </a:t>
            </a:r>
          </a:p>
          <a:p>
            <a:pPr marL="0" indent="0" algn="just">
              <a:buNone/>
            </a:pPr>
            <a:r>
              <a:rPr lang="en-US" sz="2600" dirty="0">
                <a:solidFill>
                  <a:srgbClr val="000000"/>
                </a:solidFill>
                <a:latin typeface="Inter-Regular"/>
              </a:rPr>
              <a:t>{  </a:t>
            </a:r>
          </a:p>
          <a:p>
            <a:pPr marL="0" indent="0" algn="just">
              <a:buNone/>
            </a:pPr>
            <a:r>
              <a:rPr lang="en-US" sz="2600" dirty="0">
                <a:solidFill>
                  <a:srgbClr val="000000"/>
                </a:solidFill>
                <a:latin typeface="Inter-Regular"/>
              </a:rPr>
              <a:t>    int temp;   </a:t>
            </a:r>
          </a:p>
          <a:p>
            <a:pPr marL="0" indent="0" algn="just">
              <a:buNone/>
            </a:pPr>
            <a:r>
              <a:rPr lang="en-US" sz="2600" dirty="0">
                <a:solidFill>
                  <a:srgbClr val="000000"/>
                </a:solidFill>
                <a:latin typeface="Inter-Regular"/>
              </a:rPr>
              <a:t>    temp = *a;  </a:t>
            </a:r>
          </a:p>
          <a:p>
            <a:pPr marL="0" indent="0" algn="just">
              <a:buNone/>
            </a:pPr>
            <a:r>
              <a:rPr lang="en-US" sz="2600" dirty="0">
                <a:solidFill>
                  <a:srgbClr val="000000"/>
                </a:solidFill>
                <a:latin typeface="Inter-Regular"/>
              </a:rPr>
              <a:t>    *a=*b;  </a:t>
            </a:r>
          </a:p>
          <a:p>
            <a:pPr marL="0" indent="0" algn="just">
              <a:buNone/>
            </a:pPr>
            <a:r>
              <a:rPr lang="en-US" sz="2600" dirty="0">
                <a:solidFill>
                  <a:srgbClr val="000000"/>
                </a:solidFill>
                <a:latin typeface="Inter-Regular"/>
              </a:rPr>
              <a:t>    *b=temp;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nIn</a:t>
            </a:r>
            <a:r>
              <a:rPr lang="en-US" sz="2600" dirty="0">
                <a:solidFill>
                  <a:srgbClr val="000000"/>
                </a:solidFill>
                <a:latin typeface="Inter-Regular"/>
              </a:rPr>
              <a:t> call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 %d %d",*a,*b);</a:t>
            </a:r>
          </a:p>
          <a:p>
            <a:pPr marL="0" indent="0" algn="just">
              <a:buNone/>
            </a:pPr>
            <a:r>
              <a:rPr lang="en-US" sz="2600" dirty="0">
                <a:solidFill>
                  <a:srgbClr val="000000"/>
                </a:solidFill>
                <a:latin typeface="Inter-Regular"/>
              </a:rPr>
              <a:t>} </a:t>
            </a:r>
          </a:p>
        </p:txBody>
      </p:sp>
      <p:sp>
        <p:nvSpPr>
          <p:cNvPr id="9" name="TextBox 8">
            <a:extLst>
              <a:ext uri="{FF2B5EF4-FFF2-40B4-BE49-F238E27FC236}">
                <a16:creationId xmlns:a16="http://schemas.microsoft.com/office/drawing/2014/main" id="{0276D9F3-7C36-4B4C-AE36-0F377ED2D41D}"/>
              </a:ext>
            </a:extLst>
          </p:cNvPr>
          <p:cNvSpPr txBox="1"/>
          <p:nvPr/>
        </p:nvSpPr>
        <p:spPr>
          <a:xfrm>
            <a:off x="5961354" y="1999337"/>
            <a:ext cx="4765090" cy="4093428"/>
          </a:xfrm>
          <a:prstGeom prst="rect">
            <a:avLst/>
          </a:prstGeom>
          <a:noFill/>
        </p:spPr>
        <p:txBody>
          <a:bodyPr wrap="square">
            <a:spAutoFit/>
          </a:bodyPr>
          <a:lstStyle/>
          <a:p>
            <a:pPr marL="0" indent="0" algn="just">
              <a:buNone/>
            </a:pPr>
            <a:r>
              <a:rPr lang="en-US" sz="2600" dirty="0">
                <a:solidFill>
                  <a:srgbClr val="000000"/>
                </a:solidFill>
                <a:latin typeface="Inter-Regular"/>
              </a:rPr>
              <a:t>int main()  </a:t>
            </a:r>
          </a:p>
          <a:p>
            <a:pPr marL="0" indent="0" algn="just">
              <a:buNone/>
            </a:pPr>
            <a:r>
              <a:rPr lang="en-US" sz="2600" dirty="0">
                <a:solidFill>
                  <a:srgbClr val="000000"/>
                </a:solidFill>
                <a:latin typeface="Inter-Regular"/>
              </a:rPr>
              <a:t>{  </a:t>
            </a:r>
          </a:p>
          <a:p>
            <a:pPr marL="0" indent="0" algn="just">
              <a:buNone/>
            </a:pPr>
            <a:r>
              <a:rPr lang="en-US" sz="2600" dirty="0">
                <a:solidFill>
                  <a:srgbClr val="000000"/>
                </a:solidFill>
                <a:latin typeface="Inter-Regular"/>
              </a:rPr>
              <a:t>    int a = 10;  </a:t>
            </a:r>
          </a:p>
          <a:p>
            <a:pPr marL="0" indent="0" algn="just">
              <a:buNone/>
            </a:pPr>
            <a:r>
              <a:rPr lang="en-US" sz="2600" dirty="0">
                <a:solidFill>
                  <a:srgbClr val="000000"/>
                </a:solidFill>
                <a:latin typeface="Inter-Regular"/>
              </a:rPr>
              <a:t>    int b = 20;   </a:t>
            </a:r>
          </a:p>
          <a:p>
            <a:pPr marL="0" indent="0" algn="just">
              <a:buNone/>
            </a:pPr>
            <a:r>
              <a:rPr lang="en-US" sz="2600" dirty="0">
                <a:solidFill>
                  <a:srgbClr val="000000"/>
                </a:solidFill>
                <a:latin typeface="Inter-Regular"/>
              </a:rPr>
              <a:t>    </a:t>
            </a: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nBefore</a:t>
            </a:r>
            <a:r>
              <a:rPr lang="en-US" sz="2600" dirty="0">
                <a:solidFill>
                  <a:srgbClr val="000000"/>
                </a:solidFill>
                <a:latin typeface="Inter-Regular"/>
              </a:rPr>
              <a:t> call");</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 %d %d",</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a:solidFill>
                  <a:srgbClr val="000000"/>
                </a:solidFill>
                <a:latin typeface="Inter-Regular"/>
              </a:rPr>
              <a:t>swap(&amp;</a:t>
            </a:r>
            <a:r>
              <a:rPr lang="en-US" sz="2600" dirty="0" err="1">
                <a:solidFill>
                  <a:srgbClr val="000000"/>
                </a:solidFill>
                <a:latin typeface="Inter-Regular"/>
              </a:rPr>
              <a:t>a,&amp;b</a:t>
            </a:r>
            <a:r>
              <a:rPr lang="en-US" sz="2600" dirty="0">
                <a:solidFill>
                  <a:srgbClr val="000000"/>
                </a:solidFill>
                <a:latin typeface="Inter-Regular"/>
              </a:rPr>
              <a:t>);</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a:t>
            </a:r>
            <a:r>
              <a:rPr lang="en-US" sz="2600" dirty="0" err="1">
                <a:solidFill>
                  <a:srgbClr val="000000"/>
                </a:solidFill>
                <a:latin typeface="Inter-Regular"/>
              </a:rPr>
              <a:t>nAfter</a:t>
            </a:r>
            <a:r>
              <a:rPr lang="en-US" sz="2600" dirty="0">
                <a:solidFill>
                  <a:srgbClr val="000000"/>
                </a:solidFill>
                <a:latin typeface="Inter-Regular"/>
              </a:rPr>
              <a:t> call");</a:t>
            </a:r>
          </a:p>
          <a:p>
            <a:pPr marL="0" indent="0" algn="just">
              <a:buNone/>
            </a:pPr>
            <a:r>
              <a:rPr lang="en-US" sz="2600" dirty="0" err="1">
                <a:solidFill>
                  <a:srgbClr val="000000"/>
                </a:solidFill>
                <a:latin typeface="Inter-Regular"/>
              </a:rPr>
              <a:t>printf</a:t>
            </a:r>
            <a:r>
              <a:rPr lang="en-US" sz="2600" dirty="0">
                <a:solidFill>
                  <a:srgbClr val="000000"/>
                </a:solidFill>
                <a:latin typeface="Inter-Regular"/>
              </a:rPr>
              <a:t>(" %d %d",</a:t>
            </a:r>
            <a:r>
              <a:rPr lang="en-US" sz="2600" dirty="0" err="1">
                <a:solidFill>
                  <a:srgbClr val="000000"/>
                </a:solidFill>
                <a:latin typeface="Inter-Regular"/>
              </a:rPr>
              <a:t>a,b</a:t>
            </a:r>
            <a:r>
              <a:rPr lang="en-US" sz="2600" dirty="0">
                <a:solidFill>
                  <a:srgbClr val="000000"/>
                </a:solidFill>
                <a:latin typeface="Inter-Regular"/>
              </a:rPr>
              <a:t>);</a:t>
            </a:r>
          </a:p>
          <a:p>
            <a:pPr marL="0" indent="0" algn="just">
              <a:buNone/>
            </a:pPr>
            <a:r>
              <a:rPr lang="en-US" sz="2600" dirty="0">
                <a:solidFill>
                  <a:srgbClr val="000000"/>
                </a:solidFill>
                <a:latin typeface="Inter-Regular"/>
              </a:rPr>
              <a:t>  } </a:t>
            </a:r>
          </a:p>
        </p:txBody>
      </p:sp>
      <p:sp>
        <p:nvSpPr>
          <p:cNvPr id="7" name="TextBox 6">
            <a:extLst>
              <a:ext uri="{FF2B5EF4-FFF2-40B4-BE49-F238E27FC236}">
                <a16:creationId xmlns:a16="http://schemas.microsoft.com/office/drawing/2014/main" id="{5EBA838A-5F7D-40DF-8722-6141FE4644E3}"/>
              </a:ext>
            </a:extLst>
          </p:cNvPr>
          <p:cNvSpPr txBox="1"/>
          <p:nvPr/>
        </p:nvSpPr>
        <p:spPr>
          <a:xfrm>
            <a:off x="2914094" y="1160477"/>
            <a:ext cx="6094520" cy="646331"/>
          </a:xfrm>
          <a:prstGeom prst="rect">
            <a:avLst/>
          </a:prstGeom>
          <a:noFill/>
        </p:spPr>
        <p:txBody>
          <a:bodyPr wrap="square">
            <a:spAutoFit/>
          </a:bodyPr>
          <a:lstStyle/>
          <a:p>
            <a:pPr marL="0" indent="0">
              <a:buNone/>
            </a:pPr>
            <a:r>
              <a:rPr lang="en-US" b="0" i="0" dirty="0">
                <a:solidFill>
                  <a:srgbClr val="000000"/>
                </a:solidFill>
                <a:effectLst/>
                <a:latin typeface="Inter-Regular"/>
              </a:rPr>
              <a:t>In call by reference, the </a:t>
            </a:r>
            <a:r>
              <a:rPr lang="en-US" b="1" i="0" dirty="0">
                <a:solidFill>
                  <a:srgbClr val="000000"/>
                </a:solidFill>
                <a:effectLst/>
                <a:latin typeface="Inter-Regular"/>
              </a:rPr>
              <a:t>address of the variable is passed into the function call </a:t>
            </a:r>
            <a:r>
              <a:rPr lang="en-US" b="0" i="0" dirty="0">
                <a:solidFill>
                  <a:srgbClr val="000000"/>
                </a:solidFill>
                <a:effectLst/>
                <a:latin typeface="Inter-Regular"/>
              </a:rPr>
              <a:t>as the actual parameter.</a:t>
            </a:r>
          </a:p>
        </p:txBody>
      </p:sp>
    </p:spTree>
    <p:extLst>
      <p:ext uri="{BB962C8B-B14F-4D97-AF65-F5344CB8AC3E}">
        <p14:creationId xmlns:p14="http://schemas.microsoft.com/office/powerpoint/2010/main" val="226950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500"/>
                                        <p:tgtEl>
                                          <p:spTgt spid="9">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Effect transition="in" filter="fade">
                                      <p:cBhvr>
                                        <p:cTn id="47" dur="500"/>
                                        <p:tgtEl>
                                          <p:spTgt spid="9">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Effect transition="in" filter="fade">
                                      <p:cBhvr>
                                        <p:cTn id="50" dur="500"/>
                                        <p:tgtEl>
                                          <p:spTgt spid="9">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3" end="3"/>
                                            </p:txEl>
                                          </p:spTgt>
                                        </p:tgtEl>
                                        <p:attrNameLst>
                                          <p:attrName>style.visibility</p:attrName>
                                        </p:attrNameLst>
                                      </p:cBhvr>
                                      <p:to>
                                        <p:strVal val="visible"/>
                                      </p:to>
                                    </p:set>
                                    <p:animEffect transition="in" filter="fade">
                                      <p:cBhvr>
                                        <p:cTn id="53" dur="500"/>
                                        <p:tgtEl>
                                          <p:spTgt spid="9">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4" end="4"/>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9">
                                            <p:txEl>
                                              <p:pRg st="7" end="7"/>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4C925-5AA4-4D9A-BB3D-094D0DE9014D}"/>
              </a:ext>
            </a:extLst>
          </p:cNvPr>
          <p:cNvSpPr>
            <a:spLocks noGrp="1"/>
          </p:cNvSpPr>
          <p:nvPr>
            <p:ph idx="1"/>
          </p:nvPr>
        </p:nvSpPr>
        <p:spPr/>
        <p:txBody>
          <a:bodyPr/>
          <a:lstStyle/>
          <a:p>
            <a:pPr marL="0" indent="0">
              <a:buNone/>
            </a:pPr>
            <a:r>
              <a:rPr lang="en-US" sz="2800" b="1" u="sng" dirty="0">
                <a:solidFill>
                  <a:srgbClr val="002060"/>
                </a:solidFill>
                <a:latin typeface="Times New Roman" panose="02020603050405020304" pitchFamily="18" charset="0"/>
                <a:cs typeface="Times New Roman" panose="02020603050405020304" pitchFamily="18" charset="0"/>
              </a:rPr>
              <a:t>UNIT-IV:</a:t>
            </a:r>
            <a:r>
              <a:rPr lang="en-US" sz="28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800" dirty="0">
                <a:solidFill>
                  <a:srgbClr val="002060"/>
                </a:solidFill>
                <a:latin typeface="Times New Roman" panose="02020603050405020304" pitchFamily="18" charset="0"/>
                <a:cs typeface="Times New Roman" panose="02020603050405020304" pitchFamily="18" charset="0"/>
              </a:rPr>
              <a:t>Pointers: Concept of a Pointer, Declaring and Initializing Pointer Variables, Pointer Expressions and pointer Arithmetic, Null Pointers, Generic Pointers, Pointers as Function arguments, Pointers and Arrays, Pointers and Strings, Pointer to Pointer, Dynamic Memory Allocation, Dangling Pointer, Command line Arguments.</a:t>
            </a:r>
          </a:p>
          <a:p>
            <a:endParaRPr lang="te-IN" dirty="0"/>
          </a:p>
        </p:txBody>
      </p:sp>
      <p:sp>
        <p:nvSpPr>
          <p:cNvPr id="4" name="Footer Placeholder 3">
            <a:extLst>
              <a:ext uri="{FF2B5EF4-FFF2-40B4-BE49-F238E27FC236}">
                <a16:creationId xmlns:a16="http://schemas.microsoft.com/office/drawing/2014/main" id="{52E1143D-6512-4426-9963-36858C410236}"/>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57647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B9EA-AD76-4371-A04B-7C18D6CCB7EA}"/>
              </a:ext>
            </a:extLst>
          </p:cNvPr>
          <p:cNvSpPr>
            <a:spLocks noGrp="1"/>
          </p:cNvSpPr>
          <p:nvPr>
            <p:ph type="title"/>
          </p:nvPr>
        </p:nvSpPr>
        <p:spPr/>
        <p:txBody>
          <a:bodyPr/>
          <a:lstStyle/>
          <a:p>
            <a:pPr algn="ctr"/>
            <a:r>
              <a:rPr lang="en-IN" b="1" i="0" dirty="0">
                <a:solidFill>
                  <a:srgbClr val="25265E"/>
                </a:solidFill>
                <a:effectLst/>
                <a:latin typeface="euclid_circular_a"/>
              </a:rPr>
              <a:t>Arrays and Pointers</a:t>
            </a:r>
            <a:br>
              <a:rPr lang="en-IN" b="1" i="0" dirty="0">
                <a:solidFill>
                  <a:srgbClr val="25265E"/>
                </a:solidFill>
                <a:effectLst/>
                <a:latin typeface="euclid_circular_a"/>
              </a:rPr>
            </a:br>
            <a:endParaRPr lang="te-IN" dirty="0"/>
          </a:p>
        </p:txBody>
      </p:sp>
      <p:sp>
        <p:nvSpPr>
          <p:cNvPr id="3" name="Content Placeholder 2">
            <a:extLst>
              <a:ext uri="{FF2B5EF4-FFF2-40B4-BE49-F238E27FC236}">
                <a16:creationId xmlns:a16="http://schemas.microsoft.com/office/drawing/2014/main" id="{FD19F3A0-9D69-4F7E-9595-A9CFB34AFCE0}"/>
              </a:ext>
            </a:extLst>
          </p:cNvPr>
          <p:cNvSpPr>
            <a:spLocks noGrp="1"/>
          </p:cNvSpPr>
          <p:nvPr>
            <p:ph idx="1"/>
          </p:nvPr>
        </p:nvSpPr>
        <p:spPr>
          <a:xfrm>
            <a:off x="634013" y="2009859"/>
            <a:ext cx="4390748" cy="4351338"/>
          </a:xfrm>
        </p:spPr>
        <p:txBody>
          <a:bodyPr>
            <a:normAutofit fontScale="62500" lnSpcReduction="20000"/>
          </a:bodyPr>
          <a:lstStyle/>
          <a:p>
            <a:pPr marL="0" indent="0">
              <a:buNone/>
            </a:pPr>
            <a:r>
              <a:rPr lang="en-IN" sz="2900" b="1" dirty="0"/>
              <a:t>#include &lt;</a:t>
            </a:r>
            <a:r>
              <a:rPr lang="en-IN" sz="2900" b="1" dirty="0" err="1"/>
              <a:t>stdio.h</a:t>
            </a:r>
            <a:r>
              <a:rPr lang="en-IN" sz="2900" b="1" dirty="0"/>
              <a:t>&gt;</a:t>
            </a:r>
          </a:p>
          <a:p>
            <a:pPr marL="0" indent="0">
              <a:buNone/>
            </a:pPr>
            <a:r>
              <a:rPr lang="en-IN" sz="2900" b="1" dirty="0"/>
              <a:t>int main() {</a:t>
            </a:r>
          </a:p>
          <a:p>
            <a:pPr marL="0" indent="0">
              <a:buNone/>
            </a:pPr>
            <a:r>
              <a:rPr lang="en-IN" sz="2900" b="1" dirty="0"/>
              <a:t>   int x[4];</a:t>
            </a:r>
          </a:p>
          <a:p>
            <a:pPr marL="0" indent="0">
              <a:buNone/>
            </a:pPr>
            <a:r>
              <a:rPr lang="en-IN" sz="2900" b="1" dirty="0"/>
              <a:t>   int </a:t>
            </a:r>
            <a:r>
              <a:rPr lang="en-IN" sz="2900" b="1" dirty="0" err="1"/>
              <a:t>i</a:t>
            </a:r>
            <a:r>
              <a:rPr lang="en-IN" sz="2900" b="1" dirty="0"/>
              <a:t>;</a:t>
            </a:r>
          </a:p>
          <a:p>
            <a:pPr marL="0" indent="0">
              <a:buNone/>
            </a:pPr>
            <a:endParaRPr lang="en-IN" sz="2900" b="1" dirty="0"/>
          </a:p>
          <a:p>
            <a:pPr marL="0" indent="0">
              <a:buNone/>
            </a:pPr>
            <a:r>
              <a:rPr lang="en-IN" sz="2900" b="1" dirty="0"/>
              <a:t>   for(</a:t>
            </a:r>
            <a:r>
              <a:rPr lang="en-IN" sz="2900" b="1" dirty="0" err="1"/>
              <a:t>i</a:t>
            </a:r>
            <a:r>
              <a:rPr lang="en-IN" sz="2900" b="1" dirty="0"/>
              <a:t> = 0; </a:t>
            </a:r>
            <a:r>
              <a:rPr lang="en-IN" sz="2900" b="1" dirty="0" err="1"/>
              <a:t>i</a:t>
            </a:r>
            <a:r>
              <a:rPr lang="en-IN" sz="2900" b="1" dirty="0"/>
              <a:t> &lt; 4; ++</a:t>
            </a:r>
            <a:r>
              <a:rPr lang="en-IN" sz="2900" b="1" dirty="0" err="1"/>
              <a:t>i</a:t>
            </a:r>
            <a:r>
              <a:rPr lang="en-IN" sz="2900" b="1" dirty="0"/>
              <a:t>) {</a:t>
            </a:r>
          </a:p>
          <a:p>
            <a:pPr marL="0" indent="0">
              <a:buNone/>
            </a:pPr>
            <a:r>
              <a:rPr lang="en-IN" sz="2900" b="1" dirty="0"/>
              <a:t>      </a:t>
            </a:r>
            <a:r>
              <a:rPr lang="en-IN" sz="2900" b="1" dirty="0" err="1"/>
              <a:t>printf</a:t>
            </a:r>
            <a:r>
              <a:rPr lang="en-IN" sz="2900" b="1" dirty="0"/>
              <a:t>("&amp;x[%d] = %p\n", </a:t>
            </a:r>
            <a:r>
              <a:rPr lang="en-IN" sz="2900" b="1" dirty="0" err="1"/>
              <a:t>i</a:t>
            </a:r>
            <a:r>
              <a:rPr lang="en-IN" sz="2900" b="1" dirty="0"/>
              <a:t>, &amp;x[</a:t>
            </a:r>
            <a:r>
              <a:rPr lang="en-IN" sz="2900" b="1" dirty="0" err="1"/>
              <a:t>i</a:t>
            </a:r>
            <a:r>
              <a:rPr lang="en-IN" sz="2900" b="1" dirty="0"/>
              <a:t>]);</a:t>
            </a:r>
          </a:p>
          <a:p>
            <a:pPr marL="0" indent="0">
              <a:buNone/>
            </a:pPr>
            <a:r>
              <a:rPr lang="en-IN" sz="2900" b="1" dirty="0"/>
              <a:t>   }</a:t>
            </a:r>
          </a:p>
          <a:p>
            <a:pPr marL="0" indent="0">
              <a:buNone/>
            </a:pPr>
            <a:endParaRPr lang="en-IN" sz="2900" b="1" dirty="0"/>
          </a:p>
          <a:p>
            <a:pPr marL="0" indent="0">
              <a:buNone/>
            </a:pPr>
            <a:r>
              <a:rPr lang="en-IN" sz="2900" b="1" dirty="0"/>
              <a:t>   </a:t>
            </a:r>
            <a:r>
              <a:rPr lang="en-IN" sz="2900" b="1" dirty="0" err="1"/>
              <a:t>printf</a:t>
            </a:r>
            <a:r>
              <a:rPr lang="en-IN" sz="2900" b="1" dirty="0"/>
              <a:t>("Address of array x: %p", x);</a:t>
            </a:r>
          </a:p>
          <a:p>
            <a:pPr marL="0" indent="0">
              <a:buNone/>
            </a:pPr>
            <a:endParaRPr lang="en-IN" sz="2900" b="1" dirty="0"/>
          </a:p>
          <a:p>
            <a:pPr marL="0" indent="0">
              <a:buNone/>
            </a:pPr>
            <a:r>
              <a:rPr lang="en-IN" sz="2900" b="1" dirty="0"/>
              <a:t>   return 0;</a:t>
            </a:r>
          </a:p>
          <a:p>
            <a:pPr marL="0" indent="0">
              <a:buNone/>
            </a:pPr>
            <a:r>
              <a:rPr lang="en-IN" sz="2900" b="1" dirty="0"/>
              <a:t>}</a:t>
            </a:r>
            <a:endParaRPr lang="te-IN" sz="2900" b="1" dirty="0"/>
          </a:p>
        </p:txBody>
      </p:sp>
      <p:sp>
        <p:nvSpPr>
          <p:cNvPr id="4" name="Footer Placeholder 3">
            <a:extLst>
              <a:ext uri="{FF2B5EF4-FFF2-40B4-BE49-F238E27FC236}">
                <a16:creationId xmlns:a16="http://schemas.microsoft.com/office/drawing/2014/main" id="{4802685E-5661-464D-9DF7-FDBF14418BDA}"/>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2B92A300-31A6-46D5-BF57-533F7CBBA212}"/>
              </a:ext>
            </a:extLst>
          </p:cNvPr>
          <p:cNvSpPr txBox="1"/>
          <p:nvPr/>
        </p:nvSpPr>
        <p:spPr>
          <a:xfrm>
            <a:off x="5683928" y="3131144"/>
            <a:ext cx="6094520" cy="646331"/>
          </a:xfrm>
          <a:prstGeom prst="rect">
            <a:avLst/>
          </a:prstGeom>
          <a:noFill/>
        </p:spPr>
        <p:txBody>
          <a:bodyPr wrap="square">
            <a:spAutoFit/>
          </a:bodyPr>
          <a:lstStyle/>
          <a:p>
            <a:r>
              <a:rPr lang="en-US" b="1" dirty="0">
                <a:latin typeface="euclid_circular_a"/>
              </a:rPr>
              <a:t>*T</a:t>
            </a:r>
            <a:r>
              <a:rPr lang="en-US" b="1" i="0" dirty="0">
                <a:effectLst/>
                <a:latin typeface="euclid_circular_a"/>
              </a:rPr>
              <a:t>he address of </a:t>
            </a:r>
            <a:r>
              <a:rPr lang="en-US" b="1" i="0" dirty="0">
                <a:effectLst/>
                <a:latin typeface="droid sans mono"/>
              </a:rPr>
              <a:t>&amp;x[0]</a:t>
            </a:r>
            <a:r>
              <a:rPr lang="en-US" b="1" i="0" dirty="0">
                <a:effectLst/>
                <a:latin typeface="euclid_circular_a"/>
              </a:rPr>
              <a:t> and </a:t>
            </a:r>
            <a:r>
              <a:rPr lang="en-US" b="1" i="0" dirty="0">
                <a:effectLst/>
                <a:latin typeface="droid sans mono"/>
              </a:rPr>
              <a:t>x</a:t>
            </a:r>
            <a:r>
              <a:rPr lang="en-US" b="1" i="0" dirty="0">
                <a:effectLst/>
                <a:latin typeface="euclid_circular_a"/>
              </a:rPr>
              <a:t> is the same.</a:t>
            </a:r>
          </a:p>
          <a:p>
            <a:r>
              <a:rPr lang="en-US" b="1" i="0" dirty="0">
                <a:effectLst/>
                <a:latin typeface="euclid_circular_a"/>
              </a:rPr>
              <a:t> </a:t>
            </a:r>
            <a:r>
              <a:rPr lang="en-US" b="1" dirty="0">
                <a:latin typeface="euclid_circular_a"/>
              </a:rPr>
              <a:t>* Array name is address of first element.</a:t>
            </a:r>
            <a:endParaRPr lang="te-IN" b="1" dirty="0"/>
          </a:p>
        </p:txBody>
      </p:sp>
      <p:sp>
        <p:nvSpPr>
          <p:cNvPr id="9" name="TextBox 8">
            <a:extLst>
              <a:ext uri="{FF2B5EF4-FFF2-40B4-BE49-F238E27FC236}">
                <a16:creationId xmlns:a16="http://schemas.microsoft.com/office/drawing/2014/main" id="{E3D5E044-ED78-41C1-8FA1-CC64F1EBEDF2}"/>
              </a:ext>
            </a:extLst>
          </p:cNvPr>
          <p:cNvSpPr txBox="1"/>
          <p:nvPr/>
        </p:nvSpPr>
        <p:spPr>
          <a:xfrm>
            <a:off x="2181688" y="1179294"/>
            <a:ext cx="6094520" cy="646331"/>
          </a:xfrm>
          <a:prstGeom prst="rect">
            <a:avLst/>
          </a:prstGeom>
          <a:noFill/>
        </p:spPr>
        <p:txBody>
          <a:bodyPr wrap="square">
            <a:spAutoFit/>
          </a:bodyPr>
          <a:lstStyle/>
          <a:p>
            <a:r>
              <a:rPr lang="en-US" b="1" i="0" dirty="0">
                <a:effectLst/>
                <a:latin typeface="euclid_circular_a"/>
              </a:rPr>
              <a:t>An array is a block of sequential data.</a:t>
            </a:r>
          </a:p>
          <a:p>
            <a:endParaRPr lang="en-US" b="1" dirty="0">
              <a:latin typeface="euclid_circular_a"/>
            </a:endParaRPr>
          </a:p>
        </p:txBody>
      </p:sp>
      <p:sp>
        <p:nvSpPr>
          <p:cNvPr id="11" name="TextBox 10">
            <a:extLst>
              <a:ext uri="{FF2B5EF4-FFF2-40B4-BE49-F238E27FC236}">
                <a16:creationId xmlns:a16="http://schemas.microsoft.com/office/drawing/2014/main" id="{DFE872B4-D19C-4FFA-B6F4-2DE265804624}"/>
              </a:ext>
            </a:extLst>
          </p:cNvPr>
          <p:cNvSpPr txBox="1"/>
          <p:nvPr/>
        </p:nvSpPr>
        <p:spPr>
          <a:xfrm>
            <a:off x="5587754" y="4185528"/>
            <a:ext cx="6094520" cy="923330"/>
          </a:xfrm>
          <a:prstGeom prst="rect">
            <a:avLst/>
          </a:prstGeom>
          <a:noFill/>
        </p:spPr>
        <p:txBody>
          <a:bodyPr wrap="square">
            <a:spAutoFit/>
          </a:bodyPr>
          <a:lstStyle/>
          <a:p>
            <a:r>
              <a:rPr lang="en-US" b="1" dirty="0"/>
              <a:t>&amp;x[0] is equivalent to x. and, x[0] is equivalent to *x.</a:t>
            </a:r>
          </a:p>
          <a:p>
            <a:r>
              <a:rPr lang="en-US" b="1" dirty="0"/>
              <a:t>&amp;x[1] is equivalent to x+1 and x[1] is equivalent to *(x+1).</a:t>
            </a:r>
          </a:p>
          <a:p>
            <a:r>
              <a:rPr lang="en-US" b="1" dirty="0"/>
              <a:t>&amp;x[2] is equivalent to x+2 and x[2] is equivalent to *(x+2).</a:t>
            </a:r>
            <a:endParaRPr lang="te-IN" b="1" dirty="0"/>
          </a:p>
        </p:txBody>
      </p:sp>
    </p:spTree>
    <p:extLst>
      <p:ext uri="{BB962C8B-B14F-4D97-AF65-F5344CB8AC3E}">
        <p14:creationId xmlns:p14="http://schemas.microsoft.com/office/powerpoint/2010/main" val="1708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83F3-5DFC-4B4A-8210-55E76FD5FD9F}"/>
              </a:ext>
            </a:extLst>
          </p:cNvPr>
          <p:cNvSpPr>
            <a:spLocks noGrp="1"/>
          </p:cNvSpPr>
          <p:nvPr>
            <p:ph type="title"/>
          </p:nvPr>
        </p:nvSpPr>
        <p:spPr/>
        <p:txBody>
          <a:bodyPr/>
          <a:lstStyle/>
          <a:p>
            <a:r>
              <a:rPr lang="en-US" b="1" dirty="0"/>
              <a:t>            pointers and arrays</a:t>
            </a:r>
            <a:endParaRPr lang="te-IN" b="1" dirty="0"/>
          </a:p>
        </p:txBody>
      </p:sp>
      <p:sp>
        <p:nvSpPr>
          <p:cNvPr id="3" name="Content Placeholder 2">
            <a:extLst>
              <a:ext uri="{FF2B5EF4-FFF2-40B4-BE49-F238E27FC236}">
                <a16:creationId xmlns:a16="http://schemas.microsoft.com/office/drawing/2014/main" id="{F03BD120-59F5-4F79-9D5F-CD57508ADA84}"/>
              </a:ext>
            </a:extLst>
          </p:cNvPr>
          <p:cNvSpPr>
            <a:spLocks noGrp="1"/>
          </p:cNvSpPr>
          <p:nvPr>
            <p:ph idx="1"/>
          </p:nvPr>
        </p:nvSpPr>
        <p:spPr>
          <a:xfrm>
            <a:off x="838200" y="1825625"/>
            <a:ext cx="5257800" cy="4667250"/>
          </a:xfrm>
        </p:spPr>
        <p:txBody>
          <a:bodyPr>
            <a:noAutofit/>
          </a:bodyPr>
          <a:lstStyle/>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#include &lt;</a:t>
            </a:r>
            <a:r>
              <a:rPr lang="en-US" sz="2000" dirty="0" err="1">
                <a:effectLst/>
                <a:latin typeface="Calibri" panose="020F0502020204030204" pitchFamily="34" charset="0"/>
                <a:ea typeface="Calibri" panose="020F0502020204030204" pitchFamily="34" charset="0"/>
                <a:cs typeface="Gautami" panose="020B0502040204020203" pitchFamily="34" charset="0"/>
              </a:rPr>
              <a:t>stdio.h</a:t>
            </a:r>
            <a:r>
              <a:rPr lang="en-US" sz="2000" dirty="0">
                <a:effectLst/>
                <a:latin typeface="Calibri" panose="020F0502020204030204" pitchFamily="34" charset="0"/>
                <a:ea typeface="Calibri" panose="020F0502020204030204" pitchFamily="34" charset="0"/>
                <a:cs typeface="Gautami" panose="020B0502040204020203" pitchFamily="34" charset="0"/>
              </a:rPr>
              <a:t>&gt;</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int main()</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int a[5]={1,2,3,4,5};</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int *</a:t>
            </a:r>
            <a:r>
              <a:rPr lang="en-US" sz="2000" dirty="0" err="1">
                <a:effectLst/>
                <a:latin typeface="Calibri" panose="020F0502020204030204" pitchFamily="34" charset="0"/>
                <a:ea typeface="Calibri" panose="020F0502020204030204" pitchFamily="34" charset="0"/>
                <a:cs typeface="Gautami" panose="020B0502040204020203" pitchFamily="34" charset="0"/>
              </a:rPr>
              <a:t>p,i</a:t>
            </a:r>
            <a:r>
              <a:rPr lang="en-US" sz="2000" dirty="0">
                <a:effectLst/>
                <a:latin typeface="Calibri" panose="020F0502020204030204" pitchFamily="34" charset="0"/>
                <a:ea typeface="Calibri" panose="020F0502020204030204" pitchFamily="34" charset="0"/>
                <a:cs typeface="Gautami" panose="020B0502040204020203" pitchFamily="34" charset="0"/>
              </a:rPr>
              <a:t>;</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p=&amp;a;</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a:t>
            </a:r>
            <a:r>
              <a:rPr lang="en-US" sz="2000" dirty="0" err="1">
                <a:effectLst/>
                <a:latin typeface="Calibri" panose="020F0502020204030204" pitchFamily="34" charset="0"/>
                <a:ea typeface="Calibri" panose="020F0502020204030204" pitchFamily="34" charset="0"/>
                <a:cs typeface="Gautami" panose="020B0502040204020203" pitchFamily="34" charset="0"/>
              </a:rPr>
              <a:t>printf</a:t>
            </a:r>
            <a:r>
              <a:rPr lang="en-US" sz="2000" dirty="0">
                <a:effectLst/>
                <a:latin typeface="Calibri" panose="020F0502020204030204" pitchFamily="34" charset="0"/>
                <a:ea typeface="Calibri" panose="020F0502020204030204" pitchFamily="34" charset="0"/>
                <a:cs typeface="Gautami" panose="020B0502040204020203" pitchFamily="34" charset="0"/>
              </a:rPr>
              <a:t>("%</a:t>
            </a:r>
            <a:r>
              <a:rPr lang="en-US" sz="2000" dirty="0" err="1">
                <a:effectLst/>
                <a:latin typeface="Calibri" panose="020F0502020204030204" pitchFamily="34" charset="0"/>
                <a:ea typeface="Calibri" panose="020F0502020204030204" pitchFamily="34" charset="0"/>
                <a:cs typeface="Gautami" panose="020B0502040204020203" pitchFamily="34" charset="0"/>
              </a:rPr>
              <a:t>u",&amp;a</a:t>
            </a:r>
            <a:r>
              <a:rPr lang="en-US" sz="2000" dirty="0">
                <a:effectLst/>
                <a:latin typeface="Calibri" panose="020F0502020204030204" pitchFamily="34" charset="0"/>
                <a:ea typeface="Calibri" panose="020F0502020204030204" pitchFamily="34" charset="0"/>
                <a:cs typeface="Gautami" panose="020B0502040204020203" pitchFamily="34" charset="0"/>
              </a:rPr>
              <a:t>[0]);</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a:t>
            </a:r>
            <a:r>
              <a:rPr lang="en-US" sz="2000" dirty="0" err="1">
                <a:effectLst/>
                <a:latin typeface="Calibri" panose="020F0502020204030204" pitchFamily="34" charset="0"/>
                <a:ea typeface="Calibri" panose="020F0502020204030204" pitchFamily="34" charset="0"/>
                <a:cs typeface="Gautami" panose="020B0502040204020203" pitchFamily="34" charset="0"/>
              </a:rPr>
              <a:t>printf</a:t>
            </a:r>
            <a:r>
              <a:rPr lang="en-US" sz="2000" dirty="0">
                <a:effectLst/>
                <a:latin typeface="Calibri" panose="020F0502020204030204" pitchFamily="34" charset="0"/>
                <a:ea typeface="Calibri" panose="020F0502020204030204" pitchFamily="34" charset="0"/>
                <a:cs typeface="Gautami" panose="020B0502040204020203" pitchFamily="34" charset="0"/>
              </a:rPr>
              <a:t>("\n%u",a+1);</a:t>
            </a:r>
          </a:p>
          <a:p>
            <a:pPr marL="0" indent="0">
              <a:lnSpc>
                <a:spcPct val="107000"/>
              </a:lnSpc>
              <a:spcAft>
                <a:spcPts val="800"/>
              </a:spcAft>
              <a:buNone/>
            </a:pPr>
            <a:r>
              <a:rPr lang="en-US" sz="2000" dirty="0">
                <a:effectLst/>
                <a:latin typeface="Calibri" panose="020F0502020204030204" pitchFamily="34" charset="0"/>
                <a:ea typeface="Calibri" panose="020F0502020204030204" pitchFamily="34" charset="0"/>
                <a:cs typeface="Gautami" panose="020B0502040204020203" pitchFamily="34" charset="0"/>
              </a:rPr>
              <a:t>     </a:t>
            </a:r>
            <a:r>
              <a:rPr lang="en-US" sz="2000" dirty="0" err="1">
                <a:effectLst/>
                <a:latin typeface="Calibri" panose="020F0502020204030204" pitchFamily="34" charset="0"/>
                <a:ea typeface="Calibri" panose="020F0502020204030204" pitchFamily="34" charset="0"/>
                <a:cs typeface="Gautami" panose="020B0502040204020203" pitchFamily="34" charset="0"/>
              </a:rPr>
              <a:t>printf</a:t>
            </a:r>
            <a:r>
              <a:rPr lang="en-US" sz="2000" dirty="0">
                <a:effectLst/>
                <a:latin typeface="Calibri" panose="020F0502020204030204" pitchFamily="34" charset="0"/>
                <a:ea typeface="Calibri" panose="020F0502020204030204" pitchFamily="34" charset="0"/>
                <a:cs typeface="Gautami" panose="020B0502040204020203" pitchFamily="34" charset="0"/>
              </a:rPr>
              <a:t>("\n%u",a+2);</a:t>
            </a:r>
          </a:p>
        </p:txBody>
      </p:sp>
      <p:sp>
        <p:nvSpPr>
          <p:cNvPr id="4" name="Footer Placeholder 3">
            <a:extLst>
              <a:ext uri="{FF2B5EF4-FFF2-40B4-BE49-F238E27FC236}">
                <a16:creationId xmlns:a16="http://schemas.microsoft.com/office/drawing/2014/main" id="{9C771319-CA3C-4972-8D65-9706CD7A8122}"/>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156BFDC9-DC79-4567-B735-DEA313A207C7}"/>
              </a:ext>
            </a:extLst>
          </p:cNvPr>
          <p:cNvSpPr txBox="1"/>
          <p:nvPr/>
        </p:nvSpPr>
        <p:spPr>
          <a:xfrm>
            <a:off x="5106140" y="3429000"/>
            <a:ext cx="6094520" cy="1965153"/>
          </a:xfrm>
          <a:prstGeom prst="rect">
            <a:avLst/>
          </a:prstGeom>
          <a:noFill/>
        </p:spPr>
        <p:txBody>
          <a:bodyPr wrap="square">
            <a:spAutoFit/>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Gautami" panose="020B0502040204020203" pitchFamily="34" charset="0"/>
              </a:rPr>
              <a:t> for(</a:t>
            </a:r>
            <a:r>
              <a:rPr lang="en-US" sz="1800" dirty="0" err="1">
                <a:effectLst/>
                <a:latin typeface="Calibri" panose="020F0502020204030204" pitchFamily="34" charset="0"/>
                <a:ea typeface="Calibri" panose="020F0502020204030204" pitchFamily="34" charset="0"/>
                <a:cs typeface="Gautami" panose="020B0502040204020203" pitchFamily="34" charset="0"/>
              </a:rPr>
              <a:t>i</a:t>
            </a:r>
            <a:r>
              <a:rPr lang="en-US" sz="1800" dirty="0">
                <a:effectLst/>
                <a:latin typeface="Calibri" panose="020F0502020204030204" pitchFamily="34" charset="0"/>
                <a:ea typeface="Calibri" panose="020F0502020204030204" pitchFamily="34" charset="0"/>
                <a:cs typeface="Gautami" panose="020B0502040204020203" pitchFamily="34" charset="0"/>
              </a:rPr>
              <a:t>=0;i&lt;5;i++)</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Gautami" panose="020B0502040204020203" pitchFamily="34" charset="0"/>
              </a:rPr>
              <a:t>    </a:t>
            </a:r>
            <a:r>
              <a:rPr lang="en-US" sz="1800" dirty="0" err="1">
                <a:effectLst/>
                <a:latin typeface="Calibri" panose="020F0502020204030204" pitchFamily="34" charset="0"/>
                <a:ea typeface="Calibri" panose="020F0502020204030204" pitchFamily="34" charset="0"/>
                <a:cs typeface="Gautami" panose="020B0502040204020203" pitchFamily="34" charset="0"/>
              </a:rPr>
              <a:t>printf</a:t>
            </a:r>
            <a:r>
              <a:rPr lang="en-US" sz="1800" dirty="0">
                <a:effectLst/>
                <a:latin typeface="Calibri" panose="020F0502020204030204" pitchFamily="34" charset="0"/>
                <a:ea typeface="Calibri" panose="020F0502020204030204" pitchFamily="34" charset="0"/>
                <a:cs typeface="Gautami" panose="020B0502040204020203" pitchFamily="34" charset="0"/>
              </a:rPr>
              <a:t>("\</a:t>
            </a:r>
            <a:r>
              <a:rPr lang="en-US" sz="1800" dirty="0" err="1">
                <a:effectLst/>
                <a:latin typeface="Calibri" panose="020F0502020204030204" pitchFamily="34" charset="0"/>
                <a:ea typeface="Calibri" panose="020F0502020204030204" pitchFamily="34" charset="0"/>
                <a:cs typeface="Gautami" panose="020B0502040204020203" pitchFamily="34" charset="0"/>
              </a:rPr>
              <a:t>n%u</a:t>
            </a:r>
            <a:r>
              <a:rPr lang="en-US" sz="1800" dirty="0">
                <a:effectLst/>
                <a:latin typeface="Calibri" panose="020F0502020204030204" pitchFamily="34" charset="0"/>
                <a:ea typeface="Calibri" panose="020F0502020204030204" pitchFamily="34" charset="0"/>
                <a:cs typeface="Gautami" panose="020B0502040204020203" pitchFamily="34" charset="0"/>
              </a:rPr>
              <a:t>",*(</a:t>
            </a:r>
            <a:r>
              <a:rPr lang="en-US" sz="1800" dirty="0" err="1">
                <a:effectLst/>
                <a:latin typeface="Calibri" panose="020F0502020204030204" pitchFamily="34" charset="0"/>
                <a:ea typeface="Calibri" panose="020F0502020204030204" pitchFamily="34" charset="0"/>
                <a:cs typeface="Gautami" panose="020B0502040204020203" pitchFamily="34" charset="0"/>
              </a:rPr>
              <a:t>a+i</a:t>
            </a:r>
            <a:r>
              <a:rPr lang="en-US" sz="1800" dirty="0">
                <a:effectLst/>
                <a:latin typeface="Calibri" panose="020F0502020204030204" pitchFamily="34" charset="0"/>
                <a:ea typeface="Calibri" panose="020F0502020204030204" pitchFamily="34" charset="0"/>
                <a:cs typeface="Gautami" panose="020B0502040204020203" pitchFamily="34" charset="0"/>
              </a:rPr>
              <a:t>));</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Gautami" panose="020B0502040204020203" pitchFamily="34" charset="0"/>
              </a:rPr>
              <a:t>    for(</a:t>
            </a:r>
            <a:r>
              <a:rPr lang="en-US" sz="1800" dirty="0" err="1">
                <a:effectLst/>
                <a:latin typeface="Calibri" panose="020F0502020204030204" pitchFamily="34" charset="0"/>
                <a:ea typeface="Calibri" panose="020F0502020204030204" pitchFamily="34" charset="0"/>
                <a:cs typeface="Gautami" panose="020B0502040204020203" pitchFamily="34" charset="0"/>
              </a:rPr>
              <a:t>i</a:t>
            </a:r>
            <a:r>
              <a:rPr lang="en-US" sz="1800" dirty="0">
                <a:effectLst/>
                <a:latin typeface="Calibri" panose="020F0502020204030204" pitchFamily="34" charset="0"/>
                <a:ea typeface="Calibri" panose="020F0502020204030204" pitchFamily="34" charset="0"/>
                <a:cs typeface="Gautami" panose="020B0502040204020203" pitchFamily="34" charset="0"/>
              </a:rPr>
              <a:t>=0;i&lt;5;i++)</a:t>
            </a: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Gautami" panose="020B0502040204020203" pitchFamily="34" charset="0"/>
              </a:rPr>
              <a:t>    </a:t>
            </a:r>
            <a:r>
              <a:rPr lang="en-US" sz="1800" dirty="0" err="1">
                <a:effectLst/>
                <a:latin typeface="Calibri" panose="020F0502020204030204" pitchFamily="34" charset="0"/>
                <a:ea typeface="Calibri" panose="020F0502020204030204" pitchFamily="34" charset="0"/>
                <a:cs typeface="Gautami" panose="020B0502040204020203" pitchFamily="34" charset="0"/>
              </a:rPr>
              <a:t>printf</a:t>
            </a:r>
            <a:r>
              <a:rPr lang="en-US" sz="1800" dirty="0">
                <a:effectLst/>
                <a:latin typeface="Calibri" panose="020F0502020204030204" pitchFamily="34" charset="0"/>
                <a:ea typeface="Calibri" panose="020F0502020204030204" pitchFamily="34" charset="0"/>
                <a:cs typeface="Gautami" panose="020B0502040204020203" pitchFamily="34" charset="0"/>
              </a:rPr>
              <a:t>("\</a:t>
            </a:r>
            <a:r>
              <a:rPr lang="en-US" sz="1800" dirty="0" err="1">
                <a:effectLst/>
                <a:latin typeface="Calibri" panose="020F0502020204030204" pitchFamily="34" charset="0"/>
                <a:ea typeface="Calibri" panose="020F0502020204030204" pitchFamily="34" charset="0"/>
                <a:cs typeface="Gautami" panose="020B0502040204020203" pitchFamily="34" charset="0"/>
              </a:rPr>
              <a:t>n%u</a:t>
            </a:r>
            <a:r>
              <a:rPr lang="en-US" sz="1800" dirty="0">
                <a:effectLst/>
                <a:latin typeface="Calibri" panose="020F0502020204030204" pitchFamily="34" charset="0"/>
                <a:ea typeface="Calibri" panose="020F0502020204030204" pitchFamily="34" charset="0"/>
                <a:cs typeface="Gautami" panose="020B0502040204020203" pitchFamily="34" charset="0"/>
              </a:rPr>
              <a:t>",*(</a:t>
            </a:r>
            <a:r>
              <a:rPr lang="en-US" sz="1800" dirty="0" err="1">
                <a:effectLst/>
                <a:latin typeface="Calibri" panose="020F0502020204030204" pitchFamily="34" charset="0"/>
                <a:ea typeface="Calibri" panose="020F0502020204030204" pitchFamily="34" charset="0"/>
                <a:cs typeface="Gautami" panose="020B0502040204020203" pitchFamily="34" charset="0"/>
              </a:rPr>
              <a:t>p+i</a:t>
            </a:r>
            <a:r>
              <a:rPr lang="en-US" sz="1800" dirty="0">
                <a:effectLst/>
                <a:latin typeface="Calibri" panose="020F0502020204030204" pitchFamily="34" charset="0"/>
                <a:ea typeface="Calibri" panose="020F0502020204030204" pitchFamily="34" charset="0"/>
                <a:cs typeface="Gautami" panose="020B0502040204020203" pitchFamily="34" charset="0"/>
              </a:rPr>
              <a:t>));</a:t>
            </a:r>
          </a:p>
          <a:p>
            <a:pPr marL="0" indent="0">
              <a:buNone/>
            </a:pPr>
            <a:r>
              <a:rPr lang="en-US" sz="1800" dirty="0">
                <a:effectLst/>
                <a:latin typeface="Calibri" panose="020F0502020204030204" pitchFamily="34" charset="0"/>
                <a:ea typeface="Calibri" panose="020F0502020204030204" pitchFamily="34" charset="0"/>
                <a:cs typeface="Gautami" panose="020B0502040204020203" pitchFamily="34" charset="0"/>
              </a:rPr>
              <a:t>    return 0;</a:t>
            </a:r>
            <a:endParaRPr lang="te-IN" dirty="0"/>
          </a:p>
        </p:txBody>
      </p:sp>
    </p:spTree>
    <p:extLst>
      <p:ext uri="{BB962C8B-B14F-4D97-AF65-F5344CB8AC3E}">
        <p14:creationId xmlns:p14="http://schemas.microsoft.com/office/powerpoint/2010/main" val="356291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372-14DB-45B8-922F-5728334EE307}"/>
              </a:ext>
            </a:extLst>
          </p:cNvPr>
          <p:cNvSpPr>
            <a:spLocks noGrp="1"/>
          </p:cNvSpPr>
          <p:nvPr>
            <p:ph type="title"/>
          </p:nvPr>
        </p:nvSpPr>
        <p:spPr>
          <a:xfrm>
            <a:off x="1841377" y="148771"/>
            <a:ext cx="10515600" cy="1325563"/>
          </a:xfrm>
        </p:spPr>
        <p:txBody>
          <a:bodyPr/>
          <a:lstStyle/>
          <a:p>
            <a:r>
              <a:rPr lang="en-US" dirty="0"/>
              <a:t>          pointer and strings</a:t>
            </a:r>
            <a:endParaRPr lang="te-IN" dirty="0"/>
          </a:p>
        </p:txBody>
      </p:sp>
      <p:sp>
        <p:nvSpPr>
          <p:cNvPr id="4" name="Footer Placeholder 3">
            <a:extLst>
              <a:ext uri="{FF2B5EF4-FFF2-40B4-BE49-F238E27FC236}">
                <a16:creationId xmlns:a16="http://schemas.microsoft.com/office/drawing/2014/main" id="{1FC91F1F-D086-4BDE-AFBA-E51AB8B207D9}"/>
              </a:ext>
            </a:extLst>
          </p:cNvPr>
          <p:cNvSpPr>
            <a:spLocks noGrp="1"/>
          </p:cNvSpPr>
          <p:nvPr>
            <p:ph type="ftr" sz="quarter" idx="11"/>
          </p:nvPr>
        </p:nvSpPr>
        <p:spPr/>
        <p:txBody>
          <a:bodyPr/>
          <a:lstStyle/>
          <a:p>
            <a:r>
              <a:rPr lang="en-US"/>
              <a:t>PROGRAMMING FOR PROBLEM SOLVING USING C                               A.Lakshmanarao</a:t>
            </a:r>
          </a:p>
        </p:txBody>
      </p:sp>
      <p:pic>
        <p:nvPicPr>
          <p:cNvPr id="9" name="Content Placeholder 8">
            <a:extLst>
              <a:ext uri="{FF2B5EF4-FFF2-40B4-BE49-F238E27FC236}">
                <a16:creationId xmlns:a16="http://schemas.microsoft.com/office/drawing/2014/main" id="{9E6D6E8D-0BFA-4DCD-8872-404B1BDEBC3A}"/>
              </a:ext>
            </a:extLst>
          </p:cNvPr>
          <p:cNvPicPr>
            <a:picLocks noGrp="1" noChangeAspect="1"/>
          </p:cNvPicPr>
          <p:nvPr>
            <p:ph idx="1"/>
          </p:nvPr>
        </p:nvPicPr>
        <p:blipFill>
          <a:blip r:embed="rId2"/>
          <a:stretch>
            <a:fillRect/>
          </a:stretch>
        </p:blipFill>
        <p:spPr>
          <a:xfrm>
            <a:off x="536359" y="1923051"/>
            <a:ext cx="10515600" cy="2132406"/>
          </a:xfrm>
        </p:spPr>
      </p:pic>
      <p:sp>
        <p:nvSpPr>
          <p:cNvPr id="13" name="TextBox 12">
            <a:extLst>
              <a:ext uri="{FF2B5EF4-FFF2-40B4-BE49-F238E27FC236}">
                <a16:creationId xmlns:a16="http://schemas.microsoft.com/office/drawing/2014/main" id="{C17E3592-CFCA-48F9-9AEE-D60DF8DCA52B}"/>
              </a:ext>
            </a:extLst>
          </p:cNvPr>
          <p:cNvSpPr txBox="1"/>
          <p:nvPr/>
        </p:nvSpPr>
        <p:spPr>
          <a:xfrm>
            <a:off x="732408" y="1596836"/>
            <a:ext cx="6169980" cy="461665"/>
          </a:xfrm>
          <a:prstGeom prst="rect">
            <a:avLst/>
          </a:prstGeom>
          <a:noFill/>
        </p:spPr>
        <p:txBody>
          <a:bodyPr wrap="square">
            <a:spAutoFit/>
          </a:bodyPr>
          <a:lstStyle/>
          <a:p>
            <a:r>
              <a:rPr lang="en-IN" sz="2400" b="1" dirty="0"/>
              <a:t>char str[6] = "Hello";</a:t>
            </a:r>
            <a:endParaRPr lang="te-IN" sz="2400" b="1" dirty="0"/>
          </a:p>
        </p:txBody>
      </p:sp>
      <p:sp>
        <p:nvSpPr>
          <p:cNvPr id="15" name="TextBox 14">
            <a:extLst>
              <a:ext uri="{FF2B5EF4-FFF2-40B4-BE49-F238E27FC236}">
                <a16:creationId xmlns:a16="http://schemas.microsoft.com/office/drawing/2014/main" id="{B4BF5DC1-B11D-47A9-A589-8F426538FBD0}"/>
              </a:ext>
            </a:extLst>
          </p:cNvPr>
          <p:cNvSpPr txBox="1"/>
          <p:nvPr/>
        </p:nvSpPr>
        <p:spPr>
          <a:xfrm>
            <a:off x="402455" y="4246223"/>
            <a:ext cx="4595673" cy="1569660"/>
          </a:xfrm>
          <a:prstGeom prst="rect">
            <a:avLst/>
          </a:prstGeom>
          <a:noFill/>
        </p:spPr>
        <p:txBody>
          <a:bodyPr wrap="square">
            <a:spAutoFit/>
          </a:bodyPr>
          <a:lstStyle/>
          <a:p>
            <a:r>
              <a:rPr lang="en-US" sz="2400" b="1" dirty="0"/>
              <a:t>The variable name of the string str holds the address of the first element of the array i.e., it points at the starting memory address.</a:t>
            </a:r>
            <a:endParaRPr lang="te-IN" sz="2400" b="1" dirty="0"/>
          </a:p>
        </p:txBody>
      </p:sp>
      <p:sp>
        <p:nvSpPr>
          <p:cNvPr id="17" name="TextBox 16">
            <a:extLst>
              <a:ext uri="{FF2B5EF4-FFF2-40B4-BE49-F238E27FC236}">
                <a16:creationId xmlns:a16="http://schemas.microsoft.com/office/drawing/2014/main" id="{05A4F026-223A-46CD-9303-B66A990833D4}"/>
              </a:ext>
            </a:extLst>
          </p:cNvPr>
          <p:cNvSpPr txBox="1"/>
          <p:nvPr/>
        </p:nvSpPr>
        <p:spPr>
          <a:xfrm>
            <a:off x="6902388" y="4246223"/>
            <a:ext cx="3788546" cy="2031325"/>
          </a:xfrm>
          <a:prstGeom prst="rect">
            <a:avLst/>
          </a:prstGeom>
          <a:noFill/>
        </p:spPr>
        <p:txBody>
          <a:bodyPr wrap="square">
            <a:spAutoFit/>
          </a:bodyPr>
          <a:lstStyle/>
          <a:p>
            <a:r>
              <a:rPr lang="te-IN" b="1" dirty="0"/>
              <a:t>#include &lt;stdio.h&gt;</a:t>
            </a:r>
            <a:endParaRPr lang="en-US" b="1" dirty="0"/>
          </a:p>
          <a:p>
            <a:r>
              <a:rPr lang="te-IN" b="1" dirty="0"/>
              <a:t>int main(){</a:t>
            </a:r>
            <a:endParaRPr lang="en-US" b="1" dirty="0"/>
          </a:p>
          <a:p>
            <a:r>
              <a:rPr lang="te-IN" b="1" dirty="0"/>
              <a:t>   char str[6]="Hello";   printf("%x",str);</a:t>
            </a:r>
            <a:endParaRPr lang="en-US" b="1" dirty="0"/>
          </a:p>
          <a:p>
            <a:r>
              <a:rPr lang="te-IN" b="1" dirty="0"/>
              <a:t>   printf("\n%x",&amp;str[0]); </a:t>
            </a:r>
            <a:endParaRPr lang="en-US" b="1" dirty="0"/>
          </a:p>
          <a:p>
            <a:r>
              <a:rPr lang="te-IN" b="1" dirty="0"/>
              <a:t>   return 0;}</a:t>
            </a:r>
            <a:endParaRPr lang="en-US" b="1" dirty="0"/>
          </a:p>
          <a:p>
            <a:r>
              <a:rPr lang="en-US" b="1" dirty="0"/>
              <a:t>O/</a:t>
            </a:r>
            <a:r>
              <a:rPr lang="en-US" b="1" dirty="0" err="1"/>
              <a:t>P:prints</a:t>
            </a:r>
            <a:r>
              <a:rPr lang="en-US" b="1" dirty="0"/>
              <a:t> address of str[0] 2 times</a:t>
            </a:r>
            <a:endParaRPr lang="te-IN" b="1" dirty="0"/>
          </a:p>
        </p:txBody>
      </p:sp>
    </p:spTree>
    <p:extLst>
      <p:ext uri="{BB962C8B-B14F-4D97-AF65-F5344CB8AC3E}">
        <p14:creationId xmlns:p14="http://schemas.microsoft.com/office/powerpoint/2010/main" val="1120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01A2-D7D9-46B0-A85C-9017C227EDF2}"/>
              </a:ext>
            </a:extLst>
          </p:cNvPr>
          <p:cNvSpPr>
            <a:spLocks noGrp="1"/>
          </p:cNvSpPr>
          <p:nvPr>
            <p:ph type="title"/>
          </p:nvPr>
        </p:nvSpPr>
        <p:spPr/>
        <p:txBody>
          <a:bodyPr/>
          <a:lstStyle/>
          <a:p>
            <a:pPr algn="ctr"/>
            <a:r>
              <a:rPr lang="en-US" dirty="0"/>
              <a:t> pointer and strings</a:t>
            </a:r>
            <a:endParaRPr lang="te-IN" dirty="0"/>
          </a:p>
        </p:txBody>
      </p:sp>
      <p:sp>
        <p:nvSpPr>
          <p:cNvPr id="3" name="Content Placeholder 2">
            <a:extLst>
              <a:ext uri="{FF2B5EF4-FFF2-40B4-BE49-F238E27FC236}">
                <a16:creationId xmlns:a16="http://schemas.microsoft.com/office/drawing/2014/main" id="{20486D2C-4036-4E0D-87C0-B7F1FB51633C}"/>
              </a:ext>
            </a:extLst>
          </p:cNvPr>
          <p:cNvSpPr>
            <a:spLocks noGrp="1"/>
          </p:cNvSpPr>
          <p:nvPr>
            <p:ph idx="1"/>
          </p:nvPr>
        </p:nvSpPr>
        <p:spPr/>
        <p:txBody>
          <a:bodyPr/>
          <a:lstStyle/>
          <a:p>
            <a:r>
              <a:rPr lang="en-US" dirty="0"/>
              <a:t>we can create  character pointer  and store the address of the string .</a:t>
            </a:r>
          </a:p>
          <a:p>
            <a:pPr marL="0" indent="0">
              <a:buNone/>
            </a:pPr>
            <a:r>
              <a:rPr lang="en-IN" sz="2800" b="1" dirty="0"/>
              <a:t>char str[6] = "Hello";</a:t>
            </a:r>
            <a:endParaRPr lang="te-IN" sz="2800" b="1" dirty="0"/>
          </a:p>
          <a:p>
            <a:pPr marL="0" indent="0">
              <a:buNone/>
            </a:pPr>
            <a:r>
              <a:rPr lang="en-IN" dirty="0"/>
              <a:t>char *ptr = str;</a:t>
            </a:r>
          </a:p>
          <a:p>
            <a:endParaRPr lang="te-IN" dirty="0"/>
          </a:p>
        </p:txBody>
      </p:sp>
      <p:sp>
        <p:nvSpPr>
          <p:cNvPr id="4" name="Footer Placeholder 3">
            <a:extLst>
              <a:ext uri="{FF2B5EF4-FFF2-40B4-BE49-F238E27FC236}">
                <a16:creationId xmlns:a16="http://schemas.microsoft.com/office/drawing/2014/main" id="{013FD717-8967-4295-B503-50C81A83F368}"/>
              </a:ext>
            </a:extLst>
          </p:cNvPr>
          <p:cNvSpPr>
            <a:spLocks noGrp="1"/>
          </p:cNvSpPr>
          <p:nvPr>
            <p:ph type="ftr" sz="quarter" idx="11"/>
          </p:nvPr>
        </p:nvSpPr>
        <p:spPr/>
        <p:txBody>
          <a:bodyPr/>
          <a:lstStyle/>
          <a:p>
            <a:r>
              <a:rPr lang="en-US"/>
              <a:t>PROGRAMMING FOR PROBLEM SOLVING USING C                               A.Lakshmanarao</a:t>
            </a:r>
          </a:p>
        </p:txBody>
      </p:sp>
      <p:pic>
        <p:nvPicPr>
          <p:cNvPr id="2055" name="Picture 7">
            <a:extLst>
              <a:ext uri="{FF2B5EF4-FFF2-40B4-BE49-F238E27FC236}">
                <a16:creationId xmlns:a16="http://schemas.microsoft.com/office/drawing/2014/main" id="{F00DCCE6-0AB1-4ECE-8849-A3C1CDA7EE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94" y="3545612"/>
            <a:ext cx="6658254" cy="2947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0913724-B3DE-4550-9F0C-2E80B218D680}"/>
              </a:ext>
            </a:extLst>
          </p:cNvPr>
          <p:cNvSpPr txBox="1"/>
          <p:nvPr/>
        </p:nvSpPr>
        <p:spPr>
          <a:xfrm>
            <a:off x="7903346" y="2663031"/>
            <a:ext cx="3654670" cy="3693319"/>
          </a:xfrm>
          <a:prstGeom prst="rect">
            <a:avLst/>
          </a:prstGeom>
          <a:noFill/>
        </p:spPr>
        <p:txBody>
          <a:bodyPr wrap="square">
            <a:spAutoFit/>
          </a:bodyPr>
          <a:lstStyle/>
          <a:p>
            <a:r>
              <a:rPr lang="te-IN" dirty="0"/>
              <a:t>#include &lt;stdio.h&gt;</a:t>
            </a:r>
          </a:p>
          <a:p>
            <a:r>
              <a:rPr lang="te-IN" dirty="0"/>
              <a:t>int main(void) {</a:t>
            </a:r>
          </a:p>
          <a:p>
            <a:r>
              <a:rPr lang="te-IN" dirty="0"/>
              <a:t>        char str[6] = "Hello";</a:t>
            </a:r>
          </a:p>
          <a:p>
            <a:r>
              <a:rPr lang="te-IN" dirty="0"/>
              <a:t>      char *ptr = str;</a:t>
            </a:r>
          </a:p>
          <a:p>
            <a:endParaRPr lang="te-IN" dirty="0"/>
          </a:p>
          <a:p>
            <a:r>
              <a:rPr lang="te-IN" dirty="0"/>
              <a:t>    printf("%c", *ptr);</a:t>
            </a:r>
          </a:p>
          <a:p>
            <a:r>
              <a:rPr lang="te-IN" dirty="0"/>
              <a:t>      printf(" %c", *(ptr+1));</a:t>
            </a:r>
          </a:p>
          <a:p>
            <a:r>
              <a:rPr lang="te-IN" dirty="0"/>
              <a:t>      printf(" %c", *(ptr+2));</a:t>
            </a:r>
          </a:p>
          <a:p>
            <a:r>
              <a:rPr lang="te-IN" dirty="0"/>
              <a:t>      printf(" %c", *(ptr+3));</a:t>
            </a:r>
          </a:p>
          <a:p>
            <a:r>
              <a:rPr lang="te-IN" dirty="0"/>
              <a:t>      printf(" %c", *(ptr+4));</a:t>
            </a:r>
          </a:p>
          <a:p>
            <a:r>
              <a:rPr lang="te-IN" dirty="0"/>
              <a:t>      </a:t>
            </a:r>
          </a:p>
          <a:p>
            <a:r>
              <a:rPr lang="te-IN" dirty="0"/>
              <a:t>      return 0;</a:t>
            </a:r>
          </a:p>
          <a:p>
            <a:r>
              <a:rPr lang="te-IN" dirty="0"/>
              <a:t>}</a:t>
            </a:r>
          </a:p>
        </p:txBody>
      </p:sp>
    </p:spTree>
    <p:extLst>
      <p:ext uri="{BB962C8B-B14F-4D97-AF65-F5344CB8AC3E}">
        <p14:creationId xmlns:p14="http://schemas.microsoft.com/office/powerpoint/2010/main" val="42746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5"/>
                                        </p:tgtEl>
                                        <p:attrNameLst>
                                          <p:attrName>style.visibility</p:attrName>
                                        </p:attrNameLst>
                                      </p:cBhvr>
                                      <p:to>
                                        <p:strVal val="visible"/>
                                      </p:to>
                                    </p:set>
                                    <p:animEffect transition="in" filter="fade">
                                      <p:cBhvr>
                                        <p:cTn id="19" dur="500"/>
                                        <p:tgtEl>
                                          <p:spTgt spid="205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012A-36CF-4BF5-948C-E9E8BA6D00E1}"/>
              </a:ext>
            </a:extLst>
          </p:cNvPr>
          <p:cNvSpPr>
            <a:spLocks noGrp="1"/>
          </p:cNvSpPr>
          <p:nvPr>
            <p:ph type="title"/>
          </p:nvPr>
        </p:nvSpPr>
        <p:spPr/>
        <p:txBody>
          <a:bodyPr/>
          <a:lstStyle/>
          <a:p>
            <a:pPr algn="ctr"/>
            <a:r>
              <a:rPr lang="en-US" dirty="0"/>
              <a:t>pointer and strings</a:t>
            </a:r>
            <a:endParaRPr lang="te-IN" dirty="0"/>
          </a:p>
        </p:txBody>
      </p:sp>
      <p:sp>
        <p:nvSpPr>
          <p:cNvPr id="3" name="Content Placeholder 2">
            <a:extLst>
              <a:ext uri="{FF2B5EF4-FFF2-40B4-BE49-F238E27FC236}">
                <a16:creationId xmlns:a16="http://schemas.microsoft.com/office/drawing/2014/main" id="{48C2527B-A153-44C3-8AD0-D0E29CB3F9CC}"/>
              </a:ext>
            </a:extLst>
          </p:cNvPr>
          <p:cNvSpPr>
            <a:spLocks noGrp="1"/>
          </p:cNvSpPr>
          <p:nvPr>
            <p:ph idx="1"/>
          </p:nvPr>
        </p:nvSpPr>
        <p:spPr/>
        <p:txBody>
          <a:bodyPr/>
          <a:lstStyle/>
          <a:p>
            <a:r>
              <a:rPr lang="en-US" dirty="0"/>
              <a:t>We can also directly create a string using pointers.</a:t>
            </a:r>
          </a:p>
          <a:p>
            <a:pPr marL="0" indent="0">
              <a:buNone/>
            </a:pPr>
            <a:r>
              <a:rPr lang="en-IN" b="1" dirty="0">
                <a:solidFill>
                  <a:srgbClr val="C030B9"/>
                </a:solidFill>
              </a:rPr>
              <a:t>char *</a:t>
            </a:r>
            <a:r>
              <a:rPr lang="en-IN" b="1" dirty="0" err="1">
                <a:solidFill>
                  <a:srgbClr val="C030B9"/>
                </a:solidFill>
              </a:rPr>
              <a:t>strPtr</a:t>
            </a:r>
            <a:r>
              <a:rPr lang="en-IN" b="1" dirty="0">
                <a:solidFill>
                  <a:srgbClr val="C030B9"/>
                </a:solidFill>
              </a:rPr>
              <a:t> = "Hello";</a:t>
            </a:r>
            <a:endParaRPr lang="te-IN" b="1" dirty="0">
              <a:solidFill>
                <a:srgbClr val="C030B9"/>
              </a:solidFill>
            </a:endParaRPr>
          </a:p>
        </p:txBody>
      </p:sp>
      <p:sp>
        <p:nvSpPr>
          <p:cNvPr id="4" name="Footer Placeholder 3">
            <a:extLst>
              <a:ext uri="{FF2B5EF4-FFF2-40B4-BE49-F238E27FC236}">
                <a16:creationId xmlns:a16="http://schemas.microsoft.com/office/drawing/2014/main" id="{210563EA-443A-4F34-9158-22409C91E32F}"/>
              </a:ext>
            </a:extLst>
          </p:cNvPr>
          <p:cNvSpPr>
            <a:spLocks noGrp="1"/>
          </p:cNvSpPr>
          <p:nvPr>
            <p:ph type="ftr" sz="quarter" idx="11"/>
          </p:nvPr>
        </p:nvSpPr>
        <p:spPr/>
        <p:txBody>
          <a:bodyPr/>
          <a:lstStyle/>
          <a:p>
            <a:r>
              <a:rPr lang="en-US"/>
              <a:t>PROGRAMMING FOR PROBLEM SOLVING USING C                               A.Lakshmanarao</a:t>
            </a:r>
          </a:p>
        </p:txBody>
      </p:sp>
      <p:pic>
        <p:nvPicPr>
          <p:cNvPr id="9" name="Picture 8">
            <a:extLst>
              <a:ext uri="{FF2B5EF4-FFF2-40B4-BE49-F238E27FC236}">
                <a16:creationId xmlns:a16="http://schemas.microsoft.com/office/drawing/2014/main" id="{1B2FFB00-1838-40AE-A471-308296CEB250}"/>
              </a:ext>
            </a:extLst>
          </p:cNvPr>
          <p:cNvPicPr>
            <a:picLocks noChangeAspect="1"/>
          </p:cNvPicPr>
          <p:nvPr/>
        </p:nvPicPr>
        <p:blipFill>
          <a:blip r:embed="rId2"/>
          <a:stretch>
            <a:fillRect/>
          </a:stretch>
        </p:blipFill>
        <p:spPr>
          <a:xfrm>
            <a:off x="1381865" y="2986133"/>
            <a:ext cx="8362950" cy="3105150"/>
          </a:xfrm>
          <a:prstGeom prst="rect">
            <a:avLst/>
          </a:prstGeom>
        </p:spPr>
      </p:pic>
    </p:spTree>
    <p:extLst>
      <p:ext uri="{BB962C8B-B14F-4D97-AF65-F5344CB8AC3E}">
        <p14:creationId xmlns:p14="http://schemas.microsoft.com/office/powerpoint/2010/main" val="36492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012A-36CF-4BF5-948C-E9E8BA6D00E1}"/>
              </a:ext>
            </a:extLst>
          </p:cNvPr>
          <p:cNvSpPr>
            <a:spLocks noGrp="1"/>
          </p:cNvSpPr>
          <p:nvPr>
            <p:ph type="title"/>
          </p:nvPr>
        </p:nvSpPr>
        <p:spPr/>
        <p:txBody>
          <a:bodyPr/>
          <a:lstStyle/>
          <a:p>
            <a:pPr algn="ctr"/>
            <a:r>
              <a:rPr lang="en-US" dirty="0"/>
              <a:t>pointer and strings</a:t>
            </a:r>
            <a:endParaRPr lang="te-IN" dirty="0"/>
          </a:p>
        </p:txBody>
      </p:sp>
      <p:sp>
        <p:nvSpPr>
          <p:cNvPr id="3" name="Content Placeholder 2">
            <a:extLst>
              <a:ext uri="{FF2B5EF4-FFF2-40B4-BE49-F238E27FC236}">
                <a16:creationId xmlns:a16="http://schemas.microsoft.com/office/drawing/2014/main" id="{48C2527B-A153-44C3-8AD0-D0E29CB3F9CC}"/>
              </a:ext>
            </a:extLst>
          </p:cNvPr>
          <p:cNvSpPr>
            <a:spLocks noGrp="1"/>
          </p:cNvSpPr>
          <p:nvPr>
            <p:ph idx="1"/>
          </p:nvPr>
        </p:nvSpPr>
        <p:spPr/>
        <p:txBody>
          <a:bodyPr/>
          <a:lstStyle/>
          <a:p>
            <a:r>
              <a:rPr lang="en-US" dirty="0"/>
              <a:t>We can also directly create a string using pointers.</a:t>
            </a:r>
          </a:p>
          <a:p>
            <a:pPr marL="0" indent="0">
              <a:buNone/>
            </a:pPr>
            <a:r>
              <a:rPr lang="en-IN" b="1" dirty="0">
                <a:solidFill>
                  <a:srgbClr val="C030B9"/>
                </a:solidFill>
              </a:rPr>
              <a:t>char *</a:t>
            </a:r>
            <a:r>
              <a:rPr lang="en-IN" b="1" dirty="0" err="1">
                <a:solidFill>
                  <a:srgbClr val="C030B9"/>
                </a:solidFill>
              </a:rPr>
              <a:t>strPtr</a:t>
            </a:r>
            <a:r>
              <a:rPr lang="en-IN" b="1" dirty="0">
                <a:solidFill>
                  <a:srgbClr val="C030B9"/>
                </a:solidFill>
              </a:rPr>
              <a:t> = "Hello";</a:t>
            </a:r>
            <a:endParaRPr lang="te-IN" b="1" dirty="0">
              <a:solidFill>
                <a:srgbClr val="C030B9"/>
              </a:solidFill>
            </a:endParaRPr>
          </a:p>
        </p:txBody>
      </p:sp>
      <p:sp>
        <p:nvSpPr>
          <p:cNvPr id="4" name="Footer Placeholder 3">
            <a:extLst>
              <a:ext uri="{FF2B5EF4-FFF2-40B4-BE49-F238E27FC236}">
                <a16:creationId xmlns:a16="http://schemas.microsoft.com/office/drawing/2014/main" id="{210563EA-443A-4F34-9158-22409C91E32F}"/>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8C6348D5-6103-4575-8D36-ED46851728A9}"/>
              </a:ext>
            </a:extLst>
          </p:cNvPr>
          <p:cNvSpPr txBox="1"/>
          <p:nvPr/>
        </p:nvSpPr>
        <p:spPr>
          <a:xfrm>
            <a:off x="1218460" y="2994396"/>
            <a:ext cx="6094520" cy="3539430"/>
          </a:xfrm>
          <a:prstGeom prst="rect">
            <a:avLst/>
          </a:prstGeom>
          <a:noFill/>
        </p:spPr>
        <p:txBody>
          <a:bodyPr wrap="square">
            <a:spAutoFit/>
          </a:bodyPr>
          <a:lstStyle/>
          <a:p>
            <a:r>
              <a:rPr lang="en-IN" sz="2800" b="1" dirty="0"/>
              <a:t>#include &lt;</a:t>
            </a:r>
            <a:r>
              <a:rPr lang="en-IN" sz="2800" b="1" dirty="0" err="1"/>
              <a:t>stdio.h</a:t>
            </a:r>
            <a:r>
              <a:rPr lang="en-IN" sz="2800" b="1" dirty="0"/>
              <a:t>&gt;</a:t>
            </a:r>
          </a:p>
          <a:p>
            <a:r>
              <a:rPr lang="en-IN" sz="2800" b="1" dirty="0"/>
              <a:t>int main(){</a:t>
            </a:r>
          </a:p>
          <a:p>
            <a:r>
              <a:rPr lang="en-IN" sz="2800" b="1" dirty="0"/>
              <a:t>   char str1[6]="Hello";   </a:t>
            </a:r>
          </a:p>
          <a:p>
            <a:r>
              <a:rPr lang="en-IN" sz="2800" b="1" dirty="0"/>
              <a:t>char *str2="Hello";</a:t>
            </a:r>
          </a:p>
          <a:p>
            <a:r>
              <a:rPr lang="en-IN" sz="2800" b="1" dirty="0" err="1"/>
              <a:t>printf</a:t>
            </a:r>
            <a:r>
              <a:rPr lang="en-IN" sz="2800" b="1" dirty="0"/>
              <a:t>("%s",str1);</a:t>
            </a:r>
          </a:p>
          <a:p>
            <a:r>
              <a:rPr lang="en-IN" sz="2800" b="1" dirty="0"/>
              <a:t>   </a:t>
            </a:r>
            <a:r>
              <a:rPr lang="en-IN" sz="2800" b="1" dirty="0" err="1"/>
              <a:t>printf</a:t>
            </a:r>
            <a:r>
              <a:rPr lang="en-IN" sz="2800" b="1" dirty="0"/>
              <a:t>("\n%s",str2);</a:t>
            </a:r>
          </a:p>
          <a:p>
            <a:r>
              <a:rPr lang="en-IN" sz="2800" b="1" dirty="0"/>
              <a:t>   return </a:t>
            </a:r>
            <a:r>
              <a:rPr lang="en-IN" sz="2800" b="1"/>
              <a:t>0;</a:t>
            </a:r>
          </a:p>
          <a:p>
            <a:r>
              <a:rPr lang="en-IN" sz="2800" b="1"/>
              <a:t>}</a:t>
            </a:r>
            <a:endParaRPr lang="te-IN" sz="2800" dirty="0"/>
          </a:p>
        </p:txBody>
      </p:sp>
    </p:spTree>
    <p:extLst>
      <p:ext uri="{BB962C8B-B14F-4D97-AF65-F5344CB8AC3E}">
        <p14:creationId xmlns:p14="http://schemas.microsoft.com/office/powerpoint/2010/main" val="4281213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372-14DB-45B8-922F-5728334EE307}"/>
              </a:ext>
            </a:extLst>
          </p:cNvPr>
          <p:cNvSpPr>
            <a:spLocks noGrp="1"/>
          </p:cNvSpPr>
          <p:nvPr>
            <p:ph type="title"/>
          </p:nvPr>
        </p:nvSpPr>
        <p:spPr/>
        <p:txBody>
          <a:bodyPr/>
          <a:lstStyle/>
          <a:p>
            <a:r>
              <a:rPr lang="en-US" dirty="0"/>
              <a:t>          pointer and strings</a:t>
            </a:r>
            <a:endParaRPr lang="te-IN" dirty="0"/>
          </a:p>
        </p:txBody>
      </p:sp>
      <p:sp>
        <p:nvSpPr>
          <p:cNvPr id="3" name="Content Placeholder 2">
            <a:extLst>
              <a:ext uri="{FF2B5EF4-FFF2-40B4-BE49-F238E27FC236}">
                <a16:creationId xmlns:a16="http://schemas.microsoft.com/office/drawing/2014/main" id="{BD1888CA-950B-420A-8C13-F03439473259}"/>
              </a:ext>
            </a:extLst>
          </p:cNvPr>
          <p:cNvSpPr>
            <a:spLocks noGrp="1"/>
          </p:cNvSpPr>
          <p:nvPr>
            <p:ph idx="1"/>
          </p:nvPr>
        </p:nvSpPr>
        <p:spPr>
          <a:xfrm>
            <a:off x="838200" y="1384917"/>
            <a:ext cx="10515600" cy="5336558"/>
          </a:xfrm>
        </p:spPr>
        <p:txBody>
          <a:bodyPr>
            <a:noAutofit/>
          </a:bodyPr>
          <a:lstStyle/>
          <a:p>
            <a:pPr marL="0" indent="0">
              <a:buNone/>
            </a:pPr>
            <a:r>
              <a:rPr lang="en-IN" sz="2000" dirty="0"/>
              <a:t>#include &lt;</a:t>
            </a:r>
            <a:r>
              <a:rPr lang="en-IN" sz="2000" dirty="0" err="1"/>
              <a:t>stdio.h</a:t>
            </a:r>
            <a:r>
              <a:rPr lang="en-IN" sz="2000" dirty="0"/>
              <a:t>&gt;</a:t>
            </a:r>
          </a:p>
          <a:p>
            <a:pPr marL="0" indent="0">
              <a:buNone/>
            </a:pPr>
            <a:r>
              <a:rPr lang="en-IN" sz="2000" dirty="0"/>
              <a:t>int main()</a:t>
            </a:r>
          </a:p>
          <a:p>
            <a:pPr marL="0" indent="0">
              <a:buNone/>
            </a:pPr>
            <a:r>
              <a:rPr lang="en-IN" sz="2000" dirty="0"/>
              <a:t>{</a:t>
            </a:r>
          </a:p>
          <a:p>
            <a:pPr marL="0" indent="0">
              <a:buNone/>
            </a:pPr>
            <a:r>
              <a:rPr lang="en-IN" sz="2000" dirty="0"/>
              <a:t>char name[20]="Aditya College";</a:t>
            </a:r>
          </a:p>
          <a:p>
            <a:pPr marL="0" indent="0">
              <a:buNone/>
            </a:pPr>
            <a:r>
              <a:rPr lang="en-IN" sz="2000" dirty="0"/>
              <a:t>char *p="Aditya College";</a:t>
            </a:r>
          </a:p>
          <a:p>
            <a:pPr marL="0" indent="0">
              <a:buNone/>
            </a:pPr>
            <a:r>
              <a:rPr lang="en-IN" sz="2000" dirty="0"/>
              <a:t>char *ptr;</a:t>
            </a:r>
          </a:p>
          <a:p>
            <a:pPr marL="0" indent="0">
              <a:buNone/>
            </a:pPr>
            <a:r>
              <a:rPr lang="en-IN" sz="2000" dirty="0"/>
              <a:t>ptr=name;</a:t>
            </a:r>
          </a:p>
          <a:p>
            <a:pPr marL="0" indent="0">
              <a:buNone/>
            </a:pPr>
            <a:r>
              <a:rPr lang="en-IN" sz="2000" dirty="0"/>
              <a:t>//</a:t>
            </a:r>
            <a:r>
              <a:rPr lang="en-IN" sz="2000" dirty="0" err="1"/>
              <a:t>printf</a:t>
            </a:r>
            <a:r>
              <a:rPr lang="en-IN" sz="2000" dirty="0"/>
              <a:t>("%</a:t>
            </a:r>
            <a:r>
              <a:rPr lang="en-IN" sz="2000" dirty="0" err="1"/>
              <a:t>u",ptr</a:t>
            </a:r>
            <a:r>
              <a:rPr lang="en-IN" sz="2000" dirty="0"/>
              <a:t>);</a:t>
            </a:r>
          </a:p>
          <a:p>
            <a:pPr marL="0" indent="0">
              <a:buNone/>
            </a:pPr>
            <a:r>
              <a:rPr lang="en-IN" sz="2000" dirty="0"/>
              <a:t>while(*p!='\0')</a:t>
            </a:r>
          </a:p>
          <a:p>
            <a:pPr marL="0" indent="0">
              <a:buNone/>
            </a:pPr>
            <a:r>
              <a:rPr lang="en-IN" sz="2000" dirty="0"/>
              <a:t>{</a:t>
            </a:r>
          </a:p>
          <a:p>
            <a:pPr marL="0" indent="0">
              <a:buNone/>
            </a:pPr>
            <a:r>
              <a:rPr lang="en-IN" sz="2000" dirty="0"/>
              <a:t>    </a:t>
            </a:r>
            <a:r>
              <a:rPr lang="en-IN" sz="2000" dirty="0" err="1"/>
              <a:t>printf</a:t>
            </a:r>
            <a:r>
              <a:rPr lang="en-IN" sz="2000" dirty="0"/>
              <a:t>("%c",*p); p++;</a:t>
            </a:r>
          </a:p>
          <a:p>
            <a:pPr marL="0" indent="0">
              <a:buNone/>
            </a:pPr>
            <a:r>
              <a:rPr lang="en-IN" sz="2000" dirty="0"/>
              <a:t>}</a:t>
            </a:r>
          </a:p>
          <a:p>
            <a:pPr marL="0" indent="0">
              <a:buNone/>
            </a:pPr>
            <a:r>
              <a:rPr lang="en-IN" sz="2000" dirty="0"/>
              <a:t>    return 0;}</a:t>
            </a:r>
          </a:p>
          <a:p>
            <a:pPr marL="0" indent="0">
              <a:buNone/>
            </a:pPr>
            <a:endParaRPr lang="te-IN" sz="2000" dirty="0"/>
          </a:p>
        </p:txBody>
      </p:sp>
      <p:sp>
        <p:nvSpPr>
          <p:cNvPr id="4" name="Footer Placeholder 3">
            <a:extLst>
              <a:ext uri="{FF2B5EF4-FFF2-40B4-BE49-F238E27FC236}">
                <a16:creationId xmlns:a16="http://schemas.microsoft.com/office/drawing/2014/main" id="{1FC91F1F-D086-4BDE-AFBA-E51AB8B207D9}"/>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777944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372-14DB-45B8-922F-5728334EE307}"/>
              </a:ext>
            </a:extLst>
          </p:cNvPr>
          <p:cNvSpPr>
            <a:spLocks noGrp="1"/>
          </p:cNvSpPr>
          <p:nvPr>
            <p:ph type="title"/>
          </p:nvPr>
        </p:nvSpPr>
        <p:spPr/>
        <p:txBody>
          <a:bodyPr/>
          <a:lstStyle/>
          <a:p>
            <a:r>
              <a:rPr lang="en-US" dirty="0"/>
              <a:t>          pointer and strings</a:t>
            </a:r>
            <a:endParaRPr lang="te-IN" dirty="0"/>
          </a:p>
        </p:txBody>
      </p:sp>
      <p:sp>
        <p:nvSpPr>
          <p:cNvPr id="3" name="Content Placeholder 2">
            <a:extLst>
              <a:ext uri="{FF2B5EF4-FFF2-40B4-BE49-F238E27FC236}">
                <a16:creationId xmlns:a16="http://schemas.microsoft.com/office/drawing/2014/main" id="{BD1888CA-950B-420A-8C13-F03439473259}"/>
              </a:ext>
            </a:extLst>
          </p:cNvPr>
          <p:cNvSpPr>
            <a:spLocks noGrp="1"/>
          </p:cNvSpPr>
          <p:nvPr>
            <p:ph idx="1"/>
          </p:nvPr>
        </p:nvSpPr>
        <p:spPr>
          <a:xfrm>
            <a:off x="257452" y="1027906"/>
            <a:ext cx="10005134" cy="5336558"/>
          </a:xfrm>
        </p:spPr>
        <p:txBody>
          <a:bodyPr>
            <a:noAutofit/>
          </a:bodyPr>
          <a:lstStyle/>
          <a:p>
            <a:pPr marL="0" indent="0">
              <a:buNone/>
            </a:pPr>
            <a:r>
              <a:rPr lang="en-IN" sz="2000" dirty="0"/>
              <a:t>#include &lt;</a:t>
            </a:r>
            <a:r>
              <a:rPr lang="en-IN" sz="2000" dirty="0" err="1"/>
              <a:t>stdio.h</a:t>
            </a:r>
            <a:r>
              <a:rPr lang="en-IN" sz="2000" dirty="0"/>
              <a:t>&gt;</a:t>
            </a:r>
          </a:p>
          <a:p>
            <a:pPr marL="0" indent="0">
              <a:buNone/>
            </a:pPr>
            <a:r>
              <a:rPr lang="en-IN" sz="2000" dirty="0"/>
              <a:t>int main()</a:t>
            </a:r>
          </a:p>
          <a:p>
            <a:pPr marL="0" indent="0">
              <a:buNone/>
            </a:pPr>
            <a:r>
              <a:rPr lang="en-IN" sz="2000" dirty="0"/>
              <a:t>{</a:t>
            </a:r>
          </a:p>
          <a:p>
            <a:pPr marL="0" indent="0">
              <a:buNone/>
            </a:pPr>
            <a:r>
              <a:rPr lang="en-IN" sz="2000" dirty="0"/>
              <a:t>char *cities[4] = {"</a:t>
            </a:r>
            <a:r>
              <a:rPr lang="en-IN" sz="2000" dirty="0" err="1"/>
              <a:t>Chennai","Kolkata","Mumbai","New</a:t>
            </a:r>
            <a:r>
              <a:rPr lang="en-IN" sz="2000" dirty="0"/>
              <a:t> Delhi" };</a:t>
            </a:r>
          </a:p>
          <a:p>
            <a:pPr marL="0" indent="0">
              <a:buNone/>
            </a:pPr>
            <a:r>
              <a:rPr lang="en-IN" sz="2000" dirty="0"/>
              <a:t>int </a:t>
            </a:r>
            <a:r>
              <a:rPr lang="en-IN" sz="2000" dirty="0" err="1"/>
              <a:t>i</a:t>
            </a:r>
            <a:r>
              <a:rPr lang="en-IN" sz="2000" dirty="0"/>
              <a:t>;</a:t>
            </a:r>
          </a:p>
          <a:p>
            <a:pPr marL="0" indent="0">
              <a:buNone/>
            </a:pPr>
            <a:r>
              <a:rPr lang="en-IN" sz="2000" dirty="0"/>
              <a:t>for(</a:t>
            </a:r>
            <a:r>
              <a:rPr lang="en-IN" sz="2000" dirty="0" err="1"/>
              <a:t>i</a:t>
            </a:r>
            <a:r>
              <a:rPr lang="en-IN" sz="2000" dirty="0"/>
              <a:t>=0;i&lt;4;i++)</a:t>
            </a:r>
          </a:p>
          <a:p>
            <a:pPr marL="0" indent="0">
              <a:buNone/>
            </a:pPr>
            <a:r>
              <a:rPr lang="en-IN" sz="2000" dirty="0"/>
              <a:t>{</a:t>
            </a:r>
          </a:p>
          <a:p>
            <a:pPr marL="0" indent="0">
              <a:buNone/>
            </a:pPr>
            <a:r>
              <a:rPr lang="en-IN" sz="2000" dirty="0" err="1"/>
              <a:t>printf</a:t>
            </a:r>
            <a:r>
              <a:rPr lang="en-IN" sz="2000" dirty="0"/>
              <a:t>("\</a:t>
            </a:r>
            <a:r>
              <a:rPr lang="en-IN" sz="2000" dirty="0" err="1"/>
              <a:t>n%s</a:t>
            </a:r>
            <a:r>
              <a:rPr lang="en-IN" sz="2000" dirty="0"/>
              <a:t>",cities[</a:t>
            </a:r>
            <a:r>
              <a:rPr lang="en-IN" sz="2000" dirty="0" err="1"/>
              <a:t>i</a:t>
            </a:r>
            <a:r>
              <a:rPr lang="en-IN" sz="2000" dirty="0"/>
              <a:t>]);</a:t>
            </a:r>
          </a:p>
          <a:p>
            <a:pPr marL="0" indent="0">
              <a:buNone/>
            </a:pPr>
            <a:r>
              <a:rPr lang="en-IN" sz="2000" dirty="0"/>
              <a:t>}</a:t>
            </a:r>
          </a:p>
          <a:p>
            <a:pPr marL="0" indent="0">
              <a:buNone/>
            </a:pPr>
            <a:r>
              <a:rPr lang="en-IN" sz="2000" dirty="0"/>
              <a:t>    return 0;</a:t>
            </a:r>
          </a:p>
          <a:p>
            <a:pPr marL="0" indent="0">
              <a:buNone/>
            </a:pPr>
            <a:r>
              <a:rPr lang="en-IN" sz="2000" dirty="0"/>
              <a:t>}</a:t>
            </a:r>
          </a:p>
        </p:txBody>
      </p:sp>
      <p:sp>
        <p:nvSpPr>
          <p:cNvPr id="4" name="Footer Placeholder 3">
            <a:extLst>
              <a:ext uri="{FF2B5EF4-FFF2-40B4-BE49-F238E27FC236}">
                <a16:creationId xmlns:a16="http://schemas.microsoft.com/office/drawing/2014/main" id="{1FC91F1F-D086-4BDE-AFBA-E51AB8B207D9}"/>
              </a:ext>
            </a:extLst>
          </p:cNvPr>
          <p:cNvSpPr>
            <a:spLocks noGrp="1"/>
          </p:cNvSpPr>
          <p:nvPr>
            <p:ph type="ftr" sz="quarter" idx="11"/>
          </p:nvPr>
        </p:nvSpPr>
        <p:spPr/>
        <p:txBody>
          <a:bodyPr/>
          <a:lstStyle/>
          <a:p>
            <a:r>
              <a:rPr lang="en-US"/>
              <a:t>PROGRAMMING FOR PROBLEM SOLVING USING C                               A.Lakshmanarao</a:t>
            </a:r>
          </a:p>
        </p:txBody>
      </p:sp>
      <p:pic>
        <p:nvPicPr>
          <p:cNvPr id="5" name="Picture 4">
            <a:extLst>
              <a:ext uri="{FF2B5EF4-FFF2-40B4-BE49-F238E27FC236}">
                <a16:creationId xmlns:a16="http://schemas.microsoft.com/office/drawing/2014/main" id="{F2386BF5-39D7-4890-A9E3-E13104BFF4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06827" y="1790176"/>
            <a:ext cx="5125374" cy="4160520"/>
          </a:xfrm>
          <a:prstGeom prst="rect">
            <a:avLst/>
          </a:prstGeom>
          <a:noFill/>
          <a:ln>
            <a:noFill/>
          </a:ln>
        </p:spPr>
      </p:pic>
    </p:spTree>
    <p:extLst>
      <p:ext uri="{BB962C8B-B14F-4D97-AF65-F5344CB8AC3E}">
        <p14:creationId xmlns:p14="http://schemas.microsoft.com/office/powerpoint/2010/main" val="1029767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E0D-F92D-4AF5-BD15-DBB7C5F5DD3F}"/>
              </a:ext>
            </a:extLst>
          </p:cNvPr>
          <p:cNvSpPr>
            <a:spLocks noGrp="1"/>
          </p:cNvSpPr>
          <p:nvPr>
            <p:ph type="title"/>
          </p:nvPr>
        </p:nvSpPr>
        <p:spPr/>
        <p:txBody>
          <a:bodyPr/>
          <a:lstStyle/>
          <a:p>
            <a:r>
              <a:rPr lang="en-US" dirty="0"/>
              <a:t>                 Memory </a:t>
            </a:r>
            <a:r>
              <a:rPr lang="en-US" dirty="0" err="1"/>
              <a:t>allcoation</a:t>
            </a:r>
            <a:endParaRPr lang="te-IN" dirty="0"/>
          </a:p>
        </p:txBody>
      </p:sp>
      <p:graphicFrame>
        <p:nvGraphicFramePr>
          <p:cNvPr id="5" name="Content Placeholder 4">
            <a:extLst>
              <a:ext uri="{FF2B5EF4-FFF2-40B4-BE49-F238E27FC236}">
                <a16:creationId xmlns:a16="http://schemas.microsoft.com/office/drawing/2014/main" id="{864C7EDE-6C03-4448-A336-47A1E1CFA64B}"/>
              </a:ext>
            </a:extLst>
          </p:cNvPr>
          <p:cNvGraphicFramePr>
            <a:graphicFrameLocks noGrp="1"/>
          </p:cNvGraphicFramePr>
          <p:nvPr>
            <p:ph idx="1"/>
            <p:extLst>
              <p:ext uri="{D42A27DB-BD31-4B8C-83A1-F6EECF244321}">
                <p14:modId xmlns:p14="http://schemas.microsoft.com/office/powerpoint/2010/main" val="220639615"/>
              </p:ext>
            </p:extLst>
          </p:nvPr>
        </p:nvGraphicFramePr>
        <p:xfrm>
          <a:off x="1091953" y="1828959"/>
          <a:ext cx="7260154" cy="1524000"/>
        </p:xfrm>
        <a:graphic>
          <a:graphicData uri="http://schemas.openxmlformats.org/drawingml/2006/table">
            <a:tbl>
              <a:tblPr/>
              <a:tblGrid>
                <a:gridCol w="3630077">
                  <a:extLst>
                    <a:ext uri="{9D8B030D-6E8A-4147-A177-3AD203B41FA5}">
                      <a16:colId xmlns:a16="http://schemas.microsoft.com/office/drawing/2014/main" val="612151167"/>
                    </a:ext>
                  </a:extLst>
                </a:gridCol>
                <a:gridCol w="3630077">
                  <a:extLst>
                    <a:ext uri="{9D8B030D-6E8A-4147-A177-3AD203B41FA5}">
                      <a16:colId xmlns:a16="http://schemas.microsoft.com/office/drawing/2014/main" val="1409335282"/>
                    </a:ext>
                  </a:extLst>
                </a:gridCol>
              </a:tblGrid>
              <a:tr h="0">
                <a:tc>
                  <a:txBody>
                    <a:bodyPr/>
                    <a:lstStyle/>
                    <a:p>
                      <a:pPr algn="l" fontAlgn="t"/>
                      <a:r>
                        <a:rPr lang="en-IN" b="1" dirty="0">
                          <a:solidFill>
                            <a:srgbClr val="000000"/>
                          </a:solidFill>
                          <a:effectLst/>
                          <a:latin typeface="times new roman" panose="02020603050405020304" pitchFamily="18" charset="0"/>
                        </a:rPr>
                        <a:t>static memory allocation</a:t>
                      </a:r>
                    </a:p>
                  </a:txBody>
                  <a:tcPr marT="91440" marB="91440">
                    <a:lnL w="7620" cap="flat" cmpd="sng" algn="ctr">
                      <a:solidFill>
                        <a:srgbClr val="B8DA89"/>
                      </a:solidFill>
                      <a:prstDash val="solid"/>
                      <a:round/>
                      <a:headEnd type="none" w="med" len="med"/>
                      <a:tailEnd type="none" w="med" len="med"/>
                    </a:lnL>
                    <a:lnR w="7620" cap="flat" cmpd="sng" algn="ctr">
                      <a:solidFill>
                        <a:srgbClr val="B8DA89"/>
                      </a:solidFill>
                      <a:prstDash val="solid"/>
                      <a:round/>
                      <a:headEnd type="none" w="med" len="med"/>
                      <a:tailEnd type="none" w="med" len="med"/>
                    </a:lnR>
                    <a:lnT w="7620" cap="flat" cmpd="sng" algn="ctr">
                      <a:solidFill>
                        <a:srgbClr val="B8DA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dirty="0">
                          <a:solidFill>
                            <a:srgbClr val="000000"/>
                          </a:solidFill>
                          <a:effectLst/>
                          <a:latin typeface="times new roman" panose="02020603050405020304" pitchFamily="18" charset="0"/>
                        </a:rPr>
                        <a:t>dynamic memory allocation</a:t>
                      </a:r>
                    </a:p>
                  </a:txBody>
                  <a:tcPr marT="91440" marB="91440">
                    <a:lnL w="7620" cap="flat" cmpd="sng" algn="ctr">
                      <a:solidFill>
                        <a:srgbClr val="B8DA89"/>
                      </a:solidFill>
                      <a:prstDash val="solid"/>
                      <a:round/>
                      <a:headEnd type="none" w="med" len="med"/>
                      <a:tailEnd type="none" w="med" len="med"/>
                    </a:lnL>
                    <a:lnR w="7620" cap="flat" cmpd="sng" algn="ctr">
                      <a:solidFill>
                        <a:srgbClr val="B8DA89"/>
                      </a:solidFill>
                      <a:prstDash val="solid"/>
                      <a:round/>
                      <a:headEnd type="none" w="med" len="med"/>
                      <a:tailEnd type="none" w="med" len="med"/>
                    </a:lnR>
                    <a:lnT w="7620" cap="flat" cmpd="sng" algn="ctr">
                      <a:solidFill>
                        <a:srgbClr val="B8DA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91929362"/>
                  </a:ext>
                </a:extLst>
              </a:tr>
              <a:tr h="0">
                <a:tc>
                  <a:txBody>
                    <a:bodyPr/>
                    <a:lstStyle/>
                    <a:p>
                      <a:pPr algn="just" fontAlgn="t"/>
                      <a:r>
                        <a:rPr lang="en-US">
                          <a:solidFill>
                            <a:srgbClr val="333333"/>
                          </a:solidFill>
                          <a:effectLst/>
                          <a:latin typeface="Inter-Regular"/>
                        </a:rPr>
                        <a:t>memory is allocated at compile time.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memory is allocated at run time.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8487266"/>
                  </a:ext>
                </a:extLst>
              </a:tr>
              <a:tr h="0">
                <a:tc>
                  <a:txBody>
                    <a:bodyPr/>
                    <a:lstStyle/>
                    <a:p>
                      <a:pPr algn="just" fontAlgn="t"/>
                      <a:r>
                        <a:rPr lang="en-US">
                          <a:solidFill>
                            <a:srgbClr val="333333"/>
                          </a:solidFill>
                          <a:effectLst/>
                          <a:latin typeface="Inter-Regular"/>
                        </a:rPr>
                        <a:t>memory can't be increased while executing program.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memory can be increased while executing program.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07514594"/>
                  </a:ext>
                </a:extLst>
              </a:tr>
            </a:tbl>
          </a:graphicData>
        </a:graphic>
      </p:graphicFrame>
      <p:sp>
        <p:nvSpPr>
          <p:cNvPr id="4" name="Footer Placeholder 3">
            <a:extLst>
              <a:ext uri="{FF2B5EF4-FFF2-40B4-BE49-F238E27FC236}">
                <a16:creationId xmlns:a16="http://schemas.microsoft.com/office/drawing/2014/main" id="{AECCC63A-3A59-4ABD-B238-27A4E91AB4F8}"/>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343342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C65-26DB-49B0-B274-A4B4457AF4FF}"/>
              </a:ext>
            </a:extLst>
          </p:cNvPr>
          <p:cNvSpPr>
            <a:spLocks noGrp="1"/>
          </p:cNvSpPr>
          <p:nvPr>
            <p:ph type="title"/>
          </p:nvPr>
        </p:nvSpPr>
        <p:spPr/>
        <p:txBody>
          <a:bodyPr/>
          <a:lstStyle/>
          <a:p>
            <a:pPr algn="ctr"/>
            <a:r>
              <a:rPr lang="en-US" b="0" i="0" dirty="0">
                <a:solidFill>
                  <a:srgbClr val="610B38"/>
                </a:solidFill>
                <a:effectLst/>
                <a:latin typeface="erdana"/>
              </a:rPr>
              <a:t>Dynamic memory allocation in C</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BF49EA53-648C-4C3B-8056-03817206D360}"/>
              </a:ext>
            </a:extLst>
          </p:cNvPr>
          <p:cNvSpPr>
            <a:spLocks noGrp="1"/>
          </p:cNvSpPr>
          <p:nvPr>
            <p:ph idx="1"/>
          </p:nvPr>
        </p:nvSpPr>
        <p:spPr/>
        <p:txBody>
          <a:bodyPr/>
          <a:lstStyle/>
          <a:p>
            <a:pPr algn="just"/>
            <a:r>
              <a:rPr lang="en-US" b="0" i="0" dirty="0">
                <a:solidFill>
                  <a:srgbClr val="333333"/>
                </a:solidFill>
                <a:effectLst/>
                <a:latin typeface="Inter-Regular"/>
              </a:rPr>
              <a:t>The concept of </a:t>
            </a:r>
            <a:r>
              <a:rPr lang="en-US" b="1" i="0" dirty="0">
                <a:solidFill>
                  <a:srgbClr val="333333"/>
                </a:solidFill>
                <a:effectLst/>
                <a:latin typeface="Inter-Bold"/>
              </a:rPr>
              <a:t>dynamic memory allocation in c language</a:t>
            </a:r>
            <a:r>
              <a:rPr lang="en-US" b="0" i="0" dirty="0">
                <a:solidFill>
                  <a:srgbClr val="333333"/>
                </a:solidFill>
                <a:effectLst/>
                <a:latin typeface="Inter-Regular"/>
              </a:rPr>
              <a:t> </a:t>
            </a:r>
            <a:r>
              <a:rPr lang="en-US" b="0" i="1" dirty="0">
                <a:solidFill>
                  <a:srgbClr val="333333"/>
                </a:solidFill>
                <a:effectLst/>
                <a:latin typeface="Inter-Regular"/>
              </a:rPr>
              <a:t>enables the C programmer to allocate memory at runtime</a:t>
            </a:r>
            <a:r>
              <a:rPr lang="en-US" b="0" i="0" dirty="0">
                <a:solidFill>
                  <a:srgbClr val="333333"/>
                </a:solidFill>
                <a:effectLst/>
                <a:latin typeface="Inter-Regular"/>
              </a:rPr>
              <a:t>. Dynamic memory allocation in c language is possible by 4 functions of </a:t>
            </a:r>
            <a:r>
              <a:rPr lang="en-US" b="0" i="0" dirty="0" err="1">
                <a:solidFill>
                  <a:srgbClr val="333333"/>
                </a:solidFill>
                <a:effectLst/>
                <a:latin typeface="Inter-Regular"/>
              </a:rPr>
              <a:t>stdlib.h</a:t>
            </a:r>
            <a:r>
              <a:rPr lang="en-US" b="0" i="0" dirty="0">
                <a:solidFill>
                  <a:srgbClr val="333333"/>
                </a:solidFill>
                <a:effectLst/>
                <a:latin typeface="Inter-Regular"/>
              </a:rPr>
              <a:t> header file.</a:t>
            </a:r>
          </a:p>
          <a:p>
            <a:pPr algn="just">
              <a:buFont typeface="+mj-lt"/>
              <a:buAutoNum type="arabicPeriod"/>
            </a:pPr>
            <a:r>
              <a:rPr lang="en-US" b="0" i="0" dirty="0">
                <a:solidFill>
                  <a:srgbClr val="000000"/>
                </a:solidFill>
                <a:effectLst/>
                <a:latin typeface="Inter-Regular"/>
              </a:rPr>
              <a:t>malloc()</a:t>
            </a:r>
          </a:p>
          <a:p>
            <a:pPr algn="just">
              <a:buFont typeface="+mj-lt"/>
              <a:buAutoNum type="arabicPeriod"/>
            </a:pPr>
            <a:r>
              <a:rPr lang="en-US" b="0" i="0" dirty="0" err="1">
                <a:solidFill>
                  <a:srgbClr val="000000"/>
                </a:solidFill>
                <a:effectLst/>
                <a:latin typeface="Inter-Regular"/>
              </a:rPr>
              <a:t>calloc</a:t>
            </a:r>
            <a:r>
              <a:rPr lang="en-US" b="0" i="0" dirty="0">
                <a:solidFill>
                  <a:srgbClr val="000000"/>
                </a:solidFill>
                <a:effectLst/>
                <a:latin typeface="Inter-Regular"/>
              </a:rPr>
              <a:t>()</a:t>
            </a:r>
          </a:p>
          <a:p>
            <a:pPr algn="just">
              <a:buFont typeface="+mj-lt"/>
              <a:buAutoNum type="arabicPeriod"/>
            </a:pPr>
            <a:r>
              <a:rPr lang="en-US" b="0" i="0" dirty="0" err="1">
                <a:solidFill>
                  <a:srgbClr val="000000"/>
                </a:solidFill>
                <a:effectLst/>
                <a:latin typeface="Inter-Regular"/>
              </a:rPr>
              <a:t>realloc</a:t>
            </a:r>
            <a:r>
              <a:rPr lang="en-US" b="0" i="0" dirty="0">
                <a:solidFill>
                  <a:srgbClr val="000000"/>
                </a:solidFill>
                <a:effectLst/>
                <a:latin typeface="Inter-Regular"/>
              </a:rPr>
              <a:t>()</a:t>
            </a:r>
          </a:p>
          <a:p>
            <a:pPr algn="just">
              <a:buFont typeface="+mj-lt"/>
              <a:buAutoNum type="arabicPeriod"/>
            </a:pPr>
            <a:r>
              <a:rPr lang="en-US" b="0" i="0" dirty="0">
                <a:solidFill>
                  <a:srgbClr val="000000"/>
                </a:solidFill>
                <a:effectLst/>
                <a:latin typeface="Inter-Regular"/>
              </a:rPr>
              <a:t>free()</a:t>
            </a:r>
          </a:p>
          <a:p>
            <a:endParaRPr lang="te-IN" dirty="0"/>
          </a:p>
        </p:txBody>
      </p:sp>
      <p:sp>
        <p:nvSpPr>
          <p:cNvPr id="4" name="Footer Placeholder 3">
            <a:extLst>
              <a:ext uri="{FF2B5EF4-FFF2-40B4-BE49-F238E27FC236}">
                <a16:creationId xmlns:a16="http://schemas.microsoft.com/office/drawing/2014/main" id="{F2436089-6045-450B-9016-8A8102E622B6}"/>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83749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82F0-F55C-465E-AAA2-7ED68A959C5E}"/>
              </a:ext>
            </a:extLst>
          </p:cNvPr>
          <p:cNvSpPr>
            <a:spLocks noGrp="1"/>
          </p:cNvSpPr>
          <p:nvPr>
            <p:ph type="title"/>
          </p:nvPr>
        </p:nvSpPr>
        <p:spPr/>
        <p:txBody>
          <a:bodyPr/>
          <a:lstStyle/>
          <a:p>
            <a:r>
              <a:rPr lang="en-US" dirty="0"/>
              <a:t>		pointer-introduction</a:t>
            </a:r>
            <a:endParaRPr lang="te-IN" dirty="0"/>
          </a:p>
        </p:txBody>
      </p:sp>
      <p:sp>
        <p:nvSpPr>
          <p:cNvPr id="3" name="Content Placeholder 2">
            <a:extLst>
              <a:ext uri="{FF2B5EF4-FFF2-40B4-BE49-F238E27FC236}">
                <a16:creationId xmlns:a16="http://schemas.microsoft.com/office/drawing/2014/main" id="{60E5FCA2-B351-4CFA-AB9C-ED644309A571}"/>
              </a:ext>
            </a:extLst>
          </p:cNvPr>
          <p:cNvSpPr>
            <a:spLocks noGrp="1"/>
          </p:cNvSpPr>
          <p:nvPr>
            <p:ph idx="1"/>
          </p:nvPr>
        </p:nvSpPr>
        <p:spPr>
          <a:xfrm>
            <a:off x="669524" y="1390619"/>
            <a:ext cx="10515600" cy="4351338"/>
          </a:xfrm>
        </p:spPr>
        <p:txBody>
          <a:bodyPr>
            <a:normAutofit fontScale="92500" lnSpcReduction="20000"/>
          </a:bodyPr>
          <a:lstStyle/>
          <a:p>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Pointer</a:t>
            </a:r>
            <a:r>
              <a:rPr lang="en-US" b="0" i="0" dirty="0">
                <a:solidFill>
                  <a:srgbClr val="222222"/>
                </a:solidFill>
                <a:effectLst/>
                <a:latin typeface="Source Sans Pro" panose="020B0503030403020204" pitchFamily="34" charset="0"/>
              </a:rPr>
              <a:t> in C, is a variable that stores pointer of another variable.</a:t>
            </a:r>
          </a:p>
          <a:p>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If we declare a variable x of type int, x will actually store a value.</a:t>
            </a:r>
          </a:p>
          <a:p>
            <a:endParaRPr lang="en-US" dirty="0">
              <a:solidFill>
                <a:srgbClr val="222222"/>
              </a:solidFill>
              <a:latin typeface="Source Sans Pro" panose="020B0503030403020204" pitchFamily="34" charset="0"/>
            </a:endParaRPr>
          </a:p>
          <a:p>
            <a:pPr marL="0" indent="0">
              <a:buNone/>
            </a:pPr>
            <a:r>
              <a:rPr lang="en-US" dirty="0">
                <a:solidFill>
                  <a:srgbClr val="222222"/>
                </a:solidFill>
                <a:latin typeface="Source Sans Pro" panose="020B0503030403020204" pitchFamily="34" charset="0"/>
              </a:rPr>
              <a:t>int x=10;   // x is 10 now</a:t>
            </a:r>
          </a:p>
          <a:p>
            <a:pPr marL="0" indent="0">
              <a:buNone/>
            </a:pPr>
            <a:r>
              <a:rPr lang="en-US" b="0" i="0" dirty="0">
                <a:solidFill>
                  <a:srgbClr val="C030B9"/>
                </a:solidFill>
                <a:effectLst/>
                <a:latin typeface="Source Sans Pro" panose="020B0503030403020204" pitchFamily="34" charset="0"/>
              </a:rPr>
              <a:t>However, each variable, apart from value, also has its pointer (or, simply put, where it is located in the memory). The pointer can be retrieved by putting an ampersand (&amp;) before the variable name.</a:t>
            </a:r>
          </a:p>
          <a:p>
            <a:pPr marL="0" indent="0">
              <a:buNone/>
            </a:pPr>
            <a:endParaRPr lang="en-US" b="0" i="0" dirty="0">
              <a:solidFill>
                <a:srgbClr val="C030B9"/>
              </a:solidFill>
              <a:effectLst/>
              <a:latin typeface="Source Sans Pro" panose="020B0503030403020204" pitchFamily="34" charset="0"/>
            </a:endParaRPr>
          </a:p>
          <a:p>
            <a:pPr marL="0" indent="0">
              <a:buNone/>
            </a:pPr>
            <a:r>
              <a:rPr lang="en-US" b="1" i="0" dirty="0">
                <a:solidFill>
                  <a:srgbClr val="3333FF"/>
                </a:solidFill>
                <a:effectLst/>
                <a:latin typeface="Source Sans Pro" panose="020B0503030403020204" pitchFamily="34" charset="0"/>
              </a:rPr>
              <a:t>&amp;x </a:t>
            </a:r>
            <a:r>
              <a:rPr lang="en-US" b="0" i="0" dirty="0">
                <a:solidFill>
                  <a:srgbClr val="222222"/>
                </a:solidFill>
                <a:effectLst/>
                <a:latin typeface="Source Sans Pro" panose="020B0503030403020204" pitchFamily="34" charset="0"/>
              </a:rPr>
              <a:t>print the pointer of a variable on the screen.</a:t>
            </a:r>
          </a:p>
          <a:p>
            <a:pPr marL="0" indent="0">
              <a:buNone/>
            </a:pPr>
            <a:r>
              <a:rPr lang="en-US" dirty="0">
                <a:solidFill>
                  <a:srgbClr val="222222"/>
                </a:solidFill>
                <a:latin typeface="Source Sans Pro" panose="020B0503030403020204" pitchFamily="34" charset="0"/>
              </a:rPr>
              <a:t>&amp; is called as pointer of operator.</a:t>
            </a:r>
            <a:endParaRPr lang="en-US" b="0" i="0" dirty="0">
              <a:solidFill>
                <a:srgbClr val="222222"/>
              </a:solidFill>
              <a:effectLst/>
              <a:latin typeface="Source Sans Pro" panose="020B0503030403020204" pitchFamily="34" charset="0"/>
            </a:endParaRPr>
          </a:p>
          <a:p>
            <a:pPr marL="0" indent="0">
              <a:buNone/>
            </a:pPr>
            <a:endParaRPr lang="te-IN" dirty="0"/>
          </a:p>
        </p:txBody>
      </p:sp>
      <p:sp>
        <p:nvSpPr>
          <p:cNvPr id="4" name="Footer Placeholder 3">
            <a:extLst>
              <a:ext uri="{FF2B5EF4-FFF2-40B4-BE49-F238E27FC236}">
                <a16:creationId xmlns:a16="http://schemas.microsoft.com/office/drawing/2014/main" id="{7115C16E-CA4A-4C15-B383-37EDE1DBDBFA}"/>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Tree>
    <p:extLst>
      <p:ext uri="{BB962C8B-B14F-4D97-AF65-F5344CB8AC3E}">
        <p14:creationId xmlns:p14="http://schemas.microsoft.com/office/powerpoint/2010/main" val="3033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3925471-ED54-4A4D-8370-A261D7F04584}"/>
              </a:ext>
            </a:extLst>
          </p:cNvPr>
          <p:cNvGraphicFramePr>
            <a:graphicFrameLocks noGrp="1"/>
          </p:cNvGraphicFramePr>
          <p:nvPr>
            <p:ph idx="1"/>
          </p:nvPr>
        </p:nvGraphicFramePr>
        <p:xfrm>
          <a:off x="3209578" y="2523014"/>
          <a:ext cx="5772844" cy="2956560"/>
        </p:xfrm>
        <a:graphic>
          <a:graphicData uri="http://schemas.openxmlformats.org/drawingml/2006/table">
            <a:tbl>
              <a:tblPr/>
              <a:tblGrid>
                <a:gridCol w="2886422">
                  <a:extLst>
                    <a:ext uri="{9D8B030D-6E8A-4147-A177-3AD203B41FA5}">
                      <a16:colId xmlns:a16="http://schemas.microsoft.com/office/drawing/2014/main" val="821373543"/>
                    </a:ext>
                  </a:extLst>
                </a:gridCol>
                <a:gridCol w="2886422">
                  <a:extLst>
                    <a:ext uri="{9D8B030D-6E8A-4147-A177-3AD203B41FA5}">
                      <a16:colId xmlns:a16="http://schemas.microsoft.com/office/drawing/2014/main" val="1239690342"/>
                    </a:ext>
                  </a:extLst>
                </a:gridCol>
              </a:tblGrid>
              <a:tr h="0">
                <a:tc>
                  <a:txBody>
                    <a:bodyPr/>
                    <a:lstStyle/>
                    <a:p>
                      <a:pPr algn="just" fontAlgn="t"/>
                      <a:r>
                        <a:rPr lang="en-IN" b="1">
                          <a:solidFill>
                            <a:srgbClr val="333333"/>
                          </a:solidFill>
                          <a:effectLst/>
                          <a:latin typeface="Inter-Bold"/>
                        </a:rPr>
                        <a:t>malloc()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allocates single block of requested memory.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84302647"/>
                  </a:ext>
                </a:extLst>
              </a:tr>
              <a:tr h="0">
                <a:tc>
                  <a:txBody>
                    <a:bodyPr/>
                    <a:lstStyle/>
                    <a:p>
                      <a:pPr algn="just" fontAlgn="t"/>
                      <a:r>
                        <a:rPr lang="en-IN" b="1" dirty="0">
                          <a:solidFill>
                            <a:srgbClr val="333333"/>
                          </a:solidFill>
                          <a:effectLst/>
                          <a:latin typeface="Inter-Bold"/>
                        </a:rPr>
                        <a:t>calloc()</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allocates multiple block of requested memory.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33372"/>
                  </a:ext>
                </a:extLst>
              </a:tr>
              <a:tr h="0">
                <a:tc>
                  <a:txBody>
                    <a:bodyPr/>
                    <a:lstStyle/>
                    <a:p>
                      <a:pPr algn="just" fontAlgn="t"/>
                      <a:r>
                        <a:rPr lang="en-IN" b="1">
                          <a:solidFill>
                            <a:srgbClr val="333333"/>
                          </a:solidFill>
                          <a:effectLst/>
                          <a:latin typeface="Inter-Bold"/>
                        </a:rPr>
                        <a:t>realloc()</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reallocates the memory occupied by malloc() or </a:t>
                      </a:r>
                      <a:r>
                        <a:rPr lang="en-US" dirty="0" err="1">
                          <a:solidFill>
                            <a:srgbClr val="333333"/>
                          </a:solidFill>
                          <a:effectLst/>
                          <a:latin typeface="Inter-Regular"/>
                        </a:rPr>
                        <a:t>calloc</a:t>
                      </a:r>
                      <a:r>
                        <a:rPr lang="en-US" dirty="0">
                          <a:solidFill>
                            <a:srgbClr val="333333"/>
                          </a:solidFill>
                          <a:effectLst/>
                          <a:latin typeface="Inter-Regular"/>
                        </a:rPr>
                        <a:t>() functions.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76816716"/>
                  </a:ext>
                </a:extLst>
              </a:tr>
              <a:tr h="0">
                <a:tc>
                  <a:txBody>
                    <a:bodyPr/>
                    <a:lstStyle/>
                    <a:p>
                      <a:pPr algn="just" fontAlgn="t"/>
                      <a:r>
                        <a:rPr lang="en-IN" b="1">
                          <a:solidFill>
                            <a:srgbClr val="333333"/>
                          </a:solidFill>
                          <a:effectLst/>
                          <a:latin typeface="Inter-Bold"/>
                        </a:rPr>
                        <a:t>free()</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frees the dynamically allocated memory.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05941546"/>
                  </a:ext>
                </a:extLst>
              </a:tr>
            </a:tbl>
          </a:graphicData>
        </a:graphic>
      </p:graphicFrame>
      <p:sp>
        <p:nvSpPr>
          <p:cNvPr id="4" name="Footer Placeholder 3">
            <a:extLst>
              <a:ext uri="{FF2B5EF4-FFF2-40B4-BE49-F238E27FC236}">
                <a16:creationId xmlns:a16="http://schemas.microsoft.com/office/drawing/2014/main" id="{E65B7742-E5AD-4C88-826E-B2B4C045225E}"/>
              </a:ext>
            </a:extLst>
          </p:cNvPr>
          <p:cNvSpPr>
            <a:spLocks noGrp="1"/>
          </p:cNvSpPr>
          <p:nvPr>
            <p:ph type="ftr" sz="quarter" idx="11"/>
          </p:nvPr>
        </p:nvSpPr>
        <p:spPr/>
        <p:txBody>
          <a:bodyPr/>
          <a:lstStyle/>
          <a:p>
            <a:r>
              <a:rPr lang="en-US"/>
              <a:t>PROGRAMMING FOR PROBLEM SOLVING USING C                               A.Lakshmanarao</a:t>
            </a:r>
          </a:p>
        </p:txBody>
      </p:sp>
      <p:sp>
        <p:nvSpPr>
          <p:cNvPr id="7" name="TextBox 6">
            <a:extLst>
              <a:ext uri="{FF2B5EF4-FFF2-40B4-BE49-F238E27FC236}">
                <a16:creationId xmlns:a16="http://schemas.microsoft.com/office/drawing/2014/main" id="{520E5016-B8B2-47CD-910A-DAC9E05EA175}"/>
              </a:ext>
            </a:extLst>
          </p:cNvPr>
          <p:cNvSpPr txBox="1"/>
          <p:nvPr/>
        </p:nvSpPr>
        <p:spPr>
          <a:xfrm>
            <a:off x="2887902" y="876215"/>
            <a:ext cx="6842024" cy="584775"/>
          </a:xfrm>
          <a:prstGeom prst="rect">
            <a:avLst/>
          </a:prstGeom>
          <a:noFill/>
        </p:spPr>
        <p:txBody>
          <a:bodyPr wrap="square">
            <a:spAutoFit/>
          </a:bodyPr>
          <a:lstStyle/>
          <a:p>
            <a:r>
              <a:rPr lang="en-US" sz="3200" b="0" i="0" dirty="0">
                <a:solidFill>
                  <a:srgbClr val="610B38"/>
                </a:solidFill>
                <a:effectLst/>
                <a:latin typeface="erdana"/>
              </a:rPr>
              <a:t>Dynamic memory allocation functions </a:t>
            </a:r>
            <a:endParaRPr lang="te-IN" sz="3200" dirty="0"/>
          </a:p>
        </p:txBody>
      </p:sp>
      <p:sp>
        <p:nvSpPr>
          <p:cNvPr id="6" name="TextBox 5">
            <a:extLst>
              <a:ext uri="{FF2B5EF4-FFF2-40B4-BE49-F238E27FC236}">
                <a16:creationId xmlns:a16="http://schemas.microsoft.com/office/drawing/2014/main" id="{305B6289-6AC2-49D9-AA8B-3851617D4E78}"/>
              </a:ext>
            </a:extLst>
          </p:cNvPr>
          <p:cNvSpPr txBox="1"/>
          <p:nvPr/>
        </p:nvSpPr>
        <p:spPr>
          <a:xfrm>
            <a:off x="2560908" y="5486106"/>
            <a:ext cx="6842024" cy="584775"/>
          </a:xfrm>
          <a:prstGeom prst="rect">
            <a:avLst/>
          </a:prstGeom>
          <a:noFill/>
        </p:spPr>
        <p:txBody>
          <a:bodyPr wrap="square">
            <a:spAutoFit/>
          </a:bodyPr>
          <a:lstStyle/>
          <a:p>
            <a:r>
              <a:rPr lang="en-US" sz="3200" b="0" i="0" dirty="0">
                <a:effectLst/>
                <a:latin typeface="erdana"/>
              </a:rPr>
              <a:t>Header file: #include&lt;stdlib.h&gt;</a:t>
            </a:r>
            <a:endParaRPr lang="te-IN" sz="3200" dirty="0"/>
          </a:p>
        </p:txBody>
      </p:sp>
    </p:spTree>
    <p:extLst>
      <p:ext uri="{BB962C8B-B14F-4D97-AF65-F5344CB8AC3E}">
        <p14:creationId xmlns:p14="http://schemas.microsoft.com/office/powerpoint/2010/main" val="389199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ADA-98C7-47F1-81AC-ABA0B7D77B1B}"/>
              </a:ext>
            </a:extLst>
          </p:cNvPr>
          <p:cNvSpPr>
            <a:spLocks noGrp="1"/>
          </p:cNvSpPr>
          <p:nvPr>
            <p:ph type="title"/>
          </p:nvPr>
        </p:nvSpPr>
        <p:spPr/>
        <p:txBody>
          <a:bodyPr/>
          <a:lstStyle/>
          <a:p>
            <a:pPr algn="ctr"/>
            <a:r>
              <a:rPr lang="en-IN" b="0" i="0" dirty="0">
                <a:solidFill>
                  <a:srgbClr val="610B38"/>
                </a:solidFill>
                <a:effectLst/>
                <a:latin typeface="erdana"/>
              </a:rPr>
              <a:t>malloc()</a:t>
            </a:r>
            <a:br>
              <a:rPr lang="en-IN"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F9F6F485-283B-4D6D-8021-E69AE21EC1E5}"/>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The malloc() function allocates single block of requested memory.</a:t>
            </a:r>
          </a:p>
          <a:p>
            <a:pPr algn="just"/>
            <a:r>
              <a:rPr lang="en-US" b="0" i="0" dirty="0">
                <a:solidFill>
                  <a:srgbClr val="333333"/>
                </a:solidFill>
                <a:effectLst/>
                <a:latin typeface="Inter-Regular"/>
              </a:rPr>
              <a:t>It doesn't initialize memory at execution time, so it has garbage value initially.</a:t>
            </a:r>
          </a:p>
          <a:p>
            <a:pPr algn="just"/>
            <a:r>
              <a:rPr lang="en-US" b="0" i="0" dirty="0">
                <a:solidFill>
                  <a:srgbClr val="333333"/>
                </a:solidFill>
                <a:effectLst/>
                <a:latin typeface="Inter-Regular"/>
              </a:rPr>
              <a:t>It returns NULL if memory is not sufficient.</a:t>
            </a:r>
          </a:p>
          <a:p>
            <a:pPr marL="0" indent="0">
              <a:buNone/>
            </a:pPr>
            <a:r>
              <a:rPr lang="en-US" u="sng" dirty="0"/>
              <a:t>syntax:</a:t>
            </a:r>
          </a:p>
          <a:p>
            <a:pPr marL="0" indent="0">
              <a:buNone/>
            </a:pPr>
            <a:r>
              <a:rPr lang="en-IN" b="1" i="0" dirty="0">
                <a:solidFill>
                  <a:srgbClr val="3333FF"/>
                </a:solidFill>
                <a:effectLst/>
                <a:latin typeface="Inter-Regular"/>
              </a:rPr>
              <a:t>ptr=(cast-type*)malloc(byte-size)  </a:t>
            </a:r>
          </a:p>
          <a:p>
            <a:pPr marL="0" indent="0">
              <a:buNone/>
            </a:pPr>
            <a:endParaRPr lang="en-IN" b="1" dirty="0">
              <a:solidFill>
                <a:srgbClr val="3333FF"/>
              </a:solidFill>
              <a:latin typeface="Inter-Regular"/>
            </a:endParaRPr>
          </a:p>
          <a:p>
            <a:pPr marL="0" indent="0">
              <a:buNone/>
            </a:pPr>
            <a:r>
              <a:rPr lang="en-IN" b="1" i="0" dirty="0">
                <a:effectLst/>
                <a:latin typeface="Inter-Regular"/>
              </a:rPr>
              <a:t>Ex:</a:t>
            </a:r>
          </a:p>
          <a:p>
            <a:pPr marL="0" indent="0">
              <a:buNone/>
            </a:pPr>
            <a:r>
              <a:rPr lang="en-US" b="1" i="1" dirty="0">
                <a:solidFill>
                  <a:srgbClr val="273239"/>
                </a:solidFill>
                <a:effectLst/>
                <a:latin typeface="urw-din"/>
              </a:rPr>
              <a:t>ptr = (int*) malloc(100 * </a:t>
            </a:r>
            <a:r>
              <a:rPr lang="en-US" b="1" i="1" dirty="0" err="1">
                <a:solidFill>
                  <a:srgbClr val="273239"/>
                </a:solidFill>
                <a:effectLst/>
                <a:latin typeface="urw-din"/>
              </a:rPr>
              <a:t>sizeof</a:t>
            </a:r>
            <a:r>
              <a:rPr lang="en-US" b="1" i="1" dirty="0">
                <a:solidFill>
                  <a:srgbClr val="273239"/>
                </a:solidFill>
                <a:effectLst/>
                <a:latin typeface="urw-din"/>
              </a:rPr>
              <a:t>(int));</a:t>
            </a:r>
            <a:endParaRPr lang="en-IN" b="1" i="0" dirty="0">
              <a:solidFill>
                <a:srgbClr val="3333FF"/>
              </a:solidFill>
              <a:effectLst/>
              <a:latin typeface="Inter-Regular"/>
            </a:endParaRPr>
          </a:p>
          <a:p>
            <a:endParaRPr lang="te-IN" dirty="0"/>
          </a:p>
        </p:txBody>
      </p:sp>
      <p:sp>
        <p:nvSpPr>
          <p:cNvPr id="4" name="Footer Placeholder 3">
            <a:extLst>
              <a:ext uri="{FF2B5EF4-FFF2-40B4-BE49-F238E27FC236}">
                <a16:creationId xmlns:a16="http://schemas.microsoft.com/office/drawing/2014/main" id="{F8B679A3-DCD3-45F0-9561-6930FF43DFEB}"/>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210262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F5DA-7EA6-47DC-80BD-BFEB707DB734}"/>
              </a:ext>
            </a:extLst>
          </p:cNvPr>
          <p:cNvSpPr>
            <a:spLocks noGrp="1"/>
          </p:cNvSpPr>
          <p:nvPr>
            <p:ph type="title"/>
          </p:nvPr>
        </p:nvSpPr>
        <p:spPr/>
        <p:txBody>
          <a:bodyPr/>
          <a:lstStyle/>
          <a:p>
            <a:r>
              <a:rPr lang="en-IN" dirty="0"/>
              <a:t>           malloc</a:t>
            </a:r>
            <a:r>
              <a:rPr lang="en-IN"/>
              <a:t>()-example</a:t>
            </a:r>
            <a:endParaRPr lang="te-IN" dirty="0"/>
          </a:p>
        </p:txBody>
      </p:sp>
      <p:sp>
        <p:nvSpPr>
          <p:cNvPr id="3" name="Content Placeholder 2">
            <a:extLst>
              <a:ext uri="{FF2B5EF4-FFF2-40B4-BE49-F238E27FC236}">
                <a16:creationId xmlns:a16="http://schemas.microsoft.com/office/drawing/2014/main" id="{E235F96E-627F-45EA-81AB-9577DF18F028}"/>
              </a:ext>
            </a:extLst>
          </p:cNvPr>
          <p:cNvSpPr>
            <a:spLocks noGrp="1"/>
          </p:cNvSpPr>
          <p:nvPr>
            <p:ph idx="1"/>
          </p:nvPr>
        </p:nvSpPr>
        <p:spPr>
          <a:xfrm>
            <a:off x="838200" y="1825625"/>
            <a:ext cx="5447190" cy="4351338"/>
          </a:xfrm>
        </p:spPr>
        <p:txBody>
          <a:bodyPr>
            <a:noAutofit/>
          </a:bodyPr>
          <a:lstStyle/>
          <a:p>
            <a:pPr marL="0" indent="0">
              <a:buNone/>
            </a:pPr>
            <a:r>
              <a:rPr lang="en-IN" sz="2400" dirty="0"/>
              <a:t>#include&lt;stdio.h&gt;  </a:t>
            </a:r>
          </a:p>
          <a:p>
            <a:pPr marL="0" indent="0">
              <a:buNone/>
            </a:pPr>
            <a:r>
              <a:rPr lang="en-IN" sz="2400" dirty="0"/>
              <a:t>#include&lt;stdlib.h&gt;  </a:t>
            </a:r>
          </a:p>
          <a:p>
            <a:pPr marL="0" indent="0">
              <a:buNone/>
            </a:pPr>
            <a:r>
              <a:rPr lang="en-IN" sz="2400" dirty="0"/>
              <a:t>int main(){  </a:t>
            </a:r>
          </a:p>
          <a:p>
            <a:pPr marL="0" indent="0">
              <a:buNone/>
            </a:pPr>
            <a:r>
              <a:rPr lang="en-IN" sz="2400" dirty="0"/>
              <a:t>  int </a:t>
            </a:r>
            <a:r>
              <a:rPr lang="en-IN" sz="2400" dirty="0" err="1"/>
              <a:t>n,i</a:t>
            </a:r>
            <a:r>
              <a:rPr lang="en-IN" sz="2400" dirty="0"/>
              <a:t>,*</a:t>
            </a:r>
            <a:r>
              <a:rPr lang="en-IN" sz="2400" dirty="0" err="1"/>
              <a:t>ptr</a:t>
            </a:r>
            <a:r>
              <a:rPr lang="en-IN" sz="2400" dirty="0"/>
              <a:t>;  </a:t>
            </a:r>
          </a:p>
          <a:p>
            <a:pPr marL="0" indent="0">
              <a:buNone/>
            </a:pPr>
            <a:r>
              <a:rPr lang="en-IN" sz="2400" dirty="0"/>
              <a:t>    </a:t>
            </a:r>
            <a:r>
              <a:rPr lang="en-IN" sz="2400" dirty="0" err="1"/>
              <a:t>printf</a:t>
            </a:r>
            <a:r>
              <a:rPr lang="en-IN" sz="2400" dirty="0"/>
              <a:t>("Enter number of elements: ");    </a:t>
            </a:r>
          </a:p>
          <a:p>
            <a:pPr marL="0" indent="0">
              <a:buNone/>
            </a:pPr>
            <a:r>
              <a:rPr lang="en-IN" sz="2400" dirty="0"/>
              <a:t>    </a:t>
            </a:r>
            <a:r>
              <a:rPr lang="en-IN" sz="2400" dirty="0" err="1"/>
              <a:t>scanf</a:t>
            </a:r>
            <a:r>
              <a:rPr lang="en-IN" sz="2400" dirty="0"/>
              <a:t>("%</a:t>
            </a:r>
            <a:r>
              <a:rPr lang="en-IN" sz="2400" dirty="0" err="1"/>
              <a:t>d",&amp;n</a:t>
            </a:r>
            <a:r>
              <a:rPr lang="en-IN" sz="2400" dirty="0"/>
              <a:t>);    </a:t>
            </a:r>
          </a:p>
          <a:p>
            <a:pPr marL="0" indent="0">
              <a:buNone/>
            </a:pPr>
            <a:r>
              <a:rPr lang="en-IN" sz="2400" dirty="0"/>
              <a:t>    ptr=(int*)malloc(n*</a:t>
            </a:r>
            <a:r>
              <a:rPr lang="en-IN" sz="2400" dirty="0" err="1"/>
              <a:t>sizeof</a:t>
            </a:r>
            <a:r>
              <a:rPr lang="en-IN" sz="2400" dirty="0"/>
              <a:t>(int));  </a:t>
            </a:r>
          </a:p>
          <a:p>
            <a:pPr marL="0" indent="0">
              <a:buNone/>
            </a:pPr>
            <a:r>
              <a:rPr lang="en-IN" sz="2400" dirty="0"/>
              <a:t>    </a:t>
            </a:r>
            <a:r>
              <a:rPr lang="en-IN" sz="2400" dirty="0" err="1"/>
              <a:t>printf</a:t>
            </a:r>
            <a:r>
              <a:rPr lang="en-IN" sz="2400" dirty="0"/>
              <a:t>("Enter elements of array: ");    </a:t>
            </a:r>
          </a:p>
          <a:p>
            <a:pPr marL="0" indent="0">
              <a:buNone/>
            </a:pPr>
            <a:r>
              <a:rPr lang="en-IN" sz="2400" dirty="0"/>
              <a:t>    </a:t>
            </a:r>
            <a:endParaRPr lang="te-IN" sz="2400" dirty="0"/>
          </a:p>
        </p:txBody>
      </p:sp>
      <p:sp>
        <p:nvSpPr>
          <p:cNvPr id="4" name="Footer Placeholder 3">
            <a:extLst>
              <a:ext uri="{FF2B5EF4-FFF2-40B4-BE49-F238E27FC236}">
                <a16:creationId xmlns:a16="http://schemas.microsoft.com/office/drawing/2014/main" id="{391B6223-DD12-4A91-97E6-F0FA7C9A7D80}"/>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E70CD9A-47D4-4BAB-9A37-5C4655191CF7}"/>
              </a:ext>
            </a:extLst>
          </p:cNvPr>
          <p:cNvSpPr txBox="1"/>
          <p:nvPr/>
        </p:nvSpPr>
        <p:spPr>
          <a:xfrm>
            <a:off x="6527307" y="2033778"/>
            <a:ext cx="6094520" cy="4524315"/>
          </a:xfrm>
          <a:prstGeom prst="rect">
            <a:avLst/>
          </a:prstGeom>
          <a:noFill/>
        </p:spPr>
        <p:txBody>
          <a:bodyPr wrap="square">
            <a:spAutoFit/>
          </a:bodyPr>
          <a:lstStyle/>
          <a:p>
            <a:pPr marL="0" indent="0">
              <a:buNone/>
            </a:pPr>
            <a:r>
              <a:rPr lang="en-IN" sz="2400" dirty="0"/>
              <a:t>for(</a:t>
            </a:r>
            <a:r>
              <a:rPr lang="en-IN" sz="2400" dirty="0" err="1"/>
              <a:t>i</a:t>
            </a:r>
            <a:r>
              <a:rPr lang="en-IN" sz="2400" dirty="0"/>
              <a:t>=0;i&lt;n;++</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scanf</a:t>
            </a:r>
            <a:r>
              <a:rPr lang="en-IN" sz="2400" dirty="0"/>
              <a:t>("%d",</a:t>
            </a:r>
            <a:r>
              <a:rPr lang="en-IN" sz="2400" dirty="0" err="1"/>
              <a:t>ptr+i</a:t>
            </a:r>
            <a:r>
              <a:rPr lang="en-IN" sz="2400" dirty="0"/>
              <a:t>);    </a:t>
            </a:r>
          </a:p>
          <a:p>
            <a:pPr marL="0" indent="0">
              <a:buNone/>
            </a:pPr>
            <a:r>
              <a:rPr lang="en-IN" sz="2400" dirty="0"/>
              <a:t>        }  </a:t>
            </a:r>
          </a:p>
          <a:p>
            <a:pPr marL="0" indent="0">
              <a:buNone/>
            </a:pPr>
            <a:r>
              <a:rPr lang="en-IN" sz="2400" dirty="0"/>
              <a:t>        for(</a:t>
            </a:r>
            <a:r>
              <a:rPr lang="en-IN" sz="2400" dirty="0" err="1"/>
              <a:t>i</a:t>
            </a:r>
            <a:r>
              <a:rPr lang="en-IN" sz="2400" dirty="0"/>
              <a:t>=0;i&lt;n;++</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printf</a:t>
            </a:r>
            <a:r>
              <a:rPr lang="en-IN" sz="2400" dirty="0"/>
              <a:t>(" %d ",*(</a:t>
            </a:r>
            <a:r>
              <a:rPr lang="en-IN" sz="2400" dirty="0" err="1"/>
              <a:t>ptr+i</a:t>
            </a:r>
            <a:r>
              <a:rPr lang="en-IN" sz="2400" dirty="0"/>
              <a:t>));    </a:t>
            </a:r>
          </a:p>
          <a:p>
            <a:pPr marL="0" indent="0">
              <a:buNone/>
            </a:pPr>
            <a:r>
              <a:rPr lang="en-IN" sz="2400" dirty="0"/>
              <a:t>        }   </a:t>
            </a:r>
          </a:p>
          <a:p>
            <a:pPr marL="0" indent="0">
              <a:buNone/>
            </a:pPr>
            <a:r>
              <a:rPr lang="en-IN" sz="2400" dirty="0"/>
              <a:t>   </a:t>
            </a:r>
          </a:p>
          <a:p>
            <a:pPr marL="0" indent="0">
              <a:buNone/>
            </a:pPr>
            <a:r>
              <a:rPr lang="en-IN" sz="2400" dirty="0"/>
              <a:t>    free(ptr);     </a:t>
            </a:r>
          </a:p>
          <a:p>
            <a:pPr marL="0" indent="0">
              <a:buNone/>
            </a:pPr>
            <a:r>
              <a:rPr lang="en-IN" sz="2400" dirty="0"/>
              <a:t>return 0;  </a:t>
            </a:r>
          </a:p>
          <a:p>
            <a:pPr marL="0" indent="0">
              <a:buNone/>
            </a:pPr>
            <a:r>
              <a:rPr lang="en-IN" sz="2400" dirty="0"/>
              <a:t>}</a:t>
            </a:r>
            <a:endParaRPr lang="te-IN" sz="2400" dirty="0"/>
          </a:p>
        </p:txBody>
      </p:sp>
    </p:spTree>
    <p:extLst>
      <p:ext uri="{BB962C8B-B14F-4D97-AF65-F5344CB8AC3E}">
        <p14:creationId xmlns:p14="http://schemas.microsoft.com/office/powerpoint/2010/main" val="172217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ADA-98C7-47F1-81AC-ABA0B7D77B1B}"/>
              </a:ext>
            </a:extLst>
          </p:cNvPr>
          <p:cNvSpPr>
            <a:spLocks noGrp="1"/>
          </p:cNvSpPr>
          <p:nvPr>
            <p:ph type="title"/>
          </p:nvPr>
        </p:nvSpPr>
        <p:spPr/>
        <p:txBody>
          <a:bodyPr/>
          <a:lstStyle/>
          <a:p>
            <a:pPr algn="ctr"/>
            <a:r>
              <a:rPr lang="en-IN" u="sng" dirty="0">
                <a:solidFill>
                  <a:srgbClr val="610B38"/>
                </a:solidFill>
                <a:latin typeface="erdana"/>
              </a:rPr>
              <a:t>calloc()</a:t>
            </a:r>
            <a:endParaRPr lang="te-IN" u="sng" dirty="0"/>
          </a:p>
        </p:txBody>
      </p:sp>
      <p:sp>
        <p:nvSpPr>
          <p:cNvPr id="3" name="Content Placeholder 2">
            <a:extLst>
              <a:ext uri="{FF2B5EF4-FFF2-40B4-BE49-F238E27FC236}">
                <a16:creationId xmlns:a16="http://schemas.microsoft.com/office/drawing/2014/main" id="{F9F6F485-283B-4D6D-8021-E69AE21EC1E5}"/>
              </a:ext>
            </a:extLst>
          </p:cNvPr>
          <p:cNvSpPr>
            <a:spLocks noGrp="1"/>
          </p:cNvSpPr>
          <p:nvPr>
            <p:ph idx="1"/>
          </p:nvPr>
        </p:nvSpPr>
        <p:spPr/>
        <p:txBody>
          <a:bodyPr>
            <a:normAutofit/>
          </a:bodyPr>
          <a:lstStyle/>
          <a:p>
            <a:pPr algn="just"/>
            <a:r>
              <a:rPr lang="en-US" dirty="0">
                <a:solidFill>
                  <a:srgbClr val="333333"/>
                </a:solidFill>
                <a:latin typeface="Inter-Regular"/>
              </a:rPr>
              <a:t>"</a:t>
            </a:r>
            <a:r>
              <a:rPr lang="en-US" dirty="0" err="1">
                <a:solidFill>
                  <a:srgbClr val="333333"/>
                </a:solidFill>
                <a:latin typeface="Inter-Regular"/>
              </a:rPr>
              <a:t>calloc</a:t>
            </a:r>
            <a:r>
              <a:rPr lang="en-US" dirty="0">
                <a:solidFill>
                  <a:srgbClr val="333333"/>
                </a:solidFill>
                <a:latin typeface="Inter-Regular"/>
              </a:rPr>
              <a:t>" stands for contiguous allocation.</a:t>
            </a:r>
          </a:p>
          <a:p>
            <a:pPr algn="just"/>
            <a:r>
              <a:rPr lang="en-US" dirty="0">
                <a:solidFill>
                  <a:srgbClr val="333333"/>
                </a:solidFill>
                <a:latin typeface="Inter-Regular"/>
              </a:rPr>
              <a:t>The malloc() function allocates memory and leaves the memory uninitialized, whereas the </a:t>
            </a:r>
            <a:r>
              <a:rPr lang="en-US" dirty="0" err="1">
                <a:solidFill>
                  <a:srgbClr val="333333"/>
                </a:solidFill>
                <a:latin typeface="Inter-Regular"/>
              </a:rPr>
              <a:t>calloc</a:t>
            </a:r>
            <a:r>
              <a:rPr lang="en-US" dirty="0">
                <a:solidFill>
                  <a:srgbClr val="333333"/>
                </a:solidFill>
                <a:latin typeface="Inter-Regular"/>
              </a:rPr>
              <a:t>() function allocates memory and initializes all bits to zero.</a:t>
            </a:r>
          </a:p>
          <a:p>
            <a:pPr marL="0" indent="0">
              <a:buNone/>
            </a:pPr>
            <a:r>
              <a:rPr lang="en-US" u="sng" dirty="0"/>
              <a:t>syntax:</a:t>
            </a:r>
          </a:p>
          <a:p>
            <a:pPr marL="0" indent="0">
              <a:buNone/>
            </a:pPr>
            <a:r>
              <a:rPr lang="en-US" b="1" dirty="0">
                <a:solidFill>
                  <a:srgbClr val="3333FF"/>
                </a:solidFill>
                <a:latin typeface="Inter-Regular"/>
              </a:rPr>
              <a:t>ptr = (</a:t>
            </a:r>
            <a:r>
              <a:rPr lang="en-US" b="1" dirty="0" err="1">
                <a:solidFill>
                  <a:srgbClr val="3333FF"/>
                </a:solidFill>
                <a:latin typeface="Inter-Regular"/>
              </a:rPr>
              <a:t>castType</a:t>
            </a:r>
            <a:r>
              <a:rPr lang="en-US" b="1" dirty="0">
                <a:solidFill>
                  <a:srgbClr val="3333FF"/>
                </a:solidFill>
                <a:latin typeface="Inter-Regular"/>
              </a:rPr>
              <a:t>*)</a:t>
            </a:r>
            <a:r>
              <a:rPr lang="en-US" b="1" dirty="0" err="1">
                <a:solidFill>
                  <a:srgbClr val="3333FF"/>
                </a:solidFill>
                <a:latin typeface="Inter-Regular"/>
              </a:rPr>
              <a:t>calloc</a:t>
            </a:r>
            <a:r>
              <a:rPr lang="en-US" b="1" dirty="0">
                <a:solidFill>
                  <a:srgbClr val="3333FF"/>
                </a:solidFill>
                <a:latin typeface="Inter-Regular"/>
              </a:rPr>
              <a:t>(n, size);</a:t>
            </a:r>
            <a:endParaRPr lang="en-IN" b="1" dirty="0">
              <a:solidFill>
                <a:srgbClr val="3333FF"/>
              </a:solidFill>
              <a:latin typeface="Inter-Regular"/>
            </a:endParaRPr>
          </a:p>
          <a:p>
            <a:pPr marL="0" indent="0">
              <a:buNone/>
            </a:pPr>
            <a:r>
              <a:rPr lang="en-IN" b="1" i="0" dirty="0">
                <a:effectLst/>
                <a:latin typeface="Inter-Regular"/>
              </a:rPr>
              <a:t>Ex:</a:t>
            </a:r>
          </a:p>
          <a:p>
            <a:pPr marL="0" indent="0">
              <a:buNone/>
            </a:pPr>
            <a:r>
              <a:rPr lang="en-US" b="1" i="1" dirty="0">
                <a:solidFill>
                  <a:srgbClr val="273239"/>
                </a:solidFill>
                <a:latin typeface="urw-din"/>
              </a:rPr>
              <a:t>ptr = (float*) </a:t>
            </a:r>
            <a:r>
              <a:rPr lang="en-US" b="1" i="1" dirty="0" err="1">
                <a:solidFill>
                  <a:srgbClr val="273239"/>
                </a:solidFill>
                <a:latin typeface="urw-din"/>
              </a:rPr>
              <a:t>calloc</a:t>
            </a:r>
            <a:r>
              <a:rPr lang="en-US" b="1" i="1" dirty="0">
                <a:solidFill>
                  <a:srgbClr val="273239"/>
                </a:solidFill>
                <a:latin typeface="urw-din"/>
              </a:rPr>
              <a:t>(25, </a:t>
            </a:r>
            <a:r>
              <a:rPr lang="en-US" b="1" i="1" dirty="0" err="1">
                <a:solidFill>
                  <a:srgbClr val="273239"/>
                </a:solidFill>
                <a:latin typeface="urw-din"/>
              </a:rPr>
              <a:t>sizeof</a:t>
            </a:r>
            <a:r>
              <a:rPr lang="en-US" b="1" i="1" dirty="0">
                <a:solidFill>
                  <a:srgbClr val="273239"/>
                </a:solidFill>
                <a:latin typeface="urw-din"/>
              </a:rPr>
              <a:t>(float));</a:t>
            </a:r>
            <a:endParaRPr lang="te-IN" dirty="0"/>
          </a:p>
        </p:txBody>
      </p:sp>
      <p:sp>
        <p:nvSpPr>
          <p:cNvPr id="4" name="Footer Placeholder 3">
            <a:extLst>
              <a:ext uri="{FF2B5EF4-FFF2-40B4-BE49-F238E27FC236}">
                <a16:creationId xmlns:a16="http://schemas.microsoft.com/office/drawing/2014/main" id="{F8B679A3-DCD3-45F0-9561-6930FF43DFEB}"/>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56338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F5DA-7EA6-47DC-80BD-BFEB707DB734}"/>
              </a:ext>
            </a:extLst>
          </p:cNvPr>
          <p:cNvSpPr>
            <a:spLocks noGrp="1"/>
          </p:cNvSpPr>
          <p:nvPr>
            <p:ph type="title"/>
          </p:nvPr>
        </p:nvSpPr>
        <p:spPr/>
        <p:txBody>
          <a:bodyPr/>
          <a:lstStyle/>
          <a:p>
            <a:r>
              <a:rPr lang="en-IN" dirty="0"/>
              <a:t>           calloc()-example</a:t>
            </a:r>
            <a:endParaRPr lang="te-IN" dirty="0"/>
          </a:p>
        </p:txBody>
      </p:sp>
      <p:sp>
        <p:nvSpPr>
          <p:cNvPr id="3" name="Content Placeholder 2">
            <a:extLst>
              <a:ext uri="{FF2B5EF4-FFF2-40B4-BE49-F238E27FC236}">
                <a16:creationId xmlns:a16="http://schemas.microsoft.com/office/drawing/2014/main" id="{E235F96E-627F-45EA-81AB-9577DF18F028}"/>
              </a:ext>
            </a:extLst>
          </p:cNvPr>
          <p:cNvSpPr>
            <a:spLocks noGrp="1"/>
          </p:cNvSpPr>
          <p:nvPr>
            <p:ph idx="1"/>
          </p:nvPr>
        </p:nvSpPr>
        <p:spPr>
          <a:xfrm>
            <a:off x="838200" y="1825625"/>
            <a:ext cx="5447190" cy="4351338"/>
          </a:xfrm>
        </p:spPr>
        <p:txBody>
          <a:bodyPr>
            <a:noAutofit/>
          </a:bodyPr>
          <a:lstStyle/>
          <a:p>
            <a:pPr marL="0" indent="0">
              <a:buNone/>
            </a:pPr>
            <a:r>
              <a:rPr lang="en-IN" sz="2400" dirty="0"/>
              <a:t>#include&lt;stdio.h&gt;  </a:t>
            </a:r>
          </a:p>
          <a:p>
            <a:pPr marL="0" indent="0">
              <a:buNone/>
            </a:pPr>
            <a:r>
              <a:rPr lang="en-IN" sz="2400" dirty="0"/>
              <a:t>#include&lt;stdlib.h&gt;  </a:t>
            </a:r>
          </a:p>
          <a:p>
            <a:pPr marL="0" indent="0">
              <a:buNone/>
            </a:pPr>
            <a:r>
              <a:rPr lang="en-IN" sz="2400" dirty="0"/>
              <a:t>int main(){  </a:t>
            </a:r>
          </a:p>
          <a:p>
            <a:pPr marL="0" indent="0">
              <a:buNone/>
            </a:pPr>
            <a:r>
              <a:rPr lang="en-IN" sz="2400" dirty="0"/>
              <a:t>  int </a:t>
            </a:r>
            <a:r>
              <a:rPr lang="en-IN" sz="2400" dirty="0" err="1"/>
              <a:t>n,i</a:t>
            </a:r>
            <a:r>
              <a:rPr lang="en-IN" sz="2400" dirty="0"/>
              <a:t>,*</a:t>
            </a:r>
            <a:r>
              <a:rPr lang="en-IN" sz="2400" dirty="0" err="1"/>
              <a:t>ptr,sum</a:t>
            </a:r>
            <a:r>
              <a:rPr lang="en-IN" sz="2400" dirty="0"/>
              <a:t>=0;    </a:t>
            </a:r>
          </a:p>
          <a:p>
            <a:pPr marL="0" indent="0">
              <a:buNone/>
            </a:pPr>
            <a:r>
              <a:rPr lang="en-IN" sz="2400" dirty="0"/>
              <a:t>    </a:t>
            </a:r>
            <a:r>
              <a:rPr lang="en-IN" sz="2400" dirty="0" err="1"/>
              <a:t>printf</a:t>
            </a:r>
            <a:r>
              <a:rPr lang="en-IN" sz="2400" dirty="0"/>
              <a:t>("Enter number of elements: ");    </a:t>
            </a:r>
          </a:p>
          <a:p>
            <a:pPr marL="0" indent="0">
              <a:buNone/>
            </a:pPr>
            <a:r>
              <a:rPr lang="en-IN" sz="2400" dirty="0"/>
              <a:t>    </a:t>
            </a:r>
            <a:r>
              <a:rPr lang="en-IN" sz="2400" dirty="0" err="1"/>
              <a:t>scanf</a:t>
            </a:r>
            <a:r>
              <a:rPr lang="en-IN" sz="2400" dirty="0"/>
              <a:t>("%</a:t>
            </a:r>
            <a:r>
              <a:rPr lang="en-IN" sz="2400" dirty="0" err="1"/>
              <a:t>d",&amp;n</a:t>
            </a:r>
            <a:r>
              <a:rPr lang="en-IN" sz="2400" dirty="0"/>
              <a:t>);    </a:t>
            </a:r>
          </a:p>
          <a:p>
            <a:pPr marL="0" indent="0">
              <a:buNone/>
            </a:pPr>
            <a:r>
              <a:rPr lang="en-IN" sz="2400" dirty="0"/>
              <a:t>    ptr=(int*)calloc(</a:t>
            </a:r>
            <a:r>
              <a:rPr lang="en-IN" sz="2400" dirty="0" err="1"/>
              <a:t>n,sizeof</a:t>
            </a:r>
            <a:r>
              <a:rPr lang="en-IN" sz="2400" dirty="0"/>
              <a:t>(int));  </a:t>
            </a:r>
          </a:p>
          <a:p>
            <a:pPr marL="0" indent="0">
              <a:buNone/>
            </a:pPr>
            <a:r>
              <a:rPr lang="en-IN" sz="2400" dirty="0"/>
              <a:t>    </a:t>
            </a:r>
            <a:r>
              <a:rPr lang="en-IN" sz="2400" dirty="0" err="1"/>
              <a:t>printf</a:t>
            </a:r>
            <a:r>
              <a:rPr lang="en-IN" sz="2400" dirty="0"/>
              <a:t>("Enter elements of array: ");    </a:t>
            </a:r>
          </a:p>
          <a:p>
            <a:pPr marL="0" indent="0">
              <a:buNone/>
            </a:pPr>
            <a:r>
              <a:rPr lang="en-IN" sz="2400" dirty="0"/>
              <a:t>    </a:t>
            </a:r>
            <a:endParaRPr lang="te-IN" sz="2400" dirty="0"/>
          </a:p>
        </p:txBody>
      </p:sp>
      <p:sp>
        <p:nvSpPr>
          <p:cNvPr id="4" name="Footer Placeholder 3">
            <a:extLst>
              <a:ext uri="{FF2B5EF4-FFF2-40B4-BE49-F238E27FC236}">
                <a16:creationId xmlns:a16="http://schemas.microsoft.com/office/drawing/2014/main" id="{391B6223-DD12-4A91-97E6-F0FA7C9A7D80}"/>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E70CD9A-47D4-4BAB-9A37-5C4655191CF7}"/>
              </a:ext>
            </a:extLst>
          </p:cNvPr>
          <p:cNvSpPr txBox="1"/>
          <p:nvPr/>
        </p:nvSpPr>
        <p:spPr>
          <a:xfrm>
            <a:off x="6527307" y="2033778"/>
            <a:ext cx="6094520" cy="4524315"/>
          </a:xfrm>
          <a:prstGeom prst="rect">
            <a:avLst/>
          </a:prstGeom>
          <a:noFill/>
        </p:spPr>
        <p:txBody>
          <a:bodyPr wrap="square">
            <a:spAutoFit/>
          </a:bodyPr>
          <a:lstStyle/>
          <a:p>
            <a:pPr marL="0" indent="0">
              <a:buNone/>
            </a:pPr>
            <a:r>
              <a:rPr lang="en-IN" sz="2400" dirty="0"/>
              <a:t>for(</a:t>
            </a:r>
            <a:r>
              <a:rPr lang="en-IN" sz="2400" dirty="0" err="1"/>
              <a:t>i</a:t>
            </a:r>
            <a:r>
              <a:rPr lang="en-IN" sz="2400" dirty="0"/>
              <a:t>=0;i&lt;n;++</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scanf</a:t>
            </a:r>
            <a:r>
              <a:rPr lang="en-IN" sz="2400" dirty="0"/>
              <a:t>("%d",</a:t>
            </a:r>
            <a:r>
              <a:rPr lang="en-IN" sz="2400" dirty="0" err="1"/>
              <a:t>ptr+i</a:t>
            </a:r>
            <a:r>
              <a:rPr lang="en-IN" sz="2400" dirty="0"/>
              <a:t>);    </a:t>
            </a:r>
          </a:p>
          <a:p>
            <a:pPr marL="0" indent="0">
              <a:buNone/>
            </a:pPr>
            <a:r>
              <a:rPr lang="en-IN" sz="2400" dirty="0"/>
              <a:t>        }  </a:t>
            </a:r>
          </a:p>
          <a:p>
            <a:pPr marL="0" indent="0">
              <a:buNone/>
            </a:pPr>
            <a:r>
              <a:rPr lang="en-IN" sz="2400" dirty="0"/>
              <a:t>        for(</a:t>
            </a:r>
            <a:r>
              <a:rPr lang="en-IN" sz="2400" dirty="0" err="1"/>
              <a:t>i</a:t>
            </a:r>
            <a:r>
              <a:rPr lang="en-IN" sz="2400" dirty="0"/>
              <a:t>=0;i&lt;n;++</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printf</a:t>
            </a:r>
            <a:r>
              <a:rPr lang="en-IN" sz="2400" dirty="0"/>
              <a:t>(" %d ",*(</a:t>
            </a:r>
            <a:r>
              <a:rPr lang="en-IN" sz="2400" dirty="0" err="1"/>
              <a:t>ptr+i</a:t>
            </a:r>
            <a:r>
              <a:rPr lang="en-IN" sz="2400" dirty="0"/>
              <a:t>));    </a:t>
            </a:r>
          </a:p>
          <a:p>
            <a:pPr marL="0" indent="0">
              <a:buNone/>
            </a:pPr>
            <a:r>
              <a:rPr lang="en-IN" sz="2400" dirty="0"/>
              <a:t>        }   </a:t>
            </a:r>
          </a:p>
          <a:p>
            <a:pPr marL="0" indent="0">
              <a:buNone/>
            </a:pPr>
            <a:r>
              <a:rPr lang="en-IN" sz="2400" dirty="0"/>
              <a:t>   </a:t>
            </a:r>
          </a:p>
          <a:p>
            <a:pPr marL="0" indent="0">
              <a:buNone/>
            </a:pPr>
            <a:r>
              <a:rPr lang="en-IN" sz="2400" dirty="0"/>
              <a:t>    free(ptr);     </a:t>
            </a:r>
          </a:p>
          <a:p>
            <a:pPr marL="0" indent="0">
              <a:buNone/>
            </a:pPr>
            <a:r>
              <a:rPr lang="en-IN" sz="2400" dirty="0"/>
              <a:t>return 0;  </a:t>
            </a:r>
          </a:p>
          <a:p>
            <a:pPr marL="0" indent="0">
              <a:buNone/>
            </a:pPr>
            <a:r>
              <a:rPr lang="en-IN" sz="2400" dirty="0"/>
              <a:t>}</a:t>
            </a:r>
            <a:endParaRPr lang="te-IN" sz="2400" dirty="0"/>
          </a:p>
        </p:txBody>
      </p:sp>
    </p:spTree>
    <p:extLst>
      <p:ext uri="{BB962C8B-B14F-4D97-AF65-F5344CB8AC3E}">
        <p14:creationId xmlns:p14="http://schemas.microsoft.com/office/powerpoint/2010/main" val="2109078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ADA-98C7-47F1-81AC-ABA0B7D77B1B}"/>
              </a:ext>
            </a:extLst>
          </p:cNvPr>
          <p:cNvSpPr>
            <a:spLocks noGrp="1"/>
          </p:cNvSpPr>
          <p:nvPr>
            <p:ph type="title"/>
          </p:nvPr>
        </p:nvSpPr>
        <p:spPr/>
        <p:txBody>
          <a:bodyPr/>
          <a:lstStyle/>
          <a:p>
            <a:pPr algn="ctr"/>
            <a:r>
              <a:rPr lang="en-IN" u="sng" dirty="0">
                <a:solidFill>
                  <a:srgbClr val="610B38"/>
                </a:solidFill>
                <a:latin typeface="erdana"/>
              </a:rPr>
              <a:t>calloc()</a:t>
            </a:r>
            <a:endParaRPr lang="te-IN" u="sng" dirty="0"/>
          </a:p>
        </p:txBody>
      </p:sp>
      <p:sp>
        <p:nvSpPr>
          <p:cNvPr id="3" name="Content Placeholder 2">
            <a:extLst>
              <a:ext uri="{FF2B5EF4-FFF2-40B4-BE49-F238E27FC236}">
                <a16:creationId xmlns:a16="http://schemas.microsoft.com/office/drawing/2014/main" id="{F9F6F485-283B-4D6D-8021-E69AE21EC1E5}"/>
              </a:ext>
            </a:extLst>
          </p:cNvPr>
          <p:cNvSpPr>
            <a:spLocks noGrp="1"/>
          </p:cNvSpPr>
          <p:nvPr>
            <p:ph idx="1"/>
          </p:nvPr>
        </p:nvSpPr>
        <p:spPr/>
        <p:txBody>
          <a:bodyPr>
            <a:normAutofit/>
          </a:bodyPr>
          <a:lstStyle/>
          <a:p>
            <a:pPr algn="just"/>
            <a:r>
              <a:rPr lang="en-US" dirty="0">
                <a:solidFill>
                  <a:srgbClr val="333333"/>
                </a:solidFill>
                <a:latin typeface="Inter-Regular"/>
              </a:rPr>
              <a:t>"</a:t>
            </a:r>
            <a:r>
              <a:rPr lang="en-US" dirty="0" err="1">
                <a:solidFill>
                  <a:srgbClr val="333333"/>
                </a:solidFill>
                <a:latin typeface="Inter-Regular"/>
              </a:rPr>
              <a:t>calloc</a:t>
            </a:r>
            <a:r>
              <a:rPr lang="en-US" dirty="0">
                <a:solidFill>
                  <a:srgbClr val="333333"/>
                </a:solidFill>
                <a:latin typeface="Inter-Regular"/>
              </a:rPr>
              <a:t>" stands for contiguous allocation.</a:t>
            </a:r>
          </a:p>
          <a:p>
            <a:pPr algn="just"/>
            <a:r>
              <a:rPr lang="en-US" dirty="0">
                <a:solidFill>
                  <a:srgbClr val="333333"/>
                </a:solidFill>
                <a:latin typeface="Inter-Regular"/>
              </a:rPr>
              <a:t>The malloc() function allocates memory and leaves the memory uninitialized, whereas the </a:t>
            </a:r>
            <a:r>
              <a:rPr lang="en-US" dirty="0" err="1">
                <a:solidFill>
                  <a:srgbClr val="333333"/>
                </a:solidFill>
                <a:latin typeface="Inter-Regular"/>
              </a:rPr>
              <a:t>calloc</a:t>
            </a:r>
            <a:r>
              <a:rPr lang="en-US" dirty="0">
                <a:solidFill>
                  <a:srgbClr val="333333"/>
                </a:solidFill>
                <a:latin typeface="Inter-Regular"/>
              </a:rPr>
              <a:t>() function allocates memory and initializes all bits to zero.</a:t>
            </a:r>
          </a:p>
          <a:p>
            <a:pPr marL="0" indent="0">
              <a:buNone/>
            </a:pPr>
            <a:r>
              <a:rPr lang="en-US" u="sng" dirty="0"/>
              <a:t>syntax:</a:t>
            </a:r>
          </a:p>
          <a:p>
            <a:pPr marL="0" indent="0">
              <a:buNone/>
            </a:pPr>
            <a:r>
              <a:rPr lang="en-US" b="1" dirty="0">
                <a:solidFill>
                  <a:srgbClr val="3333FF"/>
                </a:solidFill>
                <a:latin typeface="Inter-Regular"/>
              </a:rPr>
              <a:t>ptr = (</a:t>
            </a:r>
            <a:r>
              <a:rPr lang="en-US" b="1" dirty="0" err="1">
                <a:solidFill>
                  <a:srgbClr val="3333FF"/>
                </a:solidFill>
                <a:latin typeface="Inter-Regular"/>
              </a:rPr>
              <a:t>castType</a:t>
            </a:r>
            <a:r>
              <a:rPr lang="en-US" b="1" dirty="0">
                <a:solidFill>
                  <a:srgbClr val="3333FF"/>
                </a:solidFill>
                <a:latin typeface="Inter-Regular"/>
              </a:rPr>
              <a:t>*)</a:t>
            </a:r>
            <a:r>
              <a:rPr lang="en-US" b="1" dirty="0" err="1">
                <a:solidFill>
                  <a:srgbClr val="3333FF"/>
                </a:solidFill>
                <a:latin typeface="Inter-Regular"/>
              </a:rPr>
              <a:t>calloc</a:t>
            </a:r>
            <a:r>
              <a:rPr lang="en-US" b="1" dirty="0">
                <a:solidFill>
                  <a:srgbClr val="3333FF"/>
                </a:solidFill>
                <a:latin typeface="Inter-Regular"/>
              </a:rPr>
              <a:t>(n, size);</a:t>
            </a:r>
            <a:endParaRPr lang="en-IN" b="1" dirty="0">
              <a:solidFill>
                <a:srgbClr val="3333FF"/>
              </a:solidFill>
              <a:latin typeface="Inter-Regular"/>
            </a:endParaRPr>
          </a:p>
          <a:p>
            <a:pPr marL="0" indent="0">
              <a:buNone/>
            </a:pPr>
            <a:r>
              <a:rPr lang="en-IN" b="1" i="0" dirty="0">
                <a:effectLst/>
                <a:latin typeface="Inter-Regular"/>
              </a:rPr>
              <a:t>Ex:</a:t>
            </a:r>
          </a:p>
          <a:p>
            <a:pPr marL="0" indent="0">
              <a:buNone/>
            </a:pPr>
            <a:r>
              <a:rPr lang="en-US" b="1" i="1" dirty="0">
                <a:solidFill>
                  <a:srgbClr val="273239"/>
                </a:solidFill>
                <a:latin typeface="urw-din"/>
              </a:rPr>
              <a:t>ptr = (float*) </a:t>
            </a:r>
            <a:r>
              <a:rPr lang="en-US" b="1" i="1" dirty="0" err="1">
                <a:solidFill>
                  <a:srgbClr val="273239"/>
                </a:solidFill>
                <a:latin typeface="urw-din"/>
              </a:rPr>
              <a:t>calloc</a:t>
            </a:r>
            <a:r>
              <a:rPr lang="en-US" b="1" i="1" dirty="0">
                <a:solidFill>
                  <a:srgbClr val="273239"/>
                </a:solidFill>
                <a:latin typeface="urw-din"/>
              </a:rPr>
              <a:t>(25, </a:t>
            </a:r>
            <a:r>
              <a:rPr lang="en-US" b="1" i="1" dirty="0" err="1">
                <a:solidFill>
                  <a:srgbClr val="273239"/>
                </a:solidFill>
                <a:latin typeface="urw-din"/>
              </a:rPr>
              <a:t>sizeof</a:t>
            </a:r>
            <a:r>
              <a:rPr lang="en-US" b="1" i="1" dirty="0">
                <a:solidFill>
                  <a:srgbClr val="273239"/>
                </a:solidFill>
                <a:latin typeface="urw-din"/>
              </a:rPr>
              <a:t>(float));</a:t>
            </a:r>
            <a:endParaRPr lang="te-IN" dirty="0"/>
          </a:p>
        </p:txBody>
      </p:sp>
      <p:sp>
        <p:nvSpPr>
          <p:cNvPr id="4" name="Footer Placeholder 3">
            <a:extLst>
              <a:ext uri="{FF2B5EF4-FFF2-40B4-BE49-F238E27FC236}">
                <a16:creationId xmlns:a16="http://schemas.microsoft.com/office/drawing/2014/main" id="{F8B679A3-DCD3-45F0-9561-6930FF43DFEB}"/>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382577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1ADA-98C7-47F1-81AC-ABA0B7D77B1B}"/>
              </a:ext>
            </a:extLst>
          </p:cNvPr>
          <p:cNvSpPr>
            <a:spLocks noGrp="1"/>
          </p:cNvSpPr>
          <p:nvPr>
            <p:ph type="title"/>
          </p:nvPr>
        </p:nvSpPr>
        <p:spPr/>
        <p:txBody>
          <a:bodyPr/>
          <a:lstStyle/>
          <a:p>
            <a:pPr algn="ctr"/>
            <a:r>
              <a:rPr lang="en-IN" u="sng" dirty="0" err="1">
                <a:solidFill>
                  <a:srgbClr val="610B38"/>
                </a:solidFill>
                <a:latin typeface="erdana"/>
              </a:rPr>
              <a:t>realloc</a:t>
            </a:r>
            <a:r>
              <a:rPr lang="en-IN" u="sng" dirty="0">
                <a:solidFill>
                  <a:srgbClr val="610B38"/>
                </a:solidFill>
                <a:latin typeface="erdana"/>
              </a:rPr>
              <a:t>()</a:t>
            </a:r>
            <a:endParaRPr lang="te-IN" u="sng" dirty="0"/>
          </a:p>
        </p:txBody>
      </p:sp>
      <p:sp>
        <p:nvSpPr>
          <p:cNvPr id="3" name="Content Placeholder 2">
            <a:extLst>
              <a:ext uri="{FF2B5EF4-FFF2-40B4-BE49-F238E27FC236}">
                <a16:creationId xmlns:a16="http://schemas.microsoft.com/office/drawing/2014/main" id="{F9F6F485-283B-4D6D-8021-E69AE21EC1E5}"/>
              </a:ext>
            </a:extLst>
          </p:cNvPr>
          <p:cNvSpPr>
            <a:spLocks noGrp="1"/>
          </p:cNvSpPr>
          <p:nvPr>
            <p:ph idx="1"/>
          </p:nvPr>
        </p:nvSpPr>
        <p:spPr>
          <a:xfrm>
            <a:off x="838200" y="1825625"/>
            <a:ext cx="11270942" cy="4351338"/>
          </a:xfrm>
        </p:spPr>
        <p:txBody>
          <a:bodyPr>
            <a:normAutofit/>
          </a:bodyPr>
          <a:lstStyle/>
          <a:p>
            <a:pPr algn="just"/>
            <a:r>
              <a:rPr lang="en-US" dirty="0">
                <a:solidFill>
                  <a:srgbClr val="333333"/>
                </a:solidFill>
                <a:latin typeface="Inter-Regular"/>
              </a:rPr>
              <a:t>If the dynamically allocated memory is insufficient or more than required, you can change the size of previously allocated memory using the </a:t>
            </a:r>
            <a:r>
              <a:rPr lang="en-US" dirty="0" err="1">
                <a:solidFill>
                  <a:srgbClr val="333333"/>
                </a:solidFill>
                <a:latin typeface="Inter-Regular"/>
              </a:rPr>
              <a:t>realloc</a:t>
            </a:r>
            <a:r>
              <a:rPr lang="en-US" dirty="0">
                <a:solidFill>
                  <a:srgbClr val="333333"/>
                </a:solidFill>
                <a:latin typeface="Inter-Regular"/>
              </a:rPr>
              <a:t>() function.</a:t>
            </a:r>
          </a:p>
          <a:p>
            <a:pPr algn="just"/>
            <a:r>
              <a:rPr lang="en-US" u="sng" dirty="0"/>
              <a:t>syntax:</a:t>
            </a:r>
          </a:p>
          <a:p>
            <a:pPr marL="0" indent="0">
              <a:buNone/>
            </a:pPr>
            <a:r>
              <a:rPr lang="en-US" b="1" dirty="0">
                <a:solidFill>
                  <a:srgbClr val="3333FF"/>
                </a:solidFill>
                <a:latin typeface="Inter-Regular"/>
              </a:rPr>
              <a:t>ptr = </a:t>
            </a:r>
            <a:r>
              <a:rPr lang="en-US" b="1" dirty="0" err="1">
                <a:solidFill>
                  <a:srgbClr val="3333FF"/>
                </a:solidFill>
                <a:latin typeface="Inter-Regular"/>
              </a:rPr>
              <a:t>realloc</a:t>
            </a:r>
            <a:r>
              <a:rPr lang="en-US" b="1" dirty="0">
                <a:solidFill>
                  <a:srgbClr val="3333FF"/>
                </a:solidFill>
                <a:latin typeface="Inter-Regular"/>
              </a:rPr>
              <a:t>(ptr, </a:t>
            </a:r>
            <a:r>
              <a:rPr lang="en-US" b="1" dirty="0" err="1">
                <a:solidFill>
                  <a:srgbClr val="3333FF"/>
                </a:solidFill>
                <a:latin typeface="Inter-Regular"/>
              </a:rPr>
              <a:t>newSize</a:t>
            </a:r>
            <a:r>
              <a:rPr lang="en-US" b="1" dirty="0">
                <a:solidFill>
                  <a:srgbClr val="3333FF"/>
                </a:solidFill>
                <a:latin typeface="Inter-Regular"/>
              </a:rPr>
              <a:t>);   //ptr is reallocated with new size '</a:t>
            </a:r>
            <a:r>
              <a:rPr lang="en-US" b="1" dirty="0" err="1">
                <a:solidFill>
                  <a:srgbClr val="3333FF"/>
                </a:solidFill>
                <a:latin typeface="Inter-Regular"/>
              </a:rPr>
              <a:t>newSize</a:t>
            </a:r>
            <a:r>
              <a:rPr lang="en-US" b="1" dirty="0">
                <a:solidFill>
                  <a:srgbClr val="3333FF"/>
                </a:solidFill>
                <a:latin typeface="Inter-Regular"/>
              </a:rPr>
              <a:t>'.</a:t>
            </a:r>
            <a:endParaRPr lang="en-IN" b="1" dirty="0">
              <a:solidFill>
                <a:srgbClr val="3333FF"/>
              </a:solidFill>
              <a:latin typeface="Inter-Regular"/>
            </a:endParaRPr>
          </a:p>
          <a:p>
            <a:pPr marL="0" indent="0">
              <a:buNone/>
            </a:pPr>
            <a:endParaRPr lang="en-IN" b="1" i="0" dirty="0">
              <a:solidFill>
                <a:srgbClr val="3333FF"/>
              </a:solidFill>
              <a:effectLst/>
              <a:latin typeface="Inter-Regular"/>
            </a:endParaRPr>
          </a:p>
          <a:p>
            <a:pPr marL="0" indent="0">
              <a:buNone/>
            </a:pPr>
            <a:r>
              <a:rPr lang="en-IN" b="1" i="0" dirty="0">
                <a:effectLst/>
                <a:latin typeface="Inter-Regular"/>
              </a:rPr>
              <a:t>Ex:</a:t>
            </a:r>
          </a:p>
        </p:txBody>
      </p:sp>
      <p:sp>
        <p:nvSpPr>
          <p:cNvPr id="4" name="Footer Placeholder 3">
            <a:extLst>
              <a:ext uri="{FF2B5EF4-FFF2-40B4-BE49-F238E27FC236}">
                <a16:creationId xmlns:a16="http://schemas.microsoft.com/office/drawing/2014/main" id="{F8B679A3-DCD3-45F0-9561-6930FF43DFEB}"/>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368828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F5DA-7EA6-47DC-80BD-BFEB707DB734}"/>
              </a:ext>
            </a:extLst>
          </p:cNvPr>
          <p:cNvSpPr>
            <a:spLocks noGrp="1"/>
          </p:cNvSpPr>
          <p:nvPr>
            <p:ph type="title"/>
          </p:nvPr>
        </p:nvSpPr>
        <p:spPr/>
        <p:txBody>
          <a:bodyPr/>
          <a:lstStyle/>
          <a:p>
            <a:r>
              <a:rPr lang="en-IN" dirty="0"/>
              <a:t>           </a:t>
            </a:r>
            <a:r>
              <a:rPr lang="en-IN" dirty="0" err="1"/>
              <a:t>realloc</a:t>
            </a:r>
            <a:r>
              <a:rPr lang="en-IN" dirty="0"/>
              <a:t>()-example</a:t>
            </a:r>
            <a:endParaRPr lang="te-IN" dirty="0"/>
          </a:p>
        </p:txBody>
      </p:sp>
      <p:sp>
        <p:nvSpPr>
          <p:cNvPr id="3" name="Content Placeholder 2">
            <a:extLst>
              <a:ext uri="{FF2B5EF4-FFF2-40B4-BE49-F238E27FC236}">
                <a16:creationId xmlns:a16="http://schemas.microsoft.com/office/drawing/2014/main" id="{E235F96E-627F-45EA-81AB-9577DF18F028}"/>
              </a:ext>
            </a:extLst>
          </p:cNvPr>
          <p:cNvSpPr>
            <a:spLocks noGrp="1"/>
          </p:cNvSpPr>
          <p:nvPr>
            <p:ph idx="1"/>
          </p:nvPr>
        </p:nvSpPr>
        <p:spPr>
          <a:xfrm>
            <a:off x="217504" y="1443885"/>
            <a:ext cx="5447190" cy="4351338"/>
          </a:xfrm>
        </p:spPr>
        <p:txBody>
          <a:bodyPr>
            <a:noAutofit/>
          </a:bodyPr>
          <a:lstStyle/>
          <a:p>
            <a:pPr marL="0" indent="0">
              <a:buNone/>
            </a:pPr>
            <a:r>
              <a:rPr lang="en-IN" sz="2400" dirty="0"/>
              <a:t>#include&lt;stdio.h&gt;  </a:t>
            </a:r>
          </a:p>
          <a:p>
            <a:pPr marL="0" indent="0">
              <a:buNone/>
            </a:pPr>
            <a:r>
              <a:rPr lang="en-IN" sz="2400" dirty="0"/>
              <a:t>#include&lt;stdlib.h&gt;  </a:t>
            </a:r>
          </a:p>
          <a:p>
            <a:pPr marL="0" indent="0">
              <a:buNone/>
            </a:pPr>
            <a:r>
              <a:rPr lang="en-IN" sz="2400" dirty="0"/>
              <a:t>int main(){  </a:t>
            </a:r>
          </a:p>
          <a:p>
            <a:pPr marL="0" indent="0">
              <a:buNone/>
            </a:pPr>
            <a:r>
              <a:rPr lang="en-IN" sz="2400" dirty="0"/>
              <a:t>  int </a:t>
            </a:r>
            <a:r>
              <a:rPr lang="en-IN" sz="2400" dirty="0" err="1"/>
              <a:t>i</a:t>
            </a:r>
            <a:r>
              <a:rPr lang="en-IN" sz="2400" dirty="0"/>
              <a:t>,*</a:t>
            </a:r>
            <a:r>
              <a:rPr lang="en-IN" sz="2400" dirty="0" err="1"/>
              <a:t>ptr,sum</a:t>
            </a:r>
            <a:r>
              <a:rPr lang="en-IN" sz="2400" dirty="0"/>
              <a:t>=0;    </a:t>
            </a:r>
          </a:p>
          <a:p>
            <a:pPr marL="0" indent="0">
              <a:buNone/>
            </a:pPr>
            <a:r>
              <a:rPr lang="en-IN" sz="2400" dirty="0">
                <a:solidFill>
                  <a:srgbClr val="C030B9"/>
                </a:solidFill>
              </a:rPr>
              <a:t>         ptr=(int*)calloc(5,sizeof(int));  </a:t>
            </a:r>
          </a:p>
          <a:p>
            <a:pPr marL="0" indent="0">
              <a:buNone/>
            </a:pPr>
            <a:r>
              <a:rPr lang="en-IN" sz="2400" dirty="0"/>
              <a:t>         </a:t>
            </a:r>
            <a:r>
              <a:rPr lang="en-IN" sz="2400" dirty="0" err="1"/>
              <a:t>printf</a:t>
            </a:r>
            <a:r>
              <a:rPr lang="en-IN" sz="2400" dirty="0"/>
              <a:t>("Enter 5 elements: ");    </a:t>
            </a:r>
          </a:p>
          <a:p>
            <a:pPr marL="0" indent="0">
              <a:buNone/>
            </a:pPr>
            <a:r>
              <a:rPr lang="en-IN" sz="2400" dirty="0"/>
              <a:t>for(</a:t>
            </a:r>
            <a:r>
              <a:rPr lang="en-IN" sz="2400" dirty="0" err="1"/>
              <a:t>i</a:t>
            </a:r>
            <a:r>
              <a:rPr lang="en-IN" sz="2400" dirty="0"/>
              <a:t>=0;i&lt;5;++</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scanf</a:t>
            </a:r>
            <a:r>
              <a:rPr lang="en-IN" sz="2400" dirty="0"/>
              <a:t>("%d",(</a:t>
            </a:r>
            <a:r>
              <a:rPr lang="en-IN" sz="2400" dirty="0" err="1"/>
              <a:t>ptr+i</a:t>
            </a:r>
            <a:r>
              <a:rPr lang="en-IN" sz="2400" dirty="0"/>
              <a:t>));    </a:t>
            </a:r>
          </a:p>
          <a:p>
            <a:pPr marL="0" indent="0">
              <a:buNone/>
            </a:pPr>
            <a:r>
              <a:rPr lang="en-IN" sz="2400" dirty="0"/>
              <a:t>        } </a:t>
            </a:r>
            <a:endParaRPr lang="te-IN" sz="2400" dirty="0"/>
          </a:p>
        </p:txBody>
      </p:sp>
      <p:sp>
        <p:nvSpPr>
          <p:cNvPr id="4" name="Footer Placeholder 3">
            <a:extLst>
              <a:ext uri="{FF2B5EF4-FFF2-40B4-BE49-F238E27FC236}">
                <a16:creationId xmlns:a16="http://schemas.microsoft.com/office/drawing/2014/main" id="{391B6223-DD12-4A91-97E6-F0FA7C9A7D80}"/>
              </a:ext>
            </a:extLst>
          </p:cNvPr>
          <p:cNvSpPr>
            <a:spLocks noGrp="1"/>
          </p:cNvSpPr>
          <p:nvPr>
            <p:ph type="ftr" sz="quarter" idx="11"/>
          </p:nvPr>
        </p:nvSpPr>
        <p:spPr/>
        <p:txBody>
          <a:bodyPr/>
          <a:lstStyle/>
          <a:p>
            <a:r>
              <a:rPr lang="en-US"/>
              <a:t>PROGRAMMING FOR PROBLEM SOLVING USING C                               A.Lakshmanarao</a:t>
            </a:r>
          </a:p>
        </p:txBody>
      </p:sp>
      <p:sp>
        <p:nvSpPr>
          <p:cNvPr id="6" name="TextBox 5">
            <a:extLst>
              <a:ext uri="{FF2B5EF4-FFF2-40B4-BE49-F238E27FC236}">
                <a16:creationId xmlns:a16="http://schemas.microsoft.com/office/drawing/2014/main" id="{CE70CD9A-47D4-4BAB-9A37-5C4655191CF7}"/>
              </a:ext>
            </a:extLst>
          </p:cNvPr>
          <p:cNvSpPr txBox="1"/>
          <p:nvPr/>
        </p:nvSpPr>
        <p:spPr>
          <a:xfrm>
            <a:off x="5461987" y="1275933"/>
            <a:ext cx="6094520" cy="4893647"/>
          </a:xfrm>
          <a:prstGeom prst="rect">
            <a:avLst/>
          </a:prstGeom>
          <a:noFill/>
        </p:spPr>
        <p:txBody>
          <a:bodyPr wrap="square">
            <a:spAutoFit/>
          </a:bodyPr>
          <a:lstStyle/>
          <a:p>
            <a:pPr marL="0" indent="0">
              <a:buNone/>
            </a:pPr>
            <a:r>
              <a:rPr lang="en-IN" sz="2400" dirty="0"/>
              <a:t> </a:t>
            </a:r>
            <a:r>
              <a:rPr lang="en-IN" sz="2400" dirty="0">
                <a:solidFill>
                  <a:srgbClr val="C030B9"/>
                </a:solidFill>
              </a:rPr>
              <a:t>ptr=(int*)</a:t>
            </a:r>
            <a:r>
              <a:rPr lang="en-IN" sz="2400" dirty="0" err="1">
                <a:solidFill>
                  <a:srgbClr val="C030B9"/>
                </a:solidFill>
              </a:rPr>
              <a:t>realloc</a:t>
            </a:r>
            <a:r>
              <a:rPr lang="en-IN" sz="2400" dirty="0">
                <a:solidFill>
                  <a:srgbClr val="C030B9"/>
                </a:solidFill>
              </a:rPr>
              <a:t>(ptr,10*</a:t>
            </a:r>
            <a:r>
              <a:rPr lang="en-IN" sz="2400" dirty="0" err="1">
                <a:solidFill>
                  <a:srgbClr val="C030B9"/>
                </a:solidFill>
              </a:rPr>
              <a:t>sizeof</a:t>
            </a:r>
            <a:r>
              <a:rPr lang="en-IN" sz="2400" dirty="0">
                <a:solidFill>
                  <a:srgbClr val="C030B9"/>
                </a:solidFill>
              </a:rPr>
              <a:t>(int));      </a:t>
            </a:r>
          </a:p>
          <a:p>
            <a:pPr marL="0" indent="0">
              <a:buNone/>
            </a:pPr>
            <a:r>
              <a:rPr lang="en-IN" sz="2400" dirty="0"/>
              <a:t>    </a:t>
            </a:r>
            <a:r>
              <a:rPr lang="en-IN" sz="2400" dirty="0" err="1"/>
              <a:t>printf</a:t>
            </a:r>
            <a:r>
              <a:rPr lang="en-IN" sz="2400" dirty="0"/>
              <a:t>("Enter another 5 elements");</a:t>
            </a:r>
          </a:p>
          <a:p>
            <a:pPr marL="0" indent="0">
              <a:buNone/>
            </a:pPr>
            <a:r>
              <a:rPr lang="en-IN" sz="2400" dirty="0"/>
              <a:t>        for(</a:t>
            </a:r>
            <a:r>
              <a:rPr lang="en-IN" sz="2400" dirty="0" err="1"/>
              <a:t>i</a:t>
            </a:r>
            <a:r>
              <a:rPr lang="en-IN" sz="2400" dirty="0"/>
              <a:t>=5;i&lt;10;++</a:t>
            </a:r>
            <a:r>
              <a:rPr lang="en-IN" sz="2400" dirty="0" err="1"/>
              <a:t>i</a:t>
            </a:r>
            <a:r>
              <a:rPr lang="en-IN" sz="2400" dirty="0"/>
              <a:t>)    </a:t>
            </a:r>
          </a:p>
          <a:p>
            <a:pPr marL="0" indent="0">
              <a:buNone/>
            </a:pPr>
            <a:r>
              <a:rPr lang="en-IN" sz="2400" dirty="0"/>
              <a:t>      {   </a:t>
            </a:r>
          </a:p>
          <a:p>
            <a:pPr marL="0" indent="0">
              <a:buNone/>
            </a:pPr>
            <a:r>
              <a:rPr lang="en-IN" sz="2400" dirty="0"/>
              <a:t>        </a:t>
            </a:r>
            <a:r>
              <a:rPr lang="en-IN" sz="2400" dirty="0" err="1"/>
              <a:t>scanf</a:t>
            </a:r>
            <a:r>
              <a:rPr lang="en-IN" sz="2400" dirty="0"/>
              <a:t>("%d",(</a:t>
            </a:r>
            <a:r>
              <a:rPr lang="en-IN" sz="2400" dirty="0" err="1"/>
              <a:t>ptr+i</a:t>
            </a:r>
            <a:r>
              <a:rPr lang="en-IN" sz="2400" dirty="0"/>
              <a:t>));    </a:t>
            </a:r>
          </a:p>
          <a:p>
            <a:pPr marL="0" indent="0">
              <a:buNone/>
            </a:pPr>
            <a:r>
              <a:rPr lang="en-IN" sz="2400" dirty="0"/>
              <a:t>        } </a:t>
            </a:r>
          </a:p>
          <a:p>
            <a:pPr marL="0" indent="0">
              <a:buNone/>
            </a:pPr>
            <a:r>
              <a:rPr lang="en-IN" sz="2400" dirty="0" err="1"/>
              <a:t>printf</a:t>
            </a:r>
            <a:r>
              <a:rPr lang="en-IN" sz="2400" dirty="0"/>
              <a:t>(“Numbers are\n”);</a:t>
            </a:r>
          </a:p>
          <a:p>
            <a:pPr marL="0" indent="0">
              <a:buNone/>
            </a:pPr>
            <a:r>
              <a:rPr lang="en-IN" sz="2400" dirty="0"/>
              <a:t>       for(</a:t>
            </a:r>
            <a:r>
              <a:rPr lang="en-IN" sz="2400" dirty="0" err="1"/>
              <a:t>i</a:t>
            </a:r>
            <a:r>
              <a:rPr lang="en-IN" sz="2400" dirty="0"/>
              <a:t>=0;i&lt;10;++</a:t>
            </a:r>
            <a:r>
              <a:rPr lang="en-IN" sz="2400" dirty="0" err="1"/>
              <a:t>i</a:t>
            </a:r>
            <a:r>
              <a:rPr lang="en-IN" sz="2400" dirty="0"/>
              <a:t>)  </a:t>
            </a:r>
          </a:p>
          <a:p>
            <a:pPr marL="0" indent="0">
              <a:buNone/>
            </a:pPr>
            <a:r>
              <a:rPr lang="en-IN" sz="2400" dirty="0"/>
              <a:t>       {</a:t>
            </a:r>
          </a:p>
          <a:p>
            <a:pPr marL="0" indent="0">
              <a:buNone/>
            </a:pPr>
            <a:r>
              <a:rPr lang="en-IN" sz="2400" dirty="0"/>
              <a:t>        </a:t>
            </a:r>
            <a:r>
              <a:rPr lang="en-IN" sz="2400" dirty="0" err="1"/>
              <a:t>printf</a:t>
            </a:r>
            <a:r>
              <a:rPr lang="en-IN" sz="2400" dirty="0"/>
              <a:t>("%d ",*(</a:t>
            </a:r>
            <a:r>
              <a:rPr lang="en-IN" sz="2400" dirty="0" err="1"/>
              <a:t>ptr+i</a:t>
            </a:r>
            <a:r>
              <a:rPr lang="en-IN" sz="2400" dirty="0"/>
              <a:t>));    </a:t>
            </a:r>
          </a:p>
          <a:p>
            <a:pPr marL="0" indent="0">
              <a:buNone/>
            </a:pPr>
            <a:r>
              <a:rPr lang="en-IN" sz="2400" dirty="0"/>
              <a:t>        }   </a:t>
            </a:r>
          </a:p>
          <a:p>
            <a:pPr marL="0" indent="0">
              <a:buNone/>
            </a:pPr>
            <a:r>
              <a:rPr lang="en-IN" sz="2400" dirty="0"/>
              <a:t>       free(ptr);     </a:t>
            </a:r>
          </a:p>
          <a:p>
            <a:pPr marL="0" indent="0">
              <a:buNone/>
            </a:pPr>
            <a:r>
              <a:rPr lang="en-IN" sz="2400" dirty="0"/>
              <a:t>return 0;  }</a:t>
            </a:r>
            <a:endParaRPr lang="te-IN" sz="2400" dirty="0"/>
          </a:p>
        </p:txBody>
      </p:sp>
    </p:spTree>
    <p:extLst>
      <p:ext uri="{BB962C8B-B14F-4D97-AF65-F5344CB8AC3E}">
        <p14:creationId xmlns:p14="http://schemas.microsoft.com/office/powerpoint/2010/main" val="3966537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9D3-EFE5-44EF-98B3-5D51F5097CA7}"/>
              </a:ext>
            </a:extLst>
          </p:cNvPr>
          <p:cNvSpPr>
            <a:spLocks noGrp="1"/>
          </p:cNvSpPr>
          <p:nvPr>
            <p:ph type="title"/>
          </p:nvPr>
        </p:nvSpPr>
        <p:spPr/>
        <p:txBody>
          <a:bodyPr/>
          <a:lstStyle/>
          <a:p>
            <a:pPr algn="ctr"/>
            <a:r>
              <a:rPr lang="en-IN" b="0" i="0" dirty="0">
                <a:solidFill>
                  <a:srgbClr val="610B38"/>
                </a:solidFill>
                <a:effectLst/>
                <a:latin typeface="erdana"/>
              </a:rPr>
              <a:t>Dangling Pointers in C</a:t>
            </a:r>
            <a:br>
              <a:rPr lang="en-IN"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605E1B82-A99D-44EC-8EA6-2830A7275DFA}"/>
              </a:ext>
            </a:extLst>
          </p:cNvPr>
          <p:cNvSpPr>
            <a:spLocks noGrp="1"/>
          </p:cNvSpPr>
          <p:nvPr>
            <p:ph idx="1"/>
          </p:nvPr>
        </p:nvSpPr>
        <p:spPr/>
        <p:txBody>
          <a:bodyPr/>
          <a:lstStyle/>
          <a:p>
            <a:r>
              <a:rPr lang="en-US" b="0" i="0" dirty="0">
                <a:solidFill>
                  <a:srgbClr val="333333"/>
                </a:solidFill>
                <a:effectLst/>
                <a:latin typeface="Inter-Regular"/>
              </a:rPr>
              <a:t>The most common bugs related to pointers and memory is sometimes the programmer fails to initialize the pointer with a valid address, then this type of initialized pointer is known as a dangling pointer </a:t>
            </a:r>
            <a:r>
              <a:rPr lang="en-US" b="0" i="0">
                <a:solidFill>
                  <a:srgbClr val="333333"/>
                </a:solidFill>
                <a:effectLst/>
                <a:latin typeface="Inter-Regular"/>
              </a:rPr>
              <a:t>in C.</a:t>
            </a:r>
            <a:endParaRPr lang="en-US" dirty="0">
              <a:solidFill>
                <a:srgbClr val="333333"/>
              </a:solidFill>
              <a:latin typeface="Inter-Regular"/>
            </a:endParaRPr>
          </a:p>
          <a:p>
            <a:r>
              <a:rPr lang="en-US" dirty="0">
                <a:solidFill>
                  <a:srgbClr val="D86118"/>
                </a:solidFill>
                <a:latin typeface="Inter-Regular"/>
              </a:rPr>
              <a:t>T</a:t>
            </a:r>
            <a:r>
              <a:rPr lang="en-US" b="0" i="0" dirty="0">
                <a:solidFill>
                  <a:srgbClr val="D86118"/>
                </a:solidFill>
                <a:effectLst/>
                <a:latin typeface="Inter-Regular"/>
              </a:rPr>
              <a:t>he pointer is pointing to the memory, which is de-allocated. </a:t>
            </a:r>
            <a:endParaRPr lang="te-IN" dirty="0">
              <a:solidFill>
                <a:srgbClr val="D86118"/>
              </a:solidFill>
            </a:endParaRPr>
          </a:p>
        </p:txBody>
      </p:sp>
      <p:sp>
        <p:nvSpPr>
          <p:cNvPr id="4" name="Footer Placeholder 3">
            <a:extLst>
              <a:ext uri="{FF2B5EF4-FFF2-40B4-BE49-F238E27FC236}">
                <a16:creationId xmlns:a16="http://schemas.microsoft.com/office/drawing/2014/main" id="{DABC8468-DE6A-42E4-99EC-50276A8CA656}"/>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908009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4C95-E53E-4EB5-8434-D35071F037BB}"/>
              </a:ext>
            </a:extLst>
          </p:cNvPr>
          <p:cNvSpPr>
            <a:spLocks noGrp="1"/>
          </p:cNvSpPr>
          <p:nvPr>
            <p:ph type="title"/>
          </p:nvPr>
        </p:nvSpPr>
        <p:spPr/>
        <p:txBody>
          <a:bodyPr/>
          <a:lstStyle/>
          <a:p>
            <a:pPr algn="ctr"/>
            <a:r>
              <a:rPr lang="en-IN" b="0" i="0" dirty="0">
                <a:solidFill>
                  <a:srgbClr val="610B38"/>
                </a:solidFill>
                <a:effectLst/>
                <a:latin typeface="erdana"/>
              </a:rPr>
              <a:t>Dangling Pointers in C-example</a:t>
            </a:r>
            <a:br>
              <a:rPr lang="en-IN"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F377640A-E08C-463F-9BF5-F7CFA645DC79}"/>
              </a:ext>
            </a:extLst>
          </p:cNvPr>
          <p:cNvSpPr>
            <a:spLocks noGrp="1"/>
          </p:cNvSpPr>
          <p:nvPr>
            <p:ph idx="1"/>
          </p:nvPr>
        </p:nvSpPr>
        <p:spPr>
          <a:xfrm>
            <a:off x="495995" y="1253331"/>
            <a:ext cx="5470864" cy="3309791"/>
          </a:xfrm>
        </p:spPr>
        <p:txBody>
          <a:bodyPr>
            <a:normAutofit fontScale="92500" lnSpcReduction="20000"/>
          </a:bodyPr>
          <a:lstStyle/>
          <a:p>
            <a:pPr marL="0" indent="0" algn="just">
              <a:buNone/>
            </a:pPr>
            <a:r>
              <a:rPr lang="en-US" sz="2000" b="0" i="0" dirty="0">
                <a:solidFill>
                  <a:srgbClr val="000000"/>
                </a:solidFill>
                <a:effectLst/>
                <a:latin typeface="Inter-Regular"/>
              </a:rPr>
              <a:t>#include &lt;</a:t>
            </a:r>
            <a:r>
              <a:rPr lang="en-US" sz="2000" b="0" i="0" dirty="0" err="1">
                <a:solidFill>
                  <a:srgbClr val="000000"/>
                </a:solidFill>
                <a:effectLst/>
                <a:latin typeface="Inter-Regular"/>
              </a:rPr>
              <a:t>stdio.h</a:t>
            </a:r>
            <a:r>
              <a:rPr lang="en-US" sz="2000" b="0" i="0" dirty="0">
                <a:solidFill>
                  <a:srgbClr val="000000"/>
                </a:solidFill>
                <a:effectLst/>
                <a:latin typeface="Inter-Regular"/>
              </a:rPr>
              <a:t>&gt;  </a:t>
            </a:r>
          </a:p>
          <a:p>
            <a:pPr marL="0" indent="0" algn="just">
              <a:buNone/>
            </a:pPr>
            <a:r>
              <a:rPr lang="en-US" sz="2000" b="1" i="0" dirty="0">
                <a:solidFill>
                  <a:srgbClr val="006699"/>
                </a:solidFill>
                <a:effectLst/>
                <a:latin typeface="Inter-Regular"/>
              </a:rPr>
              <a:t>int</a:t>
            </a:r>
            <a:r>
              <a:rPr lang="en-US" sz="2000" b="0" i="0" dirty="0">
                <a:solidFill>
                  <a:srgbClr val="000000"/>
                </a:solidFill>
                <a:effectLst/>
                <a:latin typeface="Inter-Regular"/>
              </a:rPr>
              <a:t> main()  </a:t>
            </a:r>
          </a:p>
          <a:p>
            <a:pPr marL="0" indent="0" algn="just">
              <a:buNone/>
            </a:pP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1" i="0" dirty="0">
                <a:solidFill>
                  <a:srgbClr val="006699"/>
                </a:solidFill>
                <a:effectLst/>
                <a:latin typeface="Inter-Regular"/>
              </a:rPr>
              <a:t>int</a:t>
            </a:r>
            <a:r>
              <a:rPr lang="en-US" sz="2000" b="0" i="0" dirty="0">
                <a:solidFill>
                  <a:srgbClr val="000000"/>
                </a:solidFill>
                <a:effectLst/>
                <a:latin typeface="Inter-Regular"/>
              </a:rPr>
              <a:t> *</a:t>
            </a:r>
            <a:r>
              <a:rPr lang="en-US" sz="2000" b="0" i="0" dirty="0" err="1">
                <a:solidFill>
                  <a:srgbClr val="000000"/>
                </a:solidFill>
                <a:effectLst/>
                <a:latin typeface="Inter-Regular"/>
              </a:rPr>
              <a:t>ptr</a:t>
            </a:r>
            <a:r>
              <a:rPr lang="en-US" sz="2000" b="0" i="0" dirty="0">
                <a:solidFill>
                  <a:srgbClr val="000000"/>
                </a:solidFill>
                <a:effectLst/>
                <a:latin typeface="Inter-Regular"/>
              </a:rPr>
              <a:t>=(</a:t>
            </a:r>
            <a:r>
              <a:rPr lang="en-US" sz="2000" b="1" i="0" dirty="0">
                <a:solidFill>
                  <a:srgbClr val="006699"/>
                </a:solidFill>
                <a:effectLst/>
                <a:latin typeface="Inter-Regular"/>
              </a:rPr>
              <a:t>int</a:t>
            </a:r>
            <a:r>
              <a:rPr lang="en-US" sz="2000" b="0" i="0" dirty="0">
                <a:solidFill>
                  <a:srgbClr val="000000"/>
                </a:solidFill>
                <a:effectLst/>
                <a:latin typeface="Inter-Regular"/>
              </a:rPr>
              <a:t> *)malloc(</a:t>
            </a:r>
            <a:r>
              <a:rPr lang="en-US" sz="2000" b="0" i="0" dirty="0" err="1">
                <a:solidFill>
                  <a:srgbClr val="000000"/>
                </a:solidFill>
                <a:effectLst/>
                <a:latin typeface="Inter-Regular"/>
              </a:rPr>
              <a:t>sizeof</a:t>
            </a:r>
            <a:r>
              <a:rPr lang="en-US" sz="2000" b="0" i="0" dirty="0">
                <a:solidFill>
                  <a:srgbClr val="000000"/>
                </a:solidFill>
                <a:effectLst/>
                <a:latin typeface="Inter-Regular"/>
              </a:rPr>
              <a:t>(</a:t>
            </a:r>
            <a:r>
              <a:rPr lang="en-US" sz="2000" b="1" i="0" dirty="0">
                <a:solidFill>
                  <a:srgbClr val="006699"/>
                </a:solidFill>
                <a:effectLst/>
                <a:latin typeface="Inter-Regular"/>
              </a:rPr>
              <a:t>int</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1" i="0" dirty="0">
                <a:solidFill>
                  <a:srgbClr val="006699"/>
                </a:solidFill>
                <a:effectLst/>
                <a:latin typeface="Inter-Regular"/>
              </a:rPr>
              <a:t>int</a:t>
            </a:r>
            <a:r>
              <a:rPr lang="en-US" sz="2000" b="0" i="0" dirty="0">
                <a:solidFill>
                  <a:srgbClr val="000000"/>
                </a:solidFill>
                <a:effectLst/>
                <a:latin typeface="Inter-Regular"/>
              </a:rPr>
              <a:t> a=</a:t>
            </a:r>
            <a:r>
              <a:rPr lang="en-US" sz="2000" b="0" i="0" dirty="0">
                <a:solidFill>
                  <a:srgbClr val="C00000"/>
                </a:solidFill>
                <a:effectLst/>
                <a:latin typeface="Inter-Regular"/>
              </a:rPr>
              <a:t>560</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ptr</a:t>
            </a:r>
            <a:r>
              <a:rPr lang="en-US" sz="2000" b="0" i="0" dirty="0">
                <a:solidFill>
                  <a:srgbClr val="000000"/>
                </a:solidFill>
                <a:effectLst/>
                <a:latin typeface="Inter-Regular"/>
              </a:rPr>
              <a:t>=&amp;a;  </a:t>
            </a:r>
            <a:r>
              <a:rPr lang="en-US" sz="2000" dirty="0" err="1">
                <a:solidFill>
                  <a:srgbClr val="000000"/>
                </a:solidFill>
                <a:latin typeface="Inter-Regular"/>
              </a:rPr>
              <a:t>printf</a:t>
            </a:r>
            <a:r>
              <a:rPr lang="en-US" sz="2000" dirty="0">
                <a:solidFill>
                  <a:srgbClr val="000000"/>
                </a:solidFill>
                <a:latin typeface="Inter-Regular"/>
              </a:rPr>
              <a:t>("%d",*</a:t>
            </a:r>
            <a:r>
              <a:rPr lang="en-US" sz="2000" dirty="0" err="1">
                <a:solidFill>
                  <a:srgbClr val="000000"/>
                </a:solidFill>
                <a:latin typeface="Inter-Regular"/>
              </a:rPr>
              <a:t>ptr</a:t>
            </a:r>
            <a:r>
              <a:rPr lang="en-US" sz="2000" dirty="0">
                <a:solidFill>
                  <a:srgbClr val="000000"/>
                </a:solidFill>
                <a:latin typeface="Inter-Regular"/>
              </a:rPr>
              <a:t>);</a:t>
            </a:r>
          </a:p>
          <a:p>
            <a:pPr marL="0" indent="0" algn="just">
              <a:buNone/>
            </a:pPr>
            <a:r>
              <a:rPr lang="en-US" sz="2000" dirty="0" err="1">
                <a:solidFill>
                  <a:srgbClr val="000000"/>
                </a:solidFill>
                <a:latin typeface="Inter-Regular"/>
              </a:rPr>
              <a:t>printf</a:t>
            </a:r>
            <a:r>
              <a:rPr lang="en-US" sz="2000" dirty="0">
                <a:solidFill>
                  <a:srgbClr val="000000"/>
                </a:solidFill>
                <a:latin typeface="Inter-Regular"/>
              </a:rPr>
              <a:t>("\</a:t>
            </a:r>
            <a:r>
              <a:rPr lang="en-US" sz="2000" dirty="0" err="1">
                <a:solidFill>
                  <a:srgbClr val="000000"/>
                </a:solidFill>
                <a:latin typeface="Inter-Regular"/>
              </a:rPr>
              <a:t>n%lu</a:t>
            </a:r>
            <a:r>
              <a:rPr lang="en-US" sz="2000" dirty="0">
                <a:solidFill>
                  <a:srgbClr val="000000"/>
                </a:solidFill>
                <a:latin typeface="Inter-Regular"/>
              </a:rPr>
              <a:t>",</a:t>
            </a:r>
            <a:r>
              <a:rPr lang="en-US" sz="2000" dirty="0" err="1">
                <a:solidFill>
                  <a:srgbClr val="000000"/>
                </a:solidFill>
                <a:latin typeface="Inter-Regular"/>
              </a:rPr>
              <a:t>ptr</a:t>
            </a:r>
            <a:r>
              <a:rPr lang="en-US" sz="2000" dirty="0">
                <a:solidFill>
                  <a:srgbClr val="000000"/>
                </a:solidFill>
                <a:latin typeface="Inter-Regular"/>
              </a:rPr>
              <a:t>);</a:t>
            </a:r>
          </a:p>
          <a:p>
            <a:pPr marL="0" indent="0" algn="just">
              <a:buNone/>
            </a:pPr>
            <a:r>
              <a:rPr lang="en-US" sz="2000" dirty="0">
                <a:solidFill>
                  <a:srgbClr val="FF0000"/>
                </a:solidFill>
                <a:latin typeface="Inter-Regular"/>
              </a:rPr>
              <a:t>// </a:t>
            </a:r>
            <a:r>
              <a:rPr lang="en-US" sz="2000" dirty="0" err="1">
                <a:solidFill>
                  <a:srgbClr val="FF0000"/>
                </a:solidFill>
                <a:latin typeface="Inter-Regular"/>
              </a:rPr>
              <a:t>ptr</a:t>
            </a:r>
            <a:r>
              <a:rPr lang="en-US" sz="2000" dirty="0">
                <a:solidFill>
                  <a:srgbClr val="FF0000"/>
                </a:solidFill>
                <a:latin typeface="Inter-Regular"/>
              </a:rPr>
              <a:t>=NULL</a:t>
            </a:r>
            <a:r>
              <a:rPr lang="en-US" sz="2000" dirty="0">
                <a:solidFill>
                  <a:srgbClr val="000000"/>
                </a:solidFill>
                <a:latin typeface="Inter-Regular"/>
              </a:rPr>
              <a:t>;</a:t>
            </a:r>
          </a:p>
          <a:p>
            <a:pPr marL="0" indent="0" algn="just">
              <a:buNone/>
            </a:pPr>
            <a:r>
              <a:rPr lang="en-US" sz="2000" b="0" i="0" dirty="0">
                <a:solidFill>
                  <a:srgbClr val="000000"/>
                </a:solidFill>
                <a:effectLst/>
                <a:latin typeface="Inter-Regular"/>
              </a:rPr>
              <a:t>   free(</a:t>
            </a:r>
            <a:r>
              <a:rPr lang="en-US" sz="2000" b="0" i="0" dirty="0" err="1">
                <a:solidFill>
                  <a:srgbClr val="000000"/>
                </a:solidFill>
                <a:effectLst/>
                <a:latin typeface="Inter-Regular"/>
              </a:rPr>
              <a:t>ptr</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1" i="0" dirty="0">
                <a:solidFill>
                  <a:srgbClr val="006699"/>
                </a:solidFill>
                <a:effectLst/>
                <a:latin typeface="Inter-Regular"/>
              </a:rPr>
              <a:t>return</a:t>
            </a:r>
            <a:r>
              <a:rPr lang="en-US" sz="2000" b="0" i="0" dirty="0">
                <a:solidFill>
                  <a:srgbClr val="000000"/>
                </a:solidFill>
                <a:effectLst/>
                <a:latin typeface="Inter-Regular"/>
              </a:rPr>
              <a:t> </a:t>
            </a:r>
            <a:r>
              <a:rPr lang="en-US" sz="2000" b="0" i="0" dirty="0">
                <a:solidFill>
                  <a:srgbClr val="C00000"/>
                </a:solidFill>
                <a:effectLst/>
                <a:latin typeface="Inter-Regular"/>
              </a:rPr>
              <a:t>0</a:t>
            </a:r>
            <a:r>
              <a:rPr lang="en-US" sz="2000" b="0" i="0" dirty="0">
                <a:solidFill>
                  <a:srgbClr val="000000"/>
                </a:solidFill>
                <a:effectLst/>
                <a:latin typeface="Inter-Regular"/>
              </a:rPr>
              <a:t>;  }  </a:t>
            </a:r>
          </a:p>
          <a:p>
            <a:pPr marL="0" indent="0">
              <a:buNone/>
            </a:pPr>
            <a:endParaRPr lang="te-IN" sz="2000" dirty="0"/>
          </a:p>
        </p:txBody>
      </p:sp>
      <p:sp>
        <p:nvSpPr>
          <p:cNvPr id="4" name="Footer Placeholder 3">
            <a:extLst>
              <a:ext uri="{FF2B5EF4-FFF2-40B4-BE49-F238E27FC236}">
                <a16:creationId xmlns:a16="http://schemas.microsoft.com/office/drawing/2014/main" id="{2EC9A708-C2A8-42AA-883D-2F6725856D11}"/>
              </a:ext>
            </a:extLst>
          </p:cNvPr>
          <p:cNvSpPr>
            <a:spLocks noGrp="1"/>
          </p:cNvSpPr>
          <p:nvPr>
            <p:ph type="ftr" sz="quarter" idx="11"/>
          </p:nvPr>
        </p:nvSpPr>
        <p:spPr/>
        <p:txBody>
          <a:bodyPr/>
          <a:lstStyle/>
          <a:p>
            <a:r>
              <a:rPr lang="en-US"/>
              <a:t>PROGRAMMING FOR PROBLEM SOLVING USING C                               A.Lakshmanarao</a:t>
            </a:r>
          </a:p>
        </p:txBody>
      </p:sp>
      <p:sp>
        <p:nvSpPr>
          <p:cNvPr id="8" name="TextBox 7">
            <a:extLst>
              <a:ext uri="{FF2B5EF4-FFF2-40B4-BE49-F238E27FC236}">
                <a16:creationId xmlns:a16="http://schemas.microsoft.com/office/drawing/2014/main" id="{F593F0E8-90A6-4171-8D93-E0CABB1111DC}"/>
              </a:ext>
            </a:extLst>
          </p:cNvPr>
          <p:cNvSpPr txBox="1"/>
          <p:nvPr/>
        </p:nvSpPr>
        <p:spPr>
          <a:xfrm>
            <a:off x="5621044" y="1150483"/>
            <a:ext cx="6094520" cy="646331"/>
          </a:xfrm>
          <a:prstGeom prst="rect">
            <a:avLst/>
          </a:prstGeom>
          <a:noFill/>
        </p:spPr>
        <p:txBody>
          <a:bodyPr wrap="square">
            <a:spAutoFit/>
          </a:bodyPr>
          <a:lstStyle/>
          <a:p>
            <a:r>
              <a:rPr lang="en-US" b="0" i="0" dirty="0">
                <a:solidFill>
                  <a:srgbClr val="333333"/>
                </a:solidFill>
                <a:effectLst/>
                <a:latin typeface="Inter-Regular"/>
              </a:rPr>
              <a:t>The statement </a:t>
            </a:r>
            <a:r>
              <a:rPr lang="en-US" b="1" i="0" dirty="0">
                <a:solidFill>
                  <a:srgbClr val="333333"/>
                </a:solidFill>
                <a:effectLst/>
                <a:latin typeface="Inter-Bold"/>
              </a:rPr>
              <a:t>int *</a:t>
            </a:r>
            <a:r>
              <a:rPr lang="en-US" b="1" i="0" dirty="0" err="1">
                <a:solidFill>
                  <a:srgbClr val="333333"/>
                </a:solidFill>
                <a:effectLst/>
                <a:latin typeface="Inter-Bold"/>
              </a:rPr>
              <a:t>ptr</a:t>
            </a:r>
            <a:r>
              <a:rPr lang="en-US" b="1" i="0" dirty="0">
                <a:solidFill>
                  <a:srgbClr val="333333"/>
                </a:solidFill>
                <a:effectLst/>
                <a:latin typeface="Inter-Bold"/>
              </a:rPr>
              <a:t>=(int *)malloc(</a:t>
            </a:r>
            <a:r>
              <a:rPr lang="en-US" b="1" i="0" dirty="0" err="1">
                <a:solidFill>
                  <a:srgbClr val="333333"/>
                </a:solidFill>
                <a:effectLst/>
                <a:latin typeface="Inter-Bold"/>
              </a:rPr>
              <a:t>sizeof</a:t>
            </a:r>
            <a:r>
              <a:rPr lang="en-US" b="1" i="0" dirty="0">
                <a:solidFill>
                  <a:srgbClr val="333333"/>
                </a:solidFill>
                <a:effectLst/>
                <a:latin typeface="Inter-Bold"/>
              </a:rPr>
              <a:t>(int));</a:t>
            </a:r>
            <a:r>
              <a:rPr lang="en-US" b="0" i="0" dirty="0">
                <a:solidFill>
                  <a:srgbClr val="333333"/>
                </a:solidFill>
                <a:effectLst/>
                <a:latin typeface="Inter-Regular"/>
              </a:rPr>
              <a:t> will allocate the memory with 4 bytes shown in the below image:</a:t>
            </a:r>
            <a:endParaRPr lang="te-IN" dirty="0"/>
          </a:p>
        </p:txBody>
      </p:sp>
      <p:pic>
        <p:nvPicPr>
          <p:cNvPr id="1026" name="Picture 2" descr="Dangling Pointers in C">
            <a:extLst>
              <a:ext uri="{FF2B5EF4-FFF2-40B4-BE49-F238E27FC236}">
                <a16:creationId xmlns:a16="http://schemas.microsoft.com/office/drawing/2014/main" id="{77DDC003-A157-43B0-AD4F-36B9A3536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157" y="1849337"/>
            <a:ext cx="4723290" cy="90071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C6C2EF-DB25-4CF7-AA70-CDDC4336F464}"/>
              </a:ext>
            </a:extLst>
          </p:cNvPr>
          <p:cNvSpPr txBox="1"/>
          <p:nvPr/>
        </p:nvSpPr>
        <p:spPr>
          <a:xfrm>
            <a:off x="5601485" y="2908226"/>
            <a:ext cx="6094520" cy="923330"/>
          </a:xfrm>
          <a:prstGeom prst="rect">
            <a:avLst/>
          </a:prstGeom>
          <a:noFill/>
        </p:spPr>
        <p:txBody>
          <a:bodyPr wrap="square">
            <a:spAutoFit/>
          </a:bodyPr>
          <a:lstStyle/>
          <a:p>
            <a:r>
              <a:rPr lang="en-US" b="1" i="0" dirty="0">
                <a:solidFill>
                  <a:srgbClr val="333333"/>
                </a:solidFill>
                <a:effectLst/>
                <a:latin typeface="Inter-Bold"/>
              </a:rPr>
              <a:t>free(</a:t>
            </a:r>
            <a:r>
              <a:rPr lang="en-US" b="1" i="0" dirty="0" err="1">
                <a:solidFill>
                  <a:srgbClr val="333333"/>
                </a:solidFill>
                <a:effectLst/>
                <a:latin typeface="Inter-Bold"/>
              </a:rPr>
              <a:t>ptr</a:t>
            </a:r>
            <a:r>
              <a:rPr lang="en-US" b="1" i="0" dirty="0">
                <a:solidFill>
                  <a:srgbClr val="333333"/>
                </a:solidFill>
                <a:effectLst/>
                <a:latin typeface="Inter-Bold"/>
              </a:rPr>
              <a:t>)</a:t>
            </a:r>
            <a:r>
              <a:rPr lang="en-US" b="0" i="0" dirty="0">
                <a:solidFill>
                  <a:srgbClr val="333333"/>
                </a:solidFill>
                <a:effectLst/>
                <a:latin typeface="Inter-Regular"/>
              </a:rPr>
              <a:t> de-allocates the memory as shown in the below image with a cross sign, and </a:t>
            </a:r>
            <a:r>
              <a:rPr lang="en-US" b="0" i="0" dirty="0">
                <a:solidFill>
                  <a:srgbClr val="FF0000"/>
                </a:solidFill>
                <a:effectLst/>
                <a:latin typeface="Inter-Regular"/>
              </a:rPr>
              <a:t>'</a:t>
            </a:r>
            <a:r>
              <a:rPr lang="en-US" b="0" i="0" dirty="0" err="1">
                <a:solidFill>
                  <a:srgbClr val="FF0000"/>
                </a:solidFill>
                <a:effectLst/>
                <a:latin typeface="Inter-Regular"/>
              </a:rPr>
              <a:t>ptr</a:t>
            </a:r>
            <a:r>
              <a:rPr lang="en-US" b="0" i="0" dirty="0">
                <a:solidFill>
                  <a:srgbClr val="FF0000"/>
                </a:solidFill>
                <a:effectLst/>
                <a:latin typeface="Inter-Regular"/>
              </a:rPr>
              <a:t>' pointer becomes dangling </a:t>
            </a:r>
            <a:r>
              <a:rPr lang="en-US" b="0" i="0" dirty="0">
                <a:solidFill>
                  <a:srgbClr val="333333"/>
                </a:solidFill>
                <a:effectLst/>
                <a:latin typeface="Inter-Regular"/>
              </a:rPr>
              <a:t>as it is pointing to the de-allocated memory.</a:t>
            </a:r>
            <a:endParaRPr lang="te-IN" dirty="0"/>
          </a:p>
        </p:txBody>
      </p:sp>
      <p:pic>
        <p:nvPicPr>
          <p:cNvPr id="1028" name="Picture 4" descr="Dangling Pointers in C">
            <a:extLst>
              <a:ext uri="{FF2B5EF4-FFF2-40B4-BE49-F238E27FC236}">
                <a16:creationId xmlns:a16="http://schemas.microsoft.com/office/drawing/2014/main" id="{DA8417C5-EC4A-472A-B39E-80E129752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859" y="3831556"/>
            <a:ext cx="4886325" cy="12570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625E1CA-93B4-43CB-B709-7B8210A376D6}"/>
              </a:ext>
            </a:extLst>
          </p:cNvPr>
          <p:cNvSpPr txBox="1"/>
          <p:nvPr/>
        </p:nvSpPr>
        <p:spPr>
          <a:xfrm>
            <a:off x="184167" y="4602024"/>
            <a:ext cx="5027025" cy="1754326"/>
          </a:xfrm>
          <a:prstGeom prst="rect">
            <a:avLst/>
          </a:prstGeom>
          <a:noFill/>
        </p:spPr>
        <p:txBody>
          <a:bodyPr wrap="square">
            <a:spAutoFit/>
          </a:bodyPr>
          <a:lstStyle/>
          <a:p>
            <a:r>
              <a:rPr lang="en-US" b="0" i="0" dirty="0">
                <a:solidFill>
                  <a:srgbClr val="333333"/>
                </a:solidFill>
                <a:effectLst/>
                <a:latin typeface="Inter-Regular"/>
              </a:rPr>
              <a:t>we have created two variables, i.e., *</a:t>
            </a:r>
            <a:r>
              <a:rPr lang="en-US" b="0" i="0" dirty="0" err="1">
                <a:solidFill>
                  <a:srgbClr val="333333"/>
                </a:solidFill>
                <a:effectLst/>
                <a:latin typeface="Inter-Regular"/>
              </a:rPr>
              <a:t>ptr</a:t>
            </a:r>
            <a:r>
              <a:rPr lang="en-US" b="0" i="0" dirty="0">
                <a:solidFill>
                  <a:srgbClr val="333333"/>
                </a:solidFill>
                <a:effectLst/>
                <a:latin typeface="Inter-Regular"/>
              </a:rPr>
              <a:t> and a where '</a:t>
            </a:r>
            <a:r>
              <a:rPr lang="en-US" b="0" i="0" dirty="0" err="1">
                <a:solidFill>
                  <a:srgbClr val="333333"/>
                </a:solidFill>
                <a:effectLst/>
                <a:latin typeface="Inter-Regular"/>
              </a:rPr>
              <a:t>ptr</a:t>
            </a:r>
            <a:r>
              <a:rPr lang="en-US" b="0" i="0" dirty="0">
                <a:solidFill>
                  <a:srgbClr val="333333"/>
                </a:solidFill>
                <a:effectLst/>
                <a:latin typeface="Inter-Regular"/>
              </a:rPr>
              <a:t>' is a pointer and 'a' is a integer variable. </a:t>
            </a:r>
          </a:p>
          <a:p>
            <a:r>
              <a:rPr lang="en-US" b="0" i="0" dirty="0">
                <a:solidFill>
                  <a:srgbClr val="333333"/>
                </a:solidFill>
                <a:effectLst/>
                <a:latin typeface="Inter-Regular"/>
              </a:rPr>
              <a:t>The *</a:t>
            </a:r>
            <a:r>
              <a:rPr lang="en-US" b="0" i="0" dirty="0" err="1">
                <a:solidFill>
                  <a:srgbClr val="333333"/>
                </a:solidFill>
                <a:effectLst/>
                <a:latin typeface="Inter-Regular"/>
              </a:rPr>
              <a:t>ptr</a:t>
            </a:r>
            <a:r>
              <a:rPr lang="en-US" b="0" i="0" dirty="0">
                <a:solidFill>
                  <a:srgbClr val="333333"/>
                </a:solidFill>
                <a:effectLst/>
                <a:latin typeface="Inter-Regular"/>
              </a:rPr>
              <a:t> is a pointer variable which is created with the help of </a:t>
            </a:r>
            <a:r>
              <a:rPr lang="en-US" b="1" i="0" dirty="0">
                <a:solidFill>
                  <a:srgbClr val="333333"/>
                </a:solidFill>
                <a:effectLst/>
                <a:latin typeface="Inter-Bold"/>
              </a:rPr>
              <a:t>malloc()</a:t>
            </a:r>
            <a:r>
              <a:rPr lang="en-US" b="0" i="0" dirty="0">
                <a:solidFill>
                  <a:srgbClr val="333333"/>
                </a:solidFill>
                <a:effectLst/>
                <a:latin typeface="Inter-Regular"/>
              </a:rPr>
              <a:t> function. As we know that malloc() function returns void, so we use int * to convert void pointer into int pointer.</a:t>
            </a:r>
            <a:endParaRPr lang="te-IN" dirty="0"/>
          </a:p>
        </p:txBody>
      </p:sp>
      <p:sp>
        <p:nvSpPr>
          <p:cNvPr id="15" name="TextBox 14">
            <a:extLst>
              <a:ext uri="{FF2B5EF4-FFF2-40B4-BE49-F238E27FC236}">
                <a16:creationId xmlns:a16="http://schemas.microsoft.com/office/drawing/2014/main" id="{8DF4073F-0D69-42F1-85FD-B48CF24DF189}"/>
              </a:ext>
            </a:extLst>
          </p:cNvPr>
          <p:cNvSpPr txBox="1"/>
          <p:nvPr/>
        </p:nvSpPr>
        <p:spPr>
          <a:xfrm>
            <a:off x="5772704" y="5017522"/>
            <a:ext cx="6094520" cy="923330"/>
          </a:xfrm>
          <a:prstGeom prst="rect">
            <a:avLst/>
          </a:prstGeom>
          <a:noFill/>
        </p:spPr>
        <p:txBody>
          <a:bodyPr wrap="square">
            <a:spAutoFit/>
          </a:bodyPr>
          <a:lstStyle/>
          <a:p>
            <a:r>
              <a:rPr lang="en-US" b="0" i="0" dirty="0">
                <a:solidFill>
                  <a:srgbClr val="333333"/>
                </a:solidFill>
                <a:effectLst/>
                <a:latin typeface="Inter-Regular"/>
              </a:rPr>
              <a:t>If we assign the NULL value to the '</a:t>
            </a:r>
            <a:r>
              <a:rPr lang="en-US" b="0" i="0" dirty="0" err="1">
                <a:solidFill>
                  <a:srgbClr val="333333"/>
                </a:solidFill>
                <a:effectLst/>
                <a:latin typeface="Inter-Regular"/>
              </a:rPr>
              <a:t>ptr</a:t>
            </a:r>
            <a:r>
              <a:rPr lang="en-US" b="0" i="0" dirty="0">
                <a:solidFill>
                  <a:srgbClr val="333333"/>
                </a:solidFill>
                <a:effectLst/>
                <a:latin typeface="Inter-Regular"/>
              </a:rPr>
              <a:t>', then '</a:t>
            </a:r>
            <a:r>
              <a:rPr lang="en-US" b="0" i="0" dirty="0" err="1">
                <a:solidFill>
                  <a:srgbClr val="333333"/>
                </a:solidFill>
                <a:effectLst/>
                <a:latin typeface="Inter-Regular"/>
              </a:rPr>
              <a:t>ptr</a:t>
            </a:r>
            <a:r>
              <a:rPr lang="en-US" b="0" i="0" dirty="0">
                <a:solidFill>
                  <a:srgbClr val="333333"/>
                </a:solidFill>
                <a:effectLst/>
                <a:latin typeface="Inter-Regular"/>
              </a:rPr>
              <a:t>' will not point to the deleted memory. Therefore, we can say that </a:t>
            </a:r>
            <a:r>
              <a:rPr lang="en-US" b="0" i="0" dirty="0" err="1">
                <a:solidFill>
                  <a:srgbClr val="333333"/>
                </a:solidFill>
                <a:effectLst/>
                <a:latin typeface="Inter-Regular"/>
              </a:rPr>
              <a:t>ptr</a:t>
            </a:r>
            <a:r>
              <a:rPr lang="en-US" b="0" i="0" dirty="0">
                <a:solidFill>
                  <a:srgbClr val="333333"/>
                </a:solidFill>
                <a:effectLst/>
                <a:latin typeface="Inter-Regular"/>
              </a:rPr>
              <a:t> is not a dangling pointer, as shown in the below image:</a:t>
            </a:r>
            <a:endParaRPr lang="te-IN" dirty="0"/>
          </a:p>
        </p:txBody>
      </p:sp>
      <p:pic>
        <p:nvPicPr>
          <p:cNvPr id="1030" name="Picture 6" descr="Dangling Pointers in C">
            <a:extLst>
              <a:ext uri="{FF2B5EF4-FFF2-40B4-BE49-F238E27FC236}">
                <a16:creationId xmlns:a16="http://schemas.microsoft.com/office/drawing/2014/main" id="{D2614146-6E84-4166-8565-0FBD01AA6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232" y="5854700"/>
            <a:ext cx="362902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02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500"/>
                                        <p:tgtEl>
                                          <p:spTgt spid="10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500"/>
                                        <p:tgtEl>
                                          <p:spTgt spid="1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28"/>
                                        </p:tgtEl>
                                        <p:attrNameLst>
                                          <p:attrName>style.visibility</p:attrName>
                                        </p:attrNameLst>
                                      </p:cBhvr>
                                      <p:to>
                                        <p:strVal val="visible"/>
                                      </p:to>
                                    </p:set>
                                    <p:animEffect transition="in" filter="fade">
                                      <p:cBhvr>
                                        <p:cTn id="61" dur="500"/>
                                        <p:tgtEl>
                                          <p:spTgt spid="102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82F0-F55C-465E-AAA2-7ED68A959C5E}"/>
              </a:ext>
            </a:extLst>
          </p:cNvPr>
          <p:cNvSpPr>
            <a:spLocks noGrp="1"/>
          </p:cNvSpPr>
          <p:nvPr>
            <p:ph type="title"/>
          </p:nvPr>
        </p:nvSpPr>
        <p:spPr>
          <a:xfrm>
            <a:off x="2187606" y="420641"/>
            <a:ext cx="10515600" cy="1325563"/>
          </a:xfrm>
        </p:spPr>
        <p:txBody>
          <a:bodyPr/>
          <a:lstStyle/>
          <a:p>
            <a:r>
              <a:rPr lang="en-US" dirty="0"/>
              <a:t>		pointer-introduction</a:t>
            </a:r>
            <a:endParaRPr lang="te-IN" dirty="0"/>
          </a:p>
        </p:txBody>
      </p:sp>
      <p:sp>
        <p:nvSpPr>
          <p:cNvPr id="3" name="Content Placeholder 2">
            <a:extLst>
              <a:ext uri="{FF2B5EF4-FFF2-40B4-BE49-F238E27FC236}">
                <a16:creationId xmlns:a16="http://schemas.microsoft.com/office/drawing/2014/main" id="{60E5FCA2-B351-4CFA-AB9C-ED644309A571}"/>
              </a:ext>
            </a:extLst>
          </p:cNvPr>
          <p:cNvSpPr>
            <a:spLocks noGrp="1"/>
          </p:cNvSpPr>
          <p:nvPr>
            <p:ph idx="1"/>
          </p:nvPr>
        </p:nvSpPr>
        <p:spPr>
          <a:xfrm>
            <a:off x="669524" y="1390619"/>
            <a:ext cx="10515600" cy="4351338"/>
          </a:xfrm>
        </p:spPr>
        <p:txBody>
          <a:bodyPr>
            <a:normAutofit/>
          </a:bodyPr>
          <a:lstStyle/>
          <a:p>
            <a:pPr marL="0" indent="0">
              <a:buNone/>
            </a:pPr>
            <a:r>
              <a:rPr lang="en-US" b="1" i="0" dirty="0">
                <a:solidFill>
                  <a:srgbClr val="3333FF"/>
                </a:solidFill>
                <a:effectLst/>
                <a:latin typeface="Source Sans Pro" panose="020B0503030403020204" pitchFamily="34" charset="0"/>
              </a:rPr>
              <a:t>&amp;x </a:t>
            </a:r>
            <a:r>
              <a:rPr lang="en-US" b="0" i="0" dirty="0">
                <a:solidFill>
                  <a:srgbClr val="222222"/>
                </a:solidFill>
                <a:effectLst/>
                <a:latin typeface="Source Sans Pro" panose="020B0503030403020204" pitchFamily="34" charset="0"/>
              </a:rPr>
              <a:t>print the pointer of a variable on the screen</a:t>
            </a:r>
          </a:p>
          <a:p>
            <a:pPr marL="0" indent="0">
              <a:buNone/>
            </a:pPr>
            <a:r>
              <a:rPr lang="en-US" dirty="0">
                <a:solidFill>
                  <a:srgbClr val="222222"/>
                </a:solidFill>
                <a:latin typeface="Source Sans Pro" panose="020B0503030403020204" pitchFamily="34" charset="0"/>
              </a:rPr>
              <a:t>&amp; is called as pointer of operator.</a:t>
            </a:r>
          </a:p>
          <a:p>
            <a:pPr marL="0" indent="0">
              <a:buNone/>
            </a:pPr>
            <a:r>
              <a:rPr lang="en-US" b="0" i="0" dirty="0">
                <a:solidFill>
                  <a:srgbClr val="C030B9"/>
                </a:solidFill>
                <a:effectLst/>
                <a:latin typeface="Source Sans Pro" panose="020B0503030403020204" pitchFamily="34" charset="0"/>
              </a:rPr>
              <a:t>int main()</a:t>
            </a:r>
          </a:p>
          <a:p>
            <a:pPr marL="0" indent="0">
              <a:buNone/>
            </a:pPr>
            <a:r>
              <a:rPr lang="en-US" b="0" i="0" dirty="0">
                <a:solidFill>
                  <a:srgbClr val="C030B9"/>
                </a:solidFill>
                <a:effectLst/>
                <a:latin typeface="Source Sans Pro" panose="020B0503030403020204" pitchFamily="34" charset="0"/>
              </a:rPr>
              <a:t>{   </a:t>
            </a:r>
          </a:p>
          <a:p>
            <a:pPr marL="0" indent="0">
              <a:buNone/>
            </a:pPr>
            <a:r>
              <a:rPr lang="en-US" b="0" i="0" dirty="0">
                <a:solidFill>
                  <a:srgbClr val="C030B9"/>
                </a:solidFill>
                <a:effectLst/>
                <a:latin typeface="Source Sans Pro" panose="020B0503030403020204" pitchFamily="34" charset="0"/>
              </a:rPr>
              <a:t> int a=10;</a:t>
            </a:r>
          </a:p>
          <a:p>
            <a:pPr marL="0" indent="0">
              <a:buNone/>
            </a:pPr>
            <a:r>
              <a:rPr lang="en-US" b="0" i="0" dirty="0">
                <a:solidFill>
                  <a:srgbClr val="C030B9"/>
                </a:solidFill>
                <a:effectLst/>
                <a:latin typeface="Source Sans Pro" panose="020B0503030403020204" pitchFamily="34" charset="0"/>
              </a:rPr>
              <a:t>    </a:t>
            </a:r>
            <a:r>
              <a:rPr lang="en-US" b="0" i="0" dirty="0" err="1">
                <a:solidFill>
                  <a:srgbClr val="C030B9"/>
                </a:solidFill>
                <a:effectLst/>
                <a:latin typeface="Source Sans Pro" panose="020B0503030403020204" pitchFamily="34" charset="0"/>
              </a:rPr>
              <a:t>printf</a:t>
            </a:r>
            <a:r>
              <a:rPr lang="en-US" b="0" i="0" dirty="0">
                <a:solidFill>
                  <a:srgbClr val="C030B9"/>
                </a:solidFill>
                <a:effectLst/>
                <a:latin typeface="Source Sans Pro" panose="020B0503030403020204" pitchFamily="34" charset="0"/>
              </a:rPr>
              <a:t>("%</a:t>
            </a:r>
            <a:r>
              <a:rPr lang="en-US" b="0" i="0" dirty="0" err="1">
                <a:solidFill>
                  <a:srgbClr val="C030B9"/>
                </a:solidFill>
                <a:effectLst/>
                <a:latin typeface="Source Sans Pro" panose="020B0503030403020204" pitchFamily="34" charset="0"/>
              </a:rPr>
              <a:t>lu</a:t>
            </a:r>
            <a:r>
              <a:rPr lang="en-US" b="0" i="0" dirty="0">
                <a:solidFill>
                  <a:srgbClr val="C030B9"/>
                </a:solidFill>
                <a:effectLst/>
                <a:latin typeface="Source Sans Pro" panose="020B0503030403020204" pitchFamily="34" charset="0"/>
              </a:rPr>
              <a:t>",&amp;a);   </a:t>
            </a:r>
          </a:p>
          <a:p>
            <a:pPr marL="0" indent="0">
              <a:buNone/>
            </a:pPr>
            <a:r>
              <a:rPr lang="en-US" b="0" i="0" dirty="0">
                <a:solidFill>
                  <a:srgbClr val="C030B9"/>
                </a:solidFill>
                <a:effectLst/>
                <a:latin typeface="Source Sans Pro" panose="020B0503030403020204" pitchFamily="34" charset="0"/>
              </a:rPr>
              <a:t> return 0;</a:t>
            </a:r>
          </a:p>
          <a:p>
            <a:pPr marL="0" indent="0">
              <a:buNone/>
            </a:pPr>
            <a:r>
              <a:rPr lang="en-US" b="0" i="0" dirty="0">
                <a:solidFill>
                  <a:srgbClr val="C030B9"/>
                </a:solidFill>
                <a:effectLst/>
                <a:latin typeface="Source Sans Pro" panose="020B0503030403020204" pitchFamily="34" charset="0"/>
              </a:rPr>
              <a:t>}</a:t>
            </a:r>
          </a:p>
          <a:p>
            <a:pPr marL="0" indent="0">
              <a:buNone/>
            </a:pPr>
            <a:endParaRPr lang="te-IN" dirty="0"/>
          </a:p>
        </p:txBody>
      </p:sp>
      <p:sp>
        <p:nvSpPr>
          <p:cNvPr id="4" name="Footer Placeholder 3">
            <a:extLst>
              <a:ext uri="{FF2B5EF4-FFF2-40B4-BE49-F238E27FC236}">
                <a16:creationId xmlns:a16="http://schemas.microsoft.com/office/drawing/2014/main" id="{7115C16E-CA4A-4C15-B383-37EDE1DBDBFA}"/>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Tree>
    <p:extLst>
      <p:ext uri="{BB962C8B-B14F-4D97-AF65-F5344CB8AC3E}">
        <p14:creationId xmlns:p14="http://schemas.microsoft.com/office/powerpoint/2010/main" val="27049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BDF0-F3AD-42B5-A852-631B6B56D933}"/>
              </a:ext>
            </a:extLst>
          </p:cNvPr>
          <p:cNvSpPr>
            <a:spLocks noGrp="1"/>
          </p:cNvSpPr>
          <p:nvPr>
            <p:ph type="title"/>
          </p:nvPr>
        </p:nvSpPr>
        <p:spPr/>
        <p:txBody>
          <a:bodyPr/>
          <a:lstStyle/>
          <a:p>
            <a:pPr algn="ctr"/>
            <a:r>
              <a:rPr lang="en-US" b="0" i="0" dirty="0">
                <a:solidFill>
                  <a:srgbClr val="610B38"/>
                </a:solidFill>
                <a:effectLst/>
                <a:latin typeface="erdana"/>
              </a:rPr>
              <a:t>Command Line Arguments in C</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8DD470E9-7302-413D-B9F1-AA5556A37309}"/>
              </a:ext>
            </a:extLst>
          </p:cNvPr>
          <p:cNvSpPr>
            <a:spLocks noGrp="1"/>
          </p:cNvSpPr>
          <p:nvPr>
            <p:ph idx="1"/>
          </p:nvPr>
        </p:nvSpPr>
        <p:spPr/>
        <p:txBody>
          <a:bodyPr/>
          <a:lstStyle/>
          <a:p>
            <a:r>
              <a:rPr lang="en-US" b="0" i="0" dirty="0">
                <a:solidFill>
                  <a:srgbClr val="333333"/>
                </a:solidFill>
                <a:effectLst/>
                <a:latin typeface="Inter-Regular"/>
              </a:rPr>
              <a:t>The arguments passed from command line are called command line arguments. These arguments are handled by main() function.</a:t>
            </a:r>
          </a:p>
          <a:p>
            <a:pPr algn="just"/>
            <a:r>
              <a:rPr lang="en-US" b="0" i="0" dirty="0">
                <a:solidFill>
                  <a:srgbClr val="333333"/>
                </a:solidFill>
                <a:effectLst/>
                <a:latin typeface="Inter-Regular"/>
              </a:rPr>
              <a:t>To support command line argument, you need to change the structure of main() function as given below.</a:t>
            </a:r>
          </a:p>
          <a:p>
            <a:pPr marL="0" indent="0" algn="just">
              <a:buNone/>
            </a:pPr>
            <a:r>
              <a:rPr lang="en-US" b="1" i="0" dirty="0">
                <a:solidFill>
                  <a:srgbClr val="3333FF"/>
                </a:solidFill>
                <a:effectLst/>
                <a:latin typeface="Inter-Regular"/>
              </a:rPr>
              <a:t>int main(int </a:t>
            </a:r>
            <a:r>
              <a:rPr lang="en-US" b="1" i="0" dirty="0" err="1">
                <a:solidFill>
                  <a:srgbClr val="3333FF"/>
                </a:solidFill>
                <a:effectLst/>
                <a:latin typeface="Inter-Regular"/>
              </a:rPr>
              <a:t>argc</a:t>
            </a:r>
            <a:r>
              <a:rPr lang="en-US" b="1" i="0" dirty="0">
                <a:solidFill>
                  <a:srgbClr val="3333FF"/>
                </a:solidFill>
                <a:effectLst/>
                <a:latin typeface="Inter-Regular"/>
              </a:rPr>
              <a:t>, char *</a:t>
            </a:r>
            <a:r>
              <a:rPr lang="en-US" b="1" i="0" dirty="0" err="1">
                <a:solidFill>
                  <a:srgbClr val="3333FF"/>
                </a:solidFill>
                <a:effectLst/>
                <a:latin typeface="Inter-Regular"/>
              </a:rPr>
              <a:t>argv</a:t>
            </a:r>
            <a:r>
              <a:rPr lang="en-US" b="1" i="0" dirty="0">
                <a:solidFill>
                  <a:srgbClr val="3333FF"/>
                </a:solidFill>
                <a:effectLst/>
                <a:latin typeface="Inter-Regular"/>
              </a:rPr>
              <a:t>[] )  </a:t>
            </a:r>
          </a:p>
          <a:p>
            <a:pPr algn="just"/>
            <a:r>
              <a:rPr lang="en-US" b="0" i="0" dirty="0">
                <a:solidFill>
                  <a:srgbClr val="333333"/>
                </a:solidFill>
                <a:effectLst/>
                <a:latin typeface="Inter-Regular"/>
              </a:rPr>
              <a:t>Here, </a:t>
            </a:r>
            <a:r>
              <a:rPr lang="en-US" b="1" i="0" dirty="0" err="1">
                <a:solidFill>
                  <a:srgbClr val="333333"/>
                </a:solidFill>
                <a:effectLst/>
                <a:latin typeface="Inter-Bold"/>
              </a:rPr>
              <a:t>argc</a:t>
            </a:r>
            <a:r>
              <a:rPr lang="en-US" b="0" i="0" dirty="0">
                <a:solidFill>
                  <a:srgbClr val="333333"/>
                </a:solidFill>
                <a:effectLst/>
                <a:latin typeface="Inter-Regular"/>
              </a:rPr>
              <a:t> counts the number of arguments. It counts the file name as the first argument.</a:t>
            </a:r>
          </a:p>
          <a:p>
            <a:pPr algn="just"/>
            <a:r>
              <a:rPr lang="en-US" b="0" i="0" dirty="0">
                <a:solidFill>
                  <a:srgbClr val="333333"/>
                </a:solidFill>
                <a:effectLst/>
                <a:latin typeface="Inter-Regular"/>
              </a:rPr>
              <a:t>The </a:t>
            </a:r>
            <a:r>
              <a:rPr lang="en-US" b="1" i="0" dirty="0" err="1">
                <a:solidFill>
                  <a:srgbClr val="333333"/>
                </a:solidFill>
                <a:effectLst/>
                <a:latin typeface="Inter-Bold"/>
              </a:rPr>
              <a:t>argv</a:t>
            </a:r>
            <a:r>
              <a:rPr lang="en-US" b="1" i="0" dirty="0">
                <a:solidFill>
                  <a:srgbClr val="333333"/>
                </a:solidFill>
                <a:effectLst/>
                <a:latin typeface="Inter-Bold"/>
              </a:rPr>
              <a:t>[]</a:t>
            </a:r>
            <a:r>
              <a:rPr lang="en-US" b="0" i="0" dirty="0">
                <a:solidFill>
                  <a:srgbClr val="333333"/>
                </a:solidFill>
                <a:effectLst/>
                <a:latin typeface="Inter-Regular"/>
              </a:rPr>
              <a:t> contains the total number of arguments. The first argument is the file name always.</a:t>
            </a:r>
          </a:p>
          <a:p>
            <a:endParaRPr lang="te-IN" dirty="0"/>
          </a:p>
        </p:txBody>
      </p:sp>
      <p:sp>
        <p:nvSpPr>
          <p:cNvPr id="4" name="Footer Placeholder 3">
            <a:extLst>
              <a:ext uri="{FF2B5EF4-FFF2-40B4-BE49-F238E27FC236}">
                <a16:creationId xmlns:a16="http://schemas.microsoft.com/office/drawing/2014/main" id="{04481982-C536-4484-B645-003ABC787DFE}"/>
              </a:ext>
            </a:extLst>
          </p:cNvPr>
          <p:cNvSpPr>
            <a:spLocks noGrp="1"/>
          </p:cNvSpPr>
          <p:nvPr>
            <p:ph type="ftr" sz="quarter" idx="11"/>
          </p:nvPr>
        </p:nvSpPr>
        <p:spPr/>
        <p:txBody>
          <a:bodyPr/>
          <a:lstStyle/>
          <a:p>
            <a:r>
              <a:rPr lang="en-US"/>
              <a:t>PROGRAMMING FOR PROBLEM SOLVING USING C                               A.Lakshmanarao</a:t>
            </a:r>
          </a:p>
        </p:txBody>
      </p:sp>
    </p:spTree>
    <p:extLst>
      <p:ext uri="{BB962C8B-B14F-4D97-AF65-F5344CB8AC3E}">
        <p14:creationId xmlns:p14="http://schemas.microsoft.com/office/powerpoint/2010/main" val="152711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751D-F6D2-4452-8C8A-07CF65A58B70}"/>
              </a:ext>
            </a:extLst>
          </p:cNvPr>
          <p:cNvSpPr>
            <a:spLocks noGrp="1"/>
          </p:cNvSpPr>
          <p:nvPr>
            <p:ph type="title"/>
          </p:nvPr>
        </p:nvSpPr>
        <p:spPr>
          <a:xfrm>
            <a:off x="1433004" y="500062"/>
            <a:ext cx="10515600" cy="1325563"/>
          </a:xfrm>
        </p:spPr>
        <p:txBody>
          <a:bodyPr/>
          <a:lstStyle/>
          <a:p>
            <a:pPr algn="ctr"/>
            <a:r>
              <a:rPr lang="en-US" b="0" i="0" dirty="0">
                <a:solidFill>
                  <a:srgbClr val="610B38"/>
                </a:solidFill>
                <a:effectLst/>
                <a:latin typeface="erdana"/>
              </a:rPr>
              <a:t>Command Line Arguments in C-example</a:t>
            </a:r>
            <a:br>
              <a:rPr lang="en-US" b="0" i="0" dirty="0">
                <a:solidFill>
                  <a:srgbClr val="610B38"/>
                </a:solidFill>
                <a:effectLst/>
                <a:latin typeface="erdana"/>
              </a:rPr>
            </a:br>
            <a:endParaRPr lang="te-IN" dirty="0"/>
          </a:p>
        </p:txBody>
      </p:sp>
      <p:sp>
        <p:nvSpPr>
          <p:cNvPr id="3" name="Content Placeholder 2">
            <a:extLst>
              <a:ext uri="{FF2B5EF4-FFF2-40B4-BE49-F238E27FC236}">
                <a16:creationId xmlns:a16="http://schemas.microsoft.com/office/drawing/2014/main" id="{CBA97A6C-A1C9-45CD-9E56-A65767F729C8}"/>
              </a:ext>
            </a:extLst>
          </p:cNvPr>
          <p:cNvSpPr>
            <a:spLocks noGrp="1"/>
          </p:cNvSpPr>
          <p:nvPr>
            <p:ph idx="1"/>
          </p:nvPr>
        </p:nvSpPr>
        <p:spPr/>
        <p:txBody>
          <a:bodyPr>
            <a:normAutofit fontScale="92500" lnSpcReduction="20000"/>
          </a:bodyPr>
          <a:lstStyle/>
          <a:p>
            <a:pPr marL="0" indent="0" algn="just">
              <a:buNone/>
            </a:pPr>
            <a:r>
              <a:rPr lang="pt-BR" b="0" i="0" dirty="0">
                <a:effectLst/>
                <a:latin typeface="Inter-Regular"/>
              </a:rPr>
              <a:t>#include &lt;stdio.h&gt;  </a:t>
            </a:r>
          </a:p>
          <a:p>
            <a:pPr marL="0" indent="0" algn="just">
              <a:buNone/>
            </a:pPr>
            <a:r>
              <a:rPr lang="pt-BR" dirty="0">
                <a:latin typeface="Inter-Regular"/>
              </a:rPr>
              <a:t>int</a:t>
            </a:r>
            <a:r>
              <a:rPr lang="pt-BR" b="0" i="0" dirty="0">
                <a:effectLst/>
                <a:latin typeface="Inter-Regular"/>
              </a:rPr>
              <a:t> main(int c, char *x[] )  {  </a:t>
            </a:r>
          </a:p>
          <a:p>
            <a:pPr marL="0" indent="0" algn="just">
              <a:buNone/>
            </a:pPr>
            <a:r>
              <a:rPr lang="pt-BR" b="0" i="0" dirty="0">
                <a:effectLst/>
                <a:latin typeface="Inter-Regular"/>
              </a:rPr>
              <a:t> </a:t>
            </a:r>
          </a:p>
          <a:p>
            <a:pPr marL="0" indent="0" algn="just">
              <a:buNone/>
            </a:pPr>
            <a:r>
              <a:rPr lang="pt-BR" b="0" i="0" dirty="0">
                <a:effectLst/>
                <a:latin typeface="Inter-Regular"/>
              </a:rPr>
              <a:t>      printf("%s\n", x[0]);  </a:t>
            </a:r>
          </a:p>
          <a:p>
            <a:pPr marL="0" indent="0" algn="just">
              <a:buNone/>
            </a:pPr>
            <a:r>
              <a:rPr lang="pt-BR" b="0" i="0" dirty="0">
                <a:effectLst/>
                <a:latin typeface="Inter-Regular"/>
              </a:rPr>
              <a:t>    printf("%s\n", x[1]);  </a:t>
            </a:r>
          </a:p>
          <a:p>
            <a:pPr marL="0" indent="0" algn="just">
              <a:buNone/>
            </a:pPr>
            <a:r>
              <a:rPr lang="pt-BR" b="0" i="0" dirty="0">
                <a:effectLst/>
                <a:latin typeface="Inter-Regular"/>
              </a:rPr>
              <a:t>      printf("%s\n", x[2]);</a:t>
            </a:r>
          </a:p>
          <a:p>
            <a:pPr marL="0" indent="0" algn="just">
              <a:buNone/>
            </a:pPr>
            <a:r>
              <a:rPr lang="pt-BR" b="0" i="0" dirty="0">
                <a:effectLst/>
                <a:latin typeface="Inter-Regular"/>
              </a:rPr>
              <a:t>       printf("%s\n", x[3]);</a:t>
            </a:r>
          </a:p>
          <a:p>
            <a:pPr marL="0" indent="0" algn="just">
              <a:buNone/>
            </a:pPr>
            <a:r>
              <a:rPr lang="pt-BR" b="0" i="0" dirty="0">
                <a:effectLst/>
                <a:latin typeface="Inter-Regular"/>
              </a:rPr>
              <a:t>   printf("\n%d\n", c);  </a:t>
            </a:r>
          </a:p>
          <a:p>
            <a:pPr marL="0" indent="0" algn="just">
              <a:buNone/>
            </a:pPr>
            <a:r>
              <a:rPr lang="pt-BR" b="0" i="0" dirty="0">
                <a:effectLst/>
                <a:latin typeface="Inter-Regular"/>
              </a:rPr>
              <a:t>return 0;</a:t>
            </a:r>
          </a:p>
          <a:p>
            <a:pPr marL="0" indent="0" algn="just">
              <a:buNone/>
            </a:pPr>
            <a:r>
              <a:rPr lang="pt-BR" b="0" i="0" dirty="0">
                <a:effectLst/>
                <a:latin typeface="Inter-Regular"/>
              </a:rPr>
              <a:t>} </a:t>
            </a:r>
          </a:p>
        </p:txBody>
      </p:sp>
      <p:sp>
        <p:nvSpPr>
          <p:cNvPr id="4" name="Footer Placeholder 3">
            <a:extLst>
              <a:ext uri="{FF2B5EF4-FFF2-40B4-BE49-F238E27FC236}">
                <a16:creationId xmlns:a16="http://schemas.microsoft.com/office/drawing/2014/main" id="{FB26D11C-6067-4BAF-B346-4233F50ED56A}"/>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
        <p:nvSpPr>
          <p:cNvPr id="6" name="TextBox 5">
            <a:extLst>
              <a:ext uri="{FF2B5EF4-FFF2-40B4-BE49-F238E27FC236}">
                <a16:creationId xmlns:a16="http://schemas.microsoft.com/office/drawing/2014/main" id="{0EA11609-39CE-4198-BCCE-BCFB210C3FB1}"/>
              </a:ext>
            </a:extLst>
          </p:cNvPr>
          <p:cNvSpPr txBox="1"/>
          <p:nvPr/>
        </p:nvSpPr>
        <p:spPr>
          <a:xfrm>
            <a:off x="6331998" y="3548394"/>
            <a:ext cx="6094520" cy="1754326"/>
          </a:xfrm>
          <a:prstGeom prst="rect">
            <a:avLst/>
          </a:prstGeom>
          <a:noFill/>
        </p:spPr>
        <p:txBody>
          <a:bodyPr wrap="square">
            <a:spAutoFit/>
          </a:bodyPr>
          <a:lstStyle/>
          <a:p>
            <a:pPr marL="0" indent="0" algn="just">
              <a:buNone/>
            </a:pPr>
            <a:r>
              <a:rPr lang="pt-BR" b="0" i="0" dirty="0">
                <a:effectLst/>
                <a:latin typeface="Inter-Regular"/>
              </a:rPr>
              <a:t>o/p:</a:t>
            </a:r>
          </a:p>
          <a:p>
            <a:pPr marL="0" indent="0" algn="just">
              <a:buNone/>
            </a:pPr>
            <a:r>
              <a:rPr lang="pt-BR" dirty="0">
                <a:latin typeface="Inter-Regular"/>
              </a:rPr>
              <a:t>./a.out C Programming Language</a:t>
            </a:r>
          </a:p>
          <a:p>
            <a:pPr marL="0" indent="0" algn="just">
              <a:buNone/>
            </a:pPr>
            <a:endParaRPr lang="pt-BR" dirty="0">
              <a:latin typeface="Inter-Regular"/>
            </a:endParaRPr>
          </a:p>
          <a:p>
            <a:pPr marL="0" indent="0" algn="just">
              <a:buNone/>
            </a:pPr>
            <a:r>
              <a:rPr lang="pt-BR" dirty="0">
                <a:latin typeface="Inter-Regular"/>
              </a:rPr>
              <a:t>./a.out</a:t>
            </a:r>
          </a:p>
          <a:p>
            <a:pPr marL="0" indent="0" algn="just">
              <a:buNone/>
            </a:pPr>
            <a:r>
              <a:rPr lang="pt-BR" dirty="0">
                <a:latin typeface="Inter-Regular"/>
              </a:rPr>
              <a:t>C Programming </a:t>
            </a:r>
          </a:p>
          <a:p>
            <a:pPr marL="0" indent="0" algn="just">
              <a:buNone/>
            </a:pPr>
            <a:r>
              <a:rPr lang="pt-BR" dirty="0">
                <a:latin typeface="Inter-Regular"/>
              </a:rPr>
              <a:t>Language </a:t>
            </a:r>
            <a:endParaRPr lang="pt-BR" b="0" i="0" dirty="0">
              <a:effectLst/>
              <a:latin typeface="Inter-Regular"/>
            </a:endParaRPr>
          </a:p>
        </p:txBody>
      </p:sp>
    </p:spTree>
    <p:extLst>
      <p:ext uri="{BB962C8B-B14F-4D97-AF65-F5344CB8AC3E}">
        <p14:creationId xmlns:p14="http://schemas.microsoft.com/office/powerpoint/2010/main" val="241953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82F0-F55C-465E-AAA2-7ED68A959C5E}"/>
              </a:ext>
            </a:extLst>
          </p:cNvPr>
          <p:cNvSpPr>
            <a:spLocks noGrp="1"/>
          </p:cNvSpPr>
          <p:nvPr>
            <p:ph type="title"/>
          </p:nvPr>
        </p:nvSpPr>
        <p:spPr>
          <a:xfrm>
            <a:off x="2187606" y="420641"/>
            <a:ext cx="10515600" cy="1325563"/>
          </a:xfrm>
        </p:spPr>
        <p:txBody>
          <a:bodyPr/>
          <a:lstStyle/>
          <a:p>
            <a:r>
              <a:rPr lang="en-US" dirty="0"/>
              <a:t>		</a:t>
            </a:r>
            <a:r>
              <a:rPr lang="en-US" b="1" dirty="0"/>
              <a:t>what is pointer?</a:t>
            </a:r>
            <a:endParaRPr lang="te-IN" b="1" dirty="0"/>
          </a:p>
        </p:txBody>
      </p:sp>
      <p:sp>
        <p:nvSpPr>
          <p:cNvPr id="3" name="Content Placeholder 2">
            <a:extLst>
              <a:ext uri="{FF2B5EF4-FFF2-40B4-BE49-F238E27FC236}">
                <a16:creationId xmlns:a16="http://schemas.microsoft.com/office/drawing/2014/main" id="{60E5FCA2-B351-4CFA-AB9C-ED644309A571}"/>
              </a:ext>
            </a:extLst>
          </p:cNvPr>
          <p:cNvSpPr>
            <a:spLocks noGrp="1"/>
          </p:cNvSpPr>
          <p:nvPr>
            <p:ph idx="1"/>
          </p:nvPr>
        </p:nvSpPr>
        <p:spPr>
          <a:xfrm>
            <a:off x="669524" y="1390619"/>
            <a:ext cx="10515600" cy="4814872"/>
          </a:xfrm>
        </p:spPr>
        <p:txBody>
          <a:bodyPr>
            <a:normAutofit lnSpcReduction="10000"/>
          </a:bodyPr>
          <a:lstStyle/>
          <a:p>
            <a:pPr marL="0" indent="0">
              <a:buNone/>
            </a:pPr>
            <a:r>
              <a:rPr lang="en-US" b="1" i="0" dirty="0">
                <a:effectLst/>
                <a:latin typeface="Source Sans Pro" panose="020B0503030403020204" pitchFamily="34" charset="0"/>
              </a:rPr>
              <a:t>pointer is a variable which stores the pointer of another variable. </a:t>
            </a:r>
          </a:p>
          <a:p>
            <a:pPr marL="0" indent="0">
              <a:buNone/>
            </a:pPr>
            <a:r>
              <a:rPr lang="en-US" b="1" i="0" dirty="0">
                <a:effectLst/>
                <a:latin typeface="Source Sans Pro" panose="020B0503030403020204" pitchFamily="34" charset="0"/>
              </a:rPr>
              <a:t>This variable can be of type int, char, array, function, or any other pointer.</a:t>
            </a:r>
          </a:p>
          <a:p>
            <a:pPr marL="0" indent="0">
              <a:buNone/>
            </a:pPr>
            <a:r>
              <a:rPr lang="en-IN" b="0" i="0" u="sng" dirty="0">
                <a:solidFill>
                  <a:srgbClr val="610B38"/>
                </a:solidFill>
                <a:effectLst/>
                <a:latin typeface="erdana"/>
              </a:rPr>
              <a:t>Declaring a pointer</a:t>
            </a:r>
          </a:p>
          <a:p>
            <a:pPr marL="0" indent="0">
              <a:buNone/>
            </a:pPr>
            <a:r>
              <a:rPr lang="en-IN" dirty="0"/>
              <a:t>datatype *</a:t>
            </a:r>
            <a:r>
              <a:rPr lang="en-IN" dirty="0" err="1"/>
              <a:t>pointername</a:t>
            </a:r>
            <a:r>
              <a:rPr lang="en-IN" dirty="0"/>
              <a:t>;   // </a:t>
            </a:r>
            <a:r>
              <a:rPr lang="en-IN" b="1" dirty="0">
                <a:solidFill>
                  <a:srgbClr val="C030B9"/>
                </a:solidFill>
              </a:rPr>
              <a:t>* is called indirection operator</a:t>
            </a:r>
          </a:p>
          <a:p>
            <a:pPr marL="0" indent="0">
              <a:buNone/>
            </a:pPr>
            <a:endParaRPr lang="en-IN" dirty="0"/>
          </a:p>
          <a:p>
            <a:pPr marL="0" indent="0">
              <a:buNone/>
            </a:pPr>
            <a:r>
              <a:rPr lang="en-IN" dirty="0"/>
              <a:t>EX:</a:t>
            </a:r>
          </a:p>
          <a:p>
            <a:pPr marL="0" indent="0">
              <a:buNone/>
            </a:pPr>
            <a:r>
              <a:rPr lang="en-IN" dirty="0"/>
              <a:t>int *p1;  //  p1 can able to store pointer of integer variable</a:t>
            </a:r>
          </a:p>
          <a:p>
            <a:pPr marL="0" indent="0">
              <a:buNone/>
            </a:pPr>
            <a:r>
              <a:rPr lang="en-IN" dirty="0"/>
              <a:t>float *p2;    //p2 can  able to store pointer of float variable</a:t>
            </a:r>
          </a:p>
          <a:p>
            <a:pPr marL="0" indent="0">
              <a:buNone/>
            </a:pPr>
            <a:r>
              <a:rPr lang="en-IN" dirty="0" err="1">
                <a:solidFill>
                  <a:srgbClr val="3333FF"/>
                </a:solidFill>
              </a:rPr>
              <a:t>Later,using</a:t>
            </a:r>
            <a:r>
              <a:rPr lang="en-IN" dirty="0">
                <a:solidFill>
                  <a:srgbClr val="3333FF"/>
                </a:solidFill>
              </a:rPr>
              <a:t> &amp; operator p1,p2 can able to </a:t>
            </a:r>
            <a:r>
              <a:rPr lang="en-IN" dirty="0" err="1">
                <a:solidFill>
                  <a:srgbClr val="3333FF"/>
                </a:solidFill>
              </a:rPr>
              <a:t>pointeres</a:t>
            </a:r>
            <a:r>
              <a:rPr lang="en-IN" dirty="0"/>
              <a:t>.</a:t>
            </a:r>
          </a:p>
          <a:p>
            <a:pPr marL="0" indent="0">
              <a:buNone/>
            </a:pPr>
            <a:endParaRPr lang="te-IN" dirty="0"/>
          </a:p>
        </p:txBody>
      </p:sp>
      <p:sp>
        <p:nvSpPr>
          <p:cNvPr id="4" name="Footer Placeholder 3">
            <a:extLst>
              <a:ext uri="{FF2B5EF4-FFF2-40B4-BE49-F238E27FC236}">
                <a16:creationId xmlns:a16="http://schemas.microsoft.com/office/drawing/2014/main" id="{7115C16E-CA4A-4C15-B383-37EDE1DBDBFA}"/>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Tree>
    <p:extLst>
      <p:ext uri="{BB962C8B-B14F-4D97-AF65-F5344CB8AC3E}">
        <p14:creationId xmlns:p14="http://schemas.microsoft.com/office/powerpoint/2010/main" val="382485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82F0-F55C-465E-AAA2-7ED68A959C5E}"/>
              </a:ext>
            </a:extLst>
          </p:cNvPr>
          <p:cNvSpPr>
            <a:spLocks noGrp="1"/>
          </p:cNvSpPr>
          <p:nvPr>
            <p:ph type="title"/>
          </p:nvPr>
        </p:nvSpPr>
        <p:spPr>
          <a:xfrm>
            <a:off x="2187606" y="420641"/>
            <a:ext cx="10515600" cy="1325563"/>
          </a:xfrm>
        </p:spPr>
        <p:txBody>
          <a:bodyPr/>
          <a:lstStyle/>
          <a:p>
            <a:r>
              <a:rPr lang="en-US" dirty="0"/>
              <a:t>		</a:t>
            </a:r>
            <a:r>
              <a:rPr lang="en-US" b="1" dirty="0"/>
              <a:t>what is pointer?</a:t>
            </a:r>
            <a:endParaRPr lang="te-IN" b="1" dirty="0"/>
          </a:p>
        </p:txBody>
      </p:sp>
      <p:sp>
        <p:nvSpPr>
          <p:cNvPr id="3" name="Content Placeholder 2">
            <a:extLst>
              <a:ext uri="{FF2B5EF4-FFF2-40B4-BE49-F238E27FC236}">
                <a16:creationId xmlns:a16="http://schemas.microsoft.com/office/drawing/2014/main" id="{60E5FCA2-B351-4CFA-AB9C-ED644309A571}"/>
              </a:ext>
            </a:extLst>
          </p:cNvPr>
          <p:cNvSpPr>
            <a:spLocks noGrp="1"/>
          </p:cNvSpPr>
          <p:nvPr>
            <p:ph idx="1"/>
          </p:nvPr>
        </p:nvSpPr>
        <p:spPr>
          <a:xfrm>
            <a:off x="669524" y="1390619"/>
            <a:ext cx="10515600" cy="4351338"/>
          </a:xfrm>
        </p:spPr>
        <p:txBody>
          <a:bodyPr>
            <a:normAutofit lnSpcReduction="10000"/>
          </a:bodyPr>
          <a:lstStyle/>
          <a:p>
            <a:pPr marL="0" indent="0">
              <a:buNone/>
            </a:pPr>
            <a:r>
              <a:rPr lang="en-IN" b="0" i="0" u="sng" dirty="0">
                <a:solidFill>
                  <a:srgbClr val="610B38"/>
                </a:solidFill>
                <a:effectLst/>
                <a:latin typeface="erdana"/>
              </a:rPr>
              <a:t>Declaring a pointer</a:t>
            </a:r>
          </a:p>
          <a:p>
            <a:pPr marL="0" indent="0">
              <a:buNone/>
            </a:pPr>
            <a:r>
              <a:rPr lang="en-IN" dirty="0"/>
              <a:t>datatype *</a:t>
            </a:r>
            <a:r>
              <a:rPr lang="en-IN" dirty="0" err="1"/>
              <a:t>pointername</a:t>
            </a:r>
            <a:r>
              <a:rPr lang="en-IN" dirty="0"/>
              <a:t>;</a:t>
            </a:r>
          </a:p>
          <a:p>
            <a:pPr marL="0" indent="0">
              <a:buNone/>
            </a:pPr>
            <a:r>
              <a:rPr lang="en-IN" dirty="0"/>
              <a:t>EX:</a:t>
            </a:r>
          </a:p>
          <a:p>
            <a:pPr marL="0" indent="0">
              <a:buNone/>
            </a:pPr>
            <a:r>
              <a:rPr lang="en-IN" dirty="0"/>
              <a:t>int *p1;  //  p1 can able to store pointer of integer variable</a:t>
            </a:r>
          </a:p>
          <a:p>
            <a:pPr marL="0" indent="0">
              <a:buNone/>
            </a:pPr>
            <a:r>
              <a:rPr lang="en-IN" dirty="0"/>
              <a:t>float *p2;    //p2 can  able to store pointer of float variable</a:t>
            </a:r>
          </a:p>
          <a:p>
            <a:pPr marL="0" indent="0">
              <a:buNone/>
            </a:pPr>
            <a:r>
              <a:rPr lang="en-IN" b="1" u="sng" dirty="0"/>
              <a:t>Example:</a:t>
            </a:r>
          </a:p>
          <a:p>
            <a:pPr marL="0" indent="0">
              <a:buNone/>
            </a:pPr>
            <a:r>
              <a:rPr lang="en-IN" b="1" dirty="0"/>
              <a:t>int x=10;</a:t>
            </a:r>
          </a:p>
          <a:p>
            <a:pPr marL="0" indent="0">
              <a:buNone/>
            </a:pPr>
            <a:r>
              <a:rPr lang="en-IN" b="1" dirty="0"/>
              <a:t>int *p;</a:t>
            </a:r>
          </a:p>
          <a:p>
            <a:pPr marL="0" indent="0">
              <a:buNone/>
            </a:pPr>
            <a:r>
              <a:rPr lang="en-IN" b="1" dirty="0"/>
              <a:t>p=&amp;x;</a:t>
            </a:r>
          </a:p>
          <a:p>
            <a:pPr marL="0" indent="0">
              <a:buNone/>
            </a:pPr>
            <a:endParaRPr lang="te-IN" dirty="0"/>
          </a:p>
        </p:txBody>
      </p:sp>
      <p:sp>
        <p:nvSpPr>
          <p:cNvPr id="4" name="Footer Placeholder 3">
            <a:extLst>
              <a:ext uri="{FF2B5EF4-FFF2-40B4-BE49-F238E27FC236}">
                <a16:creationId xmlns:a16="http://schemas.microsoft.com/office/drawing/2014/main" id="{7115C16E-CA4A-4C15-B383-37EDE1DBDBFA}"/>
              </a:ext>
            </a:extLst>
          </p:cNvPr>
          <p:cNvSpPr>
            <a:spLocks noGrp="1"/>
          </p:cNvSpPr>
          <p:nvPr>
            <p:ph type="ftr" sz="quarter" idx="11"/>
          </p:nvPr>
        </p:nvSpPr>
        <p:spPr/>
        <p:txBody>
          <a:bodyPr/>
          <a:lstStyle/>
          <a:p>
            <a:r>
              <a:rPr lang="en-US" dirty="0"/>
              <a:t>PROGRAMMING FOR PROBLEM SOLVING USING C                               </a:t>
            </a:r>
            <a:r>
              <a:rPr lang="en-US" dirty="0" err="1"/>
              <a:t>A.Lakshmanarao</a:t>
            </a:r>
            <a:endParaRPr lang="en-US" dirty="0"/>
          </a:p>
        </p:txBody>
      </p:sp>
    </p:spTree>
    <p:extLst>
      <p:ext uri="{BB962C8B-B14F-4D97-AF65-F5344CB8AC3E}">
        <p14:creationId xmlns:p14="http://schemas.microsoft.com/office/powerpoint/2010/main" val="417808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p:txBody>
          <a:bodyPr/>
          <a:lstStyle/>
          <a:p>
            <a:r>
              <a:rPr lang="en-IN" dirty="0"/>
              <a:t>          </a:t>
            </a:r>
            <a:r>
              <a:rPr lang="en-IN" b="1" dirty="0"/>
              <a:t>pointer example</a:t>
            </a:r>
            <a:endParaRPr lang="te-IN" b="1" dirty="0"/>
          </a:p>
        </p:txBody>
      </p:sp>
      <p:sp>
        <p:nvSpPr>
          <p:cNvPr id="3" name="Content Placeholder 2">
            <a:extLst>
              <a:ext uri="{FF2B5EF4-FFF2-40B4-BE49-F238E27FC236}">
                <a16:creationId xmlns:a16="http://schemas.microsoft.com/office/drawing/2014/main" id="{3BD15E46-B24F-45B9-B21A-099717ABC837}"/>
              </a:ext>
            </a:extLst>
          </p:cNvPr>
          <p:cNvSpPr>
            <a:spLocks noGrp="1"/>
          </p:cNvSpPr>
          <p:nvPr>
            <p:ph idx="1"/>
          </p:nvPr>
        </p:nvSpPr>
        <p:spPr/>
        <p:txBody>
          <a:bodyPr>
            <a:normAutofit lnSpcReduction="1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    </a:t>
            </a:r>
          </a:p>
          <a:p>
            <a:pPr marL="0" indent="0">
              <a:buNone/>
            </a:pPr>
            <a:r>
              <a:rPr lang="en-US" dirty="0"/>
              <a:t>int a=10;   </a:t>
            </a:r>
          </a:p>
          <a:p>
            <a:pPr marL="0" indent="0">
              <a:buNone/>
            </a:pPr>
            <a:r>
              <a:rPr lang="en-US" dirty="0"/>
              <a:t> int *p;    p=&amp;a;</a:t>
            </a:r>
          </a:p>
          <a:p>
            <a:pPr marL="0" indent="0">
              <a:buNone/>
            </a:pPr>
            <a:r>
              <a:rPr lang="en-US" dirty="0"/>
              <a:t>    </a:t>
            </a:r>
            <a:r>
              <a:rPr lang="en-US" dirty="0" err="1"/>
              <a:t>printf</a:t>
            </a:r>
            <a:r>
              <a:rPr lang="en-US" dirty="0"/>
              <a:t>("%</a:t>
            </a:r>
            <a:r>
              <a:rPr lang="en-US" dirty="0" err="1"/>
              <a:t>x",p</a:t>
            </a:r>
            <a:r>
              <a:rPr lang="en-US" dirty="0"/>
              <a:t>);    </a:t>
            </a:r>
          </a:p>
          <a:p>
            <a:pPr marL="0" indent="0">
              <a:buNone/>
            </a:pPr>
            <a:r>
              <a:rPr lang="en-US" dirty="0" err="1"/>
              <a:t>printf</a:t>
            </a:r>
            <a:r>
              <a:rPr lang="en-US" dirty="0"/>
              <a:t>("\</a:t>
            </a:r>
            <a:r>
              <a:rPr lang="en-US" dirty="0" err="1"/>
              <a:t>n%x</a:t>
            </a:r>
            <a:r>
              <a:rPr lang="en-US" dirty="0"/>
              <a:t>",&amp;a);  </a:t>
            </a:r>
          </a:p>
          <a:p>
            <a:pPr marL="0" indent="0">
              <a:buNone/>
            </a:pPr>
            <a:r>
              <a:rPr lang="en-US" dirty="0"/>
              <a:t>  return 0;</a:t>
            </a:r>
          </a:p>
          <a:p>
            <a:pPr marL="0" indent="0">
              <a:buNone/>
            </a:pPr>
            <a:r>
              <a:rPr lang="en-US" dirty="0"/>
              <a:t>}</a:t>
            </a:r>
            <a:endParaRPr lang="te-IN"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5" name="Content Placeholder 2">
            <a:extLst>
              <a:ext uri="{FF2B5EF4-FFF2-40B4-BE49-F238E27FC236}">
                <a16:creationId xmlns:a16="http://schemas.microsoft.com/office/drawing/2014/main" id="{4210F040-F962-48B7-B2FD-3EEE23D761B8}"/>
              </a:ext>
            </a:extLst>
          </p:cNvPr>
          <p:cNvSpPr txBox="1">
            <a:spLocks/>
          </p:cNvSpPr>
          <p:nvPr/>
        </p:nvSpPr>
        <p:spPr>
          <a:xfrm>
            <a:off x="6830627" y="1646238"/>
            <a:ext cx="381369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int main()</a:t>
            </a:r>
          </a:p>
          <a:p>
            <a:pPr marL="0" indent="0">
              <a:buFont typeface="Arial" panose="020B0604020202020204" pitchFamily="34" charset="0"/>
              <a:buNone/>
            </a:pPr>
            <a:r>
              <a:rPr lang="en-US"/>
              <a:t>{    </a:t>
            </a:r>
          </a:p>
          <a:p>
            <a:pPr marL="0" indent="0">
              <a:buFont typeface="Arial" panose="020B0604020202020204" pitchFamily="34" charset="0"/>
              <a:buNone/>
            </a:pPr>
            <a:r>
              <a:rPr lang="en-US"/>
              <a:t>float a=10; </a:t>
            </a:r>
          </a:p>
          <a:p>
            <a:pPr marL="0" indent="0">
              <a:buFont typeface="Arial" panose="020B0604020202020204" pitchFamily="34" charset="0"/>
              <a:buNone/>
            </a:pPr>
            <a:r>
              <a:rPr lang="en-US"/>
              <a:t>   float *p;  </a:t>
            </a:r>
          </a:p>
          <a:p>
            <a:pPr marL="0" indent="0">
              <a:buFont typeface="Arial" panose="020B0604020202020204" pitchFamily="34" charset="0"/>
              <a:buNone/>
            </a:pPr>
            <a:r>
              <a:rPr lang="en-US"/>
              <a:t>  p=&amp;a;  </a:t>
            </a:r>
          </a:p>
          <a:p>
            <a:pPr marL="0" indent="0">
              <a:buFont typeface="Arial" panose="020B0604020202020204" pitchFamily="34" charset="0"/>
              <a:buNone/>
            </a:pPr>
            <a:r>
              <a:rPr lang="en-US"/>
              <a:t>  printf("%x",p);  </a:t>
            </a:r>
          </a:p>
          <a:p>
            <a:pPr marL="0" indent="0">
              <a:buFont typeface="Arial" panose="020B0604020202020204" pitchFamily="34" charset="0"/>
              <a:buNone/>
            </a:pPr>
            <a:r>
              <a:rPr lang="en-US"/>
              <a:t>  printf("\n%x",&amp;a);    </a:t>
            </a:r>
          </a:p>
          <a:p>
            <a:pPr marL="0" indent="0">
              <a:buFont typeface="Arial" panose="020B0604020202020204" pitchFamily="34" charset="0"/>
              <a:buNone/>
            </a:pPr>
            <a:r>
              <a:rPr lang="en-US"/>
              <a:t>return 0;</a:t>
            </a:r>
          </a:p>
          <a:p>
            <a:pPr marL="0" indent="0">
              <a:buFont typeface="Arial" panose="020B0604020202020204" pitchFamily="34" charset="0"/>
              <a:buNone/>
            </a:pPr>
            <a:r>
              <a:rPr lang="en-US"/>
              <a:t>}</a:t>
            </a:r>
            <a:endParaRPr lang="te-IN" dirty="0"/>
          </a:p>
        </p:txBody>
      </p:sp>
    </p:spTree>
    <p:extLst>
      <p:ext uri="{BB962C8B-B14F-4D97-AF65-F5344CB8AC3E}">
        <p14:creationId xmlns:p14="http://schemas.microsoft.com/office/powerpoint/2010/main" val="173432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a:xfrm>
            <a:off x="838200" y="136525"/>
            <a:ext cx="10515600" cy="1325563"/>
          </a:xfrm>
        </p:spPr>
        <p:txBody>
          <a:bodyPr/>
          <a:lstStyle/>
          <a:p>
            <a:r>
              <a:rPr lang="en-IN" dirty="0"/>
              <a:t>          </a:t>
            </a:r>
            <a:r>
              <a:rPr lang="en-IN" b="1" dirty="0"/>
              <a:t>pointer to pointer(</a:t>
            </a:r>
            <a:r>
              <a:rPr lang="en-IN" b="0" i="0" dirty="0">
                <a:solidFill>
                  <a:srgbClr val="610B38"/>
                </a:solidFill>
                <a:effectLst/>
                <a:latin typeface="erdana"/>
              </a:rPr>
              <a:t>Double Pointer )</a:t>
            </a:r>
            <a:endParaRPr lang="te-IN" b="1"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6" name="Content Placeholder 5">
            <a:extLst>
              <a:ext uri="{FF2B5EF4-FFF2-40B4-BE49-F238E27FC236}">
                <a16:creationId xmlns:a16="http://schemas.microsoft.com/office/drawing/2014/main" id="{72AD273C-EE92-40E3-B0F1-7A68EBF6C9E1}"/>
              </a:ext>
            </a:extLst>
          </p:cNvPr>
          <p:cNvSpPr>
            <a:spLocks noGrp="1"/>
          </p:cNvSpPr>
          <p:nvPr>
            <p:ph idx="1"/>
          </p:nvPr>
        </p:nvSpPr>
        <p:spPr>
          <a:xfrm>
            <a:off x="385440" y="1462088"/>
            <a:ext cx="11217674" cy="4836435"/>
          </a:xfrm>
        </p:spPr>
        <p:txBody>
          <a:bodyPr>
            <a:normAutofit/>
          </a:bodyPr>
          <a:lstStyle/>
          <a:p>
            <a:r>
              <a:rPr lang="en-US" dirty="0"/>
              <a:t>As we know that, a pointer is used to store the pointer of a variable in C. </a:t>
            </a:r>
          </a:p>
          <a:p>
            <a:r>
              <a:rPr lang="en-US" dirty="0"/>
              <a:t>Pointer reduces the access time of a variable. </a:t>
            </a:r>
          </a:p>
          <a:p>
            <a:r>
              <a:rPr lang="en-US" dirty="0"/>
              <a:t>we can also define a pointer to store the pointer of another pointer. Such pointer is known as a double pointer (pointer to pointer).</a:t>
            </a:r>
          </a:p>
          <a:p>
            <a:r>
              <a:rPr lang="en-US" b="1" u="sng" dirty="0"/>
              <a:t>Declaration:</a:t>
            </a:r>
          </a:p>
          <a:p>
            <a:pPr marL="0" indent="0">
              <a:buNone/>
            </a:pPr>
            <a:r>
              <a:rPr lang="en-US" b="1" dirty="0">
                <a:solidFill>
                  <a:srgbClr val="3333FF"/>
                </a:solidFill>
              </a:rPr>
              <a:t>datatype  **ptr;   // ptr can able to store pointer of *ptr</a:t>
            </a:r>
          </a:p>
        </p:txBody>
      </p:sp>
    </p:spTree>
    <p:extLst>
      <p:ext uri="{BB962C8B-B14F-4D97-AF65-F5344CB8AC3E}">
        <p14:creationId xmlns:p14="http://schemas.microsoft.com/office/powerpoint/2010/main" val="168193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D536-F228-4345-BA71-01B885BF5507}"/>
              </a:ext>
            </a:extLst>
          </p:cNvPr>
          <p:cNvSpPr>
            <a:spLocks noGrp="1"/>
          </p:cNvSpPr>
          <p:nvPr>
            <p:ph type="title"/>
          </p:nvPr>
        </p:nvSpPr>
        <p:spPr>
          <a:xfrm>
            <a:off x="838200" y="136525"/>
            <a:ext cx="10515600" cy="1325563"/>
          </a:xfrm>
        </p:spPr>
        <p:txBody>
          <a:bodyPr/>
          <a:lstStyle/>
          <a:p>
            <a:r>
              <a:rPr lang="en-IN" dirty="0"/>
              <a:t>          </a:t>
            </a:r>
            <a:r>
              <a:rPr lang="en-IN" b="1" dirty="0"/>
              <a:t>pointer to pointer(</a:t>
            </a:r>
            <a:r>
              <a:rPr lang="en-IN" b="0" i="0" dirty="0">
                <a:solidFill>
                  <a:srgbClr val="610B38"/>
                </a:solidFill>
                <a:effectLst/>
                <a:latin typeface="erdana"/>
              </a:rPr>
              <a:t>Double Pointer )</a:t>
            </a:r>
            <a:endParaRPr lang="te-IN" b="1" dirty="0"/>
          </a:p>
        </p:txBody>
      </p:sp>
      <p:sp>
        <p:nvSpPr>
          <p:cNvPr id="4" name="Footer Placeholder 3">
            <a:extLst>
              <a:ext uri="{FF2B5EF4-FFF2-40B4-BE49-F238E27FC236}">
                <a16:creationId xmlns:a16="http://schemas.microsoft.com/office/drawing/2014/main" id="{0A198682-3E6D-4EF1-B26C-5B5E3F1409F9}"/>
              </a:ext>
            </a:extLst>
          </p:cNvPr>
          <p:cNvSpPr>
            <a:spLocks noGrp="1"/>
          </p:cNvSpPr>
          <p:nvPr>
            <p:ph type="ftr" sz="quarter" idx="11"/>
          </p:nvPr>
        </p:nvSpPr>
        <p:spPr/>
        <p:txBody>
          <a:bodyPr/>
          <a:lstStyle/>
          <a:p>
            <a:r>
              <a:rPr lang="en-US"/>
              <a:t>PROGRAMMING FOR PROBLEM SOLVING USING C                               A.Lakshmanarao</a:t>
            </a:r>
          </a:p>
        </p:txBody>
      </p:sp>
      <p:sp>
        <p:nvSpPr>
          <p:cNvPr id="6" name="Content Placeholder 5">
            <a:extLst>
              <a:ext uri="{FF2B5EF4-FFF2-40B4-BE49-F238E27FC236}">
                <a16:creationId xmlns:a16="http://schemas.microsoft.com/office/drawing/2014/main" id="{72AD273C-EE92-40E3-B0F1-7A68EBF6C9E1}"/>
              </a:ext>
            </a:extLst>
          </p:cNvPr>
          <p:cNvSpPr>
            <a:spLocks noGrp="1"/>
          </p:cNvSpPr>
          <p:nvPr>
            <p:ph idx="1"/>
          </p:nvPr>
        </p:nvSpPr>
        <p:spPr>
          <a:xfrm>
            <a:off x="474217" y="976076"/>
            <a:ext cx="11217674" cy="4836435"/>
          </a:xfrm>
        </p:spPr>
        <p:txBody>
          <a:bodyPr>
            <a:normAutofit/>
          </a:bodyPr>
          <a:lstStyle/>
          <a:p>
            <a:r>
              <a:rPr lang="en-US" b="1" u="sng" dirty="0"/>
              <a:t>Declaration:</a:t>
            </a:r>
          </a:p>
          <a:p>
            <a:pPr marL="0" indent="0">
              <a:buNone/>
            </a:pPr>
            <a:r>
              <a:rPr lang="en-US" b="1" dirty="0">
                <a:solidFill>
                  <a:srgbClr val="3333FF"/>
                </a:solidFill>
              </a:rPr>
              <a:t>datatype  **ptr;   // ptr can able to store pointer of *ptr</a:t>
            </a:r>
          </a:p>
          <a:p>
            <a:pPr marL="0" indent="0">
              <a:buNone/>
            </a:pPr>
            <a:r>
              <a:rPr lang="en-US" b="1" dirty="0">
                <a:solidFill>
                  <a:srgbClr val="3333FF"/>
                </a:solidFill>
              </a:rPr>
              <a:t>int x=10;</a:t>
            </a:r>
          </a:p>
          <a:p>
            <a:pPr marL="0" indent="0">
              <a:buNone/>
            </a:pPr>
            <a:r>
              <a:rPr lang="en-US" b="1" dirty="0">
                <a:solidFill>
                  <a:srgbClr val="3333FF"/>
                </a:solidFill>
              </a:rPr>
              <a:t>int *p1=&amp;x;</a:t>
            </a:r>
          </a:p>
          <a:p>
            <a:pPr marL="0" indent="0">
              <a:buNone/>
            </a:pPr>
            <a:r>
              <a:rPr lang="en-US" b="1" dirty="0">
                <a:solidFill>
                  <a:srgbClr val="3333FF"/>
                </a:solidFill>
              </a:rPr>
              <a:t>int **p2=&amp;p1;</a:t>
            </a:r>
            <a:endParaRPr lang="te-IN" b="1" dirty="0">
              <a:solidFill>
                <a:srgbClr val="3333FF"/>
              </a:solidFill>
            </a:endParaRPr>
          </a:p>
        </p:txBody>
      </p:sp>
      <p:pic>
        <p:nvPicPr>
          <p:cNvPr id="1026" name="Picture 2" descr="pointer to pointer in c">
            <a:extLst>
              <a:ext uri="{FF2B5EF4-FFF2-40B4-BE49-F238E27FC236}">
                <a16:creationId xmlns:a16="http://schemas.microsoft.com/office/drawing/2014/main" id="{D8B9CA67-6572-44B1-B0F1-D40A4EE4B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078" y="4248128"/>
            <a:ext cx="5280226" cy="12242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50CDDA-F1CD-4325-BCEA-F56B7033336B}"/>
              </a:ext>
            </a:extLst>
          </p:cNvPr>
          <p:cNvSpPr txBox="1"/>
          <p:nvPr/>
        </p:nvSpPr>
        <p:spPr>
          <a:xfrm>
            <a:off x="3828495" y="5013210"/>
            <a:ext cx="619218" cy="369332"/>
          </a:xfrm>
          <a:prstGeom prst="rect">
            <a:avLst/>
          </a:prstGeom>
          <a:noFill/>
        </p:spPr>
        <p:txBody>
          <a:bodyPr wrap="square">
            <a:spAutoFit/>
          </a:bodyPr>
          <a:lstStyle/>
          <a:p>
            <a:r>
              <a:rPr lang="en-US" b="1" dirty="0">
                <a:solidFill>
                  <a:srgbClr val="3333FF"/>
                </a:solidFill>
              </a:rPr>
              <a:t>p1</a:t>
            </a:r>
            <a:endParaRPr lang="te-IN" dirty="0"/>
          </a:p>
        </p:txBody>
      </p:sp>
      <p:sp>
        <p:nvSpPr>
          <p:cNvPr id="8" name="TextBox 7">
            <a:extLst>
              <a:ext uri="{FF2B5EF4-FFF2-40B4-BE49-F238E27FC236}">
                <a16:creationId xmlns:a16="http://schemas.microsoft.com/office/drawing/2014/main" id="{EBEDE1F1-575E-4D0D-96C5-6D21ABB3BD75}"/>
              </a:ext>
            </a:extLst>
          </p:cNvPr>
          <p:cNvSpPr txBox="1"/>
          <p:nvPr/>
        </p:nvSpPr>
        <p:spPr>
          <a:xfrm>
            <a:off x="5862961" y="5013210"/>
            <a:ext cx="619218" cy="369332"/>
          </a:xfrm>
          <a:prstGeom prst="rect">
            <a:avLst/>
          </a:prstGeom>
          <a:noFill/>
        </p:spPr>
        <p:txBody>
          <a:bodyPr wrap="square">
            <a:spAutoFit/>
          </a:bodyPr>
          <a:lstStyle/>
          <a:p>
            <a:r>
              <a:rPr lang="en-US" b="1" dirty="0">
                <a:solidFill>
                  <a:srgbClr val="3333FF"/>
                </a:solidFill>
              </a:rPr>
              <a:t>x</a:t>
            </a:r>
            <a:endParaRPr lang="te-IN" dirty="0"/>
          </a:p>
        </p:txBody>
      </p:sp>
      <p:sp>
        <p:nvSpPr>
          <p:cNvPr id="9" name="TextBox 8">
            <a:extLst>
              <a:ext uri="{FF2B5EF4-FFF2-40B4-BE49-F238E27FC236}">
                <a16:creationId xmlns:a16="http://schemas.microsoft.com/office/drawing/2014/main" id="{337C14F8-CD21-4D97-BDC6-C1B23198BCA0}"/>
              </a:ext>
            </a:extLst>
          </p:cNvPr>
          <p:cNvSpPr txBox="1"/>
          <p:nvPr/>
        </p:nvSpPr>
        <p:spPr>
          <a:xfrm>
            <a:off x="1836569" y="5020580"/>
            <a:ext cx="619218" cy="369332"/>
          </a:xfrm>
          <a:prstGeom prst="rect">
            <a:avLst/>
          </a:prstGeom>
          <a:noFill/>
        </p:spPr>
        <p:txBody>
          <a:bodyPr wrap="square">
            <a:spAutoFit/>
          </a:bodyPr>
          <a:lstStyle/>
          <a:p>
            <a:r>
              <a:rPr lang="en-US" b="1" dirty="0">
                <a:solidFill>
                  <a:srgbClr val="3333FF"/>
                </a:solidFill>
              </a:rPr>
              <a:t>p2</a:t>
            </a:r>
            <a:endParaRPr lang="te-IN" dirty="0"/>
          </a:p>
        </p:txBody>
      </p:sp>
      <p:sp>
        <p:nvSpPr>
          <p:cNvPr id="10" name="TextBox 9">
            <a:extLst>
              <a:ext uri="{FF2B5EF4-FFF2-40B4-BE49-F238E27FC236}">
                <a16:creationId xmlns:a16="http://schemas.microsoft.com/office/drawing/2014/main" id="{981D0FF8-518D-4F6F-8548-F348F02BBBF1}"/>
              </a:ext>
            </a:extLst>
          </p:cNvPr>
          <p:cNvSpPr txBox="1"/>
          <p:nvPr/>
        </p:nvSpPr>
        <p:spPr>
          <a:xfrm>
            <a:off x="5862961" y="4530847"/>
            <a:ext cx="619218" cy="369332"/>
          </a:xfrm>
          <a:prstGeom prst="rect">
            <a:avLst/>
          </a:prstGeom>
          <a:noFill/>
        </p:spPr>
        <p:txBody>
          <a:bodyPr wrap="square">
            <a:spAutoFit/>
          </a:bodyPr>
          <a:lstStyle/>
          <a:p>
            <a:r>
              <a:rPr lang="en-US" b="1" dirty="0">
                <a:solidFill>
                  <a:srgbClr val="3333FF"/>
                </a:solidFill>
              </a:rPr>
              <a:t>10</a:t>
            </a:r>
            <a:endParaRPr lang="te-IN" dirty="0"/>
          </a:p>
        </p:txBody>
      </p:sp>
    </p:spTree>
    <p:extLst>
      <p:ext uri="{BB962C8B-B14F-4D97-AF65-F5344CB8AC3E}">
        <p14:creationId xmlns:p14="http://schemas.microsoft.com/office/powerpoint/2010/main" val="3743206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42291</TotalTime>
  <Words>4129</Words>
  <Application>Microsoft Office PowerPoint</Application>
  <PresentationFormat>Widescreen</PresentationFormat>
  <Paragraphs>523</Paragraphs>
  <Slides>41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Arial</vt:lpstr>
      <vt:lpstr>Calibri</vt:lpstr>
      <vt:lpstr>Calibri Light</vt:lpstr>
      <vt:lpstr>droid sans mono</vt:lpstr>
      <vt:lpstr>erdana</vt:lpstr>
      <vt:lpstr>euclid_circular_a</vt:lpstr>
      <vt:lpstr>Inter-Bold</vt:lpstr>
      <vt:lpstr>Inter-Regular</vt:lpstr>
      <vt:lpstr>Source Sans Pro</vt:lpstr>
      <vt:lpstr>Times New Roman</vt:lpstr>
      <vt:lpstr>Times New Roman</vt:lpstr>
      <vt:lpstr>urw-din</vt:lpstr>
      <vt:lpstr>Office Theme</vt:lpstr>
      <vt:lpstr>PowerPoint Presentation</vt:lpstr>
      <vt:lpstr>PowerPoint Presentation</vt:lpstr>
      <vt:lpstr>  pointer-introduction</vt:lpstr>
      <vt:lpstr>  pointer-introduction</vt:lpstr>
      <vt:lpstr>  what is pointer?</vt:lpstr>
      <vt:lpstr>  what is pointer?</vt:lpstr>
      <vt:lpstr>          pointer example</vt:lpstr>
      <vt:lpstr>          pointer to pointer(Double Pointer )</vt:lpstr>
      <vt:lpstr>          pointer to pointer(Double Pointer )</vt:lpstr>
      <vt:lpstr>          pointer to pointer example</vt:lpstr>
      <vt:lpstr>          pointer Arithemetic</vt:lpstr>
      <vt:lpstr>          pointer Arithemetic-example</vt:lpstr>
      <vt:lpstr>NULL pointer in C </vt:lpstr>
      <vt:lpstr>NULL pointer in C-example </vt:lpstr>
      <vt:lpstr>            void pointer</vt:lpstr>
      <vt:lpstr>            generic(void) pointer=example</vt:lpstr>
      <vt:lpstr> Pointers as Function arguments  (Parameter passing methods)</vt:lpstr>
      <vt:lpstr>call by value-example</vt:lpstr>
      <vt:lpstr>call by reference-example</vt:lpstr>
      <vt:lpstr>Arrays and Pointers </vt:lpstr>
      <vt:lpstr>            pointers and arrays</vt:lpstr>
      <vt:lpstr>          pointer and strings</vt:lpstr>
      <vt:lpstr> pointer and strings</vt:lpstr>
      <vt:lpstr>pointer and strings</vt:lpstr>
      <vt:lpstr>pointer and strings</vt:lpstr>
      <vt:lpstr>          pointer and strings</vt:lpstr>
      <vt:lpstr>          pointer and strings</vt:lpstr>
      <vt:lpstr>                 Memory allcoation</vt:lpstr>
      <vt:lpstr>Dynamic memory allocation in C </vt:lpstr>
      <vt:lpstr>PowerPoint Presentation</vt:lpstr>
      <vt:lpstr>malloc() </vt:lpstr>
      <vt:lpstr>           malloc()-example</vt:lpstr>
      <vt:lpstr>calloc()</vt:lpstr>
      <vt:lpstr>           calloc()-example</vt:lpstr>
      <vt:lpstr>calloc()</vt:lpstr>
      <vt:lpstr>realloc()</vt:lpstr>
      <vt:lpstr>           realloc()-example</vt:lpstr>
      <vt:lpstr>Dangling Pointers in C </vt:lpstr>
      <vt:lpstr>Dangling Pointers in C-example </vt:lpstr>
      <vt:lpstr>Command Line Arguments in C </vt:lpstr>
      <vt:lpstr>Command Line Arguments in C-example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A Lakshman CSE</cp:lastModifiedBy>
  <cp:revision>5527</cp:revision>
  <dcterms:created xsi:type="dcterms:W3CDTF">2019-06-12T04:29:05Z</dcterms:created>
  <dcterms:modified xsi:type="dcterms:W3CDTF">2021-07-05T05:55:02Z</dcterms:modified>
</cp:coreProperties>
</file>