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7" r:id="rId2"/>
    <p:sldId id="697" r:id="rId3"/>
    <p:sldId id="739" r:id="rId4"/>
    <p:sldId id="740" r:id="rId5"/>
    <p:sldId id="258" r:id="rId6"/>
    <p:sldId id="262" r:id="rId7"/>
    <p:sldId id="744" r:id="rId8"/>
    <p:sldId id="741" r:id="rId9"/>
    <p:sldId id="743" r:id="rId10"/>
    <p:sldId id="745" r:id="rId11"/>
    <p:sldId id="259" r:id="rId12"/>
    <p:sldId id="746" r:id="rId13"/>
    <p:sldId id="747" r:id="rId14"/>
    <p:sldId id="748" r:id="rId15"/>
    <p:sldId id="674" r:id="rId16"/>
    <p:sldId id="749" r:id="rId17"/>
    <p:sldId id="750" r:id="rId18"/>
    <p:sldId id="751" r:id="rId19"/>
    <p:sldId id="753" r:id="rId20"/>
    <p:sldId id="752" r:id="rId21"/>
    <p:sldId id="723" r:id="rId22"/>
    <p:sldId id="724" r:id="rId23"/>
    <p:sldId id="754" r:id="rId24"/>
    <p:sldId id="755" r:id="rId25"/>
    <p:sldId id="756" r:id="rId26"/>
    <p:sldId id="757" r:id="rId27"/>
    <p:sldId id="758" r:id="rId28"/>
    <p:sldId id="759" r:id="rId29"/>
    <p:sldId id="760" r:id="rId30"/>
    <p:sldId id="761" r:id="rId31"/>
    <p:sldId id="762" r:id="rId32"/>
    <p:sldId id="763" r:id="rId33"/>
    <p:sldId id="766" r:id="rId34"/>
    <p:sldId id="764" r:id="rId35"/>
    <p:sldId id="765" r:id="rId36"/>
    <p:sldId id="767" r:id="rId37"/>
    <p:sldId id="768" r:id="rId38"/>
    <p:sldId id="769" r:id="rId39"/>
    <p:sldId id="770" r:id="rId40"/>
    <p:sldId id="77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D86118"/>
    <a:srgbClr val="C030B9"/>
    <a:srgbClr val="4B15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4660"/>
  </p:normalViewPr>
  <p:slideViewPr>
    <p:cSldViewPr snapToGrid="0">
      <p:cViewPr varScale="1">
        <p:scale>
          <a:sx n="86" d="100"/>
          <a:sy n="86" d="100"/>
        </p:scale>
        <p:origin x="470" y="8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oopa K" userId="d5618d71381fdc62" providerId="LiveId" clId="{EA528CF4-0692-422F-9E45-2FB6D7D4CC66}"/>
    <pc:docChg chg="custSel addSld modSld">
      <pc:chgData name="Swaroopa K" userId="d5618d71381fdc62" providerId="LiveId" clId="{EA528CF4-0692-422F-9E45-2FB6D7D4CC66}" dt="2022-03-10T08:15:08.303" v="303" actId="20577"/>
      <pc:docMkLst>
        <pc:docMk/>
      </pc:docMkLst>
      <pc:sldChg chg="modSp mod">
        <pc:chgData name="Swaroopa K" userId="d5618d71381fdc62" providerId="LiveId" clId="{EA528CF4-0692-422F-9E45-2FB6D7D4CC66}" dt="2022-03-10T07:56:13.523" v="13" actId="6549"/>
        <pc:sldMkLst>
          <pc:docMk/>
          <pc:sldMk cId="0" sldId="257"/>
        </pc:sldMkLst>
        <pc:spChg chg="mod">
          <ac:chgData name="Swaroopa K" userId="d5618d71381fdc62" providerId="LiveId" clId="{EA528CF4-0692-422F-9E45-2FB6D7D4CC66}" dt="2022-03-10T07:56:13.523" v="13" actId="6549"/>
          <ac:spMkLst>
            <pc:docMk/>
            <pc:sldMk cId="0" sldId="257"/>
            <ac:spMk id="2" creationId="{449CABCA-EE8F-4B7D-AA83-7FE2B2D760B8}"/>
          </ac:spMkLst>
        </pc:spChg>
        <pc:spChg chg="mod">
          <ac:chgData name="Swaroopa K" userId="d5618d71381fdc62" providerId="LiveId" clId="{EA528CF4-0692-422F-9E45-2FB6D7D4CC66}" dt="2022-02-25T08:04:25.438" v="12" actId="14100"/>
          <ac:spMkLst>
            <pc:docMk/>
            <pc:sldMk cId="0" sldId="257"/>
            <ac:spMk id="8" creationId="{00000000-0000-0000-0000-000000000000}"/>
          </ac:spMkLst>
        </pc:spChg>
      </pc:sldChg>
      <pc:sldChg chg="modSp mod">
        <pc:chgData name="Swaroopa K" userId="d5618d71381fdc62" providerId="LiveId" clId="{EA528CF4-0692-422F-9E45-2FB6D7D4CC66}" dt="2022-03-10T07:56:29.078" v="15" actId="6549"/>
        <pc:sldMkLst>
          <pc:docMk/>
          <pc:sldMk cId="3326672763" sldId="760"/>
        </pc:sldMkLst>
        <pc:spChg chg="mod">
          <ac:chgData name="Swaroopa K" userId="d5618d71381fdc62" providerId="LiveId" clId="{EA528CF4-0692-422F-9E45-2FB6D7D4CC66}" dt="2022-03-10T07:56:29.078" v="15" actId="6549"/>
          <ac:spMkLst>
            <pc:docMk/>
            <pc:sldMk cId="3326672763" sldId="760"/>
            <ac:spMk id="4" creationId="{443765F3-4393-4372-B866-01BCB3EC8A7E}"/>
          </ac:spMkLst>
        </pc:spChg>
      </pc:sldChg>
      <pc:sldChg chg="modSp mod">
        <pc:chgData name="Swaroopa K" userId="d5618d71381fdc62" providerId="LiveId" clId="{EA528CF4-0692-422F-9E45-2FB6D7D4CC66}" dt="2022-03-10T07:56:25.288" v="14" actId="6549"/>
        <pc:sldMkLst>
          <pc:docMk/>
          <pc:sldMk cId="297162893" sldId="761"/>
        </pc:sldMkLst>
        <pc:spChg chg="mod">
          <ac:chgData name="Swaroopa K" userId="d5618d71381fdc62" providerId="LiveId" clId="{EA528CF4-0692-422F-9E45-2FB6D7D4CC66}" dt="2022-03-10T07:56:25.288" v="14" actId="6549"/>
          <ac:spMkLst>
            <pc:docMk/>
            <pc:sldMk cId="297162893" sldId="761"/>
            <ac:spMk id="4" creationId="{5E5050DC-08FF-4384-81AE-350C0BA2C13D}"/>
          </ac:spMkLst>
        </pc:spChg>
      </pc:sldChg>
      <pc:sldChg chg="modSp new mod">
        <pc:chgData name="Swaroopa K" userId="d5618d71381fdc62" providerId="LiveId" clId="{EA528CF4-0692-422F-9E45-2FB6D7D4CC66}" dt="2022-03-10T07:59:40.732" v="66" actId="27636"/>
        <pc:sldMkLst>
          <pc:docMk/>
          <pc:sldMk cId="595947284" sldId="762"/>
        </pc:sldMkLst>
        <pc:spChg chg="mod">
          <ac:chgData name="Swaroopa K" userId="d5618d71381fdc62" providerId="LiveId" clId="{EA528CF4-0692-422F-9E45-2FB6D7D4CC66}" dt="2022-03-10T07:57:33.332" v="29" actId="20577"/>
          <ac:spMkLst>
            <pc:docMk/>
            <pc:sldMk cId="595947284" sldId="762"/>
            <ac:spMk id="2" creationId="{424AFD36-A353-4E19-980A-902EB9A33028}"/>
          </ac:spMkLst>
        </pc:spChg>
        <pc:spChg chg="mod">
          <ac:chgData name="Swaroopa K" userId="d5618d71381fdc62" providerId="LiveId" clId="{EA528CF4-0692-422F-9E45-2FB6D7D4CC66}" dt="2022-03-10T07:59:40.732" v="66" actId="27636"/>
          <ac:spMkLst>
            <pc:docMk/>
            <pc:sldMk cId="595947284" sldId="762"/>
            <ac:spMk id="3" creationId="{918ADDD1-6461-47B4-BE00-6F404E9F45EA}"/>
          </ac:spMkLst>
        </pc:spChg>
        <pc:spChg chg="mod">
          <ac:chgData name="Swaroopa K" userId="d5618d71381fdc62" providerId="LiveId" clId="{EA528CF4-0692-422F-9E45-2FB6D7D4CC66}" dt="2022-03-10T07:56:40.684" v="17" actId="6549"/>
          <ac:spMkLst>
            <pc:docMk/>
            <pc:sldMk cId="595947284" sldId="762"/>
            <ac:spMk id="4" creationId="{5400245C-14F2-49F5-9461-2877501887BB}"/>
          </ac:spMkLst>
        </pc:spChg>
      </pc:sldChg>
      <pc:sldChg chg="addSp delSp modSp new mod">
        <pc:chgData name="Swaroopa K" userId="d5618d71381fdc62" providerId="LiveId" clId="{EA528CF4-0692-422F-9E45-2FB6D7D4CC66}" dt="2022-03-10T08:01:11.131" v="79" actId="122"/>
        <pc:sldMkLst>
          <pc:docMk/>
          <pc:sldMk cId="775559358" sldId="763"/>
        </pc:sldMkLst>
        <pc:spChg chg="mod">
          <ac:chgData name="Swaroopa K" userId="d5618d71381fdc62" providerId="LiveId" clId="{EA528CF4-0692-422F-9E45-2FB6D7D4CC66}" dt="2022-03-10T08:01:11.131" v="79" actId="122"/>
          <ac:spMkLst>
            <pc:docMk/>
            <pc:sldMk cId="775559358" sldId="763"/>
            <ac:spMk id="2" creationId="{2DCAF855-5C19-4A3F-AA0C-2F60E9A5EBC3}"/>
          </ac:spMkLst>
        </pc:spChg>
        <pc:spChg chg="del">
          <ac:chgData name="Swaroopa K" userId="d5618d71381fdc62" providerId="LiveId" clId="{EA528CF4-0692-422F-9E45-2FB6D7D4CC66}" dt="2022-03-10T08:00:07.578" v="68"/>
          <ac:spMkLst>
            <pc:docMk/>
            <pc:sldMk cId="775559358" sldId="763"/>
            <ac:spMk id="3" creationId="{239AAFFB-8D3A-4B5C-95F4-90AA6577E467}"/>
          </ac:spMkLst>
        </pc:spChg>
        <pc:graphicFrameChg chg="add mod modGraphic">
          <ac:chgData name="Swaroopa K" userId="d5618d71381fdc62" providerId="LiveId" clId="{EA528CF4-0692-422F-9E45-2FB6D7D4CC66}" dt="2022-03-10T08:00:54.282" v="77" actId="14734"/>
          <ac:graphicFrameMkLst>
            <pc:docMk/>
            <pc:sldMk cId="775559358" sldId="763"/>
            <ac:graphicFrameMk id="5" creationId="{B72BFA11-B943-411A-956B-F38C9312E78E}"/>
          </ac:graphicFrameMkLst>
        </pc:graphicFrameChg>
      </pc:sldChg>
      <pc:sldChg chg="addSp delSp modSp new mod">
        <pc:chgData name="Swaroopa K" userId="d5618d71381fdc62" providerId="LiveId" clId="{EA528CF4-0692-422F-9E45-2FB6D7D4CC66}" dt="2022-03-10T08:08:49.346" v="138" actId="20577"/>
        <pc:sldMkLst>
          <pc:docMk/>
          <pc:sldMk cId="1503813990" sldId="764"/>
        </pc:sldMkLst>
        <pc:spChg chg="mod">
          <ac:chgData name="Swaroopa K" userId="d5618d71381fdc62" providerId="LiveId" clId="{EA528CF4-0692-422F-9E45-2FB6D7D4CC66}" dt="2022-03-10T08:07:33.871" v="94" actId="122"/>
          <ac:spMkLst>
            <pc:docMk/>
            <pc:sldMk cId="1503813990" sldId="764"/>
            <ac:spMk id="2" creationId="{27154528-B750-44B1-9643-CFAAD86552DB}"/>
          </ac:spMkLst>
        </pc:spChg>
        <pc:spChg chg="mod">
          <ac:chgData name="Swaroopa K" userId="d5618d71381fdc62" providerId="LiveId" clId="{EA528CF4-0692-422F-9E45-2FB6D7D4CC66}" dt="2022-03-10T08:08:49.346" v="138" actId="20577"/>
          <ac:spMkLst>
            <pc:docMk/>
            <pc:sldMk cId="1503813990" sldId="764"/>
            <ac:spMk id="3" creationId="{DE083E09-AEAE-45D1-8F89-4A84270B8DB9}"/>
          </ac:spMkLst>
        </pc:spChg>
        <pc:spChg chg="add del">
          <ac:chgData name="Swaroopa K" userId="d5618d71381fdc62" providerId="LiveId" clId="{EA528CF4-0692-422F-9E45-2FB6D7D4CC66}" dt="2022-03-10T08:08:04.336" v="96"/>
          <ac:spMkLst>
            <pc:docMk/>
            <pc:sldMk cId="1503813990" sldId="764"/>
            <ac:spMk id="5" creationId="{B633AFF4-DB35-48D2-83D0-A151DF9C9A6D}"/>
          </ac:spMkLst>
        </pc:spChg>
        <pc:spChg chg="add del">
          <ac:chgData name="Swaroopa K" userId="d5618d71381fdc62" providerId="LiveId" clId="{EA528CF4-0692-422F-9E45-2FB6D7D4CC66}" dt="2022-03-10T08:08:14.993" v="101"/>
          <ac:spMkLst>
            <pc:docMk/>
            <pc:sldMk cId="1503813990" sldId="764"/>
            <ac:spMk id="6" creationId="{24D2B486-3A6E-42BF-BD4B-BB65CDFC8B53}"/>
          </ac:spMkLst>
        </pc:spChg>
      </pc:sldChg>
      <pc:sldChg chg="modSp new mod">
        <pc:chgData name="Swaroopa K" userId="d5618d71381fdc62" providerId="LiveId" clId="{EA528CF4-0692-422F-9E45-2FB6D7D4CC66}" dt="2022-03-10T08:09:30.921" v="156" actId="20577"/>
        <pc:sldMkLst>
          <pc:docMk/>
          <pc:sldMk cId="2309022301" sldId="765"/>
        </pc:sldMkLst>
        <pc:spChg chg="mod">
          <ac:chgData name="Swaroopa K" userId="d5618d71381fdc62" providerId="LiveId" clId="{EA528CF4-0692-422F-9E45-2FB6D7D4CC66}" dt="2022-03-10T08:09:30.921" v="156" actId="20577"/>
          <ac:spMkLst>
            <pc:docMk/>
            <pc:sldMk cId="2309022301" sldId="765"/>
            <ac:spMk id="2" creationId="{1BE89B3B-26A5-4BEC-90C1-C5E51B17074C}"/>
          </ac:spMkLst>
        </pc:spChg>
        <pc:spChg chg="mod">
          <ac:chgData name="Swaroopa K" userId="d5618d71381fdc62" providerId="LiveId" clId="{EA528CF4-0692-422F-9E45-2FB6D7D4CC66}" dt="2022-03-10T08:09:23.785" v="142" actId="27636"/>
          <ac:spMkLst>
            <pc:docMk/>
            <pc:sldMk cId="2309022301" sldId="765"/>
            <ac:spMk id="3" creationId="{CD289E08-05CB-4593-A46D-9BA5128398E9}"/>
          </ac:spMkLst>
        </pc:spChg>
      </pc:sldChg>
      <pc:sldChg chg="modSp new mod">
        <pc:chgData name="Swaroopa K" userId="d5618d71381fdc62" providerId="LiveId" clId="{EA528CF4-0692-422F-9E45-2FB6D7D4CC66}" dt="2022-03-10T08:09:54.362" v="161" actId="122"/>
        <pc:sldMkLst>
          <pc:docMk/>
          <pc:sldMk cId="923222530" sldId="766"/>
        </pc:sldMkLst>
        <pc:spChg chg="mod">
          <ac:chgData name="Swaroopa K" userId="d5618d71381fdc62" providerId="LiveId" clId="{EA528CF4-0692-422F-9E45-2FB6D7D4CC66}" dt="2022-03-10T08:09:54.362" v="161" actId="122"/>
          <ac:spMkLst>
            <pc:docMk/>
            <pc:sldMk cId="923222530" sldId="766"/>
            <ac:spMk id="2" creationId="{B4D1DCB0-0986-4718-B4FC-321E0CF9662F}"/>
          </ac:spMkLst>
        </pc:spChg>
        <pc:spChg chg="mod">
          <ac:chgData name="Swaroopa K" userId="d5618d71381fdc62" providerId="LiveId" clId="{EA528CF4-0692-422F-9E45-2FB6D7D4CC66}" dt="2022-03-10T08:09:45.561" v="159" actId="27636"/>
          <ac:spMkLst>
            <pc:docMk/>
            <pc:sldMk cId="923222530" sldId="766"/>
            <ac:spMk id="3" creationId="{37DD047C-2191-4A7D-B6CA-34956293AD51}"/>
          </ac:spMkLst>
        </pc:spChg>
      </pc:sldChg>
      <pc:sldChg chg="addSp delSp modSp new mod">
        <pc:chgData name="Swaroopa K" userId="d5618d71381fdc62" providerId="LiveId" clId="{EA528CF4-0692-422F-9E45-2FB6D7D4CC66}" dt="2022-03-10T08:12:31.773" v="231" actId="20577"/>
        <pc:sldMkLst>
          <pc:docMk/>
          <pc:sldMk cId="3802761765" sldId="767"/>
        </pc:sldMkLst>
        <pc:spChg chg="mod">
          <ac:chgData name="Swaroopa K" userId="d5618d71381fdc62" providerId="LiveId" clId="{EA528CF4-0692-422F-9E45-2FB6D7D4CC66}" dt="2022-03-10T08:10:23.033" v="187" actId="20577"/>
          <ac:spMkLst>
            <pc:docMk/>
            <pc:sldMk cId="3802761765" sldId="767"/>
            <ac:spMk id="2" creationId="{09185127-728F-4227-98A1-CE6917395420}"/>
          </ac:spMkLst>
        </pc:spChg>
        <pc:spChg chg="mod">
          <ac:chgData name="Swaroopa K" userId="d5618d71381fdc62" providerId="LiveId" clId="{EA528CF4-0692-422F-9E45-2FB6D7D4CC66}" dt="2022-03-10T08:12:31.773" v="231" actId="20577"/>
          <ac:spMkLst>
            <pc:docMk/>
            <pc:sldMk cId="3802761765" sldId="767"/>
            <ac:spMk id="3" creationId="{4F321728-2292-46AC-8544-06CC9DBA1821}"/>
          </ac:spMkLst>
        </pc:spChg>
        <pc:spChg chg="add del">
          <ac:chgData name="Swaroopa K" userId="d5618d71381fdc62" providerId="LiveId" clId="{EA528CF4-0692-422F-9E45-2FB6D7D4CC66}" dt="2022-03-10T08:11:29.243" v="212"/>
          <ac:spMkLst>
            <pc:docMk/>
            <pc:sldMk cId="3802761765" sldId="767"/>
            <ac:spMk id="5" creationId="{45A31F1D-F4D1-4DBE-AFBA-EDC6242818EF}"/>
          </ac:spMkLst>
        </pc:spChg>
        <pc:spChg chg="add del">
          <ac:chgData name="Swaroopa K" userId="d5618d71381fdc62" providerId="LiveId" clId="{EA528CF4-0692-422F-9E45-2FB6D7D4CC66}" dt="2022-03-10T08:11:40.913" v="214"/>
          <ac:spMkLst>
            <pc:docMk/>
            <pc:sldMk cId="3802761765" sldId="767"/>
            <ac:spMk id="6" creationId="{29FC32D6-C819-4AD6-B899-D21F9CE4C818}"/>
          </ac:spMkLst>
        </pc:spChg>
      </pc:sldChg>
      <pc:sldChg chg="modSp new mod">
        <pc:chgData name="Swaroopa K" userId="d5618d71381fdc62" providerId="LiveId" clId="{EA528CF4-0692-422F-9E45-2FB6D7D4CC66}" dt="2022-03-10T08:13:10.336" v="239" actId="20577"/>
        <pc:sldMkLst>
          <pc:docMk/>
          <pc:sldMk cId="1161490186" sldId="768"/>
        </pc:sldMkLst>
        <pc:spChg chg="mod">
          <ac:chgData name="Swaroopa K" userId="d5618d71381fdc62" providerId="LiveId" clId="{EA528CF4-0692-422F-9E45-2FB6D7D4CC66}" dt="2022-03-10T08:13:07.721" v="238" actId="122"/>
          <ac:spMkLst>
            <pc:docMk/>
            <pc:sldMk cId="1161490186" sldId="768"/>
            <ac:spMk id="2" creationId="{2F0DC333-6989-499E-8D1A-DD381E0B85CB}"/>
          </ac:spMkLst>
        </pc:spChg>
        <pc:spChg chg="mod">
          <ac:chgData name="Swaroopa K" userId="d5618d71381fdc62" providerId="LiveId" clId="{EA528CF4-0692-422F-9E45-2FB6D7D4CC66}" dt="2022-03-10T08:13:10.336" v="239" actId="20577"/>
          <ac:spMkLst>
            <pc:docMk/>
            <pc:sldMk cId="1161490186" sldId="768"/>
            <ac:spMk id="3" creationId="{69E064F7-33D0-43B7-AF30-37CD1F591664}"/>
          </ac:spMkLst>
        </pc:spChg>
      </pc:sldChg>
      <pc:sldChg chg="modSp new mod">
        <pc:chgData name="Swaroopa K" userId="d5618d71381fdc62" providerId="LiveId" clId="{EA528CF4-0692-422F-9E45-2FB6D7D4CC66}" dt="2022-03-10T08:13:35.490" v="261" actId="20577"/>
        <pc:sldMkLst>
          <pc:docMk/>
          <pc:sldMk cId="545898996" sldId="769"/>
        </pc:sldMkLst>
        <pc:spChg chg="mod">
          <ac:chgData name="Swaroopa K" userId="d5618d71381fdc62" providerId="LiveId" clId="{EA528CF4-0692-422F-9E45-2FB6D7D4CC66}" dt="2022-03-10T08:13:35.490" v="261" actId="20577"/>
          <ac:spMkLst>
            <pc:docMk/>
            <pc:sldMk cId="545898996" sldId="769"/>
            <ac:spMk id="2" creationId="{7960097C-116B-42F5-B31A-2CC0FB6B9D80}"/>
          </ac:spMkLst>
        </pc:spChg>
        <pc:spChg chg="mod">
          <ac:chgData name="Swaroopa K" userId="d5618d71381fdc62" providerId="LiveId" clId="{EA528CF4-0692-422F-9E45-2FB6D7D4CC66}" dt="2022-03-10T08:13:29.707" v="254" actId="20577"/>
          <ac:spMkLst>
            <pc:docMk/>
            <pc:sldMk cId="545898996" sldId="769"/>
            <ac:spMk id="3" creationId="{71FE4488-8927-4387-B85E-9F957A52251F}"/>
          </ac:spMkLst>
        </pc:spChg>
      </pc:sldChg>
      <pc:sldChg chg="modSp new mod">
        <pc:chgData name="Swaroopa K" userId="d5618d71381fdc62" providerId="LiveId" clId="{EA528CF4-0692-422F-9E45-2FB6D7D4CC66}" dt="2022-03-10T08:13:58.300" v="277" actId="20577"/>
        <pc:sldMkLst>
          <pc:docMk/>
          <pc:sldMk cId="188066915" sldId="770"/>
        </pc:sldMkLst>
        <pc:spChg chg="mod">
          <ac:chgData name="Swaroopa K" userId="d5618d71381fdc62" providerId="LiveId" clId="{EA528CF4-0692-422F-9E45-2FB6D7D4CC66}" dt="2022-03-10T08:13:58.300" v="277" actId="20577"/>
          <ac:spMkLst>
            <pc:docMk/>
            <pc:sldMk cId="188066915" sldId="770"/>
            <ac:spMk id="2" creationId="{A7279050-2DE4-4A40-8F23-7A8AC6B94D06}"/>
          </ac:spMkLst>
        </pc:spChg>
        <pc:spChg chg="mod">
          <ac:chgData name="Swaroopa K" userId="d5618d71381fdc62" providerId="LiveId" clId="{EA528CF4-0692-422F-9E45-2FB6D7D4CC66}" dt="2022-03-10T08:13:53.372" v="266" actId="27636"/>
          <ac:spMkLst>
            <pc:docMk/>
            <pc:sldMk cId="188066915" sldId="770"/>
            <ac:spMk id="3" creationId="{51ABBB54-4908-4C4F-ADC7-259C85B944E9}"/>
          </ac:spMkLst>
        </pc:spChg>
      </pc:sldChg>
      <pc:sldChg chg="addSp delSp modSp new mod">
        <pc:chgData name="Swaroopa K" userId="d5618d71381fdc62" providerId="LiveId" clId="{EA528CF4-0692-422F-9E45-2FB6D7D4CC66}" dt="2022-03-10T08:15:08.303" v="303" actId="20577"/>
        <pc:sldMkLst>
          <pc:docMk/>
          <pc:sldMk cId="2875191981" sldId="771"/>
        </pc:sldMkLst>
        <pc:spChg chg="mod">
          <ac:chgData name="Swaroopa K" userId="d5618d71381fdc62" providerId="LiveId" clId="{EA528CF4-0692-422F-9E45-2FB6D7D4CC66}" dt="2022-03-10T08:15:08.303" v="303" actId="20577"/>
          <ac:spMkLst>
            <pc:docMk/>
            <pc:sldMk cId="2875191981" sldId="771"/>
            <ac:spMk id="2" creationId="{83A4A7CC-D205-4B61-8C05-C3B8F8A3DE09}"/>
          </ac:spMkLst>
        </pc:spChg>
        <pc:spChg chg="del">
          <ac:chgData name="Swaroopa K" userId="d5618d71381fdc62" providerId="LiveId" clId="{EA528CF4-0692-422F-9E45-2FB6D7D4CC66}" dt="2022-03-10T08:14:18.179" v="279"/>
          <ac:spMkLst>
            <pc:docMk/>
            <pc:sldMk cId="2875191981" sldId="771"/>
            <ac:spMk id="3" creationId="{865CEF95-3394-4EEA-9398-AAD060F844FE}"/>
          </ac:spMkLst>
        </pc:spChg>
        <pc:spChg chg="add mod">
          <ac:chgData name="Swaroopa K" userId="d5618d71381fdc62" providerId="LiveId" clId="{EA528CF4-0692-422F-9E45-2FB6D7D4CC66}" dt="2022-03-10T08:15:03.181" v="294" actId="20577"/>
          <ac:spMkLst>
            <pc:docMk/>
            <pc:sldMk cId="2875191981" sldId="771"/>
            <ac:spMk id="5" creationId="{DEBD0A89-C281-491B-A60A-7EFDB4315CEC}"/>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9E14FF-6335-4A79-BD73-ADF534BF94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ADITYA ENGINEERING COLLEGE(A)</a:t>
            </a:r>
            <a:endParaRPr lang="te-IN" dirty="0"/>
          </a:p>
        </p:txBody>
      </p:sp>
      <p:sp>
        <p:nvSpPr>
          <p:cNvPr id="3" name="Date Placeholder 2">
            <a:extLst>
              <a:ext uri="{FF2B5EF4-FFF2-40B4-BE49-F238E27FC236}">
                <a16:creationId xmlns:a16="http://schemas.microsoft.com/office/drawing/2014/main" id="{64FB1C1F-FE19-48B0-8B81-09C5D9786B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A33366-FCA5-4097-B653-6190C3B27508}" type="datetimeFigureOut">
              <a:rPr lang="te-IN" smtClean="0"/>
              <a:t>10-03-2022</a:t>
            </a:fld>
            <a:endParaRPr lang="te-IN"/>
          </a:p>
        </p:txBody>
      </p:sp>
      <p:sp>
        <p:nvSpPr>
          <p:cNvPr id="4" name="Footer Placeholder 3">
            <a:extLst>
              <a:ext uri="{FF2B5EF4-FFF2-40B4-BE49-F238E27FC236}">
                <a16:creationId xmlns:a16="http://schemas.microsoft.com/office/drawing/2014/main" id="{4484BBFA-89F8-4EA3-94A1-5D31DE42A4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e-IN"/>
          </a:p>
        </p:txBody>
      </p:sp>
      <p:sp>
        <p:nvSpPr>
          <p:cNvPr id="5" name="Slide Number Placeholder 4">
            <a:extLst>
              <a:ext uri="{FF2B5EF4-FFF2-40B4-BE49-F238E27FC236}">
                <a16:creationId xmlns:a16="http://schemas.microsoft.com/office/drawing/2014/main" id="{769EFE53-9F29-4C5D-84C4-4DF5568A26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F02AD1-18F7-498B-80D7-2AB7C734586C}" type="slidenum">
              <a:rPr lang="te-IN" smtClean="0"/>
              <a:t>‹#›</a:t>
            </a:fld>
            <a:endParaRPr lang="te-IN"/>
          </a:p>
        </p:txBody>
      </p:sp>
      <p:pic>
        <p:nvPicPr>
          <p:cNvPr id="8" name="Picture 7">
            <a:extLst>
              <a:ext uri="{FF2B5EF4-FFF2-40B4-BE49-F238E27FC236}">
                <a16:creationId xmlns:a16="http://schemas.microsoft.com/office/drawing/2014/main" id="{5731C422-3272-44E7-9ED4-BC7125688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232" y="1481220"/>
            <a:ext cx="1066949" cy="581106"/>
          </a:xfrm>
          <a:prstGeom prst="rect">
            <a:avLst/>
          </a:prstGeom>
        </p:spPr>
      </p:pic>
    </p:spTree>
    <p:extLst>
      <p:ext uri="{BB962C8B-B14F-4D97-AF65-F5344CB8AC3E}">
        <p14:creationId xmlns:p14="http://schemas.microsoft.com/office/powerpoint/2010/main" val="325081195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ADITYA ENGINEERING COLLEGE(A)</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B7BA3-2FB2-49C0-8280-EBC2BD528ABD}" type="datetimeFigureOut">
              <a:rPr lang="en-IN" smtClean="0"/>
              <a:t>10-03-2022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CC6A3-BB13-4C8A-B36B-E7278AA47148}" type="slidenum">
              <a:rPr lang="en-IN" smtClean="0"/>
              <a:t>‹#›</a:t>
            </a:fld>
            <a:endParaRPr lang="en-IN"/>
          </a:p>
        </p:txBody>
      </p:sp>
    </p:spTree>
    <p:extLst>
      <p:ext uri="{BB962C8B-B14F-4D97-AF65-F5344CB8AC3E}">
        <p14:creationId xmlns:p14="http://schemas.microsoft.com/office/powerpoint/2010/main" val="210724678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5" name="Date Placeholder 4"/>
          <p:cNvSpPr>
            <a:spLocks noGrp="1"/>
          </p:cNvSpPr>
          <p:nvPr>
            <p:ph type="dt" idx="11"/>
          </p:nvPr>
        </p:nvSpPr>
        <p:spPr/>
        <p:txBody>
          <a:bodyPr/>
          <a:lstStyle/>
          <a:p>
            <a:fld id="{C97EBFB9-241E-4D45-B791-26939E236A48}" type="datetime1">
              <a:rPr lang="en-US" smtClean="0"/>
              <a:t>3/10/2022</a:t>
            </a:fld>
            <a:endParaRPr lang="en-US"/>
          </a:p>
        </p:txBody>
      </p:sp>
      <p:sp>
        <p:nvSpPr>
          <p:cNvPr id="6" name="Footer Placeholder 5"/>
          <p:cNvSpPr>
            <a:spLocks noGrp="1"/>
          </p:cNvSpPr>
          <p:nvPr>
            <p:ph type="ftr" sz="quarter" idx="12"/>
          </p:nvPr>
        </p:nvSpPr>
        <p:spPr/>
        <p:txBody>
          <a:bodyPr/>
          <a:lstStyle/>
          <a:p>
            <a:r>
              <a:rPr lang="en-US"/>
              <a:t>M. Bala Prabhakar</a:t>
            </a:r>
          </a:p>
        </p:txBody>
      </p:sp>
      <p:sp>
        <p:nvSpPr>
          <p:cNvPr id="7" name="Slide Number Placeholder 6"/>
          <p:cNvSpPr>
            <a:spLocks noGrp="1"/>
          </p:cNvSpPr>
          <p:nvPr>
            <p:ph type="sldNum" sz="quarter" idx="13"/>
          </p:nvPr>
        </p:nvSpPr>
        <p:spPr/>
        <p:txBody>
          <a:bodyPr/>
          <a:lstStyle/>
          <a:p>
            <a:fld id="{E548A2E8-E9B2-4B54-94A7-BD90CD1D90B0}" type="slidenum">
              <a:rPr lang="en-US" smtClean="0"/>
              <a:pPr/>
              <a:t>1</a:t>
            </a:fld>
            <a:endParaRPr lang="en-US"/>
          </a:p>
        </p:txBody>
      </p:sp>
      <p:sp>
        <p:nvSpPr>
          <p:cNvPr id="8" name="Header Placeholder 7">
            <a:extLst>
              <a:ext uri="{FF2B5EF4-FFF2-40B4-BE49-F238E27FC236}">
                <a16:creationId xmlns:a16="http://schemas.microsoft.com/office/drawing/2014/main" id="{556C6F98-5F32-4C44-9C12-D52A1F0438AE}"/>
              </a:ext>
            </a:extLst>
          </p:cNvPr>
          <p:cNvSpPr>
            <a:spLocks noGrp="1"/>
          </p:cNvSpPr>
          <p:nvPr>
            <p:ph type="hdr" sz="quarter"/>
          </p:nvPr>
        </p:nvSpPr>
        <p:spPr/>
        <p:txBody>
          <a:bodyPr/>
          <a:lstStyle/>
          <a:p>
            <a:r>
              <a:rPr lang="en-IN"/>
              <a:t>ADITYA ENGINEERING COLLEGE(A)</a:t>
            </a:r>
          </a:p>
        </p:txBody>
      </p:sp>
    </p:spTree>
    <p:extLst>
      <p:ext uri="{BB962C8B-B14F-4D97-AF65-F5344CB8AC3E}">
        <p14:creationId xmlns:p14="http://schemas.microsoft.com/office/powerpoint/2010/main" val="2697609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A3ED79-5C0C-45DA-9EE9-1347A81F10F0}" type="datetime1">
              <a:rPr lang="en-US" smtClean="0"/>
              <a:t>3/10/2022</a:t>
            </a:fld>
            <a:endParaRPr lang="en-US"/>
          </a:p>
        </p:txBody>
      </p:sp>
      <p:sp>
        <p:nvSpPr>
          <p:cNvPr id="5" name="Footer Placeholder 4"/>
          <p:cNvSpPr>
            <a:spLocks noGrp="1"/>
          </p:cNvSpPr>
          <p:nvPr>
            <p:ph type="ftr" sz="quarter" idx="11"/>
          </p:nvPr>
        </p:nvSpPr>
        <p:spPr/>
        <p:txBody>
          <a:bodyPr/>
          <a:lstStyle/>
          <a:p>
            <a:r>
              <a:rPr lang="en-US"/>
              <a:t>PROGRAMMING FOR PROBLEM SOLVING USING C                                                                                                                                                                                                                    </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pic>
        <p:nvPicPr>
          <p:cNvPr id="9" name="Picture 8">
            <a:extLst>
              <a:ext uri="{FF2B5EF4-FFF2-40B4-BE49-F238E27FC236}">
                <a16:creationId xmlns:a16="http://schemas.microsoft.com/office/drawing/2014/main" id="{B990E96E-0C1A-4B75-BCDB-43487D0A6E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51692"/>
            <a:ext cx="1066949" cy="678596"/>
          </a:xfrm>
          <a:prstGeom prst="rect">
            <a:avLst/>
          </a:prstGeom>
        </p:spPr>
      </p:pic>
    </p:spTree>
    <p:extLst>
      <p:ext uri="{BB962C8B-B14F-4D97-AF65-F5344CB8AC3E}">
        <p14:creationId xmlns:p14="http://schemas.microsoft.com/office/powerpoint/2010/main" val="179321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444A1A-63BF-4EA1-A784-976CEA9C091B}" type="datetime1">
              <a:rPr lang="en-US" smtClean="0"/>
              <a:t>3/10/2022</a:t>
            </a:fld>
            <a:endParaRPr lang="en-US"/>
          </a:p>
        </p:txBody>
      </p:sp>
      <p:sp>
        <p:nvSpPr>
          <p:cNvPr id="5" name="Footer Placeholder 4"/>
          <p:cNvSpPr>
            <a:spLocks noGrp="1"/>
          </p:cNvSpPr>
          <p:nvPr>
            <p:ph type="ftr" sz="quarter" idx="11"/>
          </p:nvPr>
        </p:nvSpPr>
        <p:spPr/>
        <p:txBody>
          <a:bodyPr/>
          <a:lstStyle/>
          <a:p>
            <a:r>
              <a:rPr lang="en-US"/>
              <a:t>PROGRAMMING FOR PROBLEM SOLVING USING C                                                                                                                                                                                                                    </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258962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7EC88D-BE18-4DFF-BF29-B0ECFEE2C8DD}" type="datetime1">
              <a:rPr lang="en-US" smtClean="0"/>
              <a:t>3/10/2022</a:t>
            </a:fld>
            <a:endParaRPr lang="en-US"/>
          </a:p>
        </p:txBody>
      </p:sp>
      <p:sp>
        <p:nvSpPr>
          <p:cNvPr id="5" name="Footer Placeholder 4"/>
          <p:cNvSpPr>
            <a:spLocks noGrp="1"/>
          </p:cNvSpPr>
          <p:nvPr>
            <p:ph type="ftr" sz="quarter" idx="11"/>
          </p:nvPr>
        </p:nvSpPr>
        <p:spPr/>
        <p:txBody>
          <a:bodyPr/>
          <a:lstStyle/>
          <a:p>
            <a:r>
              <a:rPr lang="en-US"/>
              <a:t>PROGRAMMING FOR PROBLEM SOLVING USING C                                                                                                                                                                                                                    </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3025236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48B53D-4BB9-4C30-AD60-134E7B9D64D5}" type="datetime1">
              <a:rPr lang="en-US" smtClean="0"/>
              <a:t>3/10/2022</a:t>
            </a:fld>
            <a:endParaRPr lang="en-US"/>
          </a:p>
        </p:txBody>
      </p:sp>
      <p:sp>
        <p:nvSpPr>
          <p:cNvPr id="5" name="Footer Placeholder 4"/>
          <p:cNvSpPr>
            <a:spLocks noGrp="1"/>
          </p:cNvSpPr>
          <p:nvPr>
            <p:ph type="ftr" sz="quarter" idx="11"/>
          </p:nvPr>
        </p:nvSpPr>
        <p:spPr/>
        <p:txBody>
          <a:bodyPr/>
          <a:lstStyle/>
          <a:p>
            <a:r>
              <a:rPr lang="en-US"/>
              <a:t>PROGRAMMING FOR PROBLEM SOLVING USING C                                                                                                                                                                                                                    </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114638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4AE881-E0C2-4406-81AD-529EF7B0E3F9}" type="datetime1">
              <a:rPr lang="en-US" smtClean="0"/>
              <a:t>3/10/2022</a:t>
            </a:fld>
            <a:endParaRPr lang="en-US"/>
          </a:p>
        </p:txBody>
      </p:sp>
      <p:sp>
        <p:nvSpPr>
          <p:cNvPr id="5" name="Footer Placeholder 4"/>
          <p:cNvSpPr>
            <a:spLocks noGrp="1"/>
          </p:cNvSpPr>
          <p:nvPr>
            <p:ph type="ftr" sz="quarter" idx="11"/>
          </p:nvPr>
        </p:nvSpPr>
        <p:spPr/>
        <p:txBody>
          <a:bodyPr/>
          <a:lstStyle/>
          <a:p>
            <a:r>
              <a:rPr lang="en-US"/>
              <a:t>PROGRAMMING FOR PROBLEM SOLVING USING C                                                                                                                                                                                                                    </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23756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E96977-A084-4898-966B-E0BB12852FD8}" type="datetime1">
              <a:rPr lang="en-US" smtClean="0"/>
              <a:t>3/10/2022</a:t>
            </a:fld>
            <a:endParaRPr lang="en-US"/>
          </a:p>
        </p:txBody>
      </p:sp>
      <p:sp>
        <p:nvSpPr>
          <p:cNvPr id="6" name="Footer Placeholder 5"/>
          <p:cNvSpPr>
            <a:spLocks noGrp="1"/>
          </p:cNvSpPr>
          <p:nvPr>
            <p:ph type="ftr" sz="quarter" idx="11"/>
          </p:nvPr>
        </p:nvSpPr>
        <p:spPr/>
        <p:txBody>
          <a:bodyPr/>
          <a:lstStyle/>
          <a:p>
            <a:r>
              <a:rPr lang="en-US"/>
              <a:t>PROGRAMMING FOR PROBLEM SOLVING USING C                                                                                                                                                                                                                    </a:t>
            </a:r>
          </a:p>
        </p:txBody>
      </p:sp>
      <p:sp>
        <p:nvSpPr>
          <p:cNvPr id="7" name="Slide Number Placeholder 6"/>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96832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B9EF8C-AA53-485F-8244-076C5E5E20A2}" type="datetime1">
              <a:rPr lang="en-US" smtClean="0"/>
              <a:t>3/10/2022</a:t>
            </a:fld>
            <a:endParaRPr lang="en-US"/>
          </a:p>
        </p:txBody>
      </p:sp>
      <p:sp>
        <p:nvSpPr>
          <p:cNvPr id="8" name="Footer Placeholder 7"/>
          <p:cNvSpPr>
            <a:spLocks noGrp="1"/>
          </p:cNvSpPr>
          <p:nvPr>
            <p:ph type="ftr" sz="quarter" idx="11"/>
          </p:nvPr>
        </p:nvSpPr>
        <p:spPr/>
        <p:txBody>
          <a:bodyPr/>
          <a:lstStyle/>
          <a:p>
            <a:r>
              <a:rPr lang="en-US"/>
              <a:t>PROGRAMMING FOR PROBLEM SOLVING USING C                                                                                                                                                                                                                    </a:t>
            </a:r>
          </a:p>
        </p:txBody>
      </p:sp>
      <p:sp>
        <p:nvSpPr>
          <p:cNvPr id="9" name="Slide Number Placeholder 8"/>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293959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714DAD-8458-404E-BA65-9BECAF650672}" type="datetime1">
              <a:rPr lang="en-US" smtClean="0"/>
              <a:t>3/10/2022</a:t>
            </a:fld>
            <a:endParaRPr lang="en-US"/>
          </a:p>
        </p:txBody>
      </p:sp>
      <p:sp>
        <p:nvSpPr>
          <p:cNvPr id="4" name="Footer Placeholder 3"/>
          <p:cNvSpPr>
            <a:spLocks noGrp="1"/>
          </p:cNvSpPr>
          <p:nvPr>
            <p:ph type="ftr" sz="quarter" idx="11"/>
          </p:nvPr>
        </p:nvSpPr>
        <p:spPr/>
        <p:txBody>
          <a:bodyPr/>
          <a:lstStyle/>
          <a:p>
            <a:r>
              <a:rPr lang="en-US"/>
              <a:t>PROGRAMMING FOR PROBLEM SOLVING USING C                                                                                                                                                                                                                    </a:t>
            </a:r>
          </a:p>
        </p:txBody>
      </p:sp>
      <p:sp>
        <p:nvSpPr>
          <p:cNvPr id="5" name="Slide Number Placeholder 4"/>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404343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E854D-4279-4E27-B5D6-5F33CB0AB38A}" type="datetime1">
              <a:rPr lang="en-US" smtClean="0"/>
              <a:t>3/10/2022</a:t>
            </a:fld>
            <a:endParaRPr lang="en-US"/>
          </a:p>
        </p:txBody>
      </p:sp>
      <p:sp>
        <p:nvSpPr>
          <p:cNvPr id="3" name="Footer Placeholder 2"/>
          <p:cNvSpPr>
            <a:spLocks noGrp="1"/>
          </p:cNvSpPr>
          <p:nvPr>
            <p:ph type="ftr" sz="quarter" idx="11"/>
          </p:nvPr>
        </p:nvSpPr>
        <p:spPr/>
        <p:txBody>
          <a:bodyPr/>
          <a:lstStyle/>
          <a:p>
            <a:r>
              <a:rPr lang="en-US"/>
              <a:t>PROGRAMMING FOR PROBLEM SOLVING USING C                                                                                                                                                                                                                    </a:t>
            </a:r>
          </a:p>
        </p:txBody>
      </p:sp>
      <p:sp>
        <p:nvSpPr>
          <p:cNvPr id="4" name="Slide Number Placeholder 3"/>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66501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697C9F-3FFC-4470-9923-AC4D45242B85}" type="datetime1">
              <a:rPr lang="en-US" smtClean="0"/>
              <a:t>3/10/2022</a:t>
            </a:fld>
            <a:endParaRPr lang="en-US"/>
          </a:p>
        </p:txBody>
      </p:sp>
      <p:sp>
        <p:nvSpPr>
          <p:cNvPr id="6" name="Footer Placeholder 5"/>
          <p:cNvSpPr>
            <a:spLocks noGrp="1"/>
          </p:cNvSpPr>
          <p:nvPr>
            <p:ph type="ftr" sz="quarter" idx="11"/>
          </p:nvPr>
        </p:nvSpPr>
        <p:spPr/>
        <p:txBody>
          <a:bodyPr/>
          <a:lstStyle/>
          <a:p>
            <a:r>
              <a:rPr lang="en-US"/>
              <a:t>PROGRAMMING FOR PROBLEM SOLVING USING C                                                                                                                                                                                                                    </a:t>
            </a:r>
          </a:p>
        </p:txBody>
      </p:sp>
      <p:sp>
        <p:nvSpPr>
          <p:cNvPr id="7" name="Slide Number Placeholder 6"/>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220323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41F775-10CE-42C7-8961-E7E278FBA2C9}" type="datetime1">
              <a:rPr lang="en-US" smtClean="0"/>
              <a:t>3/10/2022</a:t>
            </a:fld>
            <a:endParaRPr lang="en-US"/>
          </a:p>
        </p:txBody>
      </p:sp>
      <p:sp>
        <p:nvSpPr>
          <p:cNvPr id="6" name="Footer Placeholder 5"/>
          <p:cNvSpPr>
            <a:spLocks noGrp="1"/>
          </p:cNvSpPr>
          <p:nvPr>
            <p:ph type="ftr" sz="quarter" idx="11"/>
          </p:nvPr>
        </p:nvSpPr>
        <p:spPr/>
        <p:txBody>
          <a:bodyPr/>
          <a:lstStyle/>
          <a:p>
            <a:r>
              <a:rPr lang="en-US"/>
              <a:t>PROGRAMMING FOR PROBLEM SOLVING USING C                                                                                                                                                                                                                    </a:t>
            </a:r>
          </a:p>
        </p:txBody>
      </p:sp>
      <p:sp>
        <p:nvSpPr>
          <p:cNvPr id="7" name="Slide Number Placeholder 6"/>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41741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280A7-15E3-4636-87A1-7D578C689E97}" type="datetime1">
              <a:rPr lang="en-US" smtClean="0"/>
              <a:t>3/10/2022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PROGRAMMING FOR PROBLEM SOLVING USING C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AFCA8-795C-4742-B36F-DBBAE79B0CA3}" type="slidenum">
              <a:rPr lang="en-US" smtClean="0"/>
              <a:t>‹#›</a:t>
            </a:fld>
            <a:endParaRPr lang="en-US"/>
          </a:p>
        </p:txBody>
      </p:sp>
      <p:pic>
        <p:nvPicPr>
          <p:cNvPr id="8" name="Picture 7">
            <a:extLst>
              <a:ext uri="{FF2B5EF4-FFF2-40B4-BE49-F238E27FC236}">
                <a16:creationId xmlns:a16="http://schemas.microsoft.com/office/drawing/2014/main" id="{F50A9495-7006-4E32-9027-1A3E1072900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8200" y="365125"/>
            <a:ext cx="1066949" cy="581106"/>
          </a:xfrm>
          <a:prstGeom prst="rect">
            <a:avLst/>
          </a:prstGeom>
        </p:spPr>
      </p:pic>
      <p:sp>
        <p:nvSpPr>
          <p:cNvPr id="9" name="TextBox 8">
            <a:extLst>
              <a:ext uri="{FF2B5EF4-FFF2-40B4-BE49-F238E27FC236}">
                <a16:creationId xmlns:a16="http://schemas.microsoft.com/office/drawing/2014/main" id="{62B80E71-0294-49F9-8327-3ECB2D3E8C79}"/>
              </a:ext>
            </a:extLst>
          </p:cNvPr>
          <p:cNvSpPr txBox="1"/>
          <p:nvPr userDrawn="1"/>
        </p:nvSpPr>
        <p:spPr>
          <a:xfrm>
            <a:off x="4421080" y="-29706"/>
            <a:ext cx="6553200" cy="430887"/>
          </a:xfrm>
          <a:prstGeom prst="rect">
            <a:avLst/>
          </a:prstGeom>
          <a:noFill/>
        </p:spPr>
        <p:txBody>
          <a:bodyPr wrap="square" rtlCol="0">
            <a:spAutoFit/>
          </a:bodyPr>
          <a:lstStyle/>
          <a:p>
            <a:pPr algn="r"/>
            <a:r>
              <a:rPr lang="en-US" sz="2200" b="1" dirty="0">
                <a:solidFill>
                  <a:srgbClr val="0070C0"/>
                </a:solidFill>
                <a:latin typeface="Times New Roman" pitchFamily="18" charset="0"/>
                <a:cs typeface="Times New Roman" pitchFamily="18" charset="0"/>
              </a:rPr>
              <a:t>ADITYA ENGINEERING COLLEGE(A)</a:t>
            </a:r>
          </a:p>
        </p:txBody>
      </p:sp>
    </p:spTree>
    <p:extLst>
      <p:ext uri="{BB962C8B-B14F-4D97-AF65-F5344CB8AC3E}">
        <p14:creationId xmlns:p14="http://schemas.microsoft.com/office/powerpoint/2010/main" val="199893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33600" y="1219200"/>
            <a:ext cx="8146742" cy="3662541"/>
          </a:xfrm>
          <a:prstGeom prst="rect">
            <a:avLst/>
          </a:prstGeom>
          <a:noFill/>
        </p:spPr>
        <p:txBody>
          <a:bodyPr wrap="square" rtlCol="0">
            <a:spAutoFit/>
          </a:bodyPr>
          <a:lstStyle/>
          <a:p>
            <a:pPr algn="ctr"/>
            <a:r>
              <a:rPr lang="en-US" sz="3200" b="1" dirty="0">
                <a:solidFill>
                  <a:srgbClr val="FF0000"/>
                </a:solidFill>
                <a:latin typeface="Times New Roman" pitchFamily="18" charset="0"/>
                <a:cs typeface="Times New Roman" pitchFamily="18" charset="0"/>
              </a:rPr>
              <a:t>PROGRAMMING FOR PROBLEM SOLVING USING C</a:t>
            </a:r>
          </a:p>
          <a:p>
            <a:pPr algn="ctr"/>
            <a:r>
              <a:rPr lang="en-US" sz="2800" b="1" dirty="0">
                <a:solidFill>
                  <a:schemeClr val="bg2">
                    <a:lumMod val="10000"/>
                  </a:schemeClr>
                </a:solidFill>
                <a:latin typeface="Times New Roman" pitchFamily="18" charset="0"/>
                <a:cs typeface="Times New Roman" pitchFamily="18" charset="0"/>
              </a:rPr>
              <a:t>(201ES2T08 )</a:t>
            </a:r>
          </a:p>
          <a:p>
            <a:pPr algn="ctr"/>
            <a:endParaRPr lang="en-US" sz="2500" b="1" dirty="0">
              <a:latin typeface="Times New Roman" pitchFamily="18" charset="0"/>
              <a:cs typeface="Times New Roman" pitchFamily="18" charset="0"/>
            </a:endParaRPr>
          </a:p>
          <a:p>
            <a:pPr algn="ctr"/>
            <a:r>
              <a:rPr lang="en-US" sz="2500" b="1" dirty="0">
                <a:solidFill>
                  <a:srgbClr val="0070C0"/>
                </a:solidFill>
                <a:latin typeface="Times New Roman" pitchFamily="18" charset="0"/>
                <a:cs typeface="Times New Roman" pitchFamily="18" charset="0"/>
              </a:rPr>
              <a:t>I SEM EEE</a:t>
            </a:r>
          </a:p>
          <a:p>
            <a:pPr algn="ctr"/>
            <a:endParaRPr lang="en-US" dirty="0">
              <a:solidFill>
                <a:srgbClr val="FF0000"/>
              </a:solidFill>
              <a:latin typeface="Times New Roman" pitchFamily="18" charset="0"/>
              <a:cs typeface="Times New Roman" pitchFamily="18" charset="0"/>
            </a:endParaRPr>
          </a:p>
          <a:p>
            <a:pPr algn="ctr"/>
            <a:r>
              <a:rPr lang="en-US" sz="1800" b="1" dirty="0">
                <a:solidFill>
                  <a:srgbClr val="00B0F0"/>
                </a:solidFill>
                <a:latin typeface="Times New Roman" pitchFamily="18" charset="0"/>
                <a:cs typeface="Times New Roman" pitchFamily="18" charset="0"/>
              </a:rPr>
              <a:t>Dr </a:t>
            </a:r>
            <a:r>
              <a:rPr lang="en-US" sz="1800" b="1" dirty="0" err="1">
                <a:solidFill>
                  <a:srgbClr val="00B0F0"/>
                </a:solidFill>
                <a:latin typeface="Times New Roman" pitchFamily="18" charset="0"/>
                <a:cs typeface="Times New Roman" pitchFamily="18" charset="0"/>
              </a:rPr>
              <a:t>K.Swaroopa</a:t>
            </a:r>
            <a:r>
              <a:rPr lang="en-US" sz="1800" b="1" dirty="0">
                <a:solidFill>
                  <a:srgbClr val="00B0F0"/>
                </a:solidFill>
                <a:latin typeface="Times New Roman" pitchFamily="18" charset="0"/>
                <a:cs typeface="Times New Roman" pitchFamily="18" charset="0"/>
              </a:rPr>
              <a:t> ,Associate Professor, CSE Dept.</a:t>
            </a:r>
          </a:p>
          <a:p>
            <a:pPr algn="ctr"/>
            <a:r>
              <a:rPr lang="en-US" sz="1800" b="1" dirty="0">
                <a:solidFill>
                  <a:srgbClr val="00B0F0"/>
                </a:solidFill>
                <a:latin typeface="Times New Roman" pitchFamily="18" charset="0"/>
                <a:cs typeface="Times New Roman" pitchFamily="18" charset="0"/>
              </a:rPr>
              <a:t>Aditya Engineering College(A)</a:t>
            </a:r>
          </a:p>
          <a:p>
            <a:pPr algn="ctr"/>
            <a:r>
              <a:rPr lang="en-US" sz="1800" b="1" dirty="0">
                <a:solidFill>
                  <a:srgbClr val="FF0000"/>
                </a:solidFill>
                <a:latin typeface="Times New Roman" pitchFamily="18" charset="0"/>
                <a:cs typeface="Times New Roman" pitchFamily="18" charset="0"/>
              </a:rPr>
              <a:t>Mail :</a:t>
            </a:r>
            <a:r>
              <a:rPr lang="en-US" sz="1800" b="1" dirty="0">
                <a:solidFill>
                  <a:srgbClr val="00B050"/>
                </a:solidFill>
                <a:latin typeface="Times New Roman" pitchFamily="18" charset="0"/>
                <a:cs typeface="Times New Roman" pitchFamily="18" charset="0"/>
              </a:rPr>
              <a:t> swaroopak</a:t>
            </a:r>
            <a:r>
              <a:rPr lang="en-US" b="1" dirty="0">
                <a:solidFill>
                  <a:srgbClr val="00B050"/>
                </a:solidFill>
                <a:latin typeface="Times New Roman" pitchFamily="18" charset="0"/>
                <a:cs typeface="Times New Roman" pitchFamily="18" charset="0"/>
              </a:rPr>
              <a:t>@aec.edu.in</a:t>
            </a:r>
            <a:endParaRPr lang="en-US" sz="1800" b="1" dirty="0">
              <a:solidFill>
                <a:srgbClr val="00B050"/>
              </a:solidFill>
              <a:latin typeface="Times New Roman" pitchFamily="18" charset="0"/>
              <a:cs typeface="Times New Roman" pitchFamily="18" charset="0"/>
            </a:endParaRPr>
          </a:p>
          <a:p>
            <a:pPr algn="ctr"/>
            <a:r>
              <a:rPr lang="en-US" sz="1800" b="1" dirty="0">
                <a:solidFill>
                  <a:srgbClr val="FF0000"/>
                </a:solidFill>
                <a:latin typeface="Times New Roman" pitchFamily="18" charset="0"/>
                <a:cs typeface="Times New Roman" pitchFamily="18" charset="0"/>
              </a:rPr>
              <a:t>Cell:</a:t>
            </a:r>
            <a:r>
              <a:rPr lang="en-US" sz="1800" b="1" dirty="0">
                <a:solidFill>
                  <a:srgbClr val="00B050"/>
                </a:solidFill>
                <a:latin typeface="Times New Roman" pitchFamily="18" charset="0"/>
                <a:cs typeface="Times New Roman" pitchFamily="18" charset="0"/>
              </a:rPr>
              <a:t> +91-8328100635</a:t>
            </a:r>
          </a:p>
        </p:txBody>
      </p:sp>
      <p:sp>
        <p:nvSpPr>
          <p:cNvPr id="2" name="Footer Placeholder 1">
            <a:extLst>
              <a:ext uri="{FF2B5EF4-FFF2-40B4-BE49-F238E27FC236}">
                <a16:creationId xmlns:a16="http://schemas.microsoft.com/office/drawing/2014/main" id="{449CABCA-EE8F-4B7D-AA83-7FE2B2D760B8}"/>
              </a:ext>
            </a:extLst>
          </p:cNvPr>
          <p:cNvSpPr>
            <a:spLocks noGrp="1"/>
          </p:cNvSpPr>
          <p:nvPr>
            <p:ph type="ftr" sz="quarter" idx="11"/>
          </p:nvPr>
        </p:nvSpPr>
        <p:spPr/>
        <p:txBody>
          <a:bodyPr/>
          <a:lstStyle/>
          <a:p>
            <a:r>
              <a:rPr lang="en-US">
                <a:solidFill>
                  <a:srgbClr val="0070C0"/>
                </a:solidFill>
              </a:rPr>
              <a:t>PROGRAMMING FOR PROBLEM SOLVING USING C                                                                                                                                                                                                                    </a:t>
            </a:r>
            <a:endParaRPr lang="en-US"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2DE7-29C6-4D58-81BA-01B2C7215D19}"/>
              </a:ext>
            </a:extLst>
          </p:cNvPr>
          <p:cNvSpPr>
            <a:spLocks noGrp="1"/>
          </p:cNvSpPr>
          <p:nvPr>
            <p:ph type="title"/>
          </p:nvPr>
        </p:nvSpPr>
        <p:spPr/>
        <p:txBody>
          <a:bodyPr/>
          <a:lstStyle/>
          <a:p>
            <a:pPr algn="ctr"/>
            <a:r>
              <a:rPr lang="en-IN" b="1" u="sng" dirty="0"/>
              <a:t>structure-example</a:t>
            </a:r>
            <a:endParaRPr lang="te-IN" b="1" u="sng" dirty="0"/>
          </a:p>
        </p:txBody>
      </p:sp>
      <p:sp>
        <p:nvSpPr>
          <p:cNvPr id="4" name="Footer Placeholder 3">
            <a:extLst>
              <a:ext uri="{FF2B5EF4-FFF2-40B4-BE49-F238E27FC236}">
                <a16:creationId xmlns:a16="http://schemas.microsoft.com/office/drawing/2014/main" id="{1690A15C-AD6F-43D4-803A-93B273367A22}"/>
              </a:ext>
            </a:extLst>
          </p:cNvPr>
          <p:cNvSpPr>
            <a:spLocks noGrp="1"/>
          </p:cNvSpPr>
          <p:nvPr>
            <p:ph type="ftr" sz="quarter" idx="11"/>
          </p:nvPr>
        </p:nvSpPr>
        <p:spPr/>
        <p:txBody>
          <a:bodyPr/>
          <a:lstStyle/>
          <a:p>
            <a:r>
              <a:rPr lang="en-US"/>
              <a:t>PROGRAMMING FOR PROBLEM SOLVING USING C                                                                                                                                                                                                                    </a:t>
            </a:r>
          </a:p>
        </p:txBody>
      </p:sp>
      <p:sp>
        <p:nvSpPr>
          <p:cNvPr id="6" name="TextBox 5">
            <a:extLst>
              <a:ext uri="{FF2B5EF4-FFF2-40B4-BE49-F238E27FC236}">
                <a16:creationId xmlns:a16="http://schemas.microsoft.com/office/drawing/2014/main" id="{1070D078-AB31-4ABC-A67B-3E2DE02B1FDD}"/>
              </a:ext>
            </a:extLst>
          </p:cNvPr>
          <p:cNvSpPr txBox="1"/>
          <p:nvPr/>
        </p:nvSpPr>
        <p:spPr>
          <a:xfrm>
            <a:off x="665702" y="2366326"/>
            <a:ext cx="9252019" cy="2677656"/>
          </a:xfrm>
          <a:prstGeom prst="rect">
            <a:avLst/>
          </a:prstGeom>
          <a:noFill/>
        </p:spPr>
        <p:txBody>
          <a:bodyPr wrap="square">
            <a:spAutoFit/>
          </a:bodyPr>
          <a:lstStyle/>
          <a:p>
            <a:r>
              <a:rPr lang="en-IN" sz="2400" b="1" dirty="0"/>
              <a:t>#include&lt;stdio.h&gt;  </a:t>
            </a:r>
          </a:p>
          <a:p>
            <a:r>
              <a:rPr lang="en-IN" sz="2400" b="1" dirty="0"/>
              <a:t>#include &lt;</a:t>
            </a:r>
            <a:r>
              <a:rPr lang="en-IN" sz="2400" b="1" dirty="0" err="1"/>
              <a:t>string.h</a:t>
            </a:r>
            <a:r>
              <a:rPr lang="en-IN" sz="2400" b="1" dirty="0"/>
              <a:t>&gt;    </a:t>
            </a:r>
          </a:p>
          <a:p>
            <a:r>
              <a:rPr lang="en-IN" sz="2400" b="1" dirty="0"/>
              <a:t>struct book     </a:t>
            </a:r>
          </a:p>
          <a:p>
            <a:r>
              <a:rPr lang="en-IN" sz="2400" b="1" dirty="0"/>
              <a:t>{   int pages;      </a:t>
            </a:r>
          </a:p>
          <a:p>
            <a:r>
              <a:rPr lang="en-IN" sz="2400" b="1" dirty="0"/>
              <a:t>    char *name</a:t>
            </a:r>
          </a:p>
          <a:p>
            <a:r>
              <a:rPr lang="en-IN" sz="2400" b="1" dirty="0"/>
              <a:t>    float price;</a:t>
            </a:r>
          </a:p>
          <a:p>
            <a:r>
              <a:rPr lang="en-IN" sz="2400" b="1" dirty="0"/>
              <a:t>};</a:t>
            </a:r>
          </a:p>
        </p:txBody>
      </p:sp>
      <p:sp>
        <p:nvSpPr>
          <p:cNvPr id="8" name="TextBox 7">
            <a:extLst>
              <a:ext uri="{FF2B5EF4-FFF2-40B4-BE49-F238E27FC236}">
                <a16:creationId xmlns:a16="http://schemas.microsoft.com/office/drawing/2014/main" id="{B2505A19-C475-4477-AB9F-73F327D0DF91}"/>
              </a:ext>
            </a:extLst>
          </p:cNvPr>
          <p:cNvSpPr txBox="1"/>
          <p:nvPr/>
        </p:nvSpPr>
        <p:spPr>
          <a:xfrm>
            <a:off x="5431974" y="1832656"/>
            <a:ext cx="6094324" cy="3139321"/>
          </a:xfrm>
          <a:prstGeom prst="rect">
            <a:avLst/>
          </a:prstGeom>
          <a:noFill/>
        </p:spPr>
        <p:txBody>
          <a:bodyPr wrap="square">
            <a:spAutoFit/>
          </a:bodyPr>
          <a:lstStyle/>
          <a:p>
            <a:r>
              <a:rPr lang="en-IN" sz="1800" b="1" dirty="0"/>
              <a:t>int main( )    </a:t>
            </a:r>
          </a:p>
          <a:p>
            <a:r>
              <a:rPr lang="en-IN" sz="1800" b="1" dirty="0"/>
              <a:t>{     struct book b1;  //declaring s1 variable for structure    </a:t>
            </a:r>
          </a:p>
          <a:p>
            <a:r>
              <a:rPr lang="en-IN" sz="1800" b="1" dirty="0"/>
              <a:t>      b1.pages=250;    </a:t>
            </a:r>
          </a:p>
          <a:p>
            <a:r>
              <a:rPr lang="en-IN" sz="1800" b="1" dirty="0"/>
              <a:t>   b1.name=“</a:t>
            </a:r>
            <a:r>
              <a:rPr lang="en-IN" sz="1800" b="1"/>
              <a:t>C programming”;</a:t>
            </a:r>
            <a:endParaRPr lang="en-IN" sz="1800" b="1" dirty="0"/>
          </a:p>
          <a:p>
            <a:r>
              <a:rPr lang="en-IN" sz="1800" b="1" dirty="0"/>
              <a:t>   b1.price=345.50;</a:t>
            </a:r>
          </a:p>
          <a:p>
            <a:r>
              <a:rPr lang="en-IN" sz="1800" b="1" dirty="0"/>
              <a:t>   //printing first employee information    </a:t>
            </a:r>
          </a:p>
          <a:p>
            <a:r>
              <a:rPr lang="en-IN" sz="1800" b="1" dirty="0"/>
              <a:t>   </a:t>
            </a:r>
            <a:r>
              <a:rPr lang="en-IN" sz="1800" b="1" dirty="0" err="1"/>
              <a:t>printf</a:t>
            </a:r>
            <a:r>
              <a:rPr lang="en-IN" sz="1800" b="1" dirty="0"/>
              <a:t>( "book-pages : %d\n", b1.pages); </a:t>
            </a:r>
          </a:p>
          <a:p>
            <a:r>
              <a:rPr lang="en-IN" sz="1800" b="1" dirty="0"/>
              <a:t>     </a:t>
            </a:r>
            <a:r>
              <a:rPr lang="en-IN" sz="1800" b="1" dirty="0" err="1"/>
              <a:t>printf</a:t>
            </a:r>
            <a:r>
              <a:rPr lang="en-IN" sz="1800" b="1" dirty="0"/>
              <a:t>( "book-price : %f\n", b1.price);  </a:t>
            </a:r>
          </a:p>
          <a:p>
            <a:r>
              <a:rPr lang="en-IN" sz="1800" b="1" dirty="0"/>
              <a:t>   </a:t>
            </a:r>
            <a:r>
              <a:rPr lang="en-IN" sz="1800" b="1" dirty="0" err="1"/>
              <a:t>printf</a:t>
            </a:r>
            <a:r>
              <a:rPr lang="en-IN" sz="1800" b="1" dirty="0"/>
              <a:t>( "book name : %s\n", b1.name);    </a:t>
            </a:r>
          </a:p>
          <a:p>
            <a:r>
              <a:rPr lang="en-IN" sz="1800" b="1" dirty="0"/>
              <a:t>return 0;  </a:t>
            </a:r>
          </a:p>
          <a:p>
            <a:r>
              <a:rPr lang="en-IN" sz="1800" b="1" dirty="0"/>
              <a:t>} </a:t>
            </a:r>
          </a:p>
        </p:txBody>
      </p:sp>
    </p:spTree>
    <p:extLst>
      <p:ext uri="{BB962C8B-B14F-4D97-AF65-F5344CB8AC3E}">
        <p14:creationId xmlns:p14="http://schemas.microsoft.com/office/powerpoint/2010/main" val="79764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654" y="350837"/>
            <a:ext cx="10515600" cy="1325563"/>
          </a:xfrm>
        </p:spPr>
        <p:txBody>
          <a:bodyPr>
            <a:normAutofit/>
          </a:bodyPr>
          <a:lstStyle/>
          <a:p>
            <a:r>
              <a:rPr lang="en-IN" b="1" dirty="0"/>
              <a:t>Memory allocation of the structure </a:t>
            </a:r>
          </a:p>
        </p:txBody>
      </p:sp>
      <p:pic>
        <p:nvPicPr>
          <p:cNvPr id="7" name="Picture 6">
            <a:extLst>
              <a:ext uri="{FF2B5EF4-FFF2-40B4-BE49-F238E27FC236}">
                <a16:creationId xmlns:a16="http://schemas.microsoft.com/office/drawing/2014/main" id="{C74B9506-8FB8-4CC3-B63B-503D739A3030}"/>
              </a:ext>
            </a:extLst>
          </p:cNvPr>
          <p:cNvPicPr>
            <a:picLocks noChangeAspect="1"/>
          </p:cNvPicPr>
          <p:nvPr/>
        </p:nvPicPr>
        <p:blipFill>
          <a:blip r:embed="rId2"/>
          <a:stretch>
            <a:fillRect/>
          </a:stretch>
        </p:blipFill>
        <p:spPr>
          <a:xfrm>
            <a:off x="4901398" y="1676400"/>
            <a:ext cx="5372100" cy="4391025"/>
          </a:xfrm>
          <a:prstGeom prst="rect">
            <a:avLst/>
          </a:prstGeom>
        </p:spPr>
      </p:pic>
      <p:sp>
        <p:nvSpPr>
          <p:cNvPr id="9" name="TextBox 8">
            <a:extLst>
              <a:ext uri="{FF2B5EF4-FFF2-40B4-BE49-F238E27FC236}">
                <a16:creationId xmlns:a16="http://schemas.microsoft.com/office/drawing/2014/main" id="{5C82E232-9DD0-49A7-A709-3DBD73283BDE}"/>
              </a:ext>
            </a:extLst>
          </p:cNvPr>
          <p:cNvSpPr txBox="1"/>
          <p:nvPr/>
        </p:nvSpPr>
        <p:spPr>
          <a:xfrm>
            <a:off x="731667" y="2027128"/>
            <a:ext cx="3522216" cy="3108543"/>
          </a:xfrm>
          <a:prstGeom prst="rect">
            <a:avLst/>
          </a:prstGeom>
          <a:noFill/>
        </p:spPr>
        <p:txBody>
          <a:bodyPr wrap="square">
            <a:spAutoFit/>
          </a:bodyPr>
          <a:lstStyle/>
          <a:p>
            <a:r>
              <a:rPr lang="en-IN" sz="2800" b="1" dirty="0"/>
              <a:t>struct</a:t>
            </a:r>
            <a:r>
              <a:rPr lang="en-IN" sz="2800" dirty="0"/>
              <a:t> Employee</a:t>
            </a:r>
          </a:p>
          <a:p>
            <a:r>
              <a:rPr lang="en-IN" sz="2800" dirty="0"/>
              <a:t>{  </a:t>
            </a:r>
          </a:p>
          <a:p>
            <a:r>
              <a:rPr lang="en-IN" sz="2800" dirty="0"/>
              <a:t> </a:t>
            </a:r>
            <a:r>
              <a:rPr lang="en-IN" sz="2800" b="1" dirty="0"/>
              <a:t>int</a:t>
            </a:r>
            <a:r>
              <a:rPr lang="en-IN" sz="2800" dirty="0"/>
              <a:t> id;  </a:t>
            </a:r>
          </a:p>
          <a:p>
            <a:r>
              <a:rPr lang="en-IN" sz="2800" dirty="0"/>
              <a:t>    </a:t>
            </a:r>
            <a:r>
              <a:rPr lang="en-IN" sz="2800" b="1" dirty="0"/>
              <a:t>char</a:t>
            </a:r>
            <a:r>
              <a:rPr lang="en-IN" sz="2800" dirty="0"/>
              <a:t> Name[10];  </a:t>
            </a:r>
          </a:p>
          <a:p>
            <a:r>
              <a:rPr lang="en-IN" sz="2800" dirty="0"/>
              <a:t>    </a:t>
            </a:r>
            <a:r>
              <a:rPr lang="en-IN" sz="2800" b="1" dirty="0"/>
              <a:t>float</a:t>
            </a:r>
            <a:r>
              <a:rPr lang="en-IN" sz="2800" dirty="0"/>
              <a:t> salary;  </a:t>
            </a:r>
          </a:p>
          <a:p>
            <a:r>
              <a:rPr lang="en-IN" sz="2800" dirty="0"/>
              <a:t>}; </a:t>
            </a:r>
          </a:p>
          <a:p>
            <a:endParaRPr lang="en-IN" sz="2800" dirty="0"/>
          </a:p>
        </p:txBody>
      </p:sp>
      <p:sp>
        <p:nvSpPr>
          <p:cNvPr id="3" name="Footer Placeholder 2">
            <a:extLst>
              <a:ext uri="{FF2B5EF4-FFF2-40B4-BE49-F238E27FC236}">
                <a16:creationId xmlns:a16="http://schemas.microsoft.com/office/drawing/2014/main" id="{558AF07B-DFC5-4FE7-8DD2-5D2AE6F97AB4}"/>
              </a:ext>
            </a:extLst>
          </p:cNvPr>
          <p:cNvSpPr>
            <a:spLocks noGrp="1"/>
          </p:cNvSpPr>
          <p:nvPr>
            <p:ph type="ftr" sz="quarter" idx="11"/>
          </p:nvPr>
        </p:nvSpPr>
        <p:spPr/>
        <p:txBody>
          <a:bodyPr/>
          <a:lstStyle/>
          <a:p>
            <a:r>
              <a:rPr lang="en-US"/>
              <a:t>PROGRAMMING FOR PROBLEM SOLVING USING 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8697-9D9D-4B9F-A6F8-E5EADB5A8554}"/>
              </a:ext>
            </a:extLst>
          </p:cNvPr>
          <p:cNvSpPr>
            <a:spLocks noGrp="1"/>
          </p:cNvSpPr>
          <p:nvPr>
            <p:ph type="title"/>
          </p:nvPr>
        </p:nvSpPr>
        <p:spPr/>
        <p:txBody>
          <a:bodyPr/>
          <a:lstStyle/>
          <a:p>
            <a:pPr algn="ctr"/>
            <a:r>
              <a:rPr lang="en-US" dirty="0"/>
              <a:t>Nested Structures</a:t>
            </a:r>
            <a:endParaRPr lang="te-IN" dirty="0"/>
          </a:p>
        </p:txBody>
      </p:sp>
      <p:sp>
        <p:nvSpPr>
          <p:cNvPr id="3" name="Content Placeholder 2">
            <a:extLst>
              <a:ext uri="{FF2B5EF4-FFF2-40B4-BE49-F238E27FC236}">
                <a16:creationId xmlns:a16="http://schemas.microsoft.com/office/drawing/2014/main" id="{6097DC45-B26D-402C-873D-DF51D72C684E}"/>
              </a:ext>
            </a:extLst>
          </p:cNvPr>
          <p:cNvSpPr>
            <a:spLocks noGrp="1"/>
          </p:cNvSpPr>
          <p:nvPr>
            <p:ph idx="1"/>
          </p:nvPr>
        </p:nvSpPr>
        <p:spPr/>
        <p:txBody>
          <a:bodyPr/>
          <a:lstStyle/>
          <a:p>
            <a:pPr algn="just"/>
            <a:r>
              <a:rPr lang="en-US" b="0" i="0" dirty="0">
                <a:solidFill>
                  <a:srgbClr val="333333"/>
                </a:solidFill>
                <a:effectLst/>
                <a:latin typeface="inter-regular"/>
              </a:rPr>
              <a:t>The structure can be nested in the following ways.</a:t>
            </a:r>
          </a:p>
          <a:p>
            <a:pPr algn="just">
              <a:buFont typeface="+mj-lt"/>
              <a:buAutoNum type="arabicPeriod"/>
            </a:pPr>
            <a:r>
              <a:rPr lang="en-US" b="0" i="0" dirty="0">
                <a:solidFill>
                  <a:srgbClr val="000000"/>
                </a:solidFill>
                <a:effectLst/>
                <a:latin typeface="inter-regular"/>
              </a:rPr>
              <a:t>By separate structure</a:t>
            </a:r>
          </a:p>
          <a:p>
            <a:pPr algn="just">
              <a:buFont typeface="+mj-lt"/>
              <a:buAutoNum type="arabicPeriod"/>
            </a:pPr>
            <a:r>
              <a:rPr lang="en-US" b="0" i="0" dirty="0">
                <a:solidFill>
                  <a:srgbClr val="000000"/>
                </a:solidFill>
                <a:effectLst/>
                <a:latin typeface="inter-regular"/>
              </a:rPr>
              <a:t>By Embedded structure</a:t>
            </a:r>
          </a:p>
          <a:p>
            <a:endParaRPr lang="te-IN" dirty="0"/>
          </a:p>
        </p:txBody>
      </p:sp>
      <p:sp>
        <p:nvSpPr>
          <p:cNvPr id="4" name="Footer Placeholder 3">
            <a:extLst>
              <a:ext uri="{FF2B5EF4-FFF2-40B4-BE49-F238E27FC236}">
                <a16:creationId xmlns:a16="http://schemas.microsoft.com/office/drawing/2014/main" id="{4D7A067B-C082-48CE-ADD5-F1B11E550176}"/>
              </a:ext>
            </a:extLst>
          </p:cNvPr>
          <p:cNvSpPr>
            <a:spLocks noGrp="1"/>
          </p:cNvSpPr>
          <p:nvPr>
            <p:ph type="ftr" sz="quarter" idx="11"/>
          </p:nvPr>
        </p:nvSpPr>
        <p:spPr/>
        <p:txBody>
          <a:bodyPr/>
          <a:lstStyle/>
          <a:p>
            <a:r>
              <a:rPr lang="en-US"/>
              <a:t>PROGRAMMING FOR PROBLEM SOLVING USING C                                                                                                                                                                                                                    </a:t>
            </a:r>
          </a:p>
        </p:txBody>
      </p:sp>
    </p:spTree>
    <p:extLst>
      <p:ext uri="{BB962C8B-B14F-4D97-AF65-F5344CB8AC3E}">
        <p14:creationId xmlns:p14="http://schemas.microsoft.com/office/powerpoint/2010/main" val="378987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CD81-D836-4B9E-8528-1AD89BA9B7B2}"/>
              </a:ext>
            </a:extLst>
          </p:cNvPr>
          <p:cNvSpPr>
            <a:spLocks noGrp="1"/>
          </p:cNvSpPr>
          <p:nvPr>
            <p:ph type="title"/>
          </p:nvPr>
        </p:nvSpPr>
        <p:spPr>
          <a:xfrm>
            <a:off x="1397494" y="410368"/>
            <a:ext cx="10515600" cy="1325563"/>
          </a:xfrm>
        </p:spPr>
        <p:txBody>
          <a:bodyPr/>
          <a:lstStyle/>
          <a:p>
            <a:pPr algn="ctr"/>
            <a:r>
              <a:rPr lang="en-US" dirty="0"/>
              <a:t>Nested Structures-</a:t>
            </a:r>
            <a:r>
              <a:rPr lang="en-US" b="0" i="0" dirty="0">
                <a:solidFill>
                  <a:srgbClr val="000000"/>
                </a:solidFill>
                <a:effectLst/>
                <a:latin typeface="inter-regular"/>
              </a:rPr>
              <a:t>By separate structure</a:t>
            </a:r>
            <a:br>
              <a:rPr lang="en-US" b="0" i="0" dirty="0">
                <a:solidFill>
                  <a:srgbClr val="000000"/>
                </a:solidFill>
                <a:effectLst/>
                <a:latin typeface="inter-regular"/>
              </a:rPr>
            </a:br>
            <a:endParaRPr lang="te-IN" dirty="0"/>
          </a:p>
        </p:txBody>
      </p:sp>
      <p:sp>
        <p:nvSpPr>
          <p:cNvPr id="3" name="Content Placeholder 2">
            <a:extLst>
              <a:ext uri="{FF2B5EF4-FFF2-40B4-BE49-F238E27FC236}">
                <a16:creationId xmlns:a16="http://schemas.microsoft.com/office/drawing/2014/main" id="{41BE235C-3566-4A2E-8642-2EFEFB367BA6}"/>
              </a:ext>
            </a:extLst>
          </p:cNvPr>
          <p:cNvSpPr>
            <a:spLocks noGrp="1"/>
          </p:cNvSpPr>
          <p:nvPr>
            <p:ph idx="1"/>
          </p:nvPr>
        </p:nvSpPr>
        <p:spPr>
          <a:xfrm>
            <a:off x="346969" y="1001875"/>
            <a:ext cx="3574002" cy="4351338"/>
          </a:xfrm>
        </p:spPr>
        <p:txBody>
          <a:bodyPr>
            <a:noAutofit/>
          </a:bodyPr>
          <a:lstStyle/>
          <a:p>
            <a:pPr marL="0" indent="0">
              <a:buNone/>
            </a:pPr>
            <a:r>
              <a:rPr lang="en-IN" sz="2400" dirty="0"/>
              <a:t>#include&lt;stdio.h&gt;</a:t>
            </a:r>
          </a:p>
          <a:p>
            <a:pPr marL="0" indent="0">
              <a:buNone/>
            </a:pPr>
            <a:r>
              <a:rPr lang="en-IN" sz="2400" b="1" dirty="0">
                <a:solidFill>
                  <a:srgbClr val="C030B9"/>
                </a:solidFill>
              </a:rPr>
              <a:t>struct DOB  </a:t>
            </a:r>
          </a:p>
          <a:p>
            <a:pPr marL="0" indent="0">
              <a:buNone/>
            </a:pPr>
            <a:r>
              <a:rPr lang="en-IN" sz="2400" b="1" dirty="0">
                <a:solidFill>
                  <a:srgbClr val="C030B9"/>
                </a:solidFill>
              </a:rPr>
              <a:t>{  </a:t>
            </a:r>
          </a:p>
          <a:p>
            <a:pPr marL="0" indent="0">
              <a:buNone/>
            </a:pPr>
            <a:r>
              <a:rPr lang="en-IN" sz="2400" b="1" dirty="0">
                <a:solidFill>
                  <a:srgbClr val="C030B9"/>
                </a:solidFill>
              </a:rPr>
              <a:t>   int dd;  </a:t>
            </a:r>
          </a:p>
          <a:p>
            <a:pPr marL="0" indent="0">
              <a:buNone/>
            </a:pPr>
            <a:r>
              <a:rPr lang="en-IN" sz="2400" b="1" dirty="0">
                <a:solidFill>
                  <a:srgbClr val="C030B9"/>
                </a:solidFill>
              </a:rPr>
              <a:t>   int mm;  </a:t>
            </a:r>
          </a:p>
          <a:p>
            <a:pPr marL="0" indent="0">
              <a:buNone/>
            </a:pPr>
            <a:r>
              <a:rPr lang="en-IN" sz="2400" b="1" dirty="0">
                <a:solidFill>
                  <a:srgbClr val="C030B9"/>
                </a:solidFill>
              </a:rPr>
              <a:t>   int </a:t>
            </a:r>
            <a:r>
              <a:rPr lang="en-IN" sz="2400" b="1" dirty="0" err="1">
                <a:solidFill>
                  <a:srgbClr val="C030B9"/>
                </a:solidFill>
              </a:rPr>
              <a:t>yyyy</a:t>
            </a:r>
            <a:r>
              <a:rPr lang="en-IN" sz="2400" b="1" dirty="0">
                <a:solidFill>
                  <a:srgbClr val="C030B9"/>
                </a:solidFill>
              </a:rPr>
              <a:t>;   </a:t>
            </a:r>
          </a:p>
          <a:p>
            <a:pPr marL="0" indent="0">
              <a:buNone/>
            </a:pPr>
            <a:r>
              <a:rPr lang="en-IN" sz="2400" b="1" dirty="0">
                <a:solidFill>
                  <a:srgbClr val="C030B9"/>
                </a:solidFill>
              </a:rPr>
              <a:t>};  </a:t>
            </a:r>
          </a:p>
          <a:p>
            <a:pPr marL="0" indent="0">
              <a:buNone/>
            </a:pPr>
            <a:r>
              <a:rPr lang="en-IN" sz="2400" dirty="0">
                <a:solidFill>
                  <a:srgbClr val="3333FF"/>
                </a:solidFill>
              </a:rPr>
              <a:t>struct Student  </a:t>
            </a:r>
          </a:p>
          <a:p>
            <a:pPr marL="0" indent="0">
              <a:buNone/>
            </a:pPr>
            <a:r>
              <a:rPr lang="en-IN" sz="2400" dirty="0">
                <a:solidFill>
                  <a:srgbClr val="3333FF"/>
                </a:solidFill>
              </a:rPr>
              <a:t>{     </a:t>
            </a:r>
          </a:p>
          <a:p>
            <a:pPr marL="0" indent="0">
              <a:buNone/>
            </a:pPr>
            <a:r>
              <a:rPr lang="en-IN" sz="2400" dirty="0">
                <a:solidFill>
                  <a:srgbClr val="3333FF"/>
                </a:solidFill>
              </a:rPr>
              <a:t>   int </a:t>
            </a:r>
            <a:r>
              <a:rPr lang="en-IN" sz="2400" dirty="0" err="1">
                <a:solidFill>
                  <a:srgbClr val="3333FF"/>
                </a:solidFill>
              </a:rPr>
              <a:t>rollno</a:t>
            </a:r>
            <a:r>
              <a:rPr lang="en-IN" sz="2400" dirty="0">
                <a:solidFill>
                  <a:srgbClr val="3333FF"/>
                </a:solidFill>
              </a:rPr>
              <a:t>;  </a:t>
            </a:r>
          </a:p>
          <a:p>
            <a:pPr marL="0" indent="0">
              <a:buNone/>
            </a:pPr>
            <a:r>
              <a:rPr lang="en-IN" sz="2400" dirty="0">
                <a:solidFill>
                  <a:srgbClr val="3333FF"/>
                </a:solidFill>
              </a:rPr>
              <a:t>   char *name;  </a:t>
            </a:r>
          </a:p>
          <a:p>
            <a:pPr marL="0" indent="0">
              <a:buNone/>
            </a:pPr>
            <a:r>
              <a:rPr lang="en-IN" sz="2400" b="1" dirty="0">
                <a:solidFill>
                  <a:srgbClr val="C030B9"/>
                </a:solidFill>
              </a:rPr>
              <a:t>   struct DOB d;  </a:t>
            </a:r>
          </a:p>
          <a:p>
            <a:pPr marL="0" indent="0">
              <a:buNone/>
            </a:pPr>
            <a:r>
              <a:rPr lang="en-IN" sz="2400" dirty="0">
                <a:solidFill>
                  <a:srgbClr val="3333FF"/>
                </a:solidFill>
              </a:rPr>
              <a:t>}s1;  </a:t>
            </a:r>
          </a:p>
          <a:p>
            <a:pPr marL="0" indent="0">
              <a:buNone/>
            </a:pPr>
            <a:endParaRPr lang="en-IN" sz="2400" dirty="0"/>
          </a:p>
        </p:txBody>
      </p:sp>
      <p:sp>
        <p:nvSpPr>
          <p:cNvPr id="4" name="Footer Placeholder 3">
            <a:extLst>
              <a:ext uri="{FF2B5EF4-FFF2-40B4-BE49-F238E27FC236}">
                <a16:creationId xmlns:a16="http://schemas.microsoft.com/office/drawing/2014/main" id="{D5E2E547-ACD8-41A1-BE7F-FF5F3A4594CC}"/>
              </a:ext>
            </a:extLst>
          </p:cNvPr>
          <p:cNvSpPr>
            <a:spLocks noGrp="1"/>
          </p:cNvSpPr>
          <p:nvPr>
            <p:ph type="ftr" sz="quarter" idx="11"/>
          </p:nvPr>
        </p:nvSpPr>
        <p:spPr/>
        <p:txBody>
          <a:bodyPr/>
          <a:lstStyle/>
          <a:p>
            <a:r>
              <a:rPr lang="en-US"/>
              <a:t>PROGRAMMING FOR PROBLEM SOLVING USING C                                                                                                                                                                                                                    </a:t>
            </a:r>
          </a:p>
        </p:txBody>
      </p:sp>
      <p:sp>
        <p:nvSpPr>
          <p:cNvPr id="6" name="TextBox 5">
            <a:extLst>
              <a:ext uri="{FF2B5EF4-FFF2-40B4-BE49-F238E27FC236}">
                <a16:creationId xmlns:a16="http://schemas.microsoft.com/office/drawing/2014/main" id="{50734946-4A3F-4C7E-A573-750339B0E893}"/>
              </a:ext>
            </a:extLst>
          </p:cNvPr>
          <p:cNvSpPr txBox="1"/>
          <p:nvPr/>
        </p:nvSpPr>
        <p:spPr>
          <a:xfrm>
            <a:off x="3852910" y="1414651"/>
            <a:ext cx="7927758" cy="3785652"/>
          </a:xfrm>
          <a:prstGeom prst="rect">
            <a:avLst/>
          </a:prstGeom>
          <a:noFill/>
        </p:spPr>
        <p:txBody>
          <a:bodyPr wrap="square">
            <a:spAutoFit/>
          </a:bodyPr>
          <a:lstStyle/>
          <a:p>
            <a:pPr marL="0" indent="0">
              <a:buNone/>
            </a:pPr>
            <a:r>
              <a:rPr lang="en-IN" sz="2400" dirty="0"/>
              <a:t>int main() {</a:t>
            </a:r>
          </a:p>
          <a:p>
            <a:pPr marL="0" indent="0">
              <a:buNone/>
            </a:pPr>
            <a:r>
              <a:rPr lang="en-IN" sz="2400" dirty="0"/>
              <a:t>    s1.rollno=10;</a:t>
            </a:r>
          </a:p>
          <a:p>
            <a:pPr marL="0" indent="0">
              <a:buNone/>
            </a:pPr>
            <a:r>
              <a:rPr lang="en-IN" sz="2400" dirty="0"/>
              <a:t>    s1.name="ABCD";</a:t>
            </a:r>
          </a:p>
          <a:p>
            <a:pPr marL="0" indent="0">
              <a:buNone/>
            </a:pPr>
            <a:r>
              <a:rPr lang="en-IN" sz="2400" dirty="0"/>
              <a:t>    s1.d.dd=6;</a:t>
            </a:r>
          </a:p>
          <a:p>
            <a:pPr marL="0" indent="0">
              <a:buNone/>
            </a:pPr>
            <a:r>
              <a:rPr lang="en-IN" sz="2400" dirty="0"/>
              <a:t>    s1.d.mm=8;</a:t>
            </a:r>
          </a:p>
          <a:p>
            <a:pPr marL="0" indent="0">
              <a:buNone/>
            </a:pPr>
            <a:r>
              <a:rPr lang="en-IN" sz="2400" dirty="0"/>
              <a:t>    s1.d.yyyy=1996;</a:t>
            </a:r>
          </a:p>
          <a:p>
            <a:pPr marL="0" indent="0">
              <a:buNone/>
            </a:pPr>
            <a:r>
              <a:rPr lang="en-IN" sz="2400" dirty="0"/>
              <a:t>    </a:t>
            </a:r>
            <a:r>
              <a:rPr lang="en-IN" sz="2400" dirty="0" err="1"/>
              <a:t>printf</a:t>
            </a:r>
            <a:r>
              <a:rPr lang="en-IN" sz="2400" dirty="0"/>
              <a:t>("roll no=%d",s1.rollno);</a:t>
            </a:r>
          </a:p>
          <a:p>
            <a:pPr marL="0" indent="0">
              <a:buNone/>
            </a:pPr>
            <a:r>
              <a:rPr lang="en-IN" sz="2400" dirty="0"/>
              <a:t>    </a:t>
            </a:r>
            <a:r>
              <a:rPr lang="en-IN" sz="2400" dirty="0" err="1"/>
              <a:t>printf</a:t>
            </a:r>
            <a:r>
              <a:rPr lang="en-IN" sz="2400" dirty="0"/>
              <a:t>("\</a:t>
            </a:r>
            <a:r>
              <a:rPr lang="en-IN" sz="2400" dirty="0" err="1"/>
              <a:t>nname</a:t>
            </a:r>
            <a:r>
              <a:rPr lang="en-IN" sz="2400" dirty="0"/>
              <a:t> is %s",s1.name);</a:t>
            </a:r>
          </a:p>
          <a:p>
            <a:pPr marL="0" indent="0">
              <a:buNone/>
            </a:pPr>
            <a:r>
              <a:rPr lang="en-IN" sz="2400" dirty="0"/>
              <a:t>    </a:t>
            </a:r>
            <a:r>
              <a:rPr lang="en-IN" sz="2400" dirty="0" err="1"/>
              <a:t>printf</a:t>
            </a:r>
            <a:r>
              <a:rPr lang="en-IN" sz="2400" dirty="0"/>
              <a:t>("\n DOB is %d %d %d",s1.d.dd,s1.d.mm,s1.d.yyyy);</a:t>
            </a:r>
          </a:p>
          <a:p>
            <a:pPr marL="0" indent="0">
              <a:buNone/>
            </a:pPr>
            <a:r>
              <a:rPr lang="en-IN" sz="2400" dirty="0"/>
              <a:t>    return 0; }</a:t>
            </a:r>
            <a:endParaRPr lang="te-IN" sz="2400" dirty="0"/>
          </a:p>
        </p:txBody>
      </p:sp>
    </p:spTree>
    <p:extLst>
      <p:ext uri="{BB962C8B-B14F-4D97-AF65-F5344CB8AC3E}">
        <p14:creationId xmlns:p14="http://schemas.microsoft.com/office/powerpoint/2010/main" val="101652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animEffect transition="in" filter="fade">
                                      <p:cBhvr>
                                        <p:cTn id="51" dur="500"/>
                                        <p:tgtEl>
                                          <p:spTgt spid="6">
                                            <p:txEl>
                                              <p:pRg st="6" end="6"/>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
                                            <p:txEl>
                                              <p:pRg st="7" end="7"/>
                                            </p:txEl>
                                          </p:spTgt>
                                        </p:tgtEl>
                                        <p:attrNameLst>
                                          <p:attrName>style.visibility</p:attrName>
                                        </p:attrNameLst>
                                      </p:cBhvr>
                                      <p:to>
                                        <p:strVal val="visible"/>
                                      </p:to>
                                    </p:set>
                                    <p:animEffect transition="in" filter="fade">
                                      <p:cBhvr>
                                        <p:cTn id="54" dur="500"/>
                                        <p:tgtEl>
                                          <p:spTgt spid="6">
                                            <p:txEl>
                                              <p:pRg st="7" end="7"/>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6">
                                            <p:txEl>
                                              <p:pRg st="8" end="8"/>
                                            </p:txEl>
                                          </p:spTgt>
                                        </p:tgtEl>
                                        <p:attrNameLst>
                                          <p:attrName>style.visibility</p:attrName>
                                        </p:attrNameLst>
                                      </p:cBhvr>
                                      <p:to>
                                        <p:strVal val="visible"/>
                                      </p:to>
                                    </p:set>
                                    <p:animEffect transition="in" filter="fade">
                                      <p:cBhvr>
                                        <p:cTn id="57" dur="500"/>
                                        <p:tgtEl>
                                          <p:spTgt spid="6">
                                            <p:txEl>
                                              <p:pRg st="8" end="8"/>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6">
                                            <p:txEl>
                                              <p:pRg st="9" end="9"/>
                                            </p:txEl>
                                          </p:spTgt>
                                        </p:tgtEl>
                                        <p:attrNameLst>
                                          <p:attrName>style.visibility</p:attrName>
                                        </p:attrNameLst>
                                      </p:cBhvr>
                                      <p:to>
                                        <p:strVal val="visible"/>
                                      </p:to>
                                    </p:set>
                                    <p:animEffect transition="in" filter="fade">
                                      <p:cBhvr>
                                        <p:cTn id="60"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CD81-D836-4B9E-8528-1AD89BA9B7B2}"/>
              </a:ext>
            </a:extLst>
          </p:cNvPr>
          <p:cNvSpPr>
            <a:spLocks noGrp="1"/>
          </p:cNvSpPr>
          <p:nvPr>
            <p:ph type="title"/>
          </p:nvPr>
        </p:nvSpPr>
        <p:spPr>
          <a:xfrm>
            <a:off x="1477393" y="598959"/>
            <a:ext cx="10515600" cy="1325563"/>
          </a:xfrm>
        </p:spPr>
        <p:txBody>
          <a:bodyPr>
            <a:normAutofit fontScale="90000"/>
          </a:bodyPr>
          <a:lstStyle/>
          <a:p>
            <a:pPr algn="ctr"/>
            <a:r>
              <a:rPr lang="en-US" dirty="0"/>
              <a:t>Nested Structures-</a:t>
            </a:r>
            <a:r>
              <a:rPr lang="en-US" b="0" i="0" dirty="0">
                <a:solidFill>
                  <a:srgbClr val="000000"/>
                </a:solidFill>
                <a:effectLst/>
                <a:latin typeface="inter-regular"/>
              </a:rPr>
              <a:t>By Embedded structure</a:t>
            </a:r>
            <a:br>
              <a:rPr lang="en-US" b="0" i="0" dirty="0">
                <a:solidFill>
                  <a:srgbClr val="000000"/>
                </a:solidFill>
                <a:effectLst/>
                <a:latin typeface="inter-regular"/>
              </a:rPr>
            </a:br>
            <a:br>
              <a:rPr lang="en-US" b="0" i="0" dirty="0">
                <a:solidFill>
                  <a:srgbClr val="000000"/>
                </a:solidFill>
                <a:effectLst/>
                <a:latin typeface="inter-regular"/>
              </a:rPr>
            </a:br>
            <a:endParaRPr lang="te-IN" dirty="0"/>
          </a:p>
        </p:txBody>
      </p:sp>
      <p:sp>
        <p:nvSpPr>
          <p:cNvPr id="3" name="Content Placeholder 2">
            <a:extLst>
              <a:ext uri="{FF2B5EF4-FFF2-40B4-BE49-F238E27FC236}">
                <a16:creationId xmlns:a16="http://schemas.microsoft.com/office/drawing/2014/main" id="{41BE235C-3566-4A2E-8642-2EFEFB367BA6}"/>
              </a:ext>
            </a:extLst>
          </p:cNvPr>
          <p:cNvSpPr>
            <a:spLocks noGrp="1"/>
          </p:cNvSpPr>
          <p:nvPr>
            <p:ph idx="1"/>
          </p:nvPr>
        </p:nvSpPr>
        <p:spPr>
          <a:xfrm>
            <a:off x="346969" y="1001875"/>
            <a:ext cx="3574002" cy="4351338"/>
          </a:xfrm>
        </p:spPr>
        <p:txBody>
          <a:bodyPr>
            <a:noAutofit/>
          </a:bodyPr>
          <a:lstStyle/>
          <a:p>
            <a:pPr marL="0" indent="0">
              <a:buNone/>
            </a:pPr>
            <a:r>
              <a:rPr lang="en-IN" sz="2400" dirty="0"/>
              <a:t>#include&lt;stdio.h&gt;</a:t>
            </a:r>
          </a:p>
          <a:p>
            <a:pPr marL="0" indent="0">
              <a:buNone/>
            </a:pPr>
            <a:r>
              <a:rPr lang="en-IN" sz="2400" b="1" dirty="0">
                <a:solidFill>
                  <a:srgbClr val="C030B9"/>
                </a:solidFill>
              </a:rPr>
              <a:t>struct Student </a:t>
            </a:r>
          </a:p>
          <a:p>
            <a:pPr marL="0" indent="0">
              <a:buNone/>
            </a:pPr>
            <a:r>
              <a:rPr lang="en-IN" sz="2400" b="1" dirty="0">
                <a:solidFill>
                  <a:srgbClr val="C030B9"/>
                </a:solidFill>
              </a:rPr>
              <a:t>{     </a:t>
            </a:r>
          </a:p>
          <a:p>
            <a:pPr marL="0" indent="0">
              <a:buNone/>
            </a:pPr>
            <a:r>
              <a:rPr lang="en-IN" sz="2400" b="1" dirty="0">
                <a:solidFill>
                  <a:srgbClr val="C030B9"/>
                </a:solidFill>
              </a:rPr>
              <a:t>   int </a:t>
            </a:r>
            <a:r>
              <a:rPr lang="en-IN" sz="2400" b="1" dirty="0" err="1">
                <a:solidFill>
                  <a:srgbClr val="C030B9"/>
                </a:solidFill>
              </a:rPr>
              <a:t>rollno</a:t>
            </a:r>
            <a:r>
              <a:rPr lang="en-IN" sz="2400" b="1" dirty="0">
                <a:solidFill>
                  <a:srgbClr val="C030B9"/>
                </a:solidFill>
              </a:rPr>
              <a:t>;  </a:t>
            </a:r>
          </a:p>
          <a:p>
            <a:pPr marL="0" indent="0">
              <a:buNone/>
            </a:pPr>
            <a:r>
              <a:rPr lang="en-IN" sz="2400" b="1" dirty="0">
                <a:solidFill>
                  <a:srgbClr val="C030B9"/>
                </a:solidFill>
              </a:rPr>
              <a:t>   char *name;  </a:t>
            </a:r>
          </a:p>
          <a:p>
            <a:pPr marL="0" indent="0">
              <a:buNone/>
            </a:pPr>
            <a:r>
              <a:rPr lang="en-IN" sz="2400" b="1" dirty="0">
                <a:solidFill>
                  <a:srgbClr val="C030B9"/>
                </a:solidFill>
              </a:rPr>
              <a:t>   </a:t>
            </a:r>
            <a:r>
              <a:rPr lang="en-IN" sz="2400" b="1" dirty="0">
                <a:solidFill>
                  <a:srgbClr val="3333FF"/>
                </a:solidFill>
              </a:rPr>
              <a:t>struct DOB</a:t>
            </a:r>
          </a:p>
          <a:p>
            <a:pPr marL="0" indent="0">
              <a:buNone/>
            </a:pPr>
            <a:r>
              <a:rPr lang="en-IN" sz="2400" b="1" dirty="0">
                <a:solidFill>
                  <a:srgbClr val="3333FF"/>
                </a:solidFill>
              </a:rPr>
              <a:t>    {  </a:t>
            </a:r>
          </a:p>
          <a:p>
            <a:pPr marL="0" indent="0">
              <a:buNone/>
            </a:pPr>
            <a:r>
              <a:rPr lang="en-IN" sz="2400" b="1" dirty="0">
                <a:solidFill>
                  <a:srgbClr val="3333FF"/>
                </a:solidFill>
              </a:rPr>
              <a:t>      int dd;  </a:t>
            </a:r>
          </a:p>
          <a:p>
            <a:pPr marL="0" indent="0">
              <a:buNone/>
            </a:pPr>
            <a:r>
              <a:rPr lang="en-IN" sz="2400" b="1" dirty="0">
                <a:solidFill>
                  <a:srgbClr val="3333FF"/>
                </a:solidFill>
              </a:rPr>
              <a:t>      int mm;  </a:t>
            </a:r>
          </a:p>
          <a:p>
            <a:pPr marL="0" indent="0">
              <a:buNone/>
            </a:pPr>
            <a:r>
              <a:rPr lang="en-IN" sz="2400" b="1" dirty="0">
                <a:solidFill>
                  <a:srgbClr val="3333FF"/>
                </a:solidFill>
              </a:rPr>
              <a:t>      int </a:t>
            </a:r>
            <a:r>
              <a:rPr lang="en-IN" sz="2400" b="1" dirty="0" err="1">
                <a:solidFill>
                  <a:srgbClr val="3333FF"/>
                </a:solidFill>
              </a:rPr>
              <a:t>yyyy</a:t>
            </a:r>
            <a:r>
              <a:rPr lang="en-IN" sz="2400" b="1" dirty="0">
                <a:solidFill>
                  <a:srgbClr val="3333FF"/>
                </a:solidFill>
              </a:rPr>
              <a:t>;   </a:t>
            </a:r>
          </a:p>
          <a:p>
            <a:pPr marL="0" indent="0">
              <a:buNone/>
            </a:pPr>
            <a:r>
              <a:rPr lang="en-IN" sz="2400" b="1" dirty="0">
                <a:solidFill>
                  <a:srgbClr val="3333FF"/>
                </a:solidFill>
              </a:rPr>
              <a:t>    }d;  </a:t>
            </a:r>
          </a:p>
          <a:p>
            <a:pPr marL="0" indent="0">
              <a:buNone/>
            </a:pPr>
            <a:r>
              <a:rPr lang="en-IN" sz="2400" b="1" dirty="0">
                <a:solidFill>
                  <a:srgbClr val="C030B9"/>
                </a:solidFill>
              </a:rPr>
              <a:t>}s1; </a:t>
            </a:r>
            <a:endParaRPr lang="en-IN" sz="2400" dirty="0"/>
          </a:p>
        </p:txBody>
      </p:sp>
      <p:sp>
        <p:nvSpPr>
          <p:cNvPr id="4" name="Footer Placeholder 3">
            <a:extLst>
              <a:ext uri="{FF2B5EF4-FFF2-40B4-BE49-F238E27FC236}">
                <a16:creationId xmlns:a16="http://schemas.microsoft.com/office/drawing/2014/main" id="{D5E2E547-ACD8-41A1-BE7F-FF5F3A4594CC}"/>
              </a:ext>
            </a:extLst>
          </p:cNvPr>
          <p:cNvSpPr>
            <a:spLocks noGrp="1"/>
          </p:cNvSpPr>
          <p:nvPr>
            <p:ph type="ftr" sz="quarter" idx="11"/>
          </p:nvPr>
        </p:nvSpPr>
        <p:spPr/>
        <p:txBody>
          <a:bodyPr/>
          <a:lstStyle/>
          <a:p>
            <a:r>
              <a:rPr lang="en-US"/>
              <a:t>PROGRAMMING FOR PROBLEM SOLVING USING C                                                                                                                                                                                                                    </a:t>
            </a:r>
          </a:p>
        </p:txBody>
      </p:sp>
      <p:sp>
        <p:nvSpPr>
          <p:cNvPr id="6" name="TextBox 5">
            <a:extLst>
              <a:ext uri="{FF2B5EF4-FFF2-40B4-BE49-F238E27FC236}">
                <a16:creationId xmlns:a16="http://schemas.microsoft.com/office/drawing/2014/main" id="{50734946-4A3F-4C7E-A573-750339B0E893}"/>
              </a:ext>
            </a:extLst>
          </p:cNvPr>
          <p:cNvSpPr txBox="1"/>
          <p:nvPr/>
        </p:nvSpPr>
        <p:spPr>
          <a:xfrm>
            <a:off x="3852910" y="1414651"/>
            <a:ext cx="7927758" cy="4893647"/>
          </a:xfrm>
          <a:prstGeom prst="rect">
            <a:avLst/>
          </a:prstGeom>
          <a:noFill/>
        </p:spPr>
        <p:txBody>
          <a:bodyPr wrap="square">
            <a:spAutoFit/>
          </a:bodyPr>
          <a:lstStyle/>
          <a:p>
            <a:pPr marL="0" indent="0">
              <a:buNone/>
            </a:pPr>
            <a:r>
              <a:rPr lang="en-IN" sz="2400" dirty="0"/>
              <a:t> int main()</a:t>
            </a:r>
          </a:p>
          <a:p>
            <a:pPr marL="0" indent="0">
              <a:buNone/>
            </a:pPr>
            <a:r>
              <a:rPr lang="en-IN" sz="2400" dirty="0"/>
              <a:t>{</a:t>
            </a:r>
          </a:p>
          <a:p>
            <a:pPr marL="0" indent="0">
              <a:buNone/>
            </a:pPr>
            <a:r>
              <a:rPr lang="en-IN" sz="2400" dirty="0"/>
              <a:t>s1.rollno=10;  </a:t>
            </a:r>
          </a:p>
          <a:p>
            <a:pPr marL="0" indent="0">
              <a:buNone/>
            </a:pPr>
            <a:r>
              <a:rPr lang="en-IN" sz="2400" dirty="0"/>
              <a:t>   s1.name="ABCD";</a:t>
            </a:r>
          </a:p>
          <a:p>
            <a:pPr marL="0" indent="0">
              <a:buNone/>
            </a:pPr>
            <a:r>
              <a:rPr lang="en-IN" sz="2400" dirty="0"/>
              <a:t>   s1.d.dd=6;  </a:t>
            </a:r>
          </a:p>
          <a:p>
            <a:pPr marL="0" indent="0">
              <a:buNone/>
            </a:pPr>
            <a:r>
              <a:rPr lang="en-IN" sz="2400" dirty="0"/>
              <a:t>   s1.d.mm=8;  </a:t>
            </a:r>
          </a:p>
          <a:p>
            <a:pPr marL="0" indent="0">
              <a:buNone/>
            </a:pPr>
            <a:r>
              <a:rPr lang="en-IN" sz="2400" dirty="0"/>
              <a:t>   s1.d.yyyy=1996;  </a:t>
            </a:r>
          </a:p>
          <a:p>
            <a:pPr marL="0" indent="0">
              <a:buNone/>
            </a:pPr>
            <a:r>
              <a:rPr lang="en-IN" sz="2400" dirty="0"/>
              <a:t>  </a:t>
            </a:r>
            <a:r>
              <a:rPr lang="en-IN" sz="2400" dirty="0" err="1"/>
              <a:t>printf</a:t>
            </a:r>
            <a:r>
              <a:rPr lang="en-IN" sz="2400" dirty="0"/>
              <a:t>("roll no=%d",s1.rollno);</a:t>
            </a:r>
          </a:p>
          <a:p>
            <a:pPr marL="0" indent="0">
              <a:buNone/>
            </a:pPr>
            <a:r>
              <a:rPr lang="en-IN" sz="2400" dirty="0"/>
              <a:t>    </a:t>
            </a:r>
            <a:r>
              <a:rPr lang="en-IN" sz="2400" dirty="0" err="1"/>
              <a:t>printf</a:t>
            </a:r>
            <a:r>
              <a:rPr lang="en-IN" sz="2400" dirty="0"/>
              <a:t>("\</a:t>
            </a:r>
            <a:r>
              <a:rPr lang="en-IN" sz="2400" dirty="0" err="1"/>
              <a:t>nname</a:t>
            </a:r>
            <a:r>
              <a:rPr lang="en-IN" sz="2400" dirty="0"/>
              <a:t> is %s",s1.name);</a:t>
            </a:r>
          </a:p>
          <a:p>
            <a:pPr marL="0" indent="0">
              <a:buNone/>
            </a:pPr>
            <a:r>
              <a:rPr lang="en-IN" sz="2400" dirty="0"/>
              <a:t>    </a:t>
            </a:r>
            <a:r>
              <a:rPr lang="en-IN" sz="2400" dirty="0" err="1"/>
              <a:t>printf</a:t>
            </a:r>
            <a:r>
              <a:rPr lang="en-IN" sz="2400" dirty="0"/>
              <a:t>("\n DOB is %d %d %d",s1.d.dd,s1.d.mm,s1.d.yyyy);</a:t>
            </a:r>
          </a:p>
          <a:p>
            <a:pPr marL="0" indent="0">
              <a:buNone/>
            </a:pPr>
            <a:r>
              <a:rPr lang="en-IN" sz="2400" dirty="0"/>
              <a:t>   </a:t>
            </a:r>
          </a:p>
          <a:p>
            <a:pPr marL="0" indent="0">
              <a:buNone/>
            </a:pPr>
            <a:r>
              <a:rPr lang="en-IN" sz="2400" dirty="0"/>
              <a:t>   return 0;  </a:t>
            </a:r>
          </a:p>
          <a:p>
            <a:pPr marL="0" indent="0">
              <a:buNone/>
            </a:pPr>
            <a:r>
              <a:rPr lang="en-IN" sz="2400" dirty="0"/>
              <a:t>} </a:t>
            </a:r>
            <a:endParaRPr lang="te-IN" sz="2400" dirty="0"/>
          </a:p>
        </p:txBody>
      </p:sp>
    </p:spTree>
    <p:extLst>
      <p:ext uri="{BB962C8B-B14F-4D97-AF65-F5344CB8AC3E}">
        <p14:creationId xmlns:p14="http://schemas.microsoft.com/office/powerpoint/2010/main" val="245767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2B14D47-A3B9-4CD1-AF6D-8A794B809503}"/>
              </a:ext>
            </a:extLst>
          </p:cNvPr>
          <p:cNvSpPr/>
          <p:nvPr/>
        </p:nvSpPr>
        <p:spPr>
          <a:xfrm>
            <a:off x="6196763" y="766678"/>
            <a:ext cx="3549370" cy="369332"/>
          </a:xfrm>
          <a:prstGeom prst="rect">
            <a:avLst/>
          </a:prstGeom>
        </p:spPr>
        <p:txBody>
          <a:bodyPr wrap="none">
            <a:spAutoFit/>
          </a:bodyPr>
          <a:lstStyle/>
          <a:p>
            <a:r>
              <a:rPr lang="en-US" b="1" u="sng" dirty="0">
                <a:solidFill>
                  <a:srgbClr val="000000"/>
                </a:solidFill>
                <a:latin typeface="verdana" panose="020B0604030504040204" pitchFamily="34" charset="0"/>
              </a:rPr>
              <a:t>2. By Embedded structure</a:t>
            </a:r>
          </a:p>
        </p:txBody>
      </p:sp>
      <p:sp>
        <p:nvSpPr>
          <p:cNvPr id="11" name="Rectangle 10">
            <a:extLst>
              <a:ext uri="{FF2B5EF4-FFF2-40B4-BE49-F238E27FC236}">
                <a16:creationId xmlns:a16="http://schemas.microsoft.com/office/drawing/2014/main" id="{A650D79B-54AB-40BD-88C7-DF486E932391}"/>
              </a:ext>
            </a:extLst>
          </p:cNvPr>
          <p:cNvSpPr/>
          <p:nvPr/>
        </p:nvSpPr>
        <p:spPr>
          <a:xfrm>
            <a:off x="323851" y="1214000"/>
            <a:ext cx="5019674" cy="3703790"/>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rPr>
              <a:t>#include&lt;stdio.h&gt;</a:t>
            </a:r>
          </a:p>
          <a:p>
            <a:r>
              <a:rPr lang="en-IN" b="1" dirty="0">
                <a:solidFill>
                  <a:schemeClr val="tx1"/>
                </a:solidFill>
              </a:rPr>
              <a:t>struct DOB  </a:t>
            </a:r>
          </a:p>
          <a:p>
            <a:r>
              <a:rPr lang="en-IN" b="1" dirty="0">
                <a:solidFill>
                  <a:schemeClr val="tx1"/>
                </a:solidFill>
              </a:rPr>
              <a:t>{  </a:t>
            </a:r>
          </a:p>
          <a:p>
            <a:r>
              <a:rPr lang="en-IN" b="1" dirty="0">
                <a:solidFill>
                  <a:schemeClr val="tx1"/>
                </a:solidFill>
              </a:rPr>
              <a:t>   int dd;  </a:t>
            </a:r>
          </a:p>
          <a:p>
            <a:r>
              <a:rPr lang="en-IN" b="1" dirty="0">
                <a:solidFill>
                  <a:schemeClr val="tx1"/>
                </a:solidFill>
              </a:rPr>
              <a:t>   int mm;  </a:t>
            </a:r>
          </a:p>
          <a:p>
            <a:r>
              <a:rPr lang="en-IN" b="1" dirty="0">
                <a:solidFill>
                  <a:schemeClr val="tx1"/>
                </a:solidFill>
              </a:rPr>
              <a:t>   int </a:t>
            </a:r>
            <a:r>
              <a:rPr lang="en-IN" b="1" dirty="0" err="1">
                <a:solidFill>
                  <a:schemeClr val="tx1"/>
                </a:solidFill>
              </a:rPr>
              <a:t>yyyy</a:t>
            </a:r>
            <a:r>
              <a:rPr lang="en-IN" b="1" dirty="0">
                <a:solidFill>
                  <a:schemeClr val="tx1"/>
                </a:solidFill>
              </a:rPr>
              <a:t>;   </a:t>
            </a:r>
          </a:p>
          <a:p>
            <a:r>
              <a:rPr lang="en-IN" b="1" dirty="0">
                <a:solidFill>
                  <a:schemeClr val="tx1"/>
                </a:solidFill>
              </a:rPr>
              <a:t>};  </a:t>
            </a:r>
          </a:p>
          <a:p>
            <a:r>
              <a:rPr lang="en-IN" b="1" dirty="0">
                <a:solidFill>
                  <a:schemeClr val="tx1"/>
                </a:solidFill>
              </a:rPr>
              <a:t>struct Student  </a:t>
            </a:r>
          </a:p>
          <a:p>
            <a:r>
              <a:rPr lang="en-IN" b="1" dirty="0">
                <a:solidFill>
                  <a:schemeClr val="tx1"/>
                </a:solidFill>
              </a:rPr>
              <a:t>{     </a:t>
            </a:r>
          </a:p>
          <a:p>
            <a:r>
              <a:rPr lang="en-IN" b="1" dirty="0">
                <a:solidFill>
                  <a:schemeClr val="tx1"/>
                </a:solidFill>
              </a:rPr>
              <a:t>   int </a:t>
            </a:r>
            <a:r>
              <a:rPr lang="en-IN" b="1" dirty="0" err="1">
                <a:solidFill>
                  <a:schemeClr val="tx1"/>
                </a:solidFill>
              </a:rPr>
              <a:t>rollno</a:t>
            </a:r>
            <a:r>
              <a:rPr lang="en-IN" b="1" dirty="0">
                <a:solidFill>
                  <a:schemeClr val="tx1"/>
                </a:solidFill>
              </a:rPr>
              <a:t>;  </a:t>
            </a:r>
          </a:p>
          <a:p>
            <a:r>
              <a:rPr lang="en-IN" b="1" dirty="0">
                <a:solidFill>
                  <a:schemeClr val="tx1"/>
                </a:solidFill>
              </a:rPr>
              <a:t>   char *name;  </a:t>
            </a:r>
          </a:p>
          <a:p>
            <a:r>
              <a:rPr lang="en-IN" b="1" dirty="0">
                <a:solidFill>
                  <a:schemeClr val="tx1"/>
                </a:solidFill>
              </a:rPr>
              <a:t>   struct DOB d;  </a:t>
            </a:r>
          </a:p>
          <a:p>
            <a:r>
              <a:rPr lang="en-IN" b="1" dirty="0">
                <a:solidFill>
                  <a:schemeClr val="tx1"/>
                </a:solidFill>
              </a:rPr>
              <a:t>}s1; </a:t>
            </a:r>
          </a:p>
        </p:txBody>
      </p:sp>
      <p:sp>
        <p:nvSpPr>
          <p:cNvPr id="12" name="Rectangle 11">
            <a:extLst>
              <a:ext uri="{FF2B5EF4-FFF2-40B4-BE49-F238E27FC236}">
                <a16:creationId xmlns:a16="http://schemas.microsoft.com/office/drawing/2014/main" id="{8D8763A6-3DBE-437C-8422-82F491C60B39}"/>
              </a:ext>
            </a:extLst>
          </p:cNvPr>
          <p:cNvSpPr/>
          <p:nvPr/>
        </p:nvSpPr>
        <p:spPr>
          <a:xfrm>
            <a:off x="5955068" y="1167810"/>
            <a:ext cx="5019674" cy="3466334"/>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rPr>
              <a:t>#include&lt;stdio.h&gt;</a:t>
            </a:r>
          </a:p>
          <a:p>
            <a:r>
              <a:rPr lang="en-IN" b="1" dirty="0">
                <a:solidFill>
                  <a:schemeClr val="tx1"/>
                </a:solidFill>
              </a:rPr>
              <a:t>struct Student </a:t>
            </a:r>
          </a:p>
          <a:p>
            <a:r>
              <a:rPr lang="en-IN" b="1" dirty="0">
                <a:solidFill>
                  <a:schemeClr val="tx1"/>
                </a:solidFill>
              </a:rPr>
              <a:t>{     </a:t>
            </a:r>
          </a:p>
          <a:p>
            <a:r>
              <a:rPr lang="en-IN" b="1" dirty="0">
                <a:solidFill>
                  <a:schemeClr val="tx1"/>
                </a:solidFill>
              </a:rPr>
              <a:t>   int </a:t>
            </a:r>
            <a:r>
              <a:rPr lang="en-IN" b="1" dirty="0" err="1">
                <a:solidFill>
                  <a:schemeClr val="tx1"/>
                </a:solidFill>
              </a:rPr>
              <a:t>rollno</a:t>
            </a:r>
            <a:r>
              <a:rPr lang="en-IN" b="1" dirty="0">
                <a:solidFill>
                  <a:schemeClr val="tx1"/>
                </a:solidFill>
              </a:rPr>
              <a:t>;  </a:t>
            </a:r>
          </a:p>
          <a:p>
            <a:r>
              <a:rPr lang="en-IN" b="1" dirty="0">
                <a:solidFill>
                  <a:schemeClr val="tx1"/>
                </a:solidFill>
              </a:rPr>
              <a:t>   char *name;  </a:t>
            </a:r>
          </a:p>
          <a:p>
            <a:r>
              <a:rPr lang="en-IN" b="1" dirty="0">
                <a:solidFill>
                  <a:schemeClr val="tx1"/>
                </a:solidFill>
              </a:rPr>
              <a:t>   struct DOB</a:t>
            </a:r>
          </a:p>
          <a:p>
            <a:r>
              <a:rPr lang="en-IN" b="1" dirty="0">
                <a:solidFill>
                  <a:schemeClr val="tx1"/>
                </a:solidFill>
              </a:rPr>
              <a:t>    {  </a:t>
            </a:r>
          </a:p>
          <a:p>
            <a:r>
              <a:rPr lang="en-IN" b="1" dirty="0">
                <a:solidFill>
                  <a:schemeClr val="tx1"/>
                </a:solidFill>
              </a:rPr>
              <a:t>      int dd;  </a:t>
            </a:r>
          </a:p>
          <a:p>
            <a:r>
              <a:rPr lang="en-IN" b="1" dirty="0">
                <a:solidFill>
                  <a:schemeClr val="tx1"/>
                </a:solidFill>
              </a:rPr>
              <a:t>      int mm;  </a:t>
            </a:r>
          </a:p>
          <a:p>
            <a:r>
              <a:rPr lang="en-IN" b="1" dirty="0">
                <a:solidFill>
                  <a:schemeClr val="tx1"/>
                </a:solidFill>
              </a:rPr>
              <a:t>      int </a:t>
            </a:r>
            <a:r>
              <a:rPr lang="en-IN" b="1" dirty="0" err="1">
                <a:solidFill>
                  <a:schemeClr val="tx1"/>
                </a:solidFill>
              </a:rPr>
              <a:t>yyyy</a:t>
            </a:r>
            <a:r>
              <a:rPr lang="en-IN" b="1" dirty="0">
                <a:solidFill>
                  <a:schemeClr val="tx1"/>
                </a:solidFill>
              </a:rPr>
              <a:t>;   </a:t>
            </a:r>
          </a:p>
          <a:p>
            <a:r>
              <a:rPr lang="en-IN" b="1" dirty="0">
                <a:solidFill>
                  <a:schemeClr val="tx1"/>
                </a:solidFill>
              </a:rPr>
              <a:t>    }d;  </a:t>
            </a:r>
          </a:p>
          <a:p>
            <a:r>
              <a:rPr lang="en-IN" b="1" dirty="0">
                <a:solidFill>
                  <a:schemeClr val="tx1"/>
                </a:solidFill>
              </a:rPr>
              <a:t>}s1; </a:t>
            </a:r>
          </a:p>
        </p:txBody>
      </p:sp>
      <p:sp>
        <p:nvSpPr>
          <p:cNvPr id="13" name="Rectangle 12">
            <a:extLst>
              <a:ext uri="{FF2B5EF4-FFF2-40B4-BE49-F238E27FC236}">
                <a16:creationId xmlns:a16="http://schemas.microsoft.com/office/drawing/2014/main" id="{DCF2E42B-EFF6-4937-84E8-C988A7F3620D}"/>
              </a:ext>
            </a:extLst>
          </p:cNvPr>
          <p:cNvSpPr/>
          <p:nvPr/>
        </p:nvSpPr>
        <p:spPr>
          <a:xfrm>
            <a:off x="248313" y="844668"/>
            <a:ext cx="3328155" cy="369332"/>
          </a:xfrm>
          <a:prstGeom prst="rect">
            <a:avLst/>
          </a:prstGeom>
        </p:spPr>
        <p:txBody>
          <a:bodyPr wrap="none">
            <a:spAutoFit/>
          </a:bodyPr>
          <a:lstStyle/>
          <a:p>
            <a:r>
              <a:rPr lang="en-US" b="1" u="sng" dirty="0">
                <a:solidFill>
                  <a:srgbClr val="000000"/>
                </a:solidFill>
                <a:latin typeface="verdana" panose="020B0604030504040204" pitchFamily="34" charset="0"/>
              </a:rPr>
              <a:t>1. By separate structure</a:t>
            </a:r>
          </a:p>
        </p:txBody>
      </p:sp>
      <p:sp>
        <p:nvSpPr>
          <p:cNvPr id="14" name="Rectangle 13">
            <a:extLst>
              <a:ext uri="{FF2B5EF4-FFF2-40B4-BE49-F238E27FC236}">
                <a16:creationId xmlns:a16="http://schemas.microsoft.com/office/drawing/2014/main" id="{E9D133A4-C155-4A2C-94B6-6DB098218311}"/>
              </a:ext>
            </a:extLst>
          </p:cNvPr>
          <p:cNvSpPr/>
          <p:nvPr/>
        </p:nvSpPr>
        <p:spPr>
          <a:xfrm>
            <a:off x="3013753" y="127997"/>
            <a:ext cx="6455613" cy="584775"/>
          </a:xfrm>
          <a:prstGeom prst="rect">
            <a:avLst/>
          </a:prstGeom>
        </p:spPr>
        <p:txBody>
          <a:bodyPr wrap="none">
            <a:spAutoFit/>
          </a:bodyPr>
          <a:lstStyle/>
          <a:p>
            <a:r>
              <a:rPr lang="en-US" sz="3200" b="1" u="sng" dirty="0">
                <a:solidFill>
                  <a:srgbClr val="000000"/>
                </a:solidFill>
                <a:latin typeface="verdana" panose="020B0604030504040204" pitchFamily="34" charset="0"/>
              </a:rPr>
              <a:t>Nested Structure-summary</a:t>
            </a:r>
          </a:p>
        </p:txBody>
      </p:sp>
      <p:sp>
        <p:nvSpPr>
          <p:cNvPr id="2" name="Footer Placeholder 1">
            <a:extLst>
              <a:ext uri="{FF2B5EF4-FFF2-40B4-BE49-F238E27FC236}">
                <a16:creationId xmlns:a16="http://schemas.microsoft.com/office/drawing/2014/main" id="{E103AFC8-AA56-4B23-BE0B-14E25D363132}"/>
              </a:ext>
            </a:extLst>
          </p:cNvPr>
          <p:cNvSpPr>
            <a:spLocks noGrp="1"/>
          </p:cNvSpPr>
          <p:nvPr>
            <p:ph type="ftr" sz="quarter" idx="11"/>
          </p:nvPr>
        </p:nvSpPr>
        <p:spPr/>
        <p:txBody>
          <a:bodyPr/>
          <a:lstStyle/>
          <a:p>
            <a:r>
              <a:rPr lang="en-US"/>
              <a:t>PROGRAMMING FOR PROBLEM SOLVING USING C                                                                                                                                                                                                                    </a:t>
            </a:r>
          </a:p>
        </p:txBody>
      </p:sp>
      <p:sp>
        <p:nvSpPr>
          <p:cNvPr id="10" name="TextBox 9">
            <a:extLst>
              <a:ext uri="{FF2B5EF4-FFF2-40B4-BE49-F238E27FC236}">
                <a16:creationId xmlns:a16="http://schemas.microsoft.com/office/drawing/2014/main" id="{8BCFCC05-3062-44D3-A16F-D984BED21567}"/>
              </a:ext>
            </a:extLst>
          </p:cNvPr>
          <p:cNvSpPr txBox="1"/>
          <p:nvPr/>
        </p:nvSpPr>
        <p:spPr>
          <a:xfrm>
            <a:off x="1680099" y="5003476"/>
            <a:ext cx="6094520" cy="2031325"/>
          </a:xfrm>
          <a:prstGeom prst="rect">
            <a:avLst/>
          </a:prstGeom>
          <a:noFill/>
        </p:spPr>
        <p:txBody>
          <a:bodyPr wrap="square">
            <a:spAutoFit/>
          </a:bodyPr>
          <a:lstStyle/>
          <a:p>
            <a:pPr marL="0" indent="0">
              <a:buNone/>
            </a:pPr>
            <a:r>
              <a:rPr lang="en-IN" sz="1800" b="1" dirty="0"/>
              <a:t>int main() {</a:t>
            </a:r>
          </a:p>
          <a:p>
            <a:pPr marL="0" indent="0">
              <a:buNone/>
            </a:pPr>
            <a:r>
              <a:rPr lang="en-IN" sz="1800" b="1" dirty="0"/>
              <a:t>    s1.rollno=10;</a:t>
            </a:r>
          </a:p>
          <a:p>
            <a:pPr marL="0" indent="0">
              <a:buNone/>
            </a:pPr>
            <a:r>
              <a:rPr lang="en-IN" sz="1800" b="1" dirty="0"/>
              <a:t>    s1.name="ABCD";</a:t>
            </a:r>
          </a:p>
          <a:p>
            <a:pPr marL="0" indent="0">
              <a:buNone/>
            </a:pPr>
            <a:r>
              <a:rPr lang="en-IN" sz="1800" b="1" dirty="0"/>
              <a:t>    s1.d.dd=6;</a:t>
            </a:r>
          </a:p>
          <a:p>
            <a:pPr marL="0" indent="0">
              <a:buNone/>
            </a:pPr>
            <a:r>
              <a:rPr lang="en-IN" sz="1800" b="1" dirty="0"/>
              <a:t>    s1.d.mm=8;</a:t>
            </a:r>
          </a:p>
          <a:p>
            <a:pPr marL="0" indent="0">
              <a:buNone/>
            </a:pPr>
            <a:r>
              <a:rPr lang="en-IN" sz="1800" b="1" dirty="0"/>
              <a:t>    s1.d.yyyy=1996;</a:t>
            </a:r>
          </a:p>
          <a:p>
            <a:pPr marL="0" indent="0">
              <a:buNone/>
            </a:pPr>
            <a:r>
              <a:rPr lang="en-IN" sz="1800" b="1" dirty="0"/>
              <a:t>    </a:t>
            </a:r>
            <a:endParaRPr lang="te-IN" sz="1800" b="1" dirty="0"/>
          </a:p>
        </p:txBody>
      </p:sp>
      <p:sp>
        <p:nvSpPr>
          <p:cNvPr id="15" name="TextBox 14">
            <a:extLst>
              <a:ext uri="{FF2B5EF4-FFF2-40B4-BE49-F238E27FC236}">
                <a16:creationId xmlns:a16="http://schemas.microsoft.com/office/drawing/2014/main" id="{0ACC54F7-C0AE-471D-A212-6D0810D9DB71}"/>
              </a:ext>
            </a:extLst>
          </p:cNvPr>
          <p:cNvSpPr txBox="1"/>
          <p:nvPr/>
        </p:nvSpPr>
        <p:spPr>
          <a:xfrm>
            <a:off x="4038600" y="5103408"/>
            <a:ext cx="6094520" cy="1200329"/>
          </a:xfrm>
          <a:prstGeom prst="rect">
            <a:avLst/>
          </a:prstGeom>
          <a:noFill/>
        </p:spPr>
        <p:txBody>
          <a:bodyPr wrap="square">
            <a:spAutoFit/>
          </a:bodyPr>
          <a:lstStyle/>
          <a:p>
            <a:pPr marL="0" indent="0">
              <a:buNone/>
            </a:pPr>
            <a:r>
              <a:rPr lang="en-IN" sz="1800" b="1" dirty="0" err="1"/>
              <a:t>printf</a:t>
            </a:r>
            <a:r>
              <a:rPr lang="en-IN" sz="1800" b="1" dirty="0"/>
              <a:t>("roll no=%d",s1.rollno);</a:t>
            </a:r>
          </a:p>
          <a:p>
            <a:pPr marL="0" indent="0">
              <a:buNone/>
            </a:pPr>
            <a:r>
              <a:rPr lang="en-IN" sz="1800" b="1" dirty="0"/>
              <a:t>    </a:t>
            </a:r>
            <a:r>
              <a:rPr lang="en-IN" sz="1800" b="1" dirty="0" err="1"/>
              <a:t>printf</a:t>
            </a:r>
            <a:r>
              <a:rPr lang="en-IN" sz="1800" b="1" dirty="0"/>
              <a:t>("\</a:t>
            </a:r>
            <a:r>
              <a:rPr lang="en-IN" sz="1800" b="1" dirty="0" err="1"/>
              <a:t>nname</a:t>
            </a:r>
            <a:r>
              <a:rPr lang="en-IN" sz="1800" b="1" dirty="0"/>
              <a:t> is %s",s1.name);</a:t>
            </a:r>
          </a:p>
          <a:p>
            <a:pPr marL="0" indent="0">
              <a:buNone/>
            </a:pPr>
            <a:r>
              <a:rPr lang="en-IN" sz="1800" b="1" dirty="0"/>
              <a:t>    </a:t>
            </a:r>
            <a:r>
              <a:rPr lang="en-IN" sz="1800" b="1" dirty="0" err="1"/>
              <a:t>printf</a:t>
            </a:r>
            <a:r>
              <a:rPr lang="en-IN" sz="1800" b="1" dirty="0"/>
              <a:t>("\n DOB is %d %d %d",s1.d.dd,s1.d.mm,s1.d.yyyy);</a:t>
            </a:r>
          </a:p>
          <a:p>
            <a:pPr marL="0" indent="0">
              <a:buNone/>
            </a:pPr>
            <a:r>
              <a:rPr lang="en-IN" sz="1800" b="1" dirty="0"/>
              <a:t>    return 0; }</a:t>
            </a:r>
            <a:endParaRPr lang="te-IN" sz="1800" b="1" dirty="0"/>
          </a:p>
        </p:txBody>
      </p:sp>
    </p:spTree>
    <p:extLst>
      <p:ext uri="{BB962C8B-B14F-4D97-AF65-F5344CB8AC3E}">
        <p14:creationId xmlns:p14="http://schemas.microsoft.com/office/powerpoint/2010/main" val="399653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P spid="13" grpId="0"/>
      <p:bldP spid="10"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CD81-D836-4B9E-8528-1AD89BA9B7B2}"/>
              </a:ext>
            </a:extLst>
          </p:cNvPr>
          <p:cNvSpPr>
            <a:spLocks noGrp="1"/>
          </p:cNvSpPr>
          <p:nvPr>
            <p:ph type="title"/>
          </p:nvPr>
        </p:nvSpPr>
        <p:spPr>
          <a:xfrm>
            <a:off x="1477393" y="598959"/>
            <a:ext cx="10515600" cy="1325563"/>
          </a:xfrm>
        </p:spPr>
        <p:txBody>
          <a:bodyPr>
            <a:normAutofit fontScale="90000"/>
          </a:bodyPr>
          <a:lstStyle/>
          <a:p>
            <a:pPr algn="ctr"/>
            <a:r>
              <a:rPr lang="en-US" dirty="0"/>
              <a:t>Array of Structures</a:t>
            </a:r>
            <a:br>
              <a:rPr lang="en-US" b="0" i="0" dirty="0">
                <a:solidFill>
                  <a:srgbClr val="000000"/>
                </a:solidFill>
                <a:effectLst/>
                <a:latin typeface="inter-regular"/>
              </a:rPr>
            </a:br>
            <a:br>
              <a:rPr lang="en-US" b="0" i="0" dirty="0">
                <a:solidFill>
                  <a:srgbClr val="000000"/>
                </a:solidFill>
                <a:effectLst/>
                <a:latin typeface="inter-regular"/>
              </a:rPr>
            </a:br>
            <a:endParaRPr lang="te-IN" dirty="0"/>
          </a:p>
        </p:txBody>
      </p:sp>
      <p:sp>
        <p:nvSpPr>
          <p:cNvPr id="3" name="Content Placeholder 2">
            <a:extLst>
              <a:ext uri="{FF2B5EF4-FFF2-40B4-BE49-F238E27FC236}">
                <a16:creationId xmlns:a16="http://schemas.microsoft.com/office/drawing/2014/main" id="{41BE235C-3566-4A2E-8642-2EFEFB367BA6}"/>
              </a:ext>
            </a:extLst>
          </p:cNvPr>
          <p:cNvSpPr>
            <a:spLocks noGrp="1"/>
          </p:cNvSpPr>
          <p:nvPr>
            <p:ph idx="1"/>
          </p:nvPr>
        </p:nvSpPr>
        <p:spPr>
          <a:xfrm>
            <a:off x="320335" y="1525657"/>
            <a:ext cx="11202881" cy="4351338"/>
          </a:xfrm>
        </p:spPr>
        <p:txBody>
          <a:bodyPr>
            <a:noAutofit/>
          </a:bodyPr>
          <a:lstStyle/>
          <a:p>
            <a:r>
              <a:rPr lang="en-US" sz="2400" dirty="0"/>
              <a:t>An array of </a:t>
            </a:r>
            <a:r>
              <a:rPr lang="en-US" sz="2400" dirty="0" err="1"/>
              <a:t>structres</a:t>
            </a:r>
            <a:r>
              <a:rPr lang="en-US" sz="2400" dirty="0"/>
              <a:t> in C can be defined as the collection of multiple structures variables where each variable contains information about different entities. </a:t>
            </a:r>
          </a:p>
          <a:p>
            <a:r>
              <a:rPr lang="en-US" sz="2400" dirty="0"/>
              <a:t>The array of structures in C are used to store information about multiple entities of different data types. </a:t>
            </a:r>
          </a:p>
          <a:p>
            <a:r>
              <a:rPr lang="en-US" sz="2400" dirty="0"/>
              <a:t>The array of structures is also known as the collection of structures.</a:t>
            </a:r>
            <a:endParaRPr lang="en-IN" sz="2400" dirty="0"/>
          </a:p>
        </p:txBody>
      </p:sp>
      <p:sp>
        <p:nvSpPr>
          <p:cNvPr id="4" name="Footer Placeholder 3">
            <a:extLst>
              <a:ext uri="{FF2B5EF4-FFF2-40B4-BE49-F238E27FC236}">
                <a16:creationId xmlns:a16="http://schemas.microsoft.com/office/drawing/2014/main" id="{D5E2E547-ACD8-41A1-BE7F-FF5F3A4594CC}"/>
              </a:ext>
            </a:extLst>
          </p:cNvPr>
          <p:cNvSpPr>
            <a:spLocks noGrp="1"/>
          </p:cNvSpPr>
          <p:nvPr>
            <p:ph type="ftr" sz="quarter" idx="11"/>
          </p:nvPr>
        </p:nvSpPr>
        <p:spPr/>
        <p:txBody>
          <a:bodyPr/>
          <a:lstStyle/>
          <a:p>
            <a:r>
              <a:rPr lang="en-US"/>
              <a:t>PROGRAMMING FOR PROBLEM SOLVING USING C                                                                                                                                                                                                                    </a:t>
            </a:r>
          </a:p>
        </p:txBody>
      </p:sp>
    </p:spTree>
    <p:extLst>
      <p:ext uri="{BB962C8B-B14F-4D97-AF65-F5344CB8AC3E}">
        <p14:creationId xmlns:p14="http://schemas.microsoft.com/office/powerpoint/2010/main" val="26105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CD81-D836-4B9E-8528-1AD89BA9B7B2}"/>
              </a:ext>
            </a:extLst>
          </p:cNvPr>
          <p:cNvSpPr>
            <a:spLocks noGrp="1"/>
          </p:cNvSpPr>
          <p:nvPr>
            <p:ph type="title"/>
          </p:nvPr>
        </p:nvSpPr>
        <p:spPr>
          <a:xfrm>
            <a:off x="1477393" y="598959"/>
            <a:ext cx="10515600" cy="1325563"/>
          </a:xfrm>
        </p:spPr>
        <p:txBody>
          <a:bodyPr>
            <a:normAutofit/>
          </a:bodyPr>
          <a:lstStyle/>
          <a:p>
            <a:pPr algn="ctr"/>
            <a:r>
              <a:rPr lang="en-US" dirty="0"/>
              <a:t>Array of Structures</a:t>
            </a:r>
            <a:r>
              <a:rPr lang="en-US" b="0" i="0" dirty="0">
                <a:solidFill>
                  <a:srgbClr val="000000"/>
                </a:solidFill>
                <a:effectLst/>
                <a:latin typeface="inter-regular"/>
              </a:rPr>
              <a:t>-Example</a:t>
            </a:r>
            <a:endParaRPr lang="te-IN" dirty="0"/>
          </a:p>
        </p:txBody>
      </p:sp>
      <p:sp>
        <p:nvSpPr>
          <p:cNvPr id="4" name="Footer Placeholder 3">
            <a:extLst>
              <a:ext uri="{FF2B5EF4-FFF2-40B4-BE49-F238E27FC236}">
                <a16:creationId xmlns:a16="http://schemas.microsoft.com/office/drawing/2014/main" id="{D5E2E547-ACD8-41A1-BE7F-FF5F3A4594CC}"/>
              </a:ext>
            </a:extLst>
          </p:cNvPr>
          <p:cNvSpPr>
            <a:spLocks noGrp="1"/>
          </p:cNvSpPr>
          <p:nvPr>
            <p:ph type="ftr" sz="quarter" idx="11"/>
          </p:nvPr>
        </p:nvSpPr>
        <p:spPr/>
        <p:txBody>
          <a:bodyPr/>
          <a:lstStyle/>
          <a:p>
            <a:r>
              <a:rPr lang="en-US"/>
              <a:t>PROGRAMMING FOR PROBLEM SOLVING USING C                                                                                                                                                                                                                    </a:t>
            </a:r>
          </a:p>
        </p:txBody>
      </p:sp>
      <p:pic>
        <p:nvPicPr>
          <p:cNvPr id="12" name="Picture 11">
            <a:extLst>
              <a:ext uri="{FF2B5EF4-FFF2-40B4-BE49-F238E27FC236}">
                <a16:creationId xmlns:a16="http://schemas.microsoft.com/office/drawing/2014/main" id="{68A436AF-E38B-4DE2-9A76-C33A3B93ECA7}"/>
              </a:ext>
            </a:extLst>
          </p:cNvPr>
          <p:cNvPicPr>
            <a:picLocks noChangeAspect="1"/>
          </p:cNvPicPr>
          <p:nvPr/>
        </p:nvPicPr>
        <p:blipFill>
          <a:blip r:embed="rId2"/>
          <a:stretch>
            <a:fillRect/>
          </a:stretch>
        </p:blipFill>
        <p:spPr>
          <a:xfrm>
            <a:off x="714375" y="1658475"/>
            <a:ext cx="10763250" cy="4600566"/>
          </a:xfrm>
          <a:prstGeom prst="rect">
            <a:avLst/>
          </a:prstGeom>
        </p:spPr>
      </p:pic>
    </p:spTree>
    <p:extLst>
      <p:ext uri="{BB962C8B-B14F-4D97-AF65-F5344CB8AC3E}">
        <p14:creationId xmlns:p14="http://schemas.microsoft.com/office/powerpoint/2010/main" val="3571752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CD81-D836-4B9E-8528-1AD89BA9B7B2}"/>
              </a:ext>
            </a:extLst>
          </p:cNvPr>
          <p:cNvSpPr>
            <a:spLocks noGrp="1"/>
          </p:cNvSpPr>
          <p:nvPr>
            <p:ph type="title"/>
          </p:nvPr>
        </p:nvSpPr>
        <p:spPr>
          <a:xfrm>
            <a:off x="1477393" y="598959"/>
            <a:ext cx="10515600" cy="1325563"/>
          </a:xfrm>
        </p:spPr>
        <p:txBody>
          <a:bodyPr>
            <a:normAutofit/>
          </a:bodyPr>
          <a:lstStyle/>
          <a:p>
            <a:pPr algn="ctr"/>
            <a:r>
              <a:rPr lang="en-US" dirty="0"/>
              <a:t>Array of Structures</a:t>
            </a:r>
            <a:r>
              <a:rPr lang="en-US" b="0" i="0" dirty="0">
                <a:solidFill>
                  <a:srgbClr val="000000"/>
                </a:solidFill>
                <a:effectLst/>
                <a:latin typeface="inter-regular"/>
              </a:rPr>
              <a:t>-Example</a:t>
            </a:r>
            <a:endParaRPr lang="te-IN" dirty="0"/>
          </a:p>
        </p:txBody>
      </p:sp>
      <p:sp>
        <p:nvSpPr>
          <p:cNvPr id="4" name="Footer Placeholder 3">
            <a:extLst>
              <a:ext uri="{FF2B5EF4-FFF2-40B4-BE49-F238E27FC236}">
                <a16:creationId xmlns:a16="http://schemas.microsoft.com/office/drawing/2014/main" id="{D5E2E547-ACD8-41A1-BE7F-FF5F3A4594CC}"/>
              </a:ext>
            </a:extLst>
          </p:cNvPr>
          <p:cNvSpPr>
            <a:spLocks noGrp="1"/>
          </p:cNvSpPr>
          <p:nvPr>
            <p:ph type="ftr" sz="quarter" idx="11"/>
          </p:nvPr>
        </p:nvSpPr>
        <p:spPr/>
        <p:txBody>
          <a:bodyPr/>
          <a:lstStyle/>
          <a:p>
            <a:r>
              <a:rPr lang="en-US"/>
              <a:t>PROGRAMMING FOR PROBLEM SOLVING USING C                                                                                                                                                                                                                    </a:t>
            </a:r>
          </a:p>
        </p:txBody>
      </p:sp>
      <p:sp>
        <p:nvSpPr>
          <p:cNvPr id="6" name="TextBox 5">
            <a:extLst>
              <a:ext uri="{FF2B5EF4-FFF2-40B4-BE49-F238E27FC236}">
                <a16:creationId xmlns:a16="http://schemas.microsoft.com/office/drawing/2014/main" id="{DF9342BF-9B1E-498B-B41A-AC2CFCD6C440}"/>
              </a:ext>
            </a:extLst>
          </p:cNvPr>
          <p:cNvSpPr txBox="1"/>
          <p:nvPr/>
        </p:nvSpPr>
        <p:spPr>
          <a:xfrm>
            <a:off x="534879" y="1924522"/>
            <a:ext cx="6094520" cy="4154984"/>
          </a:xfrm>
          <a:prstGeom prst="rect">
            <a:avLst/>
          </a:prstGeom>
          <a:noFill/>
        </p:spPr>
        <p:txBody>
          <a:bodyPr wrap="square">
            <a:spAutoFit/>
          </a:bodyPr>
          <a:lstStyle/>
          <a:p>
            <a:pPr algn="just"/>
            <a:r>
              <a:rPr lang="en-IN" sz="2400" b="0" i="0" dirty="0">
                <a:effectLst/>
                <a:latin typeface="inter-regular"/>
              </a:rPr>
              <a:t>#include&lt;stdio.h&gt;  </a:t>
            </a:r>
          </a:p>
          <a:p>
            <a:pPr algn="just"/>
            <a:r>
              <a:rPr lang="en-IN" sz="2400" b="1" i="0" dirty="0">
                <a:solidFill>
                  <a:srgbClr val="C030B9"/>
                </a:solidFill>
                <a:effectLst/>
                <a:latin typeface="inter-regular"/>
              </a:rPr>
              <a:t>struct student{    </a:t>
            </a:r>
          </a:p>
          <a:p>
            <a:pPr algn="just"/>
            <a:r>
              <a:rPr lang="en-IN" sz="2400" b="1" i="0" dirty="0">
                <a:solidFill>
                  <a:srgbClr val="C030B9"/>
                </a:solidFill>
                <a:effectLst/>
                <a:latin typeface="inter-regular"/>
              </a:rPr>
              <a:t>int </a:t>
            </a:r>
            <a:r>
              <a:rPr lang="en-IN" sz="2400" b="1" i="0" dirty="0" err="1">
                <a:solidFill>
                  <a:srgbClr val="C030B9"/>
                </a:solidFill>
                <a:effectLst/>
                <a:latin typeface="inter-regular"/>
              </a:rPr>
              <a:t>rollno</a:t>
            </a:r>
            <a:r>
              <a:rPr lang="en-IN" sz="2400" b="1" i="0" dirty="0">
                <a:solidFill>
                  <a:srgbClr val="C030B9"/>
                </a:solidFill>
                <a:effectLst/>
                <a:latin typeface="inter-regular"/>
              </a:rPr>
              <a:t>;    </a:t>
            </a:r>
          </a:p>
          <a:p>
            <a:pPr algn="just"/>
            <a:r>
              <a:rPr lang="en-IN" sz="2400" b="1" i="0" dirty="0">
                <a:solidFill>
                  <a:srgbClr val="C030B9"/>
                </a:solidFill>
                <a:effectLst/>
                <a:latin typeface="inter-regular"/>
              </a:rPr>
              <a:t>float marks;   </a:t>
            </a:r>
          </a:p>
          <a:p>
            <a:pPr algn="just"/>
            <a:r>
              <a:rPr lang="en-IN" sz="2400" b="1" i="0" dirty="0">
                <a:solidFill>
                  <a:srgbClr val="C030B9"/>
                </a:solidFill>
                <a:effectLst/>
                <a:latin typeface="inter-regular"/>
              </a:rPr>
              <a:t>}s[5];   </a:t>
            </a:r>
          </a:p>
          <a:p>
            <a:pPr algn="just"/>
            <a:r>
              <a:rPr lang="en-IN" sz="2400" b="1" i="0" dirty="0">
                <a:effectLst/>
                <a:latin typeface="inter-regular"/>
              </a:rPr>
              <a:t>int main()</a:t>
            </a:r>
          </a:p>
          <a:p>
            <a:pPr algn="just"/>
            <a:r>
              <a:rPr lang="en-IN" sz="2400" b="1" i="0" dirty="0">
                <a:effectLst/>
                <a:latin typeface="inter-regular"/>
              </a:rPr>
              <a:t>{    </a:t>
            </a:r>
          </a:p>
          <a:p>
            <a:pPr algn="just"/>
            <a:r>
              <a:rPr lang="en-IN" sz="2400" b="1" i="0" dirty="0">
                <a:effectLst/>
                <a:latin typeface="inter-regular"/>
              </a:rPr>
              <a:t>int </a:t>
            </a:r>
            <a:r>
              <a:rPr lang="en-IN" sz="2400" b="1" i="0" dirty="0" err="1">
                <a:effectLst/>
                <a:latin typeface="inter-regular"/>
              </a:rPr>
              <a:t>i</a:t>
            </a:r>
            <a:r>
              <a:rPr lang="en-IN" sz="2400" b="1" i="0" dirty="0">
                <a:effectLst/>
                <a:latin typeface="inter-regular"/>
              </a:rPr>
              <a:t>;    </a:t>
            </a:r>
          </a:p>
          <a:p>
            <a:pPr algn="just"/>
            <a:endParaRPr lang="en-IN" sz="2400" b="1" i="0" dirty="0">
              <a:effectLst/>
              <a:latin typeface="inter-regular"/>
            </a:endParaRPr>
          </a:p>
          <a:p>
            <a:pPr algn="just"/>
            <a:r>
              <a:rPr lang="en-IN" sz="2400" b="1" i="0" dirty="0" err="1">
                <a:effectLst/>
                <a:latin typeface="inter-regular"/>
              </a:rPr>
              <a:t>printf</a:t>
            </a:r>
            <a:r>
              <a:rPr lang="en-IN" sz="2400" b="1" i="0" dirty="0">
                <a:effectLst/>
                <a:latin typeface="inter-regular"/>
              </a:rPr>
              <a:t>("Enter Records of 5 students");    </a:t>
            </a:r>
          </a:p>
          <a:p>
            <a:pPr algn="just"/>
            <a:r>
              <a:rPr lang="en-IN" sz="2400" b="0" i="0" dirty="0">
                <a:effectLst/>
                <a:latin typeface="inter-regular"/>
              </a:rPr>
              <a:t> </a:t>
            </a:r>
          </a:p>
        </p:txBody>
      </p:sp>
      <p:sp>
        <p:nvSpPr>
          <p:cNvPr id="8" name="TextBox 7">
            <a:extLst>
              <a:ext uri="{FF2B5EF4-FFF2-40B4-BE49-F238E27FC236}">
                <a16:creationId xmlns:a16="http://schemas.microsoft.com/office/drawing/2014/main" id="{61477DF2-D9E3-40BB-B322-601C87F05CA9}"/>
              </a:ext>
            </a:extLst>
          </p:cNvPr>
          <p:cNvSpPr txBox="1"/>
          <p:nvPr/>
        </p:nvSpPr>
        <p:spPr>
          <a:xfrm>
            <a:off x="5772705" y="1647678"/>
            <a:ext cx="6094520" cy="4524315"/>
          </a:xfrm>
          <a:prstGeom prst="rect">
            <a:avLst/>
          </a:prstGeom>
          <a:noFill/>
        </p:spPr>
        <p:txBody>
          <a:bodyPr wrap="square">
            <a:spAutoFit/>
          </a:bodyPr>
          <a:lstStyle/>
          <a:p>
            <a:pPr algn="just"/>
            <a:r>
              <a:rPr lang="en-IN" sz="2400" b="1" i="0" dirty="0">
                <a:effectLst/>
                <a:latin typeface="inter-regular"/>
              </a:rPr>
              <a:t>for(</a:t>
            </a:r>
            <a:r>
              <a:rPr lang="en-IN" sz="2400" b="1" i="0" dirty="0" err="1">
                <a:effectLst/>
                <a:latin typeface="inter-regular"/>
              </a:rPr>
              <a:t>i</a:t>
            </a:r>
            <a:r>
              <a:rPr lang="en-IN" sz="2400" b="1" i="0" dirty="0">
                <a:effectLst/>
                <a:latin typeface="inter-regular"/>
              </a:rPr>
              <a:t>=0;i&lt;5;i++){    </a:t>
            </a:r>
          </a:p>
          <a:p>
            <a:pPr algn="just"/>
            <a:r>
              <a:rPr lang="en-IN" sz="2400" b="1" i="0" dirty="0" err="1">
                <a:effectLst/>
                <a:latin typeface="inter-regular"/>
              </a:rPr>
              <a:t>printf</a:t>
            </a:r>
            <a:r>
              <a:rPr lang="en-IN" sz="2400" b="1" i="0" dirty="0">
                <a:effectLst/>
                <a:latin typeface="inter-regular"/>
              </a:rPr>
              <a:t>("\</a:t>
            </a:r>
            <a:r>
              <a:rPr lang="en-IN" sz="2400" b="1" i="0" dirty="0" err="1">
                <a:effectLst/>
                <a:latin typeface="inter-regular"/>
              </a:rPr>
              <a:t>nEnter</a:t>
            </a:r>
            <a:r>
              <a:rPr lang="en-IN" sz="2400" b="1" i="0" dirty="0">
                <a:effectLst/>
                <a:latin typeface="inter-regular"/>
              </a:rPr>
              <a:t> </a:t>
            </a:r>
            <a:r>
              <a:rPr lang="en-IN" sz="2400" b="1" i="0" dirty="0" err="1">
                <a:effectLst/>
                <a:latin typeface="inter-regular"/>
              </a:rPr>
              <a:t>Rollno</a:t>
            </a:r>
            <a:r>
              <a:rPr lang="en-IN" sz="2400" b="1" i="0" dirty="0">
                <a:effectLst/>
                <a:latin typeface="inter-regular"/>
              </a:rPr>
              <a:t>:");    </a:t>
            </a:r>
          </a:p>
          <a:p>
            <a:pPr algn="just"/>
            <a:r>
              <a:rPr lang="en-IN" sz="2400" b="1" i="0" dirty="0" err="1">
                <a:effectLst/>
                <a:latin typeface="inter-regular"/>
              </a:rPr>
              <a:t>scanf</a:t>
            </a:r>
            <a:r>
              <a:rPr lang="en-IN" sz="2400" b="1" i="0" dirty="0">
                <a:effectLst/>
                <a:latin typeface="inter-regular"/>
              </a:rPr>
              <a:t>("%</a:t>
            </a:r>
            <a:r>
              <a:rPr lang="en-IN" sz="2400" b="1" i="0" dirty="0" err="1">
                <a:effectLst/>
                <a:latin typeface="inter-regular"/>
              </a:rPr>
              <a:t>d",&amp;s</a:t>
            </a:r>
            <a:r>
              <a:rPr lang="en-IN" sz="2400" b="1" i="0" dirty="0">
                <a:effectLst/>
                <a:latin typeface="inter-regular"/>
              </a:rPr>
              <a:t>[</a:t>
            </a:r>
            <a:r>
              <a:rPr lang="en-IN" sz="2400" b="1" i="0" dirty="0" err="1">
                <a:effectLst/>
                <a:latin typeface="inter-regular"/>
              </a:rPr>
              <a:t>i</a:t>
            </a:r>
            <a:r>
              <a:rPr lang="en-IN" sz="2400" b="1" i="0" dirty="0">
                <a:effectLst/>
                <a:latin typeface="inter-regular"/>
              </a:rPr>
              <a:t>].</a:t>
            </a:r>
            <a:r>
              <a:rPr lang="en-IN" sz="2400" b="1" i="0" dirty="0" err="1">
                <a:effectLst/>
                <a:latin typeface="inter-regular"/>
              </a:rPr>
              <a:t>rollno</a:t>
            </a:r>
            <a:r>
              <a:rPr lang="en-IN" sz="2400" b="1" i="0" dirty="0">
                <a:effectLst/>
                <a:latin typeface="inter-regular"/>
              </a:rPr>
              <a:t>);    </a:t>
            </a:r>
          </a:p>
          <a:p>
            <a:pPr algn="just"/>
            <a:r>
              <a:rPr lang="en-IN" sz="2400" b="1" i="0" dirty="0" err="1">
                <a:effectLst/>
                <a:latin typeface="inter-regular"/>
              </a:rPr>
              <a:t>printf</a:t>
            </a:r>
            <a:r>
              <a:rPr lang="en-IN" sz="2400" b="1" i="0" dirty="0">
                <a:effectLst/>
                <a:latin typeface="inter-regular"/>
              </a:rPr>
              <a:t>("\</a:t>
            </a:r>
            <a:r>
              <a:rPr lang="en-IN" sz="2400" b="1" i="0" dirty="0" err="1">
                <a:effectLst/>
                <a:latin typeface="inter-regular"/>
              </a:rPr>
              <a:t>nEnter</a:t>
            </a:r>
            <a:r>
              <a:rPr lang="en-IN" sz="2400" b="1" i="0" dirty="0">
                <a:effectLst/>
                <a:latin typeface="inter-regular"/>
              </a:rPr>
              <a:t> Marks:");    </a:t>
            </a:r>
          </a:p>
          <a:p>
            <a:pPr algn="just"/>
            <a:r>
              <a:rPr lang="en-IN" sz="2400" b="1" i="0" dirty="0" err="1">
                <a:effectLst/>
                <a:latin typeface="inter-regular"/>
              </a:rPr>
              <a:t>scanf</a:t>
            </a:r>
            <a:r>
              <a:rPr lang="en-IN" sz="2400" b="1" i="0" dirty="0">
                <a:effectLst/>
                <a:latin typeface="inter-regular"/>
              </a:rPr>
              <a:t>("%</a:t>
            </a:r>
            <a:r>
              <a:rPr lang="en-IN" sz="2400" b="1" i="0" dirty="0" err="1">
                <a:effectLst/>
                <a:latin typeface="inter-regular"/>
              </a:rPr>
              <a:t>f",&amp;s</a:t>
            </a:r>
            <a:r>
              <a:rPr lang="en-IN" sz="2400" b="1" i="0" dirty="0">
                <a:effectLst/>
                <a:latin typeface="inter-regular"/>
              </a:rPr>
              <a:t>[</a:t>
            </a:r>
            <a:r>
              <a:rPr lang="en-IN" sz="2400" b="1" i="0" dirty="0" err="1">
                <a:effectLst/>
                <a:latin typeface="inter-regular"/>
              </a:rPr>
              <a:t>i</a:t>
            </a:r>
            <a:r>
              <a:rPr lang="en-IN" sz="2400" b="1" i="0" dirty="0">
                <a:effectLst/>
                <a:latin typeface="inter-regular"/>
              </a:rPr>
              <a:t>].marks); </a:t>
            </a:r>
          </a:p>
          <a:p>
            <a:pPr algn="just"/>
            <a:r>
              <a:rPr lang="en-IN" sz="2400" b="1" i="0" dirty="0">
                <a:effectLst/>
                <a:latin typeface="inter-regular"/>
              </a:rPr>
              <a:t>}</a:t>
            </a:r>
          </a:p>
          <a:p>
            <a:pPr algn="just"/>
            <a:r>
              <a:rPr lang="en-IN" sz="2400" b="1" i="0" dirty="0" err="1">
                <a:effectLst/>
                <a:latin typeface="inter-regular"/>
              </a:rPr>
              <a:t>printf</a:t>
            </a:r>
            <a:r>
              <a:rPr lang="en-IN" sz="2400" b="1" i="0" dirty="0">
                <a:effectLst/>
                <a:latin typeface="inter-regular"/>
              </a:rPr>
              <a:t>("Entered Details of 5 </a:t>
            </a:r>
            <a:r>
              <a:rPr lang="en-IN" sz="2400" b="1" i="0" dirty="0" err="1">
                <a:effectLst/>
                <a:latin typeface="inter-regular"/>
              </a:rPr>
              <a:t>studentsare</a:t>
            </a:r>
            <a:r>
              <a:rPr lang="en-IN" sz="2400" b="1" i="0" dirty="0">
                <a:effectLst/>
                <a:latin typeface="inter-regular"/>
              </a:rPr>
              <a:t>:\n");    </a:t>
            </a:r>
          </a:p>
          <a:p>
            <a:pPr algn="just"/>
            <a:r>
              <a:rPr lang="en-IN" sz="2400" b="1" i="0" dirty="0">
                <a:effectLst/>
                <a:latin typeface="inter-regular"/>
              </a:rPr>
              <a:t>for(</a:t>
            </a:r>
            <a:r>
              <a:rPr lang="en-IN" sz="2400" b="1" i="0" dirty="0" err="1">
                <a:effectLst/>
                <a:latin typeface="inter-regular"/>
              </a:rPr>
              <a:t>i</a:t>
            </a:r>
            <a:r>
              <a:rPr lang="en-IN" sz="2400" b="1" i="0" dirty="0">
                <a:effectLst/>
                <a:latin typeface="inter-regular"/>
              </a:rPr>
              <a:t>=0;i&lt;5;i++){    </a:t>
            </a:r>
          </a:p>
          <a:p>
            <a:pPr algn="just"/>
            <a:r>
              <a:rPr lang="en-IN" sz="2400" b="1" i="0" dirty="0">
                <a:effectLst/>
                <a:latin typeface="inter-regular"/>
              </a:rPr>
              <a:t>   </a:t>
            </a:r>
            <a:r>
              <a:rPr lang="en-IN" sz="2400" b="1" i="0" dirty="0" err="1">
                <a:effectLst/>
                <a:latin typeface="inter-regular"/>
              </a:rPr>
              <a:t>printf</a:t>
            </a:r>
            <a:r>
              <a:rPr lang="en-IN" sz="2400" b="1" i="0" dirty="0">
                <a:effectLst/>
                <a:latin typeface="inter-regular"/>
              </a:rPr>
              <a:t>("%d %f\</a:t>
            </a:r>
            <a:r>
              <a:rPr lang="en-IN" sz="2400" b="1" i="0" dirty="0" err="1">
                <a:effectLst/>
                <a:latin typeface="inter-regular"/>
              </a:rPr>
              <a:t>n",s</a:t>
            </a:r>
            <a:r>
              <a:rPr lang="en-IN" sz="2400" b="1" i="0" dirty="0">
                <a:effectLst/>
                <a:latin typeface="inter-regular"/>
              </a:rPr>
              <a:t>[</a:t>
            </a:r>
            <a:r>
              <a:rPr lang="en-IN" sz="2400" b="1" i="0" dirty="0" err="1">
                <a:effectLst/>
                <a:latin typeface="inter-regular"/>
              </a:rPr>
              <a:t>i</a:t>
            </a:r>
            <a:r>
              <a:rPr lang="en-IN" sz="2400" b="1" i="0" dirty="0">
                <a:effectLst/>
                <a:latin typeface="inter-regular"/>
              </a:rPr>
              <a:t>].</a:t>
            </a:r>
            <a:r>
              <a:rPr lang="en-IN" sz="2400" b="1" i="0" dirty="0" err="1">
                <a:effectLst/>
                <a:latin typeface="inter-regular"/>
              </a:rPr>
              <a:t>rollno,s</a:t>
            </a:r>
            <a:r>
              <a:rPr lang="en-IN" sz="2400" b="1" i="0" dirty="0">
                <a:effectLst/>
                <a:latin typeface="inter-regular"/>
              </a:rPr>
              <a:t>[</a:t>
            </a:r>
            <a:r>
              <a:rPr lang="en-IN" sz="2400" b="1" i="0" dirty="0" err="1">
                <a:effectLst/>
                <a:latin typeface="inter-regular"/>
              </a:rPr>
              <a:t>i</a:t>
            </a:r>
            <a:r>
              <a:rPr lang="en-IN" sz="2400" b="1" i="0" dirty="0">
                <a:effectLst/>
                <a:latin typeface="inter-regular"/>
              </a:rPr>
              <a:t>].marks); </a:t>
            </a:r>
          </a:p>
          <a:p>
            <a:pPr algn="just"/>
            <a:r>
              <a:rPr lang="en-IN" sz="2400" b="1" i="0" dirty="0">
                <a:effectLst/>
                <a:latin typeface="inter-regular"/>
              </a:rPr>
              <a:t>}</a:t>
            </a:r>
          </a:p>
          <a:p>
            <a:pPr algn="just"/>
            <a:r>
              <a:rPr lang="en-IN" sz="2400" b="1" i="0" dirty="0">
                <a:effectLst/>
                <a:latin typeface="inter-regular"/>
              </a:rPr>
              <a:t>return 0; </a:t>
            </a:r>
          </a:p>
          <a:p>
            <a:pPr algn="just"/>
            <a:r>
              <a:rPr lang="en-IN" sz="2400" b="1" i="0" dirty="0">
                <a:effectLst/>
                <a:latin typeface="inter-regular"/>
              </a:rPr>
              <a:t>} </a:t>
            </a:r>
          </a:p>
        </p:txBody>
      </p:sp>
    </p:spTree>
    <p:extLst>
      <p:ext uri="{BB962C8B-B14F-4D97-AF65-F5344CB8AC3E}">
        <p14:creationId xmlns:p14="http://schemas.microsoft.com/office/powerpoint/2010/main" val="3394429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185B4-67B7-4F9F-8514-533D0ABAD038}"/>
              </a:ext>
            </a:extLst>
          </p:cNvPr>
          <p:cNvSpPr>
            <a:spLocks noGrp="1"/>
          </p:cNvSpPr>
          <p:nvPr>
            <p:ph type="title"/>
          </p:nvPr>
        </p:nvSpPr>
        <p:spPr/>
        <p:txBody>
          <a:bodyPr/>
          <a:lstStyle/>
          <a:p>
            <a:r>
              <a:rPr lang="en-US" dirty="0"/>
              <a:t>           </a:t>
            </a:r>
            <a:r>
              <a:rPr lang="en-US" u="sng" dirty="0"/>
              <a:t>Structure and Function</a:t>
            </a:r>
            <a:endParaRPr lang="te-IN" u="sng" dirty="0"/>
          </a:p>
        </p:txBody>
      </p:sp>
      <p:sp>
        <p:nvSpPr>
          <p:cNvPr id="3" name="Content Placeholder 2">
            <a:extLst>
              <a:ext uri="{FF2B5EF4-FFF2-40B4-BE49-F238E27FC236}">
                <a16:creationId xmlns:a16="http://schemas.microsoft.com/office/drawing/2014/main" id="{9C8DD12A-9916-4FDD-9CDE-86ECDDBF8ABC}"/>
              </a:ext>
            </a:extLst>
          </p:cNvPr>
          <p:cNvSpPr>
            <a:spLocks noGrp="1"/>
          </p:cNvSpPr>
          <p:nvPr>
            <p:ph idx="1"/>
          </p:nvPr>
        </p:nvSpPr>
        <p:spPr>
          <a:xfrm>
            <a:off x="456460" y="1281113"/>
            <a:ext cx="9912658" cy="4351338"/>
          </a:xfrm>
        </p:spPr>
        <p:txBody>
          <a:bodyPr/>
          <a:lstStyle/>
          <a:p>
            <a:r>
              <a:rPr lang="en-US" b="0" i="0" dirty="0">
                <a:effectLst/>
                <a:latin typeface="euclid_circular_a"/>
              </a:rPr>
              <a:t>We can pass structure members as arguments to a function. </a:t>
            </a:r>
            <a:endParaRPr lang="te-IN" dirty="0"/>
          </a:p>
        </p:txBody>
      </p:sp>
      <p:sp>
        <p:nvSpPr>
          <p:cNvPr id="4" name="Footer Placeholder 3">
            <a:extLst>
              <a:ext uri="{FF2B5EF4-FFF2-40B4-BE49-F238E27FC236}">
                <a16:creationId xmlns:a16="http://schemas.microsoft.com/office/drawing/2014/main" id="{4F5FB118-EAC5-45B6-8056-5771E340593B}"/>
              </a:ext>
            </a:extLst>
          </p:cNvPr>
          <p:cNvSpPr>
            <a:spLocks noGrp="1"/>
          </p:cNvSpPr>
          <p:nvPr>
            <p:ph type="ftr" sz="quarter" idx="11"/>
          </p:nvPr>
        </p:nvSpPr>
        <p:spPr/>
        <p:txBody>
          <a:bodyPr/>
          <a:lstStyle/>
          <a:p>
            <a:r>
              <a:rPr lang="en-US"/>
              <a:t>PROGRAMMING FOR PROBLEM SOLVING USING C                                                                                                                                                                                                                    </a:t>
            </a:r>
            <a:endParaRPr lang="en-US" dirty="0"/>
          </a:p>
        </p:txBody>
      </p:sp>
      <p:sp>
        <p:nvSpPr>
          <p:cNvPr id="8" name="TextBox 7">
            <a:extLst>
              <a:ext uri="{FF2B5EF4-FFF2-40B4-BE49-F238E27FC236}">
                <a16:creationId xmlns:a16="http://schemas.microsoft.com/office/drawing/2014/main" id="{BA1BC7C1-A720-48A7-BAA9-8BE59E6C1A97}"/>
              </a:ext>
            </a:extLst>
          </p:cNvPr>
          <p:cNvSpPr txBox="1"/>
          <p:nvPr/>
        </p:nvSpPr>
        <p:spPr>
          <a:xfrm>
            <a:off x="721310" y="1817541"/>
            <a:ext cx="6094520" cy="3693319"/>
          </a:xfrm>
          <a:prstGeom prst="rect">
            <a:avLst/>
          </a:prstGeom>
          <a:noFill/>
        </p:spPr>
        <p:txBody>
          <a:bodyPr wrap="square">
            <a:spAutoFit/>
          </a:bodyPr>
          <a:lstStyle/>
          <a:p>
            <a:r>
              <a:rPr lang="en-IN" sz="2400" b="1" dirty="0">
                <a:solidFill>
                  <a:srgbClr val="C030B9"/>
                </a:solidFill>
              </a:rPr>
              <a:t>#include &lt;</a:t>
            </a:r>
            <a:r>
              <a:rPr lang="en-IN" sz="2400" b="1" dirty="0" err="1">
                <a:solidFill>
                  <a:srgbClr val="C030B9"/>
                </a:solidFill>
              </a:rPr>
              <a:t>stdio.h</a:t>
            </a:r>
            <a:r>
              <a:rPr lang="en-IN" sz="2400" b="1" dirty="0">
                <a:solidFill>
                  <a:srgbClr val="C030B9"/>
                </a:solidFill>
              </a:rPr>
              <a:t>&gt;</a:t>
            </a:r>
          </a:p>
          <a:p>
            <a:r>
              <a:rPr lang="en-IN" sz="2400" b="1" dirty="0">
                <a:solidFill>
                  <a:srgbClr val="C030B9"/>
                </a:solidFill>
              </a:rPr>
              <a:t>struct student{ </a:t>
            </a:r>
          </a:p>
          <a:p>
            <a:r>
              <a:rPr lang="en-IN" sz="2400" b="1" dirty="0">
                <a:solidFill>
                  <a:srgbClr val="C030B9"/>
                </a:solidFill>
              </a:rPr>
              <a:t>   int no;   </a:t>
            </a:r>
          </a:p>
          <a:p>
            <a:r>
              <a:rPr lang="en-IN" sz="2400" b="1" dirty="0">
                <a:solidFill>
                  <a:srgbClr val="C030B9"/>
                </a:solidFill>
              </a:rPr>
              <a:t> int marks;</a:t>
            </a:r>
          </a:p>
          <a:p>
            <a:r>
              <a:rPr lang="en-IN" sz="2400" b="1" dirty="0">
                <a:solidFill>
                  <a:srgbClr val="C030B9"/>
                </a:solidFill>
              </a:rPr>
              <a:t>}s;</a:t>
            </a:r>
          </a:p>
          <a:p>
            <a:endParaRPr lang="en-IN" b="1" dirty="0"/>
          </a:p>
          <a:p>
            <a:r>
              <a:rPr lang="en-IN" sz="2400" b="1" dirty="0">
                <a:solidFill>
                  <a:srgbClr val="D86118"/>
                </a:solidFill>
              </a:rPr>
              <a:t>void display(int </a:t>
            </a:r>
            <a:r>
              <a:rPr lang="en-IN" sz="2400" b="1" dirty="0" err="1">
                <a:solidFill>
                  <a:srgbClr val="D86118"/>
                </a:solidFill>
              </a:rPr>
              <a:t>x,int</a:t>
            </a:r>
            <a:r>
              <a:rPr lang="en-IN" sz="2400" b="1" dirty="0">
                <a:solidFill>
                  <a:srgbClr val="D86118"/>
                </a:solidFill>
              </a:rPr>
              <a:t> y)</a:t>
            </a:r>
          </a:p>
          <a:p>
            <a:r>
              <a:rPr lang="en-IN" sz="2400" b="1" dirty="0">
                <a:solidFill>
                  <a:srgbClr val="D86118"/>
                </a:solidFill>
              </a:rPr>
              <a:t>{    </a:t>
            </a:r>
          </a:p>
          <a:p>
            <a:r>
              <a:rPr lang="en-IN" sz="2400" b="1" dirty="0" err="1">
                <a:solidFill>
                  <a:srgbClr val="D86118"/>
                </a:solidFill>
              </a:rPr>
              <a:t>printf</a:t>
            </a:r>
            <a:r>
              <a:rPr lang="en-IN" sz="2400" b="1" dirty="0">
                <a:solidFill>
                  <a:srgbClr val="D86118"/>
                </a:solidFill>
              </a:rPr>
              <a:t>("%d %d",</a:t>
            </a:r>
            <a:r>
              <a:rPr lang="en-IN" sz="2400" b="1" dirty="0" err="1">
                <a:solidFill>
                  <a:srgbClr val="D86118"/>
                </a:solidFill>
              </a:rPr>
              <a:t>x,y</a:t>
            </a:r>
            <a:r>
              <a:rPr lang="en-IN" sz="2400" b="1" dirty="0">
                <a:solidFill>
                  <a:srgbClr val="D86118"/>
                </a:solidFill>
              </a:rPr>
              <a:t>);</a:t>
            </a:r>
          </a:p>
          <a:p>
            <a:r>
              <a:rPr lang="en-IN" sz="2400" b="1" dirty="0">
                <a:solidFill>
                  <a:srgbClr val="D86118"/>
                </a:solidFill>
              </a:rPr>
              <a:t>}</a:t>
            </a:r>
          </a:p>
        </p:txBody>
      </p:sp>
      <p:sp>
        <p:nvSpPr>
          <p:cNvPr id="9" name="TextBox 8">
            <a:extLst>
              <a:ext uri="{FF2B5EF4-FFF2-40B4-BE49-F238E27FC236}">
                <a16:creationId xmlns:a16="http://schemas.microsoft.com/office/drawing/2014/main" id="{D41B27CF-394C-4BCD-9267-20C010EA8A95}"/>
              </a:ext>
            </a:extLst>
          </p:cNvPr>
          <p:cNvSpPr txBox="1"/>
          <p:nvPr/>
        </p:nvSpPr>
        <p:spPr>
          <a:xfrm>
            <a:off x="6447408" y="2314360"/>
            <a:ext cx="6094520" cy="2677656"/>
          </a:xfrm>
          <a:prstGeom prst="rect">
            <a:avLst/>
          </a:prstGeom>
          <a:noFill/>
        </p:spPr>
        <p:txBody>
          <a:bodyPr wrap="square">
            <a:spAutoFit/>
          </a:bodyPr>
          <a:lstStyle/>
          <a:p>
            <a:r>
              <a:rPr lang="en-IN" sz="2400" b="1" dirty="0"/>
              <a:t>int main()</a:t>
            </a:r>
          </a:p>
          <a:p>
            <a:r>
              <a:rPr lang="en-IN" sz="2400" b="1" dirty="0"/>
              <a:t>{    </a:t>
            </a:r>
          </a:p>
          <a:p>
            <a:r>
              <a:rPr lang="en-IN" sz="2400" b="1" dirty="0"/>
              <a:t> s.no=10;  </a:t>
            </a:r>
          </a:p>
          <a:p>
            <a:r>
              <a:rPr lang="en-IN" sz="2400" b="1" dirty="0"/>
              <a:t>  </a:t>
            </a:r>
            <a:r>
              <a:rPr lang="en-IN" sz="2400" b="1" dirty="0" err="1"/>
              <a:t>s.marks</a:t>
            </a:r>
            <a:r>
              <a:rPr lang="en-IN" sz="2400" b="1" dirty="0"/>
              <a:t>=20; </a:t>
            </a:r>
          </a:p>
          <a:p>
            <a:r>
              <a:rPr lang="en-IN" sz="2400" b="1" dirty="0"/>
              <a:t>  display(</a:t>
            </a:r>
            <a:r>
              <a:rPr lang="en-IN" sz="2400" b="1" dirty="0" err="1"/>
              <a:t>s.no,s.marks</a:t>
            </a:r>
            <a:r>
              <a:rPr lang="en-IN" sz="2400" b="1" dirty="0"/>
              <a:t>);  </a:t>
            </a:r>
          </a:p>
          <a:p>
            <a:r>
              <a:rPr lang="en-IN" sz="2400" b="1" dirty="0"/>
              <a:t> return 0;</a:t>
            </a:r>
          </a:p>
          <a:p>
            <a:r>
              <a:rPr lang="en-IN" sz="2400" b="1" dirty="0"/>
              <a:t>}</a:t>
            </a:r>
            <a:endParaRPr lang="te-IN" sz="2400" b="1" dirty="0"/>
          </a:p>
        </p:txBody>
      </p:sp>
    </p:spTree>
    <p:extLst>
      <p:ext uri="{BB962C8B-B14F-4D97-AF65-F5344CB8AC3E}">
        <p14:creationId xmlns:p14="http://schemas.microsoft.com/office/powerpoint/2010/main" val="383491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fade">
                                      <p:cBhvr>
                                        <p:cTn id="29" dur="500"/>
                                        <p:tgtEl>
                                          <p:spTgt spid="9">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500"/>
                                        <p:tgtEl>
                                          <p:spTgt spid="9">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fade">
                                      <p:cBhvr>
                                        <p:cTn id="35" dur="500"/>
                                        <p:tgtEl>
                                          <p:spTgt spid="9">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3" end="3"/>
                                            </p:txEl>
                                          </p:spTgt>
                                        </p:tgtEl>
                                        <p:attrNameLst>
                                          <p:attrName>style.visibility</p:attrName>
                                        </p:attrNameLst>
                                      </p:cBhvr>
                                      <p:to>
                                        <p:strVal val="visible"/>
                                      </p:to>
                                    </p:set>
                                    <p:animEffect transition="in" filter="fade">
                                      <p:cBhvr>
                                        <p:cTn id="38" dur="500"/>
                                        <p:tgtEl>
                                          <p:spTgt spid="9">
                                            <p:txEl>
                                              <p:pRg st="3" end="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Effect transition="in" filter="fade">
                                      <p:cBhvr>
                                        <p:cTn id="41" dur="500"/>
                                        <p:tgtEl>
                                          <p:spTgt spid="9">
                                            <p:txEl>
                                              <p:pRg st="4" end="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xEl>
                                              <p:pRg st="5" end="5"/>
                                            </p:txEl>
                                          </p:spTgt>
                                        </p:tgtEl>
                                        <p:attrNameLst>
                                          <p:attrName>style.visibility</p:attrName>
                                        </p:attrNameLst>
                                      </p:cBhvr>
                                      <p:to>
                                        <p:strVal val="visible"/>
                                      </p:to>
                                    </p:set>
                                    <p:animEffect transition="in" filter="fade">
                                      <p:cBhvr>
                                        <p:cTn id="44" dur="500"/>
                                        <p:tgtEl>
                                          <p:spTgt spid="9">
                                            <p:txEl>
                                              <p:pRg st="5" end="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animEffect transition="in" filter="fade">
                                      <p:cBhvr>
                                        <p:cTn id="4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4C925-5AA4-4D9A-BB3D-094D0DE9014D}"/>
              </a:ext>
            </a:extLst>
          </p:cNvPr>
          <p:cNvSpPr>
            <a:spLocks noGrp="1"/>
          </p:cNvSpPr>
          <p:nvPr>
            <p:ph idx="1"/>
          </p:nvPr>
        </p:nvSpPr>
        <p:spPr/>
        <p:txBody>
          <a:bodyPr/>
          <a:lstStyle/>
          <a:p>
            <a:pPr marL="0" indent="0">
              <a:buNone/>
            </a:pPr>
            <a:r>
              <a:rPr lang="en-US" sz="2800" b="1" u="sng" dirty="0">
                <a:solidFill>
                  <a:srgbClr val="002060"/>
                </a:solidFill>
                <a:latin typeface="Times New Roman" panose="02020603050405020304" pitchFamily="18" charset="0"/>
                <a:cs typeface="Times New Roman" panose="02020603050405020304" pitchFamily="18" charset="0"/>
              </a:rPr>
              <a:t>UNIT-V:</a:t>
            </a:r>
            <a:r>
              <a:rPr lang="en-US" sz="2800"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800" dirty="0">
                <a:solidFill>
                  <a:srgbClr val="002060"/>
                </a:solidFill>
                <a:latin typeface="Times New Roman" panose="02020603050405020304" pitchFamily="18" charset="0"/>
                <a:cs typeface="Times New Roman" panose="02020603050405020304" pitchFamily="18" charset="0"/>
              </a:rPr>
              <a:t>Structures, Unions, Bit Fields: Introduction, Nested Structures, Arrays of Structures, Structures and Functions, Self-Referential Structures, Unions, Enumerated Data Type–</a:t>
            </a:r>
            <a:r>
              <a:rPr lang="en-US" sz="2800" dirty="0" err="1">
                <a:solidFill>
                  <a:srgbClr val="002060"/>
                </a:solidFill>
                <a:latin typeface="Times New Roman" panose="02020603050405020304" pitchFamily="18" charset="0"/>
                <a:cs typeface="Times New Roman" panose="02020603050405020304" pitchFamily="18" charset="0"/>
              </a:rPr>
              <a:t>enum</a:t>
            </a:r>
            <a:r>
              <a:rPr lang="en-US" sz="2800" dirty="0">
                <a:solidFill>
                  <a:srgbClr val="002060"/>
                </a:solidFill>
                <a:latin typeface="Times New Roman" panose="02020603050405020304" pitchFamily="18" charset="0"/>
                <a:cs typeface="Times New Roman" panose="02020603050405020304" pitchFamily="18" charset="0"/>
              </a:rPr>
              <a:t> variables, Using Typedef keyword, Bit Fields.</a:t>
            </a:r>
          </a:p>
          <a:p>
            <a:pPr marL="0" indent="0">
              <a:buNone/>
            </a:pPr>
            <a:r>
              <a:rPr lang="en-US" sz="2800" dirty="0">
                <a:solidFill>
                  <a:srgbClr val="002060"/>
                </a:solidFill>
                <a:latin typeface="Times New Roman" panose="02020603050405020304" pitchFamily="18" charset="0"/>
                <a:cs typeface="Times New Roman" panose="02020603050405020304" pitchFamily="18" charset="0"/>
              </a:rPr>
              <a:t>Data Files: Introduction to Files, Using Files in C, Reading from Text Files, Writing to Text Files, Random File Access.</a:t>
            </a:r>
          </a:p>
          <a:p>
            <a:endParaRPr lang="te-IN" dirty="0"/>
          </a:p>
        </p:txBody>
      </p:sp>
      <p:sp>
        <p:nvSpPr>
          <p:cNvPr id="4" name="Footer Placeholder 3">
            <a:extLst>
              <a:ext uri="{FF2B5EF4-FFF2-40B4-BE49-F238E27FC236}">
                <a16:creationId xmlns:a16="http://schemas.microsoft.com/office/drawing/2014/main" id="{52E1143D-6512-4426-9963-36858C410236}"/>
              </a:ext>
            </a:extLst>
          </p:cNvPr>
          <p:cNvSpPr>
            <a:spLocks noGrp="1"/>
          </p:cNvSpPr>
          <p:nvPr>
            <p:ph type="ftr" sz="quarter" idx="11"/>
          </p:nvPr>
        </p:nvSpPr>
        <p:spPr/>
        <p:txBody>
          <a:bodyPr/>
          <a:lstStyle/>
          <a:p>
            <a:r>
              <a:rPr lang="en-US"/>
              <a:t>PROGRAMMING FOR PROBLEM SOLVING USING C                                                                                                                                                                                                                    </a:t>
            </a:r>
          </a:p>
        </p:txBody>
      </p:sp>
    </p:spTree>
    <p:extLst>
      <p:ext uri="{BB962C8B-B14F-4D97-AF65-F5344CB8AC3E}">
        <p14:creationId xmlns:p14="http://schemas.microsoft.com/office/powerpoint/2010/main" val="3576475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185B4-67B7-4F9F-8514-533D0ABAD038}"/>
              </a:ext>
            </a:extLst>
          </p:cNvPr>
          <p:cNvSpPr>
            <a:spLocks noGrp="1"/>
          </p:cNvSpPr>
          <p:nvPr>
            <p:ph type="title"/>
          </p:nvPr>
        </p:nvSpPr>
        <p:spPr/>
        <p:txBody>
          <a:bodyPr/>
          <a:lstStyle/>
          <a:p>
            <a:r>
              <a:rPr lang="en-US" dirty="0"/>
              <a:t>           </a:t>
            </a:r>
            <a:r>
              <a:rPr lang="en-US" u="sng" dirty="0"/>
              <a:t>Structure and Function</a:t>
            </a:r>
            <a:endParaRPr lang="te-IN" u="sng" dirty="0"/>
          </a:p>
        </p:txBody>
      </p:sp>
      <p:sp>
        <p:nvSpPr>
          <p:cNvPr id="3" name="Content Placeholder 2">
            <a:extLst>
              <a:ext uri="{FF2B5EF4-FFF2-40B4-BE49-F238E27FC236}">
                <a16:creationId xmlns:a16="http://schemas.microsoft.com/office/drawing/2014/main" id="{9C8DD12A-9916-4FDD-9CDE-86ECDDBF8ABC}"/>
              </a:ext>
            </a:extLst>
          </p:cNvPr>
          <p:cNvSpPr>
            <a:spLocks noGrp="1"/>
          </p:cNvSpPr>
          <p:nvPr>
            <p:ph idx="1"/>
          </p:nvPr>
        </p:nvSpPr>
        <p:spPr>
          <a:xfrm>
            <a:off x="456460" y="1281113"/>
            <a:ext cx="10515600" cy="4351338"/>
          </a:xfrm>
        </p:spPr>
        <p:txBody>
          <a:bodyPr/>
          <a:lstStyle/>
          <a:p>
            <a:r>
              <a:rPr lang="en-US" b="0" i="0" dirty="0">
                <a:effectLst/>
                <a:latin typeface="euclid_circular_a"/>
              </a:rPr>
              <a:t>We can pass struct variables as arguments to a function. </a:t>
            </a:r>
            <a:endParaRPr lang="te-IN" dirty="0"/>
          </a:p>
        </p:txBody>
      </p:sp>
      <p:sp>
        <p:nvSpPr>
          <p:cNvPr id="4" name="Footer Placeholder 3">
            <a:extLst>
              <a:ext uri="{FF2B5EF4-FFF2-40B4-BE49-F238E27FC236}">
                <a16:creationId xmlns:a16="http://schemas.microsoft.com/office/drawing/2014/main" id="{4F5FB118-EAC5-45B6-8056-5771E340593B}"/>
              </a:ext>
            </a:extLst>
          </p:cNvPr>
          <p:cNvSpPr>
            <a:spLocks noGrp="1"/>
          </p:cNvSpPr>
          <p:nvPr>
            <p:ph type="ftr" sz="quarter" idx="11"/>
          </p:nvPr>
        </p:nvSpPr>
        <p:spPr/>
        <p:txBody>
          <a:bodyPr/>
          <a:lstStyle/>
          <a:p>
            <a:r>
              <a:rPr lang="en-US"/>
              <a:t>PROGRAMMING FOR PROBLEM SOLVING USING C                                                                                                                                                                                                                    </a:t>
            </a:r>
            <a:endParaRPr lang="en-US" dirty="0"/>
          </a:p>
        </p:txBody>
      </p:sp>
      <p:sp>
        <p:nvSpPr>
          <p:cNvPr id="6" name="TextBox 5">
            <a:extLst>
              <a:ext uri="{FF2B5EF4-FFF2-40B4-BE49-F238E27FC236}">
                <a16:creationId xmlns:a16="http://schemas.microsoft.com/office/drawing/2014/main" id="{5A365266-8966-4568-A3B7-D3C6AAE8F489}"/>
              </a:ext>
            </a:extLst>
          </p:cNvPr>
          <p:cNvSpPr txBox="1"/>
          <p:nvPr/>
        </p:nvSpPr>
        <p:spPr>
          <a:xfrm>
            <a:off x="286304" y="2001962"/>
            <a:ext cx="6094520" cy="3785652"/>
          </a:xfrm>
          <a:prstGeom prst="rect">
            <a:avLst/>
          </a:prstGeom>
          <a:noFill/>
        </p:spPr>
        <p:txBody>
          <a:bodyPr wrap="square">
            <a:spAutoFit/>
          </a:bodyPr>
          <a:lstStyle/>
          <a:p>
            <a:r>
              <a:rPr lang="te-IN" sz="2400" dirty="0"/>
              <a:t>#include &lt;stdio.h&gt;</a:t>
            </a:r>
          </a:p>
          <a:p>
            <a:r>
              <a:rPr lang="te-IN" sz="2400" b="1" dirty="0">
                <a:solidFill>
                  <a:srgbClr val="3333FF"/>
                </a:solidFill>
              </a:rPr>
              <a:t>struct student {</a:t>
            </a:r>
          </a:p>
          <a:p>
            <a:r>
              <a:rPr lang="te-IN" sz="2400" b="1" dirty="0">
                <a:solidFill>
                  <a:srgbClr val="3333FF"/>
                </a:solidFill>
              </a:rPr>
              <a:t>   char name[50];</a:t>
            </a:r>
          </a:p>
          <a:p>
            <a:r>
              <a:rPr lang="te-IN" sz="2400" b="1" dirty="0">
                <a:solidFill>
                  <a:srgbClr val="3333FF"/>
                </a:solidFill>
              </a:rPr>
              <a:t>   int age;</a:t>
            </a:r>
          </a:p>
          <a:p>
            <a:r>
              <a:rPr lang="te-IN" sz="2400" b="1" dirty="0">
                <a:solidFill>
                  <a:srgbClr val="3333FF"/>
                </a:solidFill>
              </a:rPr>
              <a:t>};</a:t>
            </a:r>
          </a:p>
          <a:p>
            <a:r>
              <a:rPr lang="te-IN" sz="2400" b="1" dirty="0">
                <a:solidFill>
                  <a:srgbClr val="D86118"/>
                </a:solidFill>
              </a:rPr>
              <a:t>void display(struct student s) {</a:t>
            </a:r>
          </a:p>
          <a:p>
            <a:r>
              <a:rPr lang="te-IN" sz="2400" b="1" dirty="0">
                <a:solidFill>
                  <a:srgbClr val="D86118"/>
                </a:solidFill>
              </a:rPr>
              <a:t>   printf("\nDisplaying information\n");</a:t>
            </a:r>
          </a:p>
          <a:p>
            <a:r>
              <a:rPr lang="te-IN" sz="2400" b="1" dirty="0">
                <a:solidFill>
                  <a:srgbClr val="D86118"/>
                </a:solidFill>
              </a:rPr>
              <a:t>   printf("Name: %s", s.name);</a:t>
            </a:r>
          </a:p>
          <a:p>
            <a:r>
              <a:rPr lang="te-IN" sz="2400" b="1" dirty="0">
                <a:solidFill>
                  <a:srgbClr val="D86118"/>
                </a:solidFill>
              </a:rPr>
              <a:t>   printf("\nAge: %d", s.age);</a:t>
            </a:r>
          </a:p>
          <a:p>
            <a:r>
              <a:rPr lang="te-IN" sz="2400" b="1" dirty="0">
                <a:solidFill>
                  <a:srgbClr val="D86118"/>
                </a:solidFill>
              </a:rPr>
              <a:t>}</a:t>
            </a:r>
          </a:p>
        </p:txBody>
      </p:sp>
      <p:sp>
        <p:nvSpPr>
          <p:cNvPr id="8" name="TextBox 7">
            <a:extLst>
              <a:ext uri="{FF2B5EF4-FFF2-40B4-BE49-F238E27FC236}">
                <a16:creationId xmlns:a16="http://schemas.microsoft.com/office/drawing/2014/main" id="{BA1BC7C1-A720-48A7-BAA9-8BE59E6C1A97}"/>
              </a:ext>
            </a:extLst>
          </p:cNvPr>
          <p:cNvSpPr txBox="1"/>
          <p:nvPr/>
        </p:nvSpPr>
        <p:spPr>
          <a:xfrm>
            <a:off x="5905869" y="1747125"/>
            <a:ext cx="6094520" cy="4801314"/>
          </a:xfrm>
          <a:prstGeom prst="rect">
            <a:avLst/>
          </a:prstGeom>
          <a:noFill/>
        </p:spPr>
        <p:txBody>
          <a:bodyPr wrap="square">
            <a:spAutoFit/>
          </a:bodyPr>
          <a:lstStyle/>
          <a:p>
            <a:r>
              <a:rPr lang="te-IN" b="1" dirty="0"/>
              <a:t>int main() {</a:t>
            </a:r>
          </a:p>
          <a:p>
            <a:r>
              <a:rPr lang="te-IN" b="1" dirty="0"/>
              <a:t>   struct student s1;</a:t>
            </a:r>
          </a:p>
          <a:p>
            <a:endParaRPr lang="te-IN" b="1" dirty="0"/>
          </a:p>
          <a:p>
            <a:r>
              <a:rPr lang="te-IN" b="1" dirty="0"/>
              <a:t>   printf("Enter name: ");</a:t>
            </a:r>
          </a:p>
          <a:p>
            <a:endParaRPr lang="te-IN" b="1" dirty="0"/>
          </a:p>
          <a:p>
            <a:r>
              <a:rPr lang="te-IN" b="1" dirty="0"/>
              <a:t>   // read string input from the user until \n is entered</a:t>
            </a:r>
          </a:p>
          <a:p>
            <a:r>
              <a:rPr lang="te-IN" b="1" dirty="0"/>
              <a:t>   // \n is discarded</a:t>
            </a:r>
          </a:p>
          <a:p>
            <a:r>
              <a:rPr lang="te-IN" b="1" dirty="0"/>
              <a:t>   scanf("%[^\n]%*c", s1.name);</a:t>
            </a:r>
          </a:p>
          <a:p>
            <a:endParaRPr lang="te-IN" b="1" dirty="0"/>
          </a:p>
          <a:p>
            <a:r>
              <a:rPr lang="te-IN" b="1" dirty="0"/>
              <a:t>   printf("Enter age: ");</a:t>
            </a:r>
          </a:p>
          <a:p>
            <a:r>
              <a:rPr lang="te-IN" b="1" dirty="0"/>
              <a:t>   scanf("%d", &amp;s1.age);</a:t>
            </a:r>
          </a:p>
          <a:p>
            <a:endParaRPr lang="te-IN" b="1" dirty="0"/>
          </a:p>
          <a:p>
            <a:r>
              <a:rPr lang="te-IN" b="1" dirty="0"/>
              <a:t>   display(s1); // passing struct as an argument</a:t>
            </a:r>
          </a:p>
          <a:p>
            <a:endParaRPr lang="te-IN" b="1" dirty="0"/>
          </a:p>
          <a:p>
            <a:r>
              <a:rPr lang="te-IN" b="1" dirty="0"/>
              <a:t>   return 0;</a:t>
            </a:r>
          </a:p>
          <a:p>
            <a:r>
              <a:rPr lang="te-IN" b="1" dirty="0"/>
              <a:t>}</a:t>
            </a:r>
          </a:p>
          <a:p>
            <a:endParaRPr lang="te-IN" b="1" dirty="0"/>
          </a:p>
        </p:txBody>
      </p:sp>
    </p:spTree>
    <p:extLst>
      <p:ext uri="{BB962C8B-B14F-4D97-AF65-F5344CB8AC3E}">
        <p14:creationId xmlns:p14="http://schemas.microsoft.com/office/powerpoint/2010/main" val="106934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xEl>
                                              <p:pRg st="10" end="1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9629-8CA9-4A91-ACD9-9420268164F3}"/>
              </a:ext>
            </a:extLst>
          </p:cNvPr>
          <p:cNvSpPr>
            <a:spLocks noGrp="1"/>
          </p:cNvSpPr>
          <p:nvPr>
            <p:ph type="title"/>
          </p:nvPr>
        </p:nvSpPr>
        <p:spPr/>
        <p:txBody>
          <a:bodyPr/>
          <a:lstStyle/>
          <a:p>
            <a:pPr algn="ctr"/>
            <a:r>
              <a:rPr lang="en-IN" b="1" u="sng" dirty="0"/>
              <a:t>Union</a:t>
            </a:r>
            <a:endParaRPr lang="te-IN" b="1" u="sng" dirty="0"/>
          </a:p>
        </p:txBody>
      </p:sp>
      <p:sp>
        <p:nvSpPr>
          <p:cNvPr id="3" name="Content Placeholder 2">
            <a:extLst>
              <a:ext uri="{FF2B5EF4-FFF2-40B4-BE49-F238E27FC236}">
                <a16:creationId xmlns:a16="http://schemas.microsoft.com/office/drawing/2014/main" id="{3620346B-2CE6-4CA3-9CAF-9CDF39F4142B}"/>
              </a:ext>
            </a:extLst>
          </p:cNvPr>
          <p:cNvSpPr>
            <a:spLocks noGrp="1"/>
          </p:cNvSpPr>
          <p:nvPr>
            <p:ph idx="1"/>
          </p:nvPr>
        </p:nvSpPr>
        <p:spPr/>
        <p:txBody>
          <a:bodyPr/>
          <a:lstStyle/>
          <a:p>
            <a:r>
              <a:rPr lang="en-US" b="1" i="0" dirty="0">
                <a:solidFill>
                  <a:srgbClr val="333333"/>
                </a:solidFill>
                <a:effectLst/>
                <a:latin typeface="inter-bold"/>
              </a:rPr>
              <a:t>union is a group of variables of different data types represented by a single name.</a:t>
            </a:r>
          </a:p>
          <a:p>
            <a:endParaRPr lang="en-US" dirty="0">
              <a:solidFill>
                <a:srgbClr val="333333"/>
              </a:solidFill>
              <a:latin typeface="inter-regular"/>
            </a:endParaRPr>
          </a:p>
          <a:p>
            <a:r>
              <a:rPr lang="en-US" b="0" i="0" dirty="0">
                <a:solidFill>
                  <a:srgbClr val="273239"/>
                </a:solidFill>
                <a:effectLst/>
                <a:latin typeface="urw-din"/>
              </a:rPr>
              <a:t>Like </a:t>
            </a:r>
            <a:r>
              <a:rPr lang="en-US" b="0" i="0" u="sng" dirty="0">
                <a:effectLst/>
                <a:latin typeface="urw-din"/>
              </a:rPr>
              <a:t>Structures</a:t>
            </a:r>
            <a:r>
              <a:rPr lang="en-US" b="0" i="0" dirty="0">
                <a:solidFill>
                  <a:srgbClr val="273239"/>
                </a:solidFill>
                <a:effectLst/>
                <a:latin typeface="urw-din"/>
              </a:rPr>
              <a:t>, union is a user defined data type.</a:t>
            </a:r>
            <a:endParaRPr lang="te-IN" dirty="0"/>
          </a:p>
        </p:txBody>
      </p:sp>
      <p:sp>
        <p:nvSpPr>
          <p:cNvPr id="4" name="Footer Placeholder 3">
            <a:extLst>
              <a:ext uri="{FF2B5EF4-FFF2-40B4-BE49-F238E27FC236}">
                <a16:creationId xmlns:a16="http://schemas.microsoft.com/office/drawing/2014/main" id="{37C43F29-D4AC-446A-AD49-2134B73B89E6}"/>
              </a:ext>
            </a:extLst>
          </p:cNvPr>
          <p:cNvSpPr>
            <a:spLocks noGrp="1"/>
          </p:cNvSpPr>
          <p:nvPr>
            <p:ph type="ftr" sz="quarter" idx="11"/>
          </p:nvPr>
        </p:nvSpPr>
        <p:spPr/>
        <p:txBody>
          <a:bodyPr/>
          <a:lstStyle/>
          <a:p>
            <a:r>
              <a:rPr lang="en-US"/>
              <a:t>PROGRAMMING FOR PROBLEM SOLVING USING C                                                                                                                                                                                                                    </a:t>
            </a:r>
          </a:p>
        </p:txBody>
      </p:sp>
    </p:spTree>
    <p:extLst>
      <p:ext uri="{BB962C8B-B14F-4D97-AF65-F5344CB8AC3E}">
        <p14:creationId xmlns:p14="http://schemas.microsoft.com/office/powerpoint/2010/main" val="137102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9629-8CA9-4A91-ACD9-9420268164F3}"/>
              </a:ext>
            </a:extLst>
          </p:cNvPr>
          <p:cNvSpPr>
            <a:spLocks noGrp="1"/>
          </p:cNvSpPr>
          <p:nvPr>
            <p:ph type="title"/>
          </p:nvPr>
        </p:nvSpPr>
        <p:spPr/>
        <p:txBody>
          <a:bodyPr/>
          <a:lstStyle/>
          <a:p>
            <a:pPr algn="ctr"/>
            <a:r>
              <a:rPr lang="en-IN" b="1" u="sng" dirty="0"/>
              <a:t>Union</a:t>
            </a:r>
            <a:endParaRPr lang="te-IN" b="1" u="sng" dirty="0"/>
          </a:p>
        </p:txBody>
      </p:sp>
      <p:sp>
        <p:nvSpPr>
          <p:cNvPr id="3" name="Content Placeholder 2">
            <a:extLst>
              <a:ext uri="{FF2B5EF4-FFF2-40B4-BE49-F238E27FC236}">
                <a16:creationId xmlns:a16="http://schemas.microsoft.com/office/drawing/2014/main" id="{3620346B-2CE6-4CA3-9CAF-9CDF39F4142B}"/>
              </a:ext>
            </a:extLst>
          </p:cNvPr>
          <p:cNvSpPr>
            <a:spLocks noGrp="1"/>
          </p:cNvSpPr>
          <p:nvPr>
            <p:ph idx="1"/>
          </p:nvPr>
        </p:nvSpPr>
        <p:spPr/>
        <p:txBody>
          <a:bodyPr/>
          <a:lstStyle/>
          <a:p>
            <a:pPr marL="0" indent="0">
              <a:buNone/>
            </a:pPr>
            <a:r>
              <a:rPr lang="en-US" dirty="0">
                <a:solidFill>
                  <a:srgbClr val="3333FF"/>
                </a:solidFill>
              </a:rPr>
              <a:t>union </a:t>
            </a:r>
            <a:r>
              <a:rPr lang="en-US" dirty="0" err="1">
                <a:solidFill>
                  <a:srgbClr val="3333FF"/>
                </a:solidFill>
              </a:rPr>
              <a:t>union_name</a:t>
            </a:r>
            <a:r>
              <a:rPr lang="en-US" dirty="0">
                <a:solidFill>
                  <a:srgbClr val="3333FF"/>
                </a:solidFill>
              </a:rPr>
              <a:t>   </a:t>
            </a:r>
          </a:p>
          <a:p>
            <a:pPr marL="0" indent="0">
              <a:buNone/>
            </a:pPr>
            <a:r>
              <a:rPr lang="en-US" dirty="0">
                <a:solidFill>
                  <a:srgbClr val="3333FF"/>
                </a:solidFill>
              </a:rPr>
              <a:t>{  </a:t>
            </a:r>
          </a:p>
          <a:p>
            <a:pPr marL="0" indent="0">
              <a:buNone/>
            </a:pPr>
            <a:r>
              <a:rPr lang="en-US" dirty="0">
                <a:solidFill>
                  <a:srgbClr val="3333FF"/>
                </a:solidFill>
              </a:rPr>
              <a:t>    </a:t>
            </a:r>
            <a:r>
              <a:rPr lang="en-US" dirty="0" err="1">
                <a:solidFill>
                  <a:srgbClr val="3333FF"/>
                </a:solidFill>
              </a:rPr>
              <a:t>data_type</a:t>
            </a:r>
            <a:r>
              <a:rPr lang="en-US" dirty="0">
                <a:solidFill>
                  <a:srgbClr val="3333FF"/>
                </a:solidFill>
              </a:rPr>
              <a:t> member1;  </a:t>
            </a:r>
          </a:p>
          <a:p>
            <a:pPr marL="0" indent="0">
              <a:buNone/>
            </a:pPr>
            <a:r>
              <a:rPr lang="en-US" dirty="0">
                <a:solidFill>
                  <a:srgbClr val="3333FF"/>
                </a:solidFill>
              </a:rPr>
              <a:t>    </a:t>
            </a:r>
            <a:r>
              <a:rPr lang="en-US" dirty="0" err="1">
                <a:solidFill>
                  <a:srgbClr val="3333FF"/>
                </a:solidFill>
              </a:rPr>
              <a:t>data_type</a:t>
            </a:r>
            <a:r>
              <a:rPr lang="en-US" dirty="0">
                <a:solidFill>
                  <a:srgbClr val="3333FF"/>
                </a:solidFill>
              </a:rPr>
              <a:t> member2;  </a:t>
            </a:r>
          </a:p>
          <a:p>
            <a:pPr marL="0" indent="0">
              <a:buNone/>
            </a:pPr>
            <a:r>
              <a:rPr lang="en-US" dirty="0">
                <a:solidFill>
                  <a:srgbClr val="3333FF"/>
                </a:solidFill>
              </a:rPr>
              <a:t>    .  </a:t>
            </a:r>
          </a:p>
          <a:p>
            <a:pPr marL="0" indent="0">
              <a:buNone/>
            </a:pPr>
            <a:r>
              <a:rPr lang="en-US" dirty="0">
                <a:solidFill>
                  <a:srgbClr val="3333FF"/>
                </a:solidFill>
              </a:rPr>
              <a:t>    .  </a:t>
            </a:r>
          </a:p>
          <a:p>
            <a:pPr marL="0" indent="0">
              <a:buNone/>
            </a:pPr>
            <a:r>
              <a:rPr lang="en-US" dirty="0">
                <a:solidFill>
                  <a:srgbClr val="3333FF"/>
                </a:solidFill>
              </a:rPr>
              <a:t>    </a:t>
            </a:r>
            <a:r>
              <a:rPr lang="en-US" dirty="0" err="1">
                <a:solidFill>
                  <a:srgbClr val="3333FF"/>
                </a:solidFill>
              </a:rPr>
              <a:t>data_type</a:t>
            </a:r>
            <a:r>
              <a:rPr lang="en-US" dirty="0">
                <a:solidFill>
                  <a:srgbClr val="3333FF"/>
                </a:solidFill>
              </a:rPr>
              <a:t> </a:t>
            </a:r>
            <a:r>
              <a:rPr lang="en-US" dirty="0" err="1">
                <a:solidFill>
                  <a:srgbClr val="3333FF"/>
                </a:solidFill>
              </a:rPr>
              <a:t>memeberN</a:t>
            </a:r>
            <a:r>
              <a:rPr lang="en-US" dirty="0">
                <a:solidFill>
                  <a:srgbClr val="3333FF"/>
                </a:solidFill>
              </a:rPr>
              <a:t>;  </a:t>
            </a:r>
          </a:p>
          <a:p>
            <a:pPr marL="0" indent="0">
              <a:buNone/>
            </a:pPr>
            <a:r>
              <a:rPr lang="en-US" dirty="0">
                <a:solidFill>
                  <a:srgbClr val="3333FF"/>
                </a:solidFill>
              </a:rPr>
              <a:t>}variable;  </a:t>
            </a:r>
          </a:p>
        </p:txBody>
      </p:sp>
      <p:sp>
        <p:nvSpPr>
          <p:cNvPr id="4" name="Footer Placeholder 3">
            <a:extLst>
              <a:ext uri="{FF2B5EF4-FFF2-40B4-BE49-F238E27FC236}">
                <a16:creationId xmlns:a16="http://schemas.microsoft.com/office/drawing/2014/main" id="{37C43F29-D4AC-446A-AD49-2134B73B89E6}"/>
              </a:ext>
            </a:extLst>
          </p:cNvPr>
          <p:cNvSpPr>
            <a:spLocks noGrp="1"/>
          </p:cNvSpPr>
          <p:nvPr>
            <p:ph type="ftr" sz="quarter" idx="11"/>
          </p:nvPr>
        </p:nvSpPr>
        <p:spPr/>
        <p:txBody>
          <a:bodyPr/>
          <a:lstStyle/>
          <a:p>
            <a:r>
              <a:rPr lang="en-US"/>
              <a:t>PROGRAMMING FOR PROBLEM SOLVING USING C                                                                                                                                                                                                                    </a:t>
            </a:r>
          </a:p>
        </p:txBody>
      </p:sp>
      <p:sp>
        <p:nvSpPr>
          <p:cNvPr id="5" name="TextBox 4">
            <a:extLst>
              <a:ext uri="{FF2B5EF4-FFF2-40B4-BE49-F238E27FC236}">
                <a16:creationId xmlns:a16="http://schemas.microsoft.com/office/drawing/2014/main" id="{06686B91-8A53-4A19-8AD6-B7A774DC59A7}"/>
              </a:ext>
            </a:extLst>
          </p:cNvPr>
          <p:cNvSpPr txBox="1"/>
          <p:nvPr/>
        </p:nvSpPr>
        <p:spPr>
          <a:xfrm>
            <a:off x="6163322" y="1320062"/>
            <a:ext cx="4516516" cy="3970318"/>
          </a:xfrm>
          <a:prstGeom prst="rect">
            <a:avLst/>
          </a:prstGeom>
          <a:noFill/>
        </p:spPr>
        <p:txBody>
          <a:bodyPr wrap="square">
            <a:spAutoFit/>
          </a:bodyPr>
          <a:lstStyle/>
          <a:p>
            <a:r>
              <a:rPr lang="en-IN" sz="2800" b="1" u="sng" dirty="0"/>
              <a:t>Example1:</a:t>
            </a:r>
          </a:p>
          <a:p>
            <a:r>
              <a:rPr lang="en-IN" sz="2800" b="1" dirty="0"/>
              <a:t>union</a:t>
            </a:r>
            <a:r>
              <a:rPr lang="en-IN" sz="2800" dirty="0"/>
              <a:t> employee  </a:t>
            </a:r>
          </a:p>
          <a:p>
            <a:r>
              <a:rPr lang="en-IN" sz="2800" dirty="0"/>
              <a:t>{  </a:t>
            </a:r>
          </a:p>
          <a:p>
            <a:r>
              <a:rPr lang="en-IN" sz="2800" dirty="0"/>
              <a:t> </a:t>
            </a:r>
            <a:r>
              <a:rPr lang="en-IN" sz="2800" b="1" dirty="0"/>
              <a:t>int</a:t>
            </a:r>
            <a:r>
              <a:rPr lang="en-IN" sz="2800" dirty="0"/>
              <a:t> id;  </a:t>
            </a:r>
          </a:p>
          <a:p>
            <a:r>
              <a:rPr lang="en-IN" sz="2800" dirty="0"/>
              <a:t>    </a:t>
            </a:r>
            <a:r>
              <a:rPr lang="en-IN" sz="2800" b="1" dirty="0"/>
              <a:t>char</a:t>
            </a:r>
            <a:r>
              <a:rPr lang="en-IN" sz="2800" dirty="0"/>
              <a:t> name[50];  </a:t>
            </a:r>
          </a:p>
          <a:p>
            <a:r>
              <a:rPr lang="en-IN" sz="2800" dirty="0"/>
              <a:t>    </a:t>
            </a:r>
            <a:r>
              <a:rPr lang="en-IN" sz="2800" b="1" dirty="0"/>
              <a:t>float</a:t>
            </a:r>
            <a:r>
              <a:rPr lang="en-IN" sz="2800" dirty="0"/>
              <a:t> salary;  </a:t>
            </a:r>
          </a:p>
          <a:p>
            <a:r>
              <a:rPr lang="en-IN" sz="2800" dirty="0"/>
              <a:t>}e; </a:t>
            </a:r>
          </a:p>
          <a:p>
            <a:endParaRPr lang="en-IN" sz="2800" dirty="0"/>
          </a:p>
          <a:p>
            <a:endParaRPr lang="en-IN" sz="2800" dirty="0"/>
          </a:p>
        </p:txBody>
      </p:sp>
    </p:spTree>
    <p:extLst>
      <p:ext uri="{BB962C8B-B14F-4D97-AF65-F5344CB8AC3E}">
        <p14:creationId xmlns:p14="http://schemas.microsoft.com/office/powerpoint/2010/main" val="338408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2DE7-29C6-4D58-81BA-01B2C7215D19}"/>
              </a:ext>
            </a:extLst>
          </p:cNvPr>
          <p:cNvSpPr>
            <a:spLocks noGrp="1"/>
          </p:cNvSpPr>
          <p:nvPr>
            <p:ph type="title"/>
          </p:nvPr>
        </p:nvSpPr>
        <p:spPr/>
        <p:txBody>
          <a:bodyPr/>
          <a:lstStyle/>
          <a:p>
            <a:pPr algn="ctr"/>
            <a:r>
              <a:rPr lang="en-IN" b="1" u="sng" dirty="0"/>
              <a:t>union-example</a:t>
            </a:r>
            <a:endParaRPr lang="te-IN" b="1" u="sng" dirty="0"/>
          </a:p>
        </p:txBody>
      </p:sp>
      <p:sp>
        <p:nvSpPr>
          <p:cNvPr id="4" name="Footer Placeholder 3">
            <a:extLst>
              <a:ext uri="{FF2B5EF4-FFF2-40B4-BE49-F238E27FC236}">
                <a16:creationId xmlns:a16="http://schemas.microsoft.com/office/drawing/2014/main" id="{1690A15C-AD6F-43D4-803A-93B273367A22}"/>
              </a:ext>
            </a:extLst>
          </p:cNvPr>
          <p:cNvSpPr>
            <a:spLocks noGrp="1"/>
          </p:cNvSpPr>
          <p:nvPr>
            <p:ph type="ftr" sz="quarter" idx="11"/>
          </p:nvPr>
        </p:nvSpPr>
        <p:spPr/>
        <p:txBody>
          <a:bodyPr/>
          <a:lstStyle/>
          <a:p>
            <a:r>
              <a:rPr lang="en-US"/>
              <a:t>PROGRAMMING FOR PROBLEM SOLVING USING C                                                                                                                                                                                                                    </a:t>
            </a:r>
          </a:p>
        </p:txBody>
      </p:sp>
      <p:sp>
        <p:nvSpPr>
          <p:cNvPr id="6" name="TextBox 5">
            <a:extLst>
              <a:ext uri="{FF2B5EF4-FFF2-40B4-BE49-F238E27FC236}">
                <a16:creationId xmlns:a16="http://schemas.microsoft.com/office/drawing/2014/main" id="{1070D078-AB31-4ABC-A67B-3E2DE02B1FDD}"/>
              </a:ext>
            </a:extLst>
          </p:cNvPr>
          <p:cNvSpPr txBox="1"/>
          <p:nvPr/>
        </p:nvSpPr>
        <p:spPr>
          <a:xfrm>
            <a:off x="715944" y="1965182"/>
            <a:ext cx="9252019" cy="2677656"/>
          </a:xfrm>
          <a:prstGeom prst="rect">
            <a:avLst/>
          </a:prstGeom>
          <a:noFill/>
        </p:spPr>
        <p:txBody>
          <a:bodyPr wrap="square">
            <a:spAutoFit/>
          </a:bodyPr>
          <a:lstStyle/>
          <a:p>
            <a:r>
              <a:rPr lang="en-IN" sz="2400" b="1" dirty="0"/>
              <a:t>#include&lt;stdio.h&gt;  </a:t>
            </a:r>
          </a:p>
          <a:p>
            <a:r>
              <a:rPr lang="en-IN" sz="2400" b="1" dirty="0"/>
              <a:t>#include &lt;</a:t>
            </a:r>
            <a:r>
              <a:rPr lang="en-IN" sz="2400" b="1" dirty="0" err="1"/>
              <a:t>string.h</a:t>
            </a:r>
            <a:r>
              <a:rPr lang="en-IN" sz="2400" b="1" dirty="0"/>
              <a:t>&gt;    </a:t>
            </a:r>
          </a:p>
          <a:p>
            <a:r>
              <a:rPr lang="en-IN" sz="2400" b="1" dirty="0"/>
              <a:t>union student     </a:t>
            </a:r>
          </a:p>
          <a:p>
            <a:r>
              <a:rPr lang="en-IN" sz="2400" b="1" dirty="0"/>
              <a:t>{   int </a:t>
            </a:r>
            <a:r>
              <a:rPr lang="en-IN" sz="2400" b="1" dirty="0" err="1"/>
              <a:t>rollno</a:t>
            </a:r>
            <a:r>
              <a:rPr lang="en-IN" sz="2400" b="1" dirty="0"/>
              <a:t>;      </a:t>
            </a:r>
          </a:p>
          <a:p>
            <a:r>
              <a:rPr lang="en-IN" sz="2400" b="1" dirty="0"/>
              <a:t>    char name[50];  </a:t>
            </a:r>
          </a:p>
          <a:p>
            <a:r>
              <a:rPr lang="en-IN" sz="2400" b="1" dirty="0"/>
              <a:t>    float </a:t>
            </a:r>
            <a:r>
              <a:rPr lang="en-IN" sz="2400" b="1" dirty="0" err="1"/>
              <a:t>cgpa</a:t>
            </a:r>
            <a:r>
              <a:rPr lang="en-IN" sz="2400" b="1" dirty="0"/>
              <a:t>;</a:t>
            </a:r>
          </a:p>
          <a:p>
            <a:r>
              <a:rPr lang="en-IN" sz="2400" b="1" dirty="0"/>
              <a:t>}s1;  //declaring s1 variable for structure    </a:t>
            </a:r>
          </a:p>
        </p:txBody>
      </p:sp>
      <p:sp>
        <p:nvSpPr>
          <p:cNvPr id="8" name="TextBox 7">
            <a:extLst>
              <a:ext uri="{FF2B5EF4-FFF2-40B4-BE49-F238E27FC236}">
                <a16:creationId xmlns:a16="http://schemas.microsoft.com/office/drawing/2014/main" id="{B2505A19-C475-4477-AB9F-73F327D0DF91}"/>
              </a:ext>
            </a:extLst>
          </p:cNvPr>
          <p:cNvSpPr txBox="1"/>
          <p:nvPr/>
        </p:nvSpPr>
        <p:spPr>
          <a:xfrm>
            <a:off x="6322926" y="1872849"/>
            <a:ext cx="6094324" cy="2862322"/>
          </a:xfrm>
          <a:prstGeom prst="rect">
            <a:avLst/>
          </a:prstGeom>
          <a:noFill/>
        </p:spPr>
        <p:txBody>
          <a:bodyPr wrap="square">
            <a:spAutoFit/>
          </a:bodyPr>
          <a:lstStyle/>
          <a:p>
            <a:r>
              <a:rPr lang="en-IN" sz="1800" b="1" dirty="0"/>
              <a:t>int main( )    </a:t>
            </a:r>
          </a:p>
          <a:p>
            <a:r>
              <a:rPr lang="en-IN" sz="1800" b="1" dirty="0"/>
              <a:t>{     </a:t>
            </a:r>
          </a:p>
          <a:p>
            <a:r>
              <a:rPr lang="en-IN" sz="1800" b="1" dirty="0"/>
              <a:t>  s1.rollno=39;    </a:t>
            </a:r>
          </a:p>
          <a:p>
            <a:r>
              <a:rPr lang="en-IN" sz="1800" b="1" dirty="0"/>
              <a:t>   </a:t>
            </a:r>
            <a:r>
              <a:rPr lang="en-IN" sz="1800" b="1" dirty="0" err="1"/>
              <a:t>strcpy</a:t>
            </a:r>
            <a:r>
              <a:rPr lang="en-IN" sz="1800" b="1" dirty="0"/>
              <a:t>(s1.name, "ABCD");//copying string into char array </a:t>
            </a:r>
          </a:p>
          <a:p>
            <a:r>
              <a:rPr lang="en-IN" sz="1800" b="1" dirty="0" err="1"/>
              <a:t>printf</a:t>
            </a:r>
            <a:r>
              <a:rPr lang="en-IN" sz="1800" b="1" dirty="0"/>
              <a:t>( "student1-id : %d\n", s1.rollno); </a:t>
            </a:r>
          </a:p>
          <a:p>
            <a:r>
              <a:rPr lang="en-IN" sz="1800" b="1" dirty="0"/>
              <a:t>   s1.cgpa=9.8;</a:t>
            </a:r>
          </a:p>
          <a:p>
            <a:r>
              <a:rPr lang="en-IN" sz="1800" b="1" dirty="0" err="1"/>
              <a:t>printf</a:t>
            </a:r>
            <a:r>
              <a:rPr lang="en-IN" sz="1800" b="1" dirty="0"/>
              <a:t>( "student1-cgpa : %f\n", s1.cgpa);  </a:t>
            </a:r>
          </a:p>
          <a:p>
            <a:r>
              <a:rPr lang="en-IN" sz="1800" b="1" dirty="0"/>
              <a:t>   </a:t>
            </a:r>
            <a:r>
              <a:rPr lang="en-IN" sz="1800" b="1" dirty="0" err="1"/>
              <a:t>printf</a:t>
            </a:r>
            <a:r>
              <a:rPr lang="en-IN" sz="1800" b="1" dirty="0"/>
              <a:t>( "student1-1 name : %s\n", s1.name);    </a:t>
            </a:r>
          </a:p>
          <a:p>
            <a:r>
              <a:rPr lang="en-IN" sz="1800" b="1" dirty="0"/>
              <a:t>return 0;  </a:t>
            </a:r>
          </a:p>
          <a:p>
            <a:r>
              <a:rPr lang="en-IN" sz="1800" b="1" dirty="0"/>
              <a:t>} </a:t>
            </a:r>
            <a:endParaRPr lang="en-IN" sz="1800" dirty="0"/>
          </a:p>
        </p:txBody>
      </p:sp>
    </p:spTree>
    <p:extLst>
      <p:ext uri="{BB962C8B-B14F-4D97-AF65-F5344CB8AC3E}">
        <p14:creationId xmlns:p14="http://schemas.microsoft.com/office/powerpoint/2010/main" val="937925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2DE7-29C6-4D58-81BA-01B2C7215D19}"/>
              </a:ext>
            </a:extLst>
          </p:cNvPr>
          <p:cNvSpPr>
            <a:spLocks noGrp="1"/>
          </p:cNvSpPr>
          <p:nvPr>
            <p:ph type="title"/>
          </p:nvPr>
        </p:nvSpPr>
        <p:spPr/>
        <p:txBody>
          <a:bodyPr/>
          <a:lstStyle/>
          <a:p>
            <a:pPr algn="ctr"/>
            <a:r>
              <a:rPr lang="en-IN" b="1" u="sng" dirty="0" err="1"/>
              <a:t>Bitfileds</a:t>
            </a:r>
            <a:endParaRPr lang="te-IN" b="1" u="sng" dirty="0"/>
          </a:p>
        </p:txBody>
      </p:sp>
      <p:sp>
        <p:nvSpPr>
          <p:cNvPr id="4" name="Footer Placeholder 3">
            <a:extLst>
              <a:ext uri="{FF2B5EF4-FFF2-40B4-BE49-F238E27FC236}">
                <a16:creationId xmlns:a16="http://schemas.microsoft.com/office/drawing/2014/main" id="{1690A15C-AD6F-43D4-803A-93B273367A22}"/>
              </a:ext>
            </a:extLst>
          </p:cNvPr>
          <p:cNvSpPr>
            <a:spLocks noGrp="1"/>
          </p:cNvSpPr>
          <p:nvPr>
            <p:ph type="ftr" sz="quarter" idx="11"/>
          </p:nvPr>
        </p:nvSpPr>
        <p:spPr/>
        <p:txBody>
          <a:bodyPr/>
          <a:lstStyle/>
          <a:p>
            <a:r>
              <a:rPr lang="en-US"/>
              <a:t>PROGRAMMING FOR PROBLEM SOLVING USING C                                                                                                                                                                                                                    </a:t>
            </a:r>
          </a:p>
        </p:txBody>
      </p:sp>
      <p:sp>
        <p:nvSpPr>
          <p:cNvPr id="6" name="TextBox 5">
            <a:extLst>
              <a:ext uri="{FF2B5EF4-FFF2-40B4-BE49-F238E27FC236}">
                <a16:creationId xmlns:a16="http://schemas.microsoft.com/office/drawing/2014/main" id="{1070D078-AB31-4ABC-A67B-3E2DE02B1FDD}"/>
              </a:ext>
            </a:extLst>
          </p:cNvPr>
          <p:cNvSpPr txBox="1"/>
          <p:nvPr/>
        </p:nvSpPr>
        <p:spPr>
          <a:xfrm>
            <a:off x="715944" y="1965182"/>
            <a:ext cx="10515600" cy="1200329"/>
          </a:xfrm>
          <a:prstGeom prst="rect">
            <a:avLst/>
          </a:prstGeom>
          <a:noFill/>
        </p:spPr>
        <p:txBody>
          <a:bodyPr wrap="square">
            <a:spAutoFit/>
          </a:bodyPr>
          <a:lstStyle/>
          <a:p>
            <a:r>
              <a:rPr lang="en-US" sz="2400" b="1" dirty="0"/>
              <a:t>a bit field is a data structure that allows the programmer to allocate memory to structures and unions in bits in order to utilize computer memory in an efficient manner.</a:t>
            </a:r>
            <a:endParaRPr lang="en-IN" sz="2400" b="1" dirty="0"/>
          </a:p>
        </p:txBody>
      </p:sp>
      <p:sp>
        <p:nvSpPr>
          <p:cNvPr id="7" name="TextBox 6">
            <a:extLst>
              <a:ext uri="{FF2B5EF4-FFF2-40B4-BE49-F238E27FC236}">
                <a16:creationId xmlns:a16="http://schemas.microsoft.com/office/drawing/2014/main" id="{84DBECC0-5F9D-4EB3-83F4-34D9DC623957}"/>
              </a:ext>
            </a:extLst>
          </p:cNvPr>
          <p:cNvSpPr txBox="1"/>
          <p:nvPr/>
        </p:nvSpPr>
        <p:spPr>
          <a:xfrm>
            <a:off x="715944" y="3165511"/>
            <a:ext cx="6094520" cy="1754326"/>
          </a:xfrm>
          <a:prstGeom prst="rect">
            <a:avLst/>
          </a:prstGeom>
          <a:noFill/>
        </p:spPr>
        <p:txBody>
          <a:bodyPr wrap="square">
            <a:spAutoFit/>
          </a:bodyPr>
          <a:lstStyle/>
          <a:p>
            <a:pPr algn="l" fontAlgn="base"/>
            <a:r>
              <a:rPr lang="en-US" b="1" i="0" u="sng" dirty="0">
                <a:solidFill>
                  <a:srgbClr val="444444"/>
                </a:solidFill>
                <a:effectLst/>
                <a:latin typeface="Georgia" panose="02040502050405020303" pitchFamily="18" charset="0"/>
              </a:rPr>
              <a:t>Need for Bit Fields in C</a:t>
            </a:r>
          </a:p>
          <a:p>
            <a:pPr algn="l" fontAlgn="base"/>
            <a:r>
              <a:rPr lang="en-US" b="0" i="0" dirty="0">
                <a:solidFill>
                  <a:srgbClr val="444444"/>
                </a:solidFill>
                <a:effectLst/>
                <a:latin typeface="Georgia" panose="02040502050405020303" pitchFamily="18" charset="0"/>
              </a:rPr>
              <a:t>Bit fields are of great significance in C programming, because of the following reasons: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Used to reduce memory consumption.</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Easy to implement.</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Provides flexibility to the code.</a:t>
            </a:r>
          </a:p>
        </p:txBody>
      </p:sp>
      <p:sp>
        <p:nvSpPr>
          <p:cNvPr id="9" name="TextBox 8">
            <a:extLst>
              <a:ext uri="{FF2B5EF4-FFF2-40B4-BE49-F238E27FC236}">
                <a16:creationId xmlns:a16="http://schemas.microsoft.com/office/drawing/2014/main" id="{B955F4A6-88C8-492B-9F7B-A0C5B50F6C3C}"/>
              </a:ext>
            </a:extLst>
          </p:cNvPr>
          <p:cNvSpPr txBox="1"/>
          <p:nvPr/>
        </p:nvSpPr>
        <p:spPr>
          <a:xfrm>
            <a:off x="991340" y="5520001"/>
            <a:ext cx="6094520" cy="1200329"/>
          </a:xfrm>
          <a:prstGeom prst="rect">
            <a:avLst/>
          </a:prstGeom>
          <a:noFill/>
        </p:spPr>
        <p:txBody>
          <a:bodyPr wrap="square">
            <a:spAutoFit/>
          </a:bodyPr>
          <a:lstStyle/>
          <a:p>
            <a:pPr algn="l" fontAlgn="base"/>
            <a:r>
              <a:rPr lang="en-US" b="0" i="0" dirty="0">
                <a:solidFill>
                  <a:srgbClr val="000000"/>
                </a:solidFill>
                <a:effectLst/>
                <a:latin typeface="inherit"/>
              </a:rPr>
              <a:t>struct </a:t>
            </a:r>
            <a:r>
              <a:rPr lang="en-US" b="0" i="0" dirty="0" err="1">
                <a:solidFill>
                  <a:srgbClr val="000000"/>
                </a:solidFill>
                <a:effectLst/>
                <a:latin typeface="inherit"/>
              </a:rPr>
              <a:t>structname</a:t>
            </a:r>
            <a:endParaRPr lang="en-US" b="0" i="0" dirty="0">
              <a:solidFill>
                <a:srgbClr val="787878"/>
              </a:solidFill>
              <a:effectLst/>
              <a:latin typeface="Source Code Pro" panose="020B0509030403020204" pitchFamily="49" charset="0"/>
            </a:endParaRPr>
          </a:p>
          <a:p>
            <a:pPr algn="l" fontAlgn="base"/>
            <a:r>
              <a:rPr lang="en-US" b="0" i="0" dirty="0">
                <a:solidFill>
                  <a:srgbClr val="777777"/>
                </a:solidFill>
                <a:effectLst/>
                <a:latin typeface="inherit"/>
              </a:rPr>
              <a:t>{</a:t>
            </a:r>
            <a:endParaRPr lang="en-US" b="0" i="0" dirty="0">
              <a:solidFill>
                <a:srgbClr val="787878"/>
              </a:solidFill>
              <a:effectLst/>
              <a:latin typeface="Source Code Pro" panose="020B0509030403020204" pitchFamily="49" charset="0"/>
            </a:endParaRPr>
          </a:p>
          <a:p>
            <a:pPr algn="l" fontAlgn="base"/>
            <a:r>
              <a:rPr lang="en-US" b="0" i="0" dirty="0" err="1">
                <a:solidFill>
                  <a:srgbClr val="000000"/>
                </a:solidFill>
                <a:effectLst/>
                <a:latin typeface="inherit"/>
              </a:rPr>
              <a:t>data_type</a:t>
            </a:r>
            <a:r>
              <a:rPr lang="en-US" b="0" i="0" dirty="0">
                <a:solidFill>
                  <a:srgbClr val="000000"/>
                </a:solidFill>
                <a:effectLst/>
                <a:latin typeface="inherit"/>
              </a:rPr>
              <a:t> </a:t>
            </a:r>
            <a:r>
              <a:rPr lang="en-US" b="0" i="0" dirty="0" err="1">
                <a:solidFill>
                  <a:srgbClr val="000000"/>
                </a:solidFill>
                <a:effectLst/>
                <a:latin typeface="inherit"/>
              </a:rPr>
              <a:t>variable_name</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 </a:t>
            </a:r>
            <a:r>
              <a:rPr lang="en-US" b="0" i="0" dirty="0" err="1">
                <a:solidFill>
                  <a:srgbClr val="000000"/>
                </a:solidFill>
                <a:effectLst/>
                <a:latin typeface="inherit"/>
              </a:rPr>
              <a:t>size_in_bits</a:t>
            </a:r>
            <a:r>
              <a:rPr lang="en-US" b="0" i="0" dirty="0">
                <a:solidFill>
                  <a:srgbClr val="000000"/>
                </a:solidFill>
                <a:effectLst/>
                <a:latin typeface="inherit"/>
              </a:rPr>
              <a:t>;</a:t>
            </a:r>
            <a:endParaRPr lang="en-US" b="0" i="0" dirty="0">
              <a:solidFill>
                <a:srgbClr val="787878"/>
              </a:solidFill>
              <a:effectLst/>
              <a:latin typeface="Source Code Pro" panose="020B0509030403020204" pitchFamily="49" charset="0"/>
            </a:endParaRPr>
          </a:p>
          <a:p>
            <a:pPr algn="l" fontAlgn="base"/>
            <a:r>
              <a:rPr lang="en-US" b="0" i="0" dirty="0">
                <a:solidFill>
                  <a:srgbClr val="777777"/>
                </a:solidFill>
                <a:effectLst/>
                <a:latin typeface="inherit"/>
              </a:rPr>
              <a:t>}</a:t>
            </a:r>
            <a:r>
              <a:rPr lang="en-US" b="0" i="0" dirty="0">
                <a:solidFill>
                  <a:srgbClr val="000000"/>
                </a:solidFill>
                <a:effectLst/>
                <a:latin typeface="inherit"/>
              </a:rPr>
              <a:t>;</a:t>
            </a:r>
            <a:endParaRPr lang="en-US" b="0" i="0" dirty="0">
              <a:solidFill>
                <a:srgbClr val="787878"/>
              </a:solidFill>
              <a:effectLst/>
              <a:latin typeface="Source Code Pro" panose="020B0509030403020204" pitchFamily="49" charset="0"/>
            </a:endParaRPr>
          </a:p>
        </p:txBody>
      </p:sp>
      <p:sp>
        <p:nvSpPr>
          <p:cNvPr id="11" name="TextBox 10">
            <a:extLst>
              <a:ext uri="{FF2B5EF4-FFF2-40B4-BE49-F238E27FC236}">
                <a16:creationId xmlns:a16="http://schemas.microsoft.com/office/drawing/2014/main" id="{1EABE6D2-4E05-4ED5-9073-B035B72A969A}"/>
              </a:ext>
            </a:extLst>
          </p:cNvPr>
          <p:cNvSpPr txBox="1"/>
          <p:nvPr/>
        </p:nvSpPr>
        <p:spPr>
          <a:xfrm>
            <a:off x="838200" y="5035253"/>
            <a:ext cx="6094520" cy="369332"/>
          </a:xfrm>
          <a:prstGeom prst="rect">
            <a:avLst/>
          </a:prstGeom>
          <a:noFill/>
        </p:spPr>
        <p:txBody>
          <a:bodyPr wrap="square">
            <a:spAutoFit/>
          </a:bodyPr>
          <a:lstStyle/>
          <a:p>
            <a:pPr algn="l" fontAlgn="base"/>
            <a:r>
              <a:rPr lang="en-US" b="1" i="0" u="sng" dirty="0">
                <a:solidFill>
                  <a:srgbClr val="3333FF"/>
                </a:solidFill>
                <a:effectLst/>
                <a:latin typeface="Georgia" panose="02040502050405020303" pitchFamily="18" charset="0"/>
              </a:rPr>
              <a:t>Declaration</a:t>
            </a:r>
          </a:p>
        </p:txBody>
      </p:sp>
    </p:spTree>
    <p:extLst>
      <p:ext uri="{BB962C8B-B14F-4D97-AF65-F5344CB8AC3E}">
        <p14:creationId xmlns:p14="http://schemas.microsoft.com/office/powerpoint/2010/main" val="3531446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2DE7-29C6-4D58-81BA-01B2C7215D19}"/>
              </a:ext>
            </a:extLst>
          </p:cNvPr>
          <p:cNvSpPr>
            <a:spLocks noGrp="1"/>
          </p:cNvSpPr>
          <p:nvPr>
            <p:ph type="title"/>
          </p:nvPr>
        </p:nvSpPr>
        <p:spPr/>
        <p:txBody>
          <a:bodyPr/>
          <a:lstStyle/>
          <a:p>
            <a:pPr algn="ctr"/>
            <a:r>
              <a:rPr lang="en-IN" b="1" u="sng" dirty="0" err="1"/>
              <a:t>Bitfileds</a:t>
            </a:r>
            <a:r>
              <a:rPr lang="en-IN" b="1" u="sng" dirty="0"/>
              <a:t>-example</a:t>
            </a:r>
            <a:endParaRPr lang="te-IN" b="1" u="sng" dirty="0"/>
          </a:p>
        </p:txBody>
      </p:sp>
      <p:sp>
        <p:nvSpPr>
          <p:cNvPr id="4" name="Footer Placeholder 3">
            <a:extLst>
              <a:ext uri="{FF2B5EF4-FFF2-40B4-BE49-F238E27FC236}">
                <a16:creationId xmlns:a16="http://schemas.microsoft.com/office/drawing/2014/main" id="{1690A15C-AD6F-43D4-803A-93B273367A22}"/>
              </a:ext>
            </a:extLst>
          </p:cNvPr>
          <p:cNvSpPr>
            <a:spLocks noGrp="1"/>
          </p:cNvSpPr>
          <p:nvPr>
            <p:ph type="ftr" sz="quarter" idx="11"/>
          </p:nvPr>
        </p:nvSpPr>
        <p:spPr/>
        <p:txBody>
          <a:bodyPr/>
          <a:lstStyle/>
          <a:p>
            <a:r>
              <a:rPr lang="en-US"/>
              <a:t>PROGRAMMING FOR PROBLEM SOLVING USING C                                                                                                                                                                                                                    </a:t>
            </a:r>
          </a:p>
        </p:txBody>
      </p:sp>
      <p:sp>
        <p:nvSpPr>
          <p:cNvPr id="6" name="TextBox 5">
            <a:extLst>
              <a:ext uri="{FF2B5EF4-FFF2-40B4-BE49-F238E27FC236}">
                <a16:creationId xmlns:a16="http://schemas.microsoft.com/office/drawing/2014/main" id="{1070D078-AB31-4ABC-A67B-3E2DE02B1FDD}"/>
              </a:ext>
            </a:extLst>
          </p:cNvPr>
          <p:cNvSpPr txBox="1"/>
          <p:nvPr/>
        </p:nvSpPr>
        <p:spPr>
          <a:xfrm>
            <a:off x="254306" y="1414766"/>
            <a:ext cx="5258727" cy="2677656"/>
          </a:xfrm>
          <a:prstGeom prst="rect">
            <a:avLst/>
          </a:prstGeom>
          <a:noFill/>
        </p:spPr>
        <p:txBody>
          <a:bodyPr wrap="square">
            <a:spAutoFit/>
          </a:bodyPr>
          <a:lstStyle/>
          <a:p>
            <a:r>
              <a:rPr lang="en-US" sz="2400" b="1" dirty="0"/>
              <a:t>#include &lt;</a:t>
            </a:r>
            <a:r>
              <a:rPr lang="en-US" sz="2400" b="1" dirty="0" err="1"/>
              <a:t>stdio.h</a:t>
            </a:r>
            <a:r>
              <a:rPr lang="en-US" sz="2400" b="1" dirty="0"/>
              <a:t>&gt;</a:t>
            </a:r>
          </a:p>
          <a:p>
            <a:r>
              <a:rPr lang="en-US" sz="2400" b="1" dirty="0"/>
              <a:t>// A structure with forced alignment</a:t>
            </a:r>
          </a:p>
          <a:p>
            <a:r>
              <a:rPr lang="en-US" sz="2400" b="1" dirty="0"/>
              <a:t>struct test {</a:t>
            </a:r>
          </a:p>
          <a:p>
            <a:r>
              <a:rPr lang="en-US" sz="2400" b="1" dirty="0"/>
              <a:t>int x : 5;</a:t>
            </a:r>
          </a:p>
          <a:p>
            <a:r>
              <a:rPr lang="en-US" sz="2400" b="1"/>
              <a:t>int </a:t>
            </a:r>
            <a:r>
              <a:rPr lang="en-US" sz="2400" b="1" dirty="0"/>
              <a:t>y: 4;</a:t>
            </a:r>
          </a:p>
          <a:p>
            <a:r>
              <a:rPr lang="en-US" sz="2400" b="1" dirty="0"/>
              <a:t>  }s;</a:t>
            </a:r>
          </a:p>
          <a:p>
            <a:r>
              <a:rPr lang="en-US" sz="2400" b="1" dirty="0"/>
              <a:t> </a:t>
            </a:r>
          </a:p>
        </p:txBody>
      </p:sp>
      <p:sp>
        <p:nvSpPr>
          <p:cNvPr id="10" name="TextBox 9">
            <a:extLst>
              <a:ext uri="{FF2B5EF4-FFF2-40B4-BE49-F238E27FC236}">
                <a16:creationId xmlns:a16="http://schemas.microsoft.com/office/drawing/2014/main" id="{F9A9FDD4-F971-4348-8DBC-305128470FC6}"/>
              </a:ext>
            </a:extLst>
          </p:cNvPr>
          <p:cNvSpPr txBox="1"/>
          <p:nvPr/>
        </p:nvSpPr>
        <p:spPr>
          <a:xfrm>
            <a:off x="6003524" y="1230100"/>
            <a:ext cx="6094520" cy="4154984"/>
          </a:xfrm>
          <a:prstGeom prst="rect">
            <a:avLst/>
          </a:prstGeom>
          <a:noFill/>
        </p:spPr>
        <p:txBody>
          <a:bodyPr wrap="square">
            <a:spAutoFit/>
          </a:bodyPr>
          <a:lstStyle/>
          <a:p>
            <a:r>
              <a:rPr lang="en-US" sz="2400" b="1" dirty="0"/>
              <a:t>int main()</a:t>
            </a:r>
          </a:p>
          <a:p>
            <a:r>
              <a:rPr lang="en-US" sz="2400" b="1" dirty="0"/>
              <a:t>{</a:t>
            </a:r>
          </a:p>
          <a:p>
            <a:r>
              <a:rPr lang="en-US" sz="2400" b="1" dirty="0"/>
              <a:t>    </a:t>
            </a:r>
            <a:r>
              <a:rPr lang="en-US" sz="2400" b="1" dirty="0" err="1"/>
              <a:t>s.x</a:t>
            </a:r>
            <a:r>
              <a:rPr lang="en-US" sz="2400" b="1" dirty="0"/>
              <a:t>=2;</a:t>
            </a:r>
          </a:p>
          <a:p>
            <a:r>
              <a:rPr lang="en-US" sz="2400" b="1" dirty="0"/>
              <a:t>    </a:t>
            </a:r>
            <a:r>
              <a:rPr lang="en-US" sz="2400" b="1" dirty="0" err="1"/>
              <a:t>s.y</a:t>
            </a:r>
            <a:r>
              <a:rPr lang="en-US" sz="2400" b="1" dirty="0"/>
              <a:t>=3;</a:t>
            </a:r>
          </a:p>
          <a:p>
            <a:r>
              <a:rPr lang="en-US" sz="2400" b="1" dirty="0"/>
              <a:t>    </a:t>
            </a:r>
            <a:r>
              <a:rPr lang="en-US" sz="2400" b="1" dirty="0" err="1"/>
              <a:t>printf</a:t>
            </a:r>
            <a:r>
              <a:rPr lang="en-US" sz="2400" b="1" dirty="0"/>
              <a:t>("\</a:t>
            </a:r>
            <a:r>
              <a:rPr lang="en-US" sz="2400" b="1" dirty="0" err="1"/>
              <a:t>n%d</a:t>
            </a:r>
            <a:r>
              <a:rPr lang="en-US" sz="2400" b="1" dirty="0"/>
              <a:t>",</a:t>
            </a:r>
            <a:r>
              <a:rPr lang="en-US" sz="2400" b="1" dirty="0" err="1"/>
              <a:t>s.x</a:t>
            </a:r>
            <a:r>
              <a:rPr lang="en-US" sz="2400" b="1" dirty="0"/>
              <a:t>);</a:t>
            </a:r>
          </a:p>
          <a:p>
            <a:r>
              <a:rPr lang="en-US" sz="2400" b="1" dirty="0"/>
              <a:t>     </a:t>
            </a:r>
            <a:r>
              <a:rPr lang="en-US" sz="2400" b="1" dirty="0" err="1"/>
              <a:t>printf</a:t>
            </a:r>
            <a:r>
              <a:rPr lang="en-US" sz="2400" b="1" dirty="0"/>
              <a:t>("\</a:t>
            </a:r>
            <a:r>
              <a:rPr lang="en-US" sz="2400" b="1" dirty="0" err="1"/>
              <a:t>n%d</a:t>
            </a:r>
            <a:r>
              <a:rPr lang="en-US" sz="2400" b="1" dirty="0"/>
              <a:t>",</a:t>
            </a:r>
            <a:r>
              <a:rPr lang="en-US" sz="2400" b="1" dirty="0" err="1"/>
              <a:t>s.y</a:t>
            </a:r>
            <a:r>
              <a:rPr lang="en-US" sz="2400" b="1" dirty="0"/>
              <a:t>);</a:t>
            </a:r>
          </a:p>
          <a:p>
            <a:r>
              <a:rPr lang="en-US" sz="2400" b="1" dirty="0"/>
              <a:t>    </a:t>
            </a:r>
            <a:r>
              <a:rPr lang="en-US" sz="2400" b="1" dirty="0" err="1"/>
              <a:t>printf</a:t>
            </a:r>
            <a:r>
              <a:rPr lang="en-US" sz="2400" b="1" dirty="0"/>
              <a:t>("\</a:t>
            </a:r>
            <a:r>
              <a:rPr lang="en-US" sz="2400" b="1" dirty="0" err="1"/>
              <a:t>nSize</a:t>
            </a:r>
            <a:r>
              <a:rPr lang="en-US" sz="2400" b="1" dirty="0"/>
              <a:t> of test is %</a:t>
            </a:r>
            <a:r>
              <a:rPr lang="en-US" sz="2400" b="1" dirty="0" err="1"/>
              <a:t>lu</a:t>
            </a:r>
            <a:r>
              <a:rPr lang="en-US" sz="2400" b="1" dirty="0"/>
              <a:t> bytes\n",</a:t>
            </a:r>
            <a:r>
              <a:rPr lang="en-US" sz="2400" b="1" dirty="0" err="1"/>
              <a:t>sizeof</a:t>
            </a:r>
            <a:r>
              <a:rPr lang="en-US" sz="2400" b="1" dirty="0"/>
              <a:t>(s));</a:t>
            </a:r>
          </a:p>
          <a:p>
            <a:r>
              <a:rPr lang="en-US" sz="2400" b="1" dirty="0"/>
              <a:t>   </a:t>
            </a:r>
          </a:p>
          <a:p>
            <a:r>
              <a:rPr lang="en-US" sz="2400" b="1" dirty="0"/>
              <a:t>    return 0;</a:t>
            </a:r>
          </a:p>
          <a:p>
            <a:r>
              <a:rPr lang="en-US" sz="2400" b="1" dirty="0"/>
              <a:t>}</a:t>
            </a:r>
            <a:endParaRPr lang="en-IN" sz="2400" b="1" dirty="0"/>
          </a:p>
        </p:txBody>
      </p:sp>
    </p:spTree>
    <p:extLst>
      <p:ext uri="{BB962C8B-B14F-4D97-AF65-F5344CB8AC3E}">
        <p14:creationId xmlns:p14="http://schemas.microsoft.com/office/powerpoint/2010/main" val="429094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F19C0-695C-4027-9395-033A8B3E698F}"/>
              </a:ext>
            </a:extLst>
          </p:cNvPr>
          <p:cNvSpPr>
            <a:spLocks noGrp="1"/>
          </p:cNvSpPr>
          <p:nvPr>
            <p:ph type="title"/>
          </p:nvPr>
        </p:nvSpPr>
        <p:spPr/>
        <p:txBody>
          <a:bodyPr/>
          <a:lstStyle/>
          <a:p>
            <a:pPr algn="ctr"/>
            <a:r>
              <a:rPr lang="en-US" b="1" i="0" dirty="0">
                <a:solidFill>
                  <a:srgbClr val="273239"/>
                </a:solidFill>
                <a:effectLst/>
                <a:latin typeface="sofia-pro"/>
              </a:rPr>
              <a:t>Enumeration (or </a:t>
            </a:r>
            <a:r>
              <a:rPr lang="en-US" b="1" i="0" dirty="0" err="1">
                <a:solidFill>
                  <a:srgbClr val="273239"/>
                </a:solidFill>
                <a:effectLst/>
                <a:latin typeface="sofia-pro"/>
              </a:rPr>
              <a:t>enum</a:t>
            </a:r>
            <a:r>
              <a:rPr lang="en-US" b="1" i="0" dirty="0">
                <a:solidFill>
                  <a:srgbClr val="273239"/>
                </a:solidFill>
                <a:effectLst/>
                <a:latin typeface="sofia-pro"/>
              </a:rPr>
              <a:t>) in C</a:t>
            </a:r>
            <a:endParaRPr lang="te-IN" dirty="0"/>
          </a:p>
        </p:txBody>
      </p:sp>
      <p:sp>
        <p:nvSpPr>
          <p:cNvPr id="3" name="Content Placeholder 2">
            <a:extLst>
              <a:ext uri="{FF2B5EF4-FFF2-40B4-BE49-F238E27FC236}">
                <a16:creationId xmlns:a16="http://schemas.microsoft.com/office/drawing/2014/main" id="{DCC789EF-2E4A-4488-A87A-FCE2FE0A14F0}"/>
              </a:ext>
            </a:extLst>
          </p:cNvPr>
          <p:cNvSpPr>
            <a:spLocks noGrp="1"/>
          </p:cNvSpPr>
          <p:nvPr>
            <p:ph idx="1"/>
          </p:nvPr>
        </p:nvSpPr>
        <p:spPr/>
        <p:txBody>
          <a:bodyPr/>
          <a:lstStyle/>
          <a:p>
            <a:pPr algn="l" fontAlgn="base"/>
            <a:r>
              <a:rPr lang="en-US" b="0" i="0" dirty="0">
                <a:solidFill>
                  <a:srgbClr val="273239"/>
                </a:solidFill>
                <a:effectLst/>
                <a:latin typeface="urw-din"/>
              </a:rPr>
              <a:t>Enumeration (or </a:t>
            </a:r>
            <a:r>
              <a:rPr lang="en-US" b="0" i="0" dirty="0" err="1">
                <a:solidFill>
                  <a:srgbClr val="273239"/>
                </a:solidFill>
                <a:effectLst/>
                <a:latin typeface="urw-din"/>
              </a:rPr>
              <a:t>enum</a:t>
            </a:r>
            <a:r>
              <a:rPr lang="en-US" b="0" i="0" dirty="0">
                <a:solidFill>
                  <a:srgbClr val="273239"/>
                </a:solidFill>
                <a:effectLst/>
                <a:latin typeface="urw-din"/>
              </a:rPr>
              <a:t>) is a user defined data type in C. It is mainly used to assign names to integral constants, the names make a program easy to read and maintain.</a:t>
            </a:r>
          </a:p>
          <a:p>
            <a:pPr algn="l" fontAlgn="base"/>
            <a:endParaRPr lang="en-US" dirty="0">
              <a:solidFill>
                <a:srgbClr val="273239"/>
              </a:solidFill>
              <a:latin typeface="urw-din"/>
            </a:endParaRPr>
          </a:p>
          <a:p>
            <a:pPr algn="l" fontAlgn="base"/>
            <a:r>
              <a:rPr lang="en-US" b="0" i="0" dirty="0">
                <a:solidFill>
                  <a:srgbClr val="333333"/>
                </a:solidFill>
                <a:effectLst/>
                <a:latin typeface="inter-regular"/>
              </a:rPr>
              <a:t>The </a:t>
            </a:r>
            <a:r>
              <a:rPr lang="en-US" b="0" i="0" dirty="0" err="1">
                <a:solidFill>
                  <a:srgbClr val="333333"/>
                </a:solidFill>
                <a:effectLst/>
                <a:latin typeface="inter-regular"/>
              </a:rPr>
              <a:t>enum</a:t>
            </a:r>
            <a:r>
              <a:rPr lang="en-US" b="0" i="0" dirty="0">
                <a:solidFill>
                  <a:srgbClr val="333333"/>
                </a:solidFill>
                <a:effectLst/>
                <a:latin typeface="inter-regular"/>
              </a:rPr>
              <a:t> in C is also known as the enumerated type.</a:t>
            </a:r>
            <a:endParaRPr lang="en-US" b="0" i="0" dirty="0">
              <a:solidFill>
                <a:srgbClr val="273239"/>
              </a:solidFill>
              <a:effectLst/>
              <a:latin typeface="urw-din"/>
            </a:endParaRPr>
          </a:p>
          <a:p>
            <a:pPr marL="0" indent="0">
              <a:buNone/>
            </a:pPr>
            <a:r>
              <a:rPr lang="en-US" u="sng" dirty="0"/>
              <a:t>syntax:</a:t>
            </a:r>
          </a:p>
          <a:p>
            <a:pPr marL="0" indent="0">
              <a:buNone/>
            </a:pPr>
            <a:br>
              <a:rPr lang="en-US" dirty="0"/>
            </a:br>
            <a:r>
              <a:rPr lang="en-IN" b="1" i="0" dirty="0" err="1">
                <a:solidFill>
                  <a:srgbClr val="3333FF"/>
                </a:solidFill>
                <a:effectLst/>
                <a:latin typeface="inter-regular"/>
              </a:rPr>
              <a:t>enum</a:t>
            </a:r>
            <a:r>
              <a:rPr lang="en-IN" b="0" i="0" dirty="0">
                <a:solidFill>
                  <a:srgbClr val="3333FF"/>
                </a:solidFill>
                <a:effectLst/>
                <a:latin typeface="inter-regular"/>
              </a:rPr>
              <a:t> flag{integer_const1, integer_const2,.....</a:t>
            </a:r>
            <a:r>
              <a:rPr lang="en-IN" b="0" i="0" dirty="0" err="1">
                <a:solidFill>
                  <a:srgbClr val="3333FF"/>
                </a:solidFill>
                <a:effectLst/>
                <a:latin typeface="inter-regular"/>
              </a:rPr>
              <a:t>integter_constN</a:t>
            </a:r>
            <a:r>
              <a:rPr lang="en-IN" b="0" i="0" dirty="0">
                <a:solidFill>
                  <a:srgbClr val="3333FF"/>
                </a:solidFill>
                <a:effectLst/>
                <a:latin typeface="inter-regular"/>
              </a:rPr>
              <a:t>};  </a:t>
            </a:r>
          </a:p>
          <a:p>
            <a:endParaRPr lang="te-IN" dirty="0"/>
          </a:p>
        </p:txBody>
      </p:sp>
      <p:sp>
        <p:nvSpPr>
          <p:cNvPr id="4" name="Footer Placeholder 3">
            <a:extLst>
              <a:ext uri="{FF2B5EF4-FFF2-40B4-BE49-F238E27FC236}">
                <a16:creationId xmlns:a16="http://schemas.microsoft.com/office/drawing/2014/main" id="{7B544F27-D8A3-4F45-B43B-C4C34E25B276}"/>
              </a:ext>
            </a:extLst>
          </p:cNvPr>
          <p:cNvSpPr>
            <a:spLocks noGrp="1"/>
          </p:cNvSpPr>
          <p:nvPr>
            <p:ph type="ftr" sz="quarter" idx="11"/>
          </p:nvPr>
        </p:nvSpPr>
        <p:spPr/>
        <p:txBody>
          <a:bodyPr/>
          <a:lstStyle/>
          <a:p>
            <a:r>
              <a:rPr lang="en-US"/>
              <a:t>PROGRAMMING FOR PROBLEM SOLVING USING C                                                                                                                                                                                                                    </a:t>
            </a:r>
          </a:p>
        </p:txBody>
      </p:sp>
    </p:spTree>
    <p:extLst>
      <p:ext uri="{BB962C8B-B14F-4D97-AF65-F5344CB8AC3E}">
        <p14:creationId xmlns:p14="http://schemas.microsoft.com/office/powerpoint/2010/main" val="368051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F19C0-695C-4027-9395-033A8B3E698F}"/>
              </a:ext>
            </a:extLst>
          </p:cNvPr>
          <p:cNvSpPr>
            <a:spLocks noGrp="1"/>
          </p:cNvSpPr>
          <p:nvPr>
            <p:ph type="title"/>
          </p:nvPr>
        </p:nvSpPr>
        <p:spPr/>
        <p:txBody>
          <a:bodyPr/>
          <a:lstStyle/>
          <a:p>
            <a:pPr algn="ctr"/>
            <a:r>
              <a:rPr lang="en-US" b="1" i="0" dirty="0">
                <a:solidFill>
                  <a:srgbClr val="273239"/>
                </a:solidFill>
                <a:effectLst/>
                <a:latin typeface="sofia-pro"/>
              </a:rPr>
              <a:t>Enumeration (or </a:t>
            </a:r>
            <a:r>
              <a:rPr lang="en-US" b="1" i="0" dirty="0" err="1">
                <a:solidFill>
                  <a:srgbClr val="273239"/>
                </a:solidFill>
                <a:effectLst/>
                <a:latin typeface="sofia-pro"/>
              </a:rPr>
              <a:t>enum</a:t>
            </a:r>
            <a:r>
              <a:rPr lang="en-US" b="1" i="0" dirty="0">
                <a:solidFill>
                  <a:srgbClr val="273239"/>
                </a:solidFill>
                <a:effectLst/>
                <a:latin typeface="sofia-pro"/>
              </a:rPr>
              <a:t>) in C-example</a:t>
            </a:r>
            <a:endParaRPr lang="te-IN" dirty="0"/>
          </a:p>
        </p:txBody>
      </p:sp>
      <p:sp>
        <p:nvSpPr>
          <p:cNvPr id="3" name="Content Placeholder 2">
            <a:extLst>
              <a:ext uri="{FF2B5EF4-FFF2-40B4-BE49-F238E27FC236}">
                <a16:creationId xmlns:a16="http://schemas.microsoft.com/office/drawing/2014/main" id="{DCC789EF-2E4A-4488-A87A-FCE2FE0A14F0}"/>
              </a:ext>
            </a:extLst>
          </p:cNvPr>
          <p:cNvSpPr>
            <a:spLocks noGrp="1"/>
          </p:cNvSpPr>
          <p:nvPr>
            <p:ph idx="1"/>
          </p:nvPr>
        </p:nvSpPr>
        <p:spPr>
          <a:xfrm>
            <a:off x="150920" y="1491449"/>
            <a:ext cx="12041080" cy="5001426"/>
          </a:xfrm>
        </p:spPr>
        <p:txBody>
          <a:bodyPr>
            <a:normAutofit fontScale="70000" lnSpcReduction="20000"/>
          </a:bodyPr>
          <a:lstStyle/>
          <a:p>
            <a:pPr marL="0" indent="0" fontAlgn="base">
              <a:buNone/>
            </a:pPr>
            <a:r>
              <a:rPr lang="en-US" dirty="0">
                <a:solidFill>
                  <a:srgbClr val="273239"/>
                </a:solidFill>
                <a:latin typeface="urw-din"/>
              </a:rPr>
              <a:t>#include &lt;</a:t>
            </a:r>
            <a:r>
              <a:rPr lang="en-US" dirty="0" err="1">
                <a:solidFill>
                  <a:srgbClr val="273239"/>
                </a:solidFill>
                <a:latin typeface="urw-din"/>
              </a:rPr>
              <a:t>stdio.h</a:t>
            </a:r>
            <a:r>
              <a:rPr lang="en-US" dirty="0">
                <a:solidFill>
                  <a:srgbClr val="273239"/>
                </a:solidFill>
                <a:latin typeface="urw-din"/>
              </a:rPr>
              <a:t>&gt;  </a:t>
            </a:r>
          </a:p>
          <a:p>
            <a:pPr marL="0" indent="0" fontAlgn="base">
              <a:buNone/>
            </a:pPr>
            <a:r>
              <a:rPr lang="en-US" dirty="0">
                <a:solidFill>
                  <a:srgbClr val="273239"/>
                </a:solidFill>
                <a:latin typeface="urw-din"/>
              </a:rPr>
              <a:t>int main()  </a:t>
            </a:r>
          </a:p>
          <a:p>
            <a:pPr marL="0" indent="0" fontAlgn="base">
              <a:buNone/>
            </a:pPr>
            <a:r>
              <a:rPr lang="en-US" dirty="0">
                <a:solidFill>
                  <a:srgbClr val="273239"/>
                </a:solidFill>
                <a:latin typeface="urw-din"/>
              </a:rPr>
              <a:t>{  </a:t>
            </a:r>
          </a:p>
          <a:p>
            <a:pPr marL="0" indent="0" fontAlgn="base">
              <a:buNone/>
            </a:pPr>
            <a:r>
              <a:rPr lang="en-US" dirty="0">
                <a:solidFill>
                  <a:srgbClr val="273239"/>
                </a:solidFill>
                <a:latin typeface="urw-din"/>
              </a:rPr>
              <a:t> </a:t>
            </a:r>
            <a:r>
              <a:rPr lang="en-US" dirty="0" err="1">
                <a:solidFill>
                  <a:srgbClr val="273239"/>
                </a:solidFill>
                <a:latin typeface="urw-din"/>
              </a:rPr>
              <a:t>enum</a:t>
            </a:r>
            <a:r>
              <a:rPr lang="en-US" dirty="0">
                <a:solidFill>
                  <a:srgbClr val="273239"/>
                </a:solidFill>
                <a:latin typeface="urw-din"/>
              </a:rPr>
              <a:t> day{Sunday, Monday, Tuesday, Wednesday, Thursday, Friday, Saturday};  </a:t>
            </a:r>
          </a:p>
          <a:p>
            <a:pPr marL="0" indent="0" fontAlgn="base">
              <a:buNone/>
            </a:pPr>
            <a:r>
              <a:rPr lang="en-US" dirty="0" err="1">
                <a:solidFill>
                  <a:srgbClr val="273239"/>
                </a:solidFill>
                <a:latin typeface="urw-din"/>
              </a:rPr>
              <a:t>printf</a:t>
            </a:r>
            <a:r>
              <a:rPr lang="en-US" dirty="0">
                <a:solidFill>
                  <a:srgbClr val="273239"/>
                </a:solidFill>
                <a:latin typeface="urw-din"/>
              </a:rPr>
              <a:t>("\</a:t>
            </a:r>
            <a:r>
              <a:rPr lang="en-US" dirty="0" err="1">
                <a:solidFill>
                  <a:srgbClr val="273239"/>
                </a:solidFill>
                <a:latin typeface="urw-din"/>
              </a:rPr>
              <a:t>n%d</a:t>
            </a:r>
            <a:r>
              <a:rPr lang="en-US" dirty="0">
                <a:solidFill>
                  <a:srgbClr val="273239"/>
                </a:solidFill>
                <a:latin typeface="urw-din"/>
              </a:rPr>
              <a:t>", Sunday);  </a:t>
            </a:r>
          </a:p>
          <a:p>
            <a:pPr marL="0" indent="0" fontAlgn="base">
              <a:buNone/>
            </a:pPr>
            <a:r>
              <a:rPr lang="en-US" dirty="0" err="1">
                <a:solidFill>
                  <a:srgbClr val="273239"/>
                </a:solidFill>
                <a:latin typeface="urw-din"/>
              </a:rPr>
              <a:t>printf</a:t>
            </a:r>
            <a:r>
              <a:rPr lang="en-US" dirty="0">
                <a:solidFill>
                  <a:srgbClr val="273239"/>
                </a:solidFill>
                <a:latin typeface="urw-din"/>
              </a:rPr>
              <a:t>("\</a:t>
            </a:r>
            <a:r>
              <a:rPr lang="en-US" dirty="0" err="1">
                <a:solidFill>
                  <a:srgbClr val="273239"/>
                </a:solidFill>
                <a:latin typeface="urw-din"/>
              </a:rPr>
              <a:t>n%d</a:t>
            </a:r>
            <a:r>
              <a:rPr lang="en-US" dirty="0">
                <a:solidFill>
                  <a:srgbClr val="273239"/>
                </a:solidFill>
                <a:latin typeface="urw-din"/>
              </a:rPr>
              <a:t>", Monday);  </a:t>
            </a:r>
          </a:p>
          <a:p>
            <a:pPr marL="0" indent="0" fontAlgn="base">
              <a:buNone/>
            </a:pPr>
            <a:r>
              <a:rPr lang="en-US" dirty="0" err="1">
                <a:solidFill>
                  <a:srgbClr val="273239"/>
                </a:solidFill>
                <a:latin typeface="urw-din"/>
              </a:rPr>
              <a:t>printf</a:t>
            </a:r>
            <a:r>
              <a:rPr lang="en-US" dirty="0">
                <a:solidFill>
                  <a:srgbClr val="273239"/>
                </a:solidFill>
                <a:latin typeface="urw-din"/>
              </a:rPr>
              <a:t>("\</a:t>
            </a:r>
            <a:r>
              <a:rPr lang="en-US" dirty="0" err="1">
                <a:solidFill>
                  <a:srgbClr val="273239"/>
                </a:solidFill>
                <a:latin typeface="urw-din"/>
              </a:rPr>
              <a:t>n%d</a:t>
            </a:r>
            <a:r>
              <a:rPr lang="en-US" dirty="0">
                <a:solidFill>
                  <a:srgbClr val="273239"/>
                </a:solidFill>
                <a:latin typeface="urw-din"/>
              </a:rPr>
              <a:t>", Tuesday);  </a:t>
            </a:r>
          </a:p>
          <a:p>
            <a:pPr marL="0" indent="0" fontAlgn="base">
              <a:buNone/>
            </a:pPr>
            <a:r>
              <a:rPr lang="en-US" dirty="0" err="1">
                <a:solidFill>
                  <a:srgbClr val="273239"/>
                </a:solidFill>
                <a:latin typeface="urw-din"/>
              </a:rPr>
              <a:t>printf</a:t>
            </a:r>
            <a:r>
              <a:rPr lang="en-US" dirty="0">
                <a:solidFill>
                  <a:srgbClr val="273239"/>
                </a:solidFill>
                <a:latin typeface="urw-din"/>
              </a:rPr>
              <a:t>("\</a:t>
            </a:r>
            <a:r>
              <a:rPr lang="en-US" dirty="0" err="1">
                <a:solidFill>
                  <a:srgbClr val="273239"/>
                </a:solidFill>
                <a:latin typeface="urw-din"/>
              </a:rPr>
              <a:t>n%d</a:t>
            </a:r>
            <a:r>
              <a:rPr lang="en-US" dirty="0">
                <a:solidFill>
                  <a:srgbClr val="273239"/>
                </a:solidFill>
                <a:latin typeface="urw-din"/>
              </a:rPr>
              <a:t>", Wednesday);  </a:t>
            </a:r>
          </a:p>
          <a:p>
            <a:pPr marL="0" indent="0" fontAlgn="base">
              <a:buNone/>
            </a:pPr>
            <a:r>
              <a:rPr lang="en-US" dirty="0" err="1">
                <a:solidFill>
                  <a:srgbClr val="273239"/>
                </a:solidFill>
                <a:latin typeface="urw-din"/>
              </a:rPr>
              <a:t>printf</a:t>
            </a:r>
            <a:r>
              <a:rPr lang="en-US" dirty="0">
                <a:solidFill>
                  <a:srgbClr val="273239"/>
                </a:solidFill>
                <a:latin typeface="urw-din"/>
              </a:rPr>
              <a:t>("\</a:t>
            </a:r>
            <a:r>
              <a:rPr lang="en-US" dirty="0" err="1">
                <a:solidFill>
                  <a:srgbClr val="273239"/>
                </a:solidFill>
                <a:latin typeface="urw-din"/>
              </a:rPr>
              <a:t>n%d</a:t>
            </a:r>
            <a:r>
              <a:rPr lang="en-US" dirty="0">
                <a:solidFill>
                  <a:srgbClr val="273239"/>
                </a:solidFill>
                <a:latin typeface="urw-din"/>
              </a:rPr>
              <a:t>", Thursday);  </a:t>
            </a:r>
          </a:p>
          <a:p>
            <a:pPr marL="0" indent="0" fontAlgn="base">
              <a:buNone/>
            </a:pPr>
            <a:r>
              <a:rPr lang="en-US" dirty="0" err="1">
                <a:solidFill>
                  <a:srgbClr val="273239"/>
                </a:solidFill>
                <a:latin typeface="urw-din"/>
              </a:rPr>
              <a:t>printf</a:t>
            </a:r>
            <a:r>
              <a:rPr lang="en-US" dirty="0">
                <a:solidFill>
                  <a:srgbClr val="273239"/>
                </a:solidFill>
                <a:latin typeface="urw-din"/>
              </a:rPr>
              <a:t>("\</a:t>
            </a:r>
            <a:r>
              <a:rPr lang="en-US" dirty="0" err="1">
                <a:solidFill>
                  <a:srgbClr val="273239"/>
                </a:solidFill>
                <a:latin typeface="urw-din"/>
              </a:rPr>
              <a:t>n%d</a:t>
            </a:r>
            <a:r>
              <a:rPr lang="en-US" dirty="0">
                <a:solidFill>
                  <a:srgbClr val="273239"/>
                </a:solidFill>
                <a:latin typeface="urw-din"/>
              </a:rPr>
              <a:t>", Friday);  </a:t>
            </a:r>
          </a:p>
          <a:p>
            <a:pPr marL="0" indent="0" fontAlgn="base">
              <a:buNone/>
            </a:pPr>
            <a:r>
              <a:rPr lang="en-US" dirty="0" err="1">
                <a:solidFill>
                  <a:srgbClr val="273239"/>
                </a:solidFill>
                <a:latin typeface="urw-din"/>
              </a:rPr>
              <a:t>printf</a:t>
            </a:r>
            <a:r>
              <a:rPr lang="en-US" dirty="0">
                <a:solidFill>
                  <a:srgbClr val="273239"/>
                </a:solidFill>
                <a:latin typeface="urw-din"/>
              </a:rPr>
              <a:t>("\</a:t>
            </a:r>
            <a:r>
              <a:rPr lang="en-US" dirty="0" err="1">
                <a:solidFill>
                  <a:srgbClr val="273239"/>
                </a:solidFill>
                <a:latin typeface="urw-din"/>
              </a:rPr>
              <a:t>n%d</a:t>
            </a:r>
            <a:r>
              <a:rPr lang="en-US" dirty="0">
                <a:solidFill>
                  <a:srgbClr val="273239"/>
                </a:solidFill>
                <a:latin typeface="urw-din"/>
              </a:rPr>
              <a:t>", Saturday);  </a:t>
            </a:r>
          </a:p>
          <a:p>
            <a:pPr marL="0" indent="0" fontAlgn="base">
              <a:buNone/>
            </a:pPr>
            <a:endParaRPr lang="en-US" dirty="0">
              <a:solidFill>
                <a:srgbClr val="273239"/>
              </a:solidFill>
              <a:latin typeface="urw-din"/>
            </a:endParaRPr>
          </a:p>
          <a:p>
            <a:pPr marL="0" indent="0" fontAlgn="base">
              <a:buNone/>
            </a:pPr>
            <a:r>
              <a:rPr lang="en-US" dirty="0">
                <a:solidFill>
                  <a:srgbClr val="273239"/>
                </a:solidFill>
                <a:latin typeface="urw-din"/>
              </a:rPr>
              <a:t>    return 0;  </a:t>
            </a:r>
          </a:p>
          <a:p>
            <a:pPr marL="0" indent="0" fontAlgn="base">
              <a:buNone/>
            </a:pPr>
            <a:r>
              <a:rPr lang="en-US" dirty="0">
                <a:solidFill>
                  <a:srgbClr val="273239"/>
                </a:solidFill>
                <a:latin typeface="urw-din"/>
              </a:rPr>
              <a:t>} </a:t>
            </a:r>
            <a:endParaRPr lang="te-IN" dirty="0"/>
          </a:p>
        </p:txBody>
      </p:sp>
      <p:sp>
        <p:nvSpPr>
          <p:cNvPr id="4" name="Footer Placeholder 3">
            <a:extLst>
              <a:ext uri="{FF2B5EF4-FFF2-40B4-BE49-F238E27FC236}">
                <a16:creationId xmlns:a16="http://schemas.microsoft.com/office/drawing/2014/main" id="{7B544F27-D8A3-4F45-B43B-C4C34E25B276}"/>
              </a:ext>
            </a:extLst>
          </p:cNvPr>
          <p:cNvSpPr>
            <a:spLocks noGrp="1"/>
          </p:cNvSpPr>
          <p:nvPr>
            <p:ph type="ftr" sz="quarter" idx="11"/>
          </p:nvPr>
        </p:nvSpPr>
        <p:spPr/>
        <p:txBody>
          <a:bodyPr/>
          <a:lstStyle/>
          <a:p>
            <a:r>
              <a:rPr lang="en-US"/>
              <a:t>PROGRAMMING FOR PROBLEM SOLVING USING C                                                                                                                                                                                                                    </a:t>
            </a:r>
          </a:p>
        </p:txBody>
      </p:sp>
    </p:spTree>
    <p:extLst>
      <p:ext uri="{BB962C8B-B14F-4D97-AF65-F5344CB8AC3E}">
        <p14:creationId xmlns:p14="http://schemas.microsoft.com/office/powerpoint/2010/main" val="222353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DC18-D280-4DC9-8620-70553CBB38BF}"/>
              </a:ext>
            </a:extLst>
          </p:cNvPr>
          <p:cNvSpPr>
            <a:spLocks noGrp="1"/>
          </p:cNvSpPr>
          <p:nvPr>
            <p:ph type="title"/>
          </p:nvPr>
        </p:nvSpPr>
        <p:spPr/>
        <p:txBody>
          <a:bodyPr/>
          <a:lstStyle/>
          <a:p>
            <a:pPr algn="ctr"/>
            <a:r>
              <a:rPr lang="en-US" dirty="0"/>
              <a:t>typedef</a:t>
            </a:r>
            <a:endParaRPr lang="te-IN" dirty="0"/>
          </a:p>
        </p:txBody>
      </p:sp>
      <p:sp>
        <p:nvSpPr>
          <p:cNvPr id="3" name="Content Placeholder 2">
            <a:extLst>
              <a:ext uri="{FF2B5EF4-FFF2-40B4-BE49-F238E27FC236}">
                <a16:creationId xmlns:a16="http://schemas.microsoft.com/office/drawing/2014/main" id="{25EEA312-0028-48FC-BAF7-405C1C745595}"/>
              </a:ext>
            </a:extLst>
          </p:cNvPr>
          <p:cNvSpPr>
            <a:spLocks noGrp="1"/>
          </p:cNvSpPr>
          <p:nvPr>
            <p:ph idx="1"/>
          </p:nvPr>
        </p:nvSpPr>
        <p:spPr/>
        <p:txBody>
          <a:bodyPr>
            <a:normAutofit fontScale="92500" lnSpcReduction="20000"/>
          </a:bodyPr>
          <a:lstStyle/>
          <a:p>
            <a:r>
              <a:rPr lang="en-US" b="0" i="0" dirty="0">
                <a:solidFill>
                  <a:srgbClr val="000000"/>
                </a:solidFill>
                <a:effectLst/>
                <a:latin typeface="Arial" panose="020B0604020202020204" pitchFamily="34" charset="0"/>
              </a:rPr>
              <a:t>C programming language provides a keyword called </a:t>
            </a:r>
            <a:r>
              <a:rPr lang="en-US" b="1" i="0" dirty="0">
                <a:solidFill>
                  <a:srgbClr val="000000"/>
                </a:solidFill>
                <a:effectLst/>
                <a:latin typeface="Arial" panose="020B0604020202020204" pitchFamily="34" charset="0"/>
              </a:rPr>
              <a:t>typedef</a:t>
            </a:r>
            <a:r>
              <a:rPr lang="en-US" b="0" i="0" dirty="0">
                <a:solidFill>
                  <a:srgbClr val="000000"/>
                </a:solidFill>
                <a:effectLst/>
                <a:latin typeface="Arial" panose="020B0604020202020204" pitchFamily="34" charset="0"/>
              </a:rPr>
              <a:t>, which you can use to give a type a new name.</a:t>
            </a:r>
          </a:p>
          <a:p>
            <a:r>
              <a:rPr lang="en-US" b="1" i="0" dirty="0">
                <a:solidFill>
                  <a:srgbClr val="333333"/>
                </a:solidFill>
                <a:effectLst/>
                <a:latin typeface="inter-bold"/>
              </a:rPr>
              <a:t>typedef</a:t>
            </a:r>
            <a:r>
              <a:rPr lang="en-US" b="0" i="0" dirty="0">
                <a:solidFill>
                  <a:srgbClr val="333333"/>
                </a:solidFill>
                <a:effectLst/>
                <a:latin typeface="inter-regular"/>
              </a:rPr>
              <a:t> is a keyword used in C programming to provide some meaningful names to the already existing </a:t>
            </a:r>
            <a:r>
              <a:rPr lang="en-US" dirty="0">
                <a:solidFill>
                  <a:srgbClr val="333333"/>
                </a:solidFill>
                <a:latin typeface="inter-regular"/>
              </a:rPr>
              <a:t>variable in the C program. </a:t>
            </a:r>
          </a:p>
          <a:p>
            <a:pPr marL="0" indent="0">
              <a:buNone/>
            </a:pPr>
            <a:r>
              <a:rPr lang="en-IN" u="sng" dirty="0"/>
              <a:t>Syntax:</a:t>
            </a:r>
          </a:p>
          <a:p>
            <a:pPr marL="0" indent="0">
              <a:buNone/>
            </a:pPr>
            <a:r>
              <a:rPr lang="en-IN" dirty="0"/>
              <a:t>typedef </a:t>
            </a:r>
            <a:r>
              <a:rPr lang="en-IN" dirty="0" err="1"/>
              <a:t>originaldatatypename</a:t>
            </a:r>
            <a:r>
              <a:rPr lang="en-IN" dirty="0"/>
              <a:t> newname;</a:t>
            </a:r>
          </a:p>
          <a:p>
            <a:pPr marL="0" indent="0">
              <a:buNone/>
            </a:pPr>
            <a:endParaRPr lang="en-IN" dirty="0"/>
          </a:p>
          <a:p>
            <a:pPr marL="0" indent="0">
              <a:buNone/>
            </a:pPr>
            <a:r>
              <a:rPr lang="en-IN" dirty="0"/>
              <a:t>Example:</a:t>
            </a:r>
          </a:p>
          <a:p>
            <a:pPr marL="0" indent="0">
              <a:buNone/>
            </a:pPr>
            <a:r>
              <a:rPr lang="en-IN" dirty="0"/>
              <a:t>typedef int Integer;</a:t>
            </a:r>
          </a:p>
          <a:p>
            <a:pPr marL="0" indent="0">
              <a:buNone/>
            </a:pPr>
            <a:endParaRPr lang="en-IN" dirty="0"/>
          </a:p>
          <a:p>
            <a:pPr marL="0" indent="0">
              <a:buNone/>
            </a:pPr>
            <a:r>
              <a:rPr lang="en-IN" dirty="0" err="1"/>
              <a:t>Then,we</a:t>
            </a:r>
            <a:r>
              <a:rPr lang="en-IN" dirty="0"/>
              <a:t> can use Integer in the place of int.</a:t>
            </a:r>
          </a:p>
          <a:p>
            <a:pPr marL="0" indent="0">
              <a:buNone/>
            </a:pPr>
            <a:endParaRPr lang="en-IN" dirty="0"/>
          </a:p>
          <a:p>
            <a:pPr marL="0" indent="0">
              <a:buNone/>
            </a:pPr>
            <a:endParaRPr lang="te-IN" dirty="0"/>
          </a:p>
        </p:txBody>
      </p:sp>
      <p:sp>
        <p:nvSpPr>
          <p:cNvPr id="4" name="Footer Placeholder 3">
            <a:extLst>
              <a:ext uri="{FF2B5EF4-FFF2-40B4-BE49-F238E27FC236}">
                <a16:creationId xmlns:a16="http://schemas.microsoft.com/office/drawing/2014/main" id="{DF41AE4E-F539-44AD-881A-6C8AB3A3AF38}"/>
              </a:ext>
            </a:extLst>
          </p:cNvPr>
          <p:cNvSpPr>
            <a:spLocks noGrp="1"/>
          </p:cNvSpPr>
          <p:nvPr>
            <p:ph type="ftr" sz="quarter" idx="11"/>
          </p:nvPr>
        </p:nvSpPr>
        <p:spPr/>
        <p:txBody>
          <a:bodyPr/>
          <a:lstStyle/>
          <a:p>
            <a:r>
              <a:rPr lang="en-US"/>
              <a:t>PROGRAMMING FOR PROBLEM SOLVING USING C                                                                                                                                                                                                                    </a:t>
            </a:r>
          </a:p>
        </p:txBody>
      </p:sp>
    </p:spTree>
    <p:extLst>
      <p:ext uri="{BB962C8B-B14F-4D97-AF65-F5344CB8AC3E}">
        <p14:creationId xmlns:p14="http://schemas.microsoft.com/office/powerpoint/2010/main" val="570797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8136-F283-42A7-9338-DF8BCA786090}"/>
              </a:ext>
            </a:extLst>
          </p:cNvPr>
          <p:cNvSpPr>
            <a:spLocks noGrp="1"/>
          </p:cNvSpPr>
          <p:nvPr>
            <p:ph type="title"/>
          </p:nvPr>
        </p:nvSpPr>
        <p:spPr/>
        <p:txBody>
          <a:bodyPr/>
          <a:lstStyle/>
          <a:p>
            <a:r>
              <a:rPr lang="en-US" dirty="0"/>
              <a:t>             typedef-example</a:t>
            </a:r>
            <a:endParaRPr lang="te-IN" dirty="0"/>
          </a:p>
        </p:txBody>
      </p:sp>
      <p:sp>
        <p:nvSpPr>
          <p:cNvPr id="3" name="Content Placeholder 2">
            <a:extLst>
              <a:ext uri="{FF2B5EF4-FFF2-40B4-BE49-F238E27FC236}">
                <a16:creationId xmlns:a16="http://schemas.microsoft.com/office/drawing/2014/main" id="{D90BBA34-7045-40A2-8924-0D06DC2BF769}"/>
              </a:ext>
            </a:extLst>
          </p:cNvPr>
          <p:cNvSpPr>
            <a:spLocks noGrp="1"/>
          </p:cNvSpPr>
          <p:nvPr>
            <p:ph idx="1"/>
          </p:nvPr>
        </p:nvSpPr>
        <p:spPr/>
        <p:txBody>
          <a:bodyPr>
            <a:normAutofit fontScale="85000" lnSpcReduction="20000"/>
          </a:bodyPr>
          <a:lstStyle/>
          <a:p>
            <a:pPr marL="0" indent="0" algn="just">
              <a:buNone/>
            </a:pPr>
            <a:r>
              <a:rPr lang="en-US" b="0" i="0" dirty="0">
                <a:solidFill>
                  <a:srgbClr val="0000FF"/>
                </a:solidFill>
                <a:effectLst/>
                <a:latin typeface="inter-regular"/>
              </a:rPr>
              <a:t>#include &lt;</a:t>
            </a:r>
            <a:r>
              <a:rPr lang="en-US" b="0" i="0" dirty="0" err="1">
                <a:solidFill>
                  <a:srgbClr val="0000FF"/>
                </a:solidFill>
                <a:effectLst/>
                <a:latin typeface="inter-regular"/>
              </a:rPr>
              <a:t>stdio.h</a:t>
            </a:r>
            <a:r>
              <a:rPr lang="en-US" b="0" i="0" dirty="0">
                <a:solidFill>
                  <a:srgbClr val="0000FF"/>
                </a:solidFill>
                <a:effectLst/>
                <a:latin typeface="inter-regular"/>
              </a:rPr>
              <a:t>&gt;</a:t>
            </a:r>
            <a:r>
              <a:rPr lang="en-US" b="0" i="0" dirty="0">
                <a:solidFill>
                  <a:srgbClr val="000000"/>
                </a:solidFill>
                <a:effectLst/>
                <a:latin typeface="inter-regular"/>
              </a:rPr>
              <a:t>  </a:t>
            </a:r>
          </a:p>
          <a:p>
            <a:pPr marL="0" indent="0" algn="just">
              <a:buNone/>
            </a:pPr>
            <a:r>
              <a:rPr lang="en-US" b="1" i="0" dirty="0">
                <a:solidFill>
                  <a:srgbClr val="2E8B57"/>
                </a:solidFill>
                <a:effectLst/>
                <a:latin typeface="inter-regular"/>
              </a:rPr>
              <a:t>int</a:t>
            </a:r>
            <a:r>
              <a:rPr lang="en-US" b="0" i="0" dirty="0">
                <a:solidFill>
                  <a:srgbClr val="000000"/>
                </a:solidFill>
                <a:effectLst/>
                <a:latin typeface="inter-regular"/>
              </a:rPr>
              <a:t> main()  </a:t>
            </a:r>
          </a:p>
          <a:p>
            <a:pPr marL="0" indent="0" algn="just">
              <a:buNone/>
            </a:pP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typedef</a:t>
            </a:r>
            <a:r>
              <a:rPr lang="en-US" b="0" i="0" dirty="0">
                <a:solidFill>
                  <a:srgbClr val="000000"/>
                </a:solidFill>
                <a:effectLst/>
                <a:latin typeface="inter-regular"/>
              </a:rPr>
              <a:t> unsigned </a:t>
            </a:r>
            <a:r>
              <a:rPr lang="en-US" b="1" i="0" dirty="0">
                <a:solidFill>
                  <a:srgbClr val="2E8B57"/>
                </a:solidFill>
                <a:effectLst/>
                <a:latin typeface="inter-regular"/>
              </a:rPr>
              <a:t>int</a:t>
            </a:r>
            <a:r>
              <a:rPr lang="en-US" b="0" i="0" dirty="0">
                <a:solidFill>
                  <a:srgbClr val="000000"/>
                </a:solidFill>
                <a:effectLst/>
                <a:latin typeface="inter-regular"/>
              </a:rPr>
              <a:t> unit;  </a:t>
            </a:r>
          </a:p>
          <a:p>
            <a:pPr marL="0" indent="0" algn="just">
              <a:buNone/>
            </a:pPr>
            <a:r>
              <a:rPr lang="en-US" b="0" i="0" dirty="0">
                <a:solidFill>
                  <a:srgbClr val="000000"/>
                </a:solidFill>
                <a:effectLst/>
                <a:latin typeface="inter-regular"/>
              </a:rPr>
              <a:t>unit </a:t>
            </a:r>
            <a:r>
              <a:rPr lang="en-US" b="0" i="0" dirty="0" err="1">
                <a:solidFill>
                  <a:srgbClr val="000000"/>
                </a:solidFill>
                <a:effectLst/>
                <a:latin typeface="inter-regular"/>
              </a:rPr>
              <a:t>i,j</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i</a:t>
            </a:r>
            <a:r>
              <a:rPr lang="en-US" b="0" i="0" dirty="0">
                <a:solidFill>
                  <a:srgbClr val="000000"/>
                </a:solidFill>
                <a:effectLst/>
                <a:latin typeface="inter-regular"/>
              </a:rPr>
              <a:t>=10;  </a:t>
            </a:r>
          </a:p>
          <a:p>
            <a:pPr marL="0" indent="0" algn="just">
              <a:buNone/>
            </a:pPr>
            <a:r>
              <a:rPr lang="en-US" b="0" i="0" dirty="0">
                <a:solidFill>
                  <a:srgbClr val="000000"/>
                </a:solidFill>
                <a:effectLst/>
                <a:latin typeface="inter-regular"/>
              </a:rPr>
              <a:t>j=20;  </a:t>
            </a:r>
          </a:p>
          <a:p>
            <a:pPr marL="0" indent="0" algn="just">
              <a:buNone/>
            </a:pP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"Value of </a:t>
            </a:r>
            <a:r>
              <a:rPr lang="en-US" b="0" i="0" dirty="0" err="1">
                <a:solidFill>
                  <a:srgbClr val="0000FF"/>
                </a:solidFill>
                <a:effectLst/>
                <a:latin typeface="inter-regular"/>
              </a:rPr>
              <a:t>i</a:t>
            </a:r>
            <a:r>
              <a:rPr lang="en-US" b="0" i="0" dirty="0">
                <a:solidFill>
                  <a:srgbClr val="0000FF"/>
                </a:solidFill>
                <a:effectLst/>
                <a:latin typeface="inter-regular"/>
              </a:rPr>
              <a:t> is :%d"</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nValue</a:t>
            </a:r>
            <a:r>
              <a:rPr lang="en-US" b="0" i="0" dirty="0">
                <a:solidFill>
                  <a:srgbClr val="0000FF"/>
                </a:solidFill>
                <a:effectLst/>
                <a:latin typeface="inter-regular"/>
              </a:rPr>
              <a:t> of j is :%</a:t>
            </a:r>
            <a:r>
              <a:rPr lang="en-US" b="0" i="0" dirty="0" err="1">
                <a:solidFill>
                  <a:srgbClr val="0000FF"/>
                </a:solidFill>
                <a:effectLst/>
                <a:latin typeface="inter-regular"/>
              </a:rPr>
              <a:t>d"</a:t>
            </a:r>
            <a:r>
              <a:rPr lang="en-US" b="0" i="0" dirty="0" err="1">
                <a:solidFill>
                  <a:srgbClr val="000000"/>
                </a:solidFill>
                <a:effectLst/>
                <a:latin typeface="inter-regular"/>
              </a:rPr>
              <a:t>,j</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return</a:t>
            </a:r>
            <a:r>
              <a:rPr lang="en-US" b="0" i="0" dirty="0">
                <a:solidFill>
                  <a:srgbClr val="000000"/>
                </a:solidFill>
                <a:effectLst/>
                <a:latin typeface="inter-regular"/>
              </a:rPr>
              <a:t> 0;  </a:t>
            </a:r>
          </a:p>
          <a:p>
            <a:pPr marL="0" indent="0" algn="just">
              <a:buNone/>
            </a:pPr>
            <a:r>
              <a:rPr lang="en-US" b="0" i="0" dirty="0">
                <a:solidFill>
                  <a:srgbClr val="000000"/>
                </a:solidFill>
                <a:effectLst/>
                <a:latin typeface="inter-regular"/>
              </a:rPr>
              <a:t>}  </a:t>
            </a:r>
          </a:p>
          <a:p>
            <a:pPr marL="0" indent="0">
              <a:buNone/>
            </a:pPr>
            <a:endParaRPr lang="te-IN" dirty="0"/>
          </a:p>
        </p:txBody>
      </p:sp>
      <p:sp>
        <p:nvSpPr>
          <p:cNvPr id="4" name="Footer Placeholder 3">
            <a:extLst>
              <a:ext uri="{FF2B5EF4-FFF2-40B4-BE49-F238E27FC236}">
                <a16:creationId xmlns:a16="http://schemas.microsoft.com/office/drawing/2014/main" id="{443765F3-4393-4372-B866-01BCB3EC8A7E}"/>
              </a:ext>
            </a:extLst>
          </p:cNvPr>
          <p:cNvSpPr>
            <a:spLocks noGrp="1"/>
          </p:cNvSpPr>
          <p:nvPr>
            <p:ph type="ftr" sz="quarter" idx="11"/>
          </p:nvPr>
        </p:nvSpPr>
        <p:spPr/>
        <p:txBody>
          <a:bodyPr/>
          <a:lstStyle/>
          <a:p>
            <a:r>
              <a:rPr lang="en-US"/>
              <a:t>PROGRAMMING FOR PROBLEM SOLVING USING C                                                                                                                                                                                                                    </a:t>
            </a:r>
            <a:endParaRPr lang="en-US" dirty="0"/>
          </a:p>
        </p:txBody>
      </p:sp>
    </p:spTree>
    <p:extLst>
      <p:ext uri="{BB962C8B-B14F-4D97-AF65-F5344CB8AC3E}">
        <p14:creationId xmlns:p14="http://schemas.microsoft.com/office/powerpoint/2010/main" val="332667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542FDBF-5EFB-4E5A-8EF5-0F2753707FA3}"/>
              </a:ext>
            </a:extLst>
          </p:cNvPr>
          <p:cNvSpPr>
            <a:spLocks noGrp="1"/>
          </p:cNvSpPr>
          <p:nvPr>
            <p:ph type="ftr" sz="quarter" idx="11"/>
          </p:nvPr>
        </p:nvSpPr>
        <p:spPr/>
        <p:txBody>
          <a:bodyPr/>
          <a:lstStyle/>
          <a:p>
            <a:r>
              <a:rPr lang="en-US"/>
              <a:t>PROGRAMMING FOR PROBLEM SOLVING USING C                                                                                                                                                                                                                    </a:t>
            </a:r>
          </a:p>
        </p:txBody>
      </p:sp>
      <p:sp>
        <p:nvSpPr>
          <p:cNvPr id="5" name="Title 1">
            <a:extLst>
              <a:ext uri="{FF2B5EF4-FFF2-40B4-BE49-F238E27FC236}">
                <a16:creationId xmlns:a16="http://schemas.microsoft.com/office/drawing/2014/main" id="{D4B75C00-63D4-46A2-8FE8-8604B6769767}"/>
              </a:ext>
            </a:extLst>
          </p:cNvPr>
          <p:cNvSpPr txBox="1">
            <a:spLocks/>
          </p:cNvSpPr>
          <p:nvPr/>
        </p:nvSpPr>
        <p:spPr>
          <a:xfrm>
            <a:off x="457200" y="274638"/>
            <a:ext cx="8229600" cy="114300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u="sng" dirty="0"/>
              <a:t>C Structure</a:t>
            </a:r>
            <a:br>
              <a:rPr lang="en-IN" u="sng" dirty="0"/>
            </a:br>
            <a:endParaRPr lang="en-IN" u="sng" dirty="0"/>
          </a:p>
        </p:txBody>
      </p:sp>
      <p:sp>
        <p:nvSpPr>
          <p:cNvPr id="6" name="Content Placeholder 2">
            <a:extLst>
              <a:ext uri="{FF2B5EF4-FFF2-40B4-BE49-F238E27FC236}">
                <a16:creationId xmlns:a16="http://schemas.microsoft.com/office/drawing/2014/main" id="{02829FCF-79A9-4347-8FAD-1B1A01819438}"/>
              </a:ext>
            </a:extLst>
          </p:cNvPr>
          <p:cNvSpPr txBox="1">
            <a:spLocks/>
          </p:cNvSpPr>
          <p:nvPr/>
        </p:nvSpPr>
        <p:spPr>
          <a:xfrm>
            <a:off x="457199" y="1600200"/>
            <a:ext cx="10178249"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Structure is a user-defined datatype in C language.</a:t>
            </a:r>
          </a:p>
          <a:p>
            <a:endParaRPr lang="en-IN" dirty="0"/>
          </a:p>
          <a:p>
            <a:r>
              <a:rPr lang="en-IN" b="1" dirty="0">
                <a:solidFill>
                  <a:srgbClr val="3333FF"/>
                </a:solidFill>
              </a:rPr>
              <a:t>Structure is a group of variables of different data types represented by a single name.</a:t>
            </a:r>
          </a:p>
          <a:p>
            <a:endParaRPr lang="en-IN" dirty="0"/>
          </a:p>
          <a:p>
            <a:r>
              <a:rPr lang="en-IN" dirty="0"/>
              <a:t>The </a:t>
            </a:r>
            <a:r>
              <a:rPr lang="en-IN" b="1" dirty="0"/>
              <a:t>struct</a:t>
            </a:r>
            <a:r>
              <a:rPr lang="en-IN" dirty="0"/>
              <a:t> keyword is used to define the structure.</a:t>
            </a:r>
          </a:p>
        </p:txBody>
      </p:sp>
    </p:spTree>
    <p:extLst>
      <p:ext uri="{BB962C8B-B14F-4D97-AF65-F5344CB8AC3E}">
        <p14:creationId xmlns:p14="http://schemas.microsoft.com/office/powerpoint/2010/main" val="1432803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0DF3-96E6-4F90-BD3B-393E17BD4B56}"/>
              </a:ext>
            </a:extLst>
          </p:cNvPr>
          <p:cNvSpPr>
            <a:spLocks noGrp="1"/>
          </p:cNvSpPr>
          <p:nvPr>
            <p:ph type="title"/>
          </p:nvPr>
        </p:nvSpPr>
        <p:spPr/>
        <p:txBody>
          <a:bodyPr/>
          <a:lstStyle/>
          <a:p>
            <a:pPr algn="ctr"/>
            <a:r>
              <a:rPr lang="en-IN" b="0" i="0" dirty="0">
                <a:solidFill>
                  <a:srgbClr val="610B4B"/>
                </a:solidFill>
                <a:effectLst/>
                <a:latin typeface="erdana"/>
              </a:rPr>
              <a:t>Using typedef with structures</a:t>
            </a:r>
            <a:br>
              <a:rPr lang="en-IN" b="0" i="0" dirty="0">
                <a:solidFill>
                  <a:srgbClr val="610B4B"/>
                </a:solidFill>
                <a:effectLst/>
                <a:latin typeface="erdana"/>
              </a:rPr>
            </a:br>
            <a:endParaRPr lang="te-IN" dirty="0"/>
          </a:p>
        </p:txBody>
      </p:sp>
      <p:sp>
        <p:nvSpPr>
          <p:cNvPr id="3" name="Content Placeholder 2">
            <a:extLst>
              <a:ext uri="{FF2B5EF4-FFF2-40B4-BE49-F238E27FC236}">
                <a16:creationId xmlns:a16="http://schemas.microsoft.com/office/drawing/2014/main" id="{3F0C6B23-4E6D-4F1E-BDA8-6B585C5B1732}"/>
              </a:ext>
            </a:extLst>
          </p:cNvPr>
          <p:cNvSpPr>
            <a:spLocks noGrp="1"/>
          </p:cNvSpPr>
          <p:nvPr>
            <p:ph idx="1"/>
          </p:nvPr>
        </p:nvSpPr>
        <p:spPr/>
        <p:txBody>
          <a:bodyPr>
            <a:normAutofit fontScale="85000" lnSpcReduction="20000"/>
          </a:bodyPr>
          <a:lstStyle/>
          <a:p>
            <a:pPr marL="0" indent="0" algn="just">
              <a:buNone/>
            </a:pPr>
            <a:r>
              <a:rPr lang="en-US" b="1" i="0" dirty="0">
                <a:solidFill>
                  <a:srgbClr val="006699"/>
                </a:solidFill>
                <a:effectLst/>
                <a:latin typeface="inter-regular"/>
              </a:rPr>
              <a:t>typedef struct student  </a:t>
            </a:r>
          </a:p>
          <a:p>
            <a:pPr marL="0" indent="0" algn="just">
              <a:buNone/>
            </a:pPr>
            <a:r>
              <a:rPr lang="en-US" b="1" i="0" dirty="0">
                <a:solidFill>
                  <a:srgbClr val="006699"/>
                </a:solidFill>
                <a:effectLst/>
                <a:latin typeface="inter-regular"/>
              </a:rPr>
              <a:t>{  </a:t>
            </a:r>
          </a:p>
          <a:p>
            <a:pPr marL="0" indent="0" algn="just">
              <a:buNone/>
            </a:pPr>
            <a:r>
              <a:rPr lang="en-US" b="1" i="0" dirty="0">
                <a:solidFill>
                  <a:srgbClr val="006699"/>
                </a:solidFill>
                <a:effectLst/>
                <a:latin typeface="inter-regular"/>
              </a:rPr>
              <a:t>char name[20];  </a:t>
            </a:r>
          </a:p>
          <a:p>
            <a:pPr marL="0" indent="0" algn="just">
              <a:buNone/>
            </a:pPr>
            <a:r>
              <a:rPr lang="en-US" b="1" i="0" dirty="0">
                <a:solidFill>
                  <a:srgbClr val="006699"/>
                </a:solidFill>
                <a:effectLst/>
                <a:latin typeface="inter-regular"/>
              </a:rPr>
              <a:t>int age;  </a:t>
            </a:r>
          </a:p>
          <a:p>
            <a:pPr marL="0" indent="0" algn="just">
              <a:buNone/>
            </a:pPr>
            <a:r>
              <a:rPr lang="en-US" b="1" i="0" dirty="0">
                <a:solidFill>
                  <a:srgbClr val="006699"/>
                </a:solidFill>
                <a:effectLst/>
                <a:latin typeface="inter-regular"/>
              </a:rPr>
              <a:t>}stud; </a:t>
            </a:r>
          </a:p>
          <a:p>
            <a:pPr marL="0" indent="0" algn="just">
              <a:buNone/>
            </a:pPr>
            <a:r>
              <a:rPr lang="en-US" b="1" dirty="0">
                <a:solidFill>
                  <a:srgbClr val="006699"/>
                </a:solidFill>
                <a:latin typeface="inter-regular"/>
              </a:rPr>
              <a:t>// we can use ‘stud’ for structure student from this point onwards….</a:t>
            </a:r>
            <a:endParaRPr lang="te-IN" dirty="0"/>
          </a:p>
          <a:p>
            <a:pPr marL="0" indent="0" algn="just">
              <a:buNone/>
            </a:pPr>
            <a:r>
              <a:rPr lang="en-US" b="1" dirty="0">
                <a:solidFill>
                  <a:srgbClr val="006699"/>
                </a:solidFill>
                <a:latin typeface="inter-regular"/>
              </a:rPr>
              <a:t>int main()</a:t>
            </a:r>
          </a:p>
          <a:p>
            <a:pPr marL="0" indent="0" algn="just">
              <a:buNone/>
            </a:pPr>
            <a:r>
              <a:rPr lang="en-US" b="1" i="0" dirty="0">
                <a:solidFill>
                  <a:srgbClr val="006699"/>
                </a:solidFill>
                <a:effectLst/>
                <a:latin typeface="inter-regular"/>
              </a:rPr>
              <a:t>{ </a:t>
            </a:r>
          </a:p>
          <a:p>
            <a:pPr marL="0" indent="0" algn="just">
              <a:buNone/>
            </a:pPr>
            <a:r>
              <a:rPr lang="en-US" b="1" i="0" dirty="0">
                <a:solidFill>
                  <a:srgbClr val="006699"/>
                </a:solidFill>
                <a:effectLst/>
                <a:latin typeface="inter-regular"/>
              </a:rPr>
              <a:t>stud s1, s2; </a:t>
            </a:r>
          </a:p>
          <a:p>
            <a:pPr marL="0" indent="0" algn="just">
              <a:buNone/>
            </a:pPr>
            <a:r>
              <a:rPr lang="en-US" b="1" dirty="0">
                <a:solidFill>
                  <a:srgbClr val="006699"/>
                </a:solidFill>
                <a:latin typeface="inter-regular"/>
              </a:rPr>
              <a:t>…..</a:t>
            </a:r>
          </a:p>
          <a:p>
            <a:pPr marL="0" indent="0" algn="just">
              <a:buNone/>
            </a:pPr>
            <a:r>
              <a:rPr lang="en-US" b="1" i="0">
                <a:solidFill>
                  <a:srgbClr val="006699"/>
                </a:solidFill>
                <a:effectLst/>
                <a:latin typeface="inter-regular"/>
              </a:rPr>
              <a:t>}</a:t>
            </a:r>
            <a:endParaRPr lang="en-US" b="1" i="0" dirty="0">
              <a:solidFill>
                <a:srgbClr val="006699"/>
              </a:solidFill>
              <a:effectLst/>
              <a:latin typeface="inter-regular"/>
            </a:endParaRPr>
          </a:p>
        </p:txBody>
      </p:sp>
      <p:sp>
        <p:nvSpPr>
          <p:cNvPr id="4" name="Footer Placeholder 3">
            <a:extLst>
              <a:ext uri="{FF2B5EF4-FFF2-40B4-BE49-F238E27FC236}">
                <a16:creationId xmlns:a16="http://schemas.microsoft.com/office/drawing/2014/main" id="{5E5050DC-08FF-4384-81AE-350C0BA2C13D}"/>
              </a:ext>
            </a:extLst>
          </p:cNvPr>
          <p:cNvSpPr>
            <a:spLocks noGrp="1"/>
          </p:cNvSpPr>
          <p:nvPr>
            <p:ph type="ftr" sz="quarter" idx="11"/>
          </p:nvPr>
        </p:nvSpPr>
        <p:spPr/>
        <p:txBody>
          <a:bodyPr/>
          <a:lstStyle/>
          <a:p>
            <a:r>
              <a:rPr lang="en-US"/>
              <a:t>PROGRAMMING FOR PROBLEM SOLVING USING C                                                                                                                                                                                                                    </a:t>
            </a:r>
            <a:endParaRPr lang="en-US" dirty="0"/>
          </a:p>
        </p:txBody>
      </p:sp>
    </p:spTree>
    <p:extLst>
      <p:ext uri="{BB962C8B-B14F-4D97-AF65-F5344CB8AC3E}">
        <p14:creationId xmlns:p14="http://schemas.microsoft.com/office/powerpoint/2010/main" val="297162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FD36-A353-4E19-980A-902EB9A33028}"/>
              </a:ext>
            </a:extLst>
          </p:cNvPr>
          <p:cNvSpPr>
            <a:spLocks noGrp="1"/>
          </p:cNvSpPr>
          <p:nvPr>
            <p:ph type="title"/>
          </p:nvPr>
        </p:nvSpPr>
        <p:spPr/>
        <p:txBody>
          <a:bodyPr/>
          <a:lstStyle/>
          <a:p>
            <a:r>
              <a:rPr lang="en-US" b="0" i="0" dirty="0">
                <a:solidFill>
                  <a:srgbClr val="610B38"/>
                </a:solidFill>
                <a:effectLst/>
                <a:latin typeface="erdana"/>
              </a:rPr>
              <a:t>           Storage Classes in C</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918ADDD1-6461-47B4-BE00-6F404E9F45EA}"/>
              </a:ext>
            </a:extLst>
          </p:cNvPr>
          <p:cNvSpPr>
            <a:spLocks noGrp="1"/>
          </p:cNvSpPr>
          <p:nvPr>
            <p:ph idx="1"/>
          </p:nvPr>
        </p:nvSpPr>
        <p:spPr>
          <a:xfrm>
            <a:off x="716502" y="997465"/>
            <a:ext cx="10758996" cy="5495409"/>
          </a:xfrm>
        </p:spPr>
        <p:txBody>
          <a:bodyPr>
            <a:normAutofit/>
          </a:bodyPr>
          <a:lstStyle/>
          <a:p>
            <a:pPr marL="0" indent="0">
              <a:buNone/>
            </a:pPr>
            <a:r>
              <a:rPr lang="en-US" dirty="0">
                <a:solidFill>
                  <a:srgbClr val="333333"/>
                </a:solidFill>
                <a:latin typeface="inter-regular"/>
              </a:rPr>
              <a:t>S</a:t>
            </a:r>
            <a:r>
              <a:rPr lang="en-US" b="0" i="0" dirty="0">
                <a:solidFill>
                  <a:srgbClr val="333333"/>
                </a:solidFill>
                <a:effectLst/>
                <a:latin typeface="inter-regular"/>
              </a:rPr>
              <a:t>torage classes in C are used to determine </a:t>
            </a:r>
          </a:p>
          <a:p>
            <a:pPr>
              <a:buFont typeface="Wingdings" panose="05000000000000000000" pitchFamily="2" charset="2"/>
              <a:buChar char="v"/>
            </a:pPr>
            <a:r>
              <a:rPr lang="en-US" b="0" i="0" dirty="0">
                <a:solidFill>
                  <a:srgbClr val="333333"/>
                </a:solidFill>
                <a:effectLst/>
                <a:latin typeface="inter-regular"/>
              </a:rPr>
              <a:t> Lifetime,</a:t>
            </a:r>
          </a:p>
          <a:p>
            <a:pPr>
              <a:buFont typeface="Wingdings" panose="05000000000000000000" pitchFamily="2" charset="2"/>
              <a:buChar char="v"/>
            </a:pPr>
            <a:r>
              <a:rPr lang="en-US" b="0" i="0" dirty="0">
                <a:solidFill>
                  <a:srgbClr val="333333"/>
                </a:solidFill>
                <a:effectLst/>
                <a:latin typeface="inter-regular"/>
              </a:rPr>
              <a:t> Visibility, </a:t>
            </a:r>
          </a:p>
          <a:p>
            <a:pPr>
              <a:buFont typeface="Wingdings" panose="05000000000000000000" pitchFamily="2" charset="2"/>
              <a:buChar char="v"/>
            </a:pPr>
            <a:r>
              <a:rPr lang="en-US" dirty="0">
                <a:solidFill>
                  <a:srgbClr val="333333"/>
                </a:solidFill>
                <a:latin typeface="inter-regular"/>
              </a:rPr>
              <a:t>M</a:t>
            </a:r>
            <a:r>
              <a:rPr lang="en-US" b="0" i="0" dirty="0">
                <a:solidFill>
                  <a:srgbClr val="333333"/>
                </a:solidFill>
                <a:effectLst/>
                <a:latin typeface="inter-regular"/>
              </a:rPr>
              <a:t>emory location, and </a:t>
            </a:r>
          </a:p>
          <a:p>
            <a:pPr>
              <a:buFont typeface="Wingdings" panose="05000000000000000000" pitchFamily="2" charset="2"/>
              <a:buChar char="v"/>
            </a:pPr>
            <a:r>
              <a:rPr lang="en-US" dirty="0">
                <a:solidFill>
                  <a:srgbClr val="333333"/>
                </a:solidFill>
                <a:latin typeface="inter-regular"/>
              </a:rPr>
              <a:t>I</a:t>
            </a:r>
            <a:r>
              <a:rPr lang="en-US" b="0" i="0" dirty="0">
                <a:solidFill>
                  <a:srgbClr val="333333"/>
                </a:solidFill>
                <a:effectLst/>
                <a:latin typeface="inter-regular"/>
              </a:rPr>
              <a:t>nitial value of a variable.</a:t>
            </a:r>
          </a:p>
          <a:p>
            <a:pPr marL="0" indent="0" algn="just">
              <a:buNone/>
            </a:pPr>
            <a:r>
              <a:rPr lang="en-US" b="0" i="0" dirty="0">
                <a:solidFill>
                  <a:srgbClr val="333333"/>
                </a:solidFill>
                <a:effectLst/>
                <a:highlight>
                  <a:srgbClr val="FFFF00"/>
                </a:highlight>
                <a:latin typeface="inter-regular"/>
              </a:rPr>
              <a:t>Four types of storage classes in C :</a:t>
            </a:r>
          </a:p>
          <a:p>
            <a:pPr marL="514350" indent="-514350" algn="just">
              <a:buFont typeface="+mj-lt"/>
              <a:buAutoNum type="arabicPeriod"/>
            </a:pPr>
            <a:r>
              <a:rPr lang="en-US" b="0" i="0" dirty="0">
                <a:solidFill>
                  <a:srgbClr val="000000"/>
                </a:solidFill>
                <a:effectLst/>
                <a:latin typeface="inter-regular"/>
              </a:rPr>
              <a:t>Automatic</a:t>
            </a:r>
          </a:p>
          <a:p>
            <a:pPr marL="514350" indent="-514350" algn="just">
              <a:buFont typeface="+mj-lt"/>
              <a:buAutoNum type="arabicPeriod"/>
            </a:pPr>
            <a:r>
              <a:rPr lang="en-US" b="0" i="0" dirty="0">
                <a:solidFill>
                  <a:srgbClr val="000000"/>
                </a:solidFill>
                <a:effectLst/>
                <a:latin typeface="inter-regular"/>
              </a:rPr>
              <a:t>External</a:t>
            </a:r>
          </a:p>
          <a:p>
            <a:pPr marL="514350" indent="-514350" algn="just">
              <a:buFont typeface="+mj-lt"/>
              <a:buAutoNum type="arabicPeriod"/>
            </a:pPr>
            <a:r>
              <a:rPr lang="en-US" b="0" i="0" dirty="0">
                <a:solidFill>
                  <a:srgbClr val="000000"/>
                </a:solidFill>
                <a:effectLst/>
                <a:latin typeface="inter-regular"/>
              </a:rPr>
              <a:t>Static</a:t>
            </a:r>
          </a:p>
          <a:p>
            <a:pPr marL="514350" indent="-514350" algn="just">
              <a:buFont typeface="+mj-lt"/>
              <a:buAutoNum type="arabicPeriod"/>
            </a:pPr>
            <a:r>
              <a:rPr lang="en-US" b="0" i="0" dirty="0">
                <a:solidFill>
                  <a:srgbClr val="000000"/>
                </a:solidFill>
                <a:effectLst/>
                <a:latin typeface="inter-regular"/>
              </a:rPr>
              <a:t>Register</a:t>
            </a:r>
          </a:p>
          <a:p>
            <a:endParaRPr lang="en-US" dirty="0"/>
          </a:p>
        </p:txBody>
      </p:sp>
      <p:sp>
        <p:nvSpPr>
          <p:cNvPr id="4" name="Footer Placeholder 3">
            <a:extLst>
              <a:ext uri="{FF2B5EF4-FFF2-40B4-BE49-F238E27FC236}">
                <a16:creationId xmlns:a16="http://schemas.microsoft.com/office/drawing/2014/main" id="{5400245C-14F2-49F5-9461-2877501887BB}"/>
              </a:ext>
            </a:extLst>
          </p:cNvPr>
          <p:cNvSpPr>
            <a:spLocks noGrp="1"/>
          </p:cNvSpPr>
          <p:nvPr>
            <p:ph type="ftr" sz="quarter" idx="11"/>
          </p:nvPr>
        </p:nvSpPr>
        <p:spPr/>
        <p:txBody>
          <a:bodyPr/>
          <a:lstStyle/>
          <a:p>
            <a:r>
              <a:rPr lang="en-US" dirty="0"/>
              <a:t>PROGRAMMING FOR PROBLEM SOLVING USING C                                                                                                                                                                                                                    </a:t>
            </a:r>
          </a:p>
        </p:txBody>
      </p:sp>
    </p:spTree>
    <p:extLst>
      <p:ext uri="{BB962C8B-B14F-4D97-AF65-F5344CB8AC3E}">
        <p14:creationId xmlns:p14="http://schemas.microsoft.com/office/powerpoint/2010/main" val="595947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F855-5C19-4A3F-AA0C-2F60E9A5EBC3}"/>
              </a:ext>
            </a:extLst>
          </p:cNvPr>
          <p:cNvSpPr>
            <a:spLocks noGrp="1"/>
          </p:cNvSpPr>
          <p:nvPr>
            <p:ph type="title"/>
          </p:nvPr>
        </p:nvSpPr>
        <p:spPr/>
        <p:txBody>
          <a:bodyPr/>
          <a:lstStyle/>
          <a:p>
            <a:pPr algn="ctr"/>
            <a:r>
              <a:rPr lang="en-US" b="0" i="0" dirty="0">
                <a:solidFill>
                  <a:srgbClr val="610B38"/>
                </a:solidFill>
                <a:effectLst/>
                <a:latin typeface="erdana"/>
              </a:rPr>
              <a:t>Storage Classes in C</a:t>
            </a:r>
            <a:br>
              <a:rPr lang="en-US" b="0" i="0" dirty="0">
                <a:solidFill>
                  <a:srgbClr val="610B38"/>
                </a:solidFill>
                <a:effectLst/>
                <a:latin typeface="erdana"/>
              </a:rPr>
            </a:br>
            <a:endParaRPr lang="en-US" dirty="0"/>
          </a:p>
        </p:txBody>
      </p:sp>
      <p:graphicFrame>
        <p:nvGraphicFramePr>
          <p:cNvPr id="5" name="Content Placeholder 4">
            <a:extLst>
              <a:ext uri="{FF2B5EF4-FFF2-40B4-BE49-F238E27FC236}">
                <a16:creationId xmlns:a16="http://schemas.microsoft.com/office/drawing/2014/main" id="{B72BFA11-B943-411A-956B-F38C9312E78E}"/>
              </a:ext>
            </a:extLst>
          </p:cNvPr>
          <p:cNvGraphicFramePr>
            <a:graphicFrameLocks noGrp="1"/>
          </p:cNvGraphicFramePr>
          <p:nvPr>
            <p:ph idx="1"/>
            <p:extLst>
              <p:ext uri="{D42A27DB-BD31-4B8C-83A1-F6EECF244321}">
                <p14:modId xmlns:p14="http://schemas.microsoft.com/office/powerpoint/2010/main" val="425510302"/>
              </p:ext>
            </p:extLst>
          </p:nvPr>
        </p:nvGraphicFramePr>
        <p:xfrm>
          <a:off x="790113" y="1376039"/>
          <a:ext cx="10031768" cy="4655905"/>
        </p:xfrm>
        <a:graphic>
          <a:graphicData uri="http://schemas.openxmlformats.org/drawingml/2006/table">
            <a:tbl>
              <a:tblPr/>
              <a:tblGrid>
                <a:gridCol w="2119988">
                  <a:extLst>
                    <a:ext uri="{9D8B030D-6E8A-4147-A177-3AD203B41FA5}">
                      <a16:colId xmlns:a16="http://schemas.microsoft.com/office/drawing/2014/main" val="2589045228"/>
                    </a:ext>
                  </a:extLst>
                </a:gridCol>
                <a:gridCol w="1679654">
                  <a:extLst>
                    <a:ext uri="{9D8B030D-6E8A-4147-A177-3AD203B41FA5}">
                      <a16:colId xmlns:a16="http://schemas.microsoft.com/office/drawing/2014/main" val="1702474900"/>
                    </a:ext>
                  </a:extLst>
                </a:gridCol>
                <a:gridCol w="2276236">
                  <a:extLst>
                    <a:ext uri="{9D8B030D-6E8A-4147-A177-3AD203B41FA5}">
                      <a16:colId xmlns:a16="http://schemas.microsoft.com/office/drawing/2014/main" val="1064091332"/>
                    </a:ext>
                  </a:extLst>
                </a:gridCol>
                <a:gridCol w="1194933">
                  <a:extLst>
                    <a:ext uri="{9D8B030D-6E8A-4147-A177-3AD203B41FA5}">
                      <a16:colId xmlns:a16="http://schemas.microsoft.com/office/drawing/2014/main" val="3397715556"/>
                    </a:ext>
                  </a:extLst>
                </a:gridCol>
                <a:gridCol w="2760957">
                  <a:extLst>
                    <a:ext uri="{9D8B030D-6E8A-4147-A177-3AD203B41FA5}">
                      <a16:colId xmlns:a16="http://schemas.microsoft.com/office/drawing/2014/main" val="1814242365"/>
                    </a:ext>
                  </a:extLst>
                </a:gridCol>
              </a:tblGrid>
              <a:tr h="507916">
                <a:tc>
                  <a:txBody>
                    <a:bodyPr/>
                    <a:lstStyle/>
                    <a:p>
                      <a:pPr algn="just" fontAlgn="t"/>
                      <a:r>
                        <a:rPr lang="en-US" sz="1800" b="1" dirty="0">
                          <a:solidFill>
                            <a:srgbClr val="000000"/>
                          </a:solidFill>
                          <a:effectLst/>
                          <a:latin typeface="times new roman" panose="02020603050405020304" pitchFamily="18" charset="0"/>
                        </a:rPr>
                        <a:t>Storage Classes</a:t>
                      </a:r>
                    </a:p>
                  </a:txBody>
                  <a:tcPr marL="59336" marR="59336" marT="59336" marB="59336">
                    <a:lnL w="7620" cap="flat" cmpd="sng" algn="ctr">
                      <a:solidFill>
                        <a:srgbClr val="B0A6FE"/>
                      </a:solidFill>
                      <a:prstDash val="solid"/>
                      <a:round/>
                      <a:headEnd type="none" w="med" len="med"/>
                      <a:tailEnd type="none" w="med" len="med"/>
                    </a:lnL>
                    <a:lnR w="7620" cap="flat" cmpd="sng" algn="ctr">
                      <a:solidFill>
                        <a:srgbClr val="B0A6FE"/>
                      </a:solidFill>
                      <a:prstDash val="solid"/>
                      <a:round/>
                      <a:headEnd type="none" w="med" len="med"/>
                      <a:tailEnd type="none" w="med" len="med"/>
                    </a:lnR>
                    <a:lnT w="7620" cap="flat" cmpd="sng" algn="ctr">
                      <a:solidFill>
                        <a:srgbClr val="B0A6F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just" fontAlgn="t"/>
                      <a:r>
                        <a:rPr lang="en-US" sz="1800" b="1">
                          <a:solidFill>
                            <a:srgbClr val="000000"/>
                          </a:solidFill>
                          <a:effectLst/>
                          <a:latin typeface="times new roman" panose="02020603050405020304" pitchFamily="18" charset="0"/>
                        </a:rPr>
                        <a:t>Storage Place</a:t>
                      </a:r>
                    </a:p>
                  </a:txBody>
                  <a:tcPr marL="59336" marR="59336" marT="59336" marB="59336">
                    <a:lnL w="7620" cap="flat" cmpd="sng" algn="ctr">
                      <a:solidFill>
                        <a:srgbClr val="B0A6FE"/>
                      </a:solidFill>
                      <a:prstDash val="solid"/>
                      <a:round/>
                      <a:headEnd type="none" w="med" len="med"/>
                      <a:tailEnd type="none" w="med" len="med"/>
                    </a:lnL>
                    <a:lnR w="7620" cap="flat" cmpd="sng" algn="ctr">
                      <a:solidFill>
                        <a:srgbClr val="B0A6FE"/>
                      </a:solidFill>
                      <a:prstDash val="solid"/>
                      <a:round/>
                      <a:headEnd type="none" w="med" len="med"/>
                      <a:tailEnd type="none" w="med" len="med"/>
                    </a:lnR>
                    <a:lnT w="7620" cap="flat" cmpd="sng" algn="ctr">
                      <a:solidFill>
                        <a:srgbClr val="B0A6F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just" fontAlgn="t"/>
                      <a:r>
                        <a:rPr lang="en-US" sz="1800" b="1">
                          <a:solidFill>
                            <a:srgbClr val="000000"/>
                          </a:solidFill>
                          <a:effectLst/>
                          <a:latin typeface="times new roman" panose="02020603050405020304" pitchFamily="18" charset="0"/>
                        </a:rPr>
                        <a:t>Default Value</a:t>
                      </a:r>
                    </a:p>
                  </a:txBody>
                  <a:tcPr marL="59336" marR="59336" marT="59336" marB="59336">
                    <a:lnL w="7620" cap="flat" cmpd="sng" algn="ctr">
                      <a:solidFill>
                        <a:srgbClr val="B0A6FE"/>
                      </a:solidFill>
                      <a:prstDash val="solid"/>
                      <a:round/>
                      <a:headEnd type="none" w="med" len="med"/>
                      <a:tailEnd type="none" w="med" len="med"/>
                    </a:lnL>
                    <a:lnR w="7620" cap="flat" cmpd="sng" algn="ctr">
                      <a:solidFill>
                        <a:srgbClr val="B0A6FE"/>
                      </a:solidFill>
                      <a:prstDash val="solid"/>
                      <a:round/>
                      <a:headEnd type="none" w="med" len="med"/>
                      <a:tailEnd type="none" w="med" len="med"/>
                    </a:lnR>
                    <a:lnT w="7620" cap="flat" cmpd="sng" algn="ctr">
                      <a:solidFill>
                        <a:srgbClr val="B0A6F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just" fontAlgn="t"/>
                      <a:r>
                        <a:rPr lang="en-US" sz="1800" b="1">
                          <a:solidFill>
                            <a:srgbClr val="000000"/>
                          </a:solidFill>
                          <a:effectLst/>
                          <a:latin typeface="times new roman" panose="02020603050405020304" pitchFamily="18" charset="0"/>
                        </a:rPr>
                        <a:t>Scope</a:t>
                      </a:r>
                    </a:p>
                  </a:txBody>
                  <a:tcPr marL="59336" marR="59336" marT="59336" marB="59336">
                    <a:lnL w="7620" cap="flat" cmpd="sng" algn="ctr">
                      <a:solidFill>
                        <a:srgbClr val="B0A6FE"/>
                      </a:solidFill>
                      <a:prstDash val="solid"/>
                      <a:round/>
                      <a:headEnd type="none" w="med" len="med"/>
                      <a:tailEnd type="none" w="med" len="med"/>
                    </a:lnL>
                    <a:lnR w="7620" cap="flat" cmpd="sng" algn="ctr">
                      <a:solidFill>
                        <a:srgbClr val="B0A6FE"/>
                      </a:solidFill>
                      <a:prstDash val="solid"/>
                      <a:round/>
                      <a:headEnd type="none" w="med" len="med"/>
                      <a:tailEnd type="none" w="med" len="med"/>
                    </a:lnR>
                    <a:lnT w="7620" cap="flat" cmpd="sng" algn="ctr">
                      <a:solidFill>
                        <a:srgbClr val="B0A6F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just" fontAlgn="t"/>
                      <a:r>
                        <a:rPr lang="en-US" sz="1800" b="1">
                          <a:solidFill>
                            <a:srgbClr val="000000"/>
                          </a:solidFill>
                          <a:effectLst/>
                          <a:latin typeface="times new roman" panose="02020603050405020304" pitchFamily="18" charset="0"/>
                        </a:rPr>
                        <a:t>Lifetime</a:t>
                      </a:r>
                    </a:p>
                  </a:txBody>
                  <a:tcPr marL="59336" marR="59336" marT="59336" marB="59336">
                    <a:lnL w="7620" cap="flat" cmpd="sng" algn="ctr">
                      <a:solidFill>
                        <a:srgbClr val="B0A6FE"/>
                      </a:solidFill>
                      <a:prstDash val="solid"/>
                      <a:round/>
                      <a:headEnd type="none" w="med" len="med"/>
                      <a:tailEnd type="none" w="med" len="med"/>
                    </a:lnL>
                    <a:lnR w="7620" cap="flat" cmpd="sng" algn="ctr">
                      <a:solidFill>
                        <a:srgbClr val="B0A6FE"/>
                      </a:solidFill>
                      <a:prstDash val="solid"/>
                      <a:round/>
                      <a:headEnd type="none" w="med" len="med"/>
                      <a:tailEnd type="none" w="med" len="med"/>
                    </a:lnR>
                    <a:lnT w="7620" cap="flat" cmpd="sng" algn="ctr">
                      <a:solidFill>
                        <a:srgbClr val="B0A6F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1291010"/>
                  </a:ext>
                </a:extLst>
              </a:tr>
              <a:tr h="465591">
                <a:tc>
                  <a:txBody>
                    <a:bodyPr/>
                    <a:lstStyle/>
                    <a:p>
                      <a:pPr algn="just" fontAlgn="t"/>
                      <a:r>
                        <a:rPr lang="en-US" sz="1800" b="1" dirty="0">
                          <a:solidFill>
                            <a:srgbClr val="333333"/>
                          </a:solidFill>
                          <a:effectLst/>
                          <a:latin typeface="inter-regular"/>
                        </a:rPr>
                        <a:t>auto</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1">
                          <a:solidFill>
                            <a:srgbClr val="333333"/>
                          </a:solidFill>
                          <a:effectLst/>
                          <a:latin typeface="inter-regular"/>
                        </a:rPr>
                        <a:t>RAM</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1">
                          <a:solidFill>
                            <a:srgbClr val="333333"/>
                          </a:solidFill>
                          <a:effectLst/>
                          <a:latin typeface="inter-regular"/>
                        </a:rPr>
                        <a:t>Garbage Value</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1">
                          <a:solidFill>
                            <a:srgbClr val="333333"/>
                          </a:solidFill>
                          <a:effectLst/>
                          <a:latin typeface="inter-regular"/>
                        </a:rPr>
                        <a:t>Local</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1">
                          <a:solidFill>
                            <a:srgbClr val="333333"/>
                          </a:solidFill>
                          <a:effectLst/>
                          <a:latin typeface="inter-regular"/>
                        </a:rPr>
                        <a:t>Within function</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86903500"/>
                  </a:ext>
                </a:extLst>
              </a:tr>
              <a:tr h="1417934">
                <a:tc>
                  <a:txBody>
                    <a:bodyPr/>
                    <a:lstStyle/>
                    <a:p>
                      <a:pPr algn="just" fontAlgn="t"/>
                      <a:r>
                        <a:rPr lang="en-US" sz="1800" b="1">
                          <a:solidFill>
                            <a:srgbClr val="333333"/>
                          </a:solidFill>
                          <a:effectLst/>
                          <a:latin typeface="inter-regular"/>
                        </a:rPr>
                        <a:t>extern</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1">
                          <a:solidFill>
                            <a:srgbClr val="333333"/>
                          </a:solidFill>
                          <a:effectLst/>
                          <a:latin typeface="inter-regular"/>
                        </a:rPr>
                        <a:t>RAM</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1" dirty="0">
                          <a:solidFill>
                            <a:srgbClr val="333333"/>
                          </a:solidFill>
                          <a:effectLst/>
                          <a:latin typeface="inter-regular"/>
                        </a:rPr>
                        <a:t>Zero</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1">
                          <a:solidFill>
                            <a:srgbClr val="333333"/>
                          </a:solidFill>
                          <a:effectLst/>
                          <a:latin typeface="inter-regular"/>
                        </a:rPr>
                        <a:t>Global</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1">
                          <a:solidFill>
                            <a:srgbClr val="333333"/>
                          </a:solidFill>
                          <a:effectLst/>
                          <a:latin typeface="inter-regular"/>
                        </a:rPr>
                        <a:t>Till the end of the main program Maybe declared anywhere in the program</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243251"/>
                  </a:ext>
                </a:extLst>
              </a:tr>
              <a:tr h="1798873">
                <a:tc>
                  <a:txBody>
                    <a:bodyPr/>
                    <a:lstStyle/>
                    <a:p>
                      <a:pPr algn="just" fontAlgn="t"/>
                      <a:r>
                        <a:rPr lang="en-US" sz="1800" b="1">
                          <a:solidFill>
                            <a:srgbClr val="333333"/>
                          </a:solidFill>
                          <a:effectLst/>
                          <a:latin typeface="inter-regular"/>
                        </a:rPr>
                        <a:t>static</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1">
                          <a:solidFill>
                            <a:srgbClr val="333333"/>
                          </a:solidFill>
                          <a:effectLst/>
                          <a:latin typeface="inter-regular"/>
                        </a:rPr>
                        <a:t>RAM</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1">
                          <a:solidFill>
                            <a:srgbClr val="333333"/>
                          </a:solidFill>
                          <a:effectLst/>
                          <a:latin typeface="inter-regular"/>
                        </a:rPr>
                        <a:t>Zero</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1">
                          <a:solidFill>
                            <a:srgbClr val="333333"/>
                          </a:solidFill>
                          <a:effectLst/>
                          <a:latin typeface="inter-regular"/>
                        </a:rPr>
                        <a:t>Local</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1">
                          <a:solidFill>
                            <a:srgbClr val="333333"/>
                          </a:solidFill>
                          <a:effectLst/>
                          <a:latin typeface="inter-regular"/>
                        </a:rPr>
                        <a:t>Till the end of the main program, Retains value between multiple functions call</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1544103"/>
                  </a:ext>
                </a:extLst>
              </a:tr>
              <a:tr h="465591">
                <a:tc>
                  <a:txBody>
                    <a:bodyPr/>
                    <a:lstStyle/>
                    <a:p>
                      <a:pPr algn="just" fontAlgn="t"/>
                      <a:r>
                        <a:rPr lang="en-US" sz="1800" b="1">
                          <a:solidFill>
                            <a:srgbClr val="333333"/>
                          </a:solidFill>
                          <a:effectLst/>
                          <a:latin typeface="inter-regular"/>
                        </a:rPr>
                        <a:t>register</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1">
                          <a:solidFill>
                            <a:srgbClr val="333333"/>
                          </a:solidFill>
                          <a:effectLst/>
                          <a:latin typeface="inter-regular"/>
                        </a:rPr>
                        <a:t>Register</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1">
                          <a:solidFill>
                            <a:srgbClr val="333333"/>
                          </a:solidFill>
                          <a:effectLst/>
                          <a:latin typeface="inter-regular"/>
                        </a:rPr>
                        <a:t>Garbage Value</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1">
                          <a:solidFill>
                            <a:srgbClr val="333333"/>
                          </a:solidFill>
                          <a:effectLst/>
                          <a:latin typeface="inter-regular"/>
                        </a:rPr>
                        <a:t>Local</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1" dirty="0">
                          <a:solidFill>
                            <a:srgbClr val="333333"/>
                          </a:solidFill>
                          <a:effectLst/>
                          <a:latin typeface="inter-regular"/>
                        </a:rPr>
                        <a:t>Within the function</a:t>
                      </a:r>
                    </a:p>
                  </a:txBody>
                  <a:tcPr marL="39558" marR="39558" marT="39558" marB="395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41849927"/>
                  </a:ext>
                </a:extLst>
              </a:tr>
            </a:tbl>
          </a:graphicData>
        </a:graphic>
      </p:graphicFrame>
      <p:sp>
        <p:nvSpPr>
          <p:cNvPr id="4" name="Footer Placeholder 3">
            <a:extLst>
              <a:ext uri="{FF2B5EF4-FFF2-40B4-BE49-F238E27FC236}">
                <a16:creationId xmlns:a16="http://schemas.microsoft.com/office/drawing/2014/main" id="{21A8EB95-03A9-47A3-A757-250DD6A82C2B}"/>
              </a:ext>
            </a:extLst>
          </p:cNvPr>
          <p:cNvSpPr>
            <a:spLocks noGrp="1"/>
          </p:cNvSpPr>
          <p:nvPr>
            <p:ph type="ftr" sz="quarter" idx="11"/>
          </p:nvPr>
        </p:nvSpPr>
        <p:spPr/>
        <p:txBody>
          <a:bodyPr/>
          <a:lstStyle/>
          <a:p>
            <a:r>
              <a:rPr lang="en-US"/>
              <a:t>PROGRAMMING FOR PROBLEM SOLVING USING C                                                                                                                                                                                                                    </a:t>
            </a:r>
          </a:p>
        </p:txBody>
      </p:sp>
    </p:spTree>
    <p:extLst>
      <p:ext uri="{BB962C8B-B14F-4D97-AF65-F5344CB8AC3E}">
        <p14:creationId xmlns:p14="http://schemas.microsoft.com/office/powerpoint/2010/main" val="775559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1DCB0-0986-4718-B4FC-321E0CF9662F}"/>
              </a:ext>
            </a:extLst>
          </p:cNvPr>
          <p:cNvSpPr>
            <a:spLocks noGrp="1"/>
          </p:cNvSpPr>
          <p:nvPr>
            <p:ph type="title"/>
          </p:nvPr>
        </p:nvSpPr>
        <p:spPr/>
        <p:txBody>
          <a:bodyPr/>
          <a:lstStyle/>
          <a:p>
            <a:pPr algn="ctr"/>
            <a:r>
              <a:rPr lang="en-US" sz="4400" b="1" dirty="0">
                <a:solidFill>
                  <a:srgbClr val="333333"/>
                </a:solidFill>
                <a:effectLst/>
                <a:latin typeface="inter-regular"/>
              </a:rPr>
              <a:t>auto</a:t>
            </a:r>
            <a:endParaRPr lang="en-US" dirty="0"/>
          </a:p>
        </p:txBody>
      </p:sp>
      <p:sp>
        <p:nvSpPr>
          <p:cNvPr id="3" name="Content Placeholder 2">
            <a:extLst>
              <a:ext uri="{FF2B5EF4-FFF2-40B4-BE49-F238E27FC236}">
                <a16:creationId xmlns:a16="http://schemas.microsoft.com/office/drawing/2014/main" id="{37DD047C-2191-4A7D-B6CA-34956293AD51}"/>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0" i="0" dirty="0">
                <a:solidFill>
                  <a:srgbClr val="000000"/>
                </a:solidFill>
                <a:effectLst/>
                <a:latin typeface="inter-regular"/>
              </a:rPr>
              <a:t>Automatic variables are allocated memory automatically at runtime.</a:t>
            </a:r>
          </a:p>
          <a:p>
            <a:pPr algn="just">
              <a:buFont typeface="Arial" panose="020B0604020202020204" pitchFamily="34" charset="0"/>
              <a:buChar char="•"/>
            </a:pPr>
            <a:r>
              <a:rPr lang="en-US" b="0" i="0" dirty="0">
                <a:solidFill>
                  <a:srgbClr val="000000"/>
                </a:solidFill>
                <a:effectLst/>
                <a:latin typeface="inter-regular"/>
              </a:rPr>
              <a:t>The visibility of the automatic variables is limited to the block in which they are defined.</a:t>
            </a:r>
          </a:p>
          <a:p>
            <a:pPr algn="just">
              <a:buFont typeface="Arial" panose="020B0604020202020204" pitchFamily="34" charset="0"/>
              <a:buChar char="•"/>
            </a:pPr>
            <a:r>
              <a:rPr lang="en-US" b="0" i="0" dirty="0">
                <a:solidFill>
                  <a:srgbClr val="333333"/>
                </a:solidFill>
                <a:effectLst/>
                <a:latin typeface="inter-regular"/>
              </a:rPr>
              <a:t>The scope of the automatic variables is limited to the block in which they are </a:t>
            </a:r>
            <a:r>
              <a:rPr lang="en-US" b="0" i="0" dirty="0" err="1">
                <a:solidFill>
                  <a:srgbClr val="333333"/>
                </a:solidFill>
                <a:effectLst/>
                <a:latin typeface="inter-regular"/>
              </a:rPr>
              <a:t>defined.</a:t>
            </a:r>
            <a:r>
              <a:rPr lang="en-US" b="0" i="0" dirty="0" err="1">
                <a:solidFill>
                  <a:srgbClr val="000000"/>
                </a:solidFill>
                <a:effectLst/>
                <a:latin typeface="inter-regular"/>
              </a:rPr>
              <a:t>The</a:t>
            </a:r>
            <a:r>
              <a:rPr lang="en-US" b="0" i="0" dirty="0">
                <a:solidFill>
                  <a:srgbClr val="000000"/>
                </a:solidFill>
                <a:effectLst/>
                <a:latin typeface="inter-regular"/>
              </a:rPr>
              <a:t> automatic variables are initialized to garbage by default.</a:t>
            </a:r>
          </a:p>
          <a:p>
            <a:pPr algn="just">
              <a:buFont typeface="Arial" panose="020B0604020202020204" pitchFamily="34" charset="0"/>
              <a:buChar char="•"/>
            </a:pPr>
            <a:r>
              <a:rPr lang="en-US" b="0" i="0" dirty="0">
                <a:solidFill>
                  <a:srgbClr val="000000"/>
                </a:solidFill>
                <a:effectLst/>
                <a:latin typeface="inter-regular"/>
              </a:rPr>
              <a:t>The memory assigned to automatic variables gets freed upon exiting from the block.</a:t>
            </a:r>
          </a:p>
          <a:p>
            <a:pPr algn="just">
              <a:buFont typeface="Arial" panose="020B0604020202020204" pitchFamily="34" charset="0"/>
              <a:buChar char="•"/>
            </a:pPr>
            <a:r>
              <a:rPr lang="en-US" b="0" i="0" dirty="0">
                <a:solidFill>
                  <a:srgbClr val="000000"/>
                </a:solidFill>
                <a:effectLst/>
                <a:latin typeface="inter-regular"/>
              </a:rPr>
              <a:t>The keyword used for defining automatic variables is auto.</a:t>
            </a:r>
          </a:p>
          <a:p>
            <a:pPr algn="just">
              <a:buFont typeface="Arial" panose="020B0604020202020204" pitchFamily="34" charset="0"/>
              <a:buChar char="•"/>
            </a:pPr>
            <a:r>
              <a:rPr lang="en-US" b="0" i="0" dirty="0">
                <a:solidFill>
                  <a:srgbClr val="000000"/>
                </a:solidFill>
                <a:effectLst/>
                <a:latin typeface="inter-regular"/>
              </a:rPr>
              <a:t>Every local variable is automatic in C by default.</a:t>
            </a:r>
          </a:p>
          <a:p>
            <a:endParaRPr lang="en-US" dirty="0"/>
          </a:p>
        </p:txBody>
      </p:sp>
      <p:sp>
        <p:nvSpPr>
          <p:cNvPr id="4" name="Footer Placeholder 3">
            <a:extLst>
              <a:ext uri="{FF2B5EF4-FFF2-40B4-BE49-F238E27FC236}">
                <a16:creationId xmlns:a16="http://schemas.microsoft.com/office/drawing/2014/main" id="{F7372A82-AAA3-416D-918E-E60C3BB2D3E3}"/>
              </a:ext>
            </a:extLst>
          </p:cNvPr>
          <p:cNvSpPr>
            <a:spLocks noGrp="1"/>
          </p:cNvSpPr>
          <p:nvPr>
            <p:ph type="ftr" sz="quarter" idx="11"/>
          </p:nvPr>
        </p:nvSpPr>
        <p:spPr/>
        <p:txBody>
          <a:bodyPr/>
          <a:lstStyle/>
          <a:p>
            <a:r>
              <a:rPr lang="en-US"/>
              <a:t>PROGRAMMING FOR PROBLEM SOLVING USING C                                                                                                                                                                                                                    </a:t>
            </a:r>
          </a:p>
        </p:txBody>
      </p:sp>
    </p:spTree>
    <p:extLst>
      <p:ext uri="{BB962C8B-B14F-4D97-AF65-F5344CB8AC3E}">
        <p14:creationId xmlns:p14="http://schemas.microsoft.com/office/powerpoint/2010/main" val="923222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4528-B750-44B1-9643-CFAAD86552DB}"/>
              </a:ext>
            </a:extLst>
          </p:cNvPr>
          <p:cNvSpPr>
            <a:spLocks noGrp="1"/>
          </p:cNvSpPr>
          <p:nvPr>
            <p:ph type="title"/>
          </p:nvPr>
        </p:nvSpPr>
        <p:spPr/>
        <p:txBody>
          <a:bodyPr/>
          <a:lstStyle/>
          <a:p>
            <a:pPr algn="ctr"/>
            <a:r>
              <a:rPr lang="en-US" sz="4400" b="1" dirty="0">
                <a:solidFill>
                  <a:srgbClr val="333333"/>
                </a:solidFill>
                <a:effectLst/>
                <a:latin typeface="inter-regular"/>
              </a:rPr>
              <a:t>auto</a:t>
            </a:r>
            <a:br>
              <a:rPr lang="en-US" sz="4400" b="1" dirty="0">
                <a:solidFill>
                  <a:srgbClr val="333333"/>
                </a:solidFill>
                <a:effectLst/>
                <a:latin typeface="inter-regular"/>
              </a:rPr>
            </a:br>
            <a:r>
              <a:rPr lang="en-US" sz="4400" b="1" dirty="0">
                <a:solidFill>
                  <a:srgbClr val="333333"/>
                </a:solidFill>
                <a:effectLst/>
                <a:latin typeface="inter-regular"/>
              </a:rPr>
              <a:t> </a:t>
            </a:r>
            <a:endParaRPr lang="en-US" dirty="0"/>
          </a:p>
        </p:txBody>
      </p:sp>
      <p:sp>
        <p:nvSpPr>
          <p:cNvPr id="3" name="Content Placeholder 2">
            <a:extLst>
              <a:ext uri="{FF2B5EF4-FFF2-40B4-BE49-F238E27FC236}">
                <a16:creationId xmlns:a16="http://schemas.microsoft.com/office/drawing/2014/main" id="{DE083E09-AEAE-45D1-8F89-4A84270B8DB9}"/>
              </a:ext>
            </a:extLst>
          </p:cNvPr>
          <p:cNvSpPr>
            <a:spLocks noGrp="1"/>
          </p:cNvSpPr>
          <p:nvPr>
            <p:ph idx="1"/>
          </p:nvPr>
        </p:nvSpPr>
        <p:spPr>
          <a:xfrm>
            <a:off x="683581" y="1162975"/>
            <a:ext cx="10670219" cy="5013988"/>
          </a:xfrm>
        </p:spPr>
        <p:txBody>
          <a:bodyPr>
            <a:normAutofit fontScale="92500" lnSpcReduction="20000"/>
          </a:bodyPr>
          <a:lstStyle/>
          <a:p>
            <a:pPr marL="0" indent="0" algn="just">
              <a:buNone/>
            </a:pPr>
            <a:r>
              <a:rPr lang="en-US" b="0" i="0" dirty="0">
                <a:solidFill>
                  <a:srgbClr val="0000FF"/>
                </a:solidFill>
                <a:effectLst/>
                <a:latin typeface="inter-regular"/>
              </a:rPr>
              <a:t>#include &lt;</a:t>
            </a:r>
            <a:r>
              <a:rPr lang="en-US" b="0" i="0" dirty="0" err="1">
                <a:solidFill>
                  <a:srgbClr val="0000FF"/>
                </a:solidFill>
                <a:effectLst/>
                <a:latin typeface="inter-regular"/>
              </a:rPr>
              <a:t>stdio.h</a:t>
            </a:r>
            <a:r>
              <a:rPr lang="en-US" b="0" i="0" dirty="0">
                <a:solidFill>
                  <a:srgbClr val="0000FF"/>
                </a:solidFill>
                <a:effectLst/>
                <a:latin typeface="inter-regular"/>
              </a:rPr>
              <a:t>&gt;</a:t>
            </a:r>
            <a:r>
              <a:rPr lang="en-US" b="0" i="0" dirty="0">
                <a:solidFill>
                  <a:srgbClr val="000000"/>
                </a:solidFill>
                <a:effectLst/>
                <a:latin typeface="inter-regular"/>
              </a:rPr>
              <a:t>  </a:t>
            </a:r>
          </a:p>
          <a:p>
            <a:pPr marL="0" indent="0" algn="just">
              <a:buNone/>
            </a:pPr>
            <a:r>
              <a:rPr lang="en-US" b="1" i="0" dirty="0">
                <a:solidFill>
                  <a:srgbClr val="2E8B57"/>
                </a:solidFill>
                <a:effectLst/>
                <a:latin typeface="inter-regular"/>
              </a:rPr>
              <a:t>int</a:t>
            </a:r>
            <a:r>
              <a:rPr lang="en-US" b="0" i="0" dirty="0">
                <a:solidFill>
                  <a:srgbClr val="000000"/>
                </a:solidFill>
                <a:effectLst/>
                <a:latin typeface="inter-regular"/>
              </a:rPr>
              <a:t> main()  </a:t>
            </a:r>
          </a:p>
          <a:p>
            <a:pPr marL="0" indent="0" algn="just">
              <a:buNone/>
            </a:pPr>
            <a:r>
              <a:rPr lang="en-US" b="0" i="0" dirty="0">
                <a:solidFill>
                  <a:srgbClr val="000000"/>
                </a:solidFill>
                <a:effectLst/>
                <a:latin typeface="inter-regular"/>
              </a:rPr>
              <a:t>{  </a:t>
            </a:r>
          </a:p>
          <a:p>
            <a:pPr marL="0" indent="0" algn="just">
              <a:buNone/>
            </a:pPr>
            <a:r>
              <a:rPr lang="en-US" b="1" i="0" dirty="0">
                <a:solidFill>
                  <a:srgbClr val="2E8B57"/>
                </a:solidFill>
                <a:effectLst/>
                <a:latin typeface="inter-regular"/>
              </a:rPr>
              <a:t>int</a:t>
            </a:r>
            <a:r>
              <a:rPr lang="en-US" b="0" i="0" dirty="0">
                <a:solidFill>
                  <a:srgbClr val="000000"/>
                </a:solidFill>
                <a:effectLst/>
                <a:latin typeface="inter-regular"/>
              </a:rPr>
              <a:t> a; </a:t>
            </a:r>
            <a:r>
              <a:rPr lang="en-US" b="0" i="0" dirty="0">
                <a:solidFill>
                  <a:srgbClr val="008200"/>
                </a:solidFill>
                <a:effectLst/>
                <a:latin typeface="inter-regular"/>
              </a:rPr>
              <a:t>//auto</a:t>
            </a:r>
            <a:r>
              <a:rPr lang="en-US" b="0" i="0" dirty="0">
                <a:solidFill>
                  <a:srgbClr val="000000"/>
                </a:solidFill>
                <a:effectLst/>
                <a:latin typeface="inter-regular"/>
              </a:rPr>
              <a:t>  </a:t>
            </a:r>
          </a:p>
          <a:p>
            <a:pPr marL="0" indent="0" algn="just">
              <a:buNone/>
            </a:pPr>
            <a:r>
              <a:rPr lang="en-US" b="1" i="0" dirty="0">
                <a:solidFill>
                  <a:srgbClr val="2E8B57"/>
                </a:solidFill>
                <a:effectLst/>
                <a:latin typeface="inter-regular"/>
              </a:rPr>
              <a:t>char</a:t>
            </a:r>
            <a:r>
              <a:rPr lang="en-US" b="0" i="0" dirty="0">
                <a:solidFill>
                  <a:srgbClr val="000000"/>
                </a:solidFill>
                <a:effectLst/>
                <a:latin typeface="inter-regular"/>
              </a:rPr>
              <a:t> b;  </a:t>
            </a:r>
          </a:p>
          <a:p>
            <a:pPr marL="0" indent="0" algn="just">
              <a:buNone/>
            </a:pPr>
            <a:r>
              <a:rPr lang="en-US" b="1" i="0" dirty="0">
                <a:solidFill>
                  <a:srgbClr val="2E8B57"/>
                </a:solidFill>
                <a:effectLst/>
                <a:latin typeface="inter-regular"/>
              </a:rPr>
              <a:t>float</a:t>
            </a:r>
            <a:r>
              <a:rPr lang="en-US" b="0" i="0" dirty="0">
                <a:solidFill>
                  <a:srgbClr val="000000"/>
                </a:solidFill>
                <a:effectLst/>
                <a:latin typeface="inter-regular"/>
              </a:rPr>
              <a:t> c;   </a:t>
            </a:r>
          </a:p>
          <a:p>
            <a:pPr marL="0" indent="0" algn="just">
              <a:buNone/>
            </a:pP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"%d %c %f"</a:t>
            </a:r>
            <a:r>
              <a:rPr lang="en-US" b="0" i="0" dirty="0">
                <a:solidFill>
                  <a:srgbClr val="000000"/>
                </a:solidFill>
                <a:effectLst/>
                <a:latin typeface="inter-regular"/>
              </a:rPr>
              <a:t>,</a:t>
            </a:r>
            <a:r>
              <a:rPr lang="en-US" b="0" i="0" dirty="0" err="1">
                <a:solidFill>
                  <a:srgbClr val="000000"/>
                </a:solidFill>
                <a:effectLst/>
                <a:latin typeface="inter-regular"/>
              </a:rPr>
              <a:t>a,b,c</a:t>
            </a:r>
            <a:r>
              <a:rPr lang="en-US" b="0" i="0" dirty="0">
                <a:solidFill>
                  <a:srgbClr val="000000"/>
                </a:solidFill>
                <a:effectLst/>
                <a:latin typeface="inter-regular"/>
              </a:rPr>
              <a:t>); </a:t>
            </a:r>
            <a:r>
              <a:rPr lang="en-US" b="0" i="0" dirty="0">
                <a:solidFill>
                  <a:srgbClr val="008200"/>
                </a:solidFill>
                <a:effectLst/>
                <a:latin typeface="inter-regular"/>
              </a:rPr>
              <a:t>// printing initial default value of automatic variables a, b, and c. </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return</a:t>
            </a:r>
            <a:r>
              <a:rPr lang="en-US" b="0" i="0" dirty="0">
                <a:solidFill>
                  <a:srgbClr val="000000"/>
                </a:solidFill>
                <a:effectLst/>
                <a:latin typeface="inter-regular"/>
              </a:rPr>
              <a:t> 0;  </a:t>
            </a:r>
          </a:p>
          <a:p>
            <a:pPr marL="0" indent="0" algn="just">
              <a:buNone/>
            </a:pP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r>
              <a:rPr lang="en-US" dirty="0"/>
              <a:t> Output :garbage </a:t>
            </a:r>
            <a:r>
              <a:rPr lang="en-US" dirty="0" err="1"/>
              <a:t>garbage</a:t>
            </a:r>
            <a:r>
              <a:rPr lang="en-US" dirty="0"/>
              <a:t> </a:t>
            </a:r>
            <a:r>
              <a:rPr lang="en-US" dirty="0" err="1"/>
              <a:t>garbage</a:t>
            </a:r>
            <a:endParaRPr lang="en-US" dirty="0"/>
          </a:p>
        </p:txBody>
      </p:sp>
      <p:sp>
        <p:nvSpPr>
          <p:cNvPr id="4" name="Footer Placeholder 3">
            <a:extLst>
              <a:ext uri="{FF2B5EF4-FFF2-40B4-BE49-F238E27FC236}">
                <a16:creationId xmlns:a16="http://schemas.microsoft.com/office/drawing/2014/main" id="{108CF82E-FBF6-4AB4-A6D3-4B5176BDFD4A}"/>
              </a:ext>
            </a:extLst>
          </p:cNvPr>
          <p:cNvSpPr>
            <a:spLocks noGrp="1"/>
          </p:cNvSpPr>
          <p:nvPr>
            <p:ph type="ftr" sz="quarter" idx="11"/>
          </p:nvPr>
        </p:nvSpPr>
        <p:spPr/>
        <p:txBody>
          <a:bodyPr/>
          <a:lstStyle/>
          <a:p>
            <a:r>
              <a:rPr lang="en-US"/>
              <a:t>PROGRAMMING FOR PROBLEM SOLVING USING C                                                                                                                                                                                                                    </a:t>
            </a:r>
          </a:p>
        </p:txBody>
      </p:sp>
    </p:spTree>
    <p:extLst>
      <p:ext uri="{BB962C8B-B14F-4D97-AF65-F5344CB8AC3E}">
        <p14:creationId xmlns:p14="http://schemas.microsoft.com/office/powerpoint/2010/main" val="1503813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9B3B-26A5-4BEC-90C1-C5E51B17074C}"/>
              </a:ext>
            </a:extLst>
          </p:cNvPr>
          <p:cNvSpPr>
            <a:spLocks noGrp="1"/>
          </p:cNvSpPr>
          <p:nvPr>
            <p:ph type="title"/>
          </p:nvPr>
        </p:nvSpPr>
        <p:spPr/>
        <p:txBody>
          <a:bodyPr/>
          <a:lstStyle/>
          <a:p>
            <a:r>
              <a:rPr lang="en-US" b="0" i="0" dirty="0">
                <a:solidFill>
                  <a:srgbClr val="610B38"/>
                </a:solidFill>
                <a:effectLst/>
                <a:latin typeface="erdana"/>
              </a:rPr>
              <a:t>              Static</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CD289E08-05CB-4593-A46D-9BA5128398E9}"/>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0" i="0" dirty="0">
                <a:solidFill>
                  <a:srgbClr val="000000"/>
                </a:solidFill>
                <a:effectLst/>
                <a:latin typeface="inter-regular"/>
              </a:rPr>
              <a:t>he variables defined as static specifier can hold their value between the multiple function calls.</a:t>
            </a:r>
          </a:p>
          <a:p>
            <a:pPr algn="just">
              <a:buFont typeface="Arial" panose="020B0604020202020204" pitchFamily="34" charset="0"/>
              <a:buChar char="•"/>
            </a:pPr>
            <a:r>
              <a:rPr lang="en-US" b="0" i="0" dirty="0">
                <a:solidFill>
                  <a:srgbClr val="000000"/>
                </a:solidFill>
                <a:effectLst/>
                <a:latin typeface="inter-regular"/>
              </a:rPr>
              <a:t>Static local variables are visible only to the function or the block in which they are defined.</a:t>
            </a:r>
          </a:p>
          <a:p>
            <a:pPr algn="just">
              <a:buFont typeface="Arial" panose="020B0604020202020204" pitchFamily="34" charset="0"/>
              <a:buChar char="•"/>
            </a:pPr>
            <a:r>
              <a:rPr lang="en-US" b="0" i="0" dirty="0">
                <a:solidFill>
                  <a:srgbClr val="000000"/>
                </a:solidFill>
                <a:effectLst/>
                <a:latin typeface="inter-regular"/>
              </a:rPr>
              <a:t>A same static variable can be declared many times but can be assigned at only one time.</a:t>
            </a:r>
          </a:p>
          <a:p>
            <a:pPr algn="just">
              <a:buFont typeface="Arial" panose="020B0604020202020204" pitchFamily="34" charset="0"/>
              <a:buChar char="•"/>
            </a:pPr>
            <a:r>
              <a:rPr lang="en-US" b="0" i="0" dirty="0">
                <a:solidFill>
                  <a:srgbClr val="000000"/>
                </a:solidFill>
                <a:effectLst/>
                <a:latin typeface="inter-regular"/>
              </a:rPr>
              <a:t>Default initial value of the static integral variable is 0 otherwise null.</a:t>
            </a:r>
          </a:p>
          <a:p>
            <a:pPr algn="just">
              <a:buFont typeface="Arial" panose="020B0604020202020204" pitchFamily="34" charset="0"/>
              <a:buChar char="•"/>
            </a:pPr>
            <a:r>
              <a:rPr lang="en-US" b="0" i="0" dirty="0">
                <a:solidFill>
                  <a:srgbClr val="000000"/>
                </a:solidFill>
                <a:effectLst/>
                <a:latin typeface="inter-regular"/>
              </a:rPr>
              <a:t>The visibility of the static global variable is limited to the file in which it has declared.</a:t>
            </a:r>
          </a:p>
          <a:p>
            <a:pPr algn="just">
              <a:buFont typeface="Arial" panose="020B0604020202020204" pitchFamily="34" charset="0"/>
              <a:buChar char="•"/>
            </a:pPr>
            <a:r>
              <a:rPr lang="en-US" b="0" i="0" dirty="0">
                <a:solidFill>
                  <a:srgbClr val="000000"/>
                </a:solidFill>
                <a:effectLst/>
                <a:latin typeface="inter-regular"/>
              </a:rPr>
              <a:t>The keyword used to define static variable is static.</a:t>
            </a:r>
          </a:p>
          <a:p>
            <a:endParaRPr lang="en-US" dirty="0"/>
          </a:p>
        </p:txBody>
      </p:sp>
      <p:sp>
        <p:nvSpPr>
          <p:cNvPr id="4" name="Footer Placeholder 3">
            <a:extLst>
              <a:ext uri="{FF2B5EF4-FFF2-40B4-BE49-F238E27FC236}">
                <a16:creationId xmlns:a16="http://schemas.microsoft.com/office/drawing/2014/main" id="{01E60A55-64E3-46AF-BE36-D5C774E854B4}"/>
              </a:ext>
            </a:extLst>
          </p:cNvPr>
          <p:cNvSpPr>
            <a:spLocks noGrp="1"/>
          </p:cNvSpPr>
          <p:nvPr>
            <p:ph type="ftr" sz="quarter" idx="11"/>
          </p:nvPr>
        </p:nvSpPr>
        <p:spPr/>
        <p:txBody>
          <a:bodyPr/>
          <a:lstStyle/>
          <a:p>
            <a:r>
              <a:rPr lang="en-US"/>
              <a:t>PROGRAMMING FOR PROBLEM SOLVING USING C                                                                                                                                                                                                                    </a:t>
            </a:r>
          </a:p>
        </p:txBody>
      </p:sp>
    </p:spTree>
    <p:extLst>
      <p:ext uri="{BB962C8B-B14F-4D97-AF65-F5344CB8AC3E}">
        <p14:creationId xmlns:p14="http://schemas.microsoft.com/office/powerpoint/2010/main" val="2309022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5127-728F-4227-98A1-CE6917395420}"/>
              </a:ext>
            </a:extLst>
          </p:cNvPr>
          <p:cNvSpPr>
            <a:spLocks noGrp="1"/>
          </p:cNvSpPr>
          <p:nvPr>
            <p:ph type="title"/>
          </p:nvPr>
        </p:nvSpPr>
        <p:spPr/>
        <p:txBody>
          <a:bodyPr/>
          <a:lstStyle/>
          <a:p>
            <a:r>
              <a:rPr lang="en-US" b="0" i="0" dirty="0">
                <a:solidFill>
                  <a:srgbClr val="610B38"/>
                </a:solidFill>
                <a:effectLst/>
                <a:latin typeface="erdana"/>
              </a:rPr>
              <a:t>                      Static</a:t>
            </a:r>
            <a:endParaRPr lang="en-US" dirty="0"/>
          </a:p>
        </p:txBody>
      </p:sp>
      <p:sp>
        <p:nvSpPr>
          <p:cNvPr id="3" name="Content Placeholder 2">
            <a:extLst>
              <a:ext uri="{FF2B5EF4-FFF2-40B4-BE49-F238E27FC236}">
                <a16:creationId xmlns:a16="http://schemas.microsoft.com/office/drawing/2014/main" id="{4F321728-2292-46AC-8544-06CC9DBA1821}"/>
              </a:ext>
            </a:extLst>
          </p:cNvPr>
          <p:cNvSpPr>
            <a:spLocks noGrp="1"/>
          </p:cNvSpPr>
          <p:nvPr>
            <p:ph idx="1"/>
          </p:nvPr>
        </p:nvSpPr>
        <p:spPr>
          <a:xfrm>
            <a:off x="772357" y="1435007"/>
            <a:ext cx="10679097" cy="4681707"/>
          </a:xfrm>
        </p:spPr>
        <p:txBody>
          <a:bodyPr>
            <a:normAutofit fontScale="92500" lnSpcReduction="20000"/>
          </a:bodyPr>
          <a:lstStyle/>
          <a:p>
            <a:pPr marL="0" indent="0" algn="just">
              <a:buNone/>
            </a:pPr>
            <a:r>
              <a:rPr lang="en-US" b="0" i="0" dirty="0">
                <a:solidFill>
                  <a:srgbClr val="0000FF"/>
                </a:solidFill>
                <a:effectLst/>
                <a:latin typeface="inter-regular"/>
              </a:rPr>
              <a:t>#include&lt;stdio.h&gt;</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2E8B57"/>
                </a:solidFill>
                <a:effectLst/>
                <a:latin typeface="inter-regular"/>
              </a:rPr>
              <a:t>char</a:t>
            </a:r>
            <a:r>
              <a:rPr lang="en-US" b="0" i="0" dirty="0">
                <a:solidFill>
                  <a:srgbClr val="000000"/>
                </a:solidFill>
                <a:effectLst/>
                <a:latin typeface="inter-regular"/>
              </a:rPr>
              <a:t> c;  </a:t>
            </a:r>
          </a:p>
          <a:p>
            <a:pPr marL="0" indent="0" algn="just">
              <a:buNone/>
            </a:pP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2E8B57"/>
                </a:solidFill>
                <a:effectLst/>
                <a:latin typeface="inter-regular"/>
              </a:rPr>
              <a:t>float</a:t>
            </a:r>
            <a:r>
              <a:rPr lang="en-US" b="0" i="0" dirty="0">
                <a:solidFill>
                  <a:srgbClr val="000000"/>
                </a:solidFill>
                <a:effectLst/>
                <a:latin typeface="inter-regular"/>
              </a:rPr>
              <a:t> f;   </a:t>
            </a:r>
          </a:p>
          <a:p>
            <a:pPr marL="0" indent="0" algn="just">
              <a:buNone/>
            </a:pP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2E8B57"/>
                </a:solidFill>
                <a:effectLst/>
                <a:latin typeface="inter-regular"/>
              </a:rPr>
              <a:t>char</a:t>
            </a:r>
            <a:r>
              <a:rPr lang="en-US" b="0" i="0" dirty="0">
                <a:solidFill>
                  <a:srgbClr val="000000"/>
                </a:solidFill>
                <a:effectLst/>
                <a:latin typeface="inter-regular"/>
              </a:rPr>
              <a:t> s[100];  </a:t>
            </a:r>
          </a:p>
          <a:p>
            <a:pPr marL="0" indent="0" algn="just">
              <a:buNone/>
            </a:pPr>
            <a:r>
              <a:rPr lang="en-US" b="1" i="0" dirty="0">
                <a:solidFill>
                  <a:srgbClr val="006699"/>
                </a:solidFill>
                <a:effectLst/>
                <a:latin typeface="inter-regular"/>
              </a:rPr>
              <a:t>void</a:t>
            </a:r>
            <a:r>
              <a:rPr lang="en-US" b="0" i="0" dirty="0">
                <a:solidFill>
                  <a:srgbClr val="000000"/>
                </a:solidFill>
                <a:effectLst/>
                <a:latin typeface="inter-regular"/>
              </a:rPr>
              <a:t> main ()  </a:t>
            </a:r>
          </a:p>
          <a:p>
            <a:pPr marL="0" indent="0" algn="just">
              <a:buNone/>
            </a:pP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"%d %d %f %s"</a:t>
            </a:r>
            <a:r>
              <a:rPr lang="en-US" b="0" i="0" dirty="0">
                <a:solidFill>
                  <a:srgbClr val="000000"/>
                </a:solidFill>
                <a:effectLst/>
                <a:latin typeface="inter-regular"/>
              </a:rPr>
              <a:t>,</a:t>
            </a:r>
            <a:r>
              <a:rPr lang="en-US" b="0" i="0" dirty="0" err="1">
                <a:solidFill>
                  <a:srgbClr val="000000"/>
                </a:solidFill>
                <a:effectLst/>
                <a:latin typeface="inter-regular"/>
              </a:rPr>
              <a:t>c,i,f</a:t>
            </a:r>
            <a:r>
              <a:rPr lang="en-US" b="0" i="0" dirty="0">
                <a:solidFill>
                  <a:srgbClr val="000000"/>
                </a:solidFill>
                <a:effectLst/>
                <a:latin typeface="inter-regular"/>
              </a:rPr>
              <a:t>); </a:t>
            </a:r>
            <a:r>
              <a:rPr lang="en-US" b="0" i="0" dirty="0">
                <a:solidFill>
                  <a:srgbClr val="008200"/>
                </a:solidFill>
                <a:effectLst/>
                <a:latin typeface="inter-regular"/>
              </a:rPr>
              <a:t>// the initial default value of c, </a:t>
            </a:r>
            <a:r>
              <a:rPr lang="en-US" b="0" i="0" dirty="0" err="1">
                <a:solidFill>
                  <a:srgbClr val="008200"/>
                </a:solidFill>
                <a:effectLst/>
                <a:latin typeface="inter-regular"/>
              </a:rPr>
              <a:t>i</a:t>
            </a:r>
            <a:r>
              <a:rPr lang="en-US" b="0" i="0" dirty="0">
                <a:solidFill>
                  <a:srgbClr val="008200"/>
                </a:solidFill>
                <a:effectLst/>
                <a:latin typeface="inter-regular"/>
              </a:rPr>
              <a:t>, and f will be printed.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dirty="0">
                <a:solidFill>
                  <a:srgbClr val="000000"/>
                </a:solidFill>
                <a:latin typeface="inter-regular"/>
              </a:rPr>
              <a:t>Output: 0 0 0.000 (null)</a:t>
            </a:r>
            <a:endParaRPr lang="en-US" b="0" i="0" dirty="0">
              <a:solidFill>
                <a:srgbClr val="000000"/>
              </a:solidFill>
              <a:effectLst/>
              <a:latin typeface="inter-regular"/>
            </a:endParaRPr>
          </a:p>
          <a:p>
            <a:pPr marL="0" indent="0" algn="just">
              <a:buNone/>
            </a:pPr>
            <a:endParaRPr lang="en-US" b="0" i="0" dirty="0">
              <a:solidFill>
                <a:srgbClr val="000000"/>
              </a:solidFill>
              <a:effectLst/>
              <a:latin typeface="inter-regular"/>
            </a:endParaRPr>
          </a:p>
          <a:p>
            <a:endParaRPr lang="en-US" dirty="0"/>
          </a:p>
        </p:txBody>
      </p:sp>
      <p:sp>
        <p:nvSpPr>
          <p:cNvPr id="4" name="Footer Placeholder 3">
            <a:extLst>
              <a:ext uri="{FF2B5EF4-FFF2-40B4-BE49-F238E27FC236}">
                <a16:creationId xmlns:a16="http://schemas.microsoft.com/office/drawing/2014/main" id="{891EBB10-D509-40A1-8B82-0A58DBD19C23}"/>
              </a:ext>
            </a:extLst>
          </p:cNvPr>
          <p:cNvSpPr>
            <a:spLocks noGrp="1"/>
          </p:cNvSpPr>
          <p:nvPr>
            <p:ph type="ftr" sz="quarter" idx="11"/>
          </p:nvPr>
        </p:nvSpPr>
        <p:spPr/>
        <p:txBody>
          <a:bodyPr/>
          <a:lstStyle/>
          <a:p>
            <a:r>
              <a:rPr lang="en-US"/>
              <a:t>PROGRAMMING FOR PROBLEM SOLVING USING C                                                                                                                                                                                                                    </a:t>
            </a:r>
          </a:p>
        </p:txBody>
      </p:sp>
    </p:spTree>
    <p:extLst>
      <p:ext uri="{BB962C8B-B14F-4D97-AF65-F5344CB8AC3E}">
        <p14:creationId xmlns:p14="http://schemas.microsoft.com/office/powerpoint/2010/main" val="3802761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C333-6989-499E-8D1A-DD381E0B85CB}"/>
              </a:ext>
            </a:extLst>
          </p:cNvPr>
          <p:cNvSpPr>
            <a:spLocks noGrp="1"/>
          </p:cNvSpPr>
          <p:nvPr>
            <p:ph type="title"/>
          </p:nvPr>
        </p:nvSpPr>
        <p:spPr/>
        <p:txBody>
          <a:bodyPr/>
          <a:lstStyle/>
          <a:p>
            <a:pPr algn="ctr"/>
            <a:r>
              <a:rPr lang="en-US" b="0" i="0" dirty="0">
                <a:solidFill>
                  <a:srgbClr val="610B38"/>
                </a:solidFill>
                <a:effectLst/>
                <a:latin typeface="erdana"/>
              </a:rPr>
              <a:t>Register</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69E064F7-33D0-43B7-AF30-37CD1F591664}"/>
              </a:ext>
            </a:extLst>
          </p:cNvPr>
          <p:cNvSpPr>
            <a:spLocks noGrp="1"/>
          </p:cNvSpPr>
          <p:nvPr>
            <p:ph idx="1"/>
          </p:nvPr>
        </p:nvSpPr>
        <p:spPr/>
        <p:txBody>
          <a:bodyPr>
            <a:normAutofit fontScale="85000" lnSpcReduction="20000"/>
          </a:bodyPr>
          <a:lstStyle/>
          <a:p>
            <a:pPr algn="just">
              <a:buFont typeface="Arial" panose="020B0604020202020204" pitchFamily="34" charset="0"/>
              <a:buChar char="•"/>
            </a:pPr>
            <a:r>
              <a:rPr lang="en-US" b="0" i="0" dirty="0">
                <a:solidFill>
                  <a:srgbClr val="000000"/>
                </a:solidFill>
                <a:effectLst/>
                <a:latin typeface="inter-regular"/>
              </a:rPr>
              <a:t>The variables defined as the register is allocated the memory into the CPU registers depending upon the size of the memory remaining in the CPU.</a:t>
            </a:r>
          </a:p>
          <a:p>
            <a:pPr algn="just">
              <a:buFont typeface="Arial" panose="020B0604020202020204" pitchFamily="34" charset="0"/>
              <a:buChar char="•"/>
            </a:pPr>
            <a:r>
              <a:rPr lang="en-US" b="0" i="0" dirty="0">
                <a:solidFill>
                  <a:srgbClr val="000000"/>
                </a:solidFill>
                <a:effectLst/>
                <a:latin typeface="inter-regular"/>
              </a:rPr>
              <a:t>We can not dereference the register variables, i.e., we can not use &amp;operator for the register variable.</a:t>
            </a:r>
          </a:p>
          <a:p>
            <a:pPr algn="just">
              <a:buFont typeface="Arial" panose="020B0604020202020204" pitchFamily="34" charset="0"/>
              <a:buChar char="•"/>
            </a:pPr>
            <a:r>
              <a:rPr lang="en-US" b="0" i="0" dirty="0">
                <a:solidFill>
                  <a:srgbClr val="000000"/>
                </a:solidFill>
                <a:effectLst/>
                <a:latin typeface="inter-regular"/>
              </a:rPr>
              <a:t>The access time of the register variables is faster than the automatic variables.</a:t>
            </a:r>
          </a:p>
          <a:p>
            <a:pPr algn="just">
              <a:buFont typeface="Arial" panose="020B0604020202020204" pitchFamily="34" charset="0"/>
              <a:buChar char="•"/>
            </a:pPr>
            <a:r>
              <a:rPr lang="en-US" b="0" i="0" dirty="0">
                <a:solidFill>
                  <a:srgbClr val="000000"/>
                </a:solidFill>
                <a:effectLst/>
                <a:latin typeface="inter-regular"/>
              </a:rPr>
              <a:t>The initial default value of the register local variables is 0.</a:t>
            </a:r>
          </a:p>
          <a:p>
            <a:pPr algn="just">
              <a:buFont typeface="Arial" panose="020B0604020202020204" pitchFamily="34" charset="0"/>
              <a:buChar char="•"/>
            </a:pPr>
            <a:r>
              <a:rPr lang="en-US" b="0" i="0" dirty="0">
                <a:solidFill>
                  <a:srgbClr val="000000"/>
                </a:solidFill>
                <a:effectLst/>
                <a:latin typeface="inter-regular"/>
              </a:rPr>
              <a:t>The register keyword is used for the variable which should be stored in the CPU register. However, it is compiler? s choice whether or not; the variables can be stored in the register.</a:t>
            </a:r>
          </a:p>
          <a:p>
            <a:pPr algn="just">
              <a:buFont typeface="Arial" panose="020B0604020202020204" pitchFamily="34" charset="0"/>
              <a:buChar char="•"/>
            </a:pPr>
            <a:r>
              <a:rPr lang="en-US" b="0" i="0" dirty="0">
                <a:solidFill>
                  <a:srgbClr val="000000"/>
                </a:solidFill>
                <a:effectLst/>
                <a:latin typeface="inter-regular"/>
              </a:rPr>
              <a:t>We can store pointers into the register, i.e., a register can store the address of a variable.</a:t>
            </a:r>
          </a:p>
          <a:p>
            <a:pPr algn="just">
              <a:buFont typeface="Arial" panose="020B0604020202020204" pitchFamily="34" charset="0"/>
              <a:buChar char="•"/>
            </a:pPr>
            <a:r>
              <a:rPr lang="en-US" b="0" i="0" dirty="0">
                <a:solidFill>
                  <a:srgbClr val="000000"/>
                </a:solidFill>
                <a:effectLst/>
                <a:latin typeface="inter-regular"/>
              </a:rPr>
              <a:t>Static variables can not be stored into the register since we can not use more than one storage specifier for the same variable.</a:t>
            </a:r>
          </a:p>
          <a:p>
            <a:endParaRPr lang="en-US" dirty="0"/>
          </a:p>
        </p:txBody>
      </p:sp>
      <p:sp>
        <p:nvSpPr>
          <p:cNvPr id="4" name="Footer Placeholder 3">
            <a:extLst>
              <a:ext uri="{FF2B5EF4-FFF2-40B4-BE49-F238E27FC236}">
                <a16:creationId xmlns:a16="http://schemas.microsoft.com/office/drawing/2014/main" id="{22C2855C-DA07-44BE-A7B6-6E538327EBCE}"/>
              </a:ext>
            </a:extLst>
          </p:cNvPr>
          <p:cNvSpPr>
            <a:spLocks noGrp="1"/>
          </p:cNvSpPr>
          <p:nvPr>
            <p:ph type="ftr" sz="quarter" idx="11"/>
          </p:nvPr>
        </p:nvSpPr>
        <p:spPr/>
        <p:txBody>
          <a:bodyPr/>
          <a:lstStyle/>
          <a:p>
            <a:r>
              <a:rPr lang="en-US"/>
              <a:t>PROGRAMMING FOR PROBLEM SOLVING USING C                                                                                                                                                                                                                    </a:t>
            </a:r>
          </a:p>
        </p:txBody>
      </p:sp>
    </p:spTree>
    <p:extLst>
      <p:ext uri="{BB962C8B-B14F-4D97-AF65-F5344CB8AC3E}">
        <p14:creationId xmlns:p14="http://schemas.microsoft.com/office/powerpoint/2010/main" val="1161490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097C-116B-42F5-B31A-2CC0FB6B9D8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1FE4488-8927-4387-B85E-9F957A52251F}"/>
              </a:ext>
            </a:extLst>
          </p:cNvPr>
          <p:cNvSpPr>
            <a:spLocks noGrp="1"/>
          </p:cNvSpPr>
          <p:nvPr>
            <p:ph idx="1"/>
          </p:nvPr>
        </p:nvSpPr>
        <p:spPr/>
        <p:txBody>
          <a:bodyPr/>
          <a:lstStyle/>
          <a:p>
            <a:pPr algn="just">
              <a:buFont typeface="+mj-lt"/>
              <a:buAutoNum type="arabicPeriod"/>
            </a:pPr>
            <a:r>
              <a:rPr lang="en-US" b="0" i="0" dirty="0">
                <a:solidFill>
                  <a:srgbClr val="0000FF"/>
                </a:solidFill>
                <a:effectLst/>
                <a:latin typeface="inter-regular"/>
              </a:rPr>
              <a:t>#include &lt;</a:t>
            </a:r>
            <a:r>
              <a:rPr lang="en-US" b="0" i="0" dirty="0" err="1">
                <a:solidFill>
                  <a:srgbClr val="0000FF"/>
                </a:solidFill>
                <a:effectLst/>
                <a:latin typeface="inter-regular"/>
              </a:rPr>
              <a:t>stdio.h</a:t>
            </a:r>
            <a:r>
              <a:rPr lang="en-US" b="0" i="0" dirty="0">
                <a:solidFill>
                  <a:srgbClr val="0000FF"/>
                </a:solidFill>
                <a:effectLst/>
                <a:latin typeface="inter-regular"/>
              </a:rPr>
              <a:t>&gt;</a:t>
            </a:r>
            <a:r>
              <a:rPr lang="en-US" b="0" i="0" dirty="0">
                <a:solidFill>
                  <a:srgbClr val="000000"/>
                </a:solidFill>
                <a:effectLst/>
                <a:latin typeface="inter-regular"/>
              </a:rPr>
              <a:t>  </a:t>
            </a:r>
          </a:p>
          <a:p>
            <a:pPr algn="just">
              <a:buFont typeface="+mj-lt"/>
              <a:buAutoNum type="arabicPeriod"/>
            </a:pPr>
            <a:r>
              <a:rPr lang="en-US" b="1" i="0" dirty="0">
                <a:solidFill>
                  <a:srgbClr val="2E8B57"/>
                </a:solidFill>
                <a:effectLst/>
                <a:latin typeface="inter-regular"/>
              </a:rPr>
              <a:t>int</a:t>
            </a:r>
            <a:r>
              <a:rPr lang="en-US" b="0" i="0" dirty="0">
                <a:solidFill>
                  <a:srgbClr val="000000"/>
                </a:solidFill>
                <a:effectLst/>
                <a:latin typeface="inter-regular"/>
              </a:rPr>
              <a:t> main()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register</a:t>
            </a:r>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 </a:t>
            </a:r>
            <a:r>
              <a:rPr lang="en-US" b="0" i="0" dirty="0">
                <a:solidFill>
                  <a:srgbClr val="008200"/>
                </a:solidFill>
                <a:effectLst/>
                <a:latin typeface="inter-regular"/>
              </a:rPr>
              <a:t>// variable a is allocated memory in the CPU register. The initial default value of a is 0. </a:t>
            </a:r>
            <a:r>
              <a:rPr lang="en-US" b="0" i="0" dirty="0">
                <a:solidFill>
                  <a:srgbClr val="000000"/>
                </a:solidFill>
                <a:effectLst/>
                <a:latin typeface="inter-regular"/>
              </a:rPr>
              <a:t>  </a:t>
            </a:r>
          </a:p>
          <a:p>
            <a:pPr algn="just">
              <a:buFont typeface="+mj-lt"/>
              <a:buAutoNum type="arabicPeriod"/>
            </a:pP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d"</a:t>
            </a:r>
            <a:r>
              <a:rPr lang="en-US" b="0" i="0" dirty="0" err="1">
                <a:solidFill>
                  <a:srgbClr val="000000"/>
                </a:solidFill>
                <a:effectLst/>
                <a:latin typeface="inter-regular"/>
              </a:rPr>
              <a:t>,a</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r>
              <a:rPr lang="en-US" dirty="0"/>
              <a:t>Output : 0</a:t>
            </a:r>
          </a:p>
        </p:txBody>
      </p:sp>
      <p:sp>
        <p:nvSpPr>
          <p:cNvPr id="4" name="Footer Placeholder 3">
            <a:extLst>
              <a:ext uri="{FF2B5EF4-FFF2-40B4-BE49-F238E27FC236}">
                <a16:creationId xmlns:a16="http://schemas.microsoft.com/office/drawing/2014/main" id="{A22B1E9A-057D-4A58-BD05-11758427119C}"/>
              </a:ext>
            </a:extLst>
          </p:cNvPr>
          <p:cNvSpPr>
            <a:spLocks noGrp="1"/>
          </p:cNvSpPr>
          <p:nvPr>
            <p:ph type="ftr" sz="quarter" idx="11"/>
          </p:nvPr>
        </p:nvSpPr>
        <p:spPr/>
        <p:txBody>
          <a:bodyPr/>
          <a:lstStyle/>
          <a:p>
            <a:r>
              <a:rPr lang="en-US"/>
              <a:t>PROGRAMMING FOR PROBLEM SOLVING USING C                                                                                                                                                                                                                    </a:t>
            </a:r>
          </a:p>
        </p:txBody>
      </p:sp>
    </p:spTree>
    <p:extLst>
      <p:ext uri="{BB962C8B-B14F-4D97-AF65-F5344CB8AC3E}">
        <p14:creationId xmlns:p14="http://schemas.microsoft.com/office/powerpoint/2010/main" val="545898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9050-2DE4-4A40-8F23-7A8AC6B94D06}"/>
              </a:ext>
            </a:extLst>
          </p:cNvPr>
          <p:cNvSpPr>
            <a:spLocks noGrp="1"/>
          </p:cNvSpPr>
          <p:nvPr>
            <p:ph type="title"/>
          </p:nvPr>
        </p:nvSpPr>
        <p:spPr/>
        <p:txBody>
          <a:bodyPr/>
          <a:lstStyle/>
          <a:p>
            <a:r>
              <a:rPr lang="en-US" b="0" i="0" dirty="0">
                <a:solidFill>
                  <a:srgbClr val="610B38"/>
                </a:solidFill>
                <a:effectLst/>
                <a:latin typeface="erdana"/>
              </a:rPr>
              <a:t>          External</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51ABBB54-4908-4C4F-ADC7-259C85B944E9}"/>
              </a:ext>
            </a:extLst>
          </p:cNvPr>
          <p:cNvSpPr>
            <a:spLocks noGrp="1"/>
          </p:cNvSpPr>
          <p:nvPr>
            <p:ph idx="1"/>
          </p:nvPr>
        </p:nvSpPr>
        <p:spPr/>
        <p:txBody>
          <a:bodyPr>
            <a:normAutofit fontScale="85000" lnSpcReduction="20000"/>
          </a:bodyPr>
          <a:lstStyle/>
          <a:p>
            <a:pPr algn="just">
              <a:buFont typeface="Arial" panose="020B0604020202020204" pitchFamily="34" charset="0"/>
              <a:buChar char="•"/>
            </a:pPr>
            <a:r>
              <a:rPr lang="en-US" b="0" i="0" dirty="0">
                <a:solidFill>
                  <a:srgbClr val="000000"/>
                </a:solidFill>
                <a:effectLst/>
                <a:latin typeface="inter-regular"/>
              </a:rPr>
              <a:t>The external storage class is used to tell the compiler that the variable defined as extern is declared with an external linkage elsewhere in the program.</a:t>
            </a:r>
          </a:p>
          <a:p>
            <a:pPr algn="just">
              <a:buFont typeface="Arial" panose="020B0604020202020204" pitchFamily="34" charset="0"/>
              <a:buChar char="•"/>
            </a:pPr>
            <a:r>
              <a:rPr lang="en-US" b="0" i="0" dirty="0">
                <a:solidFill>
                  <a:srgbClr val="000000"/>
                </a:solidFill>
                <a:effectLst/>
                <a:latin typeface="inter-regular"/>
              </a:rPr>
              <a:t>The variables declared as extern are not allocated any memory. It is only declaration and intended to specify that the variable is declared elsewhere in the program.</a:t>
            </a:r>
          </a:p>
          <a:p>
            <a:pPr algn="just">
              <a:buFont typeface="Arial" panose="020B0604020202020204" pitchFamily="34" charset="0"/>
              <a:buChar char="•"/>
            </a:pPr>
            <a:r>
              <a:rPr lang="en-US" b="0" i="0" dirty="0">
                <a:solidFill>
                  <a:srgbClr val="000000"/>
                </a:solidFill>
                <a:effectLst/>
                <a:latin typeface="inter-regular"/>
              </a:rPr>
              <a:t>The default initial value of external integral type is 0 otherwise null.</a:t>
            </a:r>
          </a:p>
          <a:p>
            <a:pPr algn="just">
              <a:buFont typeface="Arial" panose="020B0604020202020204" pitchFamily="34" charset="0"/>
              <a:buChar char="•"/>
            </a:pPr>
            <a:r>
              <a:rPr lang="en-US" b="0" i="0" dirty="0">
                <a:solidFill>
                  <a:srgbClr val="000000"/>
                </a:solidFill>
                <a:effectLst/>
                <a:latin typeface="inter-regular"/>
              </a:rPr>
              <a:t>We can only initialize the extern variable globally, i.e., we can not initialize the external variable within any block or method.</a:t>
            </a:r>
          </a:p>
          <a:p>
            <a:pPr algn="just">
              <a:buFont typeface="Arial" panose="020B0604020202020204" pitchFamily="34" charset="0"/>
              <a:buChar char="•"/>
            </a:pPr>
            <a:r>
              <a:rPr lang="en-US" b="0" i="0" dirty="0">
                <a:solidFill>
                  <a:srgbClr val="000000"/>
                </a:solidFill>
                <a:effectLst/>
                <a:latin typeface="inter-regular"/>
              </a:rPr>
              <a:t>An external variable can be declared many times but can be initialized at only once.</a:t>
            </a:r>
          </a:p>
          <a:p>
            <a:pPr algn="just">
              <a:buFont typeface="Arial" panose="020B0604020202020204" pitchFamily="34" charset="0"/>
              <a:buChar char="•"/>
            </a:pPr>
            <a:r>
              <a:rPr lang="en-US" b="0" i="0" dirty="0">
                <a:solidFill>
                  <a:srgbClr val="000000"/>
                </a:solidFill>
                <a:effectLst/>
                <a:latin typeface="inter-regular"/>
              </a:rPr>
              <a:t>If a variable is declared as external then the compiler searches for that variable to be initialized somewhere in the program which may be extern or static. If it is not, then the compiler will show an error</a:t>
            </a:r>
          </a:p>
          <a:p>
            <a:endParaRPr lang="en-US" dirty="0"/>
          </a:p>
        </p:txBody>
      </p:sp>
      <p:sp>
        <p:nvSpPr>
          <p:cNvPr id="4" name="Footer Placeholder 3">
            <a:extLst>
              <a:ext uri="{FF2B5EF4-FFF2-40B4-BE49-F238E27FC236}">
                <a16:creationId xmlns:a16="http://schemas.microsoft.com/office/drawing/2014/main" id="{6B0124C7-401B-435B-B941-5D281D4D56FA}"/>
              </a:ext>
            </a:extLst>
          </p:cNvPr>
          <p:cNvSpPr>
            <a:spLocks noGrp="1"/>
          </p:cNvSpPr>
          <p:nvPr>
            <p:ph type="ftr" sz="quarter" idx="11"/>
          </p:nvPr>
        </p:nvSpPr>
        <p:spPr/>
        <p:txBody>
          <a:bodyPr/>
          <a:lstStyle/>
          <a:p>
            <a:r>
              <a:rPr lang="en-US"/>
              <a:t>PROGRAMMING FOR PROBLEM SOLVING USING C                                                                                                                                                                                                                    </a:t>
            </a:r>
          </a:p>
        </p:txBody>
      </p:sp>
    </p:spTree>
    <p:extLst>
      <p:ext uri="{BB962C8B-B14F-4D97-AF65-F5344CB8AC3E}">
        <p14:creationId xmlns:p14="http://schemas.microsoft.com/office/powerpoint/2010/main" val="18806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503" y="0"/>
            <a:ext cx="10515600" cy="1325563"/>
          </a:xfrm>
        </p:spPr>
        <p:txBody>
          <a:bodyPr/>
          <a:lstStyle/>
          <a:p>
            <a:pPr algn="ctr"/>
            <a:r>
              <a:rPr lang="en-US" u="sng" dirty="0"/>
              <a:t>SYNTAX-structure declaration</a:t>
            </a:r>
            <a:endParaRPr lang="en-IN" u="sng" dirty="0"/>
          </a:p>
        </p:txBody>
      </p:sp>
      <p:sp>
        <p:nvSpPr>
          <p:cNvPr id="3" name="Content Placeholder 2"/>
          <p:cNvSpPr>
            <a:spLocks noGrp="1"/>
          </p:cNvSpPr>
          <p:nvPr>
            <p:ph idx="1"/>
          </p:nvPr>
        </p:nvSpPr>
        <p:spPr/>
        <p:txBody>
          <a:bodyPr>
            <a:normAutofit/>
          </a:bodyPr>
          <a:lstStyle/>
          <a:p>
            <a:pPr marL="0" indent="0">
              <a:buNone/>
            </a:pPr>
            <a:r>
              <a:rPr lang="en-IN" b="1" dirty="0" err="1">
                <a:solidFill>
                  <a:srgbClr val="3333FF"/>
                </a:solidFill>
              </a:rPr>
              <a:t>struct</a:t>
            </a:r>
            <a:r>
              <a:rPr lang="en-IN" dirty="0">
                <a:solidFill>
                  <a:srgbClr val="3333FF"/>
                </a:solidFill>
              </a:rPr>
              <a:t> </a:t>
            </a:r>
            <a:r>
              <a:rPr lang="en-IN" dirty="0" err="1">
                <a:solidFill>
                  <a:srgbClr val="3333FF"/>
                </a:solidFill>
              </a:rPr>
              <a:t>structure_name</a:t>
            </a:r>
            <a:r>
              <a:rPr lang="en-IN" dirty="0">
                <a:solidFill>
                  <a:srgbClr val="3333FF"/>
                </a:solidFill>
              </a:rPr>
              <a:t>   </a:t>
            </a:r>
          </a:p>
          <a:p>
            <a:pPr marL="0" indent="0">
              <a:buNone/>
            </a:pPr>
            <a:r>
              <a:rPr lang="en-IN" dirty="0">
                <a:solidFill>
                  <a:srgbClr val="3333FF"/>
                </a:solidFill>
              </a:rPr>
              <a:t>{  </a:t>
            </a:r>
          </a:p>
          <a:p>
            <a:pPr marL="0" indent="0">
              <a:buNone/>
            </a:pPr>
            <a:r>
              <a:rPr lang="en-IN" dirty="0">
                <a:solidFill>
                  <a:srgbClr val="3333FF"/>
                </a:solidFill>
              </a:rPr>
              <a:t>    </a:t>
            </a:r>
            <a:r>
              <a:rPr lang="en-IN" dirty="0" err="1">
                <a:solidFill>
                  <a:srgbClr val="3333FF"/>
                </a:solidFill>
              </a:rPr>
              <a:t>data_type</a:t>
            </a:r>
            <a:r>
              <a:rPr lang="en-IN" dirty="0">
                <a:solidFill>
                  <a:srgbClr val="3333FF"/>
                </a:solidFill>
              </a:rPr>
              <a:t> member1;  </a:t>
            </a:r>
          </a:p>
          <a:p>
            <a:pPr marL="0" indent="0">
              <a:buNone/>
            </a:pPr>
            <a:r>
              <a:rPr lang="en-IN" dirty="0">
                <a:solidFill>
                  <a:srgbClr val="3333FF"/>
                </a:solidFill>
              </a:rPr>
              <a:t>    </a:t>
            </a:r>
            <a:r>
              <a:rPr lang="en-IN" dirty="0" err="1">
                <a:solidFill>
                  <a:srgbClr val="3333FF"/>
                </a:solidFill>
              </a:rPr>
              <a:t>data_type</a:t>
            </a:r>
            <a:r>
              <a:rPr lang="en-IN" dirty="0">
                <a:solidFill>
                  <a:srgbClr val="3333FF"/>
                </a:solidFill>
              </a:rPr>
              <a:t> member2;  </a:t>
            </a:r>
          </a:p>
          <a:p>
            <a:pPr marL="0" indent="0">
              <a:buNone/>
            </a:pPr>
            <a:r>
              <a:rPr lang="en-IN" dirty="0">
                <a:solidFill>
                  <a:srgbClr val="3333FF"/>
                </a:solidFill>
              </a:rPr>
              <a:t>    .  </a:t>
            </a:r>
          </a:p>
          <a:p>
            <a:pPr marL="0" indent="0">
              <a:buNone/>
            </a:pPr>
            <a:r>
              <a:rPr lang="en-IN" dirty="0">
                <a:solidFill>
                  <a:srgbClr val="3333FF"/>
                </a:solidFill>
              </a:rPr>
              <a:t>    .  </a:t>
            </a:r>
          </a:p>
          <a:p>
            <a:pPr marL="0" indent="0">
              <a:buNone/>
            </a:pPr>
            <a:r>
              <a:rPr lang="en-IN" dirty="0">
                <a:solidFill>
                  <a:srgbClr val="3333FF"/>
                </a:solidFill>
              </a:rPr>
              <a:t>    </a:t>
            </a:r>
            <a:r>
              <a:rPr lang="en-IN" dirty="0" err="1">
                <a:solidFill>
                  <a:srgbClr val="3333FF"/>
                </a:solidFill>
              </a:rPr>
              <a:t>data_type</a:t>
            </a:r>
            <a:r>
              <a:rPr lang="en-IN" dirty="0">
                <a:solidFill>
                  <a:srgbClr val="3333FF"/>
                </a:solidFill>
              </a:rPr>
              <a:t> </a:t>
            </a:r>
            <a:r>
              <a:rPr lang="en-IN" dirty="0" err="1">
                <a:solidFill>
                  <a:srgbClr val="3333FF"/>
                </a:solidFill>
              </a:rPr>
              <a:t>memeberN</a:t>
            </a:r>
            <a:r>
              <a:rPr lang="en-IN" dirty="0">
                <a:solidFill>
                  <a:srgbClr val="3333FF"/>
                </a:solidFill>
              </a:rPr>
              <a:t>;  </a:t>
            </a:r>
          </a:p>
          <a:p>
            <a:pPr marL="0" indent="0">
              <a:buNone/>
            </a:pPr>
            <a:r>
              <a:rPr lang="en-IN" dirty="0">
                <a:solidFill>
                  <a:srgbClr val="3333FF"/>
                </a:solidFill>
              </a:rPr>
              <a:t>};  </a:t>
            </a:r>
          </a:p>
          <a:p>
            <a:pPr marL="0" indent="0">
              <a:buNone/>
            </a:pPr>
            <a:endParaRPr lang="en-IN" dirty="0">
              <a:solidFill>
                <a:srgbClr val="3333FF"/>
              </a:solidFill>
            </a:endParaRPr>
          </a:p>
        </p:txBody>
      </p:sp>
      <p:sp>
        <p:nvSpPr>
          <p:cNvPr id="5" name="TextBox 4">
            <a:extLst>
              <a:ext uri="{FF2B5EF4-FFF2-40B4-BE49-F238E27FC236}">
                <a16:creationId xmlns:a16="http://schemas.microsoft.com/office/drawing/2014/main" id="{67A3A7A5-7189-433A-BEA1-E7E9B1DD302F}"/>
              </a:ext>
            </a:extLst>
          </p:cNvPr>
          <p:cNvSpPr txBox="1"/>
          <p:nvPr/>
        </p:nvSpPr>
        <p:spPr>
          <a:xfrm>
            <a:off x="6944557" y="769646"/>
            <a:ext cx="4516516" cy="3970318"/>
          </a:xfrm>
          <a:prstGeom prst="rect">
            <a:avLst/>
          </a:prstGeom>
          <a:noFill/>
        </p:spPr>
        <p:txBody>
          <a:bodyPr wrap="square">
            <a:spAutoFit/>
          </a:bodyPr>
          <a:lstStyle/>
          <a:p>
            <a:r>
              <a:rPr lang="en-IN" sz="2800" b="1" u="sng" dirty="0"/>
              <a:t>Example1:</a:t>
            </a:r>
          </a:p>
          <a:p>
            <a:r>
              <a:rPr lang="en-IN" sz="2800" b="1" dirty="0"/>
              <a:t>struct</a:t>
            </a:r>
            <a:r>
              <a:rPr lang="en-IN" sz="2800" dirty="0"/>
              <a:t> employee  </a:t>
            </a:r>
          </a:p>
          <a:p>
            <a:r>
              <a:rPr lang="en-IN" sz="2800" dirty="0"/>
              <a:t>{  </a:t>
            </a:r>
          </a:p>
          <a:p>
            <a:r>
              <a:rPr lang="en-IN" sz="2800" dirty="0"/>
              <a:t> </a:t>
            </a:r>
            <a:r>
              <a:rPr lang="en-IN" sz="2800" b="1" dirty="0"/>
              <a:t>int</a:t>
            </a:r>
            <a:r>
              <a:rPr lang="en-IN" sz="2800" dirty="0"/>
              <a:t> id;  </a:t>
            </a:r>
          </a:p>
          <a:p>
            <a:r>
              <a:rPr lang="en-IN" sz="2800" dirty="0"/>
              <a:t>    </a:t>
            </a:r>
            <a:r>
              <a:rPr lang="en-IN" sz="2800" b="1" dirty="0"/>
              <a:t>char</a:t>
            </a:r>
            <a:r>
              <a:rPr lang="en-IN" sz="2800" dirty="0"/>
              <a:t> name[50];  </a:t>
            </a:r>
          </a:p>
          <a:p>
            <a:r>
              <a:rPr lang="en-IN" sz="2800" dirty="0"/>
              <a:t>    </a:t>
            </a:r>
            <a:r>
              <a:rPr lang="en-IN" sz="2800" b="1" dirty="0"/>
              <a:t>float</a:t>
            </a:r>
            <a:r>
              <a:rPr lang="en-IN" sz="2800" dirty="0"/>
              <a:t> salary;  </a:t>
            </a:r>
          </a:p>
          <a:p>
            <a:r>
              <a:rPr lang="en-IN" sz="2800" dirty="0"/>
              <a:t>}; </a:t>
            </a:r>
          </a:p>
          <a:p>
            <a:endParaRPr lang="en-IN" sz="2800" dirty="0"/>
          </a:p>
          <a:p>
            <a:endParaRPr lang="en-IN" sz="2800" dirty="0"/>
          </a:p>
        </p:txBody>
      </p:sp>
      <p:pic>
        <p:nvPicPr>
          <p:cNvPr id="7" name="Picture 6">
            <a:extLst>
              <a:ext uri="{FF2B5EF4-FFF2-40B4-BE49-F238E27FC236}">
                <a16:creationId xmlns:a16="http://schemas.microsoft.com/office/drawing/2014/main" id="{876BAB53-57F1-4746-BAA9-05CDBFC3BB77}"/>
              </a:ext>
            </a:extLst>
          </p:cNvPr>
          <p:cNvPicPr>
            <a:picLocks noChangeAspect="1"/>
          </p:cNvPicPr>
          <p:nvPr/>
        </p:nvPicPr>
        <p:blipFill>
          <a:blip r:embed="rId2"/>
          <a:stretch>
            <a:fillRect/>
          </a:stretch>
        </p:blipFill>
        <p:spPr>
          <a:xfrm>
            <a:off x="6672106" y="4073516"/>
            <a:ext cx="4170066" cy="2769896"/>
          </a:xfrm>
          <a:prstGeom prst="rect">
            <a:avLst/>
          </a:prstGeom>
        </p:spPr>
      </p:pic>
      <p:sp>
        <p:nvSpPr>
          <p:cNvPr id="4" name="Footer Placeholder 3">
            <a:extLst>
              <a:ext uri="{FF2B5EF4-FFF2-40B4-BE49-F238E27FC236}">
                <a16:creationId xmlns:a16="http://schemas.microsoft.com/office/drawing/2014/main" id="{8099E337-2499-4327-8847-48FB9854B37D}"/>
              </a:ext>
            </a:extLst>
          </p:cNvPr>
          <p:cNvSpPr>
            <a:spLocks noGrp="1"/>
          </p:cNvSpPr>
          <p:nvPr>
            <p:ph type="ftr" sz="quarter" idx="11"/>
          </p:nvPr>
        </p:nvSpPr>
        <p:spPr/>
        <p:txBody>
          <a:bodyPr/>
          <a:lstStyle/>
          <a:p>
            <a:r>
              <a:rPr lang="en-US"/>
              <a:t>PROGRAMMING FOR PROBLEM SOLVING USING 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A7CC-D205-4B61-8C05-C3B8F8A3DE09}"/>
              </a:ext>
            </a:extLst>
          </p:cNvPr>
          <p:cNvSpPr>
            <a:spLocks noGrp="1"/>
          </p:cNvSpPr>
          <p:nvPr>
            <p:ph type="title"/>
          </p:nvPr>
        </p:nvSpPr>
        <p:spPr/>
        <p:txBody>
          <a:bodyPr/>
          <a:lstStyle/>
          <a:p>
            <a:r>
              <a:rPr lang="en-US" dirty="0"/>
              <a:t> example </a:t>
            </a:r>
          </a:p>
        </p:txBody>
      </p:sp>
      <p:sp>
        <p:nvSpPr>
          <p:cNvPr id="4" name="Footer Placeholder 3">
            <a:extLst>
              <a:ext uri="{FF2B5EF4-FFF2-40B4-BE49-F238E27FC236}">
                <a16:creationId xmlns:a16="http://schemas.microsoft.com/office/drawing/2014/main" id="{9F207FEA-9C53-415B-B6D5-601AB58C1677}"/>
              </a:ext>
            </a:extLst>
          </p:cNvPr>
          <p:cNvSpPr>
            <a:spLocks noGrp="1"/>
          </p:cNvSpPr>
          <p:nvPr>
            <p:ph type="ftr" sz="quarter" idx="11"/>
          </p:nvPr>
        </p:nvSpPr>
        <p:spPr/>
        <p:txBody>
          <a:bodyPr/>
          <a:lstStyle/>
          <a:p>
            <a:r>
              <a:rPr lang="en-US"/>
              <a:t>PROGRAMMING FOR PROBLEM SOLVING USING C                                                                                                                                                                                                                    </a:t>
            </a:r>
          </a:p>
        </p:txBody>
      </p:sp>
      <p:sp>
        <p:nvSpPr>
          <p:cNvPr id="5" name="Rectangle 1">
            <a:extLst>
              <a:ext uri="{FF2B5EF4-FFF2-40B4-BE49-F238E27FC236}">
                <a16:creationId xmlns:a16="http://schemas.microsoft.com/office/drawing/2014/main" id="{DEBD0A89-C281-491B-A60A-7EFDB4315CEC}"/>
              </a:ext>
            </a:extLst>
          </p:cNvPr>
          <p:cNvSpPr>
            <a:spLocks noGrp="1" noChangeArrowheads="1"/>
          </p:cNvSpPr>
          <p:nvPr>
            <p:ph idx="1"/>
          </p:nvPr>
        </p:nvSpPr>
        <p:spPr bwMode="auto">
          <a:xfrm>
            <a:off x="1207364" y="2523966"/>
            <a:ext cx="9322222"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000FF"/>
                </a:solidFill>
                <a:effectLst/>
                <a:latin typeface="inter-regular"/>
              </a:rPr>
              <a:t>include &lt;</a:t>
            </a:r>
            <a:r>
              <a:rPr kumimoji="0" lang="en-US" altLang="en-US" sz="2000" b="0" i="0" u="none" strike="noStrike" cap="none" normalizeH="0" baseline="0" dirty="0" err="1">
                <a:ln>
                  <a:noFill/>
                </a:ln>
                <a:solidFill>
                  <a:srgbClr val="0000FF"/>
                </a:solidFill>
                <a:effectLst/>
                <a:latin typeface="inter-regular"/>
              </a:rPr>
              <a:t>stdio.h</a:t>
            </a:r>
            <a:r>
              <a:rPr kumimoji="0" lang="en-US" altLang="en-US" sz="2000" b="0" i="0" u="none" strike="noStrike" cap="none" normalizeH="0" baseline="0" dirty="0">
                <a:ln>
                  <a:noFill/>
                </a:ln>
                <a:solidFill>
                  <a:srgbClr val="0000FF"/>
                </a:solidFill>
                <a:effectLst/>
                <a:latin typeface="inter-regular"/>
              </a:rPr>
              <a:t>&gt;</a:t>
            </a:r>
            <a:r>
              <a:rPr kumimoji="0" lang="en-US" altLang="en-US" sz="20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rgbClr val="2E8B57"/>
                </a:solidFill>
                <a:effectLst/>
                <a:latin typeface="inter-regular"/>
              </a:rPr>
              <a:t>int</a:t>
            </a:r>
            <a:r>
              <a:rPr kumimoji="0" lang="en-US" altLang="en-US" sz="2000" b="0" i="0" u="none" strike="noStrike" cap="none" normalizeH="0" baseline="0" dirty="0">
                <a:ln>
                  <a:noFill/>
                </a:ln>
                <a:solidFill>
                  <a:srgbClr val="000000"/>
                </a:solidFill>
                <a:effectLst/>
                <a:latin typeface="inter-regular"/>
              </a:rPr>
              <a:t> a;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rgbClr val="2E8B57"/>
                </a:solidFill>
                <a:effectLst/>
                <a:latin typeface="inter-regular"/>
              </a:rPr>
              <a:t>int</a:t>
            </a:r>
            <a:r>
              <a:rPr kumimoji="0" lang="en-US" altLang="en-US" sz="2000" b="0" i="0" u="none" strike="noStrike" cap="none" normalizeH="0" baseline="0" dirty="0">
                <a:ln>
                  <a:noFill/>
                </a:ln>
                <a:solidFill>
                  <a:srgbClr val="000000"/>
                </a:solidFill>
                <a:effectLst/>
                <a:latin typeface="inter-regular"/>
              </a:rPr>
              <a:t> main()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rgbClr val="006699"/>
                </a:solidFill>
                <a:effectLst/>
                <a:latin typeface="inter-regular"/>
              </a:rPr>
              <a:t>extern</a:t>
            </a:r>
            <a:r>
              <a:rPr kumimoji="0" lang="en-US" altLang="en-US" sz="2000" b="0" i="0" u="none" strike="noStrike" cap="none" normalizeH="0" baseline="0" dirty="0">
                <a:ln>
                  <a:noFill/>
                </a:ln>
                <a:solidFill>
                  <a:srgbClr val="000000"/>
                </a:solidFill>
                <a:effectLst/>
                <a:latin typeface="inter-regular"/>
              </a:rPr>
              <a:t> </a:t>
            </a:r>
            <a:r>
              <a:rPr kumimoji="0" lang="en-US" altLang="en-US" sz="2000" b="1" i="0" u="none" strike="noStrike" cap="none" normalizeH="0" baseline="0" dirty="0">
                <a:ln>
                  <a:noFill/>
                </a:ln>
                <a:solidFill>
                  <a:srgbClr val="2E8B57"/>
                </a:solidFill>
                <a:effectLst/>
                <a:latin typeface="inter-regular"/>
              </a:rPr>
              <a:t>int</a:t>
            </a:r>
            <a:r>
              <a:rPr kumimoji="0" lang="en-US" altLang="en-US" sz="2000" b="0" i="0" u="none" strike="noStrike" cap="none" normalizeH="0" baseline="0" dirty="0">
                <a:ln>
                  <a:noFill/>
                </a:ln>
                <a:solidFill>
                  <a:srgbClr val="000000"/>
                </a:solidFill>
                <a:effectLst/>
                <a:latin typeface="inter-regular"/>
              </a:rPr>
              <a:t> a; </a:t>
            </a:r>
            <a:r>
              <a:rPr kumimoji="0" lang="en-US" altLang="en-US" sz="2000" b="0" i="0" u="none" strike="noStrike" cap="none" normalizeH="0" baseline="0" dirty="0">
                <a:ln>
                  <a:noFill/>
                </a:ln>
                <a:solidFill>
                  <a:srgbClr val="008200"/>
                </a:solidFill>
                <a:effectLst/>
                <a:latin typeface="inter-regular"/>
              </a:rPr>
              <a:t>// variable a is defined globally, the memory will not be allocated to a</a:t>
            </a:r>
            <a:r>
              <a:rPr kumimoji="0" lang="en-US" altLang="en-US" sz="20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err="1">
                <a:ln>
                  <a:noFill/>
                </a:ln>
                <a:solidFill>
                  <a:srgbClr val="000000"/>
                </a:solidFill>
                <a:effectLst/>
                <a:latin typeface="inter-regular"/>
              </a:rPr>
              <a:t>printf</a:t>
            </a:r>
            <a:r>
              <a:rPr kumimoji="0" lang="en-US" altLang="en-US" sz="2000" b="0" i="0" u="none" strike="noStrike" cap="none" normalizeH="0" baseline="0" dirty="0">
                <a:ln>
                  <a:noFill/>
                </a:ln>
                <a:solidFill>
                  <a:srgbClr val="000000"/>
                </a:solidFill>
                <a:effectLst/>
                <a:latin typeface="inter-regular"/>
              </a:rPr>
              <a:t>(</a:t>
            </a:r>
            <a:r>
              <a:rPr kumimoji="0" lang="en-US" altLang="en-US" sz="2000" b="0" i="0" u="none" strike="noStrike" cap="none" normalizeH="0" baseline="0" dirty="0">
                <a:ln>
                  <a:noFill/>
                </a:ln>
                <a:solidFill>
                  <a:srgbClr val="0000FF"/>
                </a:solidFill>
                <a:effectLst/>
                <a:latin typeface="inter-regular"/>
              </a:rPr>
              <a:t>"%</a:t>
            </a:r>
            <a:r>
              <a:rPr kumimoji="0" lang="en-US" altLang="en-US" sz="2000" b="0" i="0" u="none" strike="noStrike" cap="none" normalizeH="0" baseline="0" dirty="0" err="1">
                <a:ln>
                  <a:noFill/>
                </a:ln>
                <a:solidFill>
                  <a:srgbClr val="0000FF"/>
                </a:solidFill>
                <a:effectLst/>
                <a:latin typeface="inter-regular"/>
              </a:rPr>
              <a:t>d"</a:t>
            </a:r>
            <a:r>
              <a:rPr kumimoji="0" lang="en-US" altLang="en-US" sz="2000" b="0" i="0" u="none" strike="noStrike" cap="none" normalizeH="0" baseline="0" dirty="0" err="1">
                <a:ln>
                  <a:noFill/>
                </a:ln>
                <a:solidFill>
                  <a:srgbClr val="000000"/>
                </a:solidFill>
                <a:effectLst/>
                <a:latin typeface="inter-regular"/>
              </a:rPr>
              <a:t>,a</a:t>
            </a:r>
            <a:r>
              <a:rPr kumimoji="0" lang="en-US" altLang="en-US" sz="20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00000"/>
                </a:solidFill>
                <a:effectLst/>
                <a:latin typeface="inter-regular"/>
              </a:rPr>
              <a:t>}  </a:t>
            </a:r>
            <a:endParaRPr kumimoji="0" lang="en-US" altLang="en-US" sz="20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inter-bold"/>
              </a:rPr>
              <a:t>Output : 0</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9F9F9"/>
                </a:solidFill>
                <a:effectLst/>
                <a:latin typeface="Arial Unicode MS"/>
              </a:rPr>
              <a:t>0</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5191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B9A197-C9F1-45F3-99D2-5BAE0D0CCB53}"/>
              </a:ext>
            </a:extLst>
          </p:cNvPr>
          <p:cNvSpPr txBox="1"/>
          <p:nvPr/>
        </p:nvSpPr>
        <p:spPr>
          <a:xfrm>
            <a:off x="1271726" y="1069695"/>
            <a:ext cx="3522216" cy="2031325"/>
          </a:xfrm>
          <a:prstGeom prst="rect">
            <a:avLst/>
          </a:prstGeom>
          <a:noFill/>
        </p:spPr>
        <p:txBody>
          <a:bodyPr wrap="square">
            <a:spAutoFit/>
          </a:bodyPr>
          <a:lstStyle/>
          <a:p>
            <a:r>
              <a:rPr lang="en-IN" sz="1800" b="1" dirty="0"/>
              <a:t>struct</a:t>
            </a:r>
            <a:r>
              <a:rPr lang="en-IN" sz="1800" dirty="0"/>
              <a:t> student</a:t>
            </a:r>
          </a:p>
          <a:p>
            <a:r>
              <a:rPr lang="en-IN" sz="1800" dirty="0"/>
              <a:t>{  </a:t>
            </a:r>
          </a:p>
          <a:p>
            <a:r>
              <a:rPr lang="en-IN" sz="1800" dirty="0"/>
              <a:t> </a:t>
            </a:r>
            <a:r>
              <a:rPr lang="en-IN" sz="1800" b="1" dirty="0"/>
              <a:t>int</a:t>
            </a:r>
            <a:r>
              <a:rPr lang="en-IN" sz="1800" dirty="0"/>
              <a:t> </a:t>
            </a:r>
            <a:r>
              <a:rPr lang="en-IN" sz="1800" dirty="0" err="1"/>
              <a:t>roll_no</a:t>
            </a:r>
            <a:r>
              <a:rPr lang="en-IN" sz="1800" dirty="0"/>
              <a:t>;  </a:t>
            </a:r>
          </a:p>
          <a:p>
            <a:r>
              <a:rPr lang="en-IN" sz="1800" dirty="0"/>
              <a:t>    </a:t>
            </a:r>
            <a:r>
              <a:rPr lang="en-IN" sz="1800" b="1" dirty="0"/>
              <a:t>char</a:t>
            </a:r>
            <a:r>
              <a:rPr lang="en-IN" sz="1800" dirty="0"/>
              <a:t> name[20];  </a:t>
            </a:r>
          </a:p>
          <a:p>
            <a:r>
              <a:rPr lang="en-IN" sz="1800" dirty="0"/>
              <a:t>    </a:t>
            </a:r>
            <a:r>
              <a:rPr lang="en-IN" sz="1800" b="1" dirty="0"/>
              <a:t>float</a:t>
            </a:r>
            <a:r>
              <a:rPr lang="en-IN" sz="1800" dirty="0"/>
              <a:t> CGPA;  </a:t>
            </a:r>
          </a:p>
          <a:p>
            <a:r>
              <a:rPr lang="en-IN" sz="1800" dirty="0"/>
              <a:t>}; </a:t>
            </a:r>
          </a:p>
          <a:p>
            <a:endParaRPr lang="en-IN" sz="1800" dirty="0"/>
          </a:p>
        </p:txBody>
      </p:sp>
      <p:sp>
        <p:nvSpPr>
          <p:cNvPr id="9" name="TextBox 8">
            <a:extLst>
              <a:ext uri="{FF2B5EF4-FFF2-40B4-BE49-F238E27FC236}">
                <a16:creationId xmlns:a16="http://schemas.microsoft.com/office/drawing/2014/main" id="{E719A94F-0A61-489E-B39A-2B2F238769C7}"/>
              </a:ext>
            </a:extLst>
          </p:cNvPr>
          <p:cNvSpPr txBox="1"/>
          <p:nvPr/>
        </p:nvSpPr>
        <p:spPr>
          <a:xfrm>
            <a:off x="490490" y="3101020"/>
            <a:ext cx="7890029" cy="369332"/>
          </a:xfrm>
          <a:prstGeom prst="rect">
            <a:avLst/>
          </a:prstGeom>
          <a:noFill/>
        </p:spPr>
        <p:txBody>
          <a:bodyPr wrap="square">
            <a:spAutoFit/>
          </a:bodyPr>
          <a:lstStyle/>
          <a:p>
            <a:r>
              <a:rPr lang="en-IN" b="1" dirty="0"/>
              <a:t>We can write structure in two places  1)above main     2)In main</a:t>
            </a:r>
            <a:endParaRPr lang="en-IN" sz="1800" dirty="0"/>
          </a:p>
        </p:txBody>
      </p:sp>
      <p:sp>
        <p:nvSpPr>
          <p:cNvPr id="10" name="TextBox 9">
            <a:extLst>
              <a:ext uri="{FF2B5EF4-FFF2-40B4-BE49-F238E27FC236}">
                <a16:creationId xmlns:a16="http://schemas.microsoft.com/office/drawing/2014/main" id="{F564EEB6-F4FF-4FD4-9E92-27F31CC355C2}"/>
              </a:ext>
            </a:extLst>
          </p:cNvPr>
          <p:cNvSpPr txBox="1"/>
          <p:nvPr/>
        </p:nvSpPr>
        <p:spPr>
          <a:xfrm>
            <a:off x="705034" y="3789467"/>
            <a:ext cx="3522216" cy="3139321"/>
          </a:xfrm>
          <a:prstGeom prst="rect">
            <a:avLst/>
          </a:prstGeom>
          <a:noFill/>
        </p:spPr>
        <p:txBody>
          <a:bodyPr wrap="square">
            <a:spAutoFit/>
          </a:bodyPr>
          <a:lstStyle/>
          <a:p>
            <a:r>
              <a:rPr lang="en-IN" sz="1800" b="1" dirty="0">
                <a:solidFill>
                  <a:srgbClr val="3333FF"/>
                </a:solidFill>
              </a:rPr>
              <a:t>struct student</a:t>
            </a:r>
          </a:p>
          <a:p>
            <a:r>
              <a:rPr lang="en-IN" sz="1800" b="1" dirty="0">
                <a:solidFill>
                  <a:srgbClr val="3333FF"/>
                </a:solidFill>
              </a:rPr>
              <a:t>{  </a:t>
            </a:r>
          </a:p>
          <a:p>
            <a:r>
              <a:rPr lang="en-IN" sz="1800" b="1" dirty="0">
                <a:solidFill>
                  <a:srgbClr val="3333FF"/>
                </a:solidFill>
              </a:rPr>
              <a:t> int </a:t>
            </a:r>
            <a:r>
              <a:rPr lang="en-IN" sz="1800" b="1" dirty="0" err="1">
                <a:solidFill>
                  <a:srgbClr val="3333FF"/>
                </a:solidFill>
              </a:rPr>
              <a:t>rollno</a:t>
            </a:r>
            <a:r>
              <a:rPr lang="en-IN" sz="1800" b="1" dirty="0">
                <a:solidFill>
                  <a:srgbClr val="3333FF"/>
                </a:solidFill>
              </a:rPr>
              <a:t>;  </a:t>
            </a:r>
          </a:p>
          <a:p>
            <a:r>
              <a:rPr lang="en-IN" sz="1800" b="1" dirty="0">
                <a:solidFill>
                  <a:srgbClr val="3333FF"/>
                </a:solidFill>
              </a:rPr>
              <a:t>    char name[20];  </a:t>
            </a:r>
          </a:p>
          <a:p>
            <a:r>
              <a:rPr lang="en-IN" sz="1800" b="1" dirty="0">
                <a:solidFill>
                  <a:srgbClr val="3333FF"/>
                </a:solidFill>
              </a:rPr>
              <a:t>    float CGPA;  </a:t>
            </a:r>
          </a:p>
          <a:p>
            <a:r>
              <a:rPr lang="en-IN" sz="1800" b="1" dirty="0">
                <a:solidFill>
                  <a:srgbClr val="3333FF"/>
                </a:solidFill>
              </a:rPr>
              <a:t>}; </a:t>
            </a:r>
          </a:p>
          <a:p>
            <a:r>
              <a:rPr lang="en-IN" b="1" dirty="0">
                <a:solidFill>
                  <a:srgbClr val="3333FF"/>
                </a:solidFill>
              </a:rPr>
              <a:t>int main()</a:t>
            </a:r>
          </a:p>
          <a:p>
            <a:r>
              <a:rPr lang="en-IN" sz="1800" b="1" dirty="0">
                <a:solidFill>
                  <a:srgbClr val="3333FF"/>
                </a:solidFill>
              </a:rPr>
              <a:t>{…..</a:t>
            </a:r>
          </a:p>
          <a:p>
            <a:r>
              <a:rPr lang="en-IN" b="1" dirty="0">
                <a:solidFill>
                  <a:srgbClr val="3333FF"/>
                </a:solidFill>
              </a:rPr>
              <a:t>…</a:t>
            </a:r>
          </a:p>
          <a:p>
            <a:r>
              <a:rPr lang="en-IN" sz="1800" b="1" dirty="0">
                <a:solidFill>
                  <a:srgbClr val="3333FF"/>
                </a:solidFill>
              </a:rPr>
              <a:t>…return 0;}</a:t>
            </a:r>
          </a:p>
          <a:p>
            <a:endParaRPr lang="en-IN" sz="1800" b="1" dirty="0"/>
          </a:p>
        </p:txBody>
      </p:sp>
      <p:sp>
        <p:nvSpPr>
          <p:cNvPr id="11" name="TextBox 10">
            <a:extLst>
              <a:ext uri="{FF2B5EF4-FFF2-40B4-BE49-F238E27FC236}">
                <a16:creationId xmlns:a16="http://schemas.microsoft.com/office/drawing/2014/main" id="{C54999E1-7621-4AEB-82D3-A6816F558E7C}"/>
              </a:ext>
            </a:extLst>
          </p:cNvPr>
          <p:cNvSpPr txBox="1"/>
          <p:nvPr/>
        </p:nvSpPr>
        <p:spPr>
          <a:xfrm>
            <a:off x="6272813" y="3650967"/>
            <a:ext cx="3522216" cy="3416320"/>
          </a:xfrm>
          <a:prstGeom prst="rect">
            <a:avLst/>
          </a:prstGeom>
          <a:noFill/>
        </p:spPr>
        <p:txBody>
          <a:bodyPr wrap="square">
            <a:spAutoFit/>
          </a:bodyPr>
          <a:lstStyle/>
          <a:p>
            <a:r>
              <a:rPr lang="en-IN" b="1" dirty="0">
                <a:solidFill>
                  <a:srgbClr val="C030B9"/>
                </a:solidFill>
              </a:rPr>
              <a:t>int main()</a:t>
            </a:r>
          </a:p>
          <a:p>
            <a:r>
              <a:rPr lang="en-IN" sz="1800" b="1" dirty="0">
                <a:solidFill>
                  <a:srgbClr val="C030B9"/>
                </a:solidFill>
              </a:rPr>
              <a:t>{</a:t>
            </a:r>
          </a:p>
          <a:p>
            <a:r>
              <a:rPr lang="en-IN" sz="1800" b="1" dirty="0">
                <a:solidFill>
                  <a:srgbClr val="C030B9"/>
                </a:solidFill>
              </a:rPr>
              <a:t>struct student</a:t>
            </a:r>
          </a:p>
          <a:p>
            <a:r>
              <a:rPr lang="en-IN" sz="1800" b="1" dirty="0">
                <a:solidFill>
                  <a:srgbClr val="C030B9"/>
                </a:solidFill>
              </a:rPr>
              <a:t>{  </a:t>
            </a:r>
          </a:p>
          <a:p>
            <a:r>
              <a:rPr lang="en-IN" sz="1800" b="1" dirty="0">
                <a:solidFill>
                  <a:srgbClr val="C030B9"/>
                </a:solidFill>
              </a:rPr>
              <a:t> int </a:t>
            </a:r>
            <a:r>
              <a:rPr lang="en-IN" sz="1800" b="1" dirty="0" err="1">
                <a:solidFill>
                  <a:srgbClr val="C030B9"/>
                </a:solidFill>
              </a:rPr>
              <a:t>rollno</a:t>
            </a:r>
            <a:r>
              <a:rPr lang="en-IN" sz="1800" b="1" dirty="0">
                <a:solidFill>
                  <a:srgbClr val="C030B9"/>
                </a:solidFill>
              </a:rPr>
              <a:t>;  </a:t>
            </a:r>
          </a:p>
          <a:p>
            <a:r>
              <a:rPr lang="en-IN" sz="1800" b="1" dirty="0">
                <a:solidFill>
                  <a:srgbClr val="C030B9"/>
                </a:solidFill>
              </a:rPr>
              <a:t>    char name[20];  </a:t>
            </a:r>
          </a:p>
          <a:p>
            <a:r>
              <a:rPr lang="en-IN" sz="1800" b="1" dirty="0">
                <a:solidFill>
                  <a:srgbClr val="C030B9"/>
                </a:solidFill>
              </a:rPr>
              <a:t>    float CGPA;  </a:t>
            </a:r>
          </a:p>
          <a:p>
            <a:r>
              <a:rPr lang="en-IN" sz="1800" b="1" dirty="0">
                <a:solidFill>
                  <a:srgbClr val="C030B9"/>
                </a:solidFill>
              </a:rPr>
              <a:t>}; </a:t>
            </a:r>
          </a:p>
          <a:p>
            <a:r>
              <a:rPr lang="en-IN" sz="1800" b="1" dirty="0">
                <a:solidFill>
                  <a:srgbClr val="C030B9"/>
                </a:solidFill>
              </a:rPr>
              <a:t>…..</a:t>
            </a:r>
          </a:p>
          <a:p>
            <a:r>
              <a:rPr lang="en-IN" b="1" dirty="0">
                <a:solidFill>
                  <a:srgbClr val="C030B9"/>
                </a:solidFill>
              </a:rPr>
              <a:t>…</a:t>
            </a:r>
          </a:p>
          <a:p>
            <a:r>
              <a:rPr lang="en-IN" sz="1800" b="1" dirty="0">
                <a:solidFill>
                  <a:srgbClr val="C030B9"/>
                </a:solidFill>
              </a:rPr>
              <a:t>…return 0;}</a:t>
            </a:r>
          </a:p>
          <a:p>
            <a:endParaRPr lang="en-IN" sz="1800" dirty="0"/>
          </a:p>
        </p:txBody>
      </p:sp>
      <p:sp>
        <p:nvSpPr>
          <p:cNvPr id="12" name="Title 1">
            <a:extLst>
              <a:ext uri="{FF2B5EF4-FFF2-40B4-BE49-F238E27FC236}">
                <a16:creationId xmlns:a16="http://schemas.microsoft.com/office/drawing/2014/main" id="{FF76A489-77A0-46C2-8897-A37B6A44D83E}"/>
              </a:ext>
            </a:extLst>
          </p:cNvPr>
          <p:cNvSpPr>
            <a:spLocks noGrp="1"/>
          </p:cNvSpPr>
          <p:nvPr>
            <p:ph type="title"/>
          </p:nvPr>
        </p:nvSpPr>
        <p:spPr>
          <a:xfrm>
            <a:off x="598503" y="0"/>
            <a:ext cx="10515600" cy="1325563"/>
          </a:xfrm>
        </p:spPr>
        <p:txBody>
          <a:bodyPr/>
          <a:lstStyle/>
          <a:p>
            <a:pPr algn="ctr"/>
            <a:r>
              <a:rPr lang="en-US" u="sng" dirty="0"/>
              <a:t>structure declaration</a:t>
            </a:r>
            <a:endParaRPr lang="en-IN" u="sng" dirty="0"/>
          </a:p>
        </p:txBody>
      </p:sp>
      <p:sp>
        <p:nvSpPr>
          <p:cNvPr id="2" name="Footer Placeholder 1">
            <a:extLst>
              <a:ext uri="{FF2B5EF4-FFF2-40B4-BE49-F238E27FC236}">
                <a16:creationId xmlns:a16="http://schemas.microsoft.com/office/drawing/2014/main" id="{F291A4F1-F0AE-43D7-8FCB-D6DF1AEB1269}"/>
              </a:ext>
            </a:extLst>
          </p:cNvPr>
          <p:cNvSpPr>
            <a:spLocks noGrp="1"/>
          </p:cNvSpPr>
          <p:nvPr>
            <p:ph type="ftr" sz="quarter" idx="11"/>
          </p:nvPr>
        </p:nvSpPr>
        <p:spPr/>
        <p:txBody>
          <a:bodyPr/>
          <a:lstStyle/>
          <a:p>
            <a:r>
              <a:rPr lang="en-US"/>
              <a:t>PROGRAMMING FOR PROBLEM SOLVING USING 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fade">
                                      <p:cBhvr>
                                        <p:cTn id="37" dur="500"/>
                                        <p:tgtEl>
                                          <p:spTgt spid="11">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xEl>
                                              <p:pRg st="1" end="1"/>
                                            </p:txEl>
                                          </p:spTgt>
                                        </p:tgtEl>
                                        <p:attrNameLst>
                                          <p:attrName>style.visibility</p:attrName>
                                        </p:attrNameLst>
                                      </p:cBhvr>
                                      <p:to>
                                        <p:strVal val="visible"/>
                                      </p:to>
                                    </p:set>
                                    <p:animEffect transition="in" filter="fade">
                                      <p:cBhvr>
                                        <p:cTn id="40" dur="500"/>
                                        <p:tgtEl>
                                          <p:spTgt spid="11">
                                            <p:txEl>
                                              <p:pRg st="1" end="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animEffect transition="in" filter="fade">
                                      <p:cBhvr>
                                        <p:cTn id="43" dur="500"/>
                                        <p:tgtEl>
                                          <p:spTgt spid="11">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1">
                                            <p:txEl>
                                              <p:pRg st="3" end="3"/>
                                            </p:txEl>
                                          </p:spTgt>
                                        </p:tgtEl>
                                        <p:attrNameLst>
                                          <p:attrName>style.visibility</p:attrName>
                                        </p:attrNameLst>
                                      </p:cBhvr>
                                      <p:to>
                                        <p:strVal val="visible"/>
                                      </p:to>
                                    </p:set>
                                    <p:animEffect transition="in" filter="fade">
                                      <p:cBhvr>
                                        <p:cTn id="46" dur="500"/>
                                        <p:tgtEl>
                                          <p:spTgt spid="11">
                                            <p:txEl>
                                              <p:pRg st="3" end="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animEffect transition="in" filter="fade">
                                      <p:cBhvr>
                                        <p:cTn id="49" dur="500"/>
                                        <p:tgtEl>
                                          <p:spTgt spid="11">
                                            <p:txEl>
                                              <p:pRg st="4" end="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xEl>
                                              <p:pRg st="5" end="5"/>
                                            </p:txEl>
                                          </p:spTgt>
                                        </p:tgtEl>
                                        <p:attrNameLst>
                                          <p:attrName>style.visibility</p:attrName>
                                        </p:attrNameLst>
                                      </p:cBhvr>
                                      <p:to>
                                        <p:strVal val="visible"/>
                                      </p:to>
                                    </p:set>
                                    <p:animEffect transition="in" filter="fade">
                                      <p:cBhvr>
                                        <p:cTn id="52" dur="500"/>
                                        <p:tgtEl>
                                          <p:spTgt spid="11">
                                            <p:txEl>
                                              <p:pRg st="5" end="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1">
                                            <p:txEl>
                                              <p:pRg st="6" end="6"/>
                                            </p:txEl>
                                          </p:spTgt>
                                        </p:tgtEl>
                                        <p:attrNameLst>
                                          <p:attrName>style.visibility</p:attrName>
                                        </p:attrNameLst>
                                      </p:cBhvr>
                                      <p:to>
                                        <p:strVal val="visible"/>
                                      </p:to>
                                    </p:set>
                                    <p:animEffect transition="in" filter="fade">
                                      <p:cBhvr>
                                        <p:cTn id="55" dur="500"/>
                                        <p:tgtEl>
                                          <p:spTgt spid="11">
                                            <p:txEl>
                                              <p:pRg st="6" end="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1">
                                            <p:txEl>
                                              <p:pRg st="7" end="7"/>
                                            </p:txEl>
                                          </p:spTgt>
                                        </p:tgtEl>
                                        <p:attrNameLst>
                                          <p:attrName>style.visibility</p:attrName>
                                        </p:attrNameLst>
                                      </p:cBhvr>
                                      <p:to>
                                        <p:strVal val="visible"/>
                                      </p:to>
                                    </p:set>
                                    <p:animEffect transition="in" filter="fade">
                                      <p:cBhvr>
                                        <p:cTn id="58" dur="500"/>
                                        <p:tgtEl>
                                          <p:spTgt spid="11">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1">
                                            <p:txEl>
                                              <p:pRg st="8" end="8"/>
                                            </p:txEl>
                                          </p:spTgt>
                                        </p:tgtEl>
                                        <p:attrNameLst>
                                          <p:attrName>style.visibility</p:attrName>
                                        </p:attrNameLst>
                                      </p:cBhvr>
                                      <p:to>
                                        <p:strVal val="visible"/>
                                      </p:to>
                                    </p:set>
                                    <p:animEffect transition="in" filter="fade">
                                      <p:cBhvr>
                                        <p:cTn id="61" dur="500"/>
                                        <p:tgtEl>
                                          <p:spTgt spid="11">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1">
                                            <p:txEl>
                                              <p:pRg st="9" end="9"/>
                                            </p:txEl>
                                          </p:spTgt>
                                        </p:tgtEl>
                                        <p:attrNameLst>
                                          <p:attrName>style.visibility</p:attrName>
                                        </p:attrNameLst>
                                      </p:cBhvr>
                                      <p:to>
                                        <p:strVal val="visible"/>
                                      </p:to>
                                    </p:set>
                                    <p:animEffect transition="in" filter="fade">
                                      <p:cBhvr>
                                        <p:cTn id="64" dur="500"/>
                                        <p:tgtEl>
                                          <p:spTgt spid="11">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1">
                                            <p:txEl>
                                              <p:pRg st="10" end="10"/>
                                            </p:txEl>
                                          </p:spTgt>
                                        </p:tgtEl>
                                        <p:attrNameLst>
                                          <p:attrName>style.visibility</p:attrName>
                                        </p:attrNameLst>
                                      </p:cBhvr>
                                      <p:to>
                                        <p:strVal val="visible"/>
                                      </p:to>
                                    </p:set>
                                    <p:animEffect transition="in" filter="fade">
                                      <p:cBhvr>
                                        <p:cTn id="67"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Accessing members of the structure</a:t>
            </a:r>
            <a:br>
              <a:rPr lang="en-IN" dirty="0"/>
            </a:br>
            <a:endParaRPr lang="en-IN" dirty="0"/>
          </a:p>
        </p:txBody>
      </p:sp>
      <p:sp>
        <p:nvSpPr>
          <p:cNvPr id="3" name="Content Placeholder 2"/>
          <p:cNvSpPr>
            <a:spLocks noGrp="1"/>
          </p:cNvSpPr>
          <p:nvPr>
            <p:ph idx="1"/>
          </p:nvPr>
        </p:nvSpPr>
        <p:spPr/>
        <p:txBody>
          <a:bodyPr>
            <a:normAutofit/>
          </a:bodyPr>
          <a:lstStyle/>
          <a:p>
            <a:r>
              <a:rPr lang="en-IN" dirty="0"/>
              <a:t>Structure members(data) cannot be accessed directly.</a:t>
            </a:r>
          </a:p>
          <a:p>
            <a:pPr marL="0" indent="0">
              <a:buNone/>
            </a:pPr>
            <a:r>
              <a:rPr lang="en-US" dirty="0"/>
              <a:t>step1)First, we need to create a structure variable with the following syntax.</a:t>
            </a:r>
          </a:p>
          <a:p>
            <a:pPr marL="0" indent="0">
              <a:buNone/>
            </a:pPr>
            <a:r>
              <a:rPr lang="en-IN" b="1" u="sng" dirty="0">
                <a:solidFill>
                  <a:srgbClr val="3333FF"/>
                </a:solidFill>
              </a:rPr>
              <a:t>syntax for creating structure variable:</a:t>
            </a:r>
          </a:p>
          <a:p>
            <a:r>
              <a:rPr lang="en-IN" b="1" dirty="0" err="1">
                <a:solidFill>
                  <a:srgbClr val="3333FF"/>
                </a:solidFill>
              </a:rPr>
              <a:t>strucut</a:t>
            </a:r>
            <a:r>
              <a:rPr lang="en-IN" b="1" dirty="0">
                <a:solidFill>
                  <a:srgbClr val="3333FF"/>
                </a:solidFill>
              </a:rPr>
              <a:t> </a:t>
            </a:r>
            <a:r>
              <a:rPr lang="en-IN" b="1" dirty="0" err="1">
                <a:solidFill>
                  <a:srgbClr val="3333FF"/>
                </a:solidFill>
              </a:rPr>
              <a:t>structure_name</a:t>
            </a:r>
            <a:r>
              <a:rPr lang="en-IN" b="1" dirty="0">
                <a:solidFill>
                  <a:srgbClr val="3333FF"/>
                </a:solidFill>
              </a:rPr>
              <a:t> variable;</a:t>
            </a:r>
          </a:p>
          <a:p>
            <a:pPr marL="0" indent="0">
              <a:buNone/>
            </a:pPr>
            <a:r>
              <a:rPr lang="en-US" dirty="0"/>
              <a:t>step2)</a:t>
            </a:r>
            <a:r>
              <a:rPr lang="en-US" dirty="0" err="1"/>
              <a:t>Next,use</a:t>
            </a:r>
            <a:r>
              <a:rPr lang="en-US" dirty="0"/>
              <a:t> dot operator to access structure member.</a:t>
            </a:r>
          </a:p>
          <a:p>
            <a:pPr marL="0" indent="0">
              <a:buNone/>
            </a:pPr>
            <a:r>
              <a:rPr lang="en-IN" b="1" u="sng" dirty="0">
                <a:solidFill>
                  <a:srgbClr val="3333FF"/>
                </a:solidFill>
              </a:rPr>
              <a:t>syntax for accessing structure member:</a:t>
            </a:r>
          </a:p>
          <a:p>
            <a:pPr marL="0" indent="0">
              <a:buNone/>
            </a:pPr>
            <a:r>
              <a:rPr lang="en-IN" b="1" dirty="0" err="1">
                <a:solidFill>
                  <a:srgbClr val="3333FF"/>
                </a:solidFill>
              </a:rPr>
              <a:t>strucuturevariable.structuremember</a:t>
            </a:r>
            <a:r>
              <a:rPr lang="en-IN" b="1" dirty="0">
                <a:solidFill>
                  <a:srgbClr val="3333FF"/>
                </a:solidFill>
              </a:rPr>
              <a:t>;</a:t>
            </a:r>
          </a:p>
          <a:p>
            <a:endParaRPr lang="en-IN" dirty="0"/>
          </a:p>
        </p:txBody>
      </p:sp>
      <p:sp>
        <p:nvSpPr>
          <p:cNvPr id="4" name="Footer Placeholder 3">
            <a:extLst>
              <a:ext uri="{FF2B5EF4-FFF2-40B4-BE49-F238E27FC236}">
                <a16:creationId xmlns:a16="http://schemas.microsoft.com/office/drawing/2014/main" id="{1ED51777-6510-4B71-B04B-20588466B06C}"/>
              </a:ext>
            </a:extLst>
          </p:cNvPr>
          <p:cNvSpPr>
            <a:spLocks noGrp="1"/>
          </p:cNvSpPr>
          <p:nvPr>
            <p:ph type="ftr" sz="quarter" idx="11"/>
          </p:nvPr>
        </p:nvSpPr>
        <p:spPr/>
        <p:txBody>
          <a:bodyPr/>
          <a:lstStyle/>
          <a:p>
            <a:r>
              <a:rPr lang="en-US"/>
              <a:t>PROGRAMMING FOR PROBLEM SOLVING USING C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ADB26-928D-45C0-9CB3-C25EA2C8C7EC}"/>
              </a:ext>
            </a:extLst>
          </p:cNvPr>
          <p:cNvSpPr>
            <a:spLocks noGrp="1"/>
          </p:cNvSpPr>
          <p:nvPr>
            <p:ph type="title"/>
          </p:nvPr>
        </p:nvSpPr>
        <p:spPr/>
        <p:txBody>
          <a:bodyPr/>
          <a:lstStyle/>
          <a:p>
            <a:r>
              <a:rPr lang="en-IN" b="1" dirty="0"/>
              <a:t>          Creating structure variable-2 ways</a:t>
            </a:r>
            <a:endParaRPr lang="te-IN" b="1" dirty="0"/>
          </a:p>
        </p:txBody>
      </p:sp>
      <p:sp>
        <p:nvSpPr>
          <p:cNvPr id="4" name="Footer Placeholder 3">
            <a:extLst>
              <a:ext uri="{FF2B5EF4-FFF2-40B4-BE49-F238E27FC236}">
                <a16:creationId xmlns:a16="http://schemas.microsoft.com/office/drawing/2014/main" id="{184E2344-14AD-4B02-B7D7-18F33C27C076}"/>
              </a:ext>
            </a:extLst>
          </p:cNvPr>
          <p:cNvSpPr>
            <a:spLocks noGrp="1"/>
          </p:cNvSpPr>
          <p:nvPr>
            <p:ph type="ftr" sz="quarter" idx="11"/>
          </p:nvPr>
        </p:nvSpPr>
        <p:spPr/>
        <p:txBody>
          <a:bodyPr/>
          <a:lstStyle/>
          <a:p>
            <a:r>
              <a:rPr lang="en-US"/>
              <a:t>PROGRAMMING FOR PROBLEM SOLVING USING C                                                                                                                                                                                                                    </a:t>
            </a:r>
          </a:p>
        </p:txBody>
      </p:sp>
      <p:sp>
        <p:nvSpPr>
          <p:cNvPr id="6" name="TextBox 5">
            <a:extLst>
              <a:ext uri="{FF2B5EF4-FFF2-40B4-BE49-F238E27FC236}">
                <a16:creationId xmlns:a16="http://schemas.microsoft.com/office/drawing/2014/main" id="{8FDB3DA8-3996-4763-A95F-42F25943E9E2}"/>
              </a:ext>
            </a:extLst>
          </p:cNvPr>
          <p:cNvSpPr txBox="1"/>
          <p:nvPr/>
        </p:nvSpPr>
        <p:spPr>
          <a:xfrm>
            <a:off x="838200" y="1660783"/>
            <a:ext cx="3775668" cy="4832092"/>
          </a:xfrm>
          <a:prstGeom prst="rect">
            <a:avLst/>
          </a:prstGeom>
          <a:noFill/>
        </p:spPr>
        <p:txBody>
          <a:bodyPr wrap="square">
            <a:spAutoFit/>
          </a:bodyPr>
          <a:lstStyle/>
          <a:p>
            <a:pPr algn="just"/>
            <a:r>
              <a:rPr lang="en-US" sz="2800" b="1" i="0" dirty="0">
                <a:solidFill>
                  <a:srgbClr val="006699"/>
                </a:solidFill>
                <a:effectLst/>
                <a:latin typeface="inter-regular"/>
              </a:rPr>
              <a:t>struct</a:t>
            </a:r>
            <a:r>
              <a:rPr lang="en-US" sz="2800" b="0" i="0" dirty="0">
                <a:solidFill>
                  <a:srgbClr val="000000"/>
                </a:solidFill>
                <a:effectLst/>
                <a:latin typeface="inter-regular"/>
              </a:rPr>
              <a:t> employee  </a:t>
            </a:r>
          </a:p>
          <a:p>
            <a:pPr algn="just"/>
            <a:r>
              <a:rPr lang="en-US" sz="2800" b="0" i="0" dirty="0">
                <a:solidFill>
                  <a:srgbClr val="000000"/>
                </a:solidFill>
                <a:effectLst/>
                <a:latin typeface="inter-regular"/>
              </a:rPr>
              <a:t>{   </a:t>
            </a:r>
            <a:r>
              <a:rPr lang="en-US" sz="2800" b="1" i="0" dirty="0">
                <a:solidFill>
                  <a:srgbClr val="2E8B57"/>
                </a:solidFill>
                <a:effectLst/>
                <a:latin typeface="inter-regular"/>
              </a:rPr>
              <a:t>int</a:t>
            </a:r>
            <a:r>
              <a:rPr lang="en-US" sz="2800" b="0" i="0" dirty="0">
                <a:solidFill>
                  <a:srgbClr val="000000"/>
                </a:solidFill>
                <a:effectLst/>
                <a:latin typeface="inter-regular"/>
              </a:rPr>
              <a:t> id;  </a:t>
            </a:r>
          </a:p>
          <a:p>
            <a:pPr algn="just"/>
            <a:r>
              <a:rPr lang="en-US" sz="2800" b="0" i="0" dirty="0">
                <a:solidFill>
                  <a:srgbClr val="000000"/>
                </a:solidFill>
                <a:effectLst/>
                <a:latin typeface="inter-regular"/>
              </a:rPr>
              <a:t>    </a:t>
            </a:r>
            <a:r>
              <a:rPr lang="en-US" sz="2800" b="1" i="0" dirty="0">
                <a:solidFill>
                  <a:srgbClr val="2E8B57"/>
                </a:solidFill>
                <a:effectLst/>
                <a:latin typeface="inter-regular"/>
              </a:rPr>
              <a:t>char</a:t>
            </a:r>
            <a:r>
              <a:rPr lang="en-US" sz="2800" b="0" i="0" dirty="0">
                <a:solidFill>
                  <a:srgbClr val="000000"/>
                </a:solidFill>
                <a:effectLst/>
                <a:latin typeface="inter-regular"/>
              </a:rPr>
              <a:t> name[50];  </a:t>
            </a:r>
          </a:p>
          <a:p>
            <a:pPr algn="just"/>
            <a:r>
              <a:rPr lang="en-US" sz="2800" b="0" i="0" dirty="0">
                <a:solidFill>
                  <a:srgbClr val="000000"/>
                </a:solidFill>
                <a:effectLst/>
                <a:latin typeface="inter-regular"/>
              </a:rPr>
              <a:t>    </a:t>
            </a:r>
            <a:r>
              <a:rPr lang="en-US" sz="2800" b="1" i="0" dirty="0">
                <a:solidFill>
                  <a:srgbClr val="2E8B57"/>
                </a:solidFill>
                <a:effectLst/>
                <a:latin typeface="inter-regular"/>
              </a:rPr>
              <a:t>float</a:t>
            </a:r>
            <a:r>
              <a:rPr lang="en-US" sz="2800" b="0" i="0" dirty="0">
                <a:solidFill>
                  <a:srgbClr val="000000"/>
                </a:solidFill>
                <a:effectLst/>
                <a:latin typeface="inter-regular"/>
              </a:rPr>
              <a:t> salary;  </a:t>
            </a:r>
          </a:p>
          <a:p>
            <a:pPr algn="just"/>
            <a:r>
              <a:rPr lang="en-US" sz="2800" b="0" i="0" dirty="0">
                <a:solidFill>
                  <a:srgbClr val="000000"/>
                </a:solidFill>
                <a:effectLst/>
                <a:latin typeface="inter-regular"/>
              </a:rPr>
              <a:t>}</a:t>
            </a:r>
            <a:r>
              <a:rPr lang="en-US" sz="2800" b="1" i="0" dirty="0">
                <a:solidFill>
                  <a:srgbClr val="3333FF"/>
                </a:solidFill>
                <a:effectLst/>
                <a:latin typeface="inter-regular"/>
              </a:rPr>
              <a:t>e1</a:t>
            </a:r>
            <a:r>
              <a:rPr lang="en-US" sz="2800" dirty="0">
                <a:solidFill>
                  <a:srgbClr val="000000"/>
                </a:solidFill>
                <a:latin typeface="inter-regular"/>
              </a:rPr>
              <a:t>;</a:t>
            </a:r>
            <a:endParaRPr lang="en-US" sz="2800" b="0" i="0" dirty="0">
              <a:solidFill>
                <a:srgbClr val="000000"/>
              </a:solidFill>
              <a:effectLst/>
              <a:latin typeface="inter-regular"/>
            </a:endParaRPr>
          </a:p>
          <a:p>
            <a:pPr algn="just"/>
            <a:r>
              <a:rPr lang="en-US" sz="2800" dirty="0">
                <a:solidFill>
                  <a:srgbClr val="000000"/>
                </a:solidFill>
                <a:latin typeface="inter-regular"/>
              </a:rPr>
              <a:t>int main()</a:t>
            </a:r>
          </a:p>
          <a:p>
            <a:pPr algn="just"/>
            <a:r>
              <a:rPr lang="en-US" sz="2800" b="0" i="0" dirty="0">
                <a:solidFill>
                  <a:srgbClr val="000000"/>
                </a:solidFill>
                <a:effectLst/>
                <a:latin typeface="inter-regular"/>
              </a:rPr>
              <a:t>{</a:t>
            </a:r>
          </a:p>
          <a:p>
            <a:pPr algn="just"/>
            <a:r>
              <a:rPr lang="en-US" sz="2800" dirty="0">
                <a:solidFill>
                  <a:srgbClr val="000000"/>
                </a:solidFill>
                <a:latin typeface="inter-regular"/>
              </a:rPr>
              <a:t>..</a:t>
            </a:r>
          </a:p>
          <a:p>
            <a:pPr algn="just"/>
            <a:r>
              <a:rPr lang="en-US" sz="2800" b="0" i="0" dirty="0">
                <a:solidFill>
                  <a:srgbClr val="000000"/>
                </a:solidFill>
                <a:effectLst/>
                <a:latin typeface="inter-regular"/>
              </a:rPr>
              <a:t>..</a:t>
            </a:r>
          </a:p>
          <a:p>
            <a:pPr algn="just"/>
            <a:r>
              <a:rPr lang="en-US" sz="2800" dirty="0">
                <a:solidFill>
                  <a:srgbClr val="000000"/>
                </a:solidFill>
                <a:latin typeface="inter-regular"/>
              </a:rPr>
              <a:t>.</a:t>
            </a:r>
          </a:p>
          <a:p>
            <a:pPr algn="just"/>
            <a:r>
              <a:rPr lang="en-US" sz="2800" b="0" i="0" dirty="0">
                <a:solidFill>
                  <a:srgbClr val="000000"/>
                </a:solidFill>
                <a:effectLst/>
                <a:latin typeface="inter-regular"/>
              </a:rPr>
              <a:t>..}</a:t>
            </a:r>
          </a:p>
        </p:txBody>
      </p:sp>
      <p:sp>
        <p:nvSpPr>
          <p:cNvPr id="7" name="TextBox 6">
            <a:extLst>
              <a:ext uri="{FF2B5EF4-FFF2-40B4-BE49-F238E27FC236}">
                <a16:creationId xmlns:a16="http://schemas.microsoft.com/office/drawing/2014/main" id="{29880A5B-0978-4568-A9DC-3D8F5BB9E00A}"/>
              </a:ext>
            </a:extLst>
          </p:cNvPr>
          <p:cNvSpPr txBox="1"/>
          <p:nvPr/>
        </p:nvSpPr>
        <p:spPr>
          <a:xfrm>
            <a:off x="7933592" y="1706820"/>
            <a:ext cx="3775668" cy="4832092"/>
          </a:xfrm>
          <a:prstGeom prst="rect">
            <a:avLst/>
          </a:prstGeom>
          <a:noFill/>
        </p:spPr>
        <p:txBody>
          <a:bodyPr wrap="square">
            <a:spAutoFit/>
          </a:bodyPr>
          <a:lstStyle/>
          <a:p>
            <a:pPr algn="just"/>
            <a:r>
              <a:rPr lang="en-US" sz="2800" b="1" i="0" dirty="0">
                <a:solidFill>
                  <a:srgbClr val="006699"/>
                </a:solidFill>
                <a:effectLst/>
                <a:latin typeface="inter-regular"/>
              </a:rPr>
              <a:t>struct</a:t>
            </a:r>
            <a:r>
              <a:rPr lang="en-US" sz="2800" b="0" i="0" dirty="0">
                <a:solidFill>
                  <a:srgbClr val="000000"/>
                </a:solidFill>
                <a:effectLst/>
                <a:latin typeface="inter-regular"/>
              </a:rPr>
              <a:t> employee  </a:t>
            </a:r>
          </a:p>
          <a:p>
            <a:pPr algn="just"/>
            <a:r>
              <a:rPr lang="en-US" sz="2800" b="0" i="0" dirty="0">
                <a:solidFill>
                  <a:srgbClr val="000000"/>
                </a:solidFill>
                <a:effectLst/>
                <a:latin typeface="inter-regular"/>
              </a:rPr>
              <a:t>{   </a:t>
            </a:r>
            <a:r>
              <a:rPr lang="en-US" sz="2800" b="1" i="0" dirty="0">
                <a:solidFill>
                  <a:srgbClr val="2E8B57"/>
                </a:solidFill>
                <a:effectLst/>
                <a:latin typeface="inter-regular"/>
              </a:rPr>
              <a:t>int</a:t>
            </a:r>
            <a:r>
              <a:rPr lang="en-US" sz="2800" b="0" i="0" dirty="0">
                <a:solidFill>
                  <a:srgbClr val="000000"/>
                </a:solidFill>
                <a:effectLst/>
                <a:latin typeface="inter-regular"/>
              </a:rPr>
              <a:t> id;  </a:t>
            </a:r>
          </a:p>
          <a:p>
            <a:pPr algn="just"/>
            <a:r>
              <a:rPr lang="en-US" sz="2800" b="0" i="0" dirty="0">
                <a:solidFill>
                  <a:srgbClr val="000000"/>
                </a:solidFill>
                <a:effectLst/>
                <a:latin typeface="inter-regular"/>
              </a:rPr>
              <a:t>    </a:t>
            </a:r>
            <a:r>
              <a:rPr lang="en-US" sz="2800" b="1" i="0" dirty="0">
                <a:solidFill>
                  <a:srgbClr val="2E8B57"/>
                </a:solidFill>
                <a:effectLst/>
                <a:latin typeface="inter-regular"/>
              </a:rPr>
              <a:t>char</a:t>
            </a:r>
            <a:r>
              <a:rPr lang="en-US" sz="2800" b="0" i="0" dirty="0">
                <a:solidFill>
                  <a:srgbClr val="000000"/>
                </a:solidFill>
                <a:effectLst/>
                <a:latin typeface="inter-regular"/>
              </a:rPr>
              <a:t> name[50];  </a:t>
            </a:r>
          </a:p>
          <a:p>
            <a:pPr algn="just"/>
            <a:r>
              <a:rPr lang="en-US" sz="2800" b="0" i="0" dirty="0">
                <a:solidFill>
                  <a:srgbClr val="000000"/>
                </a:solidFill>
                <a:effectLst/>
                <a:latin typeface="inter-regular"/>
              </a:rPr>
              <a:t>    </a:t>
            </a:r>
            <a:r>
              <a:rPr lang="en-US" sz="2800" b="1" i="0" dirty="0">
                <a:solidFill>
                  <a:srgbClr val="2E8B57"/>
                </a:solidFill>
                <a:effectLst/>
                <a:latin typeface="inter-regular"/>
              </a:rPr>
              <a:t>float</a:t>
            </a:r>
            <a:r>
              <a:rPr lang="en-US" sz="2800" b="0" i="0" dirty="0">
                <a:solidFill>
                  <a:srgbClr val="000000"/>
                </a:solidFill>
                <a:effectLst/>
                <a:latin typeface="inter-regular"/>
              </a:rPr>
              <a:t> salary;  </a:t>
            </a:r>
          </a:p>
          <a:p>
            <a:pPr algn="just"/>
            <a:r>
              <a:rPr lang="en-US" sz="2800" b="0" i="0" dirty="0">
                <a:solidFill>
                  <a:srgbClr val="000000"/>
                </a:solidFill>
                <a:effectLst/>
                <a:latin typeface="inter-regular"/>
              </a:rPr>
              <a:t>};</a:t>
            </a:r>
          </a:p>
          <a:p>
            <a:pPr algn="just"/>
            <a:r>
              <a:rPr lang="en-US" sz="2800" dirty="0">
                <a:solidFill>
                  <a:srgbClr val="000000"/>
                </a:solidFill>
                <a:latin typeface="inter-regular"/>
              </a:rPr>
              <a:t>int main()</a:t>
            </a:r>
          </a:p>
          <a:p>
            <a:pPr algn="just"/>
            <a:r>
              <a:rPr lang="en-US" sz="2800" b="0" i="0" dirty="0">
                <a:solidFill>
                  <a:srgbClr val="000000"/>
                </a:solidFill>
                <a:effectLst/>
                <a:latin typeface="inter-regular"/>
              </a:rPr>
              <a:t>{</a:t>
            </a:r>
          </a:p>
          <a:p>
            <a:pPr algn="just"/>
            <a:r>
              <a:rPr lang="en-US" sz="2800" b="1" dirty="0">
                <a:solidFill>
                  <a:srgbClr val="3333FF"/>
                </a:solidFill>
                <a:latin typeface="inter-regular"/>
              </a:rPr>
              <a:t>struct employee e1;</a:t>
            </a:r>
          </a:p>
          <a:p>
            <a:pPr algn="just"/>
            <a:r>
              <a:rPr lang="en-US" sz="2800" dirty="0">
                <a:solidFill>
                  <a:srgbClr val="000000"/>
                </a:solidFill>
                <a:latin typeface="inter-regular"/>
              </a:rPr>
              <a:t>..</a:t>
            </a:r>
          </a:p>
          <a:p>
            <a:pPr algn="just"/>
            <a:r>
              <a:rPr lang="en-US" sz="2800" b="0" i="0" dirty="0">
                <a:solidFill>
                  <a:srgbClr val="000000"/>
                </a:solidFill>
                <a:effectLst/>
                <a:latin typeface="inter-regular"/>
              </a:rPr>
              <a:t>..</a:t>
            </a:r>
          </a:p>
          <a:p>
            <a:pPr algn="just"/>
            <a:r>
              <a:rPr lang="en-US" sz="2800" dirty="0">
                <a:solidFill>
                  <a:srgbClr val="000000"/>
                </a:solidFill>
                <a:latin typeface="inter-regular"/>
              </a:rPr>
              <a:t>.</a:t>
            </a:r>
            <a:r>
              <a:rPr lang="en-US" sz="2800" b="0" i="0" dirty="0">
                <a:solidFill>
                  <a:srgbClr val="000000"/>
                </a:solidFill>
                <a:effectLst/>
                <a:latin typeface="inter-regular"/>
              </a:rPr>
              <a:t>..}</a:t>
            </a:r>
          </a:p>
        </p:txBody>
      </p:sp>
    </p:spTree>
    <p:extLst>
      <p:ext uri="{BB962C8B-B14F-4D97-AF65-F5344CB8AC3E}">
        <p14:creationId xmlns:p14="http://schemas.microsoft.com/office/powerpoint/2010/main" val="336977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0E3D-D7C7-4EB1-85AF-A701E0ABAFCC}"/>
              </a:ext>
            </a:extLst>
          </p:cNvPr>
          <p:cNvSpPr>
            <a:spLocks noGrp="1"/>
          </p:cNvSpPr>
          <p:nvPr>
            <p:ph type="title"/>
          </p:nvPr>
        </p:nvSpPr>
        <p:spPr/>
        <p:txBody>
          <a:bodyPr/>
          <a:lstStyle/>
          <a:p>
            <a:pPr algn="ctr"/>
            <a:r>
              <a:rPr lang="en-IN" b="1" i="1" dirty="0">
                <a:solidFill>
                  <a:srgbClr val="273239"/>
                </a:solidFill>
                <a:latin typeface="urw-din"/>
              </a:rPr>
              <a:t>I</a:t>
            </a:r>
            <a:r>
              <a:rPr lang="en-IN" b="1" i="1" dirty="0">
                <a:solidFill>
                  <a:srgbClr val="273239"/>
                </a:solidFill>
                <a:effectLst/>
                <a:latin typeface="urw-din"/>
              </a:rPr>
              <a:t>nitialization of structure members</a:t>
            </a:r>
            <a:endParaRPr lang="te-IN" dirty="0"/>
          </a:p>
        </p:txBody>
      </p:sp>
      <p:sp>
        <p:nvSpPr>
          <p:cNvPr id="4" name="Footer Placeholder 3">
            <a:extLst>
              <a:ext uri="{FF2B5EF4-FFF2-40B4-BE49-F238E27FC236}">
                <a16:creationId xmlns:a16="http://schemas.microsoft.com/office/drawing/2014/main" id="{E49D9C05-7FE2-41BA-A155-39D5F2B1A81E}"/>
              </a:ext>
            </a:extLst>
          </p:cNvPr>
          <p:cNvSpPr>
            <a:spLocks noGrp="1"/>
          </p:cNvSpPr>
          <p:nvPr>
            <p:ph type="ftr" sz="quarter" idx="11"/>
          </p:nvPr>
        </p:nvSpPr>
        <p:spPr/>
        <p:txBody>
          <a:bodyPr/>
          <a:lstStyle/>
          <a:p>
            <a:pPr marL="171450" indent="-171450">
              <a:buFont typeface="Arial" panose="020B0604020202020204" pitchFamily="34" charset="0"/>
              <a:buChar char="•"/>
            </a:pPr>
            <a:r>
              <a:rPr lang="en-US"/>
              <a:t>PROGRAMMING FOR PROBLEM SOLVING USING C                                                                                                                                                                                                                    </a:t>
            </a:r>
          </a:p>
        </p:txBody>
      </p:sp>
      <p:sp>
        <p:nvSpPr>
          <p:cNvPr id="5" name="Content Placeholder 4">
            <a:extLst>
              <a:ext uri="{FF2B5EF4-FFF2-40B4-BE49-F238E27FC236}">
                <a16:creationId xmlns:a16="http://schemas.microsoft.com/office/drawing/2014/main" id="{5E10D9DB-113B-4CC4-A0BB-EB4A2738AE6D}"/>
              </a:ext>
            </a:extLst>
          </p:cNvPr>
          <p:cNvSpPr txBox="1">
            <a:spLocks noGrp="1"/>
          </p:cNvSpPr>
          <p:nvPr>
            <p:ph idx="1"/>
          </p:nvPr>
        </p:nvSpPr>
        <p:spPr>
          <a:xfrm>
            <a:off x="838200" y="1825625"/>
            <a:ext cx="4479524" cy="4394023"/>
          </a:xfrm>
          <a:prstGeom prst="rect">
            <a:avLst/>
          </a:prstGeom>
          <a:noFill/>
        </p:spPr>
        <p:txBody>
          <a:bodyPr wrap="square">
            <a:spAutoFit/>
          </a:bodyPr>
          <a:lstStyle/>
          <a:p>
            <a:pPr marL="0" indent="0">
              <a:buNone/>
            </a:pPr>
            <a:r>
              <a:rPr lang="en-IN" sz="1800" b="1" dirty="0">
                <a:solidFill>
                  <a:srgbClr val="3333FF"/>
                </a:solidFill>
              </a:rPr>
              <a:t>struct student</a:t>
            </a:r>
          </a:p>
          <a:p>
            <a:pPr marL="0" indent="0">
              <a:buNone/>
            </a:pPr>
            <a:r>
              <a:rPr lang="en-IN" sz="1800" b="1" dirty="0">
                <a:solidFill>
                  <a:srgbClr val="3333FF"/>
                </a:solidFill>
              </a:rPr>
              <a:t>{  </a:t>
            </a:r>
          </a:p>
          <a:p>
            <a:pPr marL="0" indent="0">
              <a:buNone/>
            </a:pPr>
            <a:r>
              <a:rPr lang="en-IN" sz="1800" b="1" dirty="0">
                <a:solidFill>
                  <a:srgbClr val="FF0000"/>
                </a:solidFill>
              </a:rPr>
              <a:t> int </a:t>
            </a:r>
            <a:r>
              <a:rPr lang="en-IN" sz="1800" b="1" dirty="0" err="1">
                <a:solidFill>
                  <a:srgbClr val="FF0000"/>
                </a:solidFill>
              </a:rPr>
              <a:t>rollno</a:t>
            </a:r>
            <a:r>
              <a:rPr lang="en-IN" sz="1800" b="1" dirty="0">
                <a:solidFill>
                  <a:srgbClr val="FF0000"/>
                </a:solidFill>
              </a:rPr>
              <a:t>=20;  //gives error</a:t>
            </a:r>
          </a:p>
          <a:p>
            <a:pPr marL="0" indent="0">
              <a:buNone/>
            </a:pPr>
            <a:r>
              <a:rPr lang="en-IN" sz="1800" b="1" dirty="0">
                <a:solidFill>
                  <a:srgbClr val="FF0000"/>
                </a:solidFill>
              </a:rPr>
              <a:t>    char name[20]=“ABCD”;   //gives error</a:t>
            </a:r>
          </a:p>
          <a:p>
            <a:pPr marL="0" indent="0">
              <a:buNone/>
            </a:pPr>
            <a:r>
              <a:rPr lang="en-IN" sz="1800" b="1" dirty="0">
                <a:solidFill>
                  <a:srgbClr val="FF0000"/>
                </a:solidFill>
              </a:rPr>
              <a:t>    float CGPA=9.5;   //gives error</a:t>
            </a:r>
          </a:p>
          <a:p>
            <a:pPr marL="0" indent="0">
              <a:buNone/>
            </a:pPr>
            <a:r>
              <a:rPr lang="en-IN" sz="1800" b="1" dirty="0">
                <a:solidFill>
                  <a:srgbClr val="3333FF"/>
                </a:solidFill>
              </a:rPr>
              <a:t>}; </a:t>
            </a:r>
          </a:p>
          <a:p>
            <a:pPr marL="0" indent="0">
              <a:buNone/>
            </a:pPr>
            <a:r>
              <a:rPr lang="en-IN" b="1" dirty="0">
                <a:solidFill>
                  <a:srgbClr val="3333FF"/>
                </a:solidFill>
              </a:rPr>
              <a:t>int main()</a:t>
            </a:r>
          </a:p>
          <a:p>
            <a:pPr marL="0" indent="0">
              <a:buNone/>
            </a:pPr>
            <a:r>
              <a:rPr lang="en-IN" sz="1800" b="1" dirty="0">
                <a:solidFill>
                  <a:srgbClr val="3333FF"/>
                </a:solidFill>
              </a:rPr>
              <a:t>{…..</a:t>
            </a:r>
          </a:p>
          <a:p>
            <a:pPr marL="0" indent="0">
              <a:buNone/>
            </a:pPr>
            <a:r>
              <a:rPr lang="en-IN" b="1" dirty="0">
                <a:solidFill>
                  <a:srgbClr val="3333FF"/>
                </a:solidFill>
              </a:rPr>
              <a:t>…</a:t>
            </a:r>
          </a:p>
          <a:p>
            <a:pPr marL="0" indent="0">
              <a:buNone/>
            </a:pPr>
            <a:r>
              <a:rPr lang="en-IN" sz="1800" b="1" dirty="0">
                <a:solidFill>
                  <a:srgbClr val="3333FF"/>
                </a:solidFill>
              </a:rPr>
              <a:t>…return 0;}</a:t>
            </a:r>
          </a:p>
          <a:p>
            <a:pPr marL="0" indent="0">
              <a:buNone/>
            </a:pPr>
            <a:endParaRPr lang="en-IN" sz="1800" b="1" dirty="0"/>
          </a:p>
        </p:txBody>
      </p:sp>
      <p:sp>
        <p:nvSpPr>
          <p:cNvPr id="7" name="TextBox 6">
            <a:extLst>
              <a:ext uri="{FF2B5EF4-FFF2-40B4-BE49-F238E27FC236}">
                <a16:creationId xmlns:a16="http://schemas.microsoft.com/office/drawing/2014/main" id="{640018C9-F117-4AF7-AD11-7D90FF577232}"/>
              </a:ext>
            </a:extLst>
          </p:cNvPr>
          <p:cNvSpPr txBox="1"/>
          <p:nvPr/>
        </p:nvSpPr>
        <p:spPr>
          <a:xfrm>
            <a:off x="5382403" y="2894352"/>
            <a:ext cx="6094520" cy="369332"/>
          </a:xfrm>
          <a:prstGeom prst="rect">
            <a:avLst/>
          </a:prstGeom>
          <a:noFill/>
        </p:spPr>
        <p:txBody>
          <a:bodyPr wrap="square">
            <a:spAutoFit/>
          </a:bodyPr>
          <a:lstStyle/>
          <a:p>
            <a:r>
              <a:rPr lang="en-IN" b="1" i="0" dirty="0">
                <a:solidFill>
                  <a:srgbClr val="FF0000"/>
                </a:solidFill>
                <a:effectLst/>
                <a:latin typeface="Consolas" panose="020B0609020204030204" pitchFamily="49" charset="0"/>
              </a:rPr>
              <a:t>cannot initialize members here</a:t>
            </a:r>
            <a:endParaRPr lang="te-IN" b="1" dirty="0">
              <a:solidFill>
                <a:srgbClr val="FF0000"/>
              </a:solidFill>
            </a:endParaRPr>
          </a:p>
        </p:txBody>
      </p:sp>
      <p:sp>
        <p:nvSpPr>
          <p:cNvPr id="8" name="Right Brace 7">
            <a:extLst>
              <a:ext uri="{FF2B5EF4-FFF2-40B4-BE49-F238E27FC236}">
                <a16:creationId xmlns:a16="http://schemas.microsoft.com/office/drawing/2014/main" id="{61AACF8C-B3A2-40D6-96F8-12AFC897D7D1}"/>
              </a:ext>
            </a:extLst>
          </p:cNvPr>
          <p:cNvSpPr/>
          <p:nvPr/>
        </p:nvSpPr>
        <p:spPr>
          <a:xfrm>
            <a:off x="4678532" y="2192784"/>
            <a:ext cx="594804" cy="1509204"/>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te-IN"/>
          </a:p>
        </p:txBody>
      </p:sp>
      <p:sp>
        <p:nvSpPr>
          <p:cNvPr id="10" name="TextBox 9">
            <a:extLst>
              <a:ext uri="{FF2B5EF4-FFF2-40B4-BE49-F238E27FC236}">
                <a16:creationId xmlns:a16="http://schemas.microsoft.com/office/drawing/2014/main" id="{E02EB99A-20A1-4C59-B4E2-A039A4766F53}"/>
              </a:ext>
            </a:extLst>
          </p:cNvPr>
          <p:cNvSpPr txBox="1"/>
          <p:nvPr/>
        </p:nvSpPr>
        <p:spPr>
          <a:xfrm>
            <a:off x="4554416" y="4356855"/>
            <a:ext cx="7272494" cy="1107996"/>
          </a:xfrm>
          <a:prstGeom prst="rect">
            <a:avLst/>
          </a:prstGeom>
          <a:noFill/>
        </p:spPr>
        <p:txBody>
          <a:bodyPr wrap="square">
            <a:spAutoFit/>
          </a:bodyPr>
          <a:lstStyle/>
          <a:p>
            <a:r>
              <a:rPr lang="en-US" b="1" i="0" u="sng" dirty="0">
                <a:solidFill>
                  <a:srgbClr val="273239"/>
                </a:solidFill>
                <a:effectLst/>
                <a:latin typeface="urw-din"/>
              </a:rPr>
              <a:t>Reason:</a:t>
            </a:r>
            <a:endParaRPr lang="en-US" u="sng" dirty="0">
              <a:solidFill>
                <a:srgbClr val="273239"/>
              </a:solidFill>
              <a:latin typeface="urw-din"/>
            </a:endParaRPr>
          </a:p>
          <a:p>
            <a:r>
              <a:rPr lang="en-US" sz="2400" b="1" i="0" dirty="0">
                <a:solidFill>
                  <a:srgbClr val="273239"/>
                </a:solidFill>
                <a:effectLst/>
                <a:latin typeface="urw-din"/>
              </a:rPr>
              <a:t>when a datatype is declared, no memory is allocated for it. Memory is allocated only when variables are created.</a:t>
            </a:r>
            <a:endParaRPr lang="te-IN" sz="2400" b="1" dirty="0"/>
          </a:p>
        </p:txBody>
      </p:sp>
      <p:sp>
        <p:nvSpPr>
          <p:cNvPr id="11" name="TextBox 10">
            <a:extLst>
              <a:ext uri="{FF2B5EF4-FFF2-40B4-BE49-F238E27FC236}">
                <a16:creationId xmlns:a16="http://schemas.microsoft.com/office/drawing/2014/main" id="{AB2D58E4-510B-416A-AB8E-C30AED15C904}"/>
              </a:ext>
            </a:extLst>
          </p:cNvPr>
          <p:cNvSpPr txBox="1"/>
          <p:nvPr/>
        </p:nvSpPr>
        <p:spPr>
          <a:xfrm>
            <a:off x="4517153" y="5489051"/>
            <a:ext cx="7272494" cy="369332"/>
          </a:xfrm>
          <a:prstGeom prst="rect">
            <a:avLst/>
          </a:prstGeom>
          <a:noFill/>
        </p:spPr>
        <p:txBody>
          <a:bodyPr wrap="square">
            <a:spAutoFit/>
          </a:bodyPr>
          <a:lstStyle/>
          <a:p>
            <a:r>
              <a:rPr lang="en-US" i="0" dirty="0">
                <a:solidFill>
                  <a:srgbClr val="273239"/>
                </a:solidFill>
                <a:effectLst/>
                <a:latin typeface="urw-din"/>
              </a:rPr>
              <a:t>Initialization can be done with structure variable only.</a:t>
            </a:r>
            <a:endParaRPr lang="te-IN" sz="2400" dirty="0"/>
          </a:p>
        </p:txBody>
      </p:sp>
    </p:spTree>
    <p:extLst>
      <p:ext uri="{BB962C8B-B14F-4D97-AF65-F5344CB8AC3E}">
        <p14:creationId xmlns:p14="http://schemas.microsoft.com/office/powerpoint/2010/main" val="212791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2DE7-29C6-4D58-81BA-01B2C7215D19}"/>
              </a:ext>
            </a:extLst>
          </p:cNvPr>
          <p:cNvSpPr>
            <a:spLocks noGrp="1"/>
          </p:cNvSpPr>
          <p:nvPr>
            <p:ph type="title"/>
          </p:nvPr>
        </p:nvSpPr>
        <p:spPr/>
        <p:txBody>
          <a:bodyPr/>
          <a:lstStyle/>
          <a:p>
            <a:pPr algn="ctr"/>
            <a:r>
              <a:rPr lang="en-IN" b="1" u="sng" dirty="0"/>
              <a:t>structure-example</a:t>
            </a:r>
            <a:endParaRPr lang="te-IN" b="1" u="sng" dirty="0"/>
          </a:p>
        </p:txBody>
      </p:sp>
      <p:sp>
        <p:nvSpPr>
          <p:cNvPr id="4" name="Footer Placeholder 3">
            <a:extLst>
              <a:ext uri="{FF2B5EF4-FFF2-40B4-BE49-F238E27FC236}">
                <a16:creationId xmlns:a16="http://schemas.microsoft.com/office/drawing/2014/main" id="{1690A15C-AD6F-43D4-803A-93B273367A22}"/>
              </a:ext>
            </a:extLst>
          </p:cNvPr>
          <p:cNvSpPr>
            <a:spLocks noGrp="1"/>
          </p:cNvSpPr>
          <p:nvPr>
            <p:ph type="ftr" sz="quarter" idx="11"/>
          </p:nvPr>
        </p:nvSpPr>
        <p:spPr/>
        <p:txBody>
          <a:bodyPr/>
          <a:lstStyle/>
          <a:p>
            <a:r>
              <a:rPr lang="en-US"/>
              <a:t>PROGRAMMING FOR PROBLEM SOLVING USING C                                                                                                                                                                                                                    </a:t>
            </a:r>
          </a:p>
        </p:txBody>
      </p:sp>
      <p:sp>
        <p:nvSpPr>
          <p:cNvPr id="6" name="TextBox 5">
            <a:extLst>
              <a:ext uri="{FF2B5EF4-FFF2-40B4-BE49-F238E27FC236}">
                <a16:creationId xmlns:a16="http://schemas.microsoft.com/office/drawing/2014/main" id="{1070D078-AB31-4ABC-A67B-3E2DE02B1FDD}"/>
              </a:ext>
            </a:extLst>
          </p:cNvPr>
          <p:cNvSpPr txBox="1"/>
          <p:nvPr/>
        </p:nvSpPr>
        <p:spPr>
          <a:xfrm>
            <a:off x="715944" y="1965182"/>
            <a:ext cx="9252019" cy="2677656"/>
          </a:xfrm>
          <a:prstGeom prst="rect">
            <a:avLst/>
          </a:prstGeom>
          <a:noFill/>
        </p:spPr>
        <p:txBody>
          <a:bodyPr wrap="square">
            <a:spAutoFit/>
          </a:bodyPr>
          <a:lstStyle/>
          <a:p>
            <a:r>
              <a:rPr lang="en-IN" sz="2400" b="1" dirty="0"/>
              <a:t>#include&lt;stdio.h&gt;  </a:t>
            </a:r>
          </a:p>
          <a:p>
            <a:r>
              <a:rPr lang="en-IN" sz="2400" b="1" dirty="0"/>
              <a:t>#include &lt;</a:t>
            </a:r>
            <a:r>
              <a:rPr lang="en-IN" sz="2400" b="1" dirty="0" err="1"/>
              <a:t>string.h</a:t>
            </a:r>
            <a:r>
              <a:rPr lang="en-IN" sz="2400" b="1" dirty="0"/>
              <a:t>&gt;    </a:t>
            </a:r>
          </a:p>
          <a:p>
            <a:r>
              <a:rPr lang="en-IN" sz="2400" b="1" dirty="0"/>
              <a:t>struct student     </a:t>
            </a:r>
          </a:p>
          <a:p>
            <a:r>
              <a:rPr lang="en-IN" sz="2400" b="1" dirty="0"/>
              <a:t>{   int </a:t>
            </a:r>
            <a:r>
              <a:rPr lang="en-IN" sz="2400" b="1" dirty="0" err="1"/>
              <a:t>rollno</a:t>
            </a:r>
            <a:r>
              <a:rPr lang="en-IN" sz="2400" b="1" dirty="0"/>
              <a:t>;      </a:t>
            </a:r>
          </a:p>
          <a:p>
            <a:r>
              <a:rPr lang="en-IN" sz="2400" b="1" dirty="0"/>
              <a:t>    char name[50];  </a:t>
            </a:r>
          </a:p>
          <a:p>
            <a:r>
              <a:rPr lang="en-IN" sz="2400" b="1" dirty="0"/>
              <a:t>    float </a:t>
            </a:r>
            <a:r>
              <a:rPr lang="en-IN" sz="2400" b="1" dirty="0" err="1"/>
              <a:t>cgpa</a:t>
            </a:r>
            <a:r>
              <a:rPr lang="en-IN" sz="2400" b="1" dirty="0"/>
              <a:t>;</a:t>
            </a:r>
          </a:p>
          <a:p>
            <a:r>
              <a:rPr lang="en-IN" sz="2400" b="1" dirty="0"/>
              <a:t>}s1;  //declaring s1 variable for structure    </a:t>
            </a:r>
          </a:p>
        </p:txBody>
      </p:sp>
      <p:sp>
        <p:nvSpPr>
          <p:cNvPr id="8" name="TextBox 7">
            <a:extLst>
              <a:ext uri="{FF2B5EF4-FFF2-40B4-BE49-F238E27FC236}">
                <a16:creationId xmlns:a16="http://schemas.microsoft.com/office/drawing/2014/main" id="{B2505A19-C475-4477-AB9F-73F327D0DF91}"/>
              </a:ext>
            </a:extLst>
          </p:cNvPr>
          <p:cNvSpPr txBox="1"/>
          <p:nvPr/>
        </p:nvSpPr>
        <p:spPr>
          <a:xfrm>
            <a:off x="6322926" y="1872849"/>
            <a:ext cx="6094324" cy="2862322"/>
          </a:xfrm>
          <a:prstGeom prst="rect">
            <a:avLst/>
          </a:prstGeom>
          <a:noFill/>
        </p:spPr>
        <p:txBody>
          <a:bodyPr wrap="square">
            <a:spAutoFit/>
          </a:bodyPr>
          <a:lstStyle/>
          <a:p>
            <a:r>
              <a:rPr lang="en-IN" sz="1800" b="1" dirty="0"/>
              <a:t>int main( )    </a:t>
            </a:r>
          </a:p>
          <a:p>
            <a:r>
              <a:rPr lang="en-IN" sz="1800" b="1" dirty="0"/>
              <a:t>{     </a:t>
            </a:r>
          </a:p>
          <a:p>
            <a:r>
              <a:rPr lang="en-IN" sz="1800" b="1" dirty="0"/>
              <a:t>  s1.rollno=39;    </a:t>
            </a:r>
          </a:p>
          <a:p>
            <a:r>
              <a:rPr lang="en-IN" sz="1800" b="1" dirty="0"/>
              <a:t>   </a:t>
            </a:r>
            <a:r>
              <a:rPr lang="en-IN" sz="1800" b="1" dirty="0" err="1"/>
              <a:t>strcpy</a:t>
            </a:r>
            <a:r>
              <a:rPr lang="en-IN" sz="1800" b="1" dirty="0"/>
              <a:t>(s1.name, "ABCD");//copying string into char array </a:t>
            </a:r>
          </a:p>
          <a:p>
            <a:r>
              <a:rPr lang="en-IN" sz="1800" b="1" dirty="0"/>
              <a:t>   s1.cgpa=9.8;</a:t>
            </a:r>
          </a:p>
          <a:p>
            <a:r>
              <a:rPr lang="en-IN" sz="1800" b="1" dirty="0" err="1"/>
              <a:t>printf</a:t>
            </a:r>
            <a:r>
              <a:rPr lang="en-IN" sz="1800" b="1" dirty="0"/>
              <a:t>( "student1-id : %d\n", s1.rollno); </a:t>
            </a:r>
          </a:p>
          <a:p>
            <a:r>
              <a:rPr lang="en-IN" sz="1800" b="1" dirty="0"/>
              <a:t>     </a:t>
            </a:r>
            <a:r>
              <a:rPr lang="en-IN" sz="1800" b="1" dirty="0" err="1"/>
              <a:t>printf</a:t>
            </a:r>
            <a:r>
              <a:rPr lang="en-IN" sz="1800" b="1" dirty="0"/>
              <a:t>( "student1-cgpa : %f\n", s1.cgpa);  </a:t>
            </a:r>
          </a:p>
          <a:p>
            <a:r>
              <a:rPr lang="en-IN" sz="1800" b="1" dirty="0"/>
              <a:t>   </a:t>
            </a:r>
            <a:r>
              <a:rPr lang="en-IN" sz="1800" b="1" dirty="0" err="1"/>
              <a:t>printf</a:t>
            </a:r>
            <a:r>
              <a:rPr lang="en-IN" sz="1800" b="1" dirty="0"/>
              <a:t>( "student1-1 name : %s\n", s1.name);    </a:t>
            </a:r>
          </a:p>
          <a:p>
            <a:r>
              <a:rPr lang="en-IN" sz="1800" b="1" dirty="0"/>
              <a:t>return 0;  </a:t>
            </a:r>
          </a:p>
          <a:p>
            <a:r>
              <a:rPr lang="en-IN" sz="1800" b="1" dirty="0"/>
              <a:t>} </a:t>
            </a:r>
            <a:endParaRPr lang="en-IN" sz="1800" dirty="0"/>
          </a:p>
        </p:txBody>
      </p:sp>
    </p:spTree>
    <p:extLst>
      <p:ext uri="{BB962C8B-B14F-4D97-AF65-F5344CB8AC3E}">
        <p14:creationId xmlns:p14="http://schemas.microsoft.com/office/powerpoint/2010/main" val="557631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42653</TotalTime>
  <Words>3550</Words>
  <Application>Microsoft Office PowerPoint</Application>
  <PresentationFormat>Widescreen</PresentationFormat>
  <Paragraphs>597</Paragraphs>
  <Slides>40</Slides>
  <Notes>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40</vt:i4>
      </vt:variant>
    </vt:vector>
  </HeadingPairs>
  <TitlesOfParts>
    <vt:vector size="59" baseType="lpstr">
      <vt:lpstr>Arial</vt:lpstr>
      <vt:lpstr>Arial Unicode MS</vt:lpstr>
      <vt:lpstr>Calibri</vt:lpstr>
      <vt:lpstr>Calibri Light</vt:lpstr>
      <vt:lpstr>Consolas</vt:lpstr>
      <vt:lpstr>erdana</vt:lpstr>
      <vt:lpstr>euclid_circular_a</vt:lpstr>
      <vt:lpstr>Georgia</vt:lpstr>
      <vt:lpstr>inherit</vt:lpstr>
      <vt:lpstr>inter-bold</vt:lpstr>
      <vt:lpstr>inter-regular</vt:lpstr>
      <vt:lpstr>sofia-pro</vt:lpstr>
      <vt:lpstr>Source Code Pro</vt:lpstr>
      <vt:lpstr>Times New Roman</vt:lpstr>
      <vt:lpstr>Times New Roman</vt:lpstr>
      <vt:lpstr>urw-din</vt:lpstr>
      <vt:lpstr>Verdana</vt:lpstr>
      <vt:lpstr>Wingdings</vt:lpstr>
      <vt:lpstr>Office Theme</vt:lpstr>
      <vt:lpstr>PowerPoint Presentation</vt:lpstr>
      <vt:lpstr>PowerPoint Presentation</vt:lpstr>
      <vt:lpstr>PowerPoint Presentation</vt:lpstr>
      <vt:lpstr>SYNTAX-structure declaration</vt:lpstr>
      <vt:lpstr>structure declaration</vt:lpstr>
      <vt:lpstr>Accessing members of the structure </vt:lpstr>
      <vt:lpstr>          Creating structure variable-2 ways</vt:lpstr>
      <vt:lpstr>Initialization of structure members</vt:lpstr>
      <vt:lpstr>structure-example</vt:lpstr>
      <vt:lpstr>structure-example</vt:lpstr>
      <vt:lpstr>Memory allocation of the structure </vt:lpstr>
      <vt:lpstr>Nested Structures</vt:lpstr>
      <vt:lpstr>Nested Structures-By separate structure </vt:lpstr>
      <vt:lpstr>Nested Structures-By Embedded structure  </vt:lpstr>
      <vt:lpstr>PowerPoint Presentation</vt:lpstr>
      <vt:lpstr>Array of Structures  </vt:lpstr>
      <vt:lpstr>Array of Structures-Example</vt:lpstr>
      <vt:lpstr>Array of Structures-Example</vt:lpstr>
      <vt:lpstr>           Structure and Function</vt:lpstr>
      <vt:lpstr>           Structure and Function</vt:lpstr>
      <vt:lpstr>Union</vt:lpstr>
      <vt:lpstr>Union</vt:lpstr>
      <vt:lpstr>union-example</vt:lpstr>
      <vt:lpstr>Bitfileds</vt:lpstr>
      <vt:lpstr>Bitfileds-example</vt:lpstr>
      <vt:lpstr>Enumeration (or enum) in C</vt:lpstr>
      <vt:lpstr>Enumeration (or enum) in C-example</vt:lpstr>
      <vt:lpstr>typedef</vt:lpstr>
      <vt:lpstr>             typedef-example</vt:lpstr>
      <vt:lpstr>Using typedef with structures </vt:lpstr>
      <vt:lpstr>           Storage Classes in C </vt:lpstr>
      <vt:lpstr>Storage Classes in C </vt:lpstr>
      <vt:lpstr>auto</vt:lpstr>
      <vt:lpstr>auto  </vt:lpstr>
      <vt:lpstr>              Static </vt:lpstr>
      <vt:lpstr>                      Static</vt:lpstr>
      <vt:lpstr>Register </vt:lpstr>
      <vt:lpstr>example</vt:lpstr>
      <vt:lpstr>          External </vt:lpstr>
      <vt:lpstr> 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Language</dc:title>
  <dc:creator>CHAKRI</dc:creator>
  <cp:lastModifiedBy>Swaroopa K</cp:lastModifiedBy>
  <cp:revision>5555</cp:revision>
  <dcterms:created xsi:type="dcterms:W3CDTF">2019-06-12T04:29:05Z</dcterms:created>
  <dcterms:modified xsi:type="dcterms:W3CDTF">2022-03-10T08:15:12Z</dcterms:modified>
</cp:coreProperties>
</file>