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10" r:id="rId39"/>
    <p:sldId id="312" r:id="rId40"/>
    <p:sldId id="293" r:id="rId41"/>
    <p:sldId id="313" r:id="rId42"/>
    <p:sldId id="314" r:id="rId43"/>
    <p:sldId id="315" r:id="rId44"/>
    <p:sldId id="316"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452" r:id="rId132"/>
    <p:sldId id="453" r:id="rId133"/>
    <p:sldId id="454" r:id="rId134"/>
    <p:sldId id="388" r:id="rId135"/>
    <p:sldId id="387" r:id="rId136"/>
    <p:sldId id="406" r:id="rId137"/>
    <p:sldId id="407" r:id="rId138"/>
    <p:sldId id="408" r:id="rId139"/>
    <p:sldId id="409" r:id="rId140"/>
    <p:sldId id="410" r:id="rId141"/>
    <p:sldId id="391" r:id="rId142"/>
    <p:sldId id="392" r:id="rId143"/>
    <p:sldId id="393" r:id="rId144"/>
    <p:sldId id="389" r:id="rId145"/>
    <p:sldId id="394" r:id="rId146"/>
    <p:sldId id="390" r:id="rId147"/>
    <p:sldId id="395" r:id="rId148"/>
    <p:sldId id="396" r:id="rId149"/>
    <p:sldId id="397" r:id="rId150"/>
    <p:sldId id="398" r:id="rId151"/>
    <p:sldId id="399" r:id="rId152"/>
    <p:sldId id="400" r:id="rId153"/>
    <p:sldId id="401" r:id="rId154"/>
    <p:sldId id="402" r:id="rId155"/>
    <p:sldId id="403" r:id="rId156"/>
    <p:sldId id="404" r:id="rId157"/>
    <p:sldId id="405" r:id="rId158"/>
    <p:sldId id="411" r:id="rId159"/>
    <p:sldId id="412" r:id="rId160"/>
    <p:sldId id="413" r:id="rId161"/>
    <p:sldId id="414" r:id="rId162"/>
    <p:sldId id="417" r:id="rId163"/>
    <p:sldId id="415" r:id="rId164"/>
    <p:sldId id="416"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 id="431" r:id="rId179"/>
    <p:sldId id="432" r:id="rId180"/>
    <p:sldId id="433" r:id="rId181"/>
    <p:sldId id="434" r:id="rId182"/>
    <p:sldId id="435" r:id="rId183"/>
    <p:sldId id="436" r:id="rId184"/>
    <p:sldId id="437" r:id="rId185"/>
    <p:sldId id="438" r:id="rId186"/>
    <p:sldId id="439" r:id="rId187"/>
    <p:sldId id="440" r:id="rId188"/>
    <p:sldId id="455" r:id="rId189"/>
    <p:sldId id="441" r:id="rId190"/>
    <p:sldId id="442" r:id="rId191"/>
    <p:sldId id="443" r:id="rId192"/>
    <p:sldId id="444" r:id="rId193"/>
    <p:sldId id="445" r:id="rId194"/>
    <p:sldId id="446" r:id="rId195"/>
    <p:sldId id="447" r:id="rId196"/>
    <p:sldId id="448" r:id="rId197"/>
    <p:sldId id="449" r:id="rId198"/>
    <p:sldId id="450" r:id="rId199"/>
    <p:sldId id="451" r:id="rId200"/>
    <p:sldId id="456" r:id="rId201"/>
    <p:sldId id="460" r:id="rId202"/>
    <p:sldId id="457" r:id="rId203"/>
    <p:sldId id="462" r:id="rId204"/>
    <p:sldId id="461" r:id="rId205"/>
    <p:sldId id="458" r:id="rId206"/>
    <p:sldId id="463" r:id="rId207"/>
    <p:sldId id="464" r:id="rId208"/>
    <p:sldId id="459"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7" r:id="rId249"/>
    <p:sldId id="505" r:id="rId250"/>
    <p:sldId id="506" r:id="rId251"/>
    <p:sldId id="504" r:id="rId252"/>
    <p:sldId id="508" r:id="rId253"/>
    <p:sldId id="509" r:id="rId254"/>
    <p:sldId id="510" r:id="rId255"/>
    <p:sldId id="511" r:id="rId256"/>
    <p:sldId id="512" r:id="rId2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63" Type="http://schemas.openxmlformats.org/officeDocument/2006/relationships/slide" Target="slides/slide62.xml" /><Relationship Id="rId84" Type="http://schemas.openxmlformats.org/officeDocument/2006/relationships/slide" Target="slides/slide83.xml" /><Relationship Id="rId138" Type="http://schemas.openxmlformats.org/officeDocument/2006/relationships/slide" Target="slides/slide137.xml" /><Relationship Id="rId159" Type="http://schemas.openxmlformats.org/officeDocument/2006/relationships/slide" Target="slides/slide158.xml" /><Relationship Id="rId170" Type="http://schemas.openxmlformats.org/officeDocument/2006/relationships/slide" Target="slides/slide169.xml" /><Relationship Id="rId191" Type="http://schemas.openxmlformats.org/officeDocument/2006/relationships/slide" Target="slides/slide190.xml" /><Relationship Id="rId205" Type="http://schemas.openxmlformats.org/officeDocument/2006/relationships/slide" Target="slides/slide204.xml" /><Relationship Id="rId226" Type="http://schemas.openxmlformats.org/officeDocument/2006/relationships/slide" Target="slides/slide225.xml" /><Relationship Id="rId247" Type="http://schemas.openxmlformats.org/officeDocument/2006/relationships/slide" Target="slides/slide246.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53" Type="http://schemas.openxmlformats.org/officeDocument/2006/relationships/slide" Target="slides/slide52.xml" /><Relationship Id="rId74" Type="http://schemas.openxmlformats.org/officeDocument/2006/relationships/slide" Target="slides/slide73.xml" /><Relationship Id="rId128" Type="http://schemas.openxmlformats.org/officeDocument/2006/relationships/slide" Target="slides/slide127.xml" /><Relationship Id="rId149" Type="http://schemas.openxmlformats.org/officeDocument/2006/relationships/slide" Target="slides/slide148.xml" /><Relationship Id="rId5" Type="http://schemas.openxmlformats.org/officeDocument/2006/relationships/slide" Target="slides/slide4.xml" /><Relationship Id="rId95" Type="http://schemas.openxmlformats.org/officeDocument/2006/relationships/slide" Target="slides/slide94.xml" /><Relationship Id="rId160" Type="http://schemas.openxmlformats.org/officeDocument/2006/relationships/slide" Target="slides/slide159.xml" /><Relationship Id="rId181" Type="http://schemas.openxmlformats.org/officeDocument/2006/relationships/slide" Target="slides/slide180.xml" /><Relationship Id="rId216" Type="http://schemas.openxmlformats.org/officeDocument/2006/relationships/slide" Target="slides/slide215.xml" /><Relationship Id="rId237" Type="http://schemas.openxmlformats.org/officeDocument/2006/relationships/slide" Target="slides/slide236.xml" /><Relationship Id="rId258" Type="http://schemas.openxmlformats.org/officeDocument/2006/relationships/presProps" Target="presProps.xml" /><Relationship Id="rId22" Type="http://schemas.openxmlformats.org/officeDocument/2006/relationships/slide" Target="slides/slide21.xml" /><Relationship Id="rId43" Type="http://schemas.openxmlformats.org/officeDocument/2006/relationships/slide" Target="slides/slide42.xml" /><Relationship Id="rId64" Type="http://schemas.openxmlformats.org/officeDocument/2006/relationships/slide" Target="slides/slide63.xml" /><Relationship Id="rId118" Type="http://schemas.openxmlformats.org/officeDocument/2006/relationships/slide" Target="slides/slide117.xml" /><Relationship Id="rId139" Type="http://schemas.openxmlformats.org/officeDocument/2006/relationships/slide" Target="slides/slide138.xml" /><Relationship Id="rId85" Type="http://schemas.openxmlformats.org/officeDocument/2006/relationships/slide" Target="slides/slide84.xml" /><Relationship Id="rId150" Type="http://schemas.openxmlformats.org/officeDocument/2006/relationships/slide" Target="slides/slide149.xml" /><Relationship Id="rId171" Type="http://schemas.openxmlformats.org/officeDocument/2006/relationships/slide" Target="slides/slide170.xml" /><Relationship Id="rId192" Type="http://schemas.openxmlformats.org/officeDocument/2006/relationships/slide" Target="slides/slide191.xml" /><Relationship Id="rId206" Type="http://schemas.openxmlformats.org/officeDocument/2006/relationships/slide" Target="slides/slide205.xml" /><Relationship Id="rId227" Type="http://schemas.openxmlformats.org/officeDocument/2006/relationships/slide" Target="slides/slide226.xml" /><Relationship Id="rId248" Type="http://schemas.openxmlformats.org/officeDocument/2006/relationships/slide" Target="slides/slide247.xml" /><Relationship Id="rId12" Type="http://schemas.openxmlformats.org/officeDocument/2006/relationships/slide" Target="slides/slide11.xml" /><Relationship Id="rId33" Type="http://schemas.openxmlformats.org/officeDocument/2006/relationships/slide" Target="slides/slide32.xml" /><Relationship Id="rId108" Type="http://schemas.openxmlformats.org/officeDocument/2006/relationships/slide" Target="slides/slide107.xml" /><Relationship Id="rId129" Type="http://schemas.openxmlformats.org/officeDocument/2006/relationships/slide" Target="slides/slide128.xml" /><Relationship Id="rId54" Type="http://schemas.openxmlformats.org/officeDocument/2006/relationships/slide" Target="slides/slide53.xml" /><Relationship Id="rId75" Type="http://schemas.openxmlformats.org/officeDocument/2006/relationships/slide" Target="slides/slide74.xml" /><Relationship Id="rId96" Type="http://schemas.openxmlformats.org/officeDocument/2006/relationships/slide" Target="slides/slide95.xml" /><Relationship Id="rId140" Type="http://schemas.openxmlformats.org/officeDocument/2006/relationships/slide" Target="slides/slide139.xml" /><Relationship Id="rId161" Type="http://schemas.openxmlformats.org/officeDocument/2006/relationships/slide" Target="slides/slide160.xml" /><Relationship Id="rId182" Type="http://schemas.openxmlformats.org/officeDocument/2006/relationships/slide" Target="slides/slide181.xml" /><Relationship Id="rId217" Type="http://schemas.openxmlformats.org/officeDocument/2006/relationships/slide" Target="slides/slide216.xml" /><Relationship Id="rId1" Type="http://schemas.openxmlformats.org/officeDocument/2006/relationships/slideMaster" Target="slideMasters/slideMaster1.xml" /><Relationship Id="rId6" Type="http://schemas.openxmlformats.org/officeDocument/2006/relationships/slide" Target="slides/slide5.xml" /><Relationship Id="rId212" Type="http://schemas.openxmlformats.org/officeDocument/2006/relationships/slide" Target="slides/slide211.xml" /><Relationship Id="rId233" Type="http://schemas.openxmlformats.org/officeDocument/2006/relationships/slide" Target="slides/slide232.xml" /><Relationship Id="rId238" Type="http://schemas.openxmlformats.org/officeDocument/2006/relationships/slide" Target="slides/slide237.xml" /><Relationship Id="rId254" Type="http://schemas.openxmlformats.org/officeDocument/2006/relationships/slide" Target="slides/slide253.xml" /><Relationship Id="rId259" Type="http://schemas.openxmlformats.org/officeDocument/2006/relationships/viewProps" Target="viewProps.xml" /><Relationship Id="rId23" Type="http://schemas.openxmlformats.org/officeDocument/2006/relationships/slide" Target="slides/slide22.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119" Type="http://schemas.openxmlformats.org/officeDocument/2006/relationships/slide" Target="slides/slide118.xml" /><Relationship Id="rId44" Type="http://schemas.openxmlformats.org/officeDocument/2006/relationships/slide" Target="slides/slide43.xml" /><Relationship Id="rId60" Type="http://schemas.openxmlformats.org/officeDocument/2006/relationships/slide" Target="slides/slide59.xml" /><Relationship Id="rId65" Type="http://schemas.openxmlformats.org/officeDocument/2006/relationships/slide" Target="slides/slide64.xml" /><Relationship Id="rId81" Type="http://schemas.openxmlformats.org/officeDocument/2006/relationships/slide" Target="slides/slide80.xml" /><Relationship Id="rId86" Type="http://schemas.openxmlformats.org/officeDocument/2006/relationships/slide" Target="slides/slide85.xml" /><Relationship Id="rId130" Type="http://schemas.openxmlformats.org/officeDocument/2006/relationships/slide" Target="slides/slide129.xml" /><Relationship Id="rId135" Type="http://schemas.openxmlformats.org/officeDocument/2006/relationships/slide" Target="slides/slide134.xml" /><Relationship Id="rId151" Type="http://schemas.openxmlformats.org/officeDocument/2006/relationships/slide" Target="slides/slide150.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172" Type="http://schemas.openxmlformats.org/officeDocument/2006/relationships/slide" Target="slides/slide171.xml" /><Relationship Id="rId193" Type="http://schemas.openxmlformats.org/officeDocument/2006/relationships/slide" Target="slides/slide192.xml" /><Relationship Id="rId202" Type="http://schemas.openxmlformats.org/officeDocument/2006/relationships/slide" Target="slides/slide201.xml" /><Relationship Id="rId207" Type="http://schemas.openxmlformats.org/officeDocument/2006/relationships/slide" Target="slides/slide206.xml" /><Relationship Id="rId223" Type="http://schemas.openxmlformats.org/officeDocument/2006/relationships/slide" Target="slides/slide222.xml" /><Relationship Id="rId228" Type="http://schemas.openxmlformats.org/officeDocument/2006/relationships/slide" Target="slides/slide227.xml" /><Relationship Id="rId244" Type="http://schemas.openxmlformats.org/officeDocument/2006/relationships/slide" Target="slides/slide243.xml" /><Relationship Id="rId249" Type="http://schemas.openxmlformats.org/officeDocument/2006/relationships/slide" Target="slides/slide24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260" Type="http://schemas.openxmlformats.org/officeDocument/2006/relationships/theme" Target="theme/theme1.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183" Type="http://schemas.openxmlformats.org/officeDocument/2006/relationships/slide" Target="slides/slide182.xml" /><Relationship Id="rId213" Type="http://schemas.openxmlformats.org/officeDocument/2006/relationships/slide" Target="slides/slide212.xml" /><Relationship Id="rId218" Type="http://schemas.openxmlformats.org/officeDocument/2006/relationships/slide" Target="slides/slide217.xml" /><Relationship Id="rId234" Type="http://schemas.openxmlformats.org/officeDocument/2006/relationships/slide" Target="slides/slide233.xml" /><Relationship Id="rId239" Type="http://schemas.openxmlformats.org/officeDocument/2006/relationships/slide" Target="slides/slide238.xml" /><Relationship Id="rId2" Type="http://schemas.openxmlformats.org/officeDocument/2006/relationships/slide" Target="slides/slide1.xml" /><Relationship Id="rId29" Type="http://schemas.openxmlformats.org/officeDocument/2006/relationships/slide" Target="slides/slide28.xml" /><Relationship Id="rId250" Type="http://schemas.openxmlformats.org/officeDocument/2006/relationships/slide" Target="slides/slide249.xml" /><Relationship Id="rId255" Type="http://schemas.openxmlformats.org/officeDocument/2006/relationships/slide" Target="slides/slide254.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199" Type="http://schemas.openxmlformats.org/officeDocument/2006/relationships/slide" Target="slides/slide198.xml" /><Relationship Id="rId203" Type="http://schemas.openxmlformats.org/officeDocument/2006/relationships/slide" Target="slides/slide202.xml" /><Relationship Id="rId208" Type="http://schemas.openxmlformats.org/officeDocument/2006/relationships/slide" Target="slides/slide207.xml" /><Relationship Id="rId229" Type="http://schemas.openxmlformats.org/officeDocument/2006/relationships/slide" Target="slides/slide228.xml" /><Relationship Id="rId19" Type="http://schemas.openxmlformats.org/officeDocument/2006/relationships/slide" Target="slides/slide18.xml" /><Relationship Id="rId224" Type="http://schemas.openxmlformats.org/officeDocument/2006/relationships/slide" Target="slides/slide223.xml" /><Relationship Id="rId240" Type="http://schemas.openxmlformats.org/officeDocument/2006/relationships/slide" Target="slides/slide239.xml" /><Relationship Id="rId245" Type="http://schemas.openxmlformats.org/officeDocument/2006/relationships/slide" Target="slides/slide244.xml" /><Relationship Id="rId261" Type="http://schemas.openxmlformats.org/officeDocument/2006/relationships/tableStyles" Target="tableStyles.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219" Type="http://schemas.openxmlformats.org/officeDocument/2006/relationships/slide" Target="slides/slide218.xml" /><Relationship Id="rId3" Type="http://schemas.openxmlformats.org/officeDocument/2006/relationships/slide" Target="slides/slide2.xml" /><Relationship Id="rId214" Type="http://schemas.openxmlformats.org/officeDocument/2006/relationships/slide" Target="slides/slide213.xml" /><Relationship Id="rId230" Type="http://schemas.openxmlformats.org/officeDocument/2006/relationships/slide" Target="slides/slide229.xml" /><Relationship Id="rId235" Type="http://schemas.openxmlformats.org/officeDocument/2006/relationships/slide" Target="slides/slide234.xml" /><Relationship Id="rId251" Type="http://schemas.openxmlformats.org/officeDocument/2006/relationships/slide" Target="slides/slide250.xml" /><Relationship Id="rId256" Type="http://schemas.openxmlformats.org/officeDocument/2006/relationships/slide" Target="slides/slide255.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slide" Target="slides/slide194.xml" /><Relationship Id="rId209" Type="http://schemas.openxmlformats.org/officeDocument/2006/relationships/slide" Target="slides/slide208.xml" /><Relationship Id="rId190" Type="http://schemas.openxmlformats.org/officeDocument/2006/relationships/slide" Target="slides/slide189.xml" /><Relationship Id="rId204" Type="http://schemas.openxmlformats.org/officeDocument/2006/relationships/slide" Target="slides/slide203.xml" /><Relationship Id="rId220" Type="http://schemas.openxmlformats.org/officeDocument/2006/relationships/slide" Target="slides/slide219.xml" /><Relationship Id="rId225" Type="http://schemas.openxmlformats.org/officeDocument/2006/relationships/slide" Target="slides/slide224.xml" /><Relationship Id="rId241" Type="http://schemas.openxmlformats.org/officeDocument/2006/relationships/slide" Target="slides/slide240.xml" /><Relationship Id="rId246" Type="http://schemas.openxmlformats.org/officeDocument/2006/relationships/slide" Target="slides/slide245.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10" Type="http://schemas.openxmlformats.org/officeDocument/2006/relationships/slide" Target="slides/slide209.xml" /><Relationship Id="rId215" Type="http://schemas.openxmlformats.org/officeDocument/2006/relationships/slide" Target="slides/slide214.xml" /><Relationship Id="rId236" Type="http://schemas.openxmlformats.org/officeDocument/2006/relationships/slide" Target="slides/slide235.xml" /><Relationship Id="rId257" Type="http://schemas.openxmlformats.org/officeDocument/2006/relationships/slide" Target="slides/slide256.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slide" Target="slides/slide251.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196" Type="http://schemas.openxmlformats.org/officeDocument/2006/relationships/slide" Target="slides/slide195.xml" /><Relationship Id="rId200" Type="http://schemas.openxmlformats.org/officeDocument/2006/relationships/slide" Target="slides/slide199.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slide" Target="slides/slide252.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 Id="rId70" Type="http://schemas.openxmlformats.org/officeDocument/2006/relationships/slide" Target="slides/slide69.xml" /><Relationship Id="rId91" Type="http://schemas.openxmlformats.org/officeDocument/2006/relationships/slide" Target="slides/slide90.xml" /><Relationship Id="rId145" Type="http://schemas.openxmlformats.org/officeDocument/2006/relationships/slide" Target="slides/slide144.xml" /><Relationship Id="rId166" Type="http://schemas.openxmlformats.org/officeDocument/2006/relationships/slide" Target="slides/slide165.xml" /><Relationship Id="rId187" Type="http://schemas.openxmlformats.org/officeDocument/2006/relationships/slide" Target="slides/slide186.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1-06-27T16:22:24.127"/>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-5928 1446 255 0</inkml:trace>
  <inkml:trace contextRef="#ctx0" brushRef="#br0" timeOffset="1">-4074 1023 255 0</inkml:trace>
  <inkml:trace contextRef="#ctx0" brushRef="#br0" timeOffset="2">32860 7867 255 0,'-1376'34'0'0,"528"108"0"0,4 140 0 0,136 36 0 0,691-301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10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2" Type="http://schemas.openxmlformats.org/officeDocument/2006/relationships/hyperlink" Target="https://www.studytonight.com/c/user-defined-functions-in-c.php" TargetMode="External"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7.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163.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164.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7.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2" Type="http://schemas.openxmlformats.org/officeDocument/2006/relationships/hyperlink" Target="https://www.w3schools.in/c-tutorial/variable-scope/" TargetMode="External"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2" Type="http://schemas.openxmlformats.org/officeDocument/2006/relationships/hyperlink" Target="https://www.w3schools.in/c-tutorial/variable-scope/" TargetMode="External"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2" Type="http://schemas.openxmlformats.org/officeDocument/2006/relationships/hyperlink" Target="https://www.w3schools.in/c-tutorial/variable-scope/"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7.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2" Type="http://schemas.openxmlformats.org/officeDocument/2006/relationships/hyperlink" Target="https://www.w3schools.in/c-tutorial/variable-scope/" TargetMode="External"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7.xml" /></Relationships>
</file>

<file path=ppt/slides/_rels/slide174.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hyperlink" Target="https://www.w3schools.in/c-tutorial/variable-scope/" TargetMode="External"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7.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7.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7.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7.xml" /></Relationships>
</file>

<file path=ppt/slides/_rels/slide185.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7.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7.xml" /></Relationships>
</file>

<file path=ppt/slides/_rels/slide191.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7.xml" /></Relationships>
</file>

<file path=ppt/slides/_rels/slide193.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56.png" /><Relationship Id="rId1" Type="http://schemas.openxmlformats.org/officeDocument/2006/relationships/slideLayout" Target="../slideLayouts/slideLayout7.xml" /><Relationship Id="rId4" Type="http://schemas.openxmlformats.org/officeDocument/2006/relationships/image" Target="../media/image57.png" /></Relationships>
</file>

<file path=ppt/slides/_rels/slide194.xml.rels><?xml version="1.0" encoding="UTF-8" standalone="yes"?>
<Relationships xmlns="http://schemas.openxmlformats.org/package/2006/relationships"><Relationship Id="rId2" Type="http://schemas.openxmlformats.org/officeDocument/2006/relationships/image" Target="../media/image58.png"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2" Type="http://schemas.openxmlformats.org/officeDocument/2006/relationships/image" Target="../media/image59.png" /><Relationship Id="rId1" Type="http://schemas.openxmlformats.org/officeDocument/2006/relationships/slideLayout" Target="../slideLayouts/slideLayout7.xml" /></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7.xml" /></Relationships>
</file>

<file path=ppt/slides/_rels/slide205.xml.rels><?xml version="1.0" encoding="UTF-8" standalone="yes"?>
<Relationships xmlns="http://schemas.openxmlformats.org/package/2006/relationships"><Relationship Id="rId2" Type="http://schemas.openxmlformats.org/officeDocument/2006/relationships/image" Target="../media/image61.png" /><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2" Type="http://schemas.openxmlformats.org/officeDocument/2006/relationships/image" Target="../media/image62.png" /><Relationship Id="rId1" Type="http://schemas.openxmlformats.org/officeDocument/2006/relationships/slideLayout" Target="../slideLayouts/slideLayout7.xml" /></Relationships>
</file>

<file path=ppt/slides/_rels/slide209.xml.rels><?xml version="1.0" encoding="UTF-8" standalone="yes"?>
<Relationships xmlns="http://schemas.openxmlformats.org/package/2006/relationships"><Relationship Id="rId2" Type="http://schemas.openxmlformats.org/officeDocument/2006/relationships/image" Target="../media/image6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Relationship Id="rId2" Type="http://schemas.openxmlformats.org/officeDocument/2006/relationships/image" Target="../media/image64.png" /><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2" Type="http://schemas.openxmlformats.org/officeDocument/2006/relationships/image" Target="../media/image65.png" /><Relationship Id="rId1" Type="http://schemas.openxmlformats.org/officeDocument/2006/relationships/slideLayout" Target="../slideLayouts/slideLayout7.xml" /></Relationships>
</file>

<file path=ppt/slides/_rels/slide212.xml.rels><?xml version="1.0" encoding="UTF-8" standalone="yes"?>
<Relationships xmlns="http://schemas.openxmlformats.org/package/2006/relationships"><Relationship Id="rId2" Type="http://schemas.openxmlformats.org/officeDocument/2006/relationships/image" Target="../media/image66.png" /><Relationship Id="rId1" Type="http://schemas.openxmlformats.org/officeDocument/2006/relationships/slideLayout" Target="../slideLayouts/slideLayout7.xml" /></Relationships>
</file>

<file path=ppt/slides/_rels/slide213.xml.rels><?xml version="1.0" encoding="UTF-8" standalone="yes"?>
<Relationships xmlns="http://schemas.openxmlformats.org/package/2006/relationships"><Relationship Id="rId2" Type="http://schemas.openxmlformats.org/officeDocument/2006/relationships/image" Target="../media/image67.png" /><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2" Type="http://schemas.openxmlformats.org/officeDocument/2006/relationships/image" Target="../media/image68.png" /><Relationship Id="rId1" Type="http://schemas.openxmlformats.org/officeDocument/2006/relationships/slideLayout" Target="../slideLayouts/slideLayout7.xml" /></Relationships>
</file>

<file path=ppt/slides/_rels/slide215.xml.rels><?xml version="1.0" encoding="UTF-8" standalone="yes"?>
<Relationships xmlns="http://schemas.openxmlformats.org/package/2006/relationships"><Relationship Id="rId2" Type="http://schemas.openxmlformats.org/officeDocument/2006/relationships/image" Target="../media/image69.png" /><Relationship Id="rId1" Type="http://schemas.openxmlformats.org/officeDocument/2006/relationships/slideLayout" Target="../slideLayouts/slideLayout7.xml" /></Relationships>
</file>

<file path=ppt/slides/_rels/slide216.xml.rels><?xml version="1.0" encoding="UTF-8" standalone="yes"?>
<Relationships xmlns="http://schemas.openxmlformats.org/package/2006/relationships"><Relationship Id="rId2" Type="http://schemas.openxmlformats.org/officeDocument/2006/relationships/image" Target="../media/image70.png" /><Relationship Id="rId1" Type="http://schemas.openxmlformats.org/officeDocument/2006/relationships/slideLayout" Target="../slideLayouts/slideLayout7.xml" /></Relationships>
</file>

<file path=ppt/slides/_rels/slide217.xml.rels><?xml version="1.0" encoding="UTF-8" standalone="yes"?>
<Relationships xmlns="http://schemas.openxmlformats.org/package/2006/relationships"><Relationship Id="rId2" Type="http://schemas.openxmlformats.org/officeDocument/2006/relationships/image" Target="../media/image71.png" /><Relationship Id="rId1" Type="http://schemas.openxmlformats.org/officeDocument/2006/relationships/slideLayout" Target="../slideLayouts/slideLayout7.xml" /></Relationships>
</file>

<file path=ppt/slides/_rels/slide218.xml.rels><?xml version="1.0" encoding="UTF-8" standalone="yes"?>
<Relationships xmlns="http://schemas.openxmlformats.org/package/2006/relationships"><Relationship Id="rId2" Type="http://schemas.openxmlformats.org/officeDocument/2006/relationships/image" Target="../media/image72.png" /><Relationship Id="rId1" Type="http://schemas.openxmlformats.org/officeDocument/2006/relationships/slideLayout" Target="../slideLayouts/slideLayout7.xml" /></Relationships>
</file>

<file path=ppt/slides/_rels/slide219.xml.rels><?xml version="1.0" encoding="UTF-8" standalone="yes"?>
<Relationships xmlns="http://schemas.openxmlformats.org/package/2006/relationships"><Relationship Id="rId2" Type="http://schemas.openxmlformats.org/officeDocument/2006/relationships/image" Target="../media/image73.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2" Type="http://schemas.openxmlformats.org/officeDocument/2006/relationships/image" Target="../media/image74.png" /><Relationship Id="rId1" Type="http://schemas.openxmlformats.org/officeDocument/2006/relationships/slideLayout" Target="../slideLayouts/slideLayout7.xml" /></Relationships>
</file>

<file path=ppt/slides/_rels/slide221.xml.rels><?xml version="1.0" encoding="UTF-8" standalone="yes"?>
<Relationships xmlns="http://schemas.openxmlformats.org/package/2006/relationships"><Relationship Id="rId2" Type="http://schemas.openxmlformats.org/officeDocument/2006/relationships/image" Target="../media/image75.png" /><Relationship Id="rId1" Type="http://schemas.openxmlformats.org/officeDocument/2006/relationships/slideLayout" Target="../slideLayouts/slideLayout7.xml" /></Relationships>
</file>

<file path=ppt/slides/_rels/slide222.xml.rels><?xml version="1.0" encoding="UTF-8" standalone="yes"?>
<Relationships xmlns="http://schemas.openxmlformats.org/package/2006/relationships"><Relationship Id="rId2" Type="http://schemas.openxmlformats.org/officeDocument/2006/relationships/image" Target="../media/image76.png" /><Relationship Id="rId1" Type="http://schemas.openxmlformats.org/officeDocument/2006/relationships/slideLayout" Target="../slideLayouts/slideLayout7.xml" /></Relationships>
</file>

<file path=ppt/slides/_rels/slide223.xml.rels><?xml version="1.0" encoding="UTF-8" standalone="yes"?>
<Relationships xmlns="http://schemas.openxmlformats.org/package/2006/relationships"><Relationship Id="rId2" Type="http://schemas.openxmlformats.org/officeDocument/2006/relationships/image" Target="../media/image77.png" /><Relationship Id="rId1" Type="http://schemas.openxmlformats.org/officeDocument/2006/relationships/slideLayout" Target="../slideLayouts/slideLayout7.xml" /></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2" Type="http://schemas.openxmlformats.org/officeDocument/2006/relationships/image" Target="../media/image78.png" /><Relationship Id="rId1" Type="http://schemas.openxmlformats.org/officeDocument/2006/relationships/slideLayout" Target="../slideLayouts/slideLayout7.xml" /></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2" Type="http://schemas.openxmlformats.org/officeDocument/2006/relationships/image" Target="../media/image79.png" /><Relationship Id="rId1" Type="http://schemas.openxmlformats.org/officeDocument/2006/relationships/slideLayout" Target="../slideLayouts/slideLayout7.xml" /></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2" Type="http://schemas.openxmlformats.org/officeDocument/2006/relationships/image" Target="../media/image80.png" /><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2" Type="http://schemas.openxmlformats.org/officeDocument/2006/relationships/image" Target="../media/image81.png" /><Relationship Id="rId1" Type="http://schemas.openxmlformats.org/officeDocument/2006/relationships/slideLayout" Target="../slideLayouts/slideLayout7.xml" /></Relationships>
</file>

<file path=ppt/slides/_rels/slide233.xml.rels><?xml version="1.0" encoding="UTF-8" standalone="yes"?>
<Relationships xmlns="http://schemas.openxmlformats.org/package/2006/relationships"><Relationship Id="rId2" Type="http://schemas.openxmlformats.org/officeDocument/2006/relationships/image" Target="../media/image82.png" /><Relationship Id="rId1" Type="http://schemas.openxmlformats.org/officeDocument/2006/relationships/slideLayout" Target="../slideLayouts/slideLayout7.xml" /></Relationships>
</file>

<file path=ppt/slides/_rels/slide234.xml.rels><?xml version="1.0" encoding="UTF-8" standalone="yes"?>
<Relationships xmlns="http://schemas.openxmlformats.org/package/2006/relationships"><Relationship Id="rId2" Type="http://schemas.openxmlformats.org/officeDocument/2006/relationships/image" Target="../media/image83.png" /><Relationship Id="rId1" Type="http://schemas.openxmlformats.org/officeDocument/2006/relationships/slideLayout" Target="../slideLayouts/slideLayout7.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2" Type="http://schemas.openxmlformats.org/officeDocument/2006/relationships/image" Target="../media/image84.png" /><Relationship Id="rId1" Type="http://schemas.openxmlformats.org/officeDocument/2006/relationships/slideLayout" Target="../slideLayouts/slideLayout7.xml" /></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 standalone="yes"?>
<Relationships xmlns="http://schemas.openxmlformats.org/package/2006/relationships"><Relationship Id="rId2" Type="http://schemas.openxmlformats.org/officeDocument/2006/relationships/image" Target="../media/image85.png" /><Relationship Id="rId1" Type="http://schemas.openxmlformats.org/officeDocument/2006/relationships/slideLayout" Target="../slideLayouts/slideLayout7.xml" /></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2" Type="http://schemas.openxmlformats.org/officeDocument/2006/relationships/image" Target="../media/image86.png" /><Relationship Id="rId1" Type="http://schemas.openxmlformats.org/officeDocument/2006/relationships/slideLayout" Target="../slideLayouts/slideLayout7.xml" /></Relationships>
</file>

<file path=ppt/slides/_rels/slide242.xml.rels><?xml version="1.0" encoding="UTF-8" standalone="yes"?>
<Relationships xmlns="http://schemas.openxmlformats.org/package/2006/relationships"><Relationship Id="rId2" Type="http://schemas.openxmlformats.org/officeDocument/2006/relationships/image" Target="../media/image87.png" /><Relationship Id="rId1" Type="http://schemas.openxmlformats.org/officeDocument/2006/relationships/slideLayout" Target="../slideLayouts/slideLayout7.xml" /></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2" Type="http://schemas.openxmlformats.org/officeDocument/2006/relationships/image" Target="../media/image88.png" /><Relationship Id="rId1" Type="http://schemas.openxmlformats.org/officeDocument/2006/relationships/slideLayout" Target="../slideLayouts/slideLayout7.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2" Type="http://schemas.openxmlformats.org/officeDocument/2006/relationships/image" Target="../media/image89.png" /><Relationship Id="rId1" Type="http://schemas.openxmlformats.org/officeDocument/2006/relationships/slideLayout" Target="../slideLayouts/slideLayout7.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2" Type="http://schemas.openxmlformats.org/officeDocument/2006/relationships/image" Target="../media/image90.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4.xml.rels><?xml version="1.0" encoding="UTF-8" standalone="yes"?>
<Relationships xmlns="http://schemas.openxmlformats.org/package/2006/relationships"><Relationship Id="rId2" Type="http://schemas.openxmlformats.org/officeDocument/2006/relationships/image" Target="../media/image91.png" /><Relationship Id="rId1" Type="http://schemas.openxmlformats.org/officeDocument/2006/relationships/slideLayout" Target="../slideLayouts/slideLayout7.xml" /></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 standalone="yes"?>
<Relationships xmlns="http://schemas.openxmlformats.org/package/2006/relationships"><Relationship Id="rId2" Type="http://schemas.openxmlformats.org/officeDocument/2006/relationships/image" Target="../media/image92.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hyperlink" Target="https://www.programiz.com/c-programming/c-for-loop" TargetMode="External" /><Relationship Id="rId2" Type="http://schemas.openxmlformats.org/officeDocument/2006/relationships/hyperlink" Target="https://www.programiz.com/c-programming/c-if-else-statement" TargetMode="Externa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hyperlink" Target="https://www.programiz.com/c-programming/c-if-else-statement" TargetMode="Externa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hyperlink" Target="https://qr.ae/pNWvTs" TargetMode="Externa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2011362"/>
          </a:xfrm>
        </p:spPr>
        <p:txBody>
          <a:bodyPr>
            <a:normAutofit/>
          </a:bodyPr>
          <a:lstStyle/>
          <a:p>
            <a:r>
              <a:rPr lang="en-US" sz="5400" b="1" dirty="0">
                <a:solidFill>
                  <a:srgbClr val="FF0000"/>
                </a:solidFill>
              </a:rPr>
              <a:t>Flow chart</a:t>
            </a:r>
          </a:p>
        </p:txBody>
      </p:sp>
      <p:sp>
        <p:nvSpPr>
          <p:cNvPr id="3" name="TextBox 2">
            <a:extLst>
              <a:ext uri="{FF2B5EF4-FFF2-40B4-BE49-F238E27FC236}">
                <a16:creationId xmlns:a16="http://schemas.microsoft.com/office/drawing/2014/main" id="{69D503CA-A9DB-DE4C-B873-6FC346457DDD}"/>
              </a:ext>
            </a:extLst>
          </p:cNvPr>
          <p:cNvSpPr txBox="1"/>
          <p:nvPr/>
        </p:nvSpPr>
        <p:spPr>
          <a:xfrm>
            <a:off x="3657600" y="2514600"/>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p>
        </p:txBody>
      </p:sp>
      <p:sp>
        <p:nvSpPr>
          <p:cNvPr id="3" name="Content Placeholder 2"/>
          <p:cNvSpPr>
            <a:spLocks noGrp="1"/>
          </p:cNvSpPr>
          <p:nvPr>
            <p:ph idx="1"/>
          </p:nvPr>
        </p:nvSpPr>
        <p:spPr/>
        <p:txBody>
          <a:bodyPr/>
          <a:lstStyle/>
          <a:p>
            <a:r>
              <a:rPr lang="en-US" dirty="0"/>
              <a:t> example of </a:t>
            </a:r>
            <a:r>
              <a:rPr lang="en-US" dirty="0" err="1"/>
              <a:t>pseudocode</a:t>
            </a:r>
            <a:r>
              <a:rPr lang="en-US" dirty="0"/>
              <a:t> to </a:t>
            </a:r>
            <a:r>
              <a:rPr lang="en-US" b="1" dirty="0"/>
              <a:t>create a program to add 2 numbers together and then display the result</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atatype</a:t>
            </a:r>
            <a:r>
              <a:rPr lang="en-US" b="1" dirty="0"/>
              <a:t> </a:t>
            </a:r>
            <a:r>
              <a:rPr lang="en-US" b="1" dirty="0" err="1"/>
              <a:t>arrayName</a:t>
            </a:r>
            <a:r>
              <a:rPr lang="en-US" b="1" dirty="0"/>
              <a:t> [ ] = {value1, value2, ...} ;</a:t>
            </a:r>
          </a:p>
          <a:p>
            <a:r>
              <a:rPr lang="en-US" dirty="0"/>
              <a:t>The array must be initialized if it is created without specifying any size. In this case, the size of the array is decided based on the number of values initialized.</a:t>
            </a:r>
          </a:p>
          <a:p>
            <a:r>
              <a:rPr lang="en-US" b="1" dirty="0"/>
              <a:t>Example Code</a:t>
            </a:r>
          </a:p>
          <a:p>
            <a:r>
              <a:rPr lang="en-US" dirty="0" err="1"/>
              <a:t>int</a:t>
            </a:r>
            <a:r>
              <a:rPr lang="en-US" dirty="0"/>
              <a:t> marks [] = { 89, 90, 76, 78, 98, 86 } ; </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Elements of Single Dimensional Array</a:t>
            </a:r>
            <a:endParaRPr lang="en-US" dirty="0"/>
          </a:p>
        </p:txBody>
      </p:sp>
      <p:sp>
        <p:nvSpPr>
          <p:cNvPr id="3" name="Content Placeholder 2"/>
          <p:cNvSpPr>
            <a:spLocks noGrp="1"/>
          </p:cNvSpPr>
          <p:nvPr>
            <p:ph idx="1"/>
          </p:nvPr>
        </p:nvSpPr>
        <p:spPr/>
        <p:txBody>
          <a:bodyPr/>
          <a:lstStyle/>
          <a:p>
            <a:r>
              <a:rPr lang="en-US" b="1" dirty="0" err="1"/>
              <a:t>arrayName</a:t>
            </a:r>
            <a:r>
              <a:rPr lang="en-US" b="1" dirty="0"/>
              <a:t> [ </a:t>
            </a:r>
            <a:r>
              <a:rPr lang="en-US" b="1" dirty="0" err="1"/>
              <a:t>indexValue</a:t>
            </a:r>
            <a:r>
              <a:rPr lang="en-US" b="1" dirty="0"/>
              <a:t> ]</a:t>
            </a:r>
          </a:p>
          <a:p>
            <a:endParaRPr lang="en-US" b="1" dirty="0"/>
          </a:p>
          <a:p>
            <a:endParaRPr lang="en-US" b="1" dirty="0"/>
          </a:p>
          <a:p>
            <a:r>
              <a:rPr lang="en-US" b="1" dirty="0"/>
              <a:t>Example Code</a:t>
            </a:r>
          </a:p>
          <a:p>
            <a:r>
              <a:rPr lang="en-US" dirty="0"/>
              <a:t>marks [2] = 99 ;</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Two Dimensional Array </a:t>
            </a:r>
            <a:br>
              <a:rPr lang="en-US" b="1" dirty="0"/>
            </a:br>
            <a:endParaRPr lang="en-US" dirty="0"/>
          </a:p>
        </p:txBody>
      </p:sp>
      <p:sp>
        <p:nvSpPr>
          <p:cNvPr id="3" name="Content Placeholder 2"/>
          <p:cNvSpPr>
            <a:spLocks noGrp="1"/>
          </p:cNvSpPr>
          <p:nvPr>
            <p:ph idx="1"/>
          </p:nvPr>
        </p:nvSpPr>
        <p:spPr/>
        <p:txBody>
          <a:bodyPr/>
          <a:lstStyle/>
          <a:p>
            <a:r>
              <a:rPr lang="en-US" dirty="0"/>
              <a:t>a list of one-dimensional arrays. </a:t>
            </a:r>
          </a:p>
          <a:p>
            <a:endParaRPr lang="en-US" dirty="0"/>
          </a:p>
          <a:p>
            <a:r>
              <a:rPr lang="en-US" dirty="0"/>
              <a:t>To declare a two-dimensional integer array of size [x][y], you would write something as follows −</a:t>
            </a:r>
          </a:p>
          <a:p>
            <a:r>
              <a:rPr lang="en-US" dirty="0" err="1"/>
              <a:t>datatype</a:t>
            </a:r>
            <a:r>
              <a:rPr lang="en-US" dirty="0"/>
              <a:t> array_ name [</a:t>
            </a:r>
            <a:r>
              <a:rPr lang="en-US" dirty="0" err="1"/>
              <a:t>rowsize</a:t>
            </a:r>
            <a:r>
              <a:rPr lang="en-US" dirty="0"/>
              <a:t>] [column size];</a:t>
            </a:r>
          </a:p>
          <a:p>
            <a:endParaRPr lang="en-US" dirty="0"/>
          </a:p>
          <a:p>
            <a:r>
              <a:rPr lang="en-US" b="1" dirty="0"/>
              <a:t>For example</a:t>
            </a:r>
            <a:r>
              <a:rPr lang="en-US" dirty="0"/>
              <a:t> </a:t>
            </a:r>
            <a:r>
              <a:rPr lang="en-US" dirty="0" err="1"/>
              <a:t>int</a:t>
            </a:r>
            <a:r>
              <a:rPr lang="en-US" dirty="0"/>
              <a:t> a[5] [5];</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two_dimensional_arrays.jpg"/>
          <p:cNvPicPr>
            <a:picLocks noChangeAspect="1" noChangeArrowheads="1"/>
          </p:cNvPicPr>
          <p:nvPr/>
        </p:nvPicPr>
        <p:blipFill>
          <a:blip r:embed="rId2" cstate="print"/>
          <a:srcRect/>
          <a:stretch>
            <a:fillRect/>
          </a:stretch>
        </p:blipFill>
        <p:spPr bwMode="auto">
          <a:xfrm>
            <a:off x="1219200" y="1066800"/>
            <a:ext cx="6095999" cy="34290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Initializing Two-Dimensional Arrays</a:t>
            </a:r>
            <a:br>
              <a:rPr lang="en-US" dirty="0"/>
            </a:br>
            <a:endParaRPr lang="en-US" dirty="0"/>
          </a:p>
        </p:txBody>
      </p:sp>
      <p:sp>
        <p:nvSpPr>
          <p:cNvPr id="3" name="Content Placeholder 2"/>
          <p:cNvSpPr>
            <a:spLocks noGrp="1"/>
          </p:cNvSpPr>
          <p:nvPr>
            <p:ph idx="1"/>
          </p:nvPr>
        </p:nvSpPr>
        <p:spPr/>
        <p:txBody>
          <a:bodyPr/>
          <a:lstStyle/>
          <a:p>
            <a:r>
              <a:rPr lang="en-US" dirty="0" err="1"/>
              <a:t>int</a:t>
            </a:r>
            <a:r>
              <a:rPr lang="en-US" dirty="0"/>
              <a:t> a[3][4] = </a:t>
            </a:r>
          </a:p>
          <a:p>
            <a:pPr>
              <a:buNone/>
            </a:pPr>
            <a:r>
              <a:rPr lang="en-US" dirty="0"/>
              <a:t>{ {0, 1, 2, 3} , {4, 5, 6, 7} , {8, 9, 10, 11}</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sp>
        <p:nvSpPr>
          <p:cNvPr id="3" name="Content Placeholder 2"/>
          <p:cNvSpPr>
            <a:spLocks noGrp="1"/>
          </p:cNvSpPr>
          <p:nvPr>
            <p:ph idx="1"/>
          </p:nvPr>
        </p:nvSpPr>
        <p:spPr/>
        <p:txBody>
          <a:bodyPr>
            <a:normAutofit fontScale="55000" lnSpcReduction="20000"/>
          </a:bodyPr>
          <a:lstStyle/>
          <a:p>
            <a:r>
              <a:rPr lang="en-US" dirty="0"/>
              <a:t>#include&lt;</a:t>
            </a:r>
            <a:r>
              <a:rPr lang="en-US" dirty="0" err="1"/>
              <a:t>stdio.h</a:t>
            </a:r>
            <a:r>
              <a:rPr lang="en-US" dirty="0"/>
              <a:t>&gt; </a:t>
            </a:r>
          </a:p>
          <a:p>
            <a:r>
              <a:rPr lang="en-US" dirty="0"/>
              <a:t>main ( )</a:t>
            </a:r>
          </a:p>
          <a:p>
            <a:r>
              <a:rPr lang="en-US" dirty="0"/>
              <a:t>{   </a:t>
            </a:r>
          </a:p>
          <a:p>
            <a:r>
              <a:rPr lang="en-US" dirty="0"/>
              <a:t> </a:t>
            </a:r>
            <a:r>
              <a:rPr lang="en-US" dirty="0" err="1"/>
              <a:t>int</a:t>
            </a:r>
            <a:r>
              <a:rPr lang="en-US" dirty="0"/>
              <a:t> a[3][3] = {10,20,30,40,50,60,70,80,90};    </a:t>
            </a:r>
          </a:p>
          <a:p>
            <a:r>
              <a:rPr lang="en-US" dirty="0" err="1"/>
              <a:t>int</a:t>
            </a:r>
            <a:r>
              <a:rPr lang="en-US" dirty="0"/>
              <a:t> </a:t>
            </a:r>
            <a:r>
              <a:rPr lang="en-US" dirty="0" err="1"/>
              <a:t>i,j</a:t>
            </a:r>
            <a:r>
              <a:rPr lang="en-US" dirty="0"/>
              <a:t>;    </a:t>
            </a:r>
          </a:p>
          <a:p>
            <a:r>
              <a:rPr lang="en-US" dirty="0" err="1"/>
              <a:t>printf</a:t>
            </a:r>
            <a:r>
              <a:rPr lang="en-US" dirty="0"/>
              <a:t> ("elements of the array are");    </a:t>
            </a:r>
          </a:p>
          <a:p>
            <a:r>
              <a:rPr lang="en-US" dirty="0"/>
              <a:t>for ( </a:t>
            </a:r>
            <a:r>
              <a:rPr lang="en-US" dirty="0" err="1"/>
              <a:t>i</a:t>
            </a:r>
            <a:r>
              <a:rPr lang="en-US" dirty="0"/>
              <a:t>=0; </a:t>
            </a:r>
            <a:r>
              <a:rPr lang="en-US" dirty="0" err="1"/>
              <a:t>i</a:t>
            </a:r>
            <a:r>
              <a:rPr lang="en-US" dirty="0"/>
              <a:t>&lt;3; </a:t>
            </a:r>
            <a:r>
              <a:rPr lang="en-US" dirty="0" err="1"/>
              <a:t>i</a:t>
            </a:r>
            <a:r>
              <a:rPr lang="en-US" dirty="0"/>
              <a:t>++)</a:t>
            </a:r>
          </a:p>
          <a:p>
            <a:r>
              <a:rPr lang="en-US" dirty="0"/>
              <a:t>{      </a:t>
            </a:r>
          </a:p>
          <a:p>
            <a:r>
              <a:rPr lang="en-US" dirty="0"/>
              <a:t> for (j=0;j&lt;3; j++)</a:t>
            </a:r>
          </a:p>
          <a:p>
            <a:r>
              <a:rPr lang="en-US" dirty="0"/>
              <a:t>{         </a:t>
            </a:r>
          </a:p>
          <a:p>
            <a:r>
              <a:rPr lang="en-US" dirty="0"/>
              <a:t> </a:t>
            </a:r>
            <a:r>
              <a:rPr lang="en-US" dirty="0" err="1"/>
              <a:t>printf</a:t>
            </a:r>
            <a:r>
              <a:rPr lang="en-US" dirty="0"/>
              <a:t>("%d \t", a[</a:t>
            </a:r>
            <a:r>
              <a:rPr lang="en-US" dirty="0" err="1"/>
              <a:t>i</a:t>
            </a:r>
            <a:r>
              <a:rPr lang="en-US" dirty="0"/>
              <a:t>] [j]);       </a:t>
            </a:r>
          </a:p>
          <a:p>
            <a:r>
              <a:rPr lang="en-US" dirty="0"/>
              <a:t>}     </a:t>
            </a:r>
          </a:p>
          <a:p>
            <a:r>
              <a:rPr lang="en-US" dirty="0"/>
              <a:t>  </a:t>
            </a:r>
            <a:r>
              <a:rPr lang="en-US" dirty="0" err="1"/>
              <a:t>printf</a:t>
            </a:r>
            <a:r>
              <a:rPr lang="en-US" dirty="0"/>
              <a:t>("\n");   </a:t>
            </a:r>
          </a:p>
          <a:p>
            <a:r>
              <a:rPr lang="en-US" dirty="0"/>
              <a:t> }</a:t>
            </a:r>
          </a:p>
          <a:p>
            <a:r>
              <a:rPr lang="en-US" dirty="0"/>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Program to Add Two Matrices</a:t>
            </a:r>
            <a:br>
              <a:rPr lang="en-US" b="1" dirty="0"/>
            </a:br>
            <a:endParaRPr lang="en-US" dirty="0"/>
          </a:p>
        </p:txBody>
      </p:sp>
      <p:pic>
        <p:nvPicPr>
          <p:cNvPr id="2050" name="Picture 2" descr="C:\Users\admin\Desktop\a.png"/>
          <p:cNvPicPr>
            <a:picLocks noGrp="1" noChangeAspect="1" noChangeArrowheads="1"/>
          </p:cNvPicPr>
          <p:nvPr>
            <p:ph idx="1"/>
          </p:nvPr>
        </p:nvPicPr>
        <p:blipFill>
          <a:blip r:embed="rId2" cstate="print"/>
          <a:srcRect/>
          <a:stretch>
            <a:fillRect/>
          </a:stretch>
        </p:blipFill>
        <p:spPr bwMode="auto">
          <a:xfrm>
            <a:off x="762000" y="762000"/>
            <a:ext cx="8000999" cy="5791199"/>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3400" y="609600"/>
            <a:ext cx="8001000" cy="5791200"/>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609600"/>
            <a:ext cx="7467599" cy="54102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p>
        </p:txBody>
      </p:sp>
      <p:sp>
        <p:nvSpPr>
          <p:cNvPr id="3" name="Content Placeholder 2"/>
          <p:cNvSpPr>
            <a:spLocks noGrp="1"/>
          </p:cNvSpPr>
          <p:nvPr>
            <p:ph idx="1"/>
          </p:nvPr>
        </p:nvSpPr>
        <p:spPr/>
        <p:txBody>
          <a:bodyPr/>
          <a:lstStyle/>
          <a:p>
            <a:r>
              <a:rPr lang="en-US" dirty="0"/>
              <a:t>In matrix multiplication </a:t>
            </a:r>
            <a:r>
              <a:rPr lang="en-US" i="1" dirty="0"/>
              <a:t>first matrix one row element is multiplied by second matrix all column elements</a:t>
            </a:r>
            <a:r>
              <a:rPr lang="en-US" dirty="0"/>
              <a:t>.</a:t>
            </a:r>
          </a:p>
          <a:p>
            <a:r>
              <a:rPr lang="en-US" dirty="0"/>
              <a:t>To multiply two matrices, </a:t>
            </a:r>
            <a:r>
              <a:rPr lang="en-US" b="1" dirty="0"/>
              <a:t>the number of columns of the first matrix should be equal to the number of rows of the second matrix</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295400"/>
            <a:ext cx="5486400" cy="2862322"/>
          </a:xfrm>
          <a:prstGeom prst="rect">
            <a:avLst/>
          </a:prstGeom>
        </p:spPr>
        <p:txBody>
          <a:bodyPr wrap="square">
            <a:spAutoFit/>
          </a:bodyPr>
          <a:lstStyle/>
          <a:p>
            <a:r>
              <a:rPr lang="en-US" sz="3600" i="1" dirty="0"/>
              <a:t>Start Program</a:t>
            </a:r>
            <a:br>
              <a:rPr lang="en-US" sz="3600" i="1" dirty="0"/>
            </a:br>
            <a:r>
              <a:rPr lang="en-US" sz="3600" i="1" dirty="0"/>
              <a:t>Enter two numbers, A, B</a:t>
            </a:r>
            <a:br>
              <a:rPr lang="en-US" sz="3600" i="1" dirty="0"/>
            </a:br>
            <a:r>
              <a:rPr lang="en-US" sz="3600" i="1" dirty="0"/>
              <a:t>Add the numbers together</a:t>
            </a:r>
            <a:br>
              <a:rPr lang="en-US" sz="3600" i="1" dirty="0"/>
            </a:br>
            <a:r>
              <a:rPr lang="en-US" sz="3600" i="1" dirty="0"/>
              <a:t>Print Sum</a:t>
            </a:r>
            <a:br>
              <a:rPr lang="en-US" sz="3600" i="1" dirty="0"/>
            </a:br>
            <a:r>
              <a:rPr lang="en-US" sz="3600" i="1" dirty="0"/>
              <a:t>End Program</a:t>
            </a:r>
            <a:endParaRPr lang="en-US" sz="36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1.png"/>
          <p:cNvPicPr>
            <a:picLocks noChangeAspect="1" noChangeArrowheads="1"/>
          </p:cNvPicPr>
          <p:nvPr/>
        </p:nvPicPr>
        <p:blipFill>
          <a:blip r:embed="rId2" cstate="print"/>
          <a:srcRect/>
          <a:stretch>
            <a:fillRect/>
          </a:stretch>
        </p:blipFill>
        <p:spPr bwMode="auto">
          <a:xfrm>
            <a:off x="228600" y="457200"/>
            <a:ext cx="8915400" cy="5867400"/>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1.png"/>
          <p:cNvPicPr>
            <a:picLocks noChangeAspect="1" noChangeArrowheads="1"/>
          </p:cNvPicPr>
          <p:nvPr/>
        </p:nvPicPr>
        <p:blipFill>
          <a:blip r:embed="rId2" cstate="print"/>
          <a:srcRect/>
          <a:stretch>
            <a:fillRect/>
          </a:stretch>
        </p:blipFill>
        <p:spPr bwMode="auto">
          <a:xfrm>
            <a:off x="381000" y="457200"/>
            <a:ext cx="7391400" cy="5791200"/>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admin\Desktop\1.png"/>
          <p:cNvPicPr>
            <a:picLocks noChangeAspect="1" noChangeArrowheads="1"/>
          </p:cNvPicPr>
          <p:nvPr/>
        </p:nvPicPr>
        <p:blipFill>
          <a:blip r:embed="rId2" cstate="print"/>
          <a:srcRect/>
          <a:stretch>
            <a:fillRect/>
          </a:stretch>
        </p:blipFill>
        <p:spPr bwMode="auto">
          <a:xfrm>
            <a:off x="1066800" y="914400"/>
            <a:ext cx="6934200" cy="4571999"/>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1.png"/>
          <p:cNvPicPr>
            <a:picLocks noChangeAspect="1" noChangeArrowheads="1"/>
          </p:cNvPicPr>
          <p:nvPr/>
        </p:nvPicPr>
        <p:blipFill>
          <a:blip r:embed="rId2" cstate="print"/>
          <a:srcRect/>
          <a:stretch>
            <a:fillRect/>
          </a:stretch>
        </p:blipFill>
        <p:spPr bwMode="auto">
          <a:xfrm>
            <a:off x="1143000" y="990600"/>
            <a:ext cx="6934200" cy="4572000"/>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Multidimensional Arrays</a:t>
            </a:r>
            <a:br>
              <a:rPr lang="en-US" b="1" dirty="0"/>
            </a:br>
            <a:endParaRPr lang="en-US" dirty="0"/>
          </a:p>
        </p:txBody>
      </p:sp>
      <p:sp>
        <p:nvSpPr>
          <p:cNvPr id="3" name="Content Placeholder 2"/>
          <p:cNvSpPr>
            <a:spLocks noGrp="1"/>
          </p:cNvSpPr>
          <p:nvPr>
            <p:ph idx="1"/>
          </p:nvPr>
        </p:nvSpPr>
        <p:spPr/>
        <p:txBody>
          <a:bodyPr/>
          <a:lstStyle/>
          <a:p>
            <a:r>
              <a:rPr lang="en-US" dirty="0"/>
              <a:t>In C programming, you can create an array of arrays. These arrays are known as multidimensional arrays. </a:t>
            </a:r>
          </a:p>
          <a:p>
            <a:r>
              <a:rPr lang="en-US" dirty="0"/>
              <a:t>A </a:t>
            </a:r>
            <a:r>
              <a:rPr lang="en-US" b="1" dirty="0"/>
              <a:t>multi-dimensional array</a:t>
            </a:r>
            <a:r>
              <a:rPr lang="en-US" dirty="0"/>
              <a:t> is an array that has more than one dimension. </a:t>
            </a:r>
          </a:p>
          <a:p>
            <a:r>
              <a:rPr lang="en-US" dirty="0"/>
              <a:t>The simplest multi-dimensional array is the </a:t>
            </a:r>
            <a:r>
              <a:rPr lang="en-US" b="1" dirty="0"/>
              <a:t>2D array</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3-d array</a:t>
            </a:r>
          </a:p>
        </p:txBody>
      </p:sp>
      <p:sp>
        <p:nvSpPr>
          <p:cNvPr id="3" name="Content Placeholder 2"/>
          <p:cNvSpPr>
            <a:spLocks noGrp="1"/>
          </p:cNvSpPr>
          <p:nvPr>
            <p:ph idx="1"/>
          </p:nvPr>
        </p:nvSpPr>
        <p:spPr/>
        <p:txBody>
          <a:bodyPr/>
          <a:lstStyle/>
          <a:p>
            <a:r>
              <a:rPr lang="en-US" b="1" dirty="0" err="1"/>
              <a:t>datatype</a:t>
            </a:r>
            <a:r>
              <a:rPr lang="en-US" b="1" dirty="0"/>
              <a:t>  </a:t>
            </a:r>
            <a:r>
              <a:rPr lang="en-US" b="1" dirty="0" err="1"/>
              <a:t>arrayName</a:t>
            </a:r>
            <a:r>
              <a:rPr lang="en-US" b="1" dirty="0"/>
              <a:t> [ size ] [ size ] [ size ] ;</a:t>
            </a:r>
          </a:p>
          <a:p>
            <a:endParaRPr lang="en-US" dirty="0"/>
          </a:p>
          <a:p>
            <a:r>
              <a:rPr lang="en-US" dirty="0" err="1"/>
              <a:t>Int</a:t>
            </a:r>
            <a:r>
              <a:rPr lang="en-US" dirty="0"/>
              <a:t>  y[2][4][3];</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Initializing a multidimensional array</a:t>
            </a:r>
            <a:br>
              <a:rPr lang="en-US" b="1" dirty="0"/>
            </a:br>
            <a:endParaRPr lang="en-US" dirty="0"/>
          </a:p>
        </p:txBody>
      </p:sp>
      <p:sp>
        <p:nvSpPr>
          <p:cNvPr id="3" name="Content Placeholder 2"/>
          <p:cNvSpPr>
            <a:spLocks noGrp="1"/>
          </p:cNvSpPr>
          <p:nvPr>
            <p:ph idx="1"/>
          </p:nvPr>
        </p:nvSpPr>
        <p:spPr/>
        <p:txBody>
          <a:bodyPr/>
          <a:lstStyle/>
          <a:p>
            <a:r>
              <a:rPr lang="en-US" dirty="0" err="1"/>
              <a:t>int</a:t>
            </a:r>
            <a:r>
              <a:rPr lang="en-US" dirty="0"/>
              <a:t> test[2][3][4] =</a:t>
            </a:r>
          </a:p>
          <a:p>
            <a:pPr lvl="7">
              <a:buNone/>
            </a:pPr>
            <a:r>
              <a:rPr lang="en-US" dirty="0"/>
              <a:t> </a:t>
            </a:r>
            <a:r>
              <a:rPr lang="en-US" sz="2800" dirty="0"/>
              <a:t>{ {{3, 4, 2, 3}, {0, -3, 9, 11}, </a:t>
            </a:r>
          </a:p>
          <a:p>
            <a:pPr lvl="7">
              <a:buNone/>
            </a:pPr>
            <a:r>
              <a:rPr lang="en-US" sz="2800" dirty="0"/>
              <a:t>{23, 12, 23, 2}},</a:t>
            </a:r>
          </a:p>
          <a:p>
            <a:pPr lvl="7">
              <a:buNone/>
            </a:pPr>
            <a:r>
              <a:rPr lang="en-US" sz="2800" dirty="0"/>
              <a:t> {{13, 4, 56, 3}, {5, 9, 3, 5}, </a:t>
            </a:r>
          </a:p>
          <a:p>
            <a:pPr lvl="7">
              <a:buNone/>
            </a:pPr>
            <a:r>
              <a:rPr lang="en-US" sz="2800" dirty="0"/>
              <a:t>{3, 1, 4, 9}}};</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pic>
        <p:nvPicPr>
          <p:cNvPr id="5122" name="Picture 2" descr="C:\Users\admin\Desktop\1.png"/>
          <p:cNvPicPr>
            <a:picLocks noGrp="1" noChangeAspect="1" noChangeArrowheads="1"/>
          </p:cNvPicPr>
          <p:nvPr>
            <p:ph idx="1"/>
          </p:nvPr>
        </p:nvPicPr>
        <p:blipFill>
          <a:blip r:embed="rId2" cstate="print"/>
          <a:srcRect/>
          <a:stretch>
            <a:fillRect/>
          </a:stretch>
        </p:blipFill>
        <p:spPr bwMode="auto">
          <a:xfrm>
            <a:off x="533400" y="1371600"/>
            <a:ext cx="8077200" cy="5029200"/>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esktop\1.png"/>
          <p:cNvPicPr>
            <a:picLocks noChangeAspect="1" noChangeArrowheads="1"/>
          </p:cNvPicPr>
          <p:nvPr/>
        </p:nvPicPr>
        <p:blipFill>
          <a:blip r:embed="rId2" cstate="print"/>
          <a:srcRect/>
          <a:stretch>
            <a:fillRect/>
          </a:stretch>
        </p:blipFill>
        <p:spPr bwMode="auto">
          <a:xfrm>
            <a:off x="762000" y="838200"/>
            <a:ext cx="7467600" cy="4648200"/>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esktop\1.png"/>
          <p:cNvPicPr>
            <a:picLocks noChangeAspect="1" noChangeArrowheads="1"/>
          </p:cNvPicPr>
          <p:nvPr/>
        </p:nvPicPr>
        <p:blipFill>
          <a:blip r:embed="rId2" cstate="print"/>
          <a:srcRect/>
          <a:stretch>
            <a:fillRect/>
          </a:stretch>
        </p:blipFill>
        <p:spPr bwMode="auto">
          <a:xfrm>
            <a:off x="609600" y="838200"/>
            <a:ext cx="7696199" cy="480059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err="1"/>
              <a:t>pseudocode</a:t>
            </a:r>
            <a:r>
              <a:rPr lang="en-US" dirty="0"/>
              <a:t> to </a:t>
            </a:r>
            <a:r>
              <a:rPr lang="en-US" b="1" dirty="0"/>
              <a:t>compute the area of a rectangle</a:t>
            </a:r>
            <a:r>
              <a:rPr lang="en-US" dirty="0"/>
              <a:t>:</a:t>
            </a:r>
          </a:p>
        </p:txBody>
      </p:sp>
      <p:sp>
        <p:nvSpPr>
          <p:cNvPr id="3" name="Content Placeholder 2"/>
          <p:cNvSpPr>
            <a:spLocks noGrp="1"/>
          </p:cNvSpPr>
          <p:nvPr>
            <p:ph idx="1"/>
          </p:nvPr>
        </p:nvSpPr>
        <p:spPr/>
        <p:txBody>
          <a:bodyPr/>
          <a:lstStyle/>
          <a:p>
            <a:endParaRPr lang="en-US" i="1" dirty="0"/>
          </a:p>
          <a:p>
            <a:r>
              <a:rPr lang="en-US" sz="4000" i="1" dirty="0"/>
              <a:t>Get the length, l, and width, w</a:t>
            </a:r>
            <a:br>
              <a:rPr lang="en-US" sz="4000" i="1" dirty="0"/>
            </a:br>
            <a:r>
              <a:rPr lang="en-US" sz="4000" i="1" dirty="0"/>
              <a:t>Compute the area = l*w</a:t>
            </a:r>
            <a:br>
              <a:rPr lang="en-US" sz="4000" i="1" dirty="0"/>
            </a:br>
            <a:r>
              <a:rPr lang="en-US" sz="4000" i="1" dirty="0"/>
              <a:t>Display the area</a:t>
            </a:r>
            <a:endParaRPr lang="en-US" sz="4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Unit-3</a:t>
            </a:r>
            <a:br>
              <a:rPr lang="en-US" dirty="0"/>
            </a:br>
            <a:r>
              <a:rPr lang="en-US" dirty="0"/>
              <a:t>strings</a:t>
            </a:r>
          </a:p>
        </p:txBody>
      </p:sp>
      <p:sp>
        <p:nvSpPr>
          <p:cNvPr id="3" name="Content Placeholder 2"/>
          <p:cNvSpPr>
            <a:spLocks noGrp="1"/>
          </p:cNvSpPr>
          <p:nvPr>
            <p:ph idx="1"/>
          </p:nvPr>
        </p:nvSpPr>
        <p:spPr/>
        <p:txBody>
          <a:bodyPr>
            <a:normAutofit fontScale="92500"/>
          </a:bodyPr>
          <a:lstStyle/>
          <a:p>
            <a:r>
              <a:rPr lang="en-US" dirty="0"/>
              <a:t>The string can be defined as the one-dimensional array of characters terminated by a null ('\0'). </a:t>
            </a:r>
          </a:p>
          <a:p>
            <a:endParaRPr lang="en-US" dirty="0"/>
          </a:p>
          <a:p>
            <a:r>
              <a:rPr lang="en-US" dirty="0"/>
              <a:t>The character array or the string is used to manipulate text such as word or sentences. </a:t>
            </a:r>
          </a:p>
          <a:p>
            <a:endParaRPr lang="en-US" dirty="0"/>
          </a:p>
          <a:p>
            <a:r>
              <a:rPr lang="en-US" dirty="0"/>
              <a:t>Each character in the array occupies one byte of memory, and the last character must always be 0.</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two ways to declare a string in c language.</a:t>
            </a:r>
          </a:p>
          <a:p>
            <a:endParaRPr lang="en-US" dirty="0"/>
          </a:p>
          <a:p>
            <a:endParaRPr lang="en-US" dirty="0"/>
          </a:p>
          <a:p>
            <a:r>
              <a:rPr lang="en-US" dirty="0"/>
              <a:t>By char array</a:t>
            </a:r>
          </a:p>
          <a:p>
            <a:endParaRPr lang="en-US" dirty="0"/>
          </a:p>
          <a:p>
            <a:r>
              <a:rPr lang="en-US" dirty="0"/>
              <a:t>By string literal</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char array</a:t>
            </a:r>
          </a:p>
        </p:txBody>
      </p:sp>
      <p:sp>
        <p:nvSpPr>
          <p:cNvPr id="3" name="Content Placeholder 2"/>
          <p:cNvSpPr>
            <a:spLocks noGrp="1"/>
          </p:cNvSpPr>
          <p:nvPr>
            <p:ph idx="1"/>
          </p:nvPr>
        </p:nvSpPr>
        <p:spPr/>
        <p:txBody>
          <a:bodyPr/>
          <a:lstStyle/>
          <a:p>
            <a:r>
              <a:rPr lang="en-US" dirty="0"/>
              <a:t>Let's see the example of declaring </a:t>
            </a:r>
            <a:r>
              <a:rPr lang="en-US" b="1" dirty="0"/>
              <a:t>string by char array</a:t>
            </a:r>
            <a:r>
              <a:rPr lang="en-US" dirty="0"/>
              <a:t> in C language.</a:t>
            </a:r>
          </a:p>
          <a:p>
            <a:endParaRPr lang="en-US" dirty="0"/>
          </a:p>
          <a:p>
            <a:r>
              <a:rPr lang="en-US" b="1" dirty="0"/>
              <a:t>char</a:t>
            </a:r>
            <a:r>
              <a:rPr lang="en-US" dirty="0"/>
              <a:t> </a:t>
            </a:r>
            <a:r>
              <a:rPr lang="en-US" dirty="0" err="1"/>
              <a:t>ch</a:t>
            </a:r>
            <a:r>
              <a:rPr lang="en-US" dirty="0"/>
              <a:t>[10]={‘a', ’d', ’</a:t>
            </a:r>
            <a:r>
              <a:rPr lang="en-US" dirty="0" err="1"/>
              <a:t>i</a:t>
            </a:r>
            <a:r>
              <a:rPr lang="en-US" dirty="0"/>
              <a:t>', ’t', ’y', ’a', '\0'};</a:t>
            </a:r>
          </a:p>
          <a:p>
            <a:endParaRPr lang="en-US" b="1" dirty="0"/>
          </a:p>
          <a:p>
            <a:r>
              <a:rPr lang="en-US" b="1" dirty="0"/>
              <a:t>char</a:t>
            </a:r>
            <a:r>
              <a:rPr lang="en-US" dirty="0"/>
              <a:t> </a:t>
            </a:r>
            <a:r>
              <a:rPr lang="en-US" dirty="0" err="1"/>
              <a:t>ch</a:t>
            </a:r>
            <a:r>
              <a:rPr lang="en-US" dirty="0"/>
              <a:t>[]=“</a:t>
            </a:r>
            <a:r>
              <a:rPr lang="en-US" dirty="0" err="1"/>
              <a:t>aditya</a:t>
            </a:r>
            <a:r>
              <a:rPr lang="en-US" dirty="0"/>
              <a:t>";  </a:t>
            </a:r>
          </a:p>
          <a:p>
            <a:endParaRPr lang="en-US" dirty="0"/>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 is used as a format </a:t>
            </a:r>
            <a:r>
              <a:rPr lang="en-US" dirty="0" err="1"/>
              <a:t>specifier</a:t>
            </a:r>
            <a:r>
              <a:rPr lang="en-US" dirty="0"/>
              <a:t> for the string in c language.</a:t>
            </a:r>
          </a:p>
        </p:txBody>
      </p:sp>
      <p:sp>
        <p:nvSpPr>
          <p:cNvPr id="3" name="Content Placeholder 2"/>
          <p:cNvSpPr>
            <a:spLocks noGrp="1"/>
          </p:cNvSpPr>
          <p:nvPr>
            <p:ph idx="1"/>
          </p:nvPr>
        </p:nvSpPr>
        <p:spPr/>
        <p:txBody>
          <a:bodyPr>
            <a:normAutofit fontScale="85000" lnSpcReduction="20000"/>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b="1" dirty="0" err="1"/>
              <a:t>int</a:t>
            </a:r>
            <a:r>
              <a:rPr lang="en-US" dirty="0"/>
              <a:t> main(){    </a:t>
            </a:r>
          </a:p>
          <a:p>
            <a:r>
              <a:rPr lang="en-US" dirty="0"/>
              <a:t>  </a:t>
            </a:r>
            <a:r>
              <a:rPr lang="en-US" b="1" dirty="0"/>
              <a:t>char</a:t>
            </a:r>
            <a:r>
              <a:rPr lang="en-US" dirty="0"/>
              <a:t> </a:t>
            </a:r>
            <a:r>
              <a:rPr lang="en-US" dirty="0" err="1"/>
              <a:t>ch</a:t>
            </a:r>
            <a:r>
              <a:rPr lang="en-US" dirty="0"/>
              <a:t>[11]={‘a', ’d', ’</a:t>
            </a:r>
            <a:r>
              <a:rPr lang="en-US" dirty="0" err="1"/>
              <a:t>i</a:t>
            </a:r>
            <a:r>
              <a:rPr lang="en-US" dirty="0"/>
              <a:t>', ’t', ’y', ’a', '\0'};    </a:t>
            </a:r>
          </a:p>
          <a:p>
            <a:r>
              <a:rPr lang="en-US" dirty="0"/>
              <a:t>   </a:t>
            </a:r>
            <a:r>
              <a:rPr lang="en-US" b="1" dirty="0"/>
              <a:t>char</a:t>
            </a:r>
            <a:r>
              <a:rPr lang="en-US" dirty="0"/>
              <a:t> ch2[11]=“programming";    </a:t>
            </a:r>
          </a:p>
          <a:p>
            <a:r>
              <a:rPr lang="en-US" dirty="0"/>
              <a:t>    </a:t>
            </a:r>
          </a:p>
          <a:p>
            <a:r>
              <a:rPr lang="en-US" dirty="0"/>
              <a:t>   </a:t>
            </a:r>
            <a:r>
              <a:rPr lang="en-US" dirty="0" err="1"/>
              <a:t>printf</a:t>
            </a:r>
            <a:r>
              <a:rPr lang="en-US" dirty="0"/>
              <a:t>("Char Array Value is: %s\n", </a:t>
            </a:r>
            <a:r>
              <a:rPr lang="en-US" dirty="0" err="1"/>
              <a:t>ch</a:t>
            </a:r>
            <a:r>
              <a:rPr lang="en-US" dirty="0"/>
              <a:t>);    </a:t>
            </a:r>
          </a:p>
          <a:p>
            <a:r>
              <a:rPr lang="en-US" dirty="0"/>
              <a:t>   </a:t>
            </a:r>
            <a:r>
              <a:rPr lang="en-US" dirty="0" err="1"/>
              <a:t>printf</a:t>
            </a:r>
            <a:r>
              <a:rPr lang="en-US" dirty="0"/>
              <a:t>("String Literal Value is: %s\n", ch2);    </a:t>
            </a:r>
          </a:p>
          <a:p>
            <a:r>
              <a:rPr lang="en-US" dirty="0"/>
              <a:t> </a:t>
            </a:r>
            <a:r>
              <a:rPr lang="en-US" b="1" dirty="0"/>
              <a:t>return</a:t>
            </a:r>
            <a:r>
              <a:rPr lang="en-US" dirty="0"/>
              <a:t> 0;    </a:t>
            </a:r>
          </a:p>
          <a:p>
            <a:r>
              <a:rPr lang="en-US" dirty="0"/>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read a string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4078F2"/>
                </a:solidFill>
              </a:rPr>
              <a:t>#include </a:t>
            </a:r>
            <a:r>
              <a:rPr lang="en-US" dirty="0">
                <a:solidFill>
                  <a:srgbClr val="50A14F"/>
                </a:solidFill>
              </a:rPr>
              <a:t>&lt;</a:t>
            </a:r>
            <a:r>
              <a:rPr lang="en-US" dirty="0" err="1">
                <a:solidFill>
                  <a:srgbClr val="50A14F"/>
                </a:solidFill>
              </a:rPr>
              <a:t>stdio.h</a:t>
            </a:r>
            <a:r>
              <a:rPr lang="en-US" dirty="0">
                <a:solidFill>
                  <a:srgbClr val="50A14F"/>
                </a:solidFill>
              </a:rPr>
              <a:t>&gt;</a:t>
            </a:r>
          </a:p>
          <a:p>
            <a:r>
              <a:rPr lang="en-US" dirty="0"/>
              <a:t> </a:t>
            </a:r>
            <a:r>
              <a:rPr lang="en-US" dirty="0" err="1">
                <a:solidFill>
                  <a:srgbClr val="A626A4"/>
                </a:solidFill>
              </a:rPr>
              <a:t>int</a:t>
            </a:r>
            <a:r>
              <a:rPr lang="en-US" dirty="0"/>
              <a:t> </a:t>
            </a:r>
            <a:r>
              <a:rPr lang="en-US" dirty="0">
                <a:solidFill>
                  <a:srgbClr val="4078F2"/>
                </a:solidFill>
              </a:rPr>
              <a:t>main</a:t>
            </a:r>
            <a:r>
              <a:rPr lang="en-US" dirty="0"/>
              <a:t>()</a:t>
            </a:r>
          </a:p>
          <a:p>
            <a:r>
              <a:rPr lang="en-US" dirty="0"/>
              <a:t> { </a:t>
            </a:r>
          </a:p>
          <a:p>
            <a:r>
              <a:rPr lang="en-US" dirty="0">
                <a:solidFill>
                  <a:srgbClr val="A626A4"/>
                </a:solidFill>
              </a:rPr>
              <a:t>char</a:t>
            </a:r>
            <a:r>
              <a:rPr lang="en-US" dirty="0"/>
              <a:t> name[</a:t>
            </a:r>
            <a:r>
              <a:rPr lang="en-US" dirty="0">
                <a:solidFill>
                  <a:srgbClr val="986801"/>
                </a:solidFill>
              </a:rPr>
              <a:t>20</a:t>
            </a:r>
            <a:r>
              <a:rPr lang="en-US" dirty="0"/>
              <a:t>]; </a:t>
            </a:r>
          </a:p>
          <a:p>
            <a:r>
              <a:rPr lang="en-US" dirty="0" err="1">
                <a:solidFill>
                  <a:srgbClr val="C18401"/>
                </a:solidFill>
              </a:rPr>
              <a:t>printf</a:t>
            </a:r>
            <a:r>
              <a:rPr lang="en-US" dirty="0"/>
              <a:t>(</a:t>
            </a:r>
            <a:r>
              <a:rPr lang="en-US" dirty="0">
                <a:solidFill>
                  <a:srgbClr val="50A14F"/>
                </a:solidFill>
              </a:rPr>
              <a:t>"Enter name: "</a:t>
            </a:r>
            <a:r>
              <a:rPr lang="en-US" dirty="0"/>
              <a:t>); </a:t>
            </a:r>
          </a:p>
          <a:p>
            <a:r>
              <a:rPr lang="en-US" dirty="0" err="1">
                <a:solidFill>
                  <a:srgbClr val="C18401"/>
                </a:solidFill>
              </a:rPr>
              <a:t>scanf</a:t>
            </a:r>
            <a:r>
              <a:rPr lang="en-US" dirty="0"/>
              <a:t>(</a:t>
            </a:r>
            <a:r>
              <a:rPr lang="en-US" dirty="0">
                <a:solidFill>
                  <a:srgbClr val="50A14F"/>
                </a:solidFill>
              </a:rPr>
              <a:t>"%s"</a:t>
            </a:r>
            <a:r>
              <a:rPr lang="en-US" dirty="0"/>
              <a:t>, name); </a:t>
            </a:r>
          </a:p>
          <a:p>
            <a:r>
              <a:rPr lang="en-US" dirty="0" err="1">
                <a:solidFill>
                  <a:srgbClr val="C18401"/>
                </a:solidFill>
              </a:rPr>
              <a:t>printf</a:t>
            </a:r>
            <a:r>
              <a:rPr lang="en-US" dirty="0"/>
              <a:t>(</a:t>
            </a:r>
            <a:r>
              <a:rPr lang="en-US" dirty="0">
                <a:solidFill>
                  <a:srgbClr val="50A14F"/>
                </a:solidFill>
              </a:rPr>
              <a:t>"Your name is %s."</a:t>
            </a:r>
            <a:r>
              <a:rPr lang="en-US" dirty="0"/>
              <a:t>, name); </a:t>
            </a:r>
          </a:p>
          <a:p>
            <a:r>
              <a:rPr lang="en-US" dirty="0">
                <a:solidFill>
                  <a:srgbClr val="A626A4"/>
                </a:solidFill>
              </a:rPr>
              <a:t>return</a:t>
            </a:r>
            <a:r>
              <a:rPr lang="en-US" dirty="0"/>
              <a:t> </a:t>
            </a:r>
            <a:r>
              <a:rPr lang="en-US" dirty="0">
                <a:solidFill>
                  <a:srgbClr val="986801"/>
                </a:solidFill>
              </a:rPr>
              <a:t>0</a:t>
            </a:r>
            <a:r>
              <a:rPr lang="en-US" dirty="0"/>
              <a:t>; </a:t>
            </a:r>
          </a:p>
          <a:p>
            <a:r>
              <a:rPr lang="en-US" dirty="0"/>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Enter name: Dennis Ritchie </a:t>
            </a:r>
          </a:p>
          <a:p>
            <a:r>
              <a:rPr lang="en-US" dirty="0"/>
              <a:t>Your name is Dennis.</a:t>
            </a:r>
          </a:p>
          <a:p>
            <a:endParaRPr lang="en-US" dirty="0"/>
          </a:p>
          <a:p>
            <a:r>
              <a:rPr lang="en-US" dirty="0"/>
              <a:t>Even though Dennis Ritchie was entered in the above program, only "Dennis" was stored in the name string. It's because there was a space after Dennis.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read a line of text?</a:t>
            </a:r>
            <a:br>
              <a:rPr lang="en-US" b="1" dirty="0"/>
            </a:br>
            <a:endParaRPr lang="en-US" dirty="0"/>
          </a:p>
        </p:txBody>
      </p:sp>
      <p:sp>
        <p:nvSpPr>
          <p:cNvPr id="3" name="Content Placeholder 2"/>
          <p:cNvSpPr>
            <a:spLocks noGrp="1"/>
          </p:cNvSpPr>
          <p:nvPr>
            <p:ph idx="1"/>
          </p:nvPr>
        </p:nvSpPr>
        <p:spPr/>
        <p:txBody>
          <a:bodyPr/>
          <a:lstStyle/>
          <a:p>
            <a:r>
              <a:rPr lang="en-US" dirty="0"/>
              <a:t>You can use the </a:t>
            </a:r>
            <a:r>
              <a:rPr lang="en-US" dirty="0" err="1"/>
              <a:t>fgets</a:t>
            </a:r>
            <a:r>
              <a:rPr lang="en-US" dirty="0"/>
              <a:t>() function to read a line of string. And, you can use puts() to display the string.</a:t>
            </a:r>
          </a:p>
          <a:p>
            <a:endParaRPr lang="en-US" dirty="0"/>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#include &lt;</a:t>
            </a:r>
            <a:r>
              <a:rPr lang="en-US" dirty="0" err="1"/>
              <a:t>stdio.h</a:t>
            </a:r>
            <a:r>
              <a:rPr lang="en-US" dirty="0"/>
              <a:t>&gt;</a:t>
            </a:r>
          </a:p>
          <a:p>
            <a:r>
              <a:rPr lang="en-US" dirty="0"/>
              <a:t> </a:t>
            </a:r>
            <a:r>
              <a:rPr lang="en-US" dirty="0" err="1"/>
              <a:t>int</a:t>
            </a:r>
            <a:r>
              <a:rPr lang="en-US" dirty="0"/>
              <a:t> main() </a:t>
            </a:r>
          </a:p>
          <a:p>
            <a:r>
              <a:rPr lang="en-US" dirty="0"/>
              <a:t>{ </a:t>
            </a:r>
          </a:p>
          <a:p>
            <a:r>
              <a:rPr lang="en-US" dirty="0"/>
              <a:t>char name[30]; </a:t>
            </a:r>
          </a:p>
          <a:p>
            <a:r>
              <a:rPr lang="en-US" dirty="0" err="1"/>
              <a:t>printf</a:t>
            </a:r>
            <a:r>
              <a:rPr lang="en-US" dirty="0"/>
              <a:t>("Enter name: "); </a:t>
            </a:r>
          </a:p>
          <a:p>
            <a:r>
              <a:rPr lang="en-US" dirty="0" err="1"/>
              <a:t>fgets</a:t>
            </a:r>
            <a:r>
              <a:rPr lang="en-US" dirty="0"/>
              <a:t>(name, </a:t>
            </a:r>
            <a:r>
              <a:rPr lang="en-US" dirty="0" err="1"/>
              <a:t>sizeof</a:t>
            </a:r>
            <a:r>
              <a:rPr lang="en-US" dirty="0"/>
              <a:t>(name), </a:t>
            </a:r>
            <a:r>
              <a:rPr lang="en-US" dirty="0" err="1"/>
              <a:t>stdin</a:t>
            </a:r>
            <a:r>
              <a:rPr lang="en-US" dirty="0"/>
              <a:t>); // read string </a:t>
            </a:r>
            <a:r>
              <a:rPr lang="en-US" dirty="0" err="1"/>
              <a:t>printf</a:t>
            </a:r>
            <a:r>
              <a:rPr lang="en-US" dirty="0"/>
              <a:t>("Name: "); </a:t>
            </a:r>
          </a:p>
          <a:p>
            <a:r>
              <a:rPr lang="en-US" dirty="0"/>
              <a:t>puts(name); // display string return 0;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Enter name: Tom Hanks Name: Tom Hanks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Desktop\1.png"/>
          <p:cNvPicPr>
            <a:picLocks noChangeAspect="1" noChangeArrowheads="1"/>
          </p:cNvPicPr>
          <p:nvPr/>
        </p:nvPicPr>
        <p:blipFill>
          <a:blip r:embed="rId2" cstate="print"/>
          <a:srcRect/>
          <a:stretch>
            <a:fillRect/>
          </a:stretch>
        </p:blipFill>
        <p:spPr bwMode="auto">
          <a:xfrm>
            <a:off x="228600" y="304800"/>
            <a:ext cx="8686800" cy="6096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a:t>
            </a:r>
            <a:r>
              <a:rPr lang="en-US" b="1" dirty="0" err="1"/>
              <a:t>Pseudocode</a:t>
            </a:r>
            <a:br>
              <a:rPr lang="en-US" b="1" dirty="0"/>
            </a:br>
            <a:endParaRPr lang="en-US" dirty="0"/>
          </a:p>
        </p:txBody>
      </p:sp>
      <p:sp>
        <p:nvSpPr>
          <p:cNvPr id="3" name="Content Placeholder 2"/>
          <p:cNvSpPr>
            <a:spLocks noGrp="1"/>
          </p:cNvSpPr>
          <p:nvPr>
            <p:ph idx="1"/>
          </p:nvPr>
        </p:nvSpPr>
        <p:spPr/>
        <p:txBody>
          <a:bodyPr/>
          <a:lstStyle/>
          <a:p>
            <a:r>
              <a:rPr lang="en-US" dirty="0"/>
              <a:t>Improves the readability of any approach.</a:t>
            </a:r>
          </a:p>
          <a:p>
            <a:endParaRPr lang="en-US" dirty="0"/>
          </a:p>
          <a:p>
            <a:r>
              <a:rPr lang="en-US" dirty="0"/>
              <a:t>Acts as a bridge between the program and the algorithm or flowchart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There are three aspects of a C function.</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Function declaration</a:t>
            </a:r>
            <a:r>
              <a:rPr lang="en-US" dirty="0"/>
              <a:t> A function must be declared globally in a c program to tell the compiler about the function name, function parameters, and return type.</a:t>
            </a:r>
          </a:p>
          <a:p>
            <a:pPr algn="just"/>
            <a:r>
              <a:rPr lang="en-US" b="1" dirty="0"/>
              <a:t>Syntax</a:t>
            </a:r>
          </a:p>
          <a:p>
            <a:pPr algn="just"/>
            <a:endParaRPr lang="en-US" b="1" dirty="0"/>
          </a:p>
          <a:p>
            <a:pPr algn="just">
              <a:buNone/>
            </a:pPr>
            <a:r>
              <a:rPr lang="en-US" dirty="0"/>
              <a:t>     </a:t>
            </a:r>
            <a:r>
              <a:rPr lang="en-US" sz="3600" dirty="0"/>
              <a:t>return_type function_name (argument list);</a:t>
            </a:r>
            <a:endParaRPr lang="en-US" dirty="0"/>
          </a:p>
          <a:p>
            <a:pPr algn="just">
              <a:buNone/>
            </a:pPr>
            <a:br>
              <a:rPr lang="en-US" dirty="0"/>
            </a:b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3" name="Content Placeholder 2"/>
          <p:cNvSpPr>
            <a:spLocks noGrp="1"/>
          </p:cNvSpPr>
          <p:nvPr>
            <p:ph idx="1"/>
          </p:nvPr>
        </p:nvSpPr>
        <p:spPr/>
        <p:txBody>
          <a:bodyPr/>
          <a:lstStyle/>
          <a:p>
            <a:r>
              <a:rPr lang="en-US" dirty="0"/>
              <a:t>Function is a self contained block of statements which performs a particular task.</a:t>
            </a:r>
          </a:p>
          <a:p>
            <a:endParaRPr lang="en-IN" dirty="0"/>
          </a:p>
          <a:p>
            <a:r>
              <a:rPr lang="en-IN" dirty="0"/>
              <a:t>In c, we can divide a large program into the basic building blocks known as function. </a:t>
            </a:r>
          </a:p>
          <a:p>
            <a:endParaRPr lang="en-IN" dirty="0"/>
          </a:p>
          <a:p>
            <a:r>
              <a:rPr lang="en-IN" dirty="0"/>
              <a:t>The function contains the set of programming statements enclosed by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 of functions in C</a:t>
            </a:r>
            <a:br>
              <a:rPr lang="en-IN" dirty="0"/>
            </a:br>
            <a:endParaRPr lang="en-IN" dirty="0"/>
          </a:p>
        </p:txBody>
      </p:sp>
      <p:sp>
        <p:nvSpPr>
          <p:cNvPr id="3" name="Content Placeholder 2"/>
          <p:cNvSpPr>
            <a:spLocks noGrp="1"/>
          </p:cNvSpPr>
          <p:nvPr>
            <p:ph idx="1"/>
          </p:nvPr>
        </p:nvSpPr>
        <p:spPr/>
        <p:txBody>
          <a:bodyPr/>
          <a:lstStyle/>
          <a:p>
            <a:r>
              <a:rPr lang="en-US" dirty="0"/>
              <a:t>Reusability</a:t>
            </a:r>
          </a:p>
          <a:p>
            <a:r>
              <a:rPr lang="en-US" dirty="0"/>
              <a:t>modularity</a:t>
            </a:r>
            <a:endParaRPr lang="en-IN" dirty="0"/>
          </a:p>
          <a:p>
            <a:r>
              <a:rPr lang="en-IN" dirty="0"/>
              <a:t>we can avoid rewriting same logic/code again and again in a program.</a:t>
            </a:r>
          </a:p>
          <a:p>
            <a:r>
              <a:rPr lang="en-IN" dirty="0"/>
              <a:t>we can avoid rewriting same logic/code again and again in a program.</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Functions</a:t>
            </a:r>
            <a:br>
              <a:rPr lang="en-IN" dirty="0"/>
            </a:br>
            <a:endParaRPr lang="en-IN" dirty="0"/>
          </a:p>
        </p:txBody>
      </p:sp>
      <p:pic>
        <p:nvPicPr>
          <p:cNvPr id="9218" name="Picture 2" descr="C:\Users\STAFF\Desktop\1.png"/>
          <p:cNvPicPr>
            <a:picLocks noGrp="1" noChangeAspect="1" noChangeArrowheads="1"/>
          </p:cNvPicPr>
          <p:nvPr>
            <p:ph idx="1"/>
          </p:nvPr>
        </p:nvPicPr>
        <p:blipFill>
          <a:blip r:embed="rId2" cstate="print"/>
          <a:srcRect/>
          <a:stretch>
            <a:fillRect/>
          </a:stretch>
        </p:blipFill>
        <p:spPr bwMode="auto">
          <a:xfrm>
            <a:off x="533400" y="1524000"/>
            <a:ext cx="7543800" cy="4419600"/>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call</a:t>
            </a:r>
            <a:endParaRPr lang="en-US" dirty="0"/>
          </a:p>
        </p:txBody>
      </p:sp>
      <p:sp>
        <p:nvSpPr>
          <p:cNvPr id="3" name="Content Placeholder 2"/>
          <p:cNvSpPr>
            <a:spLocks noGrp="1"/>
          </p:cNvSpPr>
          <p:nvPr>
            <p:ph idx="1"/>
          </p:nvPr>
        </p:nvSpPr>
        <p:spPr/>
        <p:txBody>
          <a:bodyPr/>
          <a:lstStyle/>
          <a:p>
            <a:pPr algn="just"/>
            <a:r>
              <a:rPr lang="en-US" dirty="0"/>
              <a:t> Function can be called from anywhere in the program. </a:t>
            </a:r>
          </a:p>
          <a:p>
            <a:pPr algn="just"/>
            <a:r>
              <a:rPr lang="en-US" dirty="0"/>
              <a:t>The parameter list must not differ in function calling and function declaration. </a:t>
            </a:r>
          </a:p>
          <a:p>
            <a:pPr algn="just"/>
            <a:r>
              <a:rPr lang="en-US" dirty="0"/>
              <a:t>We must pass the same number of functions as it is declared in the function declaration.</a:t>
            </a:r>
          </a:p>
          <a:p>
            <a:r>
              <a:rPr lang="en-US" b="1" dirty="0"/>
              <a:t>Syntax</a:t>
            </a:r>
          </a:p>
          <a:p>
            <a:r>
              <a:rPr lang="en-US" dirty="0"/>
              <a:t>function_name (</a:t>
            </a:r>
            <a:r>
              <a:rPr lang="en-US" dirty="0" err="1"/>
              <a:t>argument_list</a:t>
            </a:r>
            <a:r>
              <a:rPr lang="en-US" dirty="0"/>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definition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 It contains the actual statements which are to be executed.</a:t>
            </a:r>
          </a:p>
          <a:p>
            <a:r>
              <a:rPr lang="en-US" dirty="0"/>
              <a:t> It is the most important aspect to which the control comes when the function is called.</a:t>
            </a:r>
          </a:p>
          <a:p>
            <a:r>
              <a:rPr lang="en-US" dirty="0"/>
              <a:t> Here, we must notice that only one value can be returned from the function.</a:t>
            </a:r>
          </a:p>
          <a:p>
            <a:r>
              <a:rPr lang="en-US" b="1" dirty="0"/>
              <a:t>Syntax</a:t>
            </a:r>
          </a:p>
          <a:p>
            <a:r>
              <a:rPr lang="en-US" dirty="0"/>
              <a:t>return_type function_name (argument list)</a:t>
            </a:r>
          </a:p>
          <a:p>
            <a:r>
              <a:rPr lang="en-US" dirty="0"/>
              <a:t> {</a:t>
            </a:r>
          </a:p>
          <a:p>
            <a:endParaRPr lang="en-US" dirty="0"/>
          </a:p>
          <a:p>
            <a:r>
              <a:rPr lang="en-US" dirty="0"/>
              <a:t>function body;</a:t>
            </a:r>
          </a:p>
          <a:p>
            <a:endParaRPr lang="en-US" dirty="0"/>
          </a:p>
          <a:p>
            <a:r>
              <a:rPr lang="en-US" dirty="0"/>
              <a:t>}</a:t>
            </a:r>
            <a:endParaRPr lang="en-US" b="1" dirty="0"/>
          </a:p>
          <a:p>
            <a:endParaRPr lang="en-US" dirty="0"/>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Categories of functions/</a:t>
            </a:r>
            <a:br>
              <a:rPr lang="en-US" dirty="0"/>
            </a:br>
            <a:r>
              <a:rPr lang="en-US" b="1" dirty="0"/>
              <a:t>Types of Functions in C Programming</a:t>
            </a:r>
            <a:br>
              <a:rPr lang="en-US" b="1" dirty="0"/>
            </a:br>
            <a:endParaRPr lang="en-US" dirty="0"/>
          </a:p>
        </p:txBody>
      </p:sp>
      <p:sp>
        <p:nvSpPr>
          <p:cNvPr id="3" name="Content Placeholder 2"/>
          <p:cNvSpPr>
            <a:spLocks noGrp="1"/>
          </p:cNvSpPr>
          <p:nvPr>
            <p:ph idx="1"/>
          </p:nvPr>
        </p:nvSpPr>
        <p:spPr/>
        <p:txBody>
          <a:bodyPr/>
          <a:lstStyle/>
          <a:p>
            <a:r>
              <a:rPr lang="en-US" dirty="0"/>
              <a:t>There can be 4 different types of user-defined </a:t>
            </a:r>
            <a:r>
              <a:rPr lang="en-US" dirty="0">
                <a:hlinkClick r:id="rId2"/>
              </a:rPr>
              <a:t>functions</a:t>
            </a:r>
            <a:r>
              <a:rPr lang="en-US" dirty="0"/>
              <a:t>, they are:</a:t>
            </a:r>
          </a:p>
          <a:p>
            <a:r>
              <a:rPr lang="en-US" dirty="0"/>
              <a:t>Function with no arguments and no return value</a:t>
            </a:r>
          </a:p>
          <a:p>
            <a:r>
              <a:rPr lang="en-US" dirty="0"/>
              <a:t>Function with no arguments and a return value</a:t>
            </a:r>
          </a:p>
          <a:p>
            <a:r>
              <a:rPr lang="en-US" dirty="0"/>
              <a:t>Function with arguments and no return value</a:t>
            </a:r>
          </a:p>
          <a:p>
            <a:r>
              <a:rPr lang="en-US" dirty="0"/>
              <a:t>Function with arguments and a return value</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with no arguments and no return value</a:t>
            </a:r>
            <a:br>
              <a:rPr lang="en-US" dirty="0"/>
            </a:br>
            <a:endParaRPr lang="en-US" dirty="0"/>
          </a:p>
        </p:txBody>
      </p:sp>
      <p:pic>
        <p:nvPicPr>
          <p:cNvPr id="4098" name="Picture 2" descr="C:\Users\admin\Desktop\1.png"/>
          <p:cNvPicPr>
            <a:picLocks noGrp="1" noChangeAspect="1" noChangeArrowheads="1"/>
          </p:cNvPicPr>
          <p:nvPr>
            <p:ph idx="1"/>
          </p:nvPr>
        </p:nvPicPr>
        <p:blipFill>
          <a:blip r:embed="rId2" cstate="print"/>
          <a:srcRect/>
          <a:stretch>
            <a:fillRect/>
          </a:stretch>
        </p:blipFill>
        <p:spPr bwMode="auto">
          <a:xfrm>
            <a:off x="609600" y="1371600"/>
            <a:ext cx="7620000" cy="4953000"/>
          </a:xfrm>
          <a:prstGeom prst="rect">
            <a:avLst/>
          </a:prstGeom>
          <a:noFill/>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Function with no argument and with Return value</a:t>
            </a:r>
            <a:br>
              <a:rPr lang="en-US" b="1" dirty="0"/>
            </a:br>
            <a:endParaRPr lang="en-US" dirty="0"/>
          </a:p>
        </p:txBody>
      </p:sp>
      <p:pic>
        <p:nvPicPr>
          <p:cNvPr id="5122" name="Picture 2" descr="C:\Users\admin\Desktop\1.png"/>
          <p:cNvPicPr>
            <a:picLocks noGrp="1" noChangeAspect="1" noChangeArrowheads="1"/>
          </p:cNvPicPr>
          <p:nvPr>
            <p:ph idx="1"/>
          </p:nvPr>
        </p:nvPicPr>
        <p:blipFill>
          <a:blip r:embed="rId2" cstate="print"/>
          <a:srcRect/>
          <a:stretch>
            <a:fillRect/>
          </a:stretch>
        </p:blipFill>
        <p:spPr bwMode="auto">
          <a:xfrm>
            <a:off x="228600" y="1447800"/>
            <a:ext cx="7924800" cy="5105400"/>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Function with argument and No Return value</a:t>
            </a:r>
            <a:br>
              <a:rPr lang="en-US" b="1" dirty="0"/>
            </a:br>
            <a:endParaRPr lang="en-US" dirty="0"/>
          </a:p>
        </p:txBody>
      </p:sp>
      <p:pic>
        <p:nvPicPr>
          <p:cNvPr id="6147" name="Picture 3" descr="C:\Users\admin\Desktop\1.png"/>
          <p:cNvPicPr>
            <a:picLocks noGrp="1" noChangeAspect="1" noChangeArrowheads="1"/>
          </p:cNvPicPr>
          <p:nvPr>
            <p:ph idx="1"/>
          </p:nvPr>
        </p:nvPicPr>
        <p:blipFill>
          <a:blip r:embed="rId2" cstate="print"/>
          <a:srcRect/>
          <a:stretch>
            <a:fillRect/>
          </a:stretch>
        </p:blipFill>
        <p:spPr bwMode="auto">
          <a:xfrm>
            <a:off x="304800" y="1295401"/>
            <a:ext cx="8458199" cy="5257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a:t>
            </a:r>
            <a:r>
              <a:rPr lang="en-US" b="1" dirty="0" err="1"/>
              <a:t>Pseudocode</a:t>
            </a:r>
            <a:br>
              <a:rPr lang="en-US" b="1" dirty="0"/>
            </a:br>
            <a:endParaRPr lang="en-US" dirty="0"/>
          </a:p>
        </p:txBody>
      </p:sp>
      <p:sp>
        <p:nvSpPr>
          <p:cNvPr id="3" name="Content Placeholder 2"/>
          <p:cNvSpPr>
            <a:spLocks noGrp="1"/>
          </p:cNvSpPr>
          <p:nvPr>
            <p:ph idx="1"/>
          </p:nvPr>
        </p:nvSpPr>
        <p:spPr/>
        <p:txBody>
          <a:bodyPr/>
          <a:lstStyle/>
          <a:p>
            <a:r>
              <a:rPr lang="en-US" dirty="0"/>
              <a:t>There are no proper format for writing the for </a:t>
            </a:r>
            <a:r>
              <a:rPr lang="en-US" dirty="0" err="1"/>
              <a:t>pseudocode</a:t>
            </a:r>
            <a:r>
              <a:rPr lang="en-US" dirty="0"/>
              <a:t>.</a:t>
            </a:r>
          </a:p>
          <a:p>
            <a:endParaRPr lang="en-US" dirty="0"/>
          </a:p>
          <a:p>
            <a:r>
              <a:rPr lang="en-US" dirty="0"/>
              <a:t>In </a:t>
            </a:r>
            <a:r>
              <a:rPr lang="en-US" dirty="0" err="1"/>
              <a:t>Pseudocode</a:t>
            </a:r>
            <a:r>
              <a:rPr lang="en-US" dirty="0"/>
              <a:t> their is no proper standard for writing the </a:t>
            </a:r>
            <a:r>
              <a:rPr lang="en-US" dirty="0" err="1"/>
              <a:t>pseudocode</a:t>
            </a:r>
            <a:r>
              <a:rPr lang="en-US" dirty="0"/>
              <a:t>.</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Function with argument and Return value</a:t>
            </a:r>
            <a:br>
              <a:rPr lang="en-US" b="1" dirty="0"/>
            </a:br>
            <a:endParaRPr lang="en-US" dirty="0"/>
          </a:p>
        </p:txBody>
      </p:sp>
      <p:pic>
        <p:nvPicPr>
          <p:cNvPr id="7170" name="Picture 2" descr="C:\Users\admin\Desktop\1.png"/>
          <p:cNvPicPr>
            <a:picLocks noGrp="1" noChangeAspect="1" noChangeArrowheads="1"/>
          </p:cNvPicPr>
          <p:nvPr>
            <p:ph idx="1"/>
          </p:nvPr>
        </p:nvPicPr>
        <p:blipFill>
          <a:blip r:embed="rId2" cstate="print"/>
          <a:srcRect/>
          <a:stretch>
            <a:fillRect/>
          </a:stretch>
        </p:blipFill>
        <p:spPr bwMode="auto">
          <a:xfrm>
            <a:off x="533400" y="1447800"/>
            <a:ext cx="8077200" cy="5029200"/>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and formal parameters</a:t>
            </a:r>
          </a:p>
        </p:txBody>
      </p:sp>
      <p:sp>
        <p:nvSpPr>
          <p:cNvPr id="3" name="Content Placeholder 2"/>
          <p:cNvSpPr>
            <a:spLocks noGrp="1"/>
          </p:cNvSpPr>
          <p:nvPr>
            <p:ph idx="1"/>
          </p:nvPr>
        </p:nvSpPr>
        <p:spPr/>
        <p:txBody>
          <a:bodyPr/>
          <a:lstStyle/>
          <a:p>
            <a:endParaRPr lang="en-US" b="1" dirty="0"/>
          </a:p>
          <a:p>
            <a:r>
              <a:rPr lang="en-US" b="1" dirty="0"/>
              <a:t>Actual parameters:</a:t>
            </a:r>
            <a:r>
              <a:rPr lang="en-US" dirty="0"/>
              <a:t> The parameters that appear in function calls.</a:t>
            </a:r>
          </a:p>
          <a:p>
            <a:br>
              <a:rPr lang="en-US" dirty="0"/>
            </a:br>
            <a:r>
              <a:rPr lang="en-US" b="1" dirty="0"/>
              <a:t>Formal parameters:</a:t>
            </a:r>
            <a:r>
              <a:rPr lang="en-US" dirty="0"/>
              <a:t> The parameters that appear in function declarations.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62500" lnSpcReduction="20000"/>
          </a:bodyPr>
          <a:lstStyle/>
          <a:p>
            <a:r>
              <a:rPr lang="en-US" dirty="0">
                <a:solidFill>
                  <a:srgbClr val="808080"/>
                </a:solidFill>
              </a:rPr>
              <a:t>#include</a:t>
            </a:r>
            <a:r>
              <a:rPr lang="en-US" dirty="0">
                <a:solidFill>
                  <a:srgbClr val="000000"/>
                </a:solidFill>
              </a:rPr>
              <a:t> </a:t>
            </a:r>
            <a:r>
              <a:rPr lang="en-US" dirty="0">
                <a:solidFill>
                  <a:srgbClr val="800000"/>
                </a:solidFill>
              </a:rPr>
              <a:t>&lt;</a:t>
            </a:r>
            <a:r>
              <a:rPr lang="en-US" dirty="0" err="1">
                <a:solidFill>
                  <a:srgbClr val="800000"/>
                </a:solidFill>
              </a:rPr>
              <a:t>stdio.h</a:t>
            </a:r>
            <a:r>
              <a:rPr lang="en-US" dirty="0">
                <a:solidFill>
                  <a:srgbClr val="800000"/>
                </a:solidFill>
              </a:rPr>
              <a:t>&gt;</a:t>
            </a:r>
            <a:r>
              <a:rPr lang="en-US" dirty="0">
                <a:solidFill>
                  <a:srgbClr val="000000"/>
                </a:solidFill>
              </a:rPr>
              <a:t> </a:t>
            </a:r>
          </a:p>
          <a:p>
            <a:r>
              <a:rPr lang="en-US" dirty="0" err="1">
                <a:solidFill>
                  <a:srgbClr val="00008B"/>
                </a:solidFill>
              </a:rPr>
              <a:t>int</a:t>
            </a:r>
            <a:r>
              <a:rPr lang="en-US" dirty="0">
                <a:solidFill>
                  <a:srgbClr val="000000"/>
                </a:solidFill>
              </a:rPr>
              <a:t> sum(</a:t>
            </a:r>
            <a:r>
              <a:rPr lang="en-US" dirty="0" err="1">
                <a:solidFill>
                  <a:srgbClr val="00008B"/>
                </a:solidFill>
              </a:rPr>
              <a:t>int</a:t>
            </a:r>
            <a:r>
              <a:rPr lang="en-US" dirty="0">
                <a:solidFill>
                  <a:srgbClr val="000000"/>
                </a:solidFill>
              </a:rPr>
              <a:t> a, </a:t>
            </a:r>
            <a:r>
              <a:rPr lang="en-US" dirty="0" err="1">
                <a:solidFill>
                  <a:srgbClr val="00008B"/>
                </a:solidFill>
              </a:rPr>
              <a:t>int</a:t>
            </a:r>
            <a:r>
              <a:rPr lang="en-US" dirty="0">
                <a:solidFill>
                  <a:srgbClr val="000000"/>
                </a:solidFill>
              </a:rPr>
              <a:t> b) </a:t>
            </a:r>
          </a:p>
          <a:p>
            <a:r>
              <a:rPr lang="en-US" dirty="0">
                <a:solidFill>
                  <a:srgbClr val="000000"/>
                </a:solidFill>
              </a:rPr>
              <a:t>{ </a:t>
            </a:r>
          </a:p>
          <a:p>
            <a:r>
              <a:rPr lang="en-US" dirty="0" err="1">
                <a:solidFill>
                  <a:srgbClr val="00008B"/>
                </a:solidFill>
              </a:rPr>
              <a:t>int</a:t>
            </a:r>
            <a:r>
              <a:rPr lang="en-US" dirty="0">
                <a:solidFill>
                  <a:srgbClr val="000000"/>
                </a:solidFill>
              </a:rPr>
              <a:t> c=</a:t>
            </a:r>
            <a:r>
              <a:rPr lang="en-US" dirty="0" err="1">
                <a:solidFill>
                  <a:srgbClr val="000000"/>
                </a:solidFill>
              </a:rPr>
              <a:t>a+b</a:t>
            </a:r>
            <a:r>
              <a:rPr lang="en-US" dirty="0">
                <a:solidFill>
                  <a:srgbClr val="000000"/>
                </a:solidFill>
              </a:rPr>
              <a:t>; </a:t>
            </a:r>
          </a:p>
          <a:p>
            <a:r>
              <a:rPr lang="en-US" dirty="0">
                <a:solidFill>
                  <a:srgbClr val="00008B"/>
                </a:solidFill>
              </a:rPr>
              <a:t>return</a:t>
            </a:r>
            <a:r>
              <a:rPr lang="en-US" dirty="0">
                <a:solidFill>
                  <a:srgbClr val="000000"/>
                </a:solidFill>
              </a:rPr>
              <a:t> c;</a:t>
            </a:r>
          </a:p>
          <a:p>
            <a:r>
              <a:rPr lang="en-US" dirty="0">
                <a:solidFill>
                  <a:srgbClr val="000000"/>
                </a:solidFill>
              </a:rPr>
              <a:t> }</a:t>
            </a:r>
          </a:p>
          <a:p>
            <a:r>
              <a:rPr lang="en-US" dirty="0">
                <a:solidFill>
                  <a:srgbClr val="000000"/>
                </a:solidFill>
              </a:rPr>
              <a:t> </a:t>
            </a:r>
            <a:r>
              <a:rPr lang="en-US" dirty="0" err="1">
                <a:solidFill>
                  <a:srgbClr val="00008B"/>
                </a:solidFill>
              </a:rPr>
              <a:t>int</a:t>
            </a:r>
            <a:r>
              <a:rPr lang="en-US" dirty="0">
                <a:solidFill>
                  <a:srgbClr val="000000"/>
                </a:solidFill>
              </a:rPr>
              <a:t> main( )</a:t>
            </a:r>
          </a:p>
          <a:p>
            <a:r>
              <a:rPr lang="en-US" dirty="0">
                <a:solidFill>
                  <a:srgbClr val="000000"/>
                </a:solidFill>
              </a:rPr>
              <a:t>{ </a:t>
            </a:r>
          </a:p>
          <a:p>
            <a:r>
              <a:rPr lang="en-US" dirty="0" err="1">
                <a:solidFill>
                  <a:srgbClr val="00008B"/>
                </a:solidFill>
              </a:rPr>
              <a:t>int</a:t>
            </a:r>
            <a:r>
              <a:rPr lang="en-US" dirty="0">
                <a:solidFill>
                  <a:srgbClr val="000000"/>
                </a:solidFill>
              </a:rPr>
              <a:t> var1 =</a:t>
            </a:r>
            <a:r>
              <a:rPr lang="en-US" dirty="0">
                <a:solidFill>
                  <a:srgbClr val="800000"/>
                </a:solidFill>
              </a:rPr>
              <a:t>10;</a:t>
            </a:r>
            <a:endParaRPr lang="en-US" dirty="0">
              <a:solidFill>
                <a:srgbClr val="000000"/>
              </a:solidFill>
            </a:endParaRPr>
          </a:p>
          <a:p>
            <a:r>
              <a:rPr lang="en-US" dirty="0" err="1">
                <a:solidFill>
                  <a:srgbClr val="00008B"/>
                </a:solidFill>
              </a:rPr>
              <a:t>int</a:t>
            </a:r>
            <a:r>
              <a:rPr lang="en-US" dirty="0">
                <a:solidFill>
                  <a:srgbClr val="000000"/>
                </a:solidFill>
              </a:rPr>
              <a:t> var2 = </a:t>
            </a:r>
            <a:r>
              <a:rPr lang="en-US" dirty="0">
                <a:solidFill>
                  <a:srgbClr val="800000"/>
                </a:solidFill>
              </a:rPr>
              <a:t>20</a:t>
            </a:r>
            <a:r>
              <a:rPr lang="en-US" dirty="0">
                <a:solidFill>
                  <a:srgbClr val="000000"/>
                </a:solidFill>
              </a:rPr>
              <a:t>; </a:t>
            </a:r>
          </a:p>
          <a:p>
            <a:r>
              <a:rPr lang="en-US" dirty="0" err="1">
                <a:solidFill>
                  <a:srgbClr val="00008B"/>
                </a:solidFill>
              </a:rPr>
              <a:t>int</a:t>
            </a:r>
            <a:r>
              <a:rPr lang="en-US" dirty="0">
                <a:solidFill>
                  <a:srgbClr val="000000"/>
                </a:solidFill>
              </a:rPr>
              <a:t> var3 = sum(var1, var2);</a:t>
            </a:r>
          </a:p>
          <a:p>
            <a:r>
              <a:rPr lang="en-US" dirty="0">
                <a:solidFill>
                  <a:srgbClr val="000000"/>
                </a:solidFill>
              </a:rPr>
              <a:t> </a:t>
            </a:r>
            <a:r>
              <a:rPr lang="en-US" dirty="0" err="1">
                <a:solidFill>
                  <a:srgbClr val="000000"/>
                </a:solidFill>
              </a:rPr>
              <a:t>printf</a:t>
            </a:r>
            <a:r>
              <a:rPr lang="en-US" dirty="0">
                <a:solidFill>
                  <a:srgbClr val="000000"/>
                </a:solidFill>
              </a:rPr>
              <a:t>(</a:t>
            </a:r>
            <a:r>
              <a:rPr lang="en-US" dirty="0">
                <a:solidFill>
                  <a:srgbClr val="800000"/>
                </a:solidFill>
              </a:rPr>
              <a:t>"%d"</a:t>
            </a:r>
            <a:r>
              <a:rPr lang="en-US" dirty="0">
                <a:solidFill>
                  <a:srgbClr val="000000"/>
                </a:solidFill>
              </a:rPr>
              <a:t>, var3); </a:t>
            </a:r>
          </a:p>
          <a:p>
            <a:r>
              <a:rPr lang="en-US" dirty="0">
                <a:solidFill>
                  <a:srgbClr val="00008B"/>
                </a:solidFill>
              </a:rPr>
              <a:t>return</a:t>
            </a:r>
            <a:r>
              <a:rPr lang="en-US" dirty="0">
                <a:solidFill>
                  <a:srgbClr val="000000"/>
                </a:solidFill>
              </a:rPr>
              <a:t> </a:t>
            </a:r>
            <a:r>
              <a:rPr lang="en-US" dirty="0">
                <a:solidFill>
                  <a:srgbClr val="800000"/>
                </a:solidFill>
              </a:rPr>
              <a:t>0</a:t>
            </a:r>
            <a:r>
              <a:rPr lang="en-US" dirty="0">
                <a:solidFill>
                  <a:srgbClr val="000000"/>
                </a:solidFill>
              </a:rPr>
              <a:t>; </a:t>
            </a:r>
          </a:p>
          <a:p>
            <a:r>
              <a:rPr lang="en-US" dirty="0">
                <a:solidFill>
                  <a:srgbClr val="000000"/>
                </a:solidFill>
              </a:rPr>
              <a:t>}</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 the above example variable a and b are the formal parameters (or formal arguments).</a:t>
            </a:r>
          </a:p>
          <a:p>
            <a:r>
              <a:rPr lang="en-US" dirty="0"/>
              <a:t> Variable var1 and var2 are the actual arguments (or actual parameters). </a:t>
            </a:r>
          </a:p>
          <a:p>
            <a:r>
              <a:rPr lang="en-US" dirty="0"/>
              <a:t>The actual parameters can also be the values. Like sum(10, 20), here 10 and 20 are actual parameters.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Types of Function calls in C</a:t>
            </a:r>
            <a:br>
              <a:rPr lang="en-US" dirty="0"/>
            </a:br>
            <a:r>
              <a:rPr lang="en-US" b="1" dirty="0"/>
              <a:t>Parameter Passing Techniques in C</a:t>
            </a:r>
            <a:br>
              <a:rPr lang="en-US" b="1"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p:txBody>
          <a:bodyPr/>
          <a:lstStyle/>
          <a:p>
            <a:r>
              <a:rPr lang="en-US" dirty="0"/>
              <a:t>Call by Value</a:t>
            </a:r>
          </a:p>
          <a:p>
            <a:endParaRPr lang="en-US" dirty="0"/>
          </a:p>
          <a:p>
            <a:r>
              <a:rPr lang="en-US" dirty="0"/>
              <a:t>Call by Reference</a:t>
            </a: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callbyvalue-callbyreference-in-c.png"/>
          <p:cNvPicPr>
            <a:picLocks noChangeAspect="1" noChangeArrowheads="1"/>
          </p:cNvPicPr>
          <p:nvPr/>
        </p:nvPicPr>
        <p:blipFill>
          <a:blip r:embed="rId2" cstate="print"/>
          <a:srcRect/>
          <a:stretch>
            <a:fillRect/>
          </a:stretch>
        </p:blipFill>
        <p:spPr bwMode="auto">
          <a:xfrm>
            <a:off x="685800" y="533401"/>
            <a:ext cx="7543799" cy="5195888"/>
          </a:xfrm>
          <a:prstGeom prst="rect">
            <a:avLst/>
          </a:prstGeom>
          <a:noFill/>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 by Value</a:t>
            </a:r>
            <a:br>
              <a:rPr lang="en-US" dirty="0"/>
            </a:br>
            <a:endParaRPr lang="en-US" dirty="0"/>
          </a:p>
        </p:txBody>
      </p:sp>
      <p:sp>
        <p:nvSpPr>
          <p:cNvPr id="3" name="Content Placeholder 2"/>
          <p:cNvSpPr>
            <a:spLocks noGrp="1"/>
          </p:cNvSpPr>
          <p:nvPr>
            <p:ph idx="1"/>
          </p:nvPr>
        </p:nvSpPr>
        <p:spPr/>
        <p:txBody>
          <a:bodyPr/>
          <a:lstStyle/>
          <a:p>
            <a:r>
              <a:rPr lang="en-US" dirty="0"/>
              <a:t>In call by value method, the value of the actual parameters is copied into the formal parameters.</a:t>
            </a:r>
          </a:p>
          <a:p>
            <a:r>
              <a:rPr lang="en-US" dirty="0"/>
              <a:t>In call by value method, we can not modify the value of the actual parameter by the formal parameter.</a:t>
            </a:r>
          </a:p>
          <a:p>
            <a:r>
              <a:rPr lang="en-US" dirty="0"/>
              <a:t>In call by value, different memory is allocated for actual and formal parameters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Function call by Value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808080"/>
                </a:solidFill>
              </a:rPr>
              <a:t>#include</a:t>
            </a:r>
            <a:r>
              <a:rPr lang="en-US" dirty="0">
                <a:solidFill>
                  <a:srgbClr val="000000"/>
                </a:solidFill>
              </a:rPr>
              <a:t> </a:t>
            </a:r>
            <a:r>
              <a:rPr lang="en-US" dirty="0">
                <a:solidFill>
                  <a:srgbClr val="800000"/>
                </a:solidFill>
              </a:rPr>
              <a:t>&lt;</a:t>
            </a:r>
            <a:r>
              <a:rPr lang="en-US" dirty="0" err="1">
                <a:solidFill>
                  <a:srgbClr val="800000"/>
                </a:solidFill>
              </a:rPr>
              <a:t>stdio.h</a:t>
            </a:r>
            <a:r>
              <a:rPr lang="en-US" dirty="0">
                <a:solidFill>
                  <a:srgbClr val="800000"/>
                </a:solidFill>
              </a:rPr>
              <a:t>&gt;</a:t>
            </a:r>
          </a:p>
          <a:p>
            <a:r>
              <a:rPr lang="en-US" dirty="0">
                <a:solidFill>
                  <a:srgbClr val="000000"/>
                </a:solidFill>
              </a:rPr>
              <a:t> </a:t>
            </a:r>
            <a:r>
              <a:rPr lang="en-US" dirty="0" err="1">
                <a:solidFill>
                  <a:srgbClr val="00008B"/>
                </a:solidFill>
              </a:rPr>
              <a:t>int</a:t>
            </a:r>
            <a:r>
              <a:rPr lang="en-US" dirty="0">
                <a:solidFill>
                  <a:srgbClr val="000000"/>
                </a:solidFill>
              </a:rPr>
              <a:t> increment(</a:t>
            </a:r>
            <a:r>
              <a:rPr lang="en-US" dirty="0" err="1">
                <a:solidFill>
                  <a:srgbClr val="00008B"/>
                </a:solidFill>
              </a:rPr>
              <a:t>int</a:t>
            </a:r>
            <a:r>
              <a:rPr lang="en-US" dirty="0">
                <a:solidFill>
                  <a:srgbClr val="000000"/>
                </a:solidFill>
              </a:rPr>
              <a:t> </a:t>
            </a:r>
            <a:r>
              <a:rPr lang="en-US" dirty="0" err="1">
                <a:solidFill>
                  <a:srgbClr val="00008B"/>
                </a:solidFill>
              </a:rPr>
              <a:t>var</a:t>
            </a:r>
            <a:r>
              <a:rPr lang="en-US" dirty="0">
                <a:solidFill>
                  <a:srgbClr val="000000"/>
                </a:solidFill>
              </a:rPr>
              <a:t>) { </a:t>
            </a:r>
          </a:p>
          <a:p>
            <a:r>
              <a:rPr lang="en-US" dirty="0" err="1">
                <a:solidFill>
                  <a:srgbClr val="00008B"/>
                </a:solidFill>
              </a:rPr>
              <a:t>var</a:t>
            </a:r>
            <a:r>
              <a:rPr lang="en-US" dirty="0">
                <a:solidFill>
                  <a:srgbClr val="000000"/>
                </a:solidFill>
              </a:rPr>
              <a:t> = </a:t>
            </a:r>
            <a:r>
              <a:rPr lang="en-US" dirty="0">
                <a:solidFill>
                  <a:srgbClr val="00008B"/>
                </a:solidFill>
              </a:rPr>
              <a:t>var</a:t>
            </a:r>
            <a:r>
              <a:rPr lang="en-US" dirty="0">
                <a:solidFill>
                  <a:srgbClr val="000000"/>
                </a:solidFill>
              </a:rPr>
              <a:t>+</a:t>
            </a:r>
            <a:r>
              <a:rPr lang="en-US" dirty="0">
                <a:solidFill>
                  <a:srgbClr val="800000"/>
                </a:solidFill>
              </a:rPr>
              <a:t>1</a:t>
            </a:r>
            <a:r>
              <a:rPr lang="en-US" dirty="0">
                <a:solidFill>
                  <a:srgbClr val="000000"/>
                </a:solidFill>
              </a:rPr>
              <a:t>; </a:t>
            </a:r>
            <a:r>
              <a:rPr lang="en-US" dirty="0">
                <a:solidFill>
                  <a:srgbClr val="00008B"/>
                </a:solidFill>
              </a:rPr>
              <a:t>return</a:t>
            </a:r>
            <a:r>
              <a:rPr lang="en-US" dirty="0">
                <a:solidFill>
                  <a:srgbClr val="000000"/>
                </a:solidFill>
              </a:rPr>
              <a:t> </a:t>
            </a:r>
            <a:r>
              <a:rPr lang="en-US" dirty="0" err="1">
                <a:solidFill>
                  <a:srgbClr val="00008B"/>
                </a:solidFill>
              </a:rPr>
              <a:t>var</a:t>
            </a:r>
            <a:r>
              <a:rPr lang="en-US" dirty="0">
                <a:solidFill>
                  <a:srgbClr val="000000"/>
                </a:solidFill>
              </a:rPr>
              <a:t>; </a:t>
            </a:r>
          </a:p>
          <a:p>
            <a:r>
              <a:rPr lang="en-US" dirty="0">
                <a:solidFill>
                  <a:srgbClr val="000000"/>
                </a:solidFill>
              </a:rPr>
              <a:t>} </a:t>
            </a:r>
          </a:p>
          <a:p>
            <a:r>
              <a:rPr lang="en-US" dirty="0" err="1">
                <a:solidFill>
                  <a:srgbClr val="00008B"/>
                </a:solidFill>
              </a:rPr>
              <a:t>int</a:t>
            </a:r>
            <a:r>
              <a:rPr lang="en-US" dirty="0">
                <a:solidFill>
                  <a:srgbClr val="000000"/>
                </a:solidFill>
              </a:rPr>
              <a:t> main() </a:t>
            </a:r>
          </a:p>
          <a:p>
            <a:r>
              <a:rPr lang="en-US" dirty="0">
                <a:solidFill>
                  <a:srgbClr val="000000"/>
                </a:solidFill>
              </a:rPr>
              <a:t>{ </a:t>
            </a:r>
          </a:p>
          <a:p>
            <a:r>
              <a:rPr lang="en-US" dirty="0" err="1">
                <a:solidFill>
                  <a:srgbClr val="00008B"/>
                </a:solidFill>
              </a:rPr>
              <a:t>int</a:t>
            </a:r>
            <a:r>
              <a:rPr lang="en-US" dirty="0">
                <a:solidFill>
                  <a:srgbClr val="000000"/>
                </a:solidFill>
              </a:rPr>
              <a:t> num1=</a:t>
            </a:r>
            <a:r>
              <a:rPr lang="en-US" dirty="0">
                <a:solidFill>
                  <a:srgbClr val="800000"/>
                </a:solidFill>
              </a:rPr>
              <a:t>20</a:t>
            </a:r>
            <a:r>
              <a:rPr lang="en-US" dirty="0">
                <a:solidFill>
                  <a:srgbClr val="000000"/>
                </a:solidFill>
              </a:rPr>
              <a:t>; </a:t>
            </a:r>
          </a:p>
          <a:p>
            <a:r>
              <a:rPr lang="en-US" dirty="0" err="1">
                <a:solidFill>
                  <a:srgbClr val="00008B"/>
                </a:solidFill>
              </a:rPr>
              <a:t>int</a:t>
            </a:r>
            <a:r>
              <a:rPr lang="en-US" dirty="0">
                <a:solidFill>
                  <a:srgbClr val="000000"/>
                </a:solidFill>
              </a:rPr>
              <a:t> num2 = increment(num1); </a:t>
            </a:r>
          </a:p>
          <a:p>
            <a:r>
              <a:rPr lang="en-US" dirty="0" err="1">
                <a:solidFill>
                  <a:srgbClr val="000000"/>
                </a:solidFill>
              </a:rPr>
              <a:t>printf</a:t>
            </a:r>
            <a:r>
              <a:rPr lang="en-US" dirty="0">
                <a:solidFill>
                  <a:srgbClr val="000000"/>
                </a:solidFill>
              </a:rPr>
              <a:t>(</a:t>
            </a:r>
            <a:r>
              <a:rPr lang="en-US" dirty="0">
                <a:solidFill>
                  <a:srgbClr val="800000"/>
                </a:solidFill>
              </a:rPr>
              <a:t>"num1 value is: %d"</a:t>
            </a:r>
            <a:r>
              <a:rPr lang="en-US" dirty="0">
                <a:solidFill>
                  <a:srgbClr val="000000"/>
                </a:solidFill>
              </a:rPr>
              <a:t>, num1); </a:t>
            </a:r>
          </a:p>
          <a:p>
            <a:r>
              <a:rPr lang="en-US" dirty="0" err="1">
                <a:solidFill>
                  <a:srgbClr val="000000"/>
                </a:solidFill>
              </a:rPr>
              <a:t>printf</a:t>
            </a:r>
            <a:r>
              <a:rPr lang="en-US" dirty="0">
                <a:solidFill>
                  <a:srgbClr val="000000"/>
                </a:solidFill>
              </a:rPr>
              <a:t>(</a:t>
            </a:r>
            <a:r>
              <a:rPr lang="en-US" dirty="0">
                <a:solidFill>
                  <a:srgbClr val="800000"/>
                </a:solidFill>
              </a:rPr>
              <a:t>"\nnum2 value is: %d"</a:t>
            </a:r>
            <a:r>
              <a:rPr lang="en-US" dirty="0">
                <a:solidFill>
                  <a:srgbClr val="000000"/>
                </a:solidFill>
              </a:rPr>
              <a:t>, num2);</a:t>
            </a:r>
          </a:p>
          <a:p>
            <a:r>
              <a:rPr lang="en-US" dirty="0">
                <a:solidFill>
                  <a:srgbClr val="000000"/>
                </a:solidFill>
              </a:rPr>
              <a:t> </a:t>
            </a:r>
            <a:r>
              <a:rPr lang="en-US" dirty="0">
                <a:solidFill>
                  <a:srgbClr val="00008B"/>
                </a:solidFill>
              </a:rPr>
              <a:t>return</a:t>
            </a:r>
            <a:r>
              <a:rPr lang="en-US" dirty="0">
                <a:solidFill>
                  <a:srgbClr val="000000"/>
                </a:solidFill>
              </a:rPr>
              <a:t> </a:t>
            </a:r>
            <a:r>
              <a:rPr lang="en-US" dirty="0">
                <a:solidFill>
                  <a:srgbClr val="800000"/>
                </a:solidFill>
              </a:rPr>
              <a:t>0</a:t>
            </a:r>
            <a:r>
              <a:rPr lang="en-US" dirty="0">
                <a:solidFill>
                  <a:srgbClr val="000000"/>
                </a:solidFill>
              </a:rPr>
              <a:t>;</a:t>
            </a:r>
          </a:p>
          <a:p>
            <a:r>
              <a:rPr lang="en-US" dirty="0">
                <a:solidFill>
                  <a:srgbClr val="000000"/>
                </a:solidFill>
              </a:rPr>
              <a:t> }</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Num1 value is: 20 </a:t>
            </a:r>
          </a:p>
          <a:p>
            <a:r>
              <a:rPr lang="en-US" dirty="0"/>
              <a:t>num2 value is: 21</a:t>
            </a:r>
          </a:p>
          <a:p>
            <a:endParaRPr lang="en-US" dirty="0"/>
          </a:p>
          <a:p>
            <a:r>
              <a:rPr lang="en-US" dirty="0"/>
              <a:t>We passed the variable num1 while calling the method, but since we are calling the function using call by value method, only the value of num1 is copied to the formal parameter var. Thus change made to the </a:t>
            </a:r>
            <a:r>
              <a:rPr lang="en-US" dirty="0" err="1"/>
              <a:t>var</a:t>
            </a:r>
            <a:r>
              <a:rPr lang="en-US" dirty="0"/>
              <a:t> doesn’t reflect in the num1.</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2: Swapping numbers using Function Call by Value</a:t>
            </a:r>
            <a:br>
              <a:rPr lang="en-US" b="1" dirty="0"/>
            </a:b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a:t>
            </a:r>
          </a:p>
        </p:txBody>
      </p:sp>
      <p:sp>
        <p:nvSpPr>
          <p:cNvPr id="3" name="Content Placeholder 2"/>
          <p:cNvSpPr>
            <a:spLocks noGrp="1"/>
          </p:cNvSpPr>
          <p:nvPr>
            <p:ph idx="1"/>
          </p:nvPr>
        </p:nvSpPr>
        <p:spPr/>
        <p:txBody>
          <a:bodyPr/>
          <a:lstStyle/>
          <a:p>
            <a:r>
              <a:rPr lang="en-US" dirty="0"/>
              <a:t>C is a general-purpose, high-level language that was originally developed by Dennis M. Ritchie at </a:t>
            </a:r>
            <a:r>
              <a:rPr lang="en-US" dirty="0" err="1"/>
              <a:t>AT&amp;TBell</a:t>
            </a:r>
            <a:r>
              <a:rPr lang="en-US" dirty="0"/>
              <a:t> Labs in 1972.</a:t>
            </a:r>
          </a:p>
          <a:p>
            <a:endParaRPr lang="en-US" dirty="0"/>
          </a:p>
          <a:p>
            <a:r>
              <a:rPr lang="en-US" u="sng" dirty="0">
                <a:hlinkClick r:id="rId2"/>
              </a:rPr>
              <a:t>C</a:t>
            </a:r>
            <a:r>
              <a:rPr lang="en-US" dirty="0"/>
              <a:t> is a procedural programming language</a:t>
            </a:r>
          </a:p>
          <a:p>
            <a:endParaRPr lang="en-US" dirty="0"/>
          </a:p>
          <a:p>
            <a:r>
              <a:rPr lang="en-US" dirty="0"/>
              <a:t>C was invented to write an operating system called UNIX.</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1.png"/>
          <p:cNvPicPr>
            <a:picLocks noChangeAspect="1" noChangeArrowheads="1"/>
          </p:cNvPicPr>
          <p:nvPr/>
        </p:nvPicPr>
        <p:blipFill>
          <a:blip r:embed="rId2" cstate="print"/>
          <a:srcRect/>
          <a:stretch>
            <a:fillRect/>
          </a:stretch>
        </p:blipFill>
        <p:spPr bwMode="auto">
          <a:xfrm>
            <a:off x="152400" y="152400"/>
            <a:ext cx="8610600" cy="6705600"/>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Before swapping: 35, 45</a:t>
            </a:r>
          </a:p>
          <a:p>
            <a:r>
              <a:rPr lang="en-US" dirty="0"/>
              <a:t> After swapping: 35, 45</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call by Reference</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When we call a function by passing the addresses of actual parameters then this way of calling the function is known as call by reference. </a:t>
            </a:r>
          </a:p>
          <a:p>
            <a:endParaRPr lang="en-US" dirty="0"/>
          </a:p>
          <a:p>
            <a:r>
              <a:rPr lang="en-US" dirty="0"/>
              <a:t>In call by reference, the operation performed on formal parameters, affects the value of actual parameters because all the operations performed on the value stored in the address of actual parameters.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stdio.h</a:t>
            </a:r>
            <a:r>
              <a:rPr lang="en-US" dirty="0"/>
              <a:t>&gt; </a:t>
            </a:r>
          </a:p>
          <a:p>
            <a:r>
              <a:rPr lang="en-US" dirty="0"/>
              <a:t>void increment(</a:t>
            </a:r>
            <a:r>
              <a:rPr lang="en-US" dirty="0" err="1"/>
              <a:t>int</a:t>
            </a:r>
            <a:r>
              <a:rPr lang="en-US" dirty="0"/>
              <a:t> *</a:t>
            </a:r>
            <a:r>
              <a:rPr lang="en-US" dirty="0" err="1"/>
              <a:t>var</a:t>
            </a:r>
            <a:r>
              <a:rPr lang="en-US" dirty="0"/>
              <a:t>) </a:t>
            </a:r>
          </a:p>
          <a:p>
            <a:r>
              <a:rPr lang="en-US" dirty="0"/>
              <a:t>{</a:t>
            </a:r>
          </a:p>
          <a:p>
            <a:r>
              <a:rPr lang="sv-SE" dirty="0"/>
              <a:t>*var = *var+1;</a:t>
            </a:r>
          </a:p>
          <a:p>
            <a:r>
              <a:rPr lang="sv-SE" dirty="0"/>
              <a:t> } </a:t>
            </a:r>
          </a:p>
          <a:p>
            <a:r>
              <a:rPr lang="sv-SE" dirty="0"/>
              <a:t>int main() </a:t>
            </a:r>
          </a:p>
          <a:p>
            <a:r>
              <a:rPr lang="sv-SE" dirty="0"/>
              <a:t>{ </a:t>
            </a:r>
          </a:p>
          <a:p>
            <a:r>
              <a:rPr lang="sv-SE" dirty="0"/>
              <a:t>int num=20;</a:t>
            </a:r>
          </a:p>
          <a:p>
            <a:r>
              <a:rPr lang="en-US" dirty="0"/>
              <a:t>increment(&amp;num);</a:t>
            </a:r>
          </a:p>
          <a:p>
            <a:r>
              <a:rPr lang="en-US" dirty="0"/>
              <a:t> </a:t>
            </a:r>
            <a:r>
              <a:rPr lang="en-US" dirty="0" err="1"/>
              <a:t>printf</a:t>
            </a:r>
            <a:r>
              <a:rPr lang="en-US" dirty="0"/>
              <a:t>("Value of num is: %d", num);</a:t>
            </a:r>
          </a:p>
          <a:p>
            <a:r>
              <a:rPr lang="en-US" dirty="0"/>
              <a:t> return 0; </a:t>
            </a:r>
          </a:p>
          <a:p>
            <a:r>
              <a:rPr lang="en-US" dirty="0"/>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Output:</a:t>
            </a:r>
            <a:endParaRPr lang="en-US" dirty="0"/>
          </a:p>
          <a:p>
            <a:r>
              <a:rPr lang="en-US" dirty="0"/>
              <a:t>Value of num is: 21</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1.png"/>
          <p:cNvPicPr>
            <a:picLocks noChangeAspect="1" noChangeArrowheads="1"/>
          </p:cNvPicPr>
          <p:nvPr/>
        </p:nvPicPr>
        <p:blipFill>
          <a:blip r:embed="rId2" cstate="print"/>
          <a:srcRect/>
          <a:stretch>
            <a:fillRect/>
          </a:stretch>
        </p:blipFill>
        <p:spPr bwMode="auto">
          <a:xfrm>
            <a:off x="228600" y="228600"/>
            <a:ext cx="8915400" cy="66294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Before swapping: </a:t>
            </a:r>
          </a:p>
          <a:p>
            <a:r>
              <a:rPr lang="en-US" dirty="0"/>
              <a:t>num1 value is 35 </a:t>
            </a:r>
          </a:p>
          <a:p>
            <a:r>
              <a:rPr lang="en-US" dirty="0"/>
              <a:t>num2 value is 45 </a:t>
            </a:r>
          </a:p>
          <a:p>
            <a:r>
              <a:rPr lang="en-US" dirty="0"/>
              <a:t>After swapping: </a:t>
            </a:r>
          </a:p>
          <a:p>
            <a:r>
              <a:rPr lang="en-US" dirty="0"/>
              <a:t>num1 value is 45</a:t>
            </a:r>
          </a:p>
          <a:p>
            <a:r>
              <a:rPr lang="en-US" dirty="0"/>
              <a:t> num2 value is 35</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as function arguments</a:t>
            </a:r>
          </a:p>
        </p:txBody>
      </p:sp>
      <p:sp>
        <p:nvSpPr>
          <p:cNvPr id="3" name="Content Placeholder 2"/>
          <p:cNvSpPr>
            <a:spLocks noGrp="1"/>
          </p:cNvSpPr>
          <p:nvPr>
            <p:ph idx="1"/>
          </p:nvPr>
        </p:nvSpPr>
        <p:spPr/>
        <p:txBody>
          <a:bodyPr>
            <a:normAutofit fontScale="92500" lnSpcReduction="20000"/>
          </a:bodyPr>
          <a:lstStyle/>
          <a:p>
            <a:r>
              <a:rPr lang="en-US" dirty="0"/>
              <a:t>As we know that the </a:t>
            </a:r>
            <a:r>
              <a:rPr lang="en-US" dirty="0" err="1"/>
              <a:t>array_name</a:t>
            </a:r>
            <a:r>
              <a:rPr lang="en-US" dirty="0"/>
              <a:t> contains the address of the first element.</a:t>
            </a:r>
          </a:p>
          <a:p>
            <a:endParaRPr lang="en-US" dirty="0"/>
          </a:p>
          <a:p>
            <a:r>
              <a:rPr lang="en-US" dirty="0"/>
              <a:t> Here, we must notice that we need to pass only the name of the array in the function which is intended to accept an array. </a:t>
            </a:r>
          </a:p>
          <a:p>
            <a:endParaRPr lang="en-US" dirty="0"/>
          </a:p>
          <a:p>
            <a:r>
              <a:rPr lang="en-US" dirty="0"/>
              <a:t>The array defined as the formal parameter will automatically refer to the array specified by the array name defined as an actual parameter.</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dirty="0"/>
              <a:t>There are 3 ways to declare the function which is intended to receive an array as an argument.</a:t>
            </a:r>
          </a:p>
        </p:txBody>
      </p:sp>
      <p:sp>
        <p:nvSpPr>
          <p:cNvPr id="3" name="Content Placeholder 2"/>
          <p:cNvSpPr>
            <a:spLocks noGrp="1"/>
          </p:cNvSpPr>
          <p:nvPr>
            <p:ph idx="1"/>
          </p:nvPr>
        </p:nvSpPr>
        <p:spPr>
          <a:xfrm>
            <a:off x="457200" y="2286000"/>
            <a:ext cx="8229600" cy="3840163"/>
          </a:xfrm>
        </p:spPr>
        <p:txBody>
          <a:bodyPr/>
          <a:lstStyle/>
          <a:p>
            <a:r>
              <a:rPr lang="en-US" b="1" dirty="0"/>
              <a:t>First way:</a:t>
            </a:r>
          </a:p>
          <a:p>
            <a:endParaRPr lang="en-US" dirty="0"/>
          </a:p>
          <a:p>
            <a:r>
              <a:rPr lang="en-US" dirty="0"/>
              <a:t>return_type function(type arrayname[])  </a:t>
            </a:r>
          </a:p>
          <a:p>
            <a:endParaRPr lang="en-US" dirty="0"/>
          </a:p>
          <a:p>
            <a:r>
              <a:rPr lang="en-US" dirty="0"/>
              <a:t>Declaring blank subscript notation [] is the widely used technique.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 can be defined by the following ways: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Mother language</a:t>
            </a:r>
          </a:p>
          <a:p>
            <a:endParaRPr lang="en-US" dirty="0"/>
          </a:p>
          <a:p>
            <a:r>
              <a:rPr lang="en-US" dirty="0"/>
              <a:t>System programming language</a:t>
            </a:r>
          </a:p>
          <a:p>
            <a:endParaRPr lang="en-US" dirty="0"/>
          </a:p>
          <a:p>
            <a:r>
              <a:rPr lang="en-US" dirty="0"/>
              <a:t>Procedure-oriented programming language</a:t>
            </a:r>
          </a:p>
          <a:p>
            <a:endParaRPr lang="en-US" dirty="0"/>
          </a:p>
          <a:p>
            <a:r>
              <a:rPr lang="en-US" dirty="0"/>
              <a:t>Structured programming language</a:t>
            </a:r>
          </a:p>
          <a:p>
            <a:endParaRPr lang="en-US" dirty="0"/>
          </a:p>
          <a:p>
            <a:r>
              <a:rPr lang="en-US" dirty="0"/>
              <a:t>Mid-level programming language</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US" b="1" dirty="0"/>
              <a:t>Second way:</a:t>
            </a:r>
          </a:p>
          <a:p>
            <a:endParaRPr lang="en-US" dirty="0"/>
          </a:p>
          <a:p>
            <a:r>
              <a:rPr lang="en-US" dirty="0"/>
              <a:t>return_type function(type arrayname[SIZE])  </a:t>
            </a:r>
          </a:p>
          <a:p>
            <a:endParaRPr lang="en-US" dirty="0"/>
          </a:p>
          <a:p>
            <a:r>
              <a:rPr lang="en-US" dirty="0"/>
              <a:t>Optionally, we can define size in subscript notation [].</a:t>
            </a:r>
          </a:p>
          <a:p>
            <a:endParaRPr lang="en-US" dirty="0"/>
          </a:p>
          <a:p>
            <a:r>
              <a:rPr lang="en-US" b="1" dirty="0"/>
              <a:t>Third way:</a:t>
            </a:r>
          </a:p>
          <a:p>
            <a:endParaRPr lang="en-US" dirty="0"/>
          </a:p>
          <a:p>
            <a:r>
              <a:rPr lang="en-US" dirty="0"/>
              <a:t>return_type function(type *arrayname)  </a:t>
            </a:r>
          </a:p>
          <a:p>
            <a:endParaRPr lang="en-US" dirty="0"/>
          </a:p>
          <a:p>
            <a:r>
              <a:rPr lang="en-US" dirty="0"/>
              <a:t>You can also use the concept of a pointer.</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function to sort the array</a:t>
            </a:r>
            <a:br>
              <a:rPr lang="en-US" dirty="0"/>
            </a:br>
            <a:endParaRPr lang="en-US" dirty="0"/>
          </a:p>
        </p:txBody>
      </p:sp>
      <p:sp>
        <p:nvSpPr>
          <p:cNvPr id="3" name="Content Placeholder 2"/>
          <p:cNvSpPr>
            <a:spLocks noGrp="1"/>
          </p:cNvSpPr>
          <p:nvPr>
            <p:ph idx="1"/>
          </p:nvPr>
        </p:nvSpPr>
        <p:spPr/>
        <p:txBody>
          <a:bodyPr/>
          <a:lstStyle/>
          <a:p>
            <a:r>
              <a:rPr lang="en-US" dirty="0"/>
              <a:t>Bubble sort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1.png"/>
          <p:cNvPicPr>
            <a:picLocks noChangeAspect="1" noChangeArrowheads="1"/>
          </p:cNvPicPr>
          <p:nvPr/>
        </p:nvPicPr>
        <p:blipFill>
          <a:blip r:embed="rId2" cstate="print"/>
          <a:srcRect/>
          <a:stretch>
            <a:fillRect/>
          </a:stretch>
        </p:blipFill>
        <p:spPr bwMode="auto">
          <a:xfrm>
            <a:off x="0" y="228600"/>
            <a:ext cx="9143999" cy="6324599"/>
          </a:xfrm>
          <a:prstGeom prst="rect">
            <a:avLst/>
          </a:prstGeom>
          <a:noFill/>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1.png"/>
          <p:cNvPicPr>
            <a:picLocks noChangeAspect="1" noChangeArrowheads="1"/>
          </p:cNvPicPr>
          <p:nvPr/>
        </p:nvPicPr>
        <p:blipFill>
          <a:blip r:embed="rId2" cstate="print"/>
          <a:srcRect/>
          <a:stretch>
            <a:fillRect/>
          </a:stretch>
        </p:blipFill>
        <p:spPr bwMode="auto">
          <a:xfrm>
            <a:off x="381000" y="228600"/>
            <a:ext cx="7086600" cy="6629400"/>
          </a:xfrm>
          <a:prstGeom prst="rect">
            <a:avLst/>
          </a:prstGeom>
          <a:noFill/>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1.png"/>
          <p:cNvPicPr>
            <a:picLocks noChangeAspect="1" noChangeArrowheads="1"/>
          </p:cNvPicPr>
          <p:nvPr/>
        </p:nvPicPr>
        <p:blipFill>
          <a:blip r:embed="rId2" cstate="print"/>
          <a:srcRect/>
          <a:stretch>
            <a:fillRect/>
          </a:stretch>
        </p:blipFill>
        <p:spPr bwMode="auto">
          <a:xfrm>
            <a:off x="533400" y="304800"/>
            <a:ext cx="6781800" cy="5591175"/>
          </a:xfrm>
          <a:prstGeom prst="rect">
            <a:avLst/>
          </a:prstGeom>
          <a:noFill/>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a:t>
            </a:r>
          </a:p>
        </p:txBody>
      </p:sp>
      <p:sp>
        <p:nvSpPr>
          <p:cNvPr id="3" name="Content Placeholder 2"/>
          <p:cNvSpPr>
            <a:spLocks noGrp="1"/>
          </p:cNvSpPr>
          <p:nvPr>
            <p:ph idx="1"/>
          </p:nvPr>
        </p:nvSpPr>
        <p:spPr/>
        <p:txBody>
          <a:bodyPr/>
          <a:lstStyle/>
          <a:p>
            <a:r>
              <a:rPr lang="en-US" i="1" dirty="0"/>
              <a:t>Scope</a:t>
            </a:r>
            <a:r>
              <a:rPr lang="en-US" dirty="0"/>
              <a:t> refers to the visibility of variables.</a:t>
            </a:r>
          </a:p>
          <a:p>
            <a:endParaRPr lang="en-US" dirty="0"/>
          </a:p>
          <a:p>
            <a:r>
              <a:rPr lang="en-US" dirty="0"/>
              <a:t>In C programming, variable declared within a function is different from a variable declared outside of a function. </a:t>
            </a:r>
          </a:p>
          <a:p>
            <a:endParaRPr lang="en-US" dirty="0"/>
          </a:p>
          <a:p>
            <a:r>
              <a:rPr lang="en-US" dirty="0"/>
              <a:t>The variable can be declared in three places. These are: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dmin\Desktop\1.png"/>
          <p:cNvPicPr>
            <a:picLocks noGrp="1" noChangeAspect="1" noChangeArrowheads="1"/>
          </p:cNvPicPr>
          <p:nvPr>
            <p:ph idx="1"/>
          </p:nvPr>
        </p:nvPicPr>
        <p:blipFill>
          <a:blip r:embed="rId2" cstate="print"/>
          <a:srcRect/>
          <a:stretch>
            <a:fillRect/>
          </a:stretch>
        </p:blipFill>
        <p:spPr bwMode="auto">
          <a:xfrm>
            <a:off x="1219200" y="1981200"/>
            <a:ext cx="6172200" cy="3810000"/>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of Contents</a:t>
            </a:r>
            <a:br>
              <a:rPr lang="en-US" dirty="0"/>
            </a:br>
            <a:endParaRPr lang="en-US" dirty="0"/>
          </a:p>
        </p:txBody>
      </p:sp>
      <p:sp>
        <p:nvSpPr>
          <p:cNvPr id="3" name="Content Placeholder 2"/>
          <p:cNvSpPr>
            <a:spLocks noGrp="1"/>
          </p:cNvSpPr>
          <p:nvPr>
            <p:ph idx="1"/>
          </p:nvPr>
        </p:nvSpPr>
        <p:spPr/>
        <p:txBody>
          <a:bodyPr/>
          <a:lstStyle/>
          <a:p>
            <a:r>
              <a:rPr lang="en-US" dirty="0">
                <a:hlinkClick r:id="rId2"/>
              </a:rPr>
              <a:t># Local Variables</a:t>
            </a:r>
            <a:endParaRPr lang="en-US" dirty="0"/>
          </a:p>
          <a:p>
            <a:r>
              <a:rPr lang="en-US" dirty="0">
                <a:hlinkClick r:id="rId2"/>
              </a:rPr>
              <a:t># Local Scope or Block Scope</a:t>
            </a:r>
            <a:endParaRPr lang="en-US" dirty="0"/>
          </a:p>
          <a:p>
            <a:r>
              <a:rPr lang="en-US" dirty="0">
                <a:hlinkClick r:id="rId2"/>
              </a:rPr>
              <a:t># Global Variables</a:t>
            </a:r>
            <a:endParaRPr lang="en-US" dirty="0"/>
          </a:p>
          <a:p>
            <a:r>
              <a:rPr lang="en-US" dirty="0">
                <a:hlinkClick r:id="rId2"/>
              </a:rPr>
              <a:t># Global Scope</a:t>
            </a:r>
            <a:endParaRPr lang="en-US" dirty="0"/>
          </a:p>
          <a:p>
            <a:r>
              <a:rPr lang="en-US" dirty="0">
                <a:hlinkClick r:id="rId2"/>
              </a:rPr>
              <a:t># Global Variable Initialization</a:t>
            </a:r>
            <a:endParaRPr lang="en-US" dirty="0"/>
          </a:p>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 Local Variables</a:t>
            </a:r>
            <a:endParaRPr lang="en-US" dirty="0"/>
          </a:p>
        </p:txBody>
      </p:sp>
      <p:sp>
        <p:nvSpPr>
          <p:cNvPr id="3" name="Content Placeholder 2"/>
          <p:cNvSpPr>
            <a:spLocks noGrp="1"/>
          </p:cNvSpPr>
          <p:nvPr>
            <p:ph idx="1"/>
          </p:nvPr>
        </p:nvSpPr>
        <p:spPr/>
        <p:txBody>
          <a:bodyPr/>
          <a:lstStyle/>
          <a:p>
            <a:pPr algn="just">
              <a:buNone/>
            </a:pPr>
            <a:r>
              <a:rPr lang="en-US" dirty="0"/>
              <a:t>Variables that are declared within the function block and can be used only within the function is called local variables.</a:t>
            </a:r>
          </a:p>
          <a:p>
            <a:pPr algn="just">
              <a:buNone/>
            </a:pP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Local Scope or Block Scope</a:t>
            </a:r>
            <a:endParaRPr lang="en-US" dirty="0"/>
          </a:p>
        </p:txBody>
      </p:sp>
      <p:sp>
        <p:nvSpPr>
          <p:cNvPr id="3" name="Content Placeholder 2"/>
          <p:cNvSpPr>
            <a:spLocks noGrp="1"/>
          </p:cNvSpPr>
          <p:nvPr>
            <p:ph idx="1"/>
          </p:nvPr>
        </p:nvSpPr>
        <p:spPr/>
        <p:txBody>
          <a:bodyPr/>
          <a:lstStyle/>
          <a:p>
            <a:r>
              <a:rPr lang="en-US" dirty="0"/>
              <a:t>A local scope or block is collective program statements put in and declared within a function or block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Easy to learn</a:t>
            </a:r>
          </a:p>
          <a:p>
            <a:endParaRPr lang="en-US" dirty="0"/>
          </a:p>
          <a:p>
            <a:r>
              <a:rPr lang="en-US" dirty="0"/>
              <a:t>Structured language</a:t>
            </a:r>
          </a:p>
          <a:p>
            <a:endParaRPr lang="en-US" dirty="0"/>
          </a:p>
          <a:p>
            <a:r>
              <a:rPr lang="en-US" dirty="0"/>
              <a:t>It produces efficient programs</a:t>
            </a:r>
          </a:p>
          <a:p>
            <a:endParaRPr lang="en-US" dirty="0"/>
          </a:p>
          <a:p>
            <a:r>
              <a:rPr lang="en-US" dirty="0"/>
              <a:t>It can handle low-level activities</a:t>
            </a:r>
          </a:p>
          <a:p>
            <a:endParaRPr lang="en-US" dirty="0"/>
          </a:p>
          <a:p>
            <a:r>
              <a:rPr lang="en-US" dirty="0"/>
              <a:t>It can be compiled on a variety of computer platforms</a:t>
            </a:r>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esktop\1.png"/>
          <p:cNvPicPr>
            <a:picLocks noChangeAspect="1" noChangeArrowheads="1"/>
          </p:cNvPicPr>
          <p:nvPr/>
        </p:nvPicPr>
        <p:blipFill>
          <a:blip r:embed="rId2" cstate="print"/>
          <a:srcRect/>
          <a:stretch>
            <a:fillRect/>
          </a:stretch>
        </p:blipFill>
        <p:spPr bwMode="auto">
          <a:xfrm>
            <a:off x="609600" y="685800"/>
            <a:ext cx="7620000" cy="5181600"/>
          </a:xfrm>
          <a:prstGeom prst="rect">
            <a:avLst/>
          </a:prstGeom>
          <a:noFill/>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lstStyle/>
          <a:p>
            <a:r>
              <a:rPr lang="en-US" dirty="0"/>
              <a:t>Variables that are declared outside of a function block and can be accessed inside the function is called global variables.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Global Scope</a:t>
            </a:r>
            <a:endParaRPr lang="en-US" dirty="0"/>
          </a:p>
        </p:txBody>
      </p:sp>
      <p:sp>
        <p:nvSpPr>
          <p:cNvPr id="3" name="Content Placeholder 2"/>
          <p:cNvSpPr>
            <a:spLocks noGrp="1"/>
          </p:cNvSpPr>
          <p:nvPr>
            <p:ph idx="1"/>
          </p:nvPr>
        </p:nvSpPr>
        <p:spPr/>
        <p:txBody>
          <a:bodyPr/>
          <a:lstStyle/>
          <a:p>
            <a:r>
              <a:rPr lang="en-US" dirty="0"/>
              <a:t>Global variables are defined outside a function or any specific block, in most of the case, on the top of the C program.</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esktop\1.png"/>
          <p:cNvPicPr>
            <a:picLocks noChangeAspect="1" noChangeArrowheads="1"/>
          </p:cNvPicPr>
          <p:nvPr/>
        </p:nvPicPr>
        <p:blipFill>
          <a:blip r:embed="rId2" cstate="print"/>
          <a:srcRect/>
          <a:stretch>
            <a:fillRect/>
          </a:stretch>
        </p:blipFill>
        <p:spPr bwMode="auto">
          <a:xfrm>
            <a:off x="304800" y="381000"/>
            <a:ext cx="8153400" cy="5867400"/>
          </a:xfrm>
          <a:prstGeom prst="rect">
            <a:avLst/>
          </a:prstGeom>
          <a:noFill/>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 Global Variable Initialization</a:t>
            </a:r>
            <a:br>
              <a:rPr lang="en-US" dirty="0"/>
            </a:br>
            <a:endParaRPr lang="en-US" dirty="0"/>
          </a:p>
        </p:txBody>
      </p:sp>
      <p:pic>
        <p:nvPicPr>
          <p:cNvPr id="8194" name="Picture 2" descr="C:\Users\admin\Desktop\1.png"/>
          <p:cNvPicPr>
            <a:picLocks noGrp="1" noChangeAspect="1" noChangeArrowheads="1"/>
          </p:cNvPicPr>
          <p:nvPr>
            <p:ph idx="1"/>
          </p:nvPr>
        </p:nvPicPr>
        <p:blipFill>
          <a:blip r:embed="rId3" cstate="print"/>
          <a:srcRect/>
          <a:stretch>
            <a:fillRect/>
          </a:stretch>
        </p:blipFill>
        <p:spPr bwMode="auto">
          <a:xfrm>
            <a:off x="762000" y="1600200"/>
            <a:ext cx="7010400" cy="4114800"/>
          </a:xfrm>
          <a:prstGeom prst="rect">
            <a:avLst/>
          </a:prstGeom>
          <a:noFill/>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storage classes in c</a:t>
            </a:r>
          </a:p>
        </p:txBody>
      </p:sp>
      <p:sp>
        <p:nvSpPr>
          <p:cNvPr id="3" name="Content Placeholder 2"/>
          <p:cNvSpPr>
            <a:spLocks noGrp="1"/>
          </p:cNvSpPr>
          <p:nvPr>
            <p:ph idx="1"/>
          </p:nvPr>
        </p:nvSpPr>
        <p:spPr/>
        <p:txBody>
          <a:bodyPr/>
          <a:lstStyle/>
          <a:p>
            <a:r>
              <a:rPr lang="en-US" dirty="0"/>
              <a:t>Storage classes in C are used to determine the lifetime, visibility, memory location, and initial value of a variable. There are four types of storage classes in C</a:t>
            </a:r>
          </a:p>
          <a:p>
            <a:r>
              <a:rPr lang="en-US" dirty="0"/>
              <a:t>Automatic</a:t>
            </a:r>
          </a:p>
          <a:p>
            <a:r>
              <a:rPr lang="en-US" dirty="0"/>
              <a:t>External</a:t>
            </a:r>
          </a:p>
          <a:p>
            <a:r>
              <a:rPr lang="en-US" dirty="0"/>
              <a:t>Static</a:t>
            </a:r>
          </a:p>
          <a:p>
            <a:r>
              <a:rPr lang="en-US" dirty="0"/>
              <a:t>Register</a:t>
            </a:r>
          </a:p>
          <a:p>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Desktop\1.png"/>
          <p:cNvPicPr>
            <a:picLocks noChangeAspect="1" noChangeArrowheads="1"/>
          </p:cNvPicPr>
          <p:nvPr/>
        </p:nvPicPr>
        <p:blipFill>
          <a:blip r:embed="rId2" cstate="print"/>
          <a:srcRect/>
          <a:stretch>
            <a:fillRect/>
          </a:stretch>
        </p:blipFill>
        <p:spPr bwMode="auto">
          <a:xfrm>
            <a:off x="150813" y="685800"/>
            <a:ext cx="8993187" cy="5867400"/>
          </a:xfrm>
          <a:prstGeom prst="rect">
            <a:avLst/>
          </a:prstGeom>
          <a:noFill/>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a:t>
            </a:r>
            <a:br>
              <a:rPr lang="en-US" dirty="0"/>
            </a:br>
            <a:endParaRPr lang="en-US" dirty="0"/>
          </a:p>
        </p:txBody>
      </p:sp>
      <p:sp>
        <p:nvSpPr>
          <p:cNvPr id="3" name="Content Placeholder 2"/>
          <p:cNvSpPr>
            <a:spLocks noGrp="1"/>
          </p:cNvSpPr>
          <p:nvPr>
            <p:ph idx="1"/>
          </p:nvPr>
        </p:nvSpPr>
        <p:spPr/>
        <p:txBody>
          <a:bodyPr>
            <a:normAutofit/>
          </a:bodyPr>
          <a:lstStyle/>
          <a:p>
            <a:r>
              <a:rPr lang="en-US" dirty="0"/>
              <a:t>Automatic variables are allocated memory automatically at runtime.</a:t>
            </a:r>
          </a:p>
          <a:p>
            <a:r>
              <a:rPr lang="en-US" dirty="0"/>
              <a:t>The visibility of the automatic variables is limited to the block in which they are defined.</a:t>
            </a:r>
          </a:p>
          <a:p>
            <a:r>
              <a:rPr lang="en-US" dirty="0"/>
              <a:t>The keyword used for defining automatic variables is auto.</a:t>
            </a:r>
          </a:p>
          <a:p>
            <a:r>
              <a:rPr lang="en-US" dirty="0"/>
              <a:t>Every local variable is automatic in C by default.</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1.png"/>
          <p:cNvPicPr>
            <a:picLocks noChangeAspect="1" noChangeArrowheads="1"/>
          </p:cNvPicPr>
          <p:nvPr/>
        </p:nvPicPr>
        <p:blipFill>
          <a:blip r:embed="rId2" cstate="print"/>
          <a:srcRect/>
          <a:stretch>
            <a:fillRect/>
          </a:stretch>
        </p:blipFill>
        <p:spPr bwMode="auto">
          <a:xfrm>
            <a:off x="381000" y="533400"/>
            <a:ext cx="8077200" cy="5486400"/>
          </a:xfrm>
          <a:prstGeom prst="rect">
            <a:avLst/>
          </a:prstGeom>
          <a:noFill/>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a:t>
            </a:r>
            <a:br>
              <a:rPr lang="en-US" dirty="0"/>
            </a:br>
            <a:endParaRPr lang="en-US" dirty="0"/>
          </a:p>
        </p:txBody>
      </p:sp>
      <p:sp>
        <p:nvSpPr>
          <p:cNvPr id="3" name="Content Placeholder 2"/>
          <p:cNvSpPr>
            <a:spLocks noGrp="1"/>
          </p:cNvSpPr>
          <p:nvPr>
            <p:ph idx="1"/>
          </p:nvPr>
        </p:nvSpPr>
        <p:spPr/>
        <p:txBody>
          <a:bodyPr>
            <a:normAutofit/>
          </a:bodyPr>
          <a:lstStyle/>
          <a:p>
            <a:r>
              <a:rPr lang="en-US" dirty="0"/>
              <a:t>The variables defined as static </a:t>
            </a:r>
            <a:r>
              <a:rPr lang="en-US" dirty="0" err="1"/>
              <a:t>specifier</a:t>
            </a:r>
            <a:r>
              <a:rPr lang="en-US" dirty="0"/>
              <a:t> can hold their value between the multiple function calls.</a:t>
            </a:r>
          </a:p>
          <a:p>
            <a:r>
              <a:rPr lang="en-US" dirty="0"/>
              <a:t>Static local variables are visible only to the function or the block in which they are defined.</a:t>
            </a:r>
          </a:p>
          <a:p>
            <a:r>
              <a:rPr lang="en-US" dirty="0"/>
              <a:t>The keyword used to define static variable is static.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 program</a:t>
            </a:r>
          </a:p>
        </p:txBody>
      </p:sp>
      <p:pic>
        <p:nvPicPr>
          <p:cNvPr id="1026" name="Picture 2" descr="C:\Users\admin\Desktop\DP12121-270x300.png"/>
          <p:cNvPicPr>
            <a:picLocks noGrp="1" noChangeAspect="1" noChangeArrowheads="1"/>
          </p:cNvPicPr>
          <p:nvPr>
            <p:ph idx="1"/>
          </p:nvPr>
        </p:nvPicPr>
        <p:blipFill>
          <a:blip r:embed="rId2" cstate="print"/>
          <a:srcRect/>
          <a:stretch>
            <a:fillRect/>
          </a:stretch>
        </p:blipFill>
        <p:spPr bwMode="auto">
          <a:xfrm>
            <a:off x="2286000" y="1524000"/>
            <a:ext cx="3962400" cy="4495800"/>
          </a:xfrm>
          <a:prstGeom prst="rect">
            <a:avLst/>
          </a:prstGeom>
          <a:noFill/>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dmin\Desktop\1.png"/>
          <p:cNvPicPr>
            <a:picLocks noChangeAspect="1" noChangeArrowheads="1"/>
          </p:cNvPicPr>
          <p:nvPr/>
        </p:nvPicPr>
        <p:blipFill>
          <a:blip r:embed="rId2" cstate="print"/>
          <a:srcRect/>
          <a:stretch>
            <a:fillRect/>
          </a:stretch>
        </p:blipFill>
        <p:spPr bwMode="auto">
          <a:xfrm>
            <a:off x="381000" y="457200"/>
            <a:ext cx="8381999" cy="5638800"/>
          </a:xfrm>
          <a:prstGeom prst="rect">
            <a:avLst/>
          </a:prstGeom>
          <a:noFill/>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variables defined as the register is allocated the memory into the CPU registers depending upon the size of the memory remaining in the CPU.</a:t>
            </a:r>
          </a:p>
          <a:p>
            <a:endParaRPr lang="en-US" dirty="0"/>
          </a:p>
          <a:p>
            <a:r>
              <a:rPr lang="en-US" dirty="0"/>
              <a:t>We can not dereference the register variables, i.e., we can not use &amp;operator for the register variable.</a:t>
            </a:r>
          </a:p>
          <a:p>
            <a:endParaRPr lang="en-US" dirty="0"/>
          </a:p>
          <a:p>
            <a:r>
              <a:rPr lang="en-US" dirty="0"/>
              <a:t>We can store pointers into the register, i.e., a register can store the address of a variable.</a:t>
            </a:r>
          </a:p>
          <a:p>
            <a:endParaRPr lang="en-US" dirty="0"/>
          </a:p>
          <a:p>
            <a:r>
              <a:rPr lang="en-US" dirty="0"/>
              <a:t>The register keyword is used for the variable which should be stored in the CPU register.</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dmin\Desktop\1.png"/>
          <p:cNvPicPr>
            <a:picLocks noChangeAspect="1" noChangeArrowheads="1"/>
          </p:cNvPicPr>
          <p:nvPr/>
        </p:nvPicPr>
        <p:blipFill>
          <a:blip r:embed="rId2" cstate="print"/>
          <a:srcRect/>
          <a:stretch>
            <a:fillRect/>
          </a:stretch>
        </p:blipFill>
        <p:spPr bwMode="auto">
          <a:xfrm>
            <a:off x="381001" y="1066800"/>
            <a:ext cx="7810500" cy="4648200"/>
          </a:xfrm>
          <a:prstGeom prst="rect">
            <a:avLst/>
          </a:prstGeom>
          <a:noFill/>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a:t>
            </a:r>
            <a:br>
              <a:rPr lang="en-US" dirty="0"/>
            </a:br>
            <a:endParaRPr lang="en-US" dirty="0"/>
          </a:p>
        </p:txBody>
      </p:sp>
      <p:sp>
        <p:nvSpPr>
          <p:cNvPr id="3" name="Content Placeholder 2"/>
          <p:cNvSpPr>
            <a:spLocks noGrp="1"/>
          </p:cNvSpPr>
          <p:nvPr>
            <p:ph idx="1"/>
          </p:nvPr>
        </p:nvSpPr>
        <p:spPr/>
        <p:txBody>
          <a:bodyPr/>
          <a:lstStyle/>
          <a:p>
            <a:r>
              <a:rPr lang="en-US" dirty="0"/>
              <a:t>The external storage class is used to tell the compiler that the variable defined as extern is declared with an external linkage elsewhere in the program.</a:t>
            </a:r>
          </a:p>
          <a:p>
            <a:r>
              <a:rPr lang="en-US" dirty="0"/>
              <a:t>We can only initialize the extern variable globally,</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dmin\Desktop\1.png"/>
          <p:cNvPicPr>
            <a:picLocks noChangeAspect="1" noChangeArrowheads="1"/>
          </p:cNvPicPr>
          <p:nvPr/>
        </p:nvPicPr>
        <p:blipFill>
          <a:blip r:embed="rId2" cstate="print"/>
          <a:srcRect/>
          <a:stretch>
            <a:fillRect/>
          </a:stretch>
        </p:blipFill>
        <p:spPr bwMode="auto">
          <a:xfrm>
            <a:off x="685800" y="762000"/>
            <a:ext cx="6857999" cy="4800600"/>
          </a:xfrm>
          <a:prstGeom prst="rect">
            <a:avLst/>
          </a:prstGeom>
          <a:noFill/>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dmin\Desktop\1.png"/>
          <p:cNvPicPr>
            <a:picLocks noChangeAspect="1" noChangeArrowheads="1"/>
          </p:cNvPicPr>
          <p:nvPr/>
        </p:nvPicPr>
        <p:blipFill>
          <a:blip r:embed="rId2" cstate="print"/>
          <a:srcRect/>
          <a:stretch>
            <a:fillRect/>
          </a:stretch>
        </p:blipFill>
        <p:spPr bwMode="auto">
          <a:xfrm>
            <a:off x="381000" y="533400"/>
            <a:ext cx="8077199" cy="5410199"/>
          </a:xfrm>
          <a:prstGeom prst="rect">
            <a:avLst/>
          </a:prstGeom>
          <a:noFill/>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Recursion in C</a:t>
            </a:r>
            <a:br>
              <a:rPr lang="en-US" dirty="0"/>
            </a:br>
            <a:endParaRPr lang="en-US" dirty="0"/>
          </a:p>
        </p:txBody>
      </p:sp>
      <p:sp>
        <p:nvSpPr>
          <p:cNvPr id="3" name="Content Placeholder 2"/>
          <p:cNvSpPr>
            <a:spLocks noGrp="1"/>
          </p:cNvSpPr>
          <p:nvPr>
            <p:ph idx="1"/>
          </p:nvPr>
        </p:nvSpPr>
        <p:spPr/>
        <p:txBody>
          <a:bodyPr/>
          <a:lstStyle/>
          <a:p>
            <a:r>
              <a:rPr lang="en-US" dirty="0"/>
              <a:t>The process in which a function calls itself directly or indirectly is called recursion and the corresponding function is called as recursive function.</a:t>
            </a:r>
          </a:p>
          <a:p>
            <a:r>
              <a:rPr lang="en-IN" dirty="0"/>
              <a:t>recursion may be applied to sorting, searching, and traversal problems.</a:t>
            </a:r>
          </a:p>
          <a:p>
            <a:endParaRPr lang="en-US" dirty="0"/>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l" fontAlgn="base"/>
            <a:br>
              <a:rPr lang="en-IN" dirty="0"/>
            </a:br>
            <a:r>
              <a:rPr lang="en-IN" dirty="0"/>
              <a:t>void </a:t>
            </a:r>
            <a:r>
              <a:rPr lang="en-IN" dirty="0" err="1"/>
              <a:t>recurse</a:t>
            </a:r>
            <a:r>
              <a:rPr lang="en-IN" dirty="0"/>
              <a:t>()</a:t>
            </a:r>
            <a:br>
              <a:rPr lang="en-IN" dirty="0"/>
            </a:br>
            <a:r>
              <a:rPr lang="en-IN" dirty="0"/>
              <a:t>{</a:t>
            </a:r>
            <a:br>
              <a:rPr lang="en-IN" dirty="0"/>
            </a:br>
            <a:r>
              <a:rPr lang="en-IN" dirty="0"/>
              <a:t>    </a:t>
            </a:r>
            <a:r>
              <a:rPr lang="en-IN" dirty="0" err="1"/>
              <a:t>recurse</a:t>
            </a:r>
            <a:r>
              <a:rPr lang="en-IN" dirty="0"/>
              <a:t>(); /* Function calls itself */</a:t>
            </a:r>
            <a:br>
              <a:rPr lang="en-IN" dirty="0"/>
            </a:br>
            <a:r>
              <a:rPr lang="en-IN" dirty="0"/>
              <a:t>}</a:t>
            </a:r>
            <a:br>
              <a:rPr lang="en-IN" dirty="0"/>
            </a:br>
            <a:r>
              <a:rPr lang="en-IN" dirty="0"/>
              <a:t> </a:t>
            </a:r>
            <a:r>
              <a:rPr lang="en-IN" dirty="0" err="1"/>
              <a:t>int</a:t>
            </a:r>
            <a:r>
              <a:rPr lang="en-IN" dirty="0"/>
              <a:t> main()</a:t>
            </a:r>
            <a:br>
              <a:rPr lang="en-IN" dirty="0"/>
            </a:br>
            <a:r>
              <a:rPr lang="en-IN" dirty="0"/>
              <a:t>{</a:t>
            </a:r>
            <a:br>
              <a:rPr lang="en-IN" dirty="0"/>
            </a:br>
            <a:r>
              <a:rPr lang="en-IN" dirty="0"/>
              <a:t>    </a:t>
            </a:r>
            <a:r>
              <a:rPr lang="en-IN" dirty="0" err="1"/>
              <a:t>recurse</a:t>
            </a:r>
            <a:r>
              <a:rPr lang="en-IN" dirty="0"/>
              <a:t>(); /* Sets off the recursion */</a:t>
            </a:r>
            <a:br>
              <a:rPr lang="en-IN" dirty="0"/>
            </a:br>
            <a:r>
              <a:rPr lang="en-IN" dirty="0"/>
              <a:t>    return 0;</a:t>
            </a:r>
            <a:br>
              <a:rPr lang="en-IN" dirty="0"/>
            </a:br>
            <a:r>
              <a:rPr lang="en-IN" dirty="0"/>
              <a:t>}</a:t>
            </a:r>
            <a:br>
              <a:rPr lang="en-IN" dirty="0"/>
            </a:br>
            <a:endParaRPr lang="en-I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recursion</a:t>
            </a:r>
          </a:p>
        </p:txBody>
      </p:sp>
      <p:sp>
        <p:nvSpPr>
          <p:cNvPr id="3" name="Content Placeholder 2"/>
          <p:cNvSpPr>
            <a:spLocks noGrp="1"/>
          </p:cNvSpPr>
          <p:nvPr>
            <p:ph idx="1"/>
          </p:nvPr>
        </p:nvSpPr>
        <p:spPr/>
        <p:txBody>
          <a:bodyPr/>
          <a:lstStyle/>
          <a:p>
            <a:r>
              <a:rPr lang="en-US" dirty="0"/>
              <a:t>Recursion solves the problem in most general way.</a:t>
            </a:r>
          </a:p>
          <a:p>
            <a:endParaRPr lang="en-US" dirty="0"/>
          </a:p>
          <a:p>
            <a:r>
              <a:rPr lang="en-US" dirty="0"/>
              <a:t>Recursive function is small, simple and more reliable.</a:t>
            </a:r>
          </a:p>
          <a:p>
            <a:endParaRPr lang="en-US" dirty="0"/>
          </a:p>
          <a:p>
            <a:r>
              <a:rPr lang="en-US" dirty="0"/>
              <a:t>Recursion is used to solve the more </a:t>
            </a:r>
            <a:r>
              <a:rPr lang="en-US"/>
              <a:t>complex problems.</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IN" dirty="0"/>
              <a:t>recursion is used to calculate the factorial of a number.</a:t>
            </a:r>
          </a:p>
        </p:txBody>
      </p:sp>
      <p:pic>
        <p:nvPicPr>
          <p:cNvPr id="1026" name="Picture 2" descr="C:\Users\STAFF\Desktop\1.png"/>
          <p:cNvPicPr>
            <a:picLocks noGrp="1" noChangeAspect="1" noChangeArrowheads="1"/>
          </p:cNvPicPr>
          <p:nvPr>
            <p:ph idx="1"/>
          </p:nvPr>
        </p:nvPicPr>
        <p:blipFill>
          <a:blip r:embed="rId2" cstate="print"/>
          <a:srcRect/>
          <a:stretch>
            <a:fillRect/>
          </a:stretch>
        </p:blipFill>
        <p:spPr bwMode="auto">
          <a:xfrm>
            <a:off x="609600" y="1371600"/>
            <a:ext cx="7772400" cy="45719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Documentation Section</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In this section we can declare comments.</a:t>
            </a:r>
          </a:p>
          <a:p>
            <a:r>
              <a:rPr lang="en-US" dirty="0"/>
              <a:t>Comments are nothing but name of the c program.</a:t>
            </a:r>
          </a:p>
          <a:p>
            <a:r>
              <a:rPr lang="en-US" dirty="0"/>
              <a:t>We have two types of comments.</a:t>
            </a:r>
          </a:p>
          <a:p>
            <a:r>
              <a:rPr lang="en-US" dirty="0"/>
              <a:t>Line comments: used to comment single line statements.</a:t>
            </a:r>
          </a:p>
          <a:p>
            <a:r>
              <a:rPr lang="en-US" dirty="0"/>
              <a:t>Block comments: used to comment multi line statements.</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TAFF\Desktop\1.png"/>
          <p:cNvPicPr>
            <a:picLocks noChangeAspect="1" noChangeArrowheads="1"/>
          </p:cNvPicPr>
          <p:nvPr/>
        </p:nvPicPr>
        <p:blipFill>
          <a:blip r:embed="rId2" cstate="print"/>
          <a:srcRect/>
          <a:stretch>
            <a:fillRect/>
          </a:stretch>
        </p:blipFill>
        <p:spPr bwMode="auto">
          <a:xfrm>
            <a:off x="228600" y="228600"/>
            <a:ext cx="7924800" cy="6400799"/>
          </a:xfrm>
          <a:prstGeom prst="rect">
            <a:avLst/>
          </a:prstGeom>
          <a:noFill/>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descr="C:\Users\STAFF\Desktop\1.png"/>
          <p:cNvPicPr>
            <a:picLocks noGrp="1" noChangeAspect="1" noChangeArrowheads="1"/>
          </p:cNvPicPr>
          <p:nvPr>
            <p:ph idx="1"/>
          </p:nvPr>
        </p:nvPicPr>
        <p:blipFill>
          <a:blip r:embed="rId2" cstate="print"/>
          <a:srcRect/>
          <a:stretch>
            <a:fillRect/>
          </a:stretch>
        </p:blipFill>
        <p:spPr bwMode="auto">
          <a:xfrm>
            <a:off x="1143000" y="1600200"/>
            <a:ext cx="7010400" cy="4571999"/>
          </a:xfrm>
          <a:prstGeom prst="rect">
            <a:avLst/>
          </a:prstGeom>
          <a:noFill/>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TAFF\Desktop\1.png"/>
          <p:cNvPicPr>
            <a:picLocks noChangeAspect="1" noChangeArrowheads="1"/>
          </p:cNvPicPr>
          <p:nvPr/>
        </p:nvPicPr>
        <p:blipFill>
          <a:blip r:embed="rId2" cstate="print"/>
          <a:srcRect/>
          <a:stretch>
            <a:fillRect/>
          </a:stretch>
        </p:blipFill>
        <p:spPr bwMode="auto">
          <a:xfrm>
            <a:off x="457200" y="304800"/>
            <a:ext cx="8458200" cy="6172199"/>
          </a:xfrm>
          <a:prstGeom prst="rect">
            <a:avLst/>
          </a:prstGeom>
          <a:noFill/>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STAFF\Desktop\1.png"/>
          <p:cNvPicPr>
            <a:picLocks noChangeAspect="1" noChangeArrowheads="1"/>
          </p:cNvPicPr>
          <p:nvPr/>
        </p:nvPicPr>
        <p:blipFill>
          <a:blip r:embed="rId2" cstate="print"/>
          <a:srcRect/>
          <a:stretch>
            <a:fillRect/>
          </a:stretch>
        </p:blipFill>
        <p:spPr bwMode="auto">
          <a:xfrm>
            <a:off x="152400" y="0"/>
            <a:ext cx="8686799" cy="66294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DA6834C-88D1-4F47-912A-38C64A3C3788}"/>
                  </a:ext>
                </a:extLst>
              </p14:cNvPr>
              <p14:cNvContentPartPr/>
              <p14:nvPr/>
            </p14:nvContentPartPr>
            <p14:xfrm>
              <a:off x="-2134440" y="367920"/>
              <a:ext cx="13964040" cy="2749680"/>
            </p14:xfrm>
          </p:contentPart>
        </mc:Choice>
        <mc:Fallback xmlns="">
          <p:pic>
            <p:nvPicPr>
              <p:cNvPr id="2" name="Ink 1">
                <a:extLst>
                  <a:ext uri="{FF2B5EF4-FFF2-40B4-BE49-F238E27FC236}">
                    <a16:creationId xmlns:a16="http://schemas.microsoft.com/office/drawing/2014/main" id="{ADA6834C-88D1-4F47-912A-38C64A3C3788}"/>
                  </a:ext>
                </a:extLst>
              </p:cNvPr>
              <p:cNvPicPr/>
              <p:nvPr/>
            </p:nvPicPr>
            <p:blipFill>
              <a:blip r:embed="rId4"/>
              <a:stretch>
                <a:fillRect/>
              </a:stretch>
            </p:blipFill>
            <p:spPr>
              <a:xfrm>
                <a:off x="-2143800" y="358560"/>
                <a:ext cx="13982760" cy="2768400"/>
              </a:xfrm>
              <a:prstGeom prst="rect">
                <a:avLst/>
              </a:prstGeom>
            </p:spPr>
          </p:pic>
        </mc:Fallback>
      </mc:AlternateContent>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Fibonacci Series Using Recursion</a:t>
            </a:r>
            <a:br>
              <a:rPr lang="en-IN" dirty="0"/>
            </a:br>
            <a:endParaRPr lang="en-IN" dirty="0"/>
          </a:p>
        </p:txBody>
      </p:sp>
      <p:pic>
        <p:nvPicPr>
          <p:cNvPr id="6146" name="Picture 2" descr="C:\Users\STAFF\Desktop\1.png"/>
          <p:cNvPicPr>
            <a:picLocks noGrp="1" noChangeAspect="1" noChangeArrowheads="1"/>
          </p:cNvPicPr>
          <p:nvPr>
            <p:ph idx="1"/>
          </p:nvPr>
        </p:nvPicPr>
        <p:blipFill>
          <a:blip r:embed="rId2" cstate="print"/>
          <a:srcRect/>
          <a:stretch>
            <a:fillRect/>
          </a:stretch>
        </p:blipFill>
        <p:spPr bwMode="auto">
          <a:xfrm>
            <a:off x="381000" y="1143000"/>
            <a:ext cx="7543800" cy="5486400"/>
          </a:xfrm>
          <a:prstGeom prst="rect">
            <a:avLst/>
          </a:prstGeom>
          <a:noFill/>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TAFF\Desktop\1.png"/>
          <p:cNvPicPr>
            <a:picLocks noChangeAspect="1" noChangeArrowheads="1"/>
          </p:cNvPicPr>
          <p:nvPr/>
        </p:nvPicPr>
        <p:blipFill>
          <a:blip r:embed="rId2" cstate="print"/>
          <a:srcRect/>
          <a:stretch>
            <a:fillRect/>
          </a:stretch>
        </p:blipFill>
        <p:spPr bwMode="auto">
          <a:xfrm>
            <a:off x="304800" y="685800"/>
            <a:ext cx="8839200" cy="5562600"/>
          </a:xfrm>
          <a:prstGeom prst="rect">
            <a:avLst/>
          </a:prstGeom>
          <a:noFill/>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dirty="0"/>
              <a:t>Types of Recursion</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Recursive functions can be classified  on the basis of :</a:t>
            </a:r>
            <a:br>
              <a:rPr lang="en-IN" dirty="0"/>
            </a:br>
            <a:r>
              <a:rPr lang="en-IN" dirty="0"/>
              <a:t>a.) If the functions call itself directly or indirectly –</a:t>
            </a:r>
            <a:r>
              <a:rPr lang="en-IN" b="1" dirty="0"/>
              <a:t> Direct / Indirect</a:t>
            </a:r>
          </a:p>
          <a:p>
            <a:br>
              <a:rPr lang="en-IN" dirty="0"/>
            </a:br>
            <a:r>
              <a:rPr lang="en-IN" dirty="0"/>
              <a:t>b.) If an operation is pending at each recursive call – </a:t>
            </a:r>
            <a:r>
              <a:rPr lang="en-IN" b="1" dirty="0"/>
              <a:t>Tail Recursive/ Not</a:t>
            </a:r>
          </a:p>
          <a:p>
            <a:br>
              <a:rPr lang="en-IN" dirty="0"/>
            </a:br>
            <a:r>
              <a:rPr lang="en-IN" dirty="0"/>
              <a:t>c.) based on the structure of the function calling pattern – </a:t>
            </a:r>
            <a:r>
              <a:rPr lang="en-IN" b="1" dirty="0"/>
              <a:t>Linear / Tree</a:t>
            </a:r>
            <a:endParaRPr lang="en-IN"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Recursion:</a:t>
            </a:r>
          </a:p>
        </p:txBody>
      </p:sp>
      <p:sp>
        <p:nvSpPr>
          <p:cNvPr id="3" name="Content Placeholder 2"/>
          <p:cNvSpPr>
            <a:spLocks noGrp="1"/>
          </p:cNvSpPr>
          <p:nvPr>
            <p:ph idx="1"/>
          </p:nvPr>
        </p:nvSpPr>
        <p:spPr/>
        <p:txBody>
          <a:bodyPr>
            <a:normAutofit fontScale="85000" lnSpcReduction="20000"/>
          </a:bodyPr>
          <a:lstStyle/>
          <a:p>
            <a:r>
              <a:rPr lang="en-IN" dirty="0"/>
              <a:t>If a function explicitly calls itself it is called directly recursive.</a:t>
            </a:r>
          </a:p>
          <a:p>
            <a:endParaRPr lang="en-IN" dirty="0"/>
          </a:p>
          <a:p>
            <a:r>
              <a:rPr lang="en-IN" dirty="0"/>
              <a:t>When the method invokes itself it is direct.</a:t>
            </a:r>
          </a:p>
          <a:p>
            <a:endParaRPr lang="en-IN" dirty="0"/>
          </a:p>
          <a:p>
            <a:r>
              <a:rPr lang="en-IN" dirty="0" err="1"/>
              <a:t>int</a:t>
            </a:r>
            <a:r>
              <a:rPr lang="en-IN" dirty="0"/>
              <a:t> </a:t>
            </a:r>
            <a:r>
              <a:rPr lang="en-IN" dirty="0" err="1"/>
              <a:t>testfunc</a:t>
            </a:r>
            <a:r>
              <a:rPr lang="en-IN" dirty="0"/>
              <a:t>(</a:t>
            </a:r>
            <a:r>
              <a:rPr lang="en-IN" dirty="0" err="1"/>
              <a:t>int</a:t>
            </a:r>
            <a:r>
              <a:rPr lang="en-IN" dirty="0"/>
              <a:t> num) { </a:t>
            </a:r>
          </a:p>
          <a:p>
            <a:r>
              <a:rPr lang="en-IN" dirty="0"/>
              <a:t>if (num == 0) </a:t>
            </a:r>
          </a:p>
          <a:p>
            <a:r>
              <a:rPr lang="en-IN" dirty="0"/>
              <a:t>return 0; </a:t>
            </a:r>
          </a:p>
          <a:p>
            <a:r>
              <a:rPr lang="en-IN" dirty="0"/>
              <a:t>Else</a:t>
            </a:r>
          </a:p>
          <a:p>
            <a:r>
              <a:rPr lang="en-IN" dirty="0"/>
              <a:t> return (</a:t>
            </a:r>
            <a:r>
              <a:rPr lang="en-IN" dirty="0" err="1"/>
              <a:t>testfunc</a:t>
            </a:r>
            <a:r>
              <a:rPr lang="en-IN" dirty="0"/>
              <a:t>(num - 1));</a:t>
            </a:r>
          </a:p>
          <a:p>
            <a:r>
              <a:rPr lang="en-IN" dirty="0"/>
              <a:t>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Indirect Recursion</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This occurs when the function invokes other method which again causes the original function to be called again.</a:t>
            </a:r>
          </a:p>
          <a:p>
            <a:endParaRPr lang="en-IN" dirty="0"/>
          </a:p>
          <a:p>
            <a:r>
              <a:rPr lang="en-IN" dirty="0" err="1"/>
              <a:t>int</a:t>
            </a:r>
            <a:r>
              <a:rPr lang="en-IN" dirty="0"/>
              <a:t> testfunc1(</a:t>
            </a:r>
            <a:r>
              <a:rPr lang="en-IN" dirty="0" err="1"/>
              <a:t>int</a:t>
            </a:r>
            <a:r>
              <a:rPr lang="en-IN" dirty="0"/>
              <a:t> num) {</a:t>
            </a:r>
          </a:p>
          <a:p>
            <a:r>
              <a:rPr lang="en-IN" dirty="0"/>
              <a:t> if (num == 0)</a:t>
            </a:r>
          </a:p>
          <a:p>
            <a:r>
              <a:rPr lang="en-IN" dirty="0"/>
              <a:t> return 0; </a:t>
            </a:r>
          </a:p>
          <a:p>
            <a:r>
              <a:rPr lang="en-IN" dirty="0"/>
              <a:t>Else</a:t>
            </a:r>
          </a:p>
          <a:p>
            <a:r>
              <a:rPr lang="en-IN" dirty="0"/>
              <a:t> return (testfunc2(num - 1));</a:t>
            </a:r>
          </a:p>
          <a:p>
            <a:r>
              <a:rPr lang="en-IN" dirty="0"/>
              <a:t> }</a:t>
            </a:r>
          </a:p>
          <a:p>
            <a:r>
              <a:rPr lang="en-IN" dirty="0"/>
              <a:t> </a:t>
            </a:r>
            <a:r>
              <a:rPr lang="en-IN" dirty="0" err="1"/>
              <a:t>int</a:t>
            </a:r>
            <a:r>
              <a:rPr lang="en-IN" dirty="0"/>
              <a:t> testfunc2(</a:t>
            </a:r>
            <a:r>
              <a:rPr lang="en-IN" dirty="0" err="1"/>
              <a:t>int</a:t>
            </a:r>
            <a:r>
              <a:rPr lang="en-IN" dirty="0"/>
              <a:t> num2)</a:t>
            </a:r>
          </a:p>
          <a:p>
            <a:r>
              <a:rPr lang="en-IN" dirty="0"/>
              <a:t> {</a:t>
            </a:r>
          </a:p>
          <a:p>
            <a:r>
              <a:rPr lang="en-IN" dirty="0"/>
              <a:t> return testfunc1(num2 - 1); </a:t>
            </a:r>
          </a:p>
          <a:p>
            <a:r>
              <a:rPr lang="en-IN" dirty="0"/>
              <a:t>}</a:t>
            </a:r>
          </a:p>
          <a:p>
            <a:endParaRPr lang="en-I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Tail / Bottom Recursion</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It is a primitive recursion in which the recursive call is present as the last thing in the function.</a:t>
            </a:r>
          </a:p>
          <a:p>
            <a:r>
              <a:rPr lang="en-IN" dirty="0" err="1"/>
              <a:t>int</a:t>
            </a:r>
            <a:r>
              <a:rPr lang="en-IN" dirty="0"/>
              <a:t> fact(</a:t>
            </a:r>
            <a:r>
              <a:rPr lang="en-IN" dirty="0" err="1"/>
              <a:t>int</a:t>
            </a:r>
            <a:r>
              <a:rPr lang="en-IN" dirty="0"/>
              <a:t> n)</a:t>
            </a:r>
          </a:p>
          <a:p>
            <a:r>
              <a:rPr lang="en-IN" dirty="0"/>
              <a:t>{</a:t>
            </a:r>
          </a:p>
          <a:p>
            <a:r>
              <a:rPr lang="en-IN" dirty="0"/>
              <a:t> if (n == 1) </a:t>
            </a:r>
          </a:p>
          <a:p>
            <a:r>
              <a:rPr lang="en-IN" dirty="0"/>
              <a:t>return 1;</a:t>
            </a:r>
          </a:p>
          <a:p>
            <a:r>
              <a:rPr lang="en-IN" dirty="0"/>
              <a:t> else </a:t>
            </a:r>
          </a:p>
          <a:p>
            <a:r>
              <a:rPr lang="en-IN" dirty="0"/>
              <a:t>return (n * fact(n - 1));</a:t>
            </a:r>
          </a:p>
          <a:p>
            <a:r>
              <a:rPr lang="en-IN"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3" name="Content Placeholder 2"/>
          <p:cNvSpPr>
            <a:spLocks noGrp="1"/>
          </p:cNvSpPr>
          <p:nvPr>
            <p:ph idx="1"/>
          </p:nvPr>
        </p:nvSpPr>
        <p:spPr/>
        <p:txBody>
          <a:bodyPr>
            <a:normAutofit fontScale="92500" lnSpcReduction="10000"/>
          </a:bodyPr>
          <a:lstStyle/>
          <a:p>
            <a:r>
              <a:rPr lang="en-US" dirty="0"/>
              <a:t>Flowchart is a graphical or pictorial or diagrammatic  representation of an algorithm. </a:t>
            </a:r>
          </a:p>
          <a:p>
            <a:endParaRPr lang="en-US" dirty="0"/>
          </a:p>
          <a:p>
            <a:r>
              <a:rPr lang="en-US" dirty="0"/>
              <a:t>Programmers often use it as a program-planning tool to solve a problem. </a:t>
            </a:r>
          </a:p>
          <a:p>
            <a:endParaRPr lang="en-US" dirty="0"/>
          </a:p>
          <a:p>
            <a:r>
              <a:rPr lang="en-US" dirty="0"/>
              <a:t>The process of drawing a flowchart for an algorithm is known as “flowcharting”.</a:t>
            </a:r>
          </a:p>
          <a:p>
            <a:r>
              <a:rPr lang="en-US" dirty="0"/>
              <a:t>It helps to clarify complex processes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comments</a:t>
            </a:r>
          </a:p>
        </p:txBody>
      </p:sp>
      <p:sp>
        <p:nvSpPr>
          <p:cNvPr id="3" name="Content Placeholder 2"/>
          <p:cNvSpPr>
            <a:spLocks noGrp="1"/>
          </p:cNvSpPr>
          <p:nvPr>
            <p:ph idx="1"/>
          </p:nvPr>
        </p:nvSpPr>
        <p:spPr/>
        <p:txBody>
          <a:bodyPr/>
          <a:lstStyle/>
          <a:p>
            <a:r>
              <a:rPr lang="en-US" dirty="0"/>
              <a:t>Ex: // this is  a c program</a:t>
            </a:r>
          </a:p>
          <a:p>
            <a:endParaRPr lang="en-US" dirty="0"/>
          </a:p>
          <a:p>
            <a:r>
              <a:rPr lang="en-US" dirty="0"/>
              <a:t>// addition of two numbers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Unit-4</a:t>
            </a:r>
            <a:br>
              <a:rPr lang="en-US" dirty="0"/>
            </a:br>
            <a:r>
              <a:rPr lang="en-US" dirty="0"/>
              <a:t>pointers</a:t>
            </a:r>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pointer</a:t>
            </a:r>
            <a:r>
              <a:rPr lang="en-US" dirty="0"/>
              <a:t> is a variable that stores the address of another variable. i.e., direct address of the memory location.</a:t>
            </a:r>
          </a:p>
          <a:p>
            <a:endParaRPr lang="en-US" dirty="0"/>
          </a:p>
          <a:p>
            <a:r>
              <a:rPr lang="en-US" dirty="0"/>
              <a:t>For example, an integer variable holds (or you can say stores) an integer value, however an integer pointer holds the address of a integer variable.</a:t>
            </a:r>
          </a:p>
          <a:p>
            <a:endParaRPr lang="en-US" dirty="0"/>
          </a:p>
          <a:p>
            <a:r>
              <a:rPr lang="en-US" b="1" dirty="0" err="1"/>
              <a:t>int</a:t>
            </a:r>
            <a:r>
              <a:rPr lang="en-US" dirty="0"/>
              <a:t> n = 10;   </a:t>
            </a:r>
          </a:p>
          <a:p>
            <a:r>
              <a:rPr lang="en-US" b="1" dirty="0" err="1"/>
              <a:t>int</a:t>
            </a:r>
            <a:r>
              <a:rPr lang="en-US" dirty="0"/>
              <a:t>* p = &amp;n; // Variable p of type pointer is pointing to </a:t>
            </a:r>
          </a:p>
          <a:p>
            <a:pPr>
              <a:buNone/>
            </a:pPr>
            <a:r>
              <a:rPr lang="en-US" dirty="0"/>
              <a:t>the address of the variable n of type integer.   </a:t>
            </a:r>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pointer</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1)Pointer </a:t>
            </a:r>
            <a:r>
              <a:rPr lang="en-US" b="1" dirty="0"/>
              <a:t>reduces the code</a:t>
            </a:r>
            <a:r>
              <a:rPr lang="en-US" dirty="0"/>
              <a:t> and </a:t>
            </a:r>
            <a:r>
              <a:rPr lang="en-US" b="1" dirty="0"/>
              <a:t>improves the performance</a:t>
            </a:r>
            <a:r>
              <a:rPr lang="en-US" dirty="0"/>
              <a:t>, it is used to retrieving strings, trees, etc. and used with arrays, structures, and functions.</a:t>
            </a:r>
          </a:p>
          <a:p>
            <a:endParaRPr lang="en-US" dirty="0"/>
          </a:p>
          <a:p>
            <a:r>
              <a:rPr lang="en-US" dirty="0"/>
              <a:t>2) We can </a:t>
            </a:r>
            <a:r>
              <a:rPr lang="en-US" b="1" dirty="0"/>
              <a:t>return multiple values from a function</a:t>
            </a:r>
            <a:r>
              <a:rPr lang="en-US" dirty="0"/>
              <a:t> using the pointer.</a:t>
            </a:r>
          </a:p>
          <a:p>
            <a:endParaRPr lang="en-US" dirty="0"/>
          </a:p>
          <a:p>
            <a:r>
              <a:rPr lang="en-US" dirty="0"/>
              <a:t>3) It makes you able to </a:t>
            </a:r>
            <a:r>
              <a:rPr lang="en-US" b="1" dirty="0"/>
              <a:t>access any memory location</a:t>
            </a:r>
            <a:r>
              <a:rPr lang="en-US" dirty="0"/>
              <a:t> in the computer's memory.</a:t>
            </a:r>
          </a:p>
          <a:p>
            <a:endParaRPr lang="en-US" dirty="0"/>
          </a:p>
          <a:p>
            <a:r>
              <a:rPr lang="en-US" dirty="0"/>
              <a:t>It allows C language to support Dynamic Memory management.</a:t>
            </a:r>
          </a:p>
          <a:p>
            <a:endParaRPr lang="en-US" dirty="0"/>
          </a:p>
          <a:p>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Declaring a pointer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pointer in c language can be declared using * (asterisk symbol).</a:t>
            </a:r>
          </a:p>
          <a:p>
            <a:endParaRPr lang="en-US" dirty="0"/>
          </a:p>
          <a:p>
            <a:r>
              <a:rPr lang="en-US" b="1" dirty="0" err="1"/>
              <a:t>int</a:t>
            </a:r>
            <a:r>
              <a:rPr lang="en-US" dirty="0"/>
              <a:t> *a;//pointer to </a:t>
            </a:r>
            <a:r>
              <a:rPr lang="en-US" dirty="0" err="1"/>
              <a:t>int</a:t>
            </a:r>
            <a:r>
              <a:rPr lang="en-US" dirty="0"/>
              <a:t>  </a:t>
            </a:r>
          </a:p>
          <a:p>
            <a:r>
              <a:rPr lang="en-US" b="1" dirty="0"/>
              <a:t>char</a:t>
            </a:r>
            <a:r>
              <a:rPr lang="en-US" dirty="0"/>
              <a:t> *c;//pointer to char  </a:t>
            </a:r>
          </a:p>
          <a:p>
            <a:endParaRPr lang="en-US" dirty="0"/>
          </a:p>
          <a:p>
            <a:endParaRPr lang="en-US" dirty="0"/>
          </a:p>
          <a:p>
            <a:r>
              <a:rPr lang="en-US" dirty="0"/>
              <a:t>An example of using pointers to print the address and value is given below.</a:t>
            </a:r>
          </a:p>
          <a:p>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Initialization of C Pointer variable</a:t>
            </a:r>
            <a:br>
              <a:rPr lang="en-US" dirty="0"/>
            </a:br>
            <a:endParaRPr lang="en-US" dirty="0"/>
          </a:p>
        </p:txBody>
      </p:sp>
      <p:sp>
        <p:nvSpPr>
          <p:cNvPr id="3" name="Content Placeholder 2"/>
          <p:cNvSpPr>
            <a:spLocks noGrp="1"/>
          </p:cNvSpPr>
          <p:nvPr>
            <p:ph idx="1"/>
          </p:nvPr>
        </p:nvSpPr>
        <p:spPr/>
        <p:txBody>
          <a:bodyPr/>
          <a:lstStyle/>
          <a:p>
            <a:r>
              <a:rPr lang="en-US" b="1" dirty="0"/>
              <a:t>Pointer Initialization</a:t>
            </a:r>
            <a:r>
              <a:rPr lang="en-US" dirty="0"/>
              <a:t> is the process of assigning address of a variable to a </a:t>
            </a:r>
            <a:r>
              <a:rPr lang="en-US" b="1" dirty="0"/>
              <a:t>pointer</a:t>
            </a:r>
            <a:r>
              <a:rPr lang="en-US" dirty="0"/>
              <a:t> variable.</a:t>
            </a:r>
          </a:p>
          <a:p>
            <a:endParaRPr lang="en-US" dirty="0"/>
          </a:p>
          <a:p>
            <a:r>
              <a:rPr lang="en-US" dirty="0"/>
              <a:t>In C language </a:t>
            </a:r>
            <a:r>
              <a:rPr lang="en-US" b="1" dirty="0"/>
              <a:t>address operator</a:t>
            </a:r>
            <a:r>
              <a:rPr lang="en-US" dirty="0"/>
              <a:t> &amp; is used to determine the address of a variable.</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1.png"/>
          <p:cNvPicPr>
            <a:picLocks noChangeAspect="1" noChangeArrowheads="1"/>
          </p:cNvPicPr>
          <p:nvPr/>
        </p:nvPicPr>
        <p:blipFill>
          <a:blip r:embed="rId2" cstate="print"/>
          <a:srcRect/>
          <a:stretch>
            <a:fillRect/>
          </a:stretch>
        </p:blipFill>
        <p:spPr bwMode="auto">
          <a:xfrm>
            <a:off x="65088" y="228600"/>
            <a:ext cx="9012237" cy="5486400"/>
          </a:xfrm>
          <a:prstGeom prst="rect">
            <a:avLst/>
          </a:prstGeom>
          <a:noFill/>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Example</a:t>
            </a:r>
          </a:p>
        </p:txBody>
      </p:sp>
      <p:pic>
        <p:nvPicPr>
          <p:cNvPr id="1026" name="Picture 2" descr="C:\Users\admin\Desktop\1.png"/>
          <p:cNvPicPr>
            <a:picLocks noGrp="1" noChangeAspect="1" noChangeArrowheads="1"/>
          </p:cNvPicPr>
          <p:nvPr>
            <p:ph idx="1"/>
          </p:nvPr>
        </p:nvPicPr>
        <p:blipFill>
          <a:blip r:embed="rId2" cstate="print"/>
          <a:srcRect/>
          <a:stretch>
            <a:fillRect/>
          </a:stretch>
        </p:blipFill>
        <p:spPr bwMode="auto">
          <a:xfrm>
            <a:off x="0" y="1143000"/>
            <a:ext cx="9144000" cy="4724400"/>
          </a:xfrm>
          <a:prstGeom prst="rect">
            <a:avLst/>
          </a:prstGeom>
          <a:noFill/>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#include&lt;</a:t>
            </a:r>
            <a:r>
              <a:rPr lang="en-US" dirty="0" err="1"/>
              <a:t>stdio.h</a:t>
            </a:r>
            <a:r>
              <a:rPr lang="en-US" dirty="0"/>
              <a:t>&gt; </a:t>
            </a:r>
          </a:p>
          <a:p>
            <a:r>
              <a:rPr lang="en-US" dirty="0"/>
              <a:t>void main() </a:t>
            </a:r>
          </a:p>
          <a:p>
            <a:r>
              <a:rPr lang="en-US" dirty="0"/>
              <a:t>{ </a:t>
            </a:r>
          </a:p>
          <a:p>
            <a:r>
              <a:rPr lang="en-US" dirty="0" err="1"/>
              <a:t>int</a:t>
            </a:r>
            <a:r>
              <a:rPr lang="en-US" dirty="0"/>
              <a:t> a = 10;</a:t>
            </a:r>
          </a:p>
          <a:p>
            <a:r>
              <a:rPr lang="en-US" dirty="0"/>
              <a:t> </a:t>
            </a:r>
            <a:r>
              <a:rPr lang="en-US" dirty="0" err="1"/>
              <a:t>int</a:t>
            </a:r>
            <a:r>
              <a:rPr lang="en-US" dirty="0"/>
              <a:t> *</a:t>
            </a:r>
            <a:r>
              <a:rPr lang="en-US" dirty="0" err="1"/>
              <a:t>ptr</a:t>
            </a:r>
            <a:r>
              <a:rPr lang="en-US" dirty="0"/>
              <a:t>; //pointer declaration</a:t>
            </a:r>
          </a:p>
          <a:p>
            <a:r>
              <a:rPr lang="en-US" dirty="0"/>
              <a:t> </a:t>
            </a:r>
            <a:r>
              <a:rPr lang="en-US" dirty="0" err="1"/>
              <a:t>ptr</a:t>
            </a:r>
            <a:r>
              <a:rPr lang="en-US" dirty="0"/>
              <a:t> = &amp;a; //pointer initialization </a:t>
            </a:r>
          </a:p>
          <a:p>
            <a:r>
              <a:rPr lang="en-US" dirty="0"/>
              <a: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 variable always point to variables of same </a:t>
            </a:r>
            <a:r>
              <a:rPr lang="en-US" dirty="0" err="1"/>
              <a:t>datatype</a:t>
            </a:r>
            <a:r>
              <a:rPr lang="en-US" dirty="0"/>
              <a:t>. </a:t>
            </a:r>
          </a:p>
        </p:txBody>
      </p:sp>
      <p:sp>
        <p:nvSpPr>
          <p:cNvPr id="3" name="Content Placeholder 2"/>
          <p:cNvSpPr>
            <a:spLocks noGrp="1"/>
          </p:cNvSpPr>
          <p:nvPr>
            <p:ph idx="1"/>
          </p:nvPr>
        </p:nvSpPr>
        <p:spPr/>
        <p:txBody>
          <a:bodyPr/>
          <a:lstStyle/>
          <a:p>
            <a:r>
              <a:rPr lang="en-US" dirty="0"/>
              <a:t>#include&lt;</a:t>
            </a:r>
            <a:r>
              <a:rPr lang="en-US" dirty="0" err="1"/>
              <a:t>stdio.h</a:t>
            </a:r>
            <a:r>
              <a:rPr lang="en-US" dirty="0"/>
              <a:t>&gt; </a:t>
            </a:r>
          </a:p>
          <a:p>
            <a:r>
              <a:rPr lang="en-US" dirty="0"/>
              <a:t>void main() </a:t>
            </a:r>
          </a:p>
          <a:p>
            <a:r>
              <a:rPr lang="en-US" dirty="0"/>
              <a:t>{ </a:t>
            </a:r>
          </a:p>
          <a:p>
            <a:r>
              <a:rPr lang="en-US" dirty="0"/>
              <a:t>float a; </a:t>
            </a:r>
          </a:p>
          <a:p>
            <a:r>
              <a:rPr lang="en-US" dirty="0" err="1"/>
              <a:t>int</a:t>
            </a:r>
            <a:r>
              <a:rPr lang="en-US" dirty="0"/>
              <a:t> *</a:t>
            </a:r>
            <a:r>
              <a:rPr lang="en-US" dirty="0" err="1"/>
              <a:t>ptr</a:t>
            </a:r>
            <a:r>
              <a:rPr lang="en-US" dirty="0"/>
              <a:t>; </a:t>
            </a:r>
          </a:p>
          <a:p>
            <a:r>
              <a:rPr lang="en-US" dirty="0" err="1"/>
              <a:t>ptr</a:t>
            </a:r>
            <a:r>
              <a:rPr lang="en-US" dirty="0"/>
              <a:t> = &amp;a; // ERROR, type mismatch </a:t>
            </a:r>
          </a:p>
          <a:p>
            <a:r>
              <a:rPr lang="en-US" dirty="0"/>
              <a:t>}</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1.png"/>
          <p:cNvPicPr>
            <a:picLocks noChangeAspect="1" noChangeArrowheads="1"/>
          </p:cNvPicPr>
          <p:nvPr/>
        </p:nvPicPr>
        <p:blipFill>
          <a:blip r:embed="rId2" cstate="print"/>
          <a:srcRect/>
          <a:stretch>
            <a:fillRect/>
          </a:stretch>
        </p:blipFill>
        <p:spPr bwMode="auto">
          <a:xfrm>
            <a:off x="122238" y="228600"/>
            <a:ext cx="8897937" cy="6172200"/>
          </a:xfrm>
          <a:prstGeom prst="rect">
            <a:avLst/>
          </a:prstGeom>
          <a:noFill/>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 expression and address arithmetic in c</a:t>
            </a:r>
          </a:p>
        </p:txBody>
      </p:sp>
      <p:pic>
        <p:nvPicPr>
          <p:cNvPr id="4098" name="Picture 2" descr="C:\Users\admin\Desktop\2.png"/>
          <p:cNvPicPr>
            <a:picLocks noGrp="1" noChangeAspect="1" noChangeArrowheads="1"/>
          </p:cNvPicPr>
          <p:nvPr>
            <p:ph idx="1"/>
          </p:nvPr>
        </p:nvPicPr>
        <p:blipFill>
          <a:blip r:embed="rId2" cstate="print"/>
          <a:srcRect/>
          <a:stretch>
            <a:fillRect/>
          </a:stretch>
        </p:blipFill>
        <p:spPr bwMode="auto">
          <a:xfrm>
            <a:off x="1066800" y="1600200"/>
            <a:ext cx="6857999" cy="4572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comments</a:t>
            </a:r>
          </a:p>
        </p:txBody>
      </p:sp>
      <p:sp>
        <p:nvSpPr>
          <p:cNvPr id="3" name="Content Placeholder 2"/>
          <p:cNvSpPr>
            <a:spLocks noGrp="1"/>
          </p:cNvSpPr>
          <p:nvPr>
            <p:ph idx="1"/>
          </p:nvPr>
        </p:nvSpPr>
        <p:spPr/>
        <p:txBody>
          <a:bodyPr/>
          <a:lstStyle/>
          <a:p>
            <a:r>
              <a:rPr lang="en-US" dirty="0"/>
              <a:t>/*  this  is my 1</a:t>
            </a:r>
            <a:r>
              <a:rPr lang="en-US" baseline="30000" dirty="0"/>
              <a:t>st</a:t>
            </a:r>
            <a:r>
              <a:rPr lang="en-US" dirty="0"/>
              <a:t> program</a:t>
            </a:r>
          </a:p>
          <a:p>
            <a:r>
              <a:rPr lang="en-US" dirty="0"/>
              <a:t>Adding two numbers*/</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b="1" u="sng" dirty="0"/>
              <a:t>Arithmetic Operators</a:t>
            </a:r>
            <a:br>
              <a:rPr lang="en-US" b="1" u="sng" dirty="0"/>
            </a:br>
            <a:r>
              <a:rPr lang="en-US" dirty="0"/>
              <a:t> </a:t>
            </a:r>
            <a:r>
              <a:rPr lang="en-US" sz="3600" dirty="0"/>
              <a:t>We can perform arithmetic operations to pointer variables using arithmetic operators.</a:t>
            </a:r>
            <a:endParaRPr lang="en-US" dirty="0"/>
          </a:p>
        </p:txBody>
      </p:sp>
      <p:pic>
        <p:nvPicPr>
          <p:cNvPr id="5122" name="Picture 2" descr="C:\Users\admin\Desktop\2.png"/>
          <p:cNvPicPr>
            <a:picLocks noGrp="1" noChangeAspect="1" noChangeArrowheads="1"/>
          </p:cNvPicPr>
          <p:nvPr>
            <p:ph idx="1"/>
          </p:nvPr>
        </p:nvPicPr>
        <p:blipFill>
          <a:blip r:embed="rId2" cstate="print"/>
          <a:srcRect/>
          <a:stretch>
            <a:fillRect/>
          </a:stretch>
        </p:blipFill>
        <p:spPr bwMode="auto">
          <a:xfrm>
            <a:off x="1066800" y="2209800"/>
            <a:ext cx="6367862" cy="3581400"/>
          </a:xfrm>
          <a:prstGeom prst="rect">
            <a:avLst/>
          </a:prstGeom>
          <a:noFill/>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esktop\2.png"/>
          <p:cNvPicPr>
            <a:picLocks noChangeAspect="1" noChangeArrowheads="1"/>
          </p:cNvPicPr>
          <p:nvPr/>
        </p:nvPicPr>
        <p:blipFill>
          <a:blip r:embed="rId2" cstate="print"/>
          <a:srcRect/>
          <a:stretch>
            <a:fillRect/>
          </a:stretch>
        </p:blipFill>
        <p:spPr bwMode="auto">
          <a:xfrm>
            <a:off x="381001" y="609600"/>
            <a:ext cx="7805738" cy="4524375"/>
          </a:xfrm>
          <a:prstGeom prst="rect">
            <a:avLst/>
          </a:prstGeom>
          <a:noFill/>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esktop\2.png"/>
          <p:cNvPicPr>
            <a:picLocks noChangeAspect="1" noChangeArrowheads="1"/>
          </p:cNvPicPr>
          <p:nvPr/>
        </p:nvPicPr>
        <p:blipFill>
          <a:blip r:embed="rId2" cstate="print"/>
          <a:srcRect/>
          <a:stretch>
            <a:fillRect/>
          </a:stretch>
        </p:blipFill>
        <p:spPr bwMode="auto">
          <a:xfrm>
            <a:off x="228600" y="609600"/>
            <a:ext cx="8229599" cy="5791200"/>
          </a:xfrm>
          <a:prstGeom prst="rect">
            <a:avLst/>
          </a:prstGeom>
          <a:noFill/>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example</a:t>
            </a:r>
          </a:p>
        </p:txBody>
      </p:sp>
      <p:sp>
        <p:nvSpPr>
          <p:cNvPr id="3" name="Content Placeholder 2"/>
          <p:cNvSpPr>
            <a:spLocks noGrp="1"/>
          </p:cNvSpPr>
          <p:nvPr>
            <p:ph idx="1"/>
          </p:nvPr>
        </p:nvSpPr>
        <p:spPr>
          <a:xfrm>
            <a:off x="457200" y="685800"/>
            <a:ext cx="8229600" cy="5867400"/>
          </a:xfrm>
        </p:spPr>
        <p:txBody>
          <a:bodyPr/>
          <a:lstStyle/>
          <a:p>
            <a:endParaRPr lang="en-US" dirty="0"/>
          </a:p>
        </p:txBody>
      </p:sp>
      <p:pic>
        <p:nvPicPr>
          <p:cNvPr id="8195" name="Picture 3" descr="C:\Users\admin\Desktop\2.png"/>
          <p:cNvPicPr>
            <a:picLocks noChangeAspect="1" noChangeArrowheads="1"/>
          </p:cNvPicPr>
          <p:nvPr/>
        </p:nvPicPr>
        <p:blipFill>
          <a:blip r:embed="rId2" cstate="print"/>
          <a:srcRect/>
          <a:stretch>
            <a:fillRect/>
          </a:stretch>
        </p:blipFill>
        <p:spPr bwMode="auto">
          <a:xfrm>
            <a:off x="381000" y="762000"/>
            <a:ext cx="7696200" cy="5162550"/>
          </a:xfrm>
          <a:prstGeom prst="rect">
            <a:avLst/>
          </a:prstGeom>
          <a:noFill/>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Desktop\2.png"/>
          <p:cNvPicPr>
            <a:picLocks noChangeAspect="1" noChangeArrowheads="1"/>
          </p:cNvPicPr>
          <p:nvPr/>
        </p:nvPicPr>
        <p:blipFill>
          <a:blip r:embed="rId2" cstate="print"/>
          <a:srcRect/>
          <a:stretch>
            <a:fillRect/>
          </a:stretch>
        </p:blipFill>
        <p:spPr bwMode="auto">
          <a:xfrm>
            <a:off x="457200" y="457200"/>
            <a:ext cx="8153400" cy="5943600"/>
          </a:xfrm>
          <a:prstGeom prst="rect">
            <a:avLst/>
          </a:prstGeom>
          <a:noFill/>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2.png"/>
          <p:cNvPicPr>
            <a:picLocks noChangeAspect="1" noChangeArrowheads="1"/>
          </p:cNvPicPr>
          <p:nvPr/>
        </p:nvPicPr>
        <p:blipFill>
          <a:blip r:embed="rId2" cstate="print"/>
          <a:srcRect/>
          <a:stretch>
            <a:fillRect/>
          </a:stretch>
        </p:blipFill>
        <p:spPr bwMode="auto">
          <a:xfrm>
            <a:off x="457200" y="422275"/>
            <a:ext cx="8153400" cy="6011863"/>
          </a:xfrm>
          <a:prstGeom prst="rect">
            <a:avLst/>
          </a:prstGeom>
          <a:noFill/>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dmin\Desktop\2.png"/>
          <p:cNvPicPr>
            <a:picLocks noChangeAspect="1" noChangeArrowheads="1"/>
          </p:cNvPicPr>
          <p:nvPr/>
        </p:nvPicPr>
        <p:blipFill>
          <a:blip r:embed="rId2" cstate="print"/>
          <a:srcRect/>
          <a:stretch>
            <a:fillRect/>
          </a:stretch>
        </p:blipFill>
        <p:spPr bwMode="auto">
          <a:xfrm>
            <a:off x="381000" y="304800"/>
            <a:ext cx="8229599" cy="6172199"/>
          </a:xfrm>
          <a:prstGeom prst="rect">
            <a:avLst/>
          </a:prstGeom>
          <a:noFill/>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dmin\Desktop\2.png"/>
          <p:cNvPicPr>
            <a:picLocks noChangeAspect="1" noChangeArrowheads="1"/>
          </p:cNvPicPr>
          <p:nvPr/>
        </p:nvPicPr>
        <p:blipFill>
          <a:blip r:embed="rId2" cstate="print"/>
          <a:srcRect/>
          <a:stretch>
            <a:fillRect/>
          </a:stretch>
        </p:blipFill>
        <p:spPr bwMode="auto">
          <a:xfrm>
            <a:off x="304800" y="457200"/>
            <a:ext cx="8229600" cy="6095999"/>
          </a:xfrm>
          <a:prstGeom prst="rect">
            <a:avLst/>
          </a:prstGeom>
          <a:noFill/>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dmin\Desktop\2.png"/>
          <p:cNvPicPr>
            <a:picLocks noChangeAspect="1" noChangeArrowheads="1"/>
          </p:cNvPicPr>
          <p:nvPr/>
        </p:nvPicPr>
        <p:blipFill>
          <a:blip r:embed="rId2" cstate="print"/>
          <a:srcRect/>
          <a:stretch>
            <a:fillRect/>
          </a:stretch>
        </p:blipFill>
        <p:spPr bwMode="auto">
          <a:xfrm>
            <a:off x="381000" y="265113"/>
            <a:ext cx="8458199" cy="6326187"/>
          </a:xfrm>
          <a:prstGeom prst="rect">
            <a:avLst/>
          </a:prstGeom>
          <a:noFill/>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dmin\Desktop\2.png"/>
          <p:cNvPicPr>
            <a:picLocks noChangeAspect="1" noChangeArrowheads="1"/>
          </p:cNvPicPr>
          <p:nvPr/>
        </p:nvPicPr>
        <p:blipFill>
          <a:blip r:embed="rId2" cstate="print"/>
          <a:srcRect/>
          <a:stretch>
            <a:fillRect/>
          </a:stretch>
        </p:blipFill>
        <p:spPr bwMode="auto">
          <a:xfrm>
            <a:off x="914400" y="304800"/>
            <a:ext cx="7543800" cy="6553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Link Section</a:t>
            </a:r>
            <a:br>
              <a:rPr lang="en-US" dirty="0"/>
            </a:br>
            <a:endParaRPr lang="en-US" dirty="0"/>
          </a:p>
        </p:txBody>
      </p:sp>
      <p:sp>
        <p:nvSpPr>
          <p:cNvPr id="3" name="Content Placeholder 2"/>
          <p:cNvSpPr>
            <a:spLocks noGrp="1"/>
          </p:cNvSpPr>
          <p:nvPr>
            <p:ph idx="1"/>
          </p:nvPr>
        </p:nvSpPr>
        <p:spPr/>
        <p:txBody>
          <a:bodyPr/>
          <a:lstStyle/>
          <a:p>
            <a:r>
              <a:rPr lang="en-US" dirty="0"/>
              <a:t>This part of the code is used to declare all the header files that will be used in the c program.</a:t>
            </a:r>
          </a:p>
          <a:p>
            <a:r>
              <a:rPr lang="en-US" dirty="0"/>
              <a:t> here we can use preprocessor directives to represent header files.</a:t>
            </a:r>
          </a:p>
          <a:p>
            <a:r>
              <a:rPr lang="en-US" dirty="0"/>
              <a:t>Each preprocessor directive starts with the symbol #.</a:t>
            </a:r>
          </a:p>
          <a:p>
            <a:r>
              <a:rPr lang="en-US" dirty="0"/>
              <a:t>#include&lt;</a:t>
            </a:r>
            <a:r>
              <a:rPr lang="en-US" dirty="0" err="1"/>
              <a:t>stdio.h</a:t>
            </a:r>
            <a:r>
              <a:rPr lang="en-US" dirty="0"/>
              <a:t>&gt;</a:t>
            </a:r>
          </a:p>
          <a:p>
            <a:pPr>
              <a:buNone/>
            </a:pP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dmin\Desktop\2.png"/>
          <p:cNvPicPr>
            <a:picLocks noChangeAspect="1" noChangeArrowheads="1"/>
          </p:cNvPicPr>
          <p:nvPr/>
        </p:nvPicPr>
        <p:blipFill>
          <a:blip r:embed="rId2" cstate="print"/>
          <a:srcRect/>
          <a:stretch>
            <a:fillRect/>
          </a:stretch>
        </p:blipFill>
        <p:spPr bwMode="auto">
          <a:xfrm>
            <a:off x="228600" y="457200"/>
            <a:ext cx="8305800" cy="5562599"/>
          </a:xfrm>
          <a:prstGeom prst="rect">
            <a:avLst/>
          </a:prstGeom>
          <a:noFill/>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min\Desktop\2.png"/>
          <p:cNvPicPr>
            <a:picLocks noChangeAspect="1" noChangeArrowheads="1"/>
          </p:cNvPicPr>
          <p:nvPr/>
        </p:nvPicPr>
        <p:blipFill>
          <a:blip r:embed="rId2" cstate="print"/>
          <a:srcRect/>
          <a:stretch>
            <a:fillRect/>
          </a:stretch>
        </p:blipFill>
        <p:spPr bwMode="auto">
          <a:xfrm>
            <a:off x="457200" y="228600"/>
            <a:ext cx="7848600" cy="6172200"/>
          </a:xfrm>
          <a:prstGeom prst="rect">
            <a:avLst/>
          </a:prstGeom>
          <a:noFill/>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admin\Desktop\2.png"/>
          <p:cNvPicPr>
            <a:picLocks noChangeAspect="1" noChangeArrowheads="1"/>
          </p:cNvPicPr>
          <p:nvPr/>
        </p:nvPicPr>
        <p:blipFill>
          <a:blip r:embed="rId2" cstate="print"/>
          <a:srcRect/>
          <a:stretch>
            <a:fillRect/>
          </a:stretch>
        </p:blipFill>
        <p:spPr bwMode="auto">
          <a:xfrm>
            <a:off x="533400" y="457200"/>
            <a:ext cx="7848600" cy="5943600"/>
          </a:xfrm>
          <a:prstGeom prst="rect">
            <a:avLst/>
          </a:prstGeom>
          <a:noFill/>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admin\Desktop\2.png"/>
          <p:cNvPicPr>
            <a:picLocks noChangeAspect="1" noChangeArrowheads="1"/>
          </p:cNvPicPr>
          <p:nvPr/>
        </p:nvPicPr>
        <p:blipFill>
          <a:blip r:embed="rId2" cstate="print"/>
          <a:srcRect/>
          <a:stretch>
            <a:fillRect/>
          </a:stretch>
        </p:blipFill>
        <p:spPr bwMode="auto">
          <a:xfrm>
            <a:off x="741363" y="369888"/>
            <a:ext cx="7659687" cy="6116637"/>
          </a:xfrm>
          <a:prstGeom prst="rect">
            <a:avLst/>
          </a:prstGeom>
          <a:noFill/>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r>
              <a:rPr lang="en-US" dirty="0"/>
              <a:t>Address arithmetic is a method of calculating the address of an object with the help of arithmetic operations on pointers .</a:t>
            </a:r>
          </a:p>
          <a:p>
            <a:r>
              <a:rPr lang="en-US" dirty="0"/>
              <a:t>Pointer arithmetic cannot be performed on void pointers because the void type has no size.</a:t>
            </a:r>
          </a:p>
          <a:p>
            <a:r>
              <a:rPr lang="en-US" dirty="0"/>
              <a:t>All types of </a:t>
            </a:r>
            <a:r>
              <a:rPr lang="en-US" dirty="0" err="1"/>
              <a:t>artihmetic</a:t>
            </a:r>
            <a:r>
              <a:rPr lang="en-US" dirty="0"/>
              <a:t> operations are not possible in pointers.</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dmin\Desktop\2.png"/>
          <p:cNvPicPr>
            <a:picLocks noChangeAspect="1" noChangeArrowheads="1"/>
          </p:cNvPicPr>
          <p:nvPr/>
        </p:nvPicPr>
        <p:blipFill>
          <a:blip r:embed="rId2" cstate="print"/>
          <a:srcRect/>
          <a:stretch>
            <a:fillRect/>
          </a:stretch>
        </p:blipFill>
        <p:spPr bwMode="auto">
          <a:xfrm>
            <a:off x="152400" y="914400"/>
            <a:ext cx="8077199" cy="4343400"/>
          </a:xfrm>
          <a:prstGeom prst="rect">
            <a:avLst/>
          </a:prstGeom>
          <a:noFill/>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 pointer in C</a:t>
            </a:r>
            <a:br>
              <a:rPr lang="en-US" dirty="0"/>
            </a:br>
            <a:endParaRPr lang="en-US" dirty="0"/>
          </a:p>
        </p:txBody>
      </p:sp>
      <p:sp>
        <p:nvSpPr>
          <p:cNvPr id="3" name="Content Placeholder 2"/>
          <p:cNvSpPr>
            <a:spLocks noGrp="1"/>
          </p:cNvSpPr>
          <p:nvPr>
            <p:ph idx="1"/>
          </p:nvPr>
        </p:nvSpPr>
        <p:spPr/>
        <p:txBody>
          <a:bodyPr/>
          <a:lstStyle/>
          <a:p>
            <a:r>
              <a:rPr lang="en-US" dirty="0"/>
              <a:t>A null pointer is a pointer which points nothing.</a:t>
            </a:r>
          </a:p>
          <a:p>
            <a:r>
              <a:rPr lang="en-US" dirty="0"/>
              <a:t>A Null Pointer is a pointer that does not point to any memory location. </a:t>
            </a:r>
          </a:p>
          <a:p>
            <a:r>
              <a:rPr lang="en-US" dirty="0"/>
              <a:t>The null pointer basically stores the Null value while void is the type of the pointer.</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dmin\Desktop\2.png"/>
          <p:cNvPicPr>
            <a:picLocks noChangeAspect="1" noChangeArrowheads="1"/>
          </p:cNvPicPr>
          <p:nvPr/>
        </p:nvPicPr>
        <p:blipFill>
          <a:blip r:embed="rId2" cstate="print"/>
          <a:srcRect/>
          <a:stretch>
            <a:fillRect/>
          </a:stretch>
        </p:blipFill>
        <p:spPr bwMode="auto">
          <a:xfrm>
            <a:off x="838200" y="762000"/>
            <a:ext cx="7620000" cy="4953000"/>
          </a:xfrm>
          <a:prstGeom prst="rect">
            <a:avLst/>
          </a:prstGeom>
          <a:noFill/>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Generic pointer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void pointer in c is known as generic pointer. Literal meaning of generic pointer is a pointer which can point type of data.</a:t>
            </a:r>
            <a:br>
              <a:rPr lang="en-US" dirty="0"/>
            </a:br>
            <a:r>
              <a:rPr lang="en-US" dirty="0"/>
              <a:t> Example:</a:t>
            </a:r>
            <a:br>
              <a:rPr lang="en-US" dirty="0"/>
            </a:br>
            <a:br>
              <a:rPr lang="en-US" dirty="0"/>
            </a:br>
            <a:endParaRPr lang="en-US" dirty="0"/>
          </a:p>
          <a:p>
            <a:r>
              <a:rPr lang="en-US" b="1" dirty="0"/>
              <a:t>void</a:t>
            </a:r>
            <a:r>
              <a:rPr lang="en-US" dirty="0"/>
              <a:t> *</a:t>
            </a:r>
            <a:r>
              <a:rPr lang="en-US" dirty="0" err="1"/>
              <a:t>ptr</a:t>
            </a:r>
            <a:r>
              <a:rPr lang="en-US" dirty="0"/>
              <a:t>;</a:t>
            </a:r>
          </a:p>
          <a:p>
            <a:r>
              <a:rPr lang="en-US" dirty="0"/>
              <a:t>Here </a:t>
            </a:r>
            <a:r>
              <a:rPr lang="en-US" dirty="0" err="1"/>
              <a:t>ptr</a:t>
            </a:r>
            <a:r>
              <a:rPr lang="en-US" dirty="0"/>
              <a:t> is generic pointer.</a:t>
            </a:r>
            <a:br>
              <a:rPr lang="en-US" dirty="0"/>
            </a:br>
            <a:br>
              <a:rPr lang="en-US" dirty="0"/>
            </a:br>
            <a:br>
              <a:rPr lang="en-US" dirty="0"/>
            </a:br>
            <a:endParaRPr lang="en-US" dirty="0"/>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b="1" dirty="0"/>
              <a:t>Important points about generic pointer in c?</a:t>
            </a:r>
            <a:br>
              <a:rPr lang="en-US" dirty="0"/>
            </a:br>
            <a:br>
              <a:rPr lang="en-US" b="1" dirty="0"/>
            </a:br>
            <a:endParaRPr lang="en-US" dirty="0"/>
          </a:p>
          <a:p>
            <a:r>
              <a:rPr lang="en-US" dirty="0"/>
              <a:t>1. We cannot dereference generic pointer.</a:t>
            </a:r>
            <a:br>
              <a:rPr lang="en-US" dirty="0"/>
            </a:br>
            <a:br>
              <a:rPr lang="en-US" dirty="0"/>
            </a:br>
            <a:r>
              <a:rPr lang="en-US" dirty="0"/>
              <a:t>#include&lt;</a:t>
            </a:r>
            <a:r>
              <a:rPr lang="en-US" dirty="0" err="1"/>
              <a:t>stdio.h</a:t>
            </a:r>
            <a:r>
              <a:rPr lang="en-US" dirty="0"/>
              <a:t>&gt;</a:t>
            </a:r>
          </a:p>
          <a:p>
            <a:r>
              <a:rPr lang="en-US" dirty="0"/>
              <a:t>#include &lt;</a:t>
            </a:r>
            <a:r>
              <a:rPr lang="en-US" dirty="0" err="1"/>
              <a:t>malloc.h</a:t>
            </a:r>
            <a:r>
              <a:rPr lang="en-US" dirty="0"/>
              <a:t>&gt;</a:t>
            </a:r>
          </a:p>
          <a:p>
            <a:r>
              <a:rPr lang="en-US" dirty="0" err="1"/>
              <a:t>int</a:t>
            </a:r>
            <a:r>
              <a:rPr lang="en-US" dirty="0"/>
              <a:t> main(){</a:t>
            </a:r>
            <a:br>
              <a:rPr lang="en-US" dirty="0"/>
            </a:br>
            <a:br>
              <a:rPr lang="en-US" dirty="0"/>
            </a:br>
            <a:endParaRPr lang="en-US" dirty="0"/>
          </a:p>
          <a:p>
            <a:r>
              <a:rPr lang="en-US" dirty="0"/>
              <a:t>void *</a:t>
            </a:r>
            <a:r>
              <a:rPr lang="en-US" dirty="0" err="1"/>
              <a:t>ptr</a:t>
            </a:r>
            <a:r>
              <a:rPr lang="en-US" dirty="0"/>
              <a:t>;</a:t>
            </a:r>
          </a:p>
          <a:p>
            <a:r>
              <a:rPr lang="en-US" dirty="0" err="1"/>
              <a:t>printf</a:t>
            </a:r>
            <a:r>
              <a:rPr lang="en-US" dirty="0"/>
              <a:t>("%d",*</a:t>
            </a:r>
            <a:r>
              <a:rPr lang="en-US" dirty="0" err="1"/>
              <a:t>ptr</a:t>
            </a:r>
            <a:r>
              <a:rPr lang="en-US" dirty="0"/>
              <a:t>);</a:t>
            </a:r>
            <a:br>
              <a:rPr lang="en-US" dirty="0"/>
            </a:br>
            <a:br>
              <a:rPr lang="en-US" dirty="0"/>
            </a:br>
            <a:r>
              <a:rPr lang="en-US" dirty="0"/>
              <a:t>return 0;</a:t>
            </a:r>
          </a:p>
          <a:p>
            <a:r>
              <a:rPr lang="en-US" dirty="0"/>
              <a:t>}</a:t>
            </a:r>
            <a:br>
              <a:rPr lang="en-US" dirty="0"/>
            </a:br>
            <a:br>
              <a:rPr lang="en-US" dirty="0"/>
            </a:br>
            <a:endParaRPr lang="en-US" dirty="0"/>
          </a:p>
          <a:p>
            <a:r>
              <a:rPr lang="en-US" dirty="0"/>
              <a:t>Output: Compiler error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have different types of header files</a:t>
            </a:r>
          </a:p>
        </p:txBody>
      </p:sp>
      <p:sp>
        <p:nvSpPr>
          <p:cNvPr id="3" name="Content Placeholder 2"/>
          <p:cNvSpPr>
            <a:spLocks noGrp="1"/>
          </p:cNvSpPr>
          <p:nvPr>
            <p:ph idx="1"/>
          </p:nvPr>
        </p:nvSpPr>
        <p:spPr/>
        <p:txBody>
          <a:bodyPr/>
          <a:lstStyle/>
          <a:p>
            <a:r>
              <a:rPr lang="en-US" dirty="0"/>
              <a:t>All the header file have a </a:t>
            </a:r>
            <a:r>
              <a:rPr lang="en-US" b="1" dirty="0"/>
              <a:t>‘.h’</a:t>
            </a:r>
            <a:r>
              <a:rPr lang="en-US" dirty="0"/>
              <a:t> an extension</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rmAutofit fontScale="77500" lnSpcReduction="20000"/>
          </a:bodyPr>
          <a:lstStyle/>
          <a:p>
            <a:r>
              <a:rPr lang="en-US" dirty="0"/>
              <a:t>2. We can find the size of generic pointer using </a:t>
            </a:r>
            <a:r>
              <a:rPr lang="en-US" dirty="0" err="1"/>
              <a:t>sizeof</a:t>
            </a:r>
            <a:r>
              <a:rPr lang="en-US" dirty="0"/>
              <a:t> operator.</a:t>
            </a:r>
            <a:br>
              <a:rPr lang="en-US" dirty="0"/>
            </a:br>
            <a:br>
              <a:rPr lang="en-US" dirty="0"/>
            </a:br>
            <a:endParaRPr lang="en-US" dirty="0"/>
          </a:p>
          <a:p>
            <a:r>
              <a:rPr lang="en-US" dirty="0"/>
              <a:t>#include &lt;</a:t>
            </a:r>
            <a:r>
              <a:rPr lang="en-US" dirty="0" err="1"/>
              <a:t>string.h</a:t>
            </a:r>
            <a:r>
              <a:rPr lang="en-US" dirty="0"/>
              <a:t>&gt;</a:t>
            </a:r>
            <a:br>
              <a:rPr lang="en-US" dirty="0"/>
            </a:br>
            <a:r>
              <a:rPr lang="en-US" dirty="0"/>
              <a:t>#include&lt;</a:t>
            </a:r>
            <a:r>
              <a:rPr lang="en-US" dirty="0" err="1"/>
              <a:t>stdio.h</a:t>
            </a:r>
            <a:r>
              <a:rPr lang="en-US" dirty="0"/>
              <a:t>&gt;</a:t>
            </a:r>
          </a:p>
          <a:p>
            <a:r>
              <a:rPr lang="en-US" dirty="0" err="1"/>
              <a:t>int</a:t>
            </a:r>
            <a:r>
              <a:rPr lang="en-US" dirty="0"/>
              <a:t> main(){</a:t>
            </a:r>
          </a:p>
          <a:p>
            <a:r>
              <a:rPr lang="en-US" dirty="0"/>
              <a:t>void *</a:t>
            </a:r>
            <a:r>
              <a:rPr lang="en-US" dirty="0" err="1"/>
              <a:t>ptr</a:t>
            </a:r>
            <a:r>
              <a:rPr lang="en-US" dirty="0"/>
              <a:t>;</a:t>
            </a:r>
          </a:p>
          <a:p>
            <a:r>
              <a:rPr lang="en-US" dirty="0" err="1"/>
              <a:t>printf</a:t>
            </a:r>
            <a:r>
              <a:rPr lang="en-US" dirty="0"/>
              <a:t>("%</a:t>
            </a:r>
            <a:r>
              <a:rPr lang="en-US" dirty="0" err="1"/>
              <a:t>d",sizeof</a:t>
            </a:r>
            <a:r>
              <a:rPr lang="en-US" dirty="0"/>
              <a:t>(</a:t>
            </a:r>
            <a:r>
              <a:rPr lang="en-US" dirty="0" err="1"/>
              <a:t>ptr</a:t>
            </a:r>
            <a:r>
              <a:rPr lang="en-US" dirty="0"/>
              <a:t>));</a:t>
            </a:r>
            <a:br>
              <a:rPr lang="en-US" dirty="0"/>
            </a:br>
            <a:br>
              <a:rPr lang="en-US" dirty="0"/>
            </a:br>
            <a:r>
              <a:rPr lang="en-US" dirty="0"/>
              <a:t>return 0;</a:t>
            </a:r>
          </a:p>
          <a:p>
            <a:r>
              <a:rPr lang="en-US" dirty="0"/>
              <a:t>}</a:t>
            </a:r>
            <a:br>
              <a:rPr lang="en-US" dirty="0"/>
            </a:br>
            <a:br>
              <a:rPr lang="en-US" dirty="0"/>
            </a:br>
            <a:endParaRPr lang="en-US" dirty="0"/>
          </a:p>
          <a:p>
            <a:r>
              <a:rPr lang="en-US"/>
              <a:t>Output: 2</a:t>
            </a:r>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Pointer to arrays</a:t>
            </a:r>
            <a:endParaRPr lang="en-IN" dirty="0"/>
          </a:p>
        </p:txBody>
      </p:sp>
      <p:pic>
        <p:nvPicPr>
          <p:cNvPr id="1026" name="Picture 2" descr="C:\Users\STAFF\Desktop\3.png"/>
          <p:cNvPicPr>
            <a:picLocks noGrp="1" noChangeAspect="1" noChangeArrowheads="1"/>
          </p:cNvPicPr>
          <p:nvPr>
            <p:ph idx="1"/>
          </p:nvPr>
        </p:nvPicPr>
        <p:blipFill>
          <a:blip r:embed="rId2" cstate="print"/>
          <a:srcRect/>
          <a:stretch>
            <a:fillRect/>
          </a:stretch>
        </p:blipFill>
        <p:spPr bwMode="auto">
          <a:xfrm>
            <a:off x="228600" y="790174"/>
            <a:ext cx="8915399" cy="6067826"/>
          </a:xfrm>
          <a:prstGeom prst="rect">
            <a:avLst/>
          </a:prstGeom>
          <a:noFill/>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TAFF\Desktop\3.png"/>
          <p:cNvPicPr>
            <a:picLocks noChangeAspect="1" noChangeArrowheads="1"/>
          </p:cNvPicPr>
          <p:nvPr/>
        </p:nvPicPr>
        <p:blipFill>
          <a:blip r:embed="rId2" cstate="print"/>
          <a:srcRect/>
          <a:stretch>
            <a:fillRect/>
          </a:stretch>
        </p:blipFill>
        <p:spPr bwMode="auto">
          <a:xfrm>
            <a:off x="0" y="0"/>
            <a:ext cx="8839200" cy="6857999"/>
          </a:xfrm>
          <a:prstGeom prst="rect">
            <a:avLst/>
          </a:prstGeom>
          <a:noFill/>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STAFF\Desktop\3.pn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TAFF\Desktop\3.png"/>
          <p:cNvPicPr>
            <a:picLocks noChangeAspect="1" noChangeArrowheads="1"/>
          </p:cNvPicPr>
          <p:nvPr/>
        </p:nvPicPr>
        <p:blipFill>
          <a:blip r:embed="rId2" cstate="print"/>
          <a:srcRect/>
          <a:stretch>
            <a:fillRect/>
          </a:stretch>
        </p:blipFill>
        <p:spPr bwMode="auto">
          <a:xfrm>
            <a:off x="0" y="152400"/>
            <a:ext cx="9144000" cy="6705599"/>
          </a:xfrm>
          <a:prstGeom prst="rect">
            <a:avLst/>
          </a:prstGeom>
          <a:noFill/>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strings</a:t>
            </a:r>
            <a:endParaRPr lang="en-IN" dirty="0"/>
          </a:p>
        </p:txBody>
      </p:sp>
      <p:sp>
        <p:nvSpPr>
          <p:cNvPr id="3" name="Content Placeholder 2"/>
          <p:cNvSpPr>
            <a:spLocks noGrp="1"/>
          </p:cNvSpPr>
          <p:nvPr>
            <p:ph idx="1"/>
          </p:nvPr>
        </p:nvSpPr>
        <p:spPr/>
        <p:txBody>
          <a:bodyPr/>
          <a:lstStyle/>
          <a:p>
            <a:r>
              <a:rPr lang="en-IN" dirty="0"/>
              <a:t>A String is a sequence of characters stored in an array. </a:t>
            </a:r>
          </a:p>
          <a:p>
            <a:r>
              <a:rPr lang="en-IN" dirty="0"/>
              <a:t>A string always ends with null ('\0') character.</a:t>
            </a:r>
          </a:p>
          <a:p>
            <a:r>
              <a:rPr lang="en-IN" dirty="0"/>
              <a:t> Simply a group of characters forms a string and a group of strings form a sentence.</a:t>
            </a:r>
          </a:p>
          <a:p>
            <a:r>
              <a:rPr lang="en-IN" dirty="0"/>
              <a:t>Creating a string</a:t>
            </a:r>
          </a:p>
          <a:p>
            <a:r>
              <a:rPr lang="en-IN" dirty="0"/>
              <a:t>char </a:t>
            </a:r>
            <a:r>
              <a:rPr lang="en-IN" dirty="0" err="1"/>
              <a:t>str</a:t>
            </a:r>
            <a:r>
              <a:rPr lang="en-IN" dirty="0"/>
              <a:t>[6] = "Hello";</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TAFF\Desktop\3.png"/>
          <p:cNvPicPr>
            <a:picLocks noChangeAspect="1" noChangeArrowheads="1"/>
          </p:cNvPicPr>
          <p:nvPr/>
        </p:nvPicPr>
        <p:blipFill>
          <a:blip r:embed="rId2" cstate="print"/>
          <a:srcRect/>
          <a:stretch>
            <a:fillRect/>
          </a:stretch>
        </p:blipFill>
        <p:spPr bwMode="auto">
          <a:xfrm>
            <a:off x="0" y="609600"/>
            <a:ext cx="8762999" cy="5715000"/>
          </a:xfrm>
          <a:prstGeom prst="rect">
            <a:avLst/>
          </a:prstGeom>
          <a:noFill/>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Creating a pointer for the string</a:t>
            </a:r>
            <a:br>
              <a:rPr lang="en-IN" dirty="0"/>
            </a:br>
            <a:endParaRPr lang="en-IN" dirty="0"/>
          </a:p>
        </p:txBody>
      </p:sp>
      <p:sp>
        <p:nvSpPr>
          <p:cNvPr id="3" name="Content Placeholder 2"/>
          <p:cNvSpPr>
            <a:spLocks noGrp="1"/>
          </p:cNvSpPr>
          <p:nvPr>
            <p:ph idx="1"/>
          </p:nvPr>
        </p:nvSpPr>
        <p:spPr/>
        <p:txBody>
          <a:bodyPr/>
          <a:lstStyle/>
          <a:p>
            <a:r>
              <a:rPr lang="en-IN" dirty="0"/>
              <a:t>The variable name of the string </a:t>
            </a:r>
            <a:r>
              <a:rPr lang="en-IN" dirty="0" err="1"/>
              <a:t>str</a:t>
            </a:r>
            <a:r>
              <a:rPr lang="en-IN" dirty="0"/>
              <a:t> holds the address of the first element of the array i.e., it points at the starting memory address</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TAFF\Desktop\3.png"/>
          <p:cNvPicPr>
            <a:picLocks noChangeAspect="1" noChangeArrowheads="1"/>
          </p:cNvPicPr>
          <p:nvPr/>
        </p:nvPicPr>
        <p:blipFill>
          <a:blip r:embed="rId2" cstate="print"/>
          <a:srcRect/>
          <a:stretch>
            <a:fillRect/>
          </a:stretch>
        </p:blipFill>
        <p:spPr bwMode="auto">
          <a:xfrm>
            <a:off x="609600" y="304800"/>
            <a:ext cx="7848599" cy="6248399"/>
          </a:xfrm>
          <a:prstGeom prst="rect">
            <a:avLst/>
          </a:prstGeom>
          <a:noFill/>
        </p:spPr>
      </p:pic>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#include &lt;</a:t>
            </a:r>
            <a:r>
              <a:rPr lang="en-IN" dirty="0" err="1"/>
              <a:t>stdio.h</a:t>
            </a:r>
            <a:r>
              <a:rPr lang="en-IN" dirty="0"/>
              <a:t>&gt;</a:t>
            </a:r>
          </a:p>
          <a:p>
            <a:r>
              <a:rPr lang="en-IN" dirty="0"/>
              <a:t> </a:t>
            </a:r>
            <a:r>
              <a:rPr lang="en-IN" dirty="0" err="1"/>
              <a:t>int</a:t>
            </a:r>
            <a:r>
              <a:rPr lang="en-IN" dirty="0"/>
              <a:t> main() </a:t>
            </a:r>
          </a:p>
          <a:p>
            <a:r>
              <a:rPr lang="en-IN" dirty="0"/>
              <a:t>{ </a:t>
            </a:r>
          </a:p>
          <a:p>
            <a:r>
              <a:rPr lang="en-IN" dirty="0"/>
              <a:t>char *cities[] = {"Iran", "Iraq"};</a:t>
            </a:r>
          </a:p>
          <a:p>
            <a:r>
              <a:rPr lang="en-IN" dirty="0"/>
              <a:t> </a:t>
            </a:r>
            <a:r>
              <a:rPr lang="en-IN" dirty="0" err="1"/>
              <a:t>int</a:t>
            </a:r>
            <a:r>
              <a:rPr lang="en-IN" dirty="0"/>
              <a:t> </a:t>
            </a:r>
            <a:r>
              <a:rPr lang="en-IN" dirty="0" err="1"/>
              <a:t>i</a:t>
            </a:r>
            <a:r>
              <a:rPr lang="en-IN" dirty="0"/>
              <a:t>;</a:t>
            </a:r>
          </a:p>
          <a:p>
            <a:r>
              <a:rPr lang="en-IN" dirty="0"/>
              <a:t> for(</a:t>
            </a:r>
            <a:r>
              <a:rPr lang="en-IN" dirty="0" err="1"/>
              <a:t>i</a:t>
            </a:r>
            <a:r>
              <a:rPr lang="en-IN" dirty="0"/>
              <a:t> = 0; </a:t>
            </a:r>
            <a:r>
              <a:rPr lang="en-IN" dirty="0" err="1"/>
              <a:t>i</a:t>
            </a:r>
            <a:r>
              <a:rPr lang="en-IN" dirty="0"/>
              <a:t> &lt; 2; </a:t>
            </a:r>
            <a:r>
              <a:rPr lang="en-IN" dirty="0" err="1"/>
              <a:t>i</a:t>
            </a:r>
            <a:r>
              <a:rPr lang="en-IN" dirty="0"/>
              <a:t>++)</a:t>
            </a:r>
          </a:p>
          <a:p>
            <a:r>
              <a:rPr lang="en-IN" dirty="0"/>
              <a:t> </a:t>
            </a:r>
            <a:r>
              <a:rPr lang="en-IN" dirty="0" err="1"/>
              <a:t>printf</a:t>
            </a:r>
            <a:r>
              <a:rPr lang="en-IN" dirty="0"/>
              <a:t>("%s\n", cities[</a:t>
            </a:r>
            <a:r>
              <a:rPr lang="en-IN" dirty="0" err="1"/>
              <a:t>i</a:t>
            </a:r>
            <a:r>
              <a:rPr lang="en-IN" dirty="0"/>
              <a:t>]);</a:t>
            </a:r>
          </a:p>
          <a:p>
            <a:r>
              <a:rPr lang="en-IN" dirty="0"/>
              <a:t> return 0; </a:t>
            </a:r>
          </a:p>
          <a:p>
            <a:r>
              <a:rPr lang="en-IN" dirty="0"/>
              <a:t>}</a:t>
            </a:r>
          </a:p>
          <a:p>
            <a:endParaRPr lang="en-US" dirty="0"/>
          </a:p>
          <a:p>
            <a:r>
              <a:rPr lang="en-US" dirty="0"/>
              <a:t>Output:</a:t>
            </a:r>
          </a:p>
          <a:p>
            <a:r>
              <a:rPr lang="en-IN" dirty="0"/>
              <a:t>Iran</a:t>
            </a:r>
          </a:p>
          <a:p>
            <a:r>
              <a:rPr lang="en-IN" dirty="0"/>
              <a:t>Iraq</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Untitled.png"/>
          <p:cNvPicPr>
            <a:picLocks noChangeAspect="1" noChangeArrowheads="1"/>
          </p:cNvPicPr>
          <p:nvPr/>
        </p:nvPicPr>
        <p:blipFill>
          <a:blip r:embed="rId2" cstate="print"/>
          <a:srcRect/>
          <a:stretch>
            <a:fillRect/>
          </a:stretch>
        </p:blipFill>
        <p:spPr bwMode="auto">
          <a:xfrm>
            <a:off x="1295400" y="457200"/>
            <a:ext cx="6248399" cy="5867400"/>
          </a:xfrm>
          <a:prstGeom prst="rect">
            <a:avLst/>
          </a:prstGeom>
          <a:noFill/>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 Pointer to Pointer</a:t>
            </a:r>
            <a:br>
              <a:rPr lang="en-IN" dirty="0"/>
            </a:br>
            <a:r>
              <a:rPr lang="en-IN" dirty="0"/>
              <a:t>(Double Pointer)</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a pointer is used to store the address of a variable in C. </a:t>
            </a:r>
          </a:p>
          <a:p>
            <a:r>
              <a:rPr lang="en-IN" dirty="0"/>
              <a:t>Pointer reduces the access time of a variable. </a:t>
            </a:r>
          </a:p>
          <a:p>
            <a:endParaRPr lang="en-IN" dirty="0"/>
          </a:p>
          <a:p>
            <a:r>
              <a:rPr lang="en-IN" dirty="0"/>
              <a:t>However, In C, we can also define a pointer to store the address of another pointer. </a:t>
            </a:r>
          </a:p>
          <a:p>
            <a:endParaRPr lang="en-IN" dirty="0"/>
          </a:p>
          <a:p>
            <a:r>
              <a:rPr lang="en-IN" dirty="0"/>
              <a:t>Such pointer is known as a double pointer (pointer to pointer). </a:t>
            </a:r>
          </a:p>
          <a:p>
            <a:endParaRPr lang="en-IN" dirty="0"/>
          </a:p>
          <a:p>
            <a:r>
              <a:rPr lang="en-IN" dirty="0"/>
              <a:t>The first pointer is used to store the address of a variable whereas the second pointer is used to store the address of the first pointer. </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STAFF\Desktop\3.png"/>
          <p:cNvPicPr>
            <a:picLocks noChangeAspect="1" noChangeArrowheads="1"/>
          </p:cNvPicPr>
          <p:nvPr/>
        </p:nvPicPr>
        <p:blipFill>
          <a:blip r:embed="rId2" cstate="print"/>
          <a:srcRect/>
          <a:stretch>
            <a:fillRect/>
          </a:stretch>
        </p:blipFill>
        <p:spPr bwMode="auto">
          <a:xfrm>
            <a:off x="838200" y="533400"/>
            <a:ext cx="7391400" cy="4952999"/>
          </a:xfrm>
          <a:prstGeom prst="rect">
            <a:avLst/>
          </a:prstGeom>
          <a:noFill/>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TAFF\Desktop\3.png"/>
          <p:cNvPicPr>
            <a:picLocks noChangeAspect="1" noChangeArrowheads="1"/>
          </p:cNvPicPr>
          <p:nvPr/>
        </p:nvPicPr>
        <p:blipFill>
          <a:blip r:embed="rId2" cstate="print"/>
          <a:srcRect/>
          <a:stretch>
            <a:fillRect/>
          </a:stretch>
        </p:blipFill>
        <p:spPr bwMode="auto">
          <a:xfrm>
            <a:off x="152400" y="0"/>
            <a:ext cx="8991599" cy="6858000"/>
          </a:xfrm>
          <a:prstGeom prst="rect">
            <a:avLst/>
          </a:prstGeom>
          <a:noFill/>
        </p:spPr>
      </p:pic>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Dynamic memory allocation in C</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concept of </a:t>
            </a:r>
            <a:r>
              <a:rPr lang="en-IN" b="1" dirty="0"/>
              <a:t>dynamic memory allocation in c language</a:t>
            </a:r>
            <a:r>
              <a:rPr lang="en-IN" dirty="0"/>
              <a:t> </a:t>
            </a:r>
            <a:r>
              <a:rPr lang="en-IN" i="1" dirty="0"/>
              <a:t>enables the C programmer to allocate memory at runtime</a:t>
            </a:r>
            <a:r>
              <a:rPr lang="en-IN" dirty="0"/>
              <a:t>. </a:t>
            </a:r>
          </a:p>
          <a:p>
            <a:r>
              <a:rPr lang="en-IN" dirty="0"/>
              <a:t>Dynamic memory allocation in c language is possible by 4 functions of </a:t>
            </a:r>
            <a:r>
              <a:rPr lang="en-IN" dirty="0" err="1"/>
              <a:t>stdlib.h</a:t>
            </a:r>
            <a:r>
              <a:rPr lang="en-IN" dirty="0"/>
              <a:t> header file.</a:t>
            </a:r>
          </a:p>
          <a:p>
            <a:r>
              <a:rPr lang="en-IN" dirty="0" err="1"/>
              <a:t>malloc</a:t>
            </a:r>
            <a:r>
              <a:rPr lang="en-IN" dirty="0"/>
              <a:t>()</a:t>
            </a:r>
          </a:p>
          <a:p>
            <a:r>
              <a:rPr lang="en-IN" dirty="0" err="1"/>
              <a:t>calloc</a:t>
            </a:r>
            <a:r>
              <a:rPr lang="en-IN" dirty="0"/>
              <a:t>()</a:t>
            </a:r>
          </a:p>
          <a:p>
            <a:r>
              <a:rPr lang="en-IN" dirty="0" err="1"/>
              <a:t>realloc</a:t>
            </a:r>
            <a:r>
              <a:rPr lang="en-IN" dirty="0"/>
              <a:t>()</a:t>
            </a:r>
          </a:p>
          <a:p>
            <a:r>
              <a:rPr lang="en-IN" dirty="0"/>
              <a:t>free()</a:t>
            </a:r>
          </a:p>
          <a:p>
            <a:endParaRPr lang="en-IN"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TAFF\Desktop\3.png"/>
          <p:cNvPicPr>
            <a:picLocks noChangeAspect="1" noChangeArrowheads="1"/>
          </p:cNvPicPr>
          <p:nvPr/>
        </p:nvPicPr>
        <p:blipFill>
          <a:blip r:embed="rId2" cstate="print"/>
          <a:srcRect/>
          <a:stretch>
            <a:fillRect/>
          </a:stretch>
        </p:blipFill>
        <p:spPr bwMode="auto">
          <a:xfrm>
            <a:off x="304800" y="762000"/>
            <a:ext cx="8229600" cy="4572000"/>
          </a:xfrm>
          <a:prstGeom prst="rect">
            <a:avLst/>
          </a:prstGeom>
          <a:noFill/>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malloc</a:t>
            </a:r>
            <a:r>
              <a:rPr lang="en-IN" dirty="0"/>
              <a:t>() function in C</a:t>
            </a:r>
            <a:br>
              <a:rPr lang="en-IN" dirty="0"/>
            </a:br>
            <a:endParaRPr lang="en-IN" dirty="0"/>
          </a:p>
        </p:txBody>
      </p:sp>
      <p:sp>
        <p:nvSpPr>
          <p:cNvPr id="3" name="Content Placeholder 2"/>
          <p:cNvSpPr>
            <a:spLocks noGrp="1"/>
          </p:cNvSpPr>
          <p:nvPr>
            <p:ph idx="1"/>
          </p:nvPr>
        </p:nvSpPr>
        <p:spPr>
          <a:xfrm>
            <a:off x="457200" y="914400"/>
            <a:ext cx="8229600" cy="5562600"/>
          </a:xfrm>
        </p:spPr>
        <p:txBody>
          <a:bodyPr>
            <a:normAutofit fontScale="92500" lnSpcReduction="10000"/>
          </a:bodyPr>
          <a:lstStyle/>
          <a:p>
            <a:r>
              <a:rPr lang="en-IN" dirty="0"/>
              <a:t>The </a:t>
            </a:r>
            <a:r>
              <a:rPr lang="en-IN" dirty="0" err="1"/>
              <a:t>malloc</a:t>
            </a:r>
            <a:r>
              <a:rPr lang="en-IN" dirty="0"/>
              <a:t>() function allocates single block of requested memory.</a:t>
            </a:r>
          </a:p>
          <a:p>
            <a:endParaRPr lang="en-IN" dirty="0"/>
          </a:p>
          <a:p>
            <a:r>
              <a:rPr lang="en-IN" dirty="0"/>
              <a:t>It doesn't initialize memory at execution time, so it has garbage value initially.</a:t>
            </a:r>
          </a:p>
          <a:p>
            <a:endParaRPr lang="en-IN" dirty="0"/>
          </a:p>
          <a:p>
            <a:r>
              <a:rPr lang="en-IN" dirty="0"/>
              <a:t>It returns NULL if memory is not sufficient.</a:t>
            </a:r>
          </a:p>
          <a:p>
            <a:endParaRPr lang="en-IN" dirty="0"/>
          </a:p>
          <a:p>
            <a:r>
              <a:rPr lang="en-IN" dirty="0"/>
              <a:t>The syntax of </a:t>
            </a:r>
            <a:r>
              <a:rPr lang="en-IN" dirty="0" err="1"/>
              <a:t>malloc</a:t>
            </a:r>
            <a:r>
              <a:rPr lang="en-IN" dirty="0"/>
              <a:t>() function is given below:</a:t>
            </a:r>
          </a:p>
          <a:p>
            <a:endParaRPr lang="en-IN" dirty="0"/>
          </a:p>
          <a:p>
            <a:r>
              <a:rPr lang="en-IN" dirty="0" err="1"/>
              <a:t>ptr</a:t>
            </a:r>
            <a:r>
              <a:rPr lang="en-IN" dirty="0"/>
              <a:t>=(cast-type*)</a:t>
            </a:r>
            <a:r>
              <a:rPr lang="en-IN" dirty="0" err="1"/>
              <a:t>malloc</a:t>
            </a:r>
            <a:r>
              <a:rPr lang="en-IN" dirty="0"/>
              <a:t>(byte-size)  </a:t>
            </a:r>
          </a:p>
          <a:p>
            <a:endParaRPr lang="en-IN"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TAFF\Desktop\3.pn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Output</a:t>
            </a:r>
            <a:br>
              <a:rPr lang="en-IN" dirty="0"/>
            </a:br>
            <a:endParaRPr lang="en-IN" dirty="0"/>
          </a:p>
        </p:txBody>
      </p:sp>
      <p:sp>
        <p:nvSpPr>
          <p:cNvPr id="3" name="Content Placeholder 2"/>
          <p:cNvSpPr>
            <a:spLocks noGrp="1"/>
          </p:cNvSpPr>
          <p:nvPr>
            <p:ph idx="1"/>
          </p:nvPr>
        </p:nvSpPr>
        <p:spPr/>
        <p:txBody>
          <a:bodyPr/>
          <a:lstStyle/>
          <a:p>
            <a:r>
              <a:rPr lang="en-IN" dirty="0"/>
              <a:t>Enter elements of array: 3 </a:t>
            </a:r>
          </a:p>
          <a:p>
            <a:r>
              <a:rPr lang="en-IN" dirty="0"/>
              <a:t>Enter elements of array:10 </a:t>
            </a:r>
          </a:p>
          <a:p>
            <a:r>
              <a:rPr lang="en-IN" dirty="0"/>
              <a:t>10</a:t>
            </a:r>
          </a:p>
          <a:p>
            <a:r>
              <a:rPr lang="en-IN" dirty="0"/>
              <a:t> 10 </a:t>
            </a:r>
          </a:p>
          <a:p>
            <a:r>
              <a:rPr lang="en-IN" dirty="0"/>
              <a:t>Sum=30</a:t>
            </a:r>
          </a:p>
          <a:p>
            <a:endParaRPr lang="en-IN"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realloc</a:t>
            </a:r>
            <a:r>
              <a:rPr lang="en-IN" dirty="0"/>
              <a:t>() function in C</a:t>
            </a:r>
            <a:br>
              <a:rPr lang="en-IN" dirty="0"/>
            </a:br>
            <a:endParaRPr lang="en-IN" dirty="0"/>
          </a:p>
        </p:txBody>
      </p:sp>
      <p:sp>
        <p:nvSpPr>
          <p:cNvPr id="3" name="Content Placeholder 2"/>
          <p:cNvSpPr>
            <a:spLocks noGrp="1"/>
          </p:cNvSpPr>
          <p:nvPr>
            <p:ph idx="1"/>
          </p:nvPr>
        </p:nvSpPr>
        <p:spPr/>
        <p:txBody>
          <a:bodyPr>
            <a:normAutofit/>
          </a:bodyPr>
          <a:lstStyle/>
          <a:p>
            <a:r>
              <a:rPr lang="en-IN" dirty="0"/>
              <a:t>If memory is not sufficient for </a:t>
            </a:r>
            <a:r>
              <a:rPr lang="en-IN" dirty="0" err="1"/>
              <a:t>malloc</a:t>
            </a:r>
            <a:r>
              <a:rPr lang="en-IN" dirty="0"/>
              <a:t>() or </a:t>
            </a:r>
            <a:r>
              <a:rPr lang="en-IN" dirty="0" err="1"/>
              <a:t>calloc</a:t>
            </a:r>
            <a:r>
              <a:rPr lang="en-IN" dirty="0"/>
              <a:t>(), you can reallocate the memory by </a:t>
            </a:r>
            <a:r>
              <a:rPr lang="en-IN" dirty="0" err="1"/>
              <a:t>realloc</a:t>
            </a:r>
            <a:r>
              <a:rPr lang="en-IN" dirty="0"/>
              <a:t>() function. In short, it changes the memory size.</a:t>
            </a:r>
          </a:p>
          <a:p>
            <a:r>
              <a:rPr lang="en-IN" dirty="0"/>
              <a:t>Let's see the syntax of </a:t>
            </a:r>
            <a:r>
              <a:rPr lang="en-IN" dirty="0" err="1"/>
              <a:t>realloc</a:t>
            </a:r>
            <a:r>
              <a:rPr lang="en-IN" dirty="0"/>
              <a:t>() function.</a:t>
            </a:r>
          </a:p>
          <a:p>
            <a:endParaRPr lang="en-IN" dirty="0"/>
          </a:p>
          <a:p>
            <a:r>
              <a:rPr lang="en-IN" dirty="0" err="1"/>
              <a:t>ptr</a:t>
            </a:r>
            <a:r>
              <a:rPr lang="en-IN" dirty="0"/>
              <a:t>=</a:t>
            </a:r>
            <a:r>
              <a:rPr lang="en-IN" dirty="0" err="1"/>
              <a:t>realloc</a:t>
            </a:r>
            <a:r>
              <a:rPr lang="en-IN" dirty="0"/>
              <a:t>(</a:t>
            </a:r>
            <a:r>
              <a:rPr lang="en-IN" dirty="0" err="1"/>
              <a:t>ptr</a:t>
            </a:r>
            <a:r>
              <a:rPr lang="en-IN" dirty="0"/>
              <a:t>, </a:t>
            </a:r>
            <a:r>
              <a:rPr lang="en-IN" b="1" dirty="0"/>
              <a:t>new</a:t>
            </a:r>
            <a:r>
              <a:rPr lang="en-IN" dirty="0"/>
              <a:t>-size) ; </a:t>
            </a:r>
          </a:p>
          <a:p>
            <a:endParaRPr lang="en-IN"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TAFF\Desktop\3.pn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Definition Section</a:t>
            </a:r>
            <a:br>
              <a:rPr lang="en-US" dirty="0"/>
            </a:br>
            <a:endParaRPr lang="en-US" dirty="0"/>
          </a:p>
        </p:txBody>
      </p:sp>
      <p:sp>
        <p:nvSpPr>
          <p:cNvPr id="3" name="Content Placeholder 2"/>
          <p:cNvSpPr>
            <a:spLocks noGrp="1"/>
          </p:cNvSpPr>
          <p:nvPr>
            <p:ph idx="1"/>
          </p:nvPr>
        </p:nvSpPr>
        <p:spPr/>
        <p:txBody>
          <a:bodyPr/>
          <a:lstStyle/>
          <a:p>
            <a:r>
              <a:rPr lang="en-US" dirty="0"/>
              <a:t>In this section, we define different constants. The keyword </a:t>
            </a:r>
            <a:r>
              <a:rPr lang="en-US" dirty="0">
                <a:solidFill>
                  <a:srgbClr val="FF0000"/>
                </a:solidFill>
              </a:rPr>
              <a:t>define</a:t>
            </a:r>
            <a:r>
              <a:rPr lang="en-US" dirty="0"/>
              <a:t> is used in this part.</a:t>
            </a:r>
          </a:p>
          <a:p>
            <a:pPr fontAlgn="base"/>
            <a:endParaRPr lang="en-US" dirty="0"/>
          </a:p>
          <a:p>
            <a:pPr fontAlgn="base"/>
            <a:r>
              <a:rPr lang="en-US" dirty="0"/>
              <a:t>#define PI=3.14</a:t>
            </a:r>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Output</a:t>
            </a:r>
            <a:br>
              <a:rPr lang="en-IN" dirty="0"/>
            </a:br>
            <a:endParaRPr lang="en-IN" dirty="0"/>
          </a:p>
        </p:txBody>
      </p:sp>
      <p:sp>
        <p:nvSpPr>
          <p:cNvPr id="3" name="Content Placeholder 2"/>
          <p:cNvSpPr>
            <a:spLocks noGrp="1"/>
          </p:cNvSpPr>
          <p:nvPr>
            <p:ph idx="1"/>
          </p:nvPr>
        </p:nvSpPr>
        <p:spPr/>
        <p:txBody>
          <a:bodyPr/>
          <a:lstStyle/>
          <a:p>
            <a:r>
              <a:rPr lang="en-IN" dirty="0"/>
              <a:t>Enter elements of array: 3 </a:t>
            </a:r>
          </a:p>
          <a:p>
            <a:r>
              <a:rPr lang="en-IN" dirty="0"/>
              <a:t>Enter elements of array:10 </a:t>
            </a:r>
          </a:p>
          <a:p>
            <a:r>
              <a:rPr lang="en-IN" dirty="0"/>
              <a:t>10 </a:t>
            </a:r>
          </a:p>
          <a:p>
            <a:r>
              <a:rPr lang="en-IN" dirty="0"/>
              <a:t>10 </a:t>
            </a:r>
          </a:p>
          <a:p>
            <a:r>
              <a:rPr lang="en-IN" dirty="0"/>
              <a:t>Sum=30</a:t>
            </a:r>
          </a:p>
          <a:p>
            <a:endParaRPr lang="en-IN"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calloc</a:t>
            </a:r>
            <a:r>
              <a:rPr lang="en-IN" dirty="0"/>
              <a:t>() function in C</a:t>
            </a:r>
            <a:br>
              <a:rPr lang="en-IN" dirty="0"/>
            </a:br>
            <a:endParaRPr lang="en-IN" dirty="0"/>
          </a:p>
        </p:txBody>
      </p:sp>
      <p:sp>
        <p:nvSpPr>
          <p:cNvPr id="3" name="Content Placeholder 2"/>
          <p:cNvSpPr>
            <a:spLocks noGrp="1"/>
          </p:cNvSpPr>
          <p:nvPr>
            <p:ph idx="1"/>
          </p:nvPr>
        </p:nvSpPr>
        <p:spPr/>
        <p:txBody>
          <a:bodyPr/>
          <a:lstStyle/>
          <a:p>
            <a:r>
              <a:rPr lang="en-IN" dirty="0"/>
              <a:t>he </a:t>
            </a:r>
            <a:r>
              <a:rPr lang="en-IN" dirty="0" err="1"/>
              <a:t>calloc</a:t>
            </a:r>
            <a:r>
              <a:rPr lang="en-IN" dirty="0"/>
              <a:t>() function allocates multiple block of requested memory.</a:t>
            </a:r>
          </a:p>
          <a:p>
            <a:r>
              <a:rPr lang="en-IN" dirty="0"/>
              <a:t>It initially initialize all bytes to zero.</a:t>
            </a:r>
          </a:p>
          <a:p>
            <a:r>
              <a:rPr lang="en-IN" dirty="0"/>
              <a:t>It returns NULL if memory is not sufficient.</a:t>
            </a:r>
          </a:p>
          <a:p>
            <a:r>
              <a:rPr lang="en-IN" dirty="0"/>
              <a:t>The syntax of </a:t>
            </a:r>
            <a:r>
              <a:rPr lang="en-IN" dirty="0" err="1"/>
              <a:t>calloc</a:t>
            </a:r>
            <a:r>
              <a:rPr lang="en-IN" dirty="0"/>
              <a:t>() function is given below:</a:t>
            </a:r>
          </a:p>
          <a:p>
            <a:endParaRPr lang="en-IN" dirty="0"/>
          </a:p>
          <a:p>
            <a:r>
              <a:rPr lang="en-IN" dirty="0" err="1"/>
              <a:t>ptr</a:t>
            </a:r>
            <a:r>
              <a:rPr lang="en-IN" dirty="0"/>
              <a:t>=(cast-type*)</a:t>
            </a:r>
            <a:r>
              <a:rPr lang="en-IN" dirty="0" err="1"/>
              <a:t>calloc</a:t>
            </a:r>
            <a:r>
              <a:rPr lang="en-IN" dirty="0"/>
              <a:t>(number, byte-size)  </a:t>
            </a:r>
          </a:p>
          <a:p>
            <a:endParaRPr lang="en-IN"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free() function in C</a:t>
            </a:r>
            <a:br>
              <a:rPr lang="en-IN" dirty="0"/>
            </a:br>
            <a:endParaRPr lang="en-IN" dirty="0"/>
          </a:p>
        </p:txBody>
      </p:sp>
      <p:sp>
        <p:nvSpPr>
          <p:cNvPr id="3" name="Content Placeholder 2"/>
          <p:cNvSpPr>
            <a:spLocks noGrp="1"/>
          </p:cNvSpPr>
          <p:nvPr>
            <p:ph idx="1"/>
          </p:nvPr>
        </p:nvSpPr>
        <p:spPr/>
        <p:txBody>
          <a:bodyPr/>
          <a:lstStyle/>
          <a:p>
            <a:r>
              <a:rPr lang="en-IN" dirty="0"/>
              <a:t>The memory occupied by </a:t>
            </a:r>
            <a:r>
              <a:rPr lang="en-IN" dirty="0" err="1"/>
              <a:t>malloc</a:t>
            </a:r>
            <a:r>
              <a:rPr lang="en-IN" dirty="0"/>
              <a:t>() or </a:t>
            </a:r>
            <a:r>
              <a:rPr lang="en-IN" dirty="0" err="1"/>
              <a:t>calloc</a:t>
            </a:r>
            <a:r>
              <a:rPr lang="en-IN" dirty="0"/>
              <a:t>() functions must be released by calling free() function. Otherwise, it will consume memory until program exit.</a:t>
            </a:r>
          </a:p>
          <a:p>
            <a:endParaRPr lang="en-IN" dirty="0"/>
          </a:p>
          <a:p>
            <a:r>
              <a:rPr lang="en-IN" dirty="0"/>
              <a:t>Let's see the syntax of free() function.</a:t>
            </a:r>
          </a:p>
          <a:p>
            <a:endParaRPr lang="en-IN" dirty="0"/>
          </a:p>
          <a:p>
            <a:r>
              <a:rPr lang="en-IN" dirty="0"/>
              <a:t>free(</a:t>
            </a:r>
            <a:r>
              <a:rPr lang="en-IN" dirty="0" err="1"/>
              <a:t>ptr</a:t>
            </a:r>
            <a:r>
              <a:rPr lang="en-IN" dirty="0"/>
              <a:t>);  </a:t>
            </a:r>
          </a:p>
          <a:p>
            <a:endParaRPr lang="en-I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Dangling Pointers in C</a:t>
            </a:r>
            <a:br>
              <a:rPr lang="en-IN" dirty="0"/>
            </a:br>
            <a:endParaRPr lang="en-IN" dirty="0"/>
          </a:p>
        </p:txBody>
      </p:sp>
      <p:sp>
        <p:nvSpPr>
          <p:cNvPr id="3" name="Content Placeholder 2"/>
          <p:cNvSpPr>
            <a:spLocks noGrp="1"/>
          </p:cNvSpPr>
          <p:nvPr>
            <p:ph idx="1"/>
          </p:nvPr>
        </p:nvSpPr>
        <p:spPr/>
        <p:txBody>
          <a:bodyPr/>
          <a:lstStyle/>
          <a:p>
            <a:r>
              <a:rPr lang="en-IN" dirty="0"/>
              <a:t>The most common bugs related to pointers and memory management is dangling/wild pointers. </a:t>
            </a:r>
          </a:p>
          <a:p>
            <a:endParaRPr lang="en-IN" dirty="0"/>
          </a:p>
          <a:p>
            <a:r>
              <a:rPr lang="en-IN" dirty="0"/>
              <a:t>Sometimes the programmer fails to initialize the pointer with a valid address, then this type of initialized pointer is known as a dangling pointer in C.</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STAFF\Desktop\3.png"/>
          <p:cNvPicPr>
            <a:picLocks noChangeAspect="1" noChangeArrowheads="1"/>
          </p:cNvPicPr>
          <p:nvPr/>
        </p:nvPicPr>
        <p:blipFill>
          <a:blip r:embed="rId2" cstate="print"/>
          <a:srcRect/>
          <a:stretch>
            <a:fillRect/>
          </a:stretch>
        </p:blipFill>
        <p:spPr bwMode="auto">
          <a:xfrm>
            <a:off x="457200" y="533400"/>
            <a:ext cx="7848600" cy="5486400"/>
          </a:xfrm>
          <a:prstGeom prst="rect">
            <a:avLst/>
          </a:prstGeom>
          <a:noFill/>
        </p:spPr>
      </p:pic>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562600"/>
          </a:xfrm>
        </p:spPr>
        <p:txBody>
          <a:bodyPr/>
          <a:lstStyle/>
          <a:p>
            <a:r>
              <a:rPr lang="en-IN" dirty="0"/>
              <a:t>In the above figure, we can observe that the </a:t>
            </a:r>
            <a:r>
              <a:rPr lang="en-IN" b="1" dirty="0"/>
              <a:t>Pointer 3</a:t>
            </a:r>
            <a:r>
              <a:rPr lang="en-IN" dirty="0"/>
              <a:t> is a dangling pointer. </a:t>
            </a:r>
          </a:p>
          <a:p>
            <a:endParaRPr lang="en-IN" dirty="0"/>
          </a:p>
          <a:p>
            <a:r>
              <a:rPr lang="en-IN" b="1" dirty="0"/>
              <a:t>Pointer 1</a:t>
            </a:r>
            <a:r>
              <a:rPr lang="en-IN" dirty="0"/>
              <a:t> and </a:t>
            </a:r>
            <a:r>
              <a:rPr lang="en-IN" b="1" dirty="0"/>
              <a:t>Pointer 2</a:t>
            </a:r>
            <a:r>
              <a:rPr lang="en-IN" dirty="0"/>
              <a:t> are the pointers that point to the allocated objects, </a:t>
            </a:r>
          </a:p>
          <a:p>
            <a:endParaRPr lang="en-IN" dirty="0"/>
          </a:p>
          <a:p>
            <a:r>
              <a:rPr lang="en-IN" dirty="0"/>
              <a:t>i.e., Object 1 and Object 2, respectively. </a:t>
            </a:r>
            <a:r>
              <a:rPr lang="en-IN" b="1" dirty="0"/>
              <a:t>Pointer 3</a:t>
            </a:r>
            <a:r>
              <a:rPr lang="en-IN" dirty="0"/>
              <a:t> is a dangling pointer as it points to the de-allocated object.</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Using free() function to de-allocate the memory.</a:t>
            </a:r>
            <a:endParaRPr lang="en-IN" dirty="0"/>
          </a:p>
        </p:txBody>
      </p:sp>
      <p:pic>
        <p:nvPicPr>
          <p:cNvPr id="13314" name="Picture 2" descr="C:\Users\STAFF\Desktop\3.png"/>
          <p:cNvPicPr>
            <a:picLocks noGrp="1" noChangeAspect="1" noChangeArrowheads="1"/>
          </p:cNvPicPr>
          <p:nvPr>
            <p:ph idx="1"/>
          </p:nvPr>
        </p:nvPicPr>
        <p:blipFill>
          <a:blip r:embed="rId2" cstate="print"/>
          <a:srcRect/>
          <a:stretch>
            <a:fillRect/>
          </a:stretch>
        </p:blipFill>
        <p:spPr bwMode="auto">
          <a:xfrm>
            <a:off x="762000" y="1752600"/>
            <a:ext cx="7086600" cy="4572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Declaration Section</a:t>
            </a:r>
            <a:br>
              <a:rPr lang="en-US" dirty="0"/>
            </a:br>
            <a:endParaRPr lang="en-US" dirty="0"/>
          </a:p>
        </p:txBody>
      </p:sp>
      <p:sp>
        <p:nvSpPr>
          <p:cNvPr id="3" name="Content Placeholder 2"/>
          <p:cNvSpPr>
            <a:spLocks noGrp="1"/>
          </p:cNvSpPr>
          <p:nvPr>
            <p:ph idx="1"/>
          </p:nvPr>
        </p:nvSpPr>
        <p:spPr/>
        <p:txBody>
          <a:bodyPr/>
          <a:lstStyle/>
          <a:p>
            <a:r>
              <a:rPr lang="en-US" dirty="0"/>
              <a:t>All the global variable used are declared in this part. The user-defined functions are also declared in this part of the code.</a:t>
            </a:r>
          </a:p>
          <a:p>
            <a:pPr fontAlgn="base"/>
            <a:endParaRPr lang="en-US" dirty="0"/>
          </a:p>
          <a:p>
            <a:pPr fontAlgn="base"/>
            <a:endParaRPr lang="en-US" dirty="0"/>
          </a:p>
          <a:p>
            <a:pPr fontAlgn="base"/>
            <a:r>
              <a:rPr lang="en-US" dirty="0" err="1"/>
              <a:t>int</a:t>
            </a:r>
            <a:r>
              <a:rPr lang="en-US" dirty="0"/>
              <a:t> a=7;</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Main Function Section</a:t>
            </a:r>
            <a:br>
              <a:rPr lang="en-US" dirty="0"/>
            </a:br>
            <a:endParaRPr lang="en-US" dirty="0"/>
          </a:p>
        </p:txBody>
      </p:sp>
      <p:sp>
        <p:nvSpPr>
          <p:cNvPr id="3" name="Content Placeholder 2"/>
          <p:cNvSpPr>
            <a:spLocks noGrp="1"/>
          </p:cNvSpPr>
          <p:nvPr>
            <p:ph idx="1"/>
          </p:nvPr>
        </p:nvSpPr>
        <p:spPr/>
        <p:txBody>
          <a:bodyPr>
            <a:normAutofit/>
          </a:bodyPr>
          <a:lstStyle/>
          <a:p>
            <a:r>
              <a:rPr lang="en-US" dirty="0"/>
              <a:t>Every C-programs needs to have the main function.</a:t>
            </a:r>
          </a:p>
          <a:p>
            <a:r>
              <a:rPr lang="en-US" dirty="0"/>
              <a:t> Each main function contains 2 parts.</a:t>
            </a:r>
          </a:p>
          <a:p>
            <a:r>
              <a:rPr lang="en-US" dirty="0"/>
              <a:t>A declaration part and an Execution part. </a:t>
            </a:r>
          </a:p>
          <a:p>
            <a:r>
              <a:rPr lang="en-US" dirty="0"/>
              <a:t>The declaration part is the part where all the variables are declared.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execution part begins with the curly brackets and ends with the curly close bracket.</a:t>
            </a:r>
          </a:p>
          <a:p>
            <a:endParaRPr lang="en-US" dirty="0"/>
          </a:p>
          <a:p>
            <a:r>
              <a:rPr lang="en-US" dirty="0"/>
              <a:t> Both the declaration and execution part are inside the curly braces.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int</a:t>
            </a:r>
            <a:r>
              <a:rPr lang="en-US" dirty="0"/>
              <a:t> main()</a:t>
            </a:r>
          </a:p>
          <a:p>
            <a:pPr fontAlgn="base"/>
            <a:r>
              <a:rPr lang="en-US" dirty="0"/>
              <a:t>{</a:t>
            </a:r>
          </a:p>
          <a:p>
            <a:pPr fontAlgn="base"/>
            <a:r>
              <a:rPr lang="en-US" dirty="0" err="1"/>
              <a:t>int</a:t>
            </a:r>
            <a:r>
              <a:rPr lang="en-US" dirty="0"/>
              <a:t> a=10;</a:t>
            </a:r>
          </a:p>
          <a:p>
            <a:pPr fontAlgn="base"/>
            <a:r>
              <a:rPr lang="en-US" dirty="0"/>
              <a:t>printf(" %d", a);</a:t>
            </a:r>
          </a:p>
          <a:p>
            <a:pPr fontAlgn="base"/>
            <a:r>
              <a:rPr lang="en-US" dirty="0"/>
              <a:t>return 0;</a:t>
            </a:r>
          </a:p>
          <a:p>
            <a:pPr fontAlgn="base"/>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Flowchart Symbols</a:t>
            </a:r>
            <a:br>
              <a:rPr lang="en-US" dirty="0"/>
            </a:b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381000" y="1066800"/>
            <a:ext cx="8305800" cy="51054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Sub Program Section</a:t>
            </a:r>
            <a:br>
              <a:rPr lang="en-US" dirty="0"/>
            </a:br>
            <a:endParaRPr lang="en-US" dirty="0"/>
          </a:p>
        </p:txBody>
      </p:sp>
      <p:sp>
        <p:nvSpPr>
          <p:cNvPr id="3" name="Content Placeholder 2"/>
          <p:cNvSpPr>
            <a:spLocks noGrp="1"/>
          </p:cNvSpPr>
          <p:nvPr>
            <p:ph idx="1"/>
          </p:nvPr>
        </p:nvSpPr>
        <p:spPr/>
        <p:txBody>
          <a:bodyPr>
            <a:normAutofit/>
          </a:bodyPr>
          <a:lstStyle/>
          <a:p>
            <a:r>
              <a:rPr lang="en-US" dirty="0"/>
              <a:t>All the user-defined functions are defined in this section of the program.</a:t>
            </a:r>
          </a:p>
          <a:p>
            <a:pPr fontAlgn="base"/>
            <a:endParaRPr lang="en-US" dirty="0"/>
          </a:p>
          <a:p>
            <a:pPr fontAlgn="base"/>
            <a:r>
              <a:rPr lang="en-US" dirty="0" err="1"/>
              <a:t>int</a:t>
            </a:r>
            <a:r>
              <a:rPr lang="en-US" dirty="0"/>
              <a:t> add(</a:t>
            </a:r>
            <a:r>
              <a:rPr lang="en-US" dirty="0" err="1"/>
              <a:t>int</a:t>
            </a:r>
            <a:r>
              <a:rPr lang="en-US" dirty="0"/>
              <a:t> a, </a:t>
            </a:r>
            <a:r>
              <a:rPr lang="en-US" dirty="0" err="1"/>
              <a:t>int</a:t>
            </a:r>
            <a:r>
              <a:rPr lang="en-US" dirty="0"/>
              <a:t> b)</a:t>
            </a:r>
          </a:p>
          <a:p>
            <a:pPr fontAlgn="base"/>
            <a:r>
              <a:rPr lang="en-US" dirty="0"/>
              <a:t>{</a:t>
            </a:r>
          </a:p>
          <a:p>
            <a:pPr fontAlgn="base"/>
            <a:r>
              <a:rPr lang="en-US" dirty="0"/>
              <a:t>return </a:t>
            </a:r>
            <a:r>
              <a:rPr lang="en-US" dirty="0" err="1"/>
              <a:t>a+b</a:t>
            </a:r>
            <a:r>
              <a:rPr lang="en-US" dirty="0"/>
              <a:t>;</a:t>
            </a:r>
          </a:p>
          <a:p>
            <a:pPr fontAlgn="base"/>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programs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tokens</a:t>
            </a:r>
          </a:p>
        </p:txBody>
      </p:sp>
      <p:pic>
        <p:nvPicPr>
          <p:cNvPr id="3074" name="Picture 2" descr="C:\Users\admin\Desktop\Tokens-in-C-1200x900.jpg"/>
          <p:cNvPicPr>
            <a:picLocks noGrp="1" noChangeAspect="1" noChangeArrowheads="1"/>
          </p:cNvPicPr>
          <p:nvPr>
            <p:ph idx="1"/>
          </p:nvPr>
        </p:nvPicPr>
        <p:blipFill>
          <a:blip r:embed="rId2" cstate="print"/>
          <a:srcRect/>
          <a:stretch>
            <a:fillRect/>
          </a:stretch>
        </p:blipFill>
        <p:spPr bwMode="auto">
          <a:xfrm>
            <a:off x="1554691" y="1600200"/>
            <a:ext cx="6034617" cy="45259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r>
              <a:rPr lang="en-US" dirty="0"/>
              <a:t>A keyword is a predefined and  </a:t>
            </a:r>
            <a:r>
              <a:rPr lang="en-US" b="1" dirty="0"/>
              <a:t>reserved words.</a:t>
            </a:r>
          </a:p>
          <a:p>
            <a:r>
              <a:rPr lang="en-US" dirty="0"/>
              <a:t>You cannot use it as a variable name, constant name</a:t>
            </a:r>
            <a:endParaRPr lang="en-US" b="1"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C-keywords.png"/>
          <p:cNvPicPr>
            <a:picLocks noChangeAspect="1" noChangeArrowheads="1"/>
          </p:cNvPicPr>
          <p:nvPr/>
        </p:nvPicPr>
        <p:blipFill>
          <a:blip r:embed="rId2" cstate="print"/>
          <a:srcRect/>
          <a:stretch>
            <a:fillRect/>
          </a:stretch>
        </p:blipFill>
        <p:spPr bwMode="auto">
          <a:xfrm>
            <a:off x="609600" y="533400"/>
            <a:ext cx="7696199" cy="55626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identifiers</a:t>
            </a:r>
          </a:p>
        </p:txBody>
      </p:sp>
      <p:sp>
        <p:nvSpPr>
          <p:cNvPr id="3" name="Content Placeholder 2"/>
          <p:cNvSpPr>
            <a:spLocks noGrp="1"/>
          </p:cNvSpPr>
          <p:nvPr>
            <p:ph idx="1"/>
          </p:nvPr>
        </p:nvSpPr>
        <p:spPr/>
        <p:txBody>
          <a:bodyPr/>
          <a:lstStyle/>
          <a:p>
            <a:r>
              <a:rPr lang="en-US" dirty="0"/>
              <a:t>"Identifiers" or "symbols" are the names you supply for variables, types, functions, and labels in your program. </a:t>
            </a:r>
          </a:p>
          <a:p>
            <a:endParaRPr lang="en-US" dirty="0"/>
          </a:p>
          <a:p>
            <a:r>
              <a:rPr lang="en-US" dirty="0"/>
              <a:t>An identifier can be composed of letters such as uppercase, lowercase letters, underscore, digits,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for constructing C identifiers</a:t>
            </a:r>
            <a:br>
              <a:rPr lang="en-US" dirty="0"/>
            </a:br>
            <a:endParaRPr lang="en-US" dirty="0"/>
          </a:p>
        </p:txBody>
      </p:sp>
      <p:sp>
        <p:nvSpPr>
          <p:cNvPr id="3" name="Content Placeholder 2"/>
          <p:cNvSpPr>
            <a:spLocks noGrp="1"/>
          </p:cNvSpPr>
          <p:nvPr>
            <p:ph idx="1"/>
          </p:nvPr>
        </p:nvSpPr>
        <p:spPr/>
        <p:txBody>
          <a:bodyPr/>
          <a:lstStyle/>
          <a:p>
            <a:r>
              <a:rPr lang="en-US" dirty="0"/>
              <a:t>The first character of an identifier should be either an alphabet or an underscore</a:t>
            </a:r>
          </a:p>
          <a:p>
            <a:endParaRPr lang="en-US" dirty="0"/>
          </a:p>
          <a:p>
            <a:r>
              <a:rPr lang="en-US" dirty="0"/>
              <a:t>It should not begin with any numerical digit.</a:t>
            </a:r>
          </a:p>
          <a:p>
            <a:endParaRPr lang="en-US" dirty="0"/>
          </a:p>
          <a:p>
            <a:r>
              <a:rPr lang="en-US" dirty="0"/>
              <a:t>In identifiers, both uppercase and lowercase letters are distinct.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Commas or blank spaces cannot be specified within an identifier.</a:t>
            </a:r>
          </a:p>
          <a:p>
            <a:r>
              <a:rPr lang="en-US" dirty="0"/>
              <a:t>Keywords cannot be represented as an identifier.</a:t>
            </a:r>
          </a:p>
          <a:p>
            <a:r>
              <a:rPr lang="en-US" dirty="0"/>
              <a:t>The length of the identifiers should not be more than 31 characters.</a:t>
            </a:r>
          </a:p>
          <a:p>
            <a:r>
              <a:rPr lang="en-US" dirty="0"/>
              <a:t>Identifiers should be written in such a way that it is meaningful, short, and easy to read.</a:t>
            </a:r>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in c</a:t>
            </a:r>
          </a:p>
        </p:txBody>
      </p:sp>
      <p:sp>
        <p:nvSpPr>
          <p:cNvPr id="3" name="Content Placeholder 2"/>
          <p:cNvSpPr>
            <a:spLocks noGrp="1"/>
          </p:cNvSpPr>
          <p:nvPr>
            <p:ph idx="1"/>
          </p:nvPr>
        </p:nvSpPr>
        <p:spPr/>
        <p:txBody>
          <a:bodyPr>
            <a:normAutofit lnSpcReduction="10000"/>
          </a:bodyPr>
          <a:lstStyle/>
          <a:p>
            <a:r>
              <a:rPr lang="en-US" dirty="0"/>
              <a:t>Constant variable, does not change its value during the execution of a program.</a:t>
            </a:r>
          </a:p>
          <a:p>
            <a:pPr>
              <a:buNone/>
            </a:pPr>
            <a:endParaRPr lang="en-US" dirty="0"/>
          </a:p>
          <a:p>
            <a:r>
              <a:rPr lang="en-US" dirty="0"/>
              <a:t> A constant is a data value written by a programmer. </a:t>
            </a:r>
          </a:p>
          <a:p>
            <a:endParaRPr lang="en-US" dirty="0"/>
          </a:p>
          <a:p>
            <a:r>
              <a:rPr lang="en-US" dirty="0"/>
              <a:t>Constants may be belonging to any of the data type(</a:t>
            </a:r>
            <a:r>
              <a:rPr lang="en-US" dirty="0" err="1"/>
              <a:t>int</a:t>
            </a:r>
            <a:r>
              <a:rPr lang="en-US" dirty="0"/>
              <a:t>, float, char). There are </a:t>
            </a:r>
            <a:r>
              <a:rPr lang="en-US" b="1" dirty="0"/>
              <a:t>4</a:t>
            </a:r>
            <a:r>
              <a:rPr lang="en-US" dirty="0"/>
              <a:t> basic types of constants. They are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Untitled.png"/>
          <p:cNvPicPr>
            <a:picLocks noChangeAspect="1" noChangeArrowheads="1"/>
          </p:cNvPicPr>
          <p:nvPr/>
        </p:nvPicPr>
        <p:blipFill>
          <a:blip r:embed="rId2" cstate="print"/>
          <a:srcRect/>
          <a:stretch>
            <a:fillRect/>
          </a:stretch>
        </p:blipFill>
        <p:spPr bwMode="auto">
          <a:xfrm>
            <a:off x="569913" y="1066800"/>
            <a:ext cx="8002587" cy="42671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838200"/>
            <a:ext cx="7924800" cy="4419599"/>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c</a:t>
            </a:r>
          </a:p>
        </p:txBody>
      </p:sp>
      <p:sp>
        <p:nvSpPr>
          <p:cNvPr id="3" name="Content Placeholder 2"/>
          <p:cNvSpPr>
            <a:spLocks noGrp="1"/>
          </p:cNvSpPr>
          <p:nvPr>
            <p:ph idx="1"/>
          </p:nvPr>
        </p:nvSpPr>
        <p:spPr/>
        <p:txBody>
          <a:bodyPr/>
          <a:lstStyle/>
          <a:p>
            <a:r>
              <a:rPr lang="en-US" dirty="0"/>
              <a:t>An operator is a symbol that specifies the mathematical, logical or relational operation to be performed.</a:t>
            </a:r>
          </a:p>
          <a:p>
            <a:endParaRPr lang="en-US" dirty="0"/>
          </a:p>
          <a:p>
            <a:r>
              <a:rPr lang="en-US" dirty="0"/>
              <a:t>C language supports different types of operators.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Integer Constants</a:t>
            </a:r>
            <a:br>
              <a:rPr lang="en-US" dirty="0"/>
            </a:br>
            <a:endParaRPr lang="en-US" dirty="0"/>
          </a:p>
        </p:txBody>
      </p:sp>
      <p:sp>
        <p:nvSpPr>
          <p:cNvPr id="3" name="Content Placeholder 2"/>
          <p:cNvSpPr>
            <a:spLocks noGrp="1"/>
          </p:cNvSpPr>
          <p:nvPr>
            <p:ph idx="1"/>
          </p:nvPr>
        </p:nvSpPr>
        <p:spPr/>
        <p:txBody>
          <a:bodyPr>
            <a:normAutofit/>
          </a:bodyPr>
          <a:lstStyle/>
          <a:p>
            <a:r>
              <a:rPr lang="en-US" dirty="0"/>
              <a:t>An integer constants consists of sequence of Integer numbers from </a:t>
            </a:r>
            <a:r>
              <a:rPr lang="en-US" b="1" dirty="0"/>
              <a:t>0 to 9</a:t>
            </a:r>
            <a:r>
              <a:rPr lang="en-US" dirty="0"/>
              <a:t>.</a:t>
            </a:r>
          </a:p>
          <a:p>
            <a:r>
              <a:rPr lang="en-US" dirty="0"/>
              <a:t>Decimal points, black spaces, commas cannot be included within an integer constants.</a:t>
            </a:r>
          </a:p>
          <a:p>
            <a:r>
              <a:rPr lang="en-US" dirty="0"/>
              <a:t>An Integer constants can either be positive or negative or zero.</a:t>
            </a:r>
          </a:p>
          <a:p>
            <a:r>
              <a:rPr lang="en-US" dirty="0"/>
              <a:t>The number without sign can be assumed as positive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Floating point constant</a:t>
            </a:r>
            <a:br>
              <a:rPr lang="en-US" dirty="0"/>
            </a:br>
            <a:endParaRPr lang="en-US" dirty="0"/>
          </a:p>
        </p:txBody>
      </p:sp>
      <p:sp>
        <p:nvSpPr>
          <p:cNvPr id="3" name="Content Placeholder 2"/>
          <p:cNvSpPr>
            <a:spLocks noGrp="1"/>
          </p:cNvSpPr>
          <p:nvPr>
            <p:ph idx="1"/>
          </p:nvPr>
        </p:nvSpPr>
        <p:spPr/>
        <p:txBody>
          <a:bodyPr/>
          <a:lstStyle/>
          <a:p>
            <a:r>
              <a:rPr lang="en-US" dirty="0"/>
              <a:t>A floating point constant consist of integer part, decimal point and fractional part. </a:t>
            </a:r>
          </a:p>
          <a:p>
            <a:endParaRPr lang="en-US" dirty="0"/>
          </a:p>
          <a:p>
            <a:r>
              <a:rPr lang="en-US" dirty="0"/>
              <a:t>A floating point constant contains exponential field e or E followed by an integer.</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 Constants</a:t>
            </a:r>
            <a:br>
              <a:rPr lang="en-US" dirty="0"/>
            </a:br>
            <a:endParaRPr lang="en-US" dirty="0"/>
          </a:p>
        </p:txBody>
      </p:sp>
      <p:sp>
        <p:nvSpPr>
          <p:cNvPr id="3" name="Content Placeholder 2"/>
          <p:cNvSpPr>
            <a:spLocks noGrp="1"/>
          </p:cNvSpPr>
          <p:nvPr>
            <p:ph idx="1"/>
          </p:nvPr>
        </p:nvSpPr>
        <p:spPr/>
        <p:txBody>
          <a:bodyPr/>
          <a:lstStyle/>
          <a:p>
            <a:r>
              <a:rPr lang="en-US" dirty="0"/>
              <a:t>A character constant is a single character enclosed within single quotes </a:t>
            </a:r>
            <a:r>
              <a:rPr lang="en-US" b="1" dirty="0"/>
              <a:t>' '</a:t>
            </a:r>
            <a:r>
              <a:rPr lang="en-US" dirty="0"/>
              <a:t>. </a:t>
            </a:r>
          </a:p>
          <a:p>
            <a:endParaRPr lang="en-US" dirty="0"/>
          </a:p>
          <a:p>
            <a:r>
              <a:rPr lang="en-US" dirty="0"/>
              <a:t>A character constant also represented with a single digit or a single special character or white space enclosed within a single quotes.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Constants</a:t>
            </a:r>
            <a:br>
              <a:rPr lang="en-US" dirty="0"/>
            </a:br>
            <a:endParaRPr lang="en-US" dirty="0"/>
          </a:p>
        </p:txBody>
      </p:sp>
      <p:sp>
        <p:nvSpPr>
          <p:cNvPr id="3" name="Content Placeholder 2"/>
          <p:cNvSpPr>
            <a:spLocks noGrp="1"/>
          </p:cNvSpPr>
          <p:nvPr>
            <p:ph idx="1"/>
          </p:nvPr>
        </p:nvSpPr>
        <p:spPr/>
        <p:txBody>
          <a:bodyPr/>
          <a:lstStyle/>
          <a:p>
            <a:r>
              <a:rPr lang="en-US" dirty="0"/>
              <a:t>A string constant is a sequence of characters enclosed within double quotes </a:t>
            </a:r>
            <a:r>
              <a:rPr lang="en-US" b="1" dirty="0"/>
              <a:t>" "</a:t>
            </a:r>
            <a:r>
              <a:rPr lang="en-US" dirty="0"/>
              <a:t>. </a:t>
            </a:r>
          </a:p>
          <a:p>
            <a:endParaRPr lang="en-US" dirty="0"/>
          </a:p>
          <a:p>
            <a:endParaRPr lang="en-US" dirty="0"/>
          </a:p>
          <a:p>
            <a:r>
              <a:rPr lang="en-US" dirty="0"/>
              <a:t>The Characters may consists of letters, digits, escape sequences and spaces.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a:t>Arithmetic operators</a:t>
            </a:r>
          </a:p>
          <a:p>
            <a:r>
              <a:rPr lang="en-US" sz="3000" dirty="0"/>
              <a:t>C Increment and Decrement Operators</a:t>
            </a:r>
          </a:p>
          <a:p>
            <a:r>
              <a:rPr lang="en-US" dirty="0"/>
              <a:t>Relational operations</a:t>
            </a:r>
          </a:p>
          <a:p>
            <a:r>
              <a:rPr lang="en-US" dirty="0"/>
              <a:t>Equality operators</a:t>
            </a:r>
          </a:p>
          <a:p>
            <a:r>
              <a:rPr lang="en-US" dirty="0"/>
              <a:t>Logical operators</a:t>
            </a:r>
          </a:p>
          <a:p>
            <a:r>
              <a:rPr lang="en-US" dirty="0"/>
              <a:t>Unary operators</a:t>
            </a:r>
          </a:p>
          <a:p>
            <a:r>
              <a:rPr lang="en-US" dirty="0"/>
              <a:t>Conditional/Ternary operators</a:t>
            </a:r>
          </a:p>
          <a:p>
            <a:r>
              <a:rPr lang="en-US" dirty="0"/>
              <a:t>Bitwise operators</a:t>
            </a:r>
          </a:p>
          <a:p>
            <a:r>
              <a:rPr lang="en-US" dirty="0"/>
              <a:t>Assignment operators</a:t>
            </a:r>
          </a:p>
          <a:p>
            <a:r>
              <a:rPr lang="en-US" dirty="0"/>
              <a:t>Comma operators</a:t>
            </a:r>
          </a:p>
          <a:p>
            <a:r>
              <a:rPr lang="en-US" dirty="0" err="1"/>
              <a:t>Sizeof</a:t>
            </a:r>
            <a:r>
              <a:rPr lang="en-US" dirty="0"/>
              <a:t> operators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Arithmetic operators</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a:t>An arithmetic operator performs mathematical operations such as addition, subtraction, multiplication, division etc on numerical values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Untitled.png"/>
          <p:cNvPicPr>
            <a:picLocks noChangeAspect="1" noChangeArrowheads="1"/>
          </p:cNvPicPr>
          <p:nvPr/>
        </p:nvPicPr>
        <p:blipFill>
          <a:blip r:embed="rId2" cstate="print"/>
          <a:srcRect/>
          <a:stretch>
            <a:fillRect/>
          </a:stretch>
        </p:blipFill>
        <p:spPr bwMode="auto">
          <a:xfrm>
            <a:off x="914400" y="838200"/>
            <a:ext cx="7391400" cy="47244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1: Arithmetic Operators</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r>
              <a:rPr lang="en-US" dirty="0">
                <a:solidFill>
                  <a:srgbClr val="A0A1A7"/>
                </a:solidFill>
              </a:rPr>
              <a:t>// Working of arithmetic operators</a:t>
            </a:r>
          </a:p>
          <a:p>
            <a:r>
              <a:rPr lang="en-US" dirty="0"/>
              <a:t> </a:t>
            </a:r>
            <a:r>
              <a:rPr lang="en-US" dirty="0">
                <a:solidFill>
                  <a:srgbClr val="4078F2"/>
                </a:solidFill>
              </a:rPr>
              <a:t>#include </a:t>
            </a:r>
            <a:r>
              <a:rPr lang="en-US" dirty="0">
                <a:solidFill>
                  <a:srgbClr val="50A14F"/>
                </a:solidFill>
              </a:rPr>
              <a:t>&lt;</a:t>
            </a:r>
            <a:r>
              <a:rPr lang="en-US" dirty="0" err="1">
                <a:solidFill>
                  <a:srgbClr val="50A14F"/>
                </a:solidFill>
              </a:rPr>
              <a:t>stdio.h</a:t>
            </a:r>
            <a:r>
              <a:rPr lang="en-US" dirty="0">
                <a:solidFill>
                  <a:srgbClr val="50A14F"/>
                </a:solidFill>
              </a:rPr>
              <a:t>&gt;</a:t>
            </a:r>
            <a:r>
              <a:rPr lang="en-US" dirty="0"/>
              <a:t> </a:t>
            </a:r>
          </a:p>
          <a:p>
            <a:r>
              <a:rPr lang="en-US" dirty="0" err="1">
                <a:solidFill>
                  <a:srgbClr val="A626A4"/>
                </a:solidFill>
              </a:rPr>
              <a:t>int</a:t>
            </a:r>
            <a:r>
              <a:rPr lang="en-US" dirty="0"/>
              <a:t> </a:t>
            </a:r>
            <a:r>
              <a:rPr lang="en-US" dirty="0">
                <a:solidFill>
                  <a:srgbClr val="4078F2"/>
                </a:solidFill>
              </a:rPr>
              <a:t>main</a:t>
            </a:r>
            <a:r>
              <a:rPr lang="en-US" dirty="0"/>
              <a:t>()</a:t>
            </a:r>
          </a:p>
          <a:p>
            <a:r>
              <a:rPr lang="en-US" dirty="0"/>
              <a:t> {</a:t>
            </a:r>
          </a:p>
          <a:p>
            <a:r>
              <a:rPr lang="en-US" dirty="0"/>
              <a:t> </a:t>
            </a:r>
            <a:r>
              <a:rPr lang="en-US" dirty="0" err="1">
                <a:solidFill>
                  <a:srgbClr val="A626A4"/>
                </a:solidFill>
              </a:rPr>
              <a:t>int</a:t>
            </a:r>
            <a:r>
              <a:rPr lang="en-US" dirty="0"/>
              <a:t> a = </a:t>
            </a:r>
            <a:r>
              <a:rPr lang="en-US" dirty="0">
                <a:solidFill>
                  <a:srgbClr val="986801"/>
                </a:solidFill>
              </a:rPr>
              <a:t>9</a:t>
            </a:r>
            <a:r>
              <a:rPr lang="en-US" dirty="0"/>
              <a:t>,b = </a:t>
            </a:r>
            <a:r>
              <a:rPr lang="en-US" dirty="0">
                <a:solidFill>
                  <a:srgbClr val="986801"/>
                </a:solidFill>
              </a:rPr>
              <a:t>4</a:t>
            </a:r>
            <a:r>
              <a:rPr lang="en-US" dirty="0"/>
              <a:t>, c; </a:t>
            </a:r>
          </a:p>
          <a:p>
            <a:r>
              <a:rPr lang="en-US" dirty="0"/>
              <a:t>c = </a:t>
            </a:r>
            <a:r>
              <a:rPr lang="en-US" dirty="0" err="1"/>
              <a:t>a+b</a:t>
            </a:r>
            <a:r>
              <a:rPr lang="en-US" dirty="0"/>
              <a:t>; </a:t>
            </a:r>
          </a:p>
          <a:p>
            <a:r>
              <a:rPr lang="en-US" dirty="0">
                <a:solidFill>
                  <a:srgbClr val="C18401"/>
                </a:solidFill>
              </a:rPr>
              <a:t>printf</a:t>
            </a:r>
            <a:r>
              <a:rPr lang="en-US" dirty="0"/>
              <a:t>(</a:t>
            </a:r>
            <a:r>
              <a:rPr lang="en-US" dirty="0">
                <a:solidFill>
                  <a:srgbClr val="50A14F"/>
                </a:solidFill>
              </a:rPr>
              <a:t>"</a:t>
            </a:r>
            <a:r>
              <a:rPr lang="en-US" dirty="0" err="1">
                <a:solidFill>
                  <a:srgbClr val="50A14F"/>
                </a:solidFill>
              </a:rPr>
              <a:t>a+b</a:t>
            </a:r>
            <a:r>
              <a:rPr lang="en-US" dirty="0">
                <a:solidFill>
                  <a:srgbClr val="50A14F"/>
                </a:solidFill>
              </a:rPr>
              <a:t> = %d \</a:t>
            </a:r>
            <a:r>
              <a:rPr lang="en-US" dirty="0" err="1">
                <a:solidFill>
                  <a:srgbClr val="50A14F"/>
                </a:solidFill>
              </a:rPr>
              <a:t>n"</a:t>
            </a:r>
            <a:r>
              <a:rPr lang="en-US" dirty="0" err="1"/>
              <a:t>,c</a:t>
            </a:r>
            <a:r>
              <a:rPr lang="en-US" dirty="0"/>
              <a:t>); </a:t>
            </a:r>
          </a:p>
          <a:p>
            <a:r>
              <a:rPr lang="en-US" dirty="0"/>
              <a:t>c = a-b; </a:t>
            </a:r>
          </a:p>
          <a:p>
            <a:r>
              <a:rPr lang="en-US" dirty="0">
                <a:solidFill>
                  <a:srgbClr val="C18401"/>
                </a:solidFill>
              </a:rPr>
              <a:t>printf</a:t>
            </a:r>
            <a:r>
              <a:rPr lang="en-US" dirty="0"/>
              <a:t>(</a:t>
            </a:r>
            <a:r>
              <a:rPr lang="en-US" dirty="0">
                <a:solidFill>
                  <a:srgbClr val="50A14F"/>
                </a:solidFill>
              </a:rPr>
              <a:t>"a-b = %d \</a:t>
            </a:r>
            <a:r>
              <a:rPr lang="en-US" dirty="0" err="1">
                <a:solidFill>
                  <a:srgbClr val="50A14F"/>
                </a:solidFill>
              </a:rPr>
              <a:t>n"</a:t>
            </a:r>
            <a:r>
              <a:rPr lang="en-US" dirty="0" err="1"/>
              <a:t>,c</a:t>
            </a:r>
            <a:r>
              <a:rPr lang="en-US" dirty="0"/>
              <a:t>); </a:t>
            </a:r>
          </a:p>
          <a:p>
            <a:r>
              <a:rPr lang="en-US" dirty="0"/>
              <a:t>c = a*b;</a:t>
            </a:r>
          </a:p>
          <a:p>
            <a:r>
              <a:rPr lang="en-US" dirty="0"/>
              <a:t> </a:t>
            </a:r>
            <a:r>
              <a:rPr lang="en-US" dirty="0">
                <a:solidFill>
                  <a:srgbClr val="C18401"/>
                </a:solidFill>
              </a:rPr>
              <a:t>printf</a:t>
            </a:r>
            <a:r>
              <a:rPr lang="en-US" dirty="0"/>
              <a:t>(</a:t>
            </a:r>
            <a:r>
              <a:rPr lang="en-US" dirty="0">
                <a:solidFill>
                  <a:srgbClr val="50A14F"/>
                </a:solidFill>
              </a:rPr>
              <a:t>"a*b = %d \</a:t>
            </a:r>
            <a:r>
              <a:rPr lang="en-US" dirty="0" err="1">
                <a:solidFill>
                  <a:srgbClr val="50A14F"/>
                </a:solidFill>
              </a:rPr>
              <a:t>n"</a:t>
            </a:r>
            <a:r>
              <a:rPr lang="en-US" dirty="0" err="1"/>
              <a:t>,c</a:t>
            </a:r>
            <a:r>
              <a:rPr lang="en-US" dirty="0"/>
              <a:t>); </a:t>
            </a:r>
          </a:p>
          <a:p>
            <a:r>
              <a:rPr lang="en-US" dirty="0"/>
              <a:t>c = a/b;</a:t>
            </a:r>
          </a:p>
          <a:p>
            <a:r>
              <a:rPr lang="en-US" dirty="0"/>
              <a:t> </a:t>
            </a:r>
            <a:r>
              <a:rPr lang="en-US" dirty="0">
                <a:solidFill>
                  <a:srgbClr val="C18401"/>
                </a:solidFill>
              </a:rPr>
              <a:t>printf</a:t>
            </a:r>
            <a:r>
              <a:rPr lang="en-US" dirty="0"/>
              <a:t>(</a:t>
            </a:r>
            <a:r>
              <a:rPr lang="en-US" dirty="0">
                <a:solidFill>
                  <a:srgbClr val="50A14F"/>
                </a:solidFill>
              </a:rPr>
              <a:t>"a/b = %d \</a:t>
            </a:r>
            <a:r>
              <a:rPr lang="en-US" dirty="0" err="1">
                <a:solidFill>
                  <a:srgbClr val="50A14F"/>
                </a:solidFill>
              </a:rPr>
              <a:t>n"</a:t>
            </a:r>
            <a:r>
              <a:rPr lang="en-US" dirty="0" err="1"/>
              <a:t>,c</a:t>
            </a:r>
            <a:r>
              <a:rPr lang="en-US" dirty="0"/>
              <a:t>); </a:t>
            </a:r>
          </a:p>
          <a:p>
            <a:r>
              <a:rPr lang="en-US" dirty="0"/>
              <a:t>c = </a:t>
            </a:r>
            <a:r>
              <a:rPr lang="en-US" dirty="0" err="1"/>
              <a:t>a%b</a:t>
            </a:r>
            <a:r>
              <a:rPr lang="en-US" dirty="0"/>
              <a:t>;</a:t>
            </a:r>
          </a:p>
          <a:p>
            <a:r>
              <a:rPr lang="en-US" dirty="0"/>
              <a:t> </a:t>
            </a:r>
            <a:r>
              <a:rPr lang="en-US" dirty="0">
                <a:solidFill>
                  <a:srgbClr val="C18401"/>
                </a:solidFill>
              </a:rPr>
              <a:t>printf</a:t>
            </a:r>
            <a:r>
              <a:rPr lang="en-US" dirty="0"/>
              <a:t>(</a:t>
            </a:r>
            <a:r>
              <a:rPr lang="en-US" dirty="0">
                <a:solidFill>
                  <a:srgbClr val="50A14F"/>
                </a:solidFill>
              </a:rPr>
              <a:t>"Remainder when a divided by b = %d \</a:t>
            </a:r>
            <a:r>
              <a:rPr lang="en-US" dirty="0" err="1">
                <a:solidFill>
                  <a:srgbClr val="50A14F"/>
                </a:solidFill>
              </a:rPr>
              <a:t>n"</a:t>
            </a:r>
            <a:r>
              <a:rPr lang="en-US" dirty="0" err="1"/>
              <a:t>,c</a:t>
            </a:r>
            <a:r>
              <a:rPr lang="en-US" dirty="0"/>
              <a:t>);</a:t>
            </a:r>
          </a:p>
          <a:p>
            <a:r>
              <a:rPr lang="en-US" dirty="0"/>
              <a:t> </a:t>
            </a:r>
            <a:r>
              <a:rPr lang="en-US" dirty="0">
                <a:solidFill>
                  <a:srgbClr val="A626A4"/>
                </a:solidFill>
              </a:rPr>
              <a:t>return</a:t>
            </a:r>
            <a:r>
              <a:rPr lang="en-US" dirty="0"/>
              <a:t> </a:t>
            </a:r>
            <a:r>
              <a:rPr lang="en-US" dirty="0">
                <a:solidFill>
                  <a:srgbClr val="986801"/>
                </a:solidFill>
              </a:rPr>
              <a:t>0</a:t>
            </a:r>
            <a:r>
              <a:rPr lang="en-US" dirty="0"/>
              <a:t>; </a:t>
            </a:r>
          </a:p>
          <a:p>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err="1"/>
              <a:t>a+b</a:t>
            </a:r>
            <a:r>
              <a:rPr lang="en-US" dirty="0"/>
              <a:t> = 13 </a:t>
            </a:r>
          </a:p>
          <a:p>
            <a:r>
              <a:rPr lang="en-US" dirty="0"/>
              <a:t>a-b = 5 </a:t>
            </a:r>
          </a:p>
          <a:p>
            <a:r>
              <a:rPr lang="en-US" dirty="0"/>
              <a:t>a*b = 36 </a:t>
            </a:r>
          </a:p>
          <a:p>
            <a:r>
              <a:rPr lang="en-US" dirty="0"/>
              <a:t>a/b = 2 </a:t>
            </a:r>
          </a:p>
          <a:p>
            <a:r>
              <a:rPr lang="en-US" dirty="0"/>
              <a:t>Remainder when a divided by b=1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flowchart to calculate the average of two numbers.</a:t>
            </a:r>
          </a:p>
        </p:txBody>
      </p:sp>
      <p:sp>
        <p:nvSpPr>
          <p:cNvPr id="3" name="Content Placeholder 2"/>
          <p:cNvSpPr>
            <a:spLocks noGrp="1"/>
          </p:cNvSpPr>
          <p:nvPr>
            <p:ph idx="1"/>
          </p:nvPr>
        </p:nvSpPr>
        <p:spPr>
          <a:xfrm>
            <a:off x="457200" y="1600200"/>
            <a:ext cx="8229600" cy="4953000"/>
          </a:xfrm>
        </p:spPr>
        <p:txBody>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Increment and Decrement Operators</a:t>
            </a:r>
            <a:br>
              <a:rPr lang="en-US" b="1" dirty="0"/>
            </a:br>
            <a:endParaRPr lang="en-US" dirty="0"/>
          </a:p>
        </p:txBody>
      </p:sp>
      <p:sp>
        <p:nvSpPr>
          <p:cNvPr id="3" name="Content Placeholder 2"/>
          <p:cNvSpPr>
            <a:spLocks noGrp="1"/>
          </p:cNvSpPr>
          <p:nvPr>
            <p:ph idx="1"/>
          </p:nvPr>
        </p:nvSpPr>
        <p:spPr/>
        <p:txBody>
          <a:bodyPr/>
          <a:lstStyle/>
          <a:p>
            <a:r>
              <a:rPr lang="en-US" dirty="0"/>
              <a:t>C programming has two operators increment ++ and decrement -- to change the value of an operand (constant or variable) by 1.</a:t>
            </a:r>
          </a:p>
          <a:p>
            <a:endParaRPr lang="en-US" dirty="0"/>
          </a:p>
          <a:p>
            <a:r>
              <a:rPr lang="en-US" dirty="0"/>
              <a:t>Increment ++ increases the value by 1 whereas decrement -- decreases the value by 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2: Increment and Decrement Operators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 Working of increment and decrement operators</a:t>
            </a:r>
          </a:p>
          <a:p>
            <a:r>
              <a:rPr lang="en-US" dirty="0"/>
              <a:t> #include &lt;</a:t>
            </a:r>
            <a:r>
              <a:rPr lang="en-US" dirty="0" err="1"/>
              <a:t>stdio.h</a:t>
            </a:r>
            <a:r>
              <a:rPr lang="en-US" dirty="0"/>
              <a:t>&gt;</a:t>
            </a:r>
          </a:p>
          <a:p>
            <a:r>
              <a:rPr lang="en-US" dirty="0"/>
              <a:t> </a:t>
            </a:r>
            <a:r>
              <a:rPr lang="en-US" dirty="0" err="1"/>
              <a:t>int</a:t>
            </a:r>
            <a:r>
              <a:rPr lang="en-US" dirty="0"/>
              <a:t> main()</a:t>
            </a:r>
          </a:p>
          <a:p>
            <a:r>
              <a:rPr lang="en-US" dirty="0"/>
              <a:t> { </a:t>
            </a:r>
          </a:p>
          <a:p>
            <a:r>
              <a:rPr lang="en-US" dirty="0" err="1"/>
              <a:t>int</a:t>
            </a:r>
            <a:r>
              <a:rPr lang="en-US" dirty="0"/>
              <a:t> a = 10, b = 100;</a:t>
            </a:r>
          </a:p>
          <a:p>
            <a:r>
              <a:rPr lang="en-US" dirty="0"/>
              <a:t> float c = 10.5, d = 100.5; </a:t>
            </a:r>
          </a:p>
          <a:p>
            <a:r>
              <a:rPr lang="en-US" dirty="0"/>
              <a:t>printf("++a = %d \n", ++a); </a:t>
            </a:r>
          </a:p>
          <a:p>
            <a:r>
              <a:rPr lang="en-US" dirty="0"/>
              <a:t>printf("--b = %d \n", --b); </a:t>
            </a:r>
          </a:p>
          <a:p>
            <a:r>
              <a:rPr lang="en-US" dirty="0"/>
              <a:t>printf("++c = %f \n", ++c); </a:t>
            </a:r>
          </a:p>
          <a:p>
            <a:r>
              <a:rPr lang="en-US" dirty="0"/>
              <a:t>printf("--d = %f \n", --d); </a:t>
            </a:r>
          </a:p>
          <a:p>
            <a:r>
              <a:rPr lang="en-US" dirty="0"/>
              <a:t>return 0;</a:t>
            </a:r>
          </a:p>
          <a:p>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++a = 11</a:t>
            </a:r>
          </a:p>
          <a:p>
            <a:r>
              <a:rPr lang="en-US" dirty="0"/>
              <a:t> --b = 99</a:t>
            </a:r>
          </a:p>
          <a:p>
            <a:r>
              <a:rPr lang="en-US" dirty="0"/>
              <a:t> ++c = 11.500000 </a:t>
            </a:r>
          </a:p>
          <a:p>
            <a:r>
              <a:rPr lang="en-US" dirty="0"/>
              <a:t>--d = 99.500000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Relational and Equality Operators</a:t>
            </a:r>
            <a:br>
              <a:rPr lang="en-US" b="1" dirty="0"/>
            </a:br>
            <a:endParaRPr lang="en-US" dirty="0"/>
          </a:p>
        </p:txBody>
      </p:sp>
      <p:sp>
        <p:nvSpPr>
          <p:cNvPr id="3" name="Content Placeholder 2"/>
          <p:cNvSpPr>
            <a:spLocks noGrp="1"/>
          </p:cNvSpPr>
          <p:nvPr>
            <p:ph idx="1"/>
          </p:nvPr>
        </p:nvSpPr>
        <p:spPr/>
        <p:txBody>
          <a:bodyPr/>
          <a:lstStyle/>
          <a:p>
            <a:r>
              <a:rPr lang="en-US" dirty="0"/>
              <a:t>A relational operator checks the relationship between two operands.</a:t>
            </a:r>
          </a:p>
          <a:p>
            <a:endParaRPr lang="en-US" dirty="0"/>
          </a:p>
          <a:p>
            <a:r>
              <a:rPr lang="en-US" dirty="0"/>
              <a:t> If the relation is true, it returns 1; if the relation is false, it returns value 0.</a:t>
            </a:r>
          </a:p>
          <a:p>
            <a:r>
              <a:rPr lang="en-US" dirty="0"/>
              <a:t>Relational operators are used in </a:t>
            </a:r>
            <a:r>
              <a:rPr lang="en-US" dirty="0">
                <a:hlinkClick r:id="rId2" tooltip="C if else"/>
              </a:rPr>
              <a:t>decision making</a:t>
            </a:r>
            <a:r>
              <a:rPr lang="en-US" dirty="0"/>
              <a:t> and </a:t>
            </a:r>
            <a:r>
              <a:rPr lang="en-US" dirty="0">
                <a:hlinkClick r:id="rId3" tooltip="C for loop"/>
              </a:rPr>
              <a:t>loops</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Untitled1.png"/>
          <p:cNvPicPr>
            <a:picLocks noChangeAspect="1" noChangeArrowheads="1"/>
          </p:cNvPicPr>
          <p:nvPr/>
        </p:nvPicPr>
        <p:blipFill>
          <a:blip r:embed="rId2" cstate="print"/>
          <a:srcRect/>
          <a:stretch>
            <a:fillRect/>
          </a:stretch>
        </p:blipFill>
        <p:spPr bwMode="auto">
          <a:xfrm>
            <a:off x="457200" y="762000"/>
            <a:ext cx="8077200" cy="51816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Example : Relational Operators</a:t>
            </a:r>
            <a:br>
              <a:rPr lang="en-US" b="1" dirty="0"/>
            </a:br>
            <a:endParaRPr lang="en-US" dirty="0"/>
          </a:p>
        </p:txBody>
      </p:sp>
      <p:sp>
        <p:nvSpPr>
          <p:cNvPr id="3" name="Content Placeholder 2"/>
          <p:cNvSpPr>
            <a:spLocks noGrp="1"/>
          </p:cNvSpPr>
          <p:nvPr>
            <p:ph idx="1"/>
          </p:nvPr>
        </p:nvSpPr>
        <p:spPr>
          <a:xfrm>
            <a:off x="457200" y="838200"/>
            <a:ext cx="8229600" cy="5562600"/>
          </a:xfrm>
        </p:spPr>
        <p:txBody>
          <a:bodyPr>
            <a:normAutofit fontScale="55000" lnSpcReduction="20000"/>
          </a:bodyPr>
          <a:lstStyle/>
          <a:p>
            <a:pPr>
              <a:buNone/>
            </a:pPr>
            <a:r>
              <a:rPr lang="en-US" dirty="0"/>
              <a:t>// Working of relational operators </a:t>
            </a:r>
          </a:p>
          <a:p>
            <a:pPr>
              <a:buNone/>
            </a:pPr>
            <a:r>
              <a:rPr lang="en-US" dirty="0"/>
              <a:t>#include &lt;</a:t>
            </a:r>
            <a:r>
              <a:rPr lang="en-US" dirty="0" err="1"/>
              <a:t>stdio.h</a:t>
            </a:r>
            <a:r>
              <a:rPr lang="en-US" dirty="0"/>
              <a:t>&gt;</a:t>
            </a:r>
          </a:p>
          <a:p>
            <a:pPr>
              <a:buNone/>
            </a:pPr>
            <a:r>
              <a:rPr lang="en-US" dirty="0"/>
              <a:t> </a:t>
            </a:r>
            <a:r>
              <a:rPr lang="en-US" dirty="0" err="1"/>
              <a:t>int</a:t>
            </a:r>
            <a:r>
              <a:rPr lang="en-US" dirty="0"/>
              <a:t> main()</a:t>
            </a:r>
          </a:p>
          <a:p>
            <a:pPr>
              <a:buNone/>
            </a:pPr>
            <a:r>
              <a:rPr lang="en-US" dirty="0"/>
              <a:t> {</a:t>
            </a:r>
          </a:p>
          <a:p>
            <a:pPr>
              <a:buNone/>
            </a:pPr>
            <a:r>
              <a:rPr lang="en-US" dirty="0"/>
              <a:t> </a:t>
            </a:r>
            <a:r>
              <a:rPr lang="en-US" dirty="0" err="1"/>
              <a:t>int</a:t>
            </a:r>
            <a:r>
              <a:rPr lang="en-US" dirty="0"/>
              <a:t> a = 5, b = 5, c = 10;</a:t>
            </a:r>
          </a:p>
          <a:p>
            <a:pPr>
              <a:buNone/>
            </a:pPr>
            <a:r>
              <a:rPr lang="en-US" dirty="0"/>
              <a:t> printf("%d == %d is %d \n", a, b, a == b); </a:t>
            </a:r>
          </a:p>
          <a:p>
            <a:pPr>
              <a:buNone/>
            </a:pPr>
            <a:r>
              <a:rPr lang="en-US" dirty="0"/>
              <a:t>printf("%d == %d is %d \n", a, c, a == c); </a:t>
            </a:r>
          </a:p>
          <a:p>
            <a:pPr>
              <a:buNone/>
            </a:pPr>
            <a:r>
              <a:rPr lang="en-US" dirty="0"/>
              <a:t>printf("%d &gt; %d is %d \n", a, b, a &gt; b); </a:t>
            </a:r>
          </a:p>
          <a:p>
            <a:pPr>
              <a:buNone/>
            </a:pPr>
            <a:r>
              <a:rPr lang="en-US" dirty="0"/>
              <a:t>printf("%d &gt; %d is %d \n", a, c, a &gt; c); </a:t>
            </a:r>
          </a:p>
          <a:p>
            <a:pPr>
              <a:buNone/>
            </a:pPr>
            <a:r>
              <a:rPr lang="en-US" dirty="0"/>
              <a:t>printf("%d &lt; %d is %d \n", a, b, a &lt; b);</a:t>
            </a:r>
          </a:p>
          <a:p>
            <a:pPr>
              <a:buNone/>
            </a:pPr>
            <a:r>
              <a:rPr lang="en-US" dirty="0"/>
              <a:t> printf("%d &lt; %d is %d \n", a, c, a &lt; c);</a:t>
            </a:r>
          </a:p>
          <a:p>
            <a:pPr>
              <a:buNone/>
            </a:pPr>
            <a:r>
              <a:rPr lang="en-US" dirty="0"/>
              <a:t> printf("%d != %d is %d \n", a, b, a != b); </a:t>
            </a:r>
          </a:p>
          <a:p>
            <a:pPr>
              <a:buNone/>
            </a:pPr>
            <a:r>
              <a:rPr lang="en-US" dirty="0"/>
              <a:t>printf("%d != %d is %d \n", a, c, a != c); </a:t>
            </a:r>
          </a:p>
          <a:p>
            <a:pPr>
              <a:buNone/>
            </a:pPr>
            <a:r>
              <a:rPr lang="en-US" dirty="0"/>
              <a:t>printf("%d &gt;= %d is %d \n", a, b, a &gt;= b);</a:t>
            </a:r>
          </a:p>
          <a:p>
            <a:pPr>
              <a:buNone/>
            </a:pPr>
            <a:r>
              <a:rPr lang="en-US" dirty="0"/>
              <a:t> printf("%d &gt;= %d is %d \n", a, c, a &gt;= c); </a:t>
            </a:r>
          </a:p>
          <a:p>
            <a:pPr>
              <a:buNone/>
            </a:pPr>
            <a:r>
              <a:rPr lang="en-US" dirty="0"/>
              <a:t>printf("%d &lt;= %d is %d \n", a, b, a &lt;= b); </a:t>
            </a:r>
          </a:p>
          <a:p>
            <a:pPr>
              <a:buNone/>
            </a:pPr>
            <a:r>
              <a:rPr lang="en-US" dirty="0"/>
              <a:t>printf("%d &lt;= %d is %d \n", a, c, a &lt;= c); </a:t>
            </a:r>
          </a:p>
          <a:p>
            <a:pPr>
              <a:buNone/>
            </a:pPr>
            <a:r>
              <a:rPr lang="en-US" dirty="0"/>
              <a:t>return 0; </a:t>
            </a:r>
          </a:p>
          <a:p>
            <a:pPr>
              <a:buNone/>
            </a:pP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5 == 5 is 1</a:t>
            </a:r>
          </a:p>
          <a:p>
            <a:r>
              <a:rPr lang="en-US" dirty="0"/>
              <a:t> 5 == 10 is 0</a:t>
            </a:r>
          </a:p>
          <a:p>
            <a:r>
              <a:rPr lang="en-US" dirty="0"/>
              <a:t> 5 &gt; 5 is 0</a:t>
            </a:r>
          </a:p>
          <a:p>
            <a:r>
              <a:rPr lang="en-US" dirty="0"/>
              <a:t> 5 &gt; 10 is 0 </a:t>
            </a:r>
          </a:p>
          <a:p>
            <a:r>
              <a:rPr lang="en-US" dirty="0"/>
              <a:t>5 &lt; 5 is 0 </a:t>
            </a:r>
          </a:p>
          <a:p>
            <a:r>
              <a:rPr lang="en-US" dirty="0"/>
              <a:t>5 &lt; 10 is 1</a:t>
            </a:r>
          </a:p>
          <a:p>
            <a:r>
              <a:rPr lang="en-US" dirty="0"/>
              <a:t> 5 != 5 is 0 </a:t>
            </a:r>
          </a:p>
          <a:p>
            <a:r>
              <a:rPr lang="en-US" dirty="0"/>
              <a:t>5 != 10 is 1 </a:t>
            </a:r>
          </a:p>
          <a:p>
            <a:r>
              <a:rPr lang="en-US" dirty="0"/>
              <a:t>5 &gt;= 5 is 1 </a:t>
            </a:r>
          </a:p>
          <a:p>
            <a:r>
              <a:rPr lang="en-US" dirty="0"/>
              <a:t>5 &gt;= 10 is 0 </a:t>
            </a:r>
          </a:p>
          <a:p>
            <a:r>
              <a:rPr lang="en-US" dirty="0"/>
              <a:t>5 &lt;= 5 is 1 </a:t>
            </a:r>
          </a:p>
          <a:p>
            <a:r>
              <a:rPr lang="en-US" dirty="0"/>
              <a:t>5 &lt;= 10 is 1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Logical operators</a:t>
            </a:r>
            <a:br>
              <a:rPr lang="en-US" dirty="0"/>
            </a:br>
            <a:endParaRPr lang="en-US" dirty="0"/>
          </a:p>
        </p:txBody>
      </p:sp>
      <p:sp>
        <p:nvSpPr>
          <p:cNvPr id="3" name="Content Placeholder 2"/>
          <p:cNvSpPr>
            <a:spLocks noGrp="1"/>
          </p:cNvSpPr>
          <p:nvPr>
            <p:ph idx="1"/>
          </p:nvPr>
        </p:nvSpPr>
        <p:spPr>
          <a:xfrm>
            <a:off x="457200" y="838200"/>
            <a:ext cx="8229600" cy="5562600"/>
          </a:xfrm>
        </p:spPr>
        <p:txBody>
          <a:bodyPr/>
          <a:lstStyle/>
          <a:p>
            <a:r>
              <a:rPr lang="en-US" dirty="0"/>
              <a:t>An expression containing logical operator returns either 0 or 1 depending upon whether expression results true or false. </a:t>
            </a:r>
          </a:p>
          <a:p>
            <a:endParaRPr lang="en-US" dirty="0"/>
          </a:p>
          <a:p>
            <a:r>
              <a:rPr lang="en-US" dirty="0"/>
              <a:t>Logical operators are commonly used in </a:t>
            </a:r>
            <a:r>
              <a:rPr lang="en-US" dirty="0">
                <a:hlinkClick r:id="rId2" tooltip="C if else"/>
              </a:rPr>
              <a:t>decision making in C programming</a:t>
            </a:r>
            <a:r>
              <a:rPr 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Untitled12.png"/>
          <p:cNvPicPr>
            <a:picLocks noChangeAspect="1" noChangeArrowheads="1"/>
          </p:cNvPicPr>
          <p:nvPr/>
        </p:nvPicPr>
        <p:blipFill>
          <a:blip r:embed="rId2" cstate="print"/>
          <a:srcRect/>
          <a:stretch>
            <a:fillRect/>
          </a:stretch>
        </p:blipFill>
        <p:spPr bwMode="auto">
          <a:xfrm>
            <a:off x="381000" y="685800"/>
            <a:ext cx="8534400" cy="4876799"/>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 Logical Operators</a:t>
            </a:r>
            <a:br>
              <a:rPr lang="en-US" b="1" dirty="0"/>
            </a:br>
            <a:endParaRPr lang="en-US" dirty="0"/>
          </a:p>
        </p:txBody>
      </p:sp>
      <p:sp>
        <p:nvSpPr>
          <p:cNvPr id="3" name="Content Placeholder 2"/>
          <p:cNvSpPr>
            <a:spLocks noGrp="1"/>
          </p:cNvSpPr>
          <p:nvPr>
            <p:ph idx="1"/>
          </p:nvPr>
        </p:nvSpPr>
        <p:spPr>
          <a:xfrm>
            <a:off x="457200" y="1066800"/>
            <a:ext cx="8229600" cy="5486400"/>
          </a:xfrm>
        </p:spPr>
        <p:txBody>
          <a:bodyPr>
            <a:normAutofit fontScale="62500" lnSpcReduction="20000"/>
          </a:bodyPr>
          <a:lstStyle/>
          <a:p>
            <a:pPr>
              <a:buNone/>
            </a:pPr>
            <a:r>
              <a:rPr lang="en-US" dirty="0"/>
              <a:t>// Working of logical operators </a:t>
            </a:r>
          </a:p>
          <a:p>
            <a:pPr>
              <a:buNone/>
            </a:pPr>
            <a:r>
              <a:rPr lang="en-US" dirty="0"/>
              <a:t>#include &lt;</a:t>
            </a:r>
            <a:r>
              <a:rPr lang="en-US" dirty="0" err="1"/>
              <a:t>stdio.h</a:t>
            </a:r>
            <a:r>
              <a:rPr lang="en-US" dirty="0"/>
              <a:t>&gt; </a:t>
            </a:r>
          </a:p>
          <a:p>
            <a:pPr>
              <a:buNone/>
            </a:pPr>
            <a:r>
              <a:rPr lang="en-US" dirty="0" err="1"/>
              <a:t>int</a:t>
            </a:r>
            <a:r>
              <a:rPr lang="en-US" dirty="0"/>
              <a:t> main()</a:t>
            </a:r>
          </a:p>
          <a:p>
            <a:pPr>
              <a:buNone/>
            </a:pPr>
            <a:r>
              <a:rPr lang="en-US" dirty="0"/>
              <a:t> { </a:t>
            </a:r>
          </a:p>
          <a:p>
            <a:pPr>
              <a:buNone/>
            </a:pPr>
            <a:r>
              <a:rPr lang="en-US" dirty="0" err="1"/>
              <a:t>int</a:t>
            </a:r>
            <a:r>
              <a:rPr lang="en-US" dirty="0"/>
              <a:t> a = 5, b = 5, c = 10, result;</a:t>
            </a:r>
          </a:p>
          <a:p>
            <a:pPr>
              <a:buNone/>
            </a:pPr>
            <a:r>
              <a:rPr lang="en-US" dirty="0"/>
              <a:t> result = (a == b) &amp;&amp; (c &gt; b); </a:t>
            </a:r>
          </a:p>
          <a:p>
            <a:pPr>
              <a:buNone/>
            </a:pPr>
            <a:r>
              <a:rPr lang="en-US" dirty="0"/>
              <a:t>printf("(a == b) &amp;&amp; (c &gt; b) is %d \n", result); </a:t>
            </a:r>
          </a:p>
          <a:p>
            <a:pPr>
              <a:buNone/>
            </a:pPr>
            <a:r>
              <a:rPr lang="en-US" dirty="0"/>
              <a:t>result = (a == b) &amp;&amp; (c &lt; b); </a:t>
            </a:r>
          </a:p>
          <a:p>
            <a:pPr>
              <a:buNone/>
            </a:pPr>
            <a:r>
              <a:rPr lang="en-US" dirty="0"/>
              <a:t>printf("(a == b) &amp;&amp; (c &lt; b) is %d \n", result); </a:t>
            </a:r>
          </a:p>
          <a:p>
            <a:pPr>
              <a:buNone/>
            </a:pPr>
            <a:r>
              <a:rPr lang="en-US" dirty="0"/>
              <a:t>result = (a == b) || (c &lt; b); </a:t>
            </a:r>
          </a:p>
          <a:p>
            <a:pPr>
              <a:buNone/>
            </a:pPr>
            <a:r>
              <a:rPr lang="en-US" dirty="0"/>
              <a:t>printf("(a == b) || (c &lt; b) is %d \n", result); </a:t>
            </a:r>
          </a:p>
          <a:p>
            <a:pPr>
              <a:buNone/>
            </a:pPr>
            <a:r>
              <a:rPr lang="en-US" dirty="0"/>
              <a:t>result = (a != b) || (c &lt; b); </a:t>
            </a:r>
          </a:p>
          <a:p>
            <a:pPr>
              <a:buNone/>
            </a:pPr>
            <a:r>
              <a:rPr lang="en-US" dirty="0"/>
              <a:t>printf("(a != b) || (c &lt; b) is %d \n", result);</a:t>
            </a:r>
          </a:p>
          <a:p>
            <a:pPr>
              <a:buNone/>
            </a:pPr>
            <a:r>
              <a:rPr lang="en-US" dirty="0"/>
              <a:t> result = !(a != b); printf("!(a != b) is %d \n", result);</a:t>
            </a:r>
          </a:p>
          <a:p>
            <a:pPr>
              <a:buNone/>
            </a:pPr>
            <a:r>
              <a:rPr lang="en-US" dirty="0"/>
              <a:t> result = !(a == b); printf("!(a == b) is %d \n", result); </a:t>
            </a:r>
          </a:p>
          <a:p>
            <a:pPr>
              <a:buNone/>
            </a:pPr>
            <a:r>
              <a:rPr lang="en-US" dirty="0"/>
              <a:t>return 0;</a:t>
            </a:r>
          </a:p>
          <a:p>
            <a:pPr>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example_flowcharts1.jpg"/>
          <p:cNvPicPr>
            <a:picLocks noChangeAspect="1" noChangeArrowheads="1"/>
          </p:cNvPicPr>
          <p:nvPr/>
        </p:nvPicPr>
        <p:blipFill>
          <a:blip r:embed="rId2" cstate="print"/>
          <a:srcRect/>
          <a:stretch>
            <a:fillRect/>
          </a:stretch>
        </p:blipFill>
        <p:spPr bwMode="auto">
          <a:xfrm>
            <a:off x="2057400" y="609600"/>
            <a:ext cx="4724400" cy="54864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lstStyle/>
          <a:p>
            <a:r>
              <a:rPr lang="en-US" dirty="0"/>
              <a:t>(a == b) &amp;&amp; (c &gt; b) is 1 </a:t>
            </a:r>
          </a:p>
          <a:p>
            <a:r>
              <a:rPr lang="en-US" dirty="0"/>
              <a:t>(a == b) &amp;&amp; (c &lt; b) is 0 </a:t>
            </a:r>
          </a:p>
          <a:p>
            <a:r>
              <a:rPr lang="en-US" dirty="0"/>
              <a:t>(a == b) || (c &lt; b) is 1 </a:t>
            </a:r>
          </a:p>
          <a:p>
            <a:r>
              <a:rPr lang="en-US" dirty="0"/>
              <a:t>(a != b) || (c &lt; b) is 0 !(a != b) is 1 </a:t>
            </a:r>
          </a:p>
          <a:p>
            <a:r>
              <a:rPr lang="en-US" dirty="0"/>
              <a:t>!(a == b) is 0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Bitwise Operators</a:t>
            </a:r>
            <a:br>
              <a:rPr lang="en-US" b="1" dirty="0"/>
            </a:br>
            <a:endParaRPr lang="en-US" dirty="0"/>
          </a:p>
        </p:txBody>
      </p:sp>
      <p:sp>
        <p:nvSpPr>
          <p:cNvPr id="3" name="Content Placeholder 2"/>
          <p:cNvSpPr>
            <a:spLocks noGrp="1"/>
          </p:cNvSpPr>
          <p:nvPr>
            <p:ph idx="1"/>
          </p:nvPr>
        </p:nvSpPr>
        <p:spPr/>
        <p:txBody>
          <a:bodyPr/>
          <a:lstStyle/>
          <a:p>
            <a:r>
              <a:rPr lang="en-US" dirty="0"/>
              <a:t>During computation, mathematical operations like: addition, subtraction, multiplication, division, etc are converted to bit-level which makes processing faster and saves power.</a:t>
            </a:r>
          </a:p>
          <a:p>
            <a:endParaRPr lang="en-US" dirty="0"/>
          </a:p>
          <a:p>
            <a:r>
              <a:rPr lang="en-US" dirty="0"/>
              <a:t>Bitwise operators are used in C programming to perform bit-level operations.</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Untitled.png"/>
          <p:cNvPicPr>
            <a:picLocks noChangeAspect="1" noChangeArrowheads="1"/>
          </p:cNvPicPr>
          <p:nvPr/>
        </p:nvPicPr>
        <p:blipFill>
          <a:blip r:embed="rId2" cstate="print"/>
          <a:srcRect/>
          <a:stretch>
            <a:fillRect/>
          </a:stretch>
        </p:blipFill>
        <p:spPr bwMode="auto">
          <a:xfrm>
            <a:off x="1143000" y="990600"/>
            <a:ext cx="7010400" cy="4419599"/>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case in c</a:t>
            </a:r>
          </a:p>
        </p:txBody>
      </p:sp>
      <p:sp>
        <p:nvSpPr>
          <p:cNvPr id="3" name="Content Placeholder 2"/>
          <p:cNvSpPr>
            <a:spLocks noGrp="1"/>
          </p:cNvSpPr>
          <p:nvPr>
            <p:ph idx="1"/>
          </p:nvPr>
        </p:nvSpPr>
        <p:spPr/>
        <p:txBody>
          <a:bodyPr/>
          <a:lstStyle/>
          <a:p>
            <a:r>
              <a:rPr lang="en-US" dirty="0"/>
              <a:t>allows us to execute multiple operations for the different possibles values .</a:t>
            </a:r>
          </a:p>
          <a:p>
            <a:endParaRPr lang="en-US" dirty="0"/>
          </a:p>
          <a:p>
            <a:r>
              <a:rPr lang="en-US" dirty="0"/>
              <a:t>Here, We can define various statements in the multiple cases for the different values of a single variable.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syntax</a:t>
            </a:r>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algn="just">
              <a:buNone/>
            </a:pPr>
            <a:r>
              <a:rPr lang="en-US" dirty="0"/>
              <a:t>switch (expression) ​</a:t>
            </a:r>
          </a:p>
          <a:p>
            <a:pPr algn="just">
              <a:buNone/>
            </a:pPr>
            <a:r>
              <a:rPr lang="en-US" dirty="0"/>
              <a:t>{ </a:t>
            </a:r>
          </a:p>
          <a:p>
            <a:pPr algn="just">
              <a:buNone/>
            </a:pPr>
            <a:r>
              <a:rPr lang="en-US" dirty="0"/>
              <a:t>case constant1: </a:t>
            </a:r>
          </a:p>
          <a:p>
            <a:pPr algn="just">
              <a:buNone/>
            </a:pPr>
            <a:r>
              <a:rPr lang="en-US" dirty="0"/>
              <a:t>// statements </a:t>
            </a:r>
          </a:p>
          <a:p>
            <a:pPr algn="just">
              <a:buNone/>
            </a:pPr>
            <a:r>
              <a:rPr lang="en-US" dirty="0"/>
              <a:t>break; </a:t>
            </a:r>
          </a:p>
          <a:p>
            <a:pPr algn="just">
              <a:buNone/>
            </a:pPr>
            <a:endParaRPr lang="en-US" dirty="0"/>
          </a:p>
          <a:p>
            <a:pPr algn="just">
              <a:buNone/>
            </a:pPr>
            <a:r>
              <a:rPr lang="en-US" dirty="0"/>
              <a:t>case constant2: </a:t>
            </a:r>
          </a:p>
          <a:p>
            <a:pPr algn="just">
              <a:buNone/>
            </a:pPr>
            <a:r>
              <a:rPr lang="en-US" dirty="0"/>
              <a:t>// statements </a:t>
            </a:r>
          </a:p>
          <a:p>
            <a:pPr algn="just">
              <a:buNone/>
            </a:pPr>
            <a:r>
              <a:rPr lang="en-US" dirty="0"/>
              <a:t>break; . . . </a:t>
            </a:r>
          </a:p>
          <a:p>
            <a:pPr algn="just">
              <a:buNone/>
            </a:pPr>
            <a:endParaRPr lang="en-US" dirty="0"/>
          </a:p>
          <a:p>
            <a:pPr algn="just">
              <a:buNone/>
            </a:pPr>
            <a:r>
              <a:rPr lang="en-US" dirty="0"/>
              <a:t>default: </a:t>
            </a:r>
          </a:p>
          <a:p>
            <a:pPr algn="just">
              <a:buNone/>
            </a:pPr>
            <a:r>
              <a:rPr lang="en-US" dirty="0"/>
              <a:t>// default statements </a:t>
            </a:r>
          </a:p>
          <a:p>
            <a:pPr algn="just">
              <a:buNone/>
            </a:pP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Rules for switch statement</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lnSpcReduction="10000"/>
          </a:bodyPr>
          <a:lstStyle/>
          <a:p>
            <a:r>
              <a:rPr lang="en-US" dirty="0"/>
              <a:t>1) The </a:t>
            </a:r>
            <a:r>
              <a:rPr lang="en-US" i="1" dirty="0"/>
              <a:t>switch expression</a:t>
            </a:r>
            <a:r>
              <a:rPr lang="en-US" dirty="0"/>
              <a:t> must be of an integer or character type.</a:t>
            </a:r>
          </a:p>
          <a:p>
            <a:endParaRPr lang="en-US" dirty="0"/>
          </a:p>
          <a:p>
            <a:r>
              <a:rPr lang="en-US" dirty="0"/>
              <a:t>2) The </a:t>
            </a:r>
            <a:r>
              <a:rPr lang="en-US" i="1" dirty="0"/>
              <a:t>case value</a:t>
            </a:r>
            <a:r>
              <a:rPr lang="en-US" dirty="0"/>
              <a:t> must be an integer or character constant.</a:t>
            </a:r>
          </a:p>
          <a:p>
            <a:endParaRPr lang="en-US" dirty="0"/>
          </a:p>
          <a:p>
            <a:r>
              <a:rPr lang="en-US" dirty="0"/>
              <a:t>3) The </a:t>
            </a:r>
            <a:r>
              <a:rPr lang="en-US" i="1" dirty="0"/>
              <a:t>case value</a:t>
            </a:r>
            <a:r>
              <a:rPr lang="en-US" dirty="0"/>
              <a:t> can be used only inside the switch statement.</a:t>
            </a:r>
          </a:p>
          <a:p>
            <a:endParaRPr lang="en-US" dirty="0"/>
          </a:p>
          <a:p>
            <a:r>
              <a:rPr lang="en-US" dirty="0"/>
              <a:t>4) The </a:t>
            </a:r>
            <a:r>
              <a:rPr lang="en-US" i="1" dirty="0"/>
              <a:t>break statement</a:t>
            </a:r>
            <a:r>
              <a:rPr lang="en-US" dirty="0"/>
              <a:t> in switch case is not must. It is optional.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cswitch.png"/>
          <p:cNvPicPr>
            <a:picLocks noChangeAspect="1" noChangeArrowheads="1"/>
          </p:cNvPicPr>
          <p:nvPr/>
        </p:nvPicPr>
        <p:blipFill>
          <a:blip r:embed="rId2" cstate="print"/>
          <a:srcRect/>
          <a:stretch>
            <a:fillRect/>
          </a:stretch>
        </p:blipFill>
        <p:spPr bwMode="auto">
          <a:xfrm>
            <a:off x="533400" y="228600"/>
            <a:ext cx="8077200" cy="64008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 program</a:t>
            </a:r>
          </a:p>
        </p:txBody>
      </p:sp>
      <p:sp>
        <p:nvSpPr>
          <p:cNvPr id="3" name="Content Placeholder 2"/>
          <p:cNvSpPr>
            <a:spLocks noGrp="1"/>
          </p:cNvSpPr>
          <p:nvPr>
            <p:ph idx="1"/>
          </p:nvPr>
        </p:nvSpPr>
        <p:spPr>
          <a:xfrm>
            <a:off x="457200" y="990600"/>
            <a:ext cx="8229600" cy="5715000"/>
          </a:xfrm>
        </p:spPr>
        <p:txBody>
          <a:bodyPr>
            <a:normAutofit fontScale="550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number=0;     </a:t>
            </a:r>
          </a:p>
          <a:p>
            <a:pPr>
              <a:buNone/>
            </a:pPr>
            <a:r>
              <a:rPr lang="en-US" dirty="0">
                <a:solidFill>
                  <a:srgbClr val="000000"/>
                </a:solidFill>
                <a:latin typeface="verdana"/>
              </a:rPr>
              <a:t>printf(</a:t>
            </a:r>
            <a:r>
              <a:rPr lang="en-US" dirty="0">
                <a:solidFill>
                  <a:srgbClr val="0000FF"/>
                </a:solidFill>
                <a:latin typeface="verdana"/>
              </a:rPr>
              <a:t>"enter a number:"</a:t>
            </a:r>
            <a:r>
              <a:rPr lang="en-US" dirty="0">
                <a:solidFill>
                  <a:srgbClr val="000000"/>
                </a:solidFill>
                <a:latin typeface="verdana"/>
              </a:rPr>
              <a:t>);    </a:t>
            </a:r>
          </a:p>
          <a:p>
            <a:pPr>
              <a:buNone/>
            </a:pPr>
            <a:r>
              <a:rPr lang="en-US" dirty="0" err="1">
                <a:solidFill>
                  <a:srgbClr val="000000"/>
                </a:solidFill>
                <a:latin typeface="verdana"/>
              </a:rPr>
              <a:t>scanf</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d"</a:t>
            </a:r>
            <a:r>
              <a:rPr lang="en-US" dirty="0" err="1">
                <a:solidFill>
                  <a:srgbClr val="000000"/>
                </a:solidFill>
                <a:latin typeface="verdana"/>
              </a:rPr>
              <a:t>,&amp;number</a:t>
            </a:r>
            <a:r>
              <a:rPr lang="en-US" dirty="0">
                <a:solidFill>
                  <a:srgbClr val="000000"/>
                </a:solidFill>
                <a:latin typeface="verdana"/>
              </a:rPr>
              <a:t>);    </a:t>
            </a:r>
          </a:p>
          <a:p>
            <a:pPr>
              <a:buNone/>
            </a:pPr>
            <a:r>
              <a:rPr lang="en-US" b="1" dirty="0">
                <a:solidFill>
                  <a:srgbClr val="006699"/>
                </a:solidFill>
                <a:latin typeface="verdana"/>
              </a:rPr>
              <a:t>switch</a:t>
            </a:r>
            <a:r>
              <a:rPr lang="en-US" dirty="0">
                <a:solidFill>
                  <a:srgbClr val="000000"/>
                </a:solidFill>
                <a:latin typeface="verdana"/>
              </a:rPr>
              <a:t>(number){    </a:t>
            </a:r>
          </a:p>
          <a:p>
            <a:pPr>
              <a:buNone/>
            </a:pPr>
            <a:r>
              <a:rPr lang="en-US" b="1" dirty="0">
                <a:solidFill>
                  <a:srgbClr val="006699"/>
                </a:solidFill>
                <a:latin typeface="verdana"/>
              </a:rPr>
              <a:t>case</a:t>
            </a:r>
            <a:r>
              <a:rPr lang="en-US" dirty="0">
                <a:solidFill>
                  <a:srgbClr val="000000"/>
                </a:solidFill>
                <a:latin typeface="verdana"/>
              </a:rPr>
              <a:t> 10:    </a:t>
            </a:r>
          </a:p>
          <a:p>
            <a:pPr>
              <a:buNone/>
            </a:pPr>
            <a:r>
              <a:rPr lang="en-US" dirty="0">
                <a:solidFill>
                  <a:srgbClr val="000000"/>
                </a:solidFill>
                <a:latin typeface="verdana"/>
              </a:rPr>
              <a:t>printf(</a:t>
            </a:r>
            <a:r>
              <a:rPr lang="en-US" dirty="0">
                <a:solidFill>
                  <a:srgbClr val="0000FF"/>
                </a:solidFill>
                <a:latin typeface="verdana"/>
              </a:rPr>
              <a:t>"number is equals to 10"</a:t>
            </a:r>
            <a:r>
              <a:rPr lang="en-US" dirty="0">
                <a:solidFill>
                  <a:srgbClr val="000000"/>
                </a:solidFill>
                <a:latin typeface="verdana"/>
              </a:rPr>
              <a:t>);    </a:t>
            </a:r>
          </a:p>
          <a:p>
            <a:pPr>
              <a:buNone/>
            </a:pPr>
            <a:r>
              <a:rPr lang="en-US" b="1" dirty="0">
                <a:solidFill>
                  <a:srgbClr val="006699"/>
                </a:solidFill>
                <a:latin typeface="verdana"/>
              </a:rPr>
              <a:t>break</a:t>
            </a:r>
            <a:r>
              <a:rPr lang="en-US" dirty="0">
                <a:solidFill>
                  <a:srgbClr val="000000"/>
                </a:solidFill>
                <a:latin typeface="verdana"/>
              </a:rPr>
              <a:t>;    </a:t>
            </a:r>
          </a:p>
          <a:p>
            <a:pPr>
              <a:buNone/>
            </a:pPr>
            <a:r>
              <a:rPr lang="en-US" b="1" dirty="0">
                <a:solidFill>
                  <a:srgbClr val="006699"/>
                </a:solidFill>
                <a:latin typeface="verdana"/>
              </a:rPr>
              <a:t>case</a:t>
            </a:r>
            <a:r>
              <a:rPr lang="en-US" dirty="0">
                <a:solidFill>
                  <a:srgbClr val="000000"/>
                </a:solidFill>
                <a:latin typeface="verdana"/>
              </a:rPr>
              <a:t> 50:    </a:t>
            </a:r>
          </a:p>
          <a:p>
            <a:pPr>
              <a:buNone/>
            </a:pPr>
            <a:r>
              <a:rPr lang="en-US" dirty="0">
                <a:solidFill>
                  <a:srgbClr val="000000"/>
                </a:solidFill>
                <a:latin typeface="verdana"/>
              </a:rPr>
              <a:t>printf(</a:t>
            </a:r>
            <a:r>
              <a:rPr lang="en-US" dirty="0">
                <a:solidFill>
                  <a:srgbClr val="0000FF"/>
                </a:solidFill>
                <a:latin typeface="verdana"/>
              </a:rPr>
              <a:t>"number is equal to 50"</a:t>
            </a:r>
            <a:r>
              <a:rPr lang="en-US" dirty="0">
                <a:solidFill>
                  <a:srgbClr val="000000"/>
                </a:solidFill>
                <a:latin typeface="verdana"/>
              </a:rPr>
              <a:t>);    </a:t>
            </a:r>
          </a:p>
          <a:p>
            <a:pPr>
              <a:buNone/>
            </a:pPr>
            <a:r>
              <a:rPr lang="en-US" b="1" dirty="0">
                <a:solidFill>
                  <a:srgbClr val="006699"/>
                </a:solidFill>
                <a:latin typeface="verdana"/>
              </a:rPr>
              <a:t>break</a:t>
            </a:r>
            <a:r>
              <a:rPr lang="en-US" dirty="0">
                <a:solidFill>
                  <a:srgbClr val="000000"/>
                </a:solidFill>
                <a:latin typeface="verdana"/>
              </a:rPr>
              <a:t>;    </a:t>
            </a:r>
          </a:p>
          <a:p>
            <a:pPr>
              <a:buNone/>
            </a:pPr>
            <a:r>
              <a:rPr lang="en-US" b="1" dirty="0">
                <a:solidFill>
                  <a:srgbClr val="006699"/>
                </a:solidFill>
                <a:latin typeface="verdana"/>
              </a:rPr>
              <a:t>case</a:t>
            </a:r>
            <a:r>
              <a:rPr lang="en-US" dirty="0">
                <a:solidFill>
                  <a:srgbClr val="000000"/>
                </a:solidFill>
                <a:latin typeface="verdana"/>
              </a:rPr>
              <a:t> 100:    </a:t>
            </a:r>
          </a:p>
          <a:p>
            <a:pPr>
              <a:buNone/>
            </a:pPr>
            <a:r>
              <a:rPr lang="en-US" dirty="0">
                <a:solidFill>
                  <a:srgbClr val="000000"/>
                </a:solidFill>
                <a:latin typeface="verdana"/>
              </a:rPr>
              <a:t>printf(</a:t>
            </a:r>
            <a:r>
              <a:rPr lang="en-US" dirty="0">
                <a:solidFill>
                  <a:srgbClr val="0000FF"/>
                </a:solidFill>
                <a:latin typeface="verdana"/>
              </a:rPr>
              <a:t>"number is equal to 100"</a:t>
            </a:r>
            <a:r>
              <a:rPr lang="en-US" dirty="0">
                <a:solidFill>
                  <a:srgbClr val="000000"/>
                </a:solidFill>
                <a:latin typeface="verdana"/>
              </a:rPr>
              <a:t>);    </a:t>
            </a:r>
          </a:p>
          <a:p>
            <a:pPr>
              <a:buNone/>
            </a:pPr>
            <a:r>
              <a:rPr lang="en-US" b="1" dirty="0">
                <a:solidFill>
                  <a:srgbClr val="006699"/>
                </a:solidFill>
                <a:latin typeface="verdana"/>
              </a:rPr>
              <a:t>break</a:t>
            </a:r>
            <a:r>
              <a:rPr lang="en-US" dirty="0">
                <a:solidFill>
                  <a:srgbClr val="000000"/>
                </a:solidFill>
                <a:latin typeface="verdana"/>
              </a:rPr>
              <a:t>;    </a:t>
            </a:r>
          </a:p>
          <a:p>
            <a:pPr>
              <a:buNone/>
            </a:pPr>
            <a:r>
              <a:rPr lang="en-US" b="1" dirty="0">
                <a:solidFill>
                  <a:srgbClr val="006699"/>
                </a:solidFill>
                <a:latin typeface="verdana"/>
              </a:rPr>
              <a:t>default</a:t>
            </a:r>
            <a:r>
              <a:rPr lang="en-US" dirty="0">
                <a:solidFill>
                  <a:srgbClr val="000000"/>
                </a:solidFill>
                <a:latin typeface="verdana"/>
              </a:rPr>
              <a:t>:    </a:t>
            </a:r>
          </a:p>
          <a:p>
            <a:pPr>
              <a:buNone/>
            </a:pPr>
            <a:r>
              <a:rPr lang="en-US" dirty="0">
                <a:solidFill>
                  <a:srgbClr val="000000"/>
                </a:solidFill>
                <a:latin typeface="verdana"/>
              </a:rPr>
              <a:t>printf(</a:t>
            </a:r>
            <a:r>
              <a:rPr lang="en-US" dirty="0">
                <a:solidFill>
                  <a:srgbClr val="0000FF"/>
                </a:solidFill>
                <a:latin typeface="verdana"/>
              </a:rPr>
              <a:t>"number is not equal to 10, 50 or 100"</a:t>
            </a:r>
            <a:r>
              <a:rPr lang="en-US" dirty="0">
                <a:solidFill>
                  <a:srgbClr val="000000"/>
                </a:solidFill>
                <a:latin typeface="verdana"/>
              </a:rPr>
              <a:t>);    </a:t>
            </a:r>
          </a:p>
          <a:p>
            <a:pPr>
              <a:buNone/>
            </a:pPr>
            <a:r>
              <a:rPr lang="en-US" dirty="0">
                <a:solidFill>
                  <a:srgbClr val="000000"/>
                </a:solidFill>
                <a:latin typeface="verdana"/>
              </a:rPr>
              <a:t>} </a:t>
            </a: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pPr>
              <a:buNone/>
            </a:pPr>
            <a:r>
              <a:rPr lang="en-US" dirty="0">
                <a:solidFill>
                  <a:srgbClr val="000000"/>
                </a:solidFill>
                <a:latin typeface="verdana"/>
              </a:rPr>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enter a number:4</a:t>
            </a:r>
          </a:p>
          <a:p>
            <a:r>
              <a:rPr lang="en-US" dirty="0"/>
              <a:t> number is not equal to 10, 50 or 100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Switch case example 2</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buNone/>
            </a:pPr>
            <a:r>
              <a:rPr lang="en-US" dirty="0">
                <a:solidFill>
                  <a:srgbClr val="0000FF"/>
                </a:solidFill>
                <a:latin typeface="verdana"/>
              </a:rPr>
              <a:t>#include &lt;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dirty="0">
                <a:solidFill>
                  <a:srgbClr val="000000"/>
                </a:solidFill>
                <a:latin typeface="verdana"/>
              </a:rPr>
              <a:t>{  </a:t>
            </a:r>
          </a:p>
          <a:p>
            <a:pPr>
              <a:buNone/>
            </a:pPr>
            <a:r>
              <a:rPr lang="en-US" dirty="0">
                <a:solidFill>
                  <a:srgbClr val="000000"/>
                </a:solidFill>
                <a:latin typeface="verdana"/>
              </a:rPr>
              <a:t>    </a:t>
            </a:r>
            <a:r>
              <a:rPr lang="en-US" b="1" dirty="0" err="1">
                <a:solidFill>
                  <a:srgbClr val="2E8B57"/>
                </a:solidFill>
                <a:latin typeface="verdana"/>
              </a:rPr>
              <a:t>int</a:t>
            </a:r>
            <a:r>
              <a:rPr lang="en-US" dirty="0">
                <a:solidFill>
                  <a:srgbClr val="000000"/>
                </a:solidFill>
                <a:latin typeface="verdana"/>
              </a:rPr>
              <a:t> x = 10, y = 5;   </a:t>
            </a:r>
          </a:p>
          <a:p>
            <a:pPr>
              <a:buNone/>
            </a:pPr>
            <a:r>
              <a:rPr lang="en-US" dirty="0">
                <a:solidFill>
                  <a:srgbClr val="000000"/>
                </a:solidFill>
                <a:latin typeface="verdana"/>
              </a:rPr>
              <a:t>    </a:t>
            </a:r>
            <a:r>
              <a:rPr lang="en-US" b="1" dirty="0">
                <a:solidFill>
                  <a:srgbClr val="006699"/>
                </a:solidFill>
                <a:latin typeface="verdana"/>
              </a:rPr>
              <a:t>switch</a:t>
            </a:r>
            <a:r>
              <a:rPr lang="en-US" dirty="0">
                <a:solidFill>
                  <a:srgbClr val="000000"/>
                </a:solidFill>
                <a:latin typeface="verdana"/>
              </a:rPr>
              <a:t>(x&gt;y &amp;&amp; </a:t>
            </a:r>
            <a:r>
              <a:rPr lang="en-US" dirty="0" err="1">
                <a:solidFill>
                  <a:srgbClr val="000000"/>
                </a:solidFill>
                <a:latin typeface="verdana"/>
              </a:rPr>
              <a:t>x+y</a:t>
            </a:r>
            <a:r>
              <a:rPr lang="en-US" dirty="0">
                <a:solidFill>
                  <a:srgbClr val="000000"/>
                </a:solidFill>
                <a:latin typeface="verdana"/>
              </a:rPr>
              <a:t>&gt;0)  </a:t>
            </a:r>
          </a:p>
          <a:p>
            <a:pPr>
              <a:buNone/>
            </a:pPr>
            <a:r>
              <a:rPr lang="en-US" dirty="0">
                <a:solidFill>
                  <a:srgbClr val="000000"/>
                </a:solidFill>
                <a:latin typeface="verdana"/>
              </a:rPr>
              <a:t>    {  </a:t>
            </a:r>
          </a:p>
          <a:p>
            <a:pPr>
              <a:buNone/>
            </a:pPr>
            <a:r>
              <a:rPr lang="en-US" dirty="0">
                <a:solidFill>
                  <a:srgbClr val="000000"/>
                </a:solidFill>
                <a:latin typeface="verdana"/>
              </a:rPr>
              <a:t>        </a:t>
            </a:r>
            <a:r>
              <a:rPr lang="en-US" b="1" dirty="0">
                <a:solidFill>
                  <a:srgbClr val="006699"/>
                </a:solidFill>
                <a:latin typeface="verdana"/>
              </a:rPr>
              <a:t>case</a:t>
            </a:r>
            <a:r>
              <a:rPr lang="en-US" dirty="0">
                <a:solidFill>
                  <a:srgbClr val="000000"/>
                </a:solidFill>
                <a:latin typeface="verdana"/>
              </a:rPr>
              <a:t> 1:   </a:t>
            </a:r>
          </a:p>
          <a:p>
            <a:pPr>
              <a:buNone/>
            </a:pPr>
            <a:r>
              <a:rPr lang="en-US" dirty="0">
                <a:solidFill>
                  <a:srgbClr val="000000"/>
                </a:solidFill>
                <a:latin typeface="verdana"/>
              </a:rPr>
              <a:t>        printf(</a:t>
            </a:r>
            <a:r>
              <a:rPr lang="en-US" dirty="0">
                <a:solidFill>
                  <a:srgbClr val="0000FF"/>
                </a:solidFill>
                <a:latin typeface="verdana"/>
              </a:rPr>
              <a:t>"hi"</a:t>
            </a:r>
            <a:r>
              <a:rPr lang="en-US" dirty="0">
                <a:solidFill>
                  <a:srgbClr val="000000"/>
                </a:solidFill>
                <a:latin typeface="verdana"/>
              </a:rPr>
              <a:t>);  </a:t>
            </a:r>
          </a:p>
          <a:p>
            <a:pPr>
              <a:buNone/>
            </a:pPr>
            <a:r>
              <a:rPr lang="en-US" dirty="0">
                <a:solidFill>
                  <a:srgbClr val="000000"/>
                </a:solidFill>
                <a:latin typeface="verdana"/>
              </a:rPr>
              <a:t>        </a:t>
            </a:r>
            <a:r>
              <a:rPr lang="en-US" b="1" dirty="0">
                <a:solidFill>
                  <a:srgbClr val="006699"/>
                </a:solidFill>
                <a:latin typeface="verdana"/>
              </a:rPr>
              <a:t>break</a:t>
            </a:r>
            <a:r>
              <a:rPr lang="en-US" dirty="0">
                <a:solidFill>
                  <a:srgbClr val="000000"/>
                </a:solidFill>
                <a:latin typeface="verdana"/>
              </a:rPr>
              <a:t>;   </a:t>
            </a:r>
          </a:p>
          <a:p>
            <a:pPr>
              <a:buNone/>
            </a:pPr>
            <a:r>
              <a:rPr lang="en-US" dirty="0">
                <a:solidFill>
                  <a:srgbClr val="000000"/>
                </a:solidFill>
                <a:latin typeface="verdana"/>
              </a:rPr>
              <a:t>        </a:t>
            </a:r>
            <a:r>
              <a:rPr lang="en-US" b="1" dirty="0">
                <a:solidFill>
                  <a:srgbClr val="006699"/>
                </a:solidFill>
                <a:latin typeface="verdana"/>
              </a:rPr>
              <a:t>case</a:t>
            </a:r>
            <a:r>
              <a:rPr lang="en-US" dirty="0">
                <a:solidFill>
                  <a:srgbClr val="000000"/>
                </a:solidFill>
                <a:latin typeface="verdana"/>
              </a:rPr>
              <a:t> 0:   </a:t>
            </a:r>
          </a:p>
          <a:p>
            <a:pPr>
              <a:buNone/>
            </a:pPr>
            <a:r>
              <a:rPr lang="en-US" dirty="0">
                <a:solidFill>
                  <a:srgbClr val="000000"/>
                </a:solidFill>
                <a:latin typeface="verdana"/>
              </a:rPr>
              <a:t>        printf(</a:t>
            </a:r>
            <a:r>
              <a:rPr lang="en-US" dirty="0">
                <a:solidFill>
                  <a:srgbClr val="0000FF"/>
                </a:solidFill>
                <a:latin typeface="verdana"/>
              </a:rPr>
              <a:t>"bye"</a:t>
            </a:r>
            <a:r>
              <a:rPr lang="en-US" dirty="0">
                <a:solidFill>
                  <a:srgbClr val="000000"/>
                </a:solidFill>
                <a:latin typeface="verdana"/>
              </a:rPr>
              <a:t>);  </a:t>
            </a:r>
          </a:p>
          <a:p>
            <a:pPr>
              <a:buNone/>
            </a:pPr>
            <a:r>
              <a:rPr lang="en-US" dirty="0">
                <a:solidFill>
                  <a:srgbClr val="000000"/>
                </a:solidFill>
                <a:latin typeface="verdana"/>
              </a:rPr>
              <a:t>        </a:t>
            </a:r>
            <a:r>
              <a:rPr lang="en-US" b="1" dirty="0">
                <a:solidFill>
                  <a:srgbClr val="006699"/>
                </a:solidFill>
                <a:latin typeface="verdana"/>
              </a:rPr>
              <a:t>break</a:t>
            </a:r>
            <a:r>
              <a:rPr lang="en-US" dirty="0">
                <a:solidFill>
                  <a:srgbClr val="000000"/>
                </a:solidFill>
                <a:latin typeface="verdana"/>
              </a:rPr>
              <a:t>;  </a:t>
            </a:r>
          </a:p>
          <a:p>
            <a:pPr>
              <a:buNone/>
            </a:pPr>
            <a:r>
              <a:rPr lang="en-US" dirty="0">
                <a:solidFill>
                  <a:srgbClr val="000000"/>
                </a:solidFill>
                <a:latin typeface="verdana"/>
              </a:rPr>
              <a:t>        </a:t>
            </a:r>
            <a:r>
              <a:rPr lang="en-US" b="1" dirty="0">
                <a:solidFill>
                  <a:srgbClr val="006699"/>
                </a:solidFill>
                <a:latin typeface="verdana"/>
              </a:rPr>
              <a:t>default</a:t>
            </a:r>
            <a:r>
              <a:rPr lang="en-US" dirty="0">
                <a:solidFill>
                  <a:srgbClr val="000000"/>
                </a:solidFill>
                <a:latin typeface="verdana"/>
              </a:rPr>
              <a:t>:   </a:t>
            </a:r>
          </a:p>
          <a:p>
            <a:pPr>
              <a:buNone/>
            </a:pPr>
            <a:r>
              <a:rPr lang="en-US" dirty="0">
                <a:solidFill>
                  <a:srgbClr val="000000"/>
                </a:solidFill>
                <a:latin typeface="verdana"/>
              </a:rPr>
              <a:t>        printf(</a:t>
            </a:r>
            <a:r>
              <a:rPr lang="en-US" dirty="0">
                <a:solidFill>
                  <a:srgbClr val="0000FF"/>
                </a:solidFill>
                <a:latin typeface="verdana"/>
              </a:rPr>
              <a:t>" Hello bye "</a:t>
            </a:r>
            <a:r>
              <a:rPr lang="en-US" dirty="0">
                <a:solidFill>
                  <a:srgbClr val="000000"/>
                </a:solidFill>
                <a:latin typeface="verdana"/>
              </a:rPr>
              <a:t>);  </a:t>
            </a:r>
          </a:p>
          <a:p>
            <a:pPr>
              <a:buNone/>
            </a:pPr>
            <a:r>
              <a:rPr lang="en-US" dirty="0">
                <a:solidFill>
                  <a:srgbClr val="000000"/>
                </a:solidFill>
                <a:latin typeface="verdana"/>
              </a:rPr>
              <a:t>    }   </a:t>
            </a:r>
          </a:p>
          <a:p>
            <a:pPr>
              <a:buNone/>
            </a:pPr>
            <a:r>
              <a:rPr lang="en-US" dirty="0">
                <a:solidFill>
                  <a:srgbClr val="000000"/>
                </a:solidFill>
                <a:latin typeface="verdana"/>
              </a:rPr>
              <a:t>          </a:t>
            </a:r>
          </a:p>
          <a:p>
            <a:pPr>
              <a:buNone/>
            </a:pPr>
            <a:r>
              <a:rPr lang="en-US" dirty="0">
                <a:solidFill>
                  <a:srgbClr val="000000"/>
                </a:solidFill>
                <a:latin typeface="verdana"/>
              </a:rPr>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admin\Desktop\raptor_big_of_two_programming9.png"/>
          <p:cNvPicPr>
            <a:picLocks noChangeAspect="1" noChangeArrowheads="1"/>
          </p:cNvPicPr>
          <p:nvPr/>
        </p:nvPicPr>
        <p:blipFill>
          <a:blip r:embed="rId2" cstate="print"/>
          <a:srcRect/>
          <a:stretch>
            <a:fillRect/>
          </a:stretch>
        </p:blipFill>
        <p:spPr bwMode="auto">
          <a:xfrm>
            <a:off x="381000" y="381000"/>
            <a:ext cx="8534399" cy="64770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Output:</a:t>
            </a:r>
          </a:p>
        </p:txBody>
      </p:sp>
      <p:sp>
        <p:nvSpPr>
          <p:cNvPr id="3" name="Content Placeholder 2"/>
          <p:cNvSpPr>
            <a:spLocks noGrp="1"/>
          </p:cNvSpPr>
          <p:nvPr>
            <p:ph idx="1"/>
          </p:nvPr>
        </p:nvSpPr>
        <p:spPr>
          <a:xfrm>
            <a:off x="457200" y="990600"/>
            <a:ext cx="8229600" cy="5486400"/>
          </a:xfrm>
        </p:spPr>
        <p:txBody>
          <a:bodyPr/>
          <a:lstStyle/>
          <a:p>
            <a:r>
              <a:rPr lang="en-US" dirty="0"/>
              <a:t>hi</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Switch without break: </a:t>
            </a:r>
            <a:r>
              <a:rPr lang="en-US" dirty="0" err="1"/>
              <a:t>fallthrough</a:t>
            </a:r>
            <a:r>
              <a:rPr lang="en-US" dirty="0"/>
              <a:t> case</a:t>
            </a:r>
          </a:p>
        </p:txBody>
      </p:sp>
      <p:sp>
        <p:nvSpPr>
          <p:cNvPr id="3" name="Content Placeholder 2"/>
          <p:cNvSpPr>
            <a:spLocks noGrp="1"/>
          </p:cNvSpPr>
          <p:nvPr>
            <p:ph idx="1"/>
          </p:nvPr>
        </p:nvSpPr>
        <p:spPr>
          <a:xfrm>
            <a:off x="457200" y="1066800"/>
            <a:ext cx="8229600" cy="5410200"/>
          </a:xfrm>
        </p:spPr>
        <p:txBody>
          <a:bodyPr>
            <a:normAutofit fontScale="550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number=0;    </a:t>
            </a:r>
          </a:p>
          <a:p>
            <a:pPr>
              <a:buNone/>
            </a:pPr>
            <a:r>
              <a:rPr lang="en-US" dirty="0">
                <a:solidFill>
                  <a:srgbClr val="000000"/>
                </a:solidFill>
                <a:latin typeface="verdana"/>
              </a:rPr>
              <a:t>  </a:t>
            </a:r>
          </a:p>
          <a:p>
            <a:pPr>
              <a:buNone/>
            </a:pPr>
            <a:r>
              <a:rPr lang="en-US" dirty="0">
                <a:solidFill>
                  <a:srgbClr val="000000"/>
                </a:solidFill>
                <a:latin typeface="verdana"/>
              </a:rPr>
              <a:t>printf(</a:t>
            </a:r>
            <a:r>
              <a:rPr lang="en-US" dirty="0">
                <a:solidFill>
                  <a:srgbClr val="0000FF"/>
                </a:solidFill>
                <a:latin typeface="verdana"/>
              </a:rPr>
              <a:t>"enter a number:"</a:t>
            </a:r>
            <a:r>
              <a:rPr lang="en-US" dirty="0">
                <a:solidFill>
                  <a:srgbClr val="000000"/>
                </a:solidFill>
                <a:latin typeface="verdana"/>
              </a:rPr>
              <a:t>);  </a:t>
            </a:r>
          </a:p>
          <a:p>
            <a:pPr>
              <a:buNone/>
            </a:pPr>
            <a:r>
              <a:rPr lang="en-US" dirty="0" err="1">
                <a:solidFill>
                  <a:srgbClr val="000000"/>
                </a:solidFill>
                <a:latin typeface="verdana"/>
              </a:rPr>
              <a:t>scanf</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d"</a:t>
            </a:r>
            <a:r>
              <a:rPr lang="en-US" dirty="0" err="1">
                <a:solidFill>
                  <a:srgbClr val="000000"/>
                </a:solidFill>
                <a:latin typeface="verdana"/>
              </a:rPr>
              <a:t>,&amp;number</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switch</a:t>
            </a:r>
            <a:r>
              <a:rPr lang="en-US" dirty="0">
                <a:solidFill>
                  <a:srgbClr val="000000"/>
                </a:solidFill>
                <a:latin typeface="verdana"/>
              </a:rPr>
              <a:t>(number){  </a:t>
            </a:r>
          </a:p>
          <a:p>
            <a:pPr>
              <a:buNone/>
            </a:pPr>
            <a:r>
              <a:rPr lang="en-US" b="1" dirty="0">
                <a:solidFill>
                  <a:srgbClr val="006699"/>
                </a:solidFill>
                <a:latin typeface="verdana"/>
              </a:rPr>
              <a:t>case</a:t>
            </a:r>
            <a:r>
              <a:rPr lang="en-US" dirty="0">
                <a:solidFill>
                  <a:srgbClr val="000000"/>
                </a:solidFill>
                <a:latin typeface="verdana"/>
              </a:rPr>
              <a:t> 10:  </a:t>
            </a:r>
          </a:p>
          <a:p>
            <a:pPr>
              <a:buNone/>
            </a:pPr>
            <a:r>
              <a:rPr lang="en-US" dirty="0">
                <a:solidFill>
                  <a:srgbClr val="000000"/>
                </a:solidFill>
                <a:latin typeface="verdana"/>
              </a:rPr>
              <a:t>printf(</a:t>
            </a:r>
            <a:r>
              <a:rPr lang="en-US" dirty="0">
                <a:solidFill>
                  <a:srgbClr val="0000FF"/>
                </a:solidFill>
                <a:latin typeface="verdana"/>
              </a:rPr>
              <a:t>"number is equal to 10\n"</a:t>
            </a:r>
            <a:r>
              <a:rPr lang="en-US" dirty="0">
                <a:solidFill>
                  <a:srgbClr val="000000"/>
                </a:solidFill>
                <a:latin typeface="verdana"/>
              </a:rPr>
              <a:t>);  </a:t>
            </a:r>
          </a:p>
          <a:p>
            <a:pPr>
              <a:buNone/>
            </a:pPr>
            <a:r>
              <a:rPr lang="en-US" b="1" dirty="0">
                <a:solidFill>
                  <a:srgbClr val="006699"/>
                </a:solidFill>
                <a:latin typeface="verdana"/>
              </a:rPr>
              <a:t>case</a:t>
            </a:r>
            <a:r>
              <a:rPr lang="en-US" dirty="0">
                <a:solidFill>
                  <a:srgbClr val="000000"/>
                </a:solidFill>
                <a:latin typeface="verdana"/>
              </a:rPr>
              <a:t> 50:  </a:t>
            </a:r>
          </a:p>
          <a:p>
            <a:pPr>
              <a:buNone/>
            </a:pPr>
            <a:r>
              <a:rPr lang="en-US" dirty="0">
                <a:solidFill>
                  <a:srgbClr val="000000"/>
                </a:solidFill>
                <a:latin typeface="verdana"/>
              </a:rPr>
              <a:t>printf(</a:t>
            </a:r>
            <a:r>
              <a:rPr lang="en-US" dirty="0">
                <a:solidFill>
                  <a:srgbClr val="0000FF"/>
                </a:solidFill>
                <a:latin typeface="verdana"/>
              </a:rPr>
              <a:t>"number is equal to 50\n"</a:t>
            </a:r>
            <a:r>
              <a:rPr lang="en-US" dirty="0">
                <a:solidFill>
                  <a:srgbClr val="000000"/>
                </a:solidFill>
                <a:latin typeface="verdana"/>
              </a:rPr>
              <a:t>);  </a:t>
            </a:r>
          </a:p>
          <a:p>
            <a:pPr>
              <a:buNone/>
            </a:pPr>
            <a:r>
              <a:rPr lang="en-US" b="1" dirty="0">
                <a:solidFill>
                  <a:srgbClr val="006699"/>
                </a:solidFill>
                <a:latin typeface="verdana"/>
              </a:rPr>
              <a:t>case</a:t>
            </a:r>
            <a:r>
              <a:rPr lang="en-US" dirty="0">
                <a:solidFill>
                  <a:srgbClr val="000000"/>
                </a:solidFill>
                <a:latin typeface="verdana"/>
              </a:rPr>
              <a:t> 100:  </a:t>
            </a:r>
          </a:p>
          <a:p>
            <a:pPr>
              <a:buNone/>
            </a:pPr>
            <a:r>
              <a:rPr lang="en-US" dirty="0">
                <a:solidFill>
                  <a:srgbClr val="000000"/>
                </a:solidFill>
                <a:latin typeface="verdana"/>
              </a:rPr>
              <a:t>printf(</a:t>
            </a:r>
            <a:r>
              <a:rPr lang="en-US" dirty="0">
                <a:solidFill>
                  <a:srgbClr val="0000FF"/>
                </a:solidFill>
                <a:latin typeface="verdana"/>
              </a:rPr>
              <a:t>"number is equal to 100\n"</a:t>
            </a:r>
            <a:r>
              <a:rPr lang="en-US" dirty="0">
                <a:solidFill>
                  <a:srgbClr val="000000"/>
                </a:solidFill>
                <a:latin typeface="verdana"/>
              </a:rPr>
              <a:t>);  </a:t>
            </a:r>
          </a:p>
          <a:p>
            <a:pPr>
              <a:buNone/>
            </a:pPr>
            <a:r>
              <a:rPr lang="en-US" b="1" dirty="0">
                <a:solidFill>
                  <a:srgbClr val="006699"/>
                </a:solidFill>
                <a:latin typeface="verdana"/>
              </a:rPr>
              <a:t>default</a:t>
            </a:r>
            <a:r>
              <a:rPr lang="en-US" dirty="0">
                <a:solidFill>
                  <a:srgbClr val="000000"/>
                </a:solidFill>
                <a:latin typeface="verdana"/>
              </a:rPr>
              <a:t>:  </a:t>
            </a:r>
          </a:p>
          <a:p>
            <a:pPr>
              <a:buNone/>
            </a:pPr>
            <a:r>
              <a:rPr lang="en-US" dirty="0">
                <a:solidFill>
                  <a:srgbClr val="000000"/>
                </a:solidFill>
                <a:latin typeface="verdana"/>
              </a:rPr>
              <a:t>printf(</a:t>
            </a:r>
            <a:r>
              <a:rPr lang="en-US" dirty="0">
                <a:solidFill>
                  <a:srgbClr val="0000FF"/>
                </a:solidFill>
                <a:latin typeface="verdana"/>
              </a:rPr>
              <a:t>"number is not equal to 10, 50 or 100"</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enter a number:10 </a:t>
            </a:r>
          </a:p>
          <a:p>
            <a:r>
              <a:rPr lang="en-US" dirty="0"/>
              <a:t>number is equal to 10 </a:t>
            </a:r>
          </a:p>
          <a:p>
            <a:r>
              <a:rPr lang="en-US" dirty="0"/>
              <a:t>number is equal to 50</a:t>
            </a:r>
          </a:p>
          <a:p>
            <a:r>
              <a:rPr lang="en-US" dirty="0"/>
              <a:t> number is equal to 100 </a:t>
            </a:r>
          </a:p>
          <a:p>
            <a:r>
              <a:rPr lang="en-US" dirty="0"/>
              <a:t>number is not equal to 10, 50 or 100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statements</a:t>
            </a:r>
          </a:p>
        </p:txBody>
      </p:sp>
      <p:sp>
        <p:nvSpPr>
          <p:cNvPr id="3" name="Content Placeholder 2"/>
          <p:cNvSpPr>
            <a:spLocks noGrp="1"/>
          </p:cNvSpPr>
          <p:nvPr>
            <p:ph idx="1"/>
          </p:nvPr>
        </p:nvSpPr>
        <p:spPr/>
        <p:txBody>
          <a:bodyPr/>
          <a:lstStyle/>
          <a:p>
            <a:r>
              <a:rPr lang="en-US" dirty="0"/>
              <a:t>The looping can be defined as repeating the same process multiple times until a specific condition satisfies.</a:t>
            </a:r>
          </a:p>
          <a:p>
            <a:r>
              <a:rPr lang="en-US" dirty="0"/>
              <a:t>Loops are of 2 types: </a:t>
            </a:r>
          </a:p>
          <a:p>
            <a:r>
              <a:rPr lang="en-US" dirty="0"/>
              <a:t>entry-controlled loop and </a:t>
            </a:r>
          </a:p>
          <a:p>
            <a:r>
              <a:rPr lang="en-US" dirty="0"/>
              <a:t>exit-controlled loop.</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lstStyle/>
          <a:p>
            <a:r>
              <a:rPr lang="en-US" dirty="0"/>
              <a:t> </a:t>
            </a:r>
            <a:r>
              <a:rPr lang="en-US" b="1" dirty="0">
                <a:hlinkClick r:id="rId2"/>
              </a:rPr>
              <a:t>Entry Control Loop</a:t>
            </a:r>
            <a:r>
              <a:rPr lang="en-US" dirty="0"/>
              <a:t> the test condition is checked first and if that condition is true then the block of the statement will be executed.</a:t>
            </a:r>
          </a:p>
          <a:p>
            <a:r>
              <a:rPr lang="en-US" dirty="0"/>
              <a:t>Ex: while loop, for loop</a:t>
            </a:r>
          </a:p>
          <a:p>
            <a:r>
              <a:rPr lang="en-US" dirty="0"/>
              <a:t> </a:t>
            </a:r>
          </a:p>
          <a:p>
            <a:r>
              <a:rPr lang="en-US" dirty="0"/>
              <a:t>While in </a:t>
            </a:r>
            <a:r>
              <a:rPr lang="en-US" b="1" dirty="0"/>
              <a:t>Exit control loop</a:t>
            </a:r>
            <a:r>
              <a:rPr lang="en-US" dirty="0"/>
              <a:t> first executes the body of the loop and checks condition at last.</a:t>
            </a:r>
          </a:p>
          <a:p>
            <a:r>
              <a:rPr lang="en-US" dirty="0"/>
              <a:t>Ex: do-while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while loop in C</a:t>
            </a:r>
            <a:br>
              <a:rPr lang="en-US" dirty="0"/>
            </a:br>
            <a:endParaRPr lang="en-US" dirty="0"/>
          </a:p>
        </p:txBody>
      </p:sp>
      <p:sp>
        <p:nvSpPr>
          <p:cNvPr id="3" name="Content Placeholder 2"/>
          <p:cNvSpPr>
            <a:spLocks noGrp="1"/>
          </p:cNvSpPr>
          <p:nvPr>
            <p:ph idx="1"/>
          </p:nvPr>
        </p:nvSpPr>
        <p:spPr>
          <a:xfrm>
            <a:off x="457200" y="762000"/>
            <a:ext cx="8229600" cy="5715000"/>
          </a:xfrm>
        </p:spPr>
        <p:txBody>
          <a:bodyPr/>
          <a:lstStyle/>
          <a:p>
            <a:r>
              <a:rPr lang="en-US" dirty="0"/>
              <a:t>It is also called a pre-tested loop.</a:t>
            </a:r>
          </a:p>
          <a:p>
            <a:endParaRPr lang="en-US" dirty="0"/>
          </a:p>
          <a:p>
            <a:r>
              <a:rPr lang="en-US" dirty="0"/>
              <a:t>The block of statements is executed in the while loop until the condition specified in the while loop is satisfied.</a:t>
            </a:r>
          </a:p>
          <a:p>
            <a:r>
              <a:rPr lang="en-US" dirty="0"/>
              <a:t>Syntax:</a:t>
            </a:r>
          </a:p>
          <a:p>
            <a:r>
              <a:rPr lang="en-US" dirty="0"/>
              <a:t>initialization</a:t>
            </a:r>
          </a:p>
          <a:p>
            <a:r>
              <a:rPr lang="en-US" b="1" dirty="0"/>
              <a:t>while</a:t>
            </a:r>
            <a:r>
              <a:rPr lang="en-US" dirty="0"/>
              <a:t>(condition){  </a:t>
            </a:r>
          </a:p>
          <a:p>
            <a:r>
              <a:rPr lang="en-US" dirty="0"/>
              <a:t>//code to be executed  (</a:t>
            </a:r>
            <a:r>
              <a:rPr lang="en-US" dirty="0" err="1"/>
              <a:t>incrementation</a:t>
            </a:r>
            <a:r>
              <a:rPr lang="en-US" dirty="0"/>
              <a:t>)</a:t>
            </a:r>
          </a:p>
          <a:p>
            <a:r>
              <a:rPr lang="en-US" dirty="0"/>
              <a: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while.png"/>
          <p:cNvPicPr>
            <a:picLocks noChangeAspect="1" noChangeArrowheads="1"/>
          </p:cNvPicPr>
          <p:nvPr/>
        </p:nvPicPr>
        <p:blipFill>
          <a:blip r:embed="rId2" cstate="print"/>
          <a:srcRect/>
          <a:stretch>
            <a:fillRect/>
          </a:stretch>
        </p:blipFill>
        <p:spPr bwMode="auto">
          <a:xfrm>
            <a:off x="1828800" y="685800"/>
            <a:ext cx="5333999" cy="5105399"/>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a:t>
            </a:r>
            <a:r>
              <a:rPr lang="en-US" dirty="0" err="1">
                <a:solidFill>
                  <a:srgbClr val="000000"/>
                </a:solidFill>
                <a:latin typeface="verdana"/>
              </a:rPr>
              <a:t>i</a:t>
            </a:r>
            <a:r>
              <a:rPr lang="en-US" dirty="0">
                <a:solidFill>
                  <a:srgbClr val="000000"/>
                </a:solidFill>
                <a:latin typeface="verdana"/>
              </a:rPr>
              <a:t>=1;      </a:t>
            </a:r>
          </a:p>
          <a:p>
            <a:pPr>
              <a:buNone/>
            </a:pPr>
            <a:r>
              <a:rPr lang="en-US" b="1" dirty="0">
                <a:solidFill>
                  <a:srgbClr val="006699"/>
                </a:solidFill>
                <a:latin typeface="verdana"/>
              </a:rPr>
              <a:t>while</a:t>
            </a:r>
            <a:r>
              <a:rPr lang="en-US" dirty="0">
                <a:solidFill>
                  <a:srgbClr val="000000"/>
                </a:solidFill>
                <a:latin typeface="verdana"/>
              </a:rPr>
              <a:t>(</a:t>
            </a:r>
            <a:r>
              <a:rPr lang="en-US" dirty="0" err="1">
                <a:solidFill>
                  <a:srgbClr val="000000"/>
                </a:solidFill>
                <a:latin typeface="verdana"/>
              </a:rPr>
              <a:t>i</a:t>
            </a:r>
            <a:r>
              <a:rPr lang="en-US" dirty="0">
                <a:solidFill>
                  <a:srgbClr val="000000"/>
                </a:solidFill>
                <a:latin typeface="verdana"/>
              </a:rPr>
              <a:t>&lt;=10){      </a:t>
            </a:r>
          </a:p>
          <a:p>
            <a:pPr>
              <a:buNone/>
            </a:pPr>
            <a:r>
              <a:rPr lang="en-US" dirty="0">
                <a:solidFill>
                  <a:srgbClr val="000000"/>
                </a:solidFill>
                <a:latin typeface="verdana"/>
              </a:rPr>
              <a:t>printf(</a:t>
            </a:r>
            <a:r>
              <a:rPr lang="en-US" dirty="0">
                <a:solidFill>
                  <a:srgbClr val="0000FF"/>
                </a:solidFill>
                <a:latin typeface="verdana"/>
              </a:rPr>
              <a:t>"%d \</a:t>
            </a:r>
            <a:r>
              <a:rPr lang="en-US" dirty="0" err="1">
                <a:solidFill>
                  <a:srgbClr val="0000FF"/>
                </a:solidFill>
                <a:latin typeface="verdana"/>
              </a:rPr>
              <a:t>n"</a:t>
            </a:r>
            <a:r>
              <a:rPr lang="en-US" dirty="0" err="1">
                <a:solidFill>
                  <a:srgbClr val="000000"/>
                </a:solidFill>
                <a:latin typeface="verdana"/>
              </a:rPr>
              <a:t>,i</a:t>
            </a:r>
            <a:r>
              <a:rPr lang="en-US" dirty="0">
                <a:solidFill>
                  <a:srgbClr val="000000"/>
                </a:solidFill>
                <a:latin typeface="verdana"/>
              </a:rPr>
              <a:t>);      </a:t>
            </a:r>
          </a:p>
          <a:p>
            <a:pPr>
              <a:buNone/>
            </a:pPr>
            <a:r>
              <a:rPr lang="en-US" dirty="0" err="1">
                <a:solidFill>
                  <a:srgbClr val="000000"/>
                </a:solidFill>
                <a:latin typeface="verdana"/>
              </a:rPr>
              <a:t>i</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85000" lnSpcReduction="20000"/>
          </a:bodyPr>
          <a:lstStyle/>
          <a:p>
            <a:r>
              <a:rPr lang="en-US" dirty="0"/>
              <a:t>1 </a:t>
            </a:r>
          </a:p>
          <a:p>
            <a:r>
              <a:rPr lang="en-US" dirty="0"/>
              <a:t>2 </a:t>
            </a:r>
          </a:p>
          <a:p>
            <a:r>
              <a:rPr lang="en-US" dirty="0"/>
              <a:t>3 </a:t>
            </a:r>
          </a:p>
          <a:p>
            <a:r>
              <a:rPr lang="en-US" dirty="0"/>
              <a:t>4 </a:t>
            </a:r>
          </a:p>
          <a:p>
            <a:r>
              <a:rPr lang="en-US" dirty="0"/>
              <a:t>5 </a:t>
            </a:r>
          </a:p>
          <a:p>
            <a:r>
              <a:rPr lang="en-US" dirty="0"/>
              <a:t>6</a:t>
            </a:r>
          </a:p>
          <a:p>
            <a:r>
              <a:rPr lang="en-US" dirty="0"/>
              <a:t> 7 </a:t>
            </a:r>
          </a:p>
          <a:p>
            <a:r>
              <a:rPr lang="en-US" dirty="0"/>
              <a:t>8</a:t>
            </a:r>
          </a:p>
          <a:p>
            <a:r>
              <a:rPr lang="en-US" dirty="0"/>
              <a:t> 9 </a:t>
            </a:r>
          </a:p>
          <a:p>
            <a:r>
              <a:rPr lang="en-US" dirty="0"/>
              <a:t>10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a:t>
            </a:r>
            <a:r>
              <a:rPr lang="en-US" dirty="0" err="1">
                <a:solidFill>
                  <a:srgbClr val="000000"/>
                </a:solidFill>
                <a:latin typeface="verdana"/>
              </a:rPr>
              <a:t>i</a:t>
            </a:r>
            <a:r>
              <a:rPr lang="en-US" dirty="0">
                <a:solidFill>
                  <a:srgbClr val="000000"/>
                </a:solidFill>
                <a:latin typeface="verdana"/>
              </a:rPr>
              <a:t>=1,number=0,b=9;    </a:t>
            </a:r>
          </a:p>
          <a:p>
            <a:pPr>
              <a:buNone/>
            </a:pPr>
            <a:r>
              <a:rPr lang="en-US" dirty="0">
                <a:solidFill>
                  <a:srgbClr val="000000"/>
                </a:solidFill>
                <a:latin typeface="verdana"/>
              </a:rPr>
              <a:t>printf(</a:t>
            </a:r>
            <a:r>
              <a:rPr lang="en-US" dirty="0">
                <a:solidFill>
                  <a:srgbClr val="0000FF"/>
                </a:solidFill>
                <a:latin typeface="verdana"/>
              </a:rPr>
              <a:t>"Enter a number: "</a:t>
            </a:r>
            <a:r>
              <a:rPr lang="en-US" dirty="0">
                <a:solidFill>
                  <a:srgbClr val="000000"/>
                </a:solidFill>
                <a:latin typeface="verdana"/>
              </a:rPr>
              <a:t>);    </a:t>
            </a:r>
          </a:p>
          <a:p>
            <a:pPr>
              <a:buNone/>
            </a:pPr>
            <a:r>
              <a:rPr lang="en-US" dirty="0" err="1">
                <a:solidFill>
                  <a:srgbClr val="000000"/>
                </a:solidFill>
                <a:latin typeface="verdana"/>
              </a:rPr>
              <a:t>scanf</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d"</a:t>
            </a:r>
            <a:r>
              <a:rPr lang="en-US" dirty="0" err="1">
                <a:solidFill>
                  <a:srgbClr val="000000"/>
                </a:solidFill>
                <a:latin typeface="verdana"/>
              </a:rPr>
              <a:t>,&amp;number</a:t>
            </a:r>
            <a:r>
              <a:rPr lang="en-US" dirty="0">
                <a:solidFill>
                  <a:srgbClr val="000000"/>
                </a:solidFill>
                <a:latin typeface="verdana"/>
              </a:rPr>
              <a:t>);    </a:t>
            </a:r>
          </a:p>
          <a:p>
            <a:pPr>
              <a:buNone/>
            </a:pPr>
            <a:r>
              <a:rPr lang="en-US" b="1" dirty="0">
                <a:solidFill>
                  <a:srgbClr val="006699"/>
                </a:solidFill>
                <a:latin typeface="verdana"/>
              </a:rPr>
              <a:t>while</a:t>
            </a:r>
            <a:r>
              <a:rPr lang="en-US" dirty="0">
                <a:solidFill>
                  <a:srgbClr val="000000"/>
                </a:solidFill>
                <a:latin typeface="verdana"/>
              </a:rPr>
              <a:t>(</a:t>
            </a:r>
            <a:r>
              <a:rPr lang="en-US" dirty="0" err="1">
                <a:solidFill>
                  <a:srgbClr val="000000"/>
                </a:solidFill>
                <a:latin typeface="verdana"/>
              </a:rPr>
              <a:t>i</a:t>
            </a:r>
            <a:r>
              <a:rPr lang="en-US" dirty="0">
                <a:solidFill>
                  <a:srgbClr val="000000"/>
                </a:solidFill>
                <a:latin typeface="verdana"/>
              </a:rPr>
              <a:t>&lt;=10){    </a:t>
            </a:r>
          </a:p>
          <a:p>
            <a:pPr>
              <a:buNone/>
            </a:pPr>
            <a:r>
              <a:rPr lang="en-US" dirty="0">
                <a:solidFill>
                  <a:srgbClr val="000000"/>
                </a:solidFill>
                <a:latin typeface="verdana"/>
              </a:rPr>
              <a:t>printf(</a:t>
            </a:r>
            <a:r>
              <a:rPr lang="en-US" dirty="0">
                <a:solidFill>
                  <a:srgbClr val="0000FF"/>
                </a:solidFill>
                <a:latin typeface="verdana"/>
              </a:rPr>
              <a:t>"%d \n"</a:t>
            </a:r>
            <a:r>
              <a:rPr lang="en-US" dirty="0">
                <a:solidFill>
                  <a:srgbClr val="000000"/>
                </a:solidFill>
                <a:latin typeface="verdana"/>
              </a:rPr>
              <a:t>,(number*</a:t>
            </a:r>
            <a:r>
              <a:rPr lang="en-US" dirty="0" err="1">
                <a:solidFill>
                  <a:srgbClr val="000000"/>
                </a:solidFill>
                <a:latin typeface="verdana"/>
              </a:rPr>
              <a:t>i</a:t>
            </a:r>
            <a:r>
              <a:rPr lang="en-US" dirty="0">
                <a:solidFill>
                  <a:srgbClr val="000000"/>
                </a:solidFill>
                <a:latin typeface="verdana"/>
              </a:rPr>
              <a:t>));    </a:t>
            </a:r>
          </a:p>
          <a:p>
            <a:pPr>
              <a:buNone/>
            </a:pPr>
            <a:r>
              <a:rPr lang="en-US" dirty="0" err="1">
                <a:solidFill>
                  <a:srgbClr val="000000"/>
                </a:solidFill>
                <a:latin typeface="verdana"/>
              </a:rPr>
              <a:t>i</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esktop\flowchart-2.jpg"/>
          <p:cNvPicPr>
            <a:picLocks noChangeAspect="1" noChangeArrowheads="1"/>
          </p:cNvPicPr>
          <p:nvPr/>
        </p:nvPicPr>
        <p:blipFill>
          <a:blip r:embed="rId2" cstate="print"/>
          <a:srcRect/>
          <a:stretch>
            <a:fillRect/>
          </a:stretch>
        </p:blipFill>
        <p:spPr bwMode="auto">
          <a:xfrm>
            <a:off x="-63500" y="-742950"/>
            <a:ext cx="9271000" cy="83439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7500" lnSpcReduction="20000"/>
          </a:bodyPr>
          <a:lstStyle/>
          <a:p>
            <a:r>
              <a:rPr lang="en-US" dirty="0"/>
              <a:t>Enter a number: 50 </a:t>
            </a:r>
          </a:p>
          <a:p>
            <a:r>
              <a:rPr lang="en-US" dirty="0"/>
              <a:t>50 </a:t>
            </a:r>
          </a:p>
          <a:p>
            <a:r>
              <a:rPr lang="en-US" dirty="0"/>
              <a:t>100 </a:t>
            </a:r>
          </a:p>
          <a:p>
            <a:r>
              <a:rPr lang="en-US" dirty="0"/>
              <a:t>150 </a:t>
            </a:r>
          </a:p>
          <a:p>
            <a:r>
              <a:rPr lang="en-US" dirty="0"/>
              <a:t>200 </a:t>
            </a:r>
          </a:p>
          <a:p>
            <a:r>
              <a:rPr lang="en-US" dirty="0"/>
              <a:t>250 </a:t>
            </a:r>
          </a:p>
          <a:p>
            <a:r>
              <a:rPr lang="en-US" dirty="0"/>
              <a:t>300 </a:t>
            </a:r>
          </a:p>
          <a:p>
            <a:r>
              <a:rPr lang="en-US" dirty="0"/>
              <a:t>350 </a:t>
            </a:r>
          </a:p>
          <a:p>
            <a:r>
              <a:rPr lang="en-US" dirty="0"/>
              <a:t>400 </a:t>
            </a:r>
          </a:p>
          <a:p>
            <a:r>
              <a:rPr lang="en-US" dirty="0"/>
              <a:t>450 </a:t>
            </a:r>
          </a:p>
          <a:p>
            <a:r>
              <a:rPr lang="en-US" dirty="0"/>
              <a:t>500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a:solidFill>
                  <a:srgbClr val="006699"/>
                </a:solidFill>
                <a:latin typeface="verdana"/>
              </a:rPr>
              <a:t>void</a:t>
            </a:r>
            <a:r>
              <a:rPr lang="en-US" dirty="0">
                <a:solidFill>
                  <a:srgbClr val="000000"/>
                </a:solidFill>
                <a:latin typeface="verdana"/>
              </a:rPr>
              <a:t> main ()  </a:t>
            </a:r>
          </a:p>
          <a:p>
            <a:pPr>
              <a:buNone/>
            </a:pPr>
            <a:r>
              <a:rPr lang="en-US" dirty="0">
                <a:solidFill>
                  <a:srgbClr val="000000"/>
                </a:solidFill>
                <a:latin typeface="verdana"/>
              </a:rPr>
              <a:t>{  </a:t>
            </a:r>
          </a:p>
          <a:p>
            <a:pPr>
              <a:buNone/>
            </a:pPr>
            <a:r>
              <a:rPr lang="en-US" dirty="0">
                <a:solidFill>
                  <a:srgbClr val="000000"/>
                </a:solidFill>
                <a:latin typeface="verdana"/>
              </a:rPr>
              <a:t>    </a:t>
            </a:r>
            <a:r>
              <a:rPr lang="en-US" b="1" dirty="0" err="1">
                <a:solidFill>
                  <a:srgbClr val="2E8B57"/>
                </a:solidFill>
                <a:latin typeface="verdana"/>
              </a:rPr>
              <a:t>int</a:t>
            </a:r>
            <a:r>
              <a:rPr lang="en-US" dirty="0">
                <a:solidFill>
                  <a:srgbClr val="000000"/>
                </a:solidFill>
                <a:latin typeface="verdana"/>
              </a:rPr>
              <a:t> j = 1;  </a:t>
            </a:r>
          </a:p>
          <a:p>
            <a:pPr>
              <a:buNone/>
            </a:pPr>
            <a:r>
              <a:rPr lang="en-US" dirty="0">
                <a:solidFill>
                  <a:srgbClr val="000000"/>
                </a:solidFill>
                <a:latin typeface="verdana"/>
              </a:rPr>
              <a:t>    </a:t>
            </a:r>
            <a:r>
              <a:rPr lang="en-US" b="1" dirty="0">
                <a:solidFill>
                  <a:srgbClr val="006699"/>
                </a:solidFill>
                <a:latin typeface="verdana"/>
              </a:rPr>
              <a:t>while</a:t>
            </a:r>
            <a:r>
              <a:rPr lang="en-US" dirty="0">
                <a:solidFill>
                  <a:srgbClr val="000000"/>
                </a:solidFill>
                <a:latin typeface="verdana"/>
              </a:rPr>
              <a:t>(j+=2,j&lt;=10)  </a:t>
            </a:r>
          </a:p>
          <a:p>
            <a:pPr>
              <a:buNone/>
            </a:pPr>
            <a:r>
              <a:rPr lang="en-US" dirty="0">
                <a:solidFill>
                  <a:srgbClr val="000000"/>
                </a:solidFill>
                <a:latin typeface="verdana"/>
              </a:rPr>
              <a:t>    {  </a:t>
            </a:r>
          </a:p>
          <a:p>
            <a:pPr>
              <a:buNone/>
            </a:pPr>
            <a:r>
              <a:rPr lang="en-US" dirty="0">
                <a:solidFill>
                  <a:srgbClr val="000000"/>
                </a:solidFill>
                <a:latin typeface="verdana"/>
              </a:rPr>
              <a:t>        printf(</a:t>
            </a:r>
            <a:r>
              <a:rPr lang="en-US" dirty="0">
                <a:solidFill>
                  <a:srgbClr val="0000FF"/>
                </a:solidFill>
                <a:latin typeface="verdana"/>
              </a:rPr>
              <a:t>"%d "</a:t>
            </a:r>
            <a:r>
              <a:rPr lang="en-US" dirty="0">
                <a:solidFill>
                  <a:srgbClr val="000000"/>
                </a:solidFill>
                <a:latin typeface="verdana"/>
              </a:rPr>
              <a:t>,j);   </a:t>
            </a:r>
          </a:p>
          <a:p>
            <a:pPr>
              <a:buNone/>
            </a:pPr>
            <a:r>
              <a:rPr lang="en-US" dirty="0">
                <a:solidFill>
                  <a:srgbClr val="000000"/>
                </a:solidFill>
                <a:latin typeface="verdana"/>
              </a:rPr>
              <a:t>    }  </a:t>
            </a:r>
          </a:p>
          <a:p>
            <a:pPr>
              <a:buNone/>
            </a:pPr>
            <a:r>
              <a:rPr lang="en-US" dirty="0">
                <a:solidFill>
                  <a:srgbClr val="000000"/>
                </a:solidFill>
                <a:latin typeface="verdana"/>
              </a:rPr>
              <a:t>    printf(</a:t>
            </a:r>
            <a:r>
              <a:rPr lang="en-US" dirty="0">
                <a:solidFill>
                  <a:srgbClr val="0000FF"/>
                </a:solidFill>
                <a:latin typeface="verdana"/>
              </a:rPr>
              <a:t>"%</a:t>
            </a:r>
            <a:r>
              <a:rPr lang="en-US" dirty="0" err="1">
                <a:solidFill>
                  <a:srgbClr val="0000FF"/>
                </a:solidFill>
                <a:latin typeface="verdana"/>
              </a:rPr>
              <a:t>d"</a:t>
            </a:r>
            <a:r>
              <a:rPr lang="en-US" dirty="0" err="1">
                <a:solidFill>
                  <a:srgbClr val="000000"/>
                </a:solidFill>
                <a:latin typeface="verdana"/>
              </a:rPr>
              <a:t>,j</a:t>
            </a:r>
            <a:r>
              <a:rPr lang="en-US" dirty="0">
                <a:solidFill>
                  <a:srgbClr val="000000"/>
                </a:solidFill>
                <a:latin typeface="verdana"/>
              </a:rPr>
              <a:t>);  </a:t>
            </a:r>
          </a:p>
          <a:p>
            <a:pPr>
              <a:buNone/>
            </a:pPr>
            <a:r>
              <a:rPr lang="en-US" dirty="0">
                <a:solidFill>
                  <a:srgbClr val="000000"/>
                </a:solidFill>
                <a:latin typeface="verdana"/>
              </a:rPr>
              <a:t>}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Output</a:t>
            </a:r>
          </a:p>
          <a:p>
            <a:r>
              <a:rPr lang="en-US" dirty="0"/>
              <a:t>3 5 7 9 11</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in c</a:t>
            </a:r>
          </a:p>
        </p:txBody>
      </p:sp>
      <p:sp>
        <p:nvSpPr>
          <p:cNvPr id="3" name="Content Placeholder 2"/>
          <p:cNvSpPr>
            <a:spLocks noGrp="1"/>
          </p:cNvSpPr>
          <p:nvPr>
            <p:ph idx="1"/>
          </p:nvPr>
        </p:nvSpPr>
        <p:spPr/>
        <p:txBody>
          <a:bodyPr/>
          <a:lstStyle/>
          <a:p>
            <a:r>
              <a:rPr lang="en-US" dirty="0"/>
              <a:t>The for loop is used in the case where we need to execute some part of the code until the given condition is satisfied. </a:t>
            </a:r>
          </a:p>
          <a:p>
            <a:endParaRPr lang="en-US" dirty="0"/>
          </a:p>
          <a:p>
            <a:r>
              <a:rPr lang="en-US" dirty="0"/>
              <a:t>The for loop is also called as a per-tested loop.</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b="1" dirty="0"/>
              <a:t>for</a:t>
            </a:r>
            <a:r>
              <a:rPr lang="en-US" dirty="0"/>
              <a:t>(</a:t>
            </a:r>
            <a:r>
              <a:rPr lang="en-US" dirty="0" err="1"/>
              <a:t>initialization;condition;incr</a:t>
            </a:r>
            <a:r>
              <a:rPr lang="en-US" dirty="0"/>
              <a:t>/</a:t>
            </a:r>
            <a:r>
              <a:rPr lang="en-US" dirty="0" err="1"/>
              <a:t>decr</a:t>
            </a:r>
            <a:r>
              <a:rPr lang="en-US" dirty="0"/>
              <a:t>)</a:t>
            </a:r>
          </a:p>
          <a:p>
            <a:r>
              <a:rPr lang="en-US" dirty="0"/>
              <a:t>{  </a:t>
            </a:r>
          </a:p>
          <a:p>
            <a:r>
              <a:rPr lang="en-US" dirty="0"/>
              <a:t>//code to be executed  </a:t>
            </a:r>
          </a:p>
          <a:p>
            <a:r>
              <a:rPr lang="en-US" dirty="0"/>
              <a:t>}  </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forloop.png"/>
          <p:cNvPicPr>
            <a:picLocks noChangeAspect="1" noChangeArrowheads="1"/>
          </p:cNvPicPr>
          <p:nvPr/>
        </p:nvPicPr>
        <p:blipFill>
          <a:blip r:embed="rId2" cstate="print"/>
          <a:srcRect/>
          <a:stretch>
            <a:fillRect/>
          </a:stretch>
        </p:blipFill>
        <p:spPr bwMode="auto">
          <a:xfrm>
            <a:off x="1447800" y="809625"/>
            <a:ext cx="5067300" cy="523875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t>
            </a:r>
          </a:p>
        </p:txBody>
      </p:sp>
      <p:sp>
        <p:nvSpPr>
          <p:cNvPr id="3" name="Content Placeholder 2"/>
          <p:cNvSpPr>
            <a:spLocks noGrp="1"/>
          </p:cNvSpPr>
          <p:nvPr>
            <p:ph idx="1"/>
          </p:nvPr>
        </p:nvSpPr>
        <p:spPr/>
        <p:txBody>
          <a:bodyPr>
            <a:normAutofit lnSpcReduction="1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a:t>
            </a:r>
            <a:r>
              <a:rPr lang="en-US" dirty="0" err="1">
                <a:solidFill>
                  <a:srgbClr val="000000"/>
                </a:solidFill>
                <a:latin typeface="verdana"/>
              </a:rPr>
              <a:t>i</a:t>
            </a:r>
            <a:r>
              <a:rPr lang="en-US" dirty="0">
                <a:solidFill>
                  <a:srgbClr val="000000"/>
                </a:solidFill>
                <a:latin typeface="verdana"/>
              </a:rPr>
              <a:t>=0;        </a:t>
            </a:r>
          </a:p>
          <a:p>
            <a:pPr>
              <a:buNone/>
            </a:pPr>
            <a:r>
              <a:rPr lang="en-US" b="1" dirty="0">
                <a:solidFill>
                  <a:srgbClr val="006699"/>
                </a:solidFill>
                <a:latin typeface="verdana"/>
              </a:rPr>
              <a:t>for</a:t>
            </a:r>
            <a:r>
              <a:rPr lang="en-US" dirty="0">
                <a:solidFill>
                  <a:srgbClr val="000000"/>
                </a:solidFill>
                <a:latin typeface="verdana"/>
              </a:rPr>
              <a:t>(</a:t>
            </a:r>
            <a:r>
              <a:rPr lang="en-US" dirty="0" err="1">
                <a:solidFill>
                  <a:srgbClr val="000000"/>
                </a:solidFill>
                <a:latin typeface="verdana"/>
              </a:rPr>
              <a:t>i</a:t>
            </a:r>
            <a:r>
              <a:rPr lang="en-US" dirty="0">
                <a:solidFill>
                  <a:srgbClr val="000000"/>
                </a:solidFill>
                <a:latin typeface="verdana"/>
              </a:rPr>
              <a:t>=1;i&lt;=10;i++){      </a:t>
            </a:r>
          </a:p>
          <a:p>
            <a:pPr>
              <a:buNone/>
            </a:pPr>
            <a:r>
              <a:rPr lang="en-US" dirty="0">
                <a:solidFill>
                  <a:srgbClr val="000000"/>
                </a:solidFill>
                <a:latin typeface="verdana"/>
              </a:rPr>
              <a:t>printf(</a:t>
            </a:r>
            <a:r>
              <a:rPr lang="en-US" dirty="0">
                <a:solidFill>
                  <a:srgbClr val="0000FF"/>
                </a:solidFill>
                <a:latin typeface="verdana"/>
              </a:rPr>
              <a:t>"%d \</a:t>
            </a:r>
            <a:r>
              <a:rPr lang="en-US" dirty="0" err="1">
                <a:solidFill>
                  <a:srgbClr val="0000FF"/>
                </a:solidFill>
                <a:latin typeface="verdana"/>
              </a:rPr>
              <a:t>n"</a:t>
            </a:r>
            <a:r>
              <a:rPr lang="en-US" dirty="0" err="1">
                <a:solidFill>
                  <a:srgbClr val="000000"/>
                </a:solidFill>
                <a:latin typeface="verdana"/>
              </a:rPr>
              <a:t>,i</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Output</a:t>
            </a:r>
            <a:endParaRPr lang="en-US" dirty="0"/>
          </a:p>
          <a:p>
            <a:r>
              <a:rPr lang="en-US" dirty="0"/>
              <a:t>1 2 3 4 5 6 7 8 9 10</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Print table for the given number using C for loop</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00FF"/>
                </a:solidFill>
                <a:latin typeface="verdana"/>
              </a:rPr>
              <a:t>#include&lt;</a:t>
            </a:r>
            <a:r>
              <a:rPr lang="en-US" dirty="0" err="1">
                <a:solidFill>
                  <a:srgbClr val="0000FF"/>
                </a:solidFill>
                <a:latin typeface="verdana"/>
              </a:rPr>
              <a:t>stdio.h</a:t>
            </a:r>
            <a:r>
              <a:rPr lang="en-US" dirty="0">
                <a:solidFill>
                  <a:srgbClr val="0000FF"/>
                </a:solidFill>
                <a:latin typeface="verdana"/>
              </a:rPr>
              <a:t>&gt;</a:t>
            </a:r>
            <a:r>
              <a:rPr lang="en-US" dirty="0">
                <a:solidFill>
                  <a:srgbClr val="000000"/>
                </a:solidFill>
                <a:latin typeface="verdana"/>
              </a:rPr>
              <a:t>  </a:t>
            </a:r>
          </a:p>
          <a:p>
            <a:pPr>
              <a:buNone/>
            </a:pPr>
            <a:r>
              <a:rPr lang="en-US" b="1" dirty="0" err="1">
                <a:solidFill>
                  <a:srgbClr val="2E8B57"/>
                </a:solidFill>
                <a:latin typeface="verdana"/>
              </a:rPr>
              <a:t>int</a:t>
            </a:r>
            <a:r>
              <a:rPr lang="en-US" dirty="0">
                <a:solidFill>
                  <a:srgbClr val="000000"/>
                </a:solidFill>
                <a:latin typeface="verdana"/>
              </a:rPr>
              <a:t> main(){  </a:t>
            </a:r>
          </a:p>
          <a:p>
            <a:pPr>
              <a:buNone/>
            </a:pPr>
            <a:r>
              <a:rPr lang="en-US" b="1" dirty="0" err="1">
                <a:solidFill>
                  <a:srgbClr val="2E8B57"/>
                </a:solidFill>
                <a:latin typeface="verdana"/>
              </a:rPr>
              <a:t>int</a:t>
            </a:r>
            <a:r>
              <a:rPr lang="en-US" dirty="0">
                <a:solidFill>
                  <a:srgbClr val="000000"/>
                </a:solidFill>
                <a:latin typeface="verdana"/>
              </a:rPr>
              <a:t> </a:t>
            </a:r>
            <a:r>
              <a:rPr lang="en-US" dirty="0" err="1">
                <a:solidFill>
                  <a:srgbClr val="000000"/>
                </a:solidFill>
                <a:latin typeface="verdana"/>
              </a:rPr>
              <a:t>i</a:t>
            </a:r>
            <a:r>
              <a:rPr lang="en-US" dirty="0">
                <a:solidFill>
                  <a:srgbClr val="000000"/>
                </a:solidFill>
                <a:latin typeface="verdana"/>
              </a:rPr>
              <a:t>=1,number=0;      </a:t>
            </a:r>
          </a:p>
          <a:p>
            <a:pPr>
              <a:buNone/>
            </a:pPr>
            <a:r>
              <a:rPr lang="en-US" dirty="0">
                <a:solidFill>
                  <a:srgbClr val="000000"/>
                </a:solidFill>
                <a:latin typeface="verdana"/>
              </a:rPr>
              <a:t>printf(</a:t>
            </a:r>
            <a:r>
              <a:rPr lang="en-US" dirty="0">
                <a:solidFill>
                  <a:srgbClr val="0000FF"/>
                </a:solidFill>
                <a:latin typeface="verdana"/>
              </a:rPr>
              <a:t>"Enter a number: "</a:t>
            </a:r>
            <a:r>
              <a:rPr lang="en-US" dirty="0">
                <a:solidFill>
                  <a:srgbClr val="000000"/>
                </a:solidFill>
                <a:latin typeface="verdana"/>
              </a:rPr>
              <a:t>);    </a:t>
            </a:r>
          </a:p>
          <a:p>
            <a:pPr>
              <a:buNone/>
            </a:pPr>
            <a:r>
              <a:rPr lang="en-US" dirty="0" err="1">
                <a:solidFill>
                  <a:srgbClr val="000000"/>
                </a:solidFill>
                <a:latin typeface="verdana"/>
              </a:rPr>
              <a:t>scanf</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d"</a:t>
            </a:r>
            <a:r>
              <a:rPr lang="en-US" dirty="0" err="1">
                <a:solidFill>
                  <a:srgbClr val="000000"/>
                </a:solidFill>
                <a:latin typeface="verdana"/>
              </a:rPr>
              <a:t>,&amp;number</a:t>
            </a:r>
            <a:r>
              <a:rPr lang="en-US" dirty="0">
                <a:solidFill>
                  <a:srgbClr val="000000"/>
                </a:solidFill>
                <a:latin typeface="verdana"/>
              </a:rPr>
              <a:t>);    </a:t>
            </a:r>
          </a:p>
          <a:p>
            <a:pPr>
              <a:buNone/>
            </a:pPr>
            <a:r>
              <a:rPr lang="en-US" b="1" dirty="0">
                <a:solidFill>
                  <a:srgbClr val="006699"/>
                </a:solidFill>
                <a:latin typeface="verdana"/>
              </a:rPr>
              <a:t>for</a:t>
            </a:r>
            <a:r>
              <a:rPr lang="en-US" dirty="0">
                <a:solidFill>
                  <a:srgbClr val="000000"/>
                </a:solidFill>
                <a:latin typeface="verdana"/>
              </a:rPr>
              <a:t>(</a:t>
            </a:r>
            <a:r>
              <a:rPr lang="en-US" dirty="0" err="1">
                <a:solidFill>
                  <a:srgbClr val="000000"/>
                </a:solidFill>
                <a:latin typeface="verdana"/>
              </a:rPr>
              <a:t>i</a:t>
            </a:r>
            <a:r>
              <a:rPr lang="en-US" dirty="0">
                <a:solidFill>
                  <a:srgbClr val="000000"/>
                </a:solidFill>
                <a:latin typeface="verdana"/>
              </a:rPr>
              <a:t>=1;i&lt;=10;i++){      </a:t>
            </a:r>
          </a:p>
          <a:p>
            <a:pPr>
              <a:buNone/>
            </a:pPr>
            <a:r>
              <a:rPr lang="en-US" dirty="0">
                <a:solidFill>
                  <a:srgbClr val="000000"/>
                </a:solidFill>
                <a:latin typeface="verdana"/>
              </a:rPr>
              <a:t>printf(</a:t>
            </a:r>
            <a:r>
              <a:rPr lang="en-US" dirty="0">
                <a:solidFill>
                  <a:srgbClr val="0000FF"/>
                </a:solidFill>
                <a:latin typeface="verdana"/>
              </a:rPr>
              <a:t>"%d \n"</a:t>
            </a:r>
            <a:r>
              <a:rPr lang="en-US" dirty="0">
                <a:solidFill>
                  <a:srgbClr val="000000"/>
                </a:solidFill>
                <a:latin typeface="verdana"/>
              </a:rPr>
              <a:t>,(number*</a:t>
            </a:r>
            <a:r>
              <a:rPr lang="en-US" dirty="0" err="1">
                <a:solidFill>
                  <a:srgbClr val="000000"/>
                </a:solidFill>
                <a:latin typeface="verdana"/>
              </a:rPr>
              <a:t>i</a:t>
            </a:r>
            <a:r>
              <a:rPr lang="en-US" dirty="0">
                <a:solidFill>
                  <a:srgbClr val="000000"/>
                </a:solidFill>
                <a:latin typeface="verdana"/>
              </a:rPr>
              <a:t>));    </a:t>
            </a:r>
          </a:p>
          <a:p>
            <a:pPr>
              <a:buNone/>
            </a:pPr>
            <a:r>
              <a:rPr lang="en-US" dirty="0">
                <a:solidFill>
                  <a:srgbClr val="000000"/>
                </a:solidFill>
                <a:latin typeface="verdana"/>
              </a:rPr>
              <a:t>}    </a:t>
            </a:r>
          </a:p>
          <a:p>
            <a:pPr>
              <a:buNone/>
            </a:pPr>
            <a:r>
              <a:rPr lang="en-US" b="1" dirty="0">
                <a:solidFill>
                  <a:srgbClr val="006699"/>
                </a:solidFill>
                <a:latin typeface="verdana"/>
              </a:rPr>
              <a:t>return</a:t>
            </a:r>
            <a:r>
              <a:rPr lang="en-US" dirty="0">
                <a:solidFill>
                  <a:srgbClr val="000000"/>
                </a:solidFill>
                <a:latin typeface="verdana"/>
              </a:rPr>
              <a:t> 0;  </a:t>
            </a:r>
          </a:p>
          <a:p>
            <a:pPr>
              <a:buNone/>
            </a:pPr>
            <a:r>
              <a:rPr lang="en-US" dirty="0">
                <a:solidFill>
                  <a:srgbClr val="000000"/>
                </a:solidFill>
                <a:latin typeface="verdana"/>
              </a:rPr>
              <a:t>}    </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Output</a:t>
            </a:r>
            <a:endParaRPr lang="en-US" dirty="0"/>
          </a:p>
          <a:p>
            <a:r>
              <a:rPr lang="en-US" dirty="0"/>
              <a:t>Enter a number: 2 2 4 6 8 10 12 14 16 18 20</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psedocode</a:t>
            </a:r>
            <a:endParaRPr lang="en-US" dirty="0"/>
          </a:p>
        </p:txBody>
      </p:sp>
      <p:sp>
        <p:nvSpPr>
          <p:cNvPr id="3" name="Content Placeholder 2"/>
          <p:cNvSpPr>
            <a:spLocks noGrp="1"/>
          </p:cNvSpPr>
          <p:nvPr>
            <p:ph idx="1"/>
          </p:nvPr>
        </p:nvSpPr>
        <p:spPr/>
        <p:txBody>
          <a:bodyPr>
            <a:normAutofit lnSpcReduction="10000"/>
          </a:bodyPr>
          <a:lstStyle/>
          <a:p>
            <a:r>
              <a:rPr lang="en-US" b="1" dirty="0" err="1"/>
              <a:t>Pseudocode</a:t>
            </a:r>
            <a:r>
              <a:rPr lang="en-US" dirty="0"/>
              <a:t> is a simple way of writing programming code in English. </a:t>
            </a:r>
          </a:p>
          <a:p>
            <a:endParaRPr lang="en-US" dirty="0"/>
          </a:p>
          <a:p>
            <a:r>
              <a:rPr lang="en-US" dirty="0" err="1"/>
              <a:t>Pseudocode</a:t>
            </a:r>
            <a:r>
              <a:rPr lang="en-US" dirty="0"/>
              <a:t> is not actual programming language. </a:t>
            </a:r>
          </a:p>
          <a:p>
            <a:endParaRPr lang="en-US" dirty="0"/>
          </a:p>
          <a:p>
            <a:r>
              <a:rPr lang="en-US" dirty="0"/>
              <a:t>It uses short phrases to write code for programs before you actually create it in a specific language.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#include &lt;</a:t>
            </a:r>
            <a:r>
              <a:rPr lang="en-US" dirty="0" err="1"/>
              <a:t>stdio.h</a:t>
            </a:r>
            <a:r>
              <a:rPr lang="en-US" dirty="0"/>
              <a:t>&gt;  </a:t>
            </a:r>
          </a:p>
          <a:p>
            <a:r>
              <a:rPr lang="en-US" b="1" dirty="0" err="1"/>
              <a:t>int</a:t>
            </a:r>
            <a:r>
              <a:rPr lang="en-US" dirty="0"/>
              <a:t> main()  </a:t>
            </a:r>
          </a:p>
          <a:p>
            <a:r>
              <a:rPr lang="en-US" dirty="0"/>
              <a:t>{  </a:t>
            </a:r>
          </a:p>
          <a:p>
            <a:r>
              <a:rPr lang="en-US" dirty="0"/>
              <a:t>    </a:t>
            </a:r>
            <a:r>
              <a:rPr lang="en-US" b="1" dirty="0" err="1"/>
              <a:t>int</a:t>
            </a:r>
            <a:r>
              <a:rPr lang="en-US" dirty="0"/>
              <a:t> </a:t>
            </a:r>
            <a:r>
              <a:rPr lang="en-US" dirty="0" err="1"/>
              <a:t>a,b,c</a:t>
            </a:r>
            <a:r>
              <a:rPr lang="en-US" dirty="0"/>
              <a:t>;  </a:t>
            </a:r>
          </a:p>
          <a:p>
            <a:r>
              <a:rPr lang="en-US" dirty="0"/>
              <a:t>    </a:t>
            </a:r>
            <a:r>
              <a:rPr lang="en-US" b="1" dirty="0"/>
              <a:t>for</a:t>
            </a:r>
            <a:r>
              <a:rPr lang="en-US" dirty="0"/>
              <a:t>(a=0,b=12,c=23;a&lt;2;a++)  </a:t>
            </a:r>
          </a:p>
          <a:p>
            <a:r>
              <a:rPr lang="en-US" dirty="0"/>
              <a:t>    {  </a:t>
            </a:r>
          </a:p>
          <a:p>
            <a:r>
              <a:rPr lang="en-US" dirty="0"/>
              <a:t>        printf("%d ",</a:t>
            </a:r>
            <a:r>
              <a:rPr lang="en-US" dirty="0" err="1"/>
              <a:t>a+b+c</a:t>
            </a:r>
            <a:r>
              <a:rPr lang="en-US" dirty="0"/>
              <a:t>);  </a:t>
            </a:r>
          </a:p>
          <a:p>
            <a:r>
              <a:rPr lang="en-US" dirty="0"/>
              <a:t>    }  </a:t>
            </a:r>
          </a:p>
          <a:p>
            <a:r>
              <a:rPr lang="en-US" dirty="0"/>
              <a:t>}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Output</a:t>
            </a:r>
            <a:endParaRPr lang="en-US" dirty="0"/>
          </a:p>
          <a:p>
            <a:r>
              <a:rPr lang="en-US" dirty="0"/>
              <a:t>35 36</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while loop in C</a:t>
            </a:r>
            <a:br>
              <a:rPr lang="en-US" dirty="0"/>
            </a:br>
            <a:endParaRPr lang="en-US" dirty="0"/>
          </a:p>
        </p:txBody>
      </p:sp>
      <p:sp>
        <p:nvSpPr>
          <p:cNvPr id="3" name="Content Placeholder 2"/>
          <p:cNvSpPr>
            <a:spLocks noGrp="1"/>
          </p:cNvSpPr>
          <p:nvPr>
            <p:ph idx="1"/>
          </p:nvPr>
        </p:nvSpPr>
        <p:spPr/>
        <p:txBody>
          <a:bodyPr/>
          <a:lstStyle/>
          <a:p>
            <a:r>
              <a:rPr lang="en-US" dirty="0"/>
              <a:t>The do while loop is a post tested loop. Using the do-while loop, we can repeat the execution of several parts of the statements.</a:t>
            </a:r>
          </a:p>
          <a:p>
            <a:r>
              <a:rPr lang="en-US" b="1" dirty="0"/>
              <a:t>Syntax</a:t>
            </a:r>
          </a:p>
          <a:p>
            <a:r>
              <a:rPr lang="en-US" b="1" dirty="0"/>
              <a:t>initialization</a:t>
            </a:r>
          </a:p>
          <a:p>
            <a:r>
              <a:rPr lang="en-US" b="1" dirty="0"/>
              <a:t>do</a:t>
            </a:r>
            <a:r>
              <a:rPr lang="en-US" dirty="0"/>
              <a:t>{  </a:t>
            </a:r>
          </a:p>
          <a:p>
            <a:r>
              <a:rPr lang="en-US" dirty="0"/>
              <a:t>//code to be executed  (</a:t>
            </a:r>
            <a:r>
              <a:rPr lang="en-US" dirty="0" err="1"/>
              <a:t>incr</a:t>
            </a:r>
            <a:r>
              <a:rPr lang="en-US" dirty="0"/>
              <a:t>/</a:t>
            </a:r>
            <a:r>
              <a:rPr lang="en-US" dirty="0" err="1"/>
              <a:t>decr</a:t>
            </a:r>
            <a:r>
              <a:rPr lang="en-US" dirty="0"/>
              <a:t>)</a:t>
            </a:r>
          </a:p>
          <a:p>
            <a:r>
              <a:rPr lang="en-US" dirty="0"/>
              <a:t>}</a:t>
            </a:r>
            <a:r>
              <a:rPr lang="en-US" b="1" dirty="0"/>
              <a:t>while</a:t>
            </a:r>
            <a:r>
              <a:rPr lang="en-US" dirty="0"/>
              <a:t>(condition);</a:t>
            </a:r>
          </a:p>
          <a:p>
            <a:endParaRPr lang="en-US" dirty="0"/>
          </a:p>
          <a:p>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dowhile.png"/>
          <p:cNvPicPr>
            <a:picLocks noChangeAspect="1" noChangeArrowheads="1"/>
          </p:cNvPicPr>
          <p:nvPr/>
        </p:nvPicPr>
        <p:blipFill>
          <a:blip r:embed="rId2" cstate="print"/>
          <a:srcRect/>
          <a:stretch>
            <a:fillRect/>
          </a:stretch>
        </p:blipFill>
        <p:spPr bwMode="auto">
          <a:xfrm>
            <a:off x="2057400" y="838200"/>
            <a:ext cx="4086225" cy="4276725"/>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#include&lt;</a:t>
            </a:r>
            <a:r>
              <a:rPr lang="en-US" dirty="0" err="1"/>
              <a:t>stdio.h</a:t>
            </a:r>
            <a:r>
              <a:rPr lang="en-US" dirty="0"/>
              <a:t>&gt;  </a:t>
            </a:r>
          </a:p>
          <a:p>
            <a:r>
              <a:rPr lang="en-US" b="1" dirty="0" err="1"/>
              <a:t>int</a:t>
            </a:r>
            <a:r>
              <a:rPr lang="en-US" dirty="0"/>
              <a:t> main(){    </a:t>
            </a:r>
          </a:p>
          <a:p>
            <a:r>
              <a:rPr lang="en-US" b="1" dirty="0" err="1"/>
              <a:t>int</a:t>
            </a:r>
            <a:r>
              <a:rPr lang="en-US" dirty="0"/>
              <a:t> </a:t>
            </a:r>
            <a:r>
              <a:rPr lang="en-US" dirty="0" err="1"/>
              <a:t>i</a:t>
            </a:r>
            <a:r>
              <a:rPr lang="en-US" dirty="0"/>
              <a:t>=1;      </a:t>
            </a:r>
          </a:p>
          <a:p>
            <a:r>
              <a:rPr lang="en-US" b="1" dirty="0"/>
              <a:t>do</a:t>
            </a:r>
            <a:r>
              <a:rPr lang="en-US" dirty="0"/>
              <a:t>{    </a:t>
            </a:r>
          </a:p>
          <a:p>
            <a:r>
              <a:rPr lang="en-US" dirty="0"/>
              <a:t>printf("%d \</a:t>
            </a:r>
            <a:r>
              <a:rPr lang="en-US" dirty="0" err="1"/>
              <a:t>n",i</a:t>
            </a:r>
            <a:r>
              <a:rPr lang="en-US" dirty="0"/>
              <a:t>);    </a:t>
            </a:r>
          </a:p>
          <a:p>
            <a:r>
              <a:rPr lang="en-US" dirty="0" err="1"/>
              <a:t>i</a:t>
            </a:r>
            <a:r>
              <a:rPr lang="en-US" dirty="0"/>
              <a:t>++;    </a:t>
            </a:r>
          </a:p>
          <a:p>
            <a:r>
              <a:rPr lang="en-US" dirty="0"/>
              <a:t>}</a:t>
            </a:r>
            <a:r>
              <a:rPr lang="en-US" b="1" dirty="0"/>
              <a:t>while</a:t>
            </a:r>
            <a:r>
              <a:rPr lang="en-US" dirty="0"/>
              <a:t>(</a:t>
            </a:r>
            <a:r>
              <a:rPr lang="en-US" dirty="0" err="1"/>
              <a:t>i</a:t>
            </a:r>
            <a:r>
              <a:rPr lang="en-US" dirty="0"/>
              <a:t>&lt;=10);   </a:t>
            </a:r>
          </a:p>
          <a:p>
            <a:r>
              <a:rPr lang="en-US" b="1" dirty="0"/>
              <a:t>return</a:t>
            </a:r>
            <a:r>
              <a:rPr lang="en-US" dirty="0"/>
              <a:t> 0;  </a:t>
            </a:r>
          </a:p>
          <a:p>
            <a:r>
              <a:rPr lang="en-US" dirty="0"/>
              <a:t>}     </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a:t>
            </a:r>
          </a:p>
          <a:p>
            <a:r>
              <a:rPr lang="en-US"/>
              <a:t>1 2 3 4 5 6 7 8 9 10</a:t>
            </a:r>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arrays</a:t>
            </a:r>
          </a:p>
        </p:txBody>
      </p:sp>
      <p:sp>
        <p:nvSpPr>
          <p:cNvPr id="3" name="Content Placeholder 2"/>
          <p:cNvSpPr>
            <a:spLocks noGrp="1"/>
          </p:cNvSpPr>
          <p:nvPr>
            <p:ph idx="1"/>
          </p:nvPr>
        </p:nvSpPr>
        <p:spPr>
          <a:xfrm>
            <a:off x="457200" y="1219200"/>
            <a:ext cx="8229600" cy="4906963"/>
          </a:xfrm>
        </p:spPr>
        <p:txBody>
          <a:bodyPr/>
          <a:lstStyle/>
          <a:p>
            <a:endParaRPr lang="en-US" b="1" dirty="0"/>
          </a:p>
          <a:p>
            <a:r>
              <a:rPr lang="en-US" b="1" dirty="0"/>
              <a:t>Single Dimensional Array / One Dimensional Array</a:t>
            </a:r>
          </a:p>
          <a:p>
            <a:endParaRPr lang="en-US" b="1" dirty="0"/>
          </a:p>
          <a:p>
            <a:r>
              <a:rPr lang="en-US" b="1" dirty="0"/>
              <a:t>Two Dimensional Array </a:t>
            </a:r>
          </a:p>
          <a:p>
            <a:endParaRPr lang="en-US" b="1" dirty="0"/>
          </a:p>
          <a:p>
            <a:r>
              <a:rPr lang="en-US" b="1" dirty="0"/>
              <a:t>Multi Dimensional Array</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t>Single Dimensional Array / One Dimensional Array</a:t>
            </a:r>
            <a:br>
              <a:rPr lang="en-US" b="1" dirty="0"/>
            </a:br>
            <a:endParaRPr lang="en-US" dirty="0"/>
          </a:p>
        </p:txBody>
      </p:sp>
      <p:sp>
        <p:nvSpPr>
          <p:cNvPr id="3" name="Content Placeholder 2"/>
          <p:cNvSpPr>
            <a:spLocks noGrp="1"/>
          </p:cNvSpPr>
          <p:nvPr>
            <p:ph idx="1"/>
          </p:nvPr>
        </p:nvSpPr>
        <p:spPr>
          <a:xfrm>
            <a:off x="457200" y="1219200"/>
            <a:ext cx="8229600" cy="5257800"/>
          </a:xfrm>
        </p:spPr>
        <p:txBody>
          <a:bodyPr>
            <a:normAutofit fontScale="85000" lnSpcReduction="10000"/>
          </a:bodyPr>
          <a:lstStyle/>
          <a:p>
            <a:r>
              <a:rPr lang="en-US" dirty="0"/>
              <a:t>In c programming language, single dimensional arrays are used to store list of values of same </a:t>
            </a:r>
            <a:r>
              <a:rPr lang="en-US" dirty="0" err="1"/>
              <a:t>datatype</a:t>
            </a:r>
            <a:r>
              <a:rPr lang="en-US" dirty="0"/>
              <a:t>. </a:t>
            </a:r>
          </a:p>
          <a:p>
            <a:endParaRPr lang="en-US" dirty="0"/>
          </a:p>
          <a:p>
            <a:r>
              <a:rPr lang="en-US" dirty="0"/>
              <a:t>In other words, single dimensional arrays are used to store a row of values.</a:t>
            </a:r>
          </a:p>
          <a:p>
            <a:endParaRPr lang="en-US" dirty="0"/>
          </a:p>
          <a:p>
            <a:r>
              <a:rPr lang="en-US" dirty="0"/>
              <a:t> In single dimensional array, data is stored in linear form. </a:t>
            </a:r>
          </a:p>
          <a:p>
            <a:endParaRPr lang="en-US" dirty="0"/>
          </a:p>
          <a:p>
            <a:r>
              <a:rPr lang="en-US" dirty="0"/>
              <a:t>Single dimensional arrays are also called as </a:t>
            </a:r>
            <a:r>
              <a:rPr lang="en-US" b="1" dirty="0"/>
              <a:t>one-dimensional arrays</a:t>
            </a:r>
            <a:r>
              <a:rPr lang="en-US" dirty="0"/>
              <a:t>, </a:t>
            </a:r>
            <a:r>
              <a:rPr lang="en-US" b="1" dirty="0"/>
              <a:t>Linear Arrays</a:t>
            </a:r>
            <a:r>
              <a:rPr lang="en-US" dirty="0"/>
              <a:t> or simply </a:t>
            </a:r>
            <a:r>
              <a:rPr lang="en-US" b="1" dirty="0"/>
              <a:t>1-D Arrays</a:t>
            </a:r>
            <a:r>
              <a:rPr lang="en-US"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Declaration of Single Dimensional Array</a:t>
            </a:r>
            <a:endParaRPr lang="en-US" dirty="0"/>
          </a:p>
        </p:txBody>
      </p:sp>
      <p:sp>
        <p:nvSpPr>
          <p:cNvPr id="3" name="Content Placeholder 2"/>
          <p:cNvSpPr>
            <a:spLocks noGrp="1"/>
          </p:cNvSpPr>
          <p:nvPr>
            <p:ph idx="1"/>
          </p:nvPr>
        </p:nvSpPr>
        <p:spPr/>
        <p:txBody>
          <a:bodyPr/>
          <a:lstStyle/>
          <a:p>
            <a:r>
              <a:rPr lang="en-US" b="1" dirty="0" err="1"/>
              <a:t>datatype</a:t>
            </a:r>
            <a:r>
              <a:rPr lang="en-US" b="1" dirty="0"/>
              <a:t>  </a:t>
            </a:r>
            <a:r>
              <a:rPr lang="en-US" b="1" dirty="0" err="1"/>
              <a:t>arrayName</a:t>
            </a:r>
            <a:r>
              <a:rPr lang="en-US" b="1" dirty="0"/>
              <a:t> [ size ] ;</a:t>
            </a:r>
          </a:p>
          <a:p>
            <a:endParaRPr lang="en-US" b="1" dirty="0"/>
          </a:p>
          <a:p>
            <a:endParaRPr lang="en-US" b="1" dirty="0"/>
          </a:p>
          <a:p>
            <a:r>
              <a:rPr lang="en-US" b="1" dirty="0"/>
              <a:t>Example Code</a:t>
            </a:r>
          </a:p>
          <a:p>
            <a:endParaRPr lang="en-US" dirty="0"/>
          </a:p>
          <a:p>
            <a:r>
              <a:rPr lang="en-US" dirty="0" err="1"/>
              <a:t>int</a:t>
            </a:r>
            <a:r>
              <a:rPr lang="en-US" dirty="0"/>
              <a:t> </a:t>
            </a:r>
            <a:r>
              <a:rPr lang="en-US" dirty="0" err="1"/>
              <a:t>rollNumbers</a:t>
            </a:r>
            <a:r>
              <a:rPr lang="en-US" dirty="0"/>
              <a:t> [60]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Initialization of Single Dimensional Array</a:t>
            </a:r>
            <a:endParaRPr lang="en-US" dirty="0"/>
          </a:p>
        </p:txBody>
      </p:sp>
      <p:sp>
        <p:nvSpPr>
          <p:cNvPr id="3" name="Content Placeholder 2"/>
          <p:cNvSpPr>
            <a:spLocks noGrp="1"/>
          </p:cNvSpPr>
          <p:nvPr>
            <p:ph idx="1"/>
          </p:nvPr>
        </p:nvSpPr>
        <p:spPr/>
        <p:txBody>
          <a:bodyPr/>
          <a:lstStyle/>
          <a:p>
            <a:r>
              <a:rPr lang="en-US" b="1" dirty="0" err="1"/>
              <a:t>datatype</a:t>
            </a:r>
            <a:r>
              <a:rPr lang="en-US" b="1" dirty="0"/>
              <a:t> </a:t>
            </a:r>
            <a:r>
              <a:rPr lang="en-US" b="1" dirty="0" err="1"/>
              <a:t>arrayName</a:t>
            </a:r>
            <a:r>
              <a:rPr lang="en-US" b="1" dirty="0"/>
              <a:t> [ size ] = {value1, value2, ...} ;</a:t>
            </a:r>
          </a:p>
          <a:p>
            <a:r>
              <a:rPr lang="en-US" b="1" dirty="0"/>
              <a:t>Example Code</a:t>
            </a:r>
          </a:p>
          <a:p>
            <a:endParaRPr lang="en-US" dirty="0"/>
          </a:p>
          <a:p>
            <a:r>
              <a:rPr lang="en-US" dirty="0" err="1"/>
              <a:t>int</a:t>
            </a:r>
            <a:r>
              <a:rPr lang="en-US" dirty="0"/>
              <a:t> marks [6] = { 89, 90, 76, 78, 98, 86 }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4854</Words>
  <Application>Microsoft Office PowerPoint</Application>
  <PresentationFormat>On-screen Show (4:3)</PresentationFormat>
  <Paragraphs>1084</Paragraphs>
  <Slides>256</Slides>
  <Notes>0</Notes>
  <HiddenSlides>0</HiddenSlides>
  <MMClips>0</MMClips>
  <ScaleCrop>false</ScaleCrop>
  <HeadingPairs>
    <vt:vector size="4" baseType="variant">
      <vt:variant>
        <vt:lpstr>Theme</vt:lpstr>
      </vt:variant>
      <vt:variant>
        <vt:i4>1</vt:i4>
      </vt:variant>
      <vt:variant>
        <vt:lpstr>Slide Titles</vt:lpstr>
      </vt:variant>
      <vt:variant>
        <vt:i4>256</vt:i4>
      </vt:variant>
    </vt:vector>
  </HeadingPairs>
  <TitlesOfParts>
    <vt:vector size="257" baseType="lpstr">
      <vt:lpstr>Office Theme</vt:lpstr>
      <vt:lpstr>Flow chart</vt:lpstr>
      <vt:lpstr>Flow chart</vt:lpstr>
      <vt:lpstr>Flowchart Symbols </vt:lpstr>
      <vt:lpstr>PowerPoint Presentation</vt:lpstr>
      <vt:lpstr>flowchart to calculate the average of two numbers.</vt:lpstr>
      <vt:lpstr>PowerPoint Presentation</vt:lpstr>
      <vt:lpstr>PowerPoint Presentation</vt:lpstr>
      <vt:lpstr>PowerPoint Presentation</vt:lpstr>
      <vt:lpstr>psedocode</vt:lpstr>
      <vt:lpstr>.</vt:lpstr>
      <vt:lpstr>PowerPoint Presentation</vt:lpstr>
      <vt:lpstr> pseudocode to compute the area of a rectangle:</vt:lpstr>
      <vt:lpstr>Advantages of Pseudocode </vt:lpstr>
      <vt:lpstr>Disadvantages of Pseudocode </vt:lpstr>
      <vt:lpstr>C language</vt:lpstr>
      <vt:lpstr>It can be defined by the following ways: </vt:lpstr>
      <vt:lpstr>PowerPoint Presentation</vt:lpstr>
      <vt:lpstr>Structure of a c program</vt:lpstr>
      <vt:lpstr>Documentation Section </vt:lpstr>
      <vt:lpstr>Line comments</vt:lpstr>
      <vt:lpstr>Block comments</vt:lpstr>
      <vt:lpstr>Link Section </vt:lpstr>
      <vt:lpstr>We have different types of header files</vt:lpstr>
      <vt:lpstr>PowerPoint Presentation</vt:lpstr>
      <vt:lpstr>Definition Section </vt:lpstr>
      <vt:lpstr>Global Declaration Section </vt:lpstr>
      <vt:lpstr>Main Function Section </vt:lpstr>
      <vt:lpstr>PowerPoint Presentation</vt:lpstr>
      <vt:lpstr>PowerPoint Presentation</vt:lpstr>
      <vt:lpstr>Sub Program Section </vt:lpstr>
      <vt:lpstr>PowerPoint Presentation</vt:lpstr>
      <vt:lpstr>C tokens</vt:lpstr>
      <vt:lpstr>keywords</vt:lpstr>
      <vt:lpstr>PowerPoint Presentation</vt:lpstr>
      <vt:lpstr>identifiers</vt:lpstr>
      <vt:lpstr>Rules for constructing C identifiers </vt:lpstr>
      <vt:lpstr>PowerPoint Presentation</vt:lpstr>
      <vt:lpstr>Constants in c</vt:lpstr>
      <vt:lpstr>PowerPoint Presentation</vt:lpstr>
      <vt:lpstr>Operators in c</vt:lpstr>
      <vt:lpstr>Integer Constants </vt:lpstr>
      <vt:lpstr>Floating point constant </vt:lpstr>
      <vt:lpstr>Character Constants </vt:lpstr>
      <vt:lpstr>String Constants </vt:lpstr>
      <vt:lpstr>PowerPoint Presentation</vt:lpstr>
      <vt:lpstr>Arithmetic operators </vt:lpstr>
      <vt:lpstr>PowerPoint Presentation</vt:lpstr>
      <vt:lpstr>Example 1: Arithmetic Operators </vt:lpstr>
      <vt:lpstr>Output </vt:lpstr>
      <vt:lpstr>C Increment and Decrement Operators </vt:lpstr>
      <vt:lpstr>Example 2: Increment and Decrement Operators </vt:lpstr>
      <vt:lpstr>Output </vt:lpstr>
      <vt:lpstr>C Relational and Equality Operators </vt:lpstr>
      <vt:lpstr>PowerPoint Presentation</vt:lpstr>
      <vt:lpstr>Example : Relational Operators </vt:lpstr>
      <vt:lpstr>Output </vt:lpstr>
      <vt:lpstr>Logical operators </vt:lpstr>
      <vt:lpstr>PowerPoint Presentation</vt:lpstr>
      <vt:lpstr>Example : Logical Operators </vt:lpstr>
      <vt:lpstr>Output </vt:lpstr>
      <vt:lpstr>C Bitwise Operators </vt:lpstr>
      <vt:lpstr>PowerPoint Presentation</vt:lpstr>
      <vt:lpstr>Switch case in c</vt:lpstr>
      <vt:lpstr>syntax</vt:lpstr>
      <vt:lpstr>Rules for switch statement </vt:lpstr>
      <vt:lpstr>PowerPoint Presentation</vt:lpstr>
      <vt:lpstr>Ex program</vt:lpstr>
      <vt:lpstr>output</vt:lpstr>
      <vt:lpstr>Switch case example 2 </vt:lpstr>
      <vt:lpstr>Output:</vt:lpstr>
      <vt:lpstr>Switch without break: fallthrough case</vt:lpstr>
      <vt:lpstr>output</vt:lpstr>
      <vt:lpstr>Looping statements</vt:lpstr>
      <vt:lpstr>PowerPoint Presentation</vt:lpstr>
      <vt:lpstr>while loop in C </vt:lpstr>
      <vt:lpstr>PowerPoint Presentation</vt:lpstr>
      <vt:lpstr>example</vt:lpstr>
      <vt:lpstr>output</vt:lpstr>
      <vt:lpstr>PowerPoint Presentation</vt:lpstr>
      <vt:lpstr>output</vt:lpstr>
      <vt:lpstr>PowerPoint Presentation</vt:lpstr>
      <vt:lpstr>output</vt:lpstr>
      <vt:lpstr>For loop in c</vt:lpstr>
      <vt:lpstr>syntax</vt:lpstr>
      <vt:lpstr>PowerPoint Presentation</vt:lpstr>
      <vt:lpstr>ex</vt:lpstr>
      <vt:lpstr>PowerPoint Presentation</vt:lpstr>
      <vt:lpstr>Print table for the given number using C for loop </vt:lpstr>
      <vt:lpstr>PowerPoint Presentation</vt:lpstr>
      <vt:lpstr>PowerPoint Presentation</vt:lpstr>
      <vt:lpstr>PowerPoint Presentation</vt:lpstr>
      <vt:lpstr>do while loop in C </vt:lpstr>
      <vt:lpstr>PowerPoint Presentation</vt:lpstr>
      <vt:lpstr>PowerPoint Presentation</vt:lpstr>
      <vt:lpstr>PowerPoint Presentation</vt:lpstr>
      <vt:lpstr>Types of arrays</vt:lpstr>
      <vt:lpstr>Single Dimensional Array / One Dimensional Array </vt:lpstr>
      <vt:lpstr>Declaration of Single Dimensional Array</vt:lpstr>
      <vt:lpstr>Initialization of Single Dimensional Array</vt:lpstr>
      <vt:lpstr>PowerPoint Presentation</vt:lpstr>
      <vt:lpstr>Accessing Elements of Single Dimensional Array</vt:lpstr>
      <vt:lpstr>Two Dimensional Array  </vt:lpstr>
      <vt:lpstr>PowerPoint Presentation</vt:lpstr>
      <vt:lpstr>Initializing Two-Dimensional Arrays </vt:lpstr>
      <vt:lpstr>Example program</vt:lpstr>
      <vt:lpstr>Program to Add Two Matrices </vt:lpstr>
      <vt:lpstr>PowerPoint Presentation</vt:lpstr>
      <vt:lpstr>PowerPoint Presentation</vt:lpstr>
      <vt:lpstr>Matrix multiplication</vt:lpstr>
      <vt:lpstr>PowerPoint Presentation</vt:lpstr>
      <vt:lpstr>PowerPoint Presentation</vt:lpstr>
      <vt:lpstr>PowerPoint Presentation</vt:lpstr>
      <vt:lpstr>PowerPoint Presentation</vt:lpstr>
      <vt:lpstr>C Multidimensional Arrays </vt:lpstr>
      <vt:lpstr>Declaration of 3-d array</vt:lpstr>
      <vt:lpstr>Initializing a multidimensional array </vt:lpstr>
      <vt:lpstr>Example program</vt:lpstr>
      <vt:lpstr>PowerPoint Presentation</vt:lpstr>
      <vt:lpstr>PowerPoint Presentation</vt:lpstr>
      <vt:lpstr>Unit-3 strings</vt:lpstr>
      <vt:lpstr>PowerPoint Presentation</vt:lpstr>
      <vt:lpstr>Declaration of char array</vt:lpstr>
      <vt:lpstr>The '%s' is used as a format specifier for the string in c language.</vt:lpstr>
      <vt:lpstr> read a string </vt:lpstr>
      <vt:lpstr>Output </vt:lpstr>
      <vt:lpstr>How to read a line of text? </vt:lpstr>
      <vt:lpstr>PowerPoint Presentation</vt:lpstr>
      <vt:lpstr>Output </vt:lpstr>
      <vt:lpstr>PowerPoint Presentation</vt:lpstr>
      <vt:lpstr>  There are three aspects of a C function.  </vt:lpstr>
      <vt:lpstr>functions</vt:lpstr>
      <vt:lpstr>Advantage of functions in C </vt:lpstr>
      <vt:lpstr>Types of Functions </vt:lpstr>
      <vt:lpstr>Function call</vt:lpstr>
      <vt:lpstr>Function definition</vt:lpstr>
      <vt:lpstr>Categories of functions/ Types of Functions in C Programming </vt:lpstr>
      <vt:lpstr>Function with no arguments and no return value </vt:lpstr>
      <vt:lpstr>C Function with no argument and with Return value </vt:lpstr>
      <vt:lpstr>C Function with argument and No Return value </vt:lpstr>
      <vt:lpstr>C Function with argument and Return value </vt:lpstr>
      <vt:lpstr>Actual and formal parameters</vt:lpstr>
      <vt:lpstr>Example </vt:lpstr>
      <vt:lpstr>PowerPoint Presentation</vt:lpstr>
      <vt:lpstr>    Types of Function calls in C Parameter Passing Techniques in C     </vt:lpstr>
      <vt:lpstr>PowerPoint Presentation</vt:lpstr>
      <vt:lpstr>Call by Value </vt:lpstr>
      <vt:lpstr>Example of Function call by Value </vt:lpstr>
      <vt:lpstr>Output: </vt:lpstr>
      <vt:lpstr>Example 2: Swapping numbers using Function Call by Value </vt:lpstr>
      <vt:lpstr>PowerPoint Presentation</vt:lpstr>
      <vt:lpstr>Output: </vt:lpstr>
      <vt:lpstr>call by Reference </vt:lpstr>
      <vt:lpstr>example</vt:lpstr>
      <vt:lpstr>PowerPoint Presentation</vt:lpstr>
      <vt:lpstr>example2</vt:lpstr>
      <vt:lpstr>PowerPoint Presentation</vt:lpstr>
      <vt:lpstr>Output: </vt:lpstr>
      <vt:lpstr>Arrays as function arguments</vt:lpstr>
      <vt:lpstr>There are 3 ways to declare the function which is intended to receive an array as an argument.</vt:lpstr>
      <vt:lpstr>PowerPoint Presentation</vt:lpstr>
      <vt:lpstr>C function to sort the array </vt:lpstr>
      <vt:lpstr>PowerPoint Presentation</vt:lpstr>
      <vt:lpstr>PowerPoint Presentation</vt:lpstr>
      <vt:lpstr>PowerPoint Presentation</vt:lpstr>
      <vt:lpstr>Scope of variables</vt:lpstr>
      <vt:lpstr>PowerPoint Presentation</vt:lpstr>
      <vt:lpstr>Table of Contents </vt:lpstr>
      <vt:lpstr> Local Variables</vt:lpstr>
      <vt:lpstr>Local Scope or Block Scope</vt:lpstr>
      <vt:lpstr>PowerPoint Presentation</vt:lpstr>
      <vt:lpstr>Global variables</vt:lpstr>
      <vt:lpstr>Global Scope</vt:lpstr>
      <vt:lpstr>PowerPoint Presentation</vt:lpstr>
      <vt:lpstr># Global Variable Initialization </vt:lpstr>
      <vt:lpstr>variable storage classes in c</vt:lpstr>
      <vt:lpstr>PowerPoint Presentation</vt:lpstr>
      <vt:lpstr>Automatic </vt:lpstr>
      <vt:lpstr>PowerPoint Presentation</vt:lpstr>
      <vt:lpstr>Static </vt:lpstr>
      <vt:lpstr>PowerPoint Presentation</vt:lpstr>
      <vt:lpstr>Register </vt:lpstr>
      <vt:lpstr>PowerPoint Presentation</vt:lpstr>
      <vt:lpstr>External </vt:lpstr>
      <vt:lpstr>PowerPoint Presentation</vt:lpstr>
      <vt:lpstr>PowerPoint Presentation</vt:lpstr>
      <vt:lpstr>Recursion in C </vt:lpstr>
      <vt:lpstr> void recurse() {     recurse(); /* Function calls itself */ }  int main() {     recurse(); /* Sets off the recursion */     return 0; } </vt:lpstr>
      <vt:lpstr>Advantages of recursion</vt:lpstr>
      <vt:lpstr>recursion is used to calculate the factorial of a number.</vt:lpstr>
      <vt:lpstr>PowerPoint Presentation</vt:lpstr>
      <vt:lpstr>PowerPoint Presentation</vt:lpstr>
      <vt:lpstr>PowerPoint Presentation</vt:lpstr>
      <vt:lpstr>PowerPoint Presentation</vt:lpstr>
      <vt:lpstr>Fibonacci Series Using Recursion </vt:lpstr>
      <vt:lpstr>PowerPoint Presentation</vt:lpstr>
      <vt:lpstr>Types of Recursion </vt:lpstr>
      <vt:lpstr>Direct Recursion:</vt:lpstr>
      <vt:lpstr>Indirect Recursion </vt:lpstr>
      <vt:lpstr>Tail / Bottom Recursion </vt:lpstr>
      <vt:lpstr>Unit-4 pointers</vt:lpstr>
      <vt:lpstr>Advantage of pointer </vt:lpstr>
      <vt:lpstr>Declaring a pointer </vt:lpstr>
      <vt:lpstr>Initialization of C Pointer variable </vt:lpstr>
      <vt:lpstr>PowerPoint Presentation</vt:lpstr>
      <vt:lpstr>Pointer Example</vt:lpstr>
      <vt:lpstr>example</vt:lpstr>
      <vt:lpstr>Pointer variable always point to variables of same datatype. </vt:lpstr>
      <vt:lpstr>PowerPoint Presentation</vt:lpstr>
      <vt:lpstr>pointer expression and address arithmetic in c</vt:lpstr>
      <vt:lpstr>Arithmetic Operators  We can perform arithmetic operations to pointer variables using arithmetic operators.</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 arithmetic</vt:lpstr>
      <vt:lpstr>PowerPoint Presentation</vt:lpstr>
      <vt:lpstr>NULL pointer in C </vt:lpstr>
      <vt:lpstr>PowerPoint Presentation</vt:lpstr>
      <vt:lpstr>Generic pointer</vt:lpstr>
      <vt:lpstr>PowerPoint Presentation</vt:lpstr>
      <vt:lpstr>PowerPoint Presentation</vt:lpstr>
      <vt:lpstr>Pointer to arrays</vt:lpstr>
      <vt:lpstr>PowerPoint Presentation</vt:lpstr>
      <vt:lpstr>PowerPoint Presentation</vt:lpstr>
      <vt:lpstr>PowerPoint Presentation</vt:lpstr>
      <vt:lpstr>Pointers to strings</vt:lpstr>
      <vt:lpstr>PowerPoint Presentation</vt:lpstr>
      <vt:lpstr>Creating a pointer for the string </vt:lpstr>
      <vt:lpstr>PowerPoint Presentation</vt:lpstr>
      <vt:lpstr>PowerPoint Presentation</vt:lpstr>
      <vt:lpstr>C - Pointer to Pointer (Double Pointer) </vt:lpstr>
      <vt:lpstr>PowerPoint Presentation</vt:lpstr>
      <vt:lpstr>PowerPoint Presentation</vt:lpstr>
      <vt:lpstr>Dynamic memory allocation in C </vt:lpstr>
      <vt:lpstr>PowerPoint Presentation</vt:lpstr>
      <vt:lpstr>malloc() function in C </vt:lpstr>
      <vt:lpstr>PowerPoint Presentation</vt:lpstr>
      <vt:lpstr>Output </vt:lpstr>
      <vt:lpstr>realloc() function in C </vt:lpstr>
      <vt:lpstr>PowerPoint Presentation</vt:lpstr>
      <vt:lpstr>Output </vt:lpstr>
      <vt:lpstr>calloc() function in C </vt:lpstr>
      <vt:lpstr>free() function in C </vt:lpstr>
      <vt:lpstr>Dangling Pointers in C </vt:lpstr>
      <vt:lpstr>PowerPoint Presentation</vt:lpstr>
      <vt:lpstr>PowerPoint Presentation</vt:lpstr>
      <vt:lpstr>Using free() function to de-allocate the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dc:title>
  <dc:creator>admin</dc:creator>
  <cp:lastModifiedBy>BALAJI REDDY</cp:lastModifiedBy>
  <cp:revision>62</cp:revision>
  <dcterms:created xsi:type="dcterms:W3CDTF">2006-08-16T00:00:00Z</dcterms:created>
  <dcterms:modified xsi:type="dcterms:W3CDTF">2021-06-27T16:27:57Z</dcterms:modified>
</cp:coreProperties>
</file>