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4"/>
  </p:sldMasterIdLst>
  <p:notesMasterIdLst>
    <p:notesMasterId r:id="rId19"/>
  </p:notesMasterIdLst>
  <p:sldIdLst>
    <p:sldId id="316" r:id="rId5"/>
    <p:sldId id="310" r:id="rId6"/>
    <p:sldId id="311" r:id="rId7"/>
    <p:sldId id="324" r:id="rId8"/>
    <p:sldId id="317" r:id="rId9"/>
    <p:sldId id="313" r:id="rId10"/>
    <p:sldId id="312" r:id="rId11"/>
    <p:sldId id="320" r:id="rId12"/>
    <p:sldId id="323" r:id="rId13"/>
    <p:sldId id="318" r:id="rId14"/>
    <p:sldId id="319" r:id="rId15"/>
    <p:sldId id="322" r:id="rId16"/>
    <p:sldId id="321" r:id="rId17"/>
    <p:sldId id="30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70" autoAdjust="0"/>
    <p:restoredTop sz="95226" autoAdjust="0"/>
  </p:normalViewPr>
  <p:slideViewPr>
    <p:cSldViewPr snapToGrid="0">
      <p:cViewPr varScale="1">
        <p:scale>
          <a:sx n="87" d="100"/>
          <a:sy n="87" d="100"/>
        </p:scale>
        <p:origin x="648" y="77"/>
      </p:cViewPr>
      <p:guideLst/>
    </p:cSldViewPr>
  </p:slideViewPr>
  <p:outlineViewPr>
    <p:cViewPr>
      <p:scale>
        <a:sx n="33" d="100"/>
        <a:sy n="33" d="100"/>
      </p:scale>
      <p:origin x="0" y="-31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B1857-7F2F-4FA5-AC91-CA6CB406E5ED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1AFB1-1A0D-4465-9C69-5C319B14D7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7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7BDE-FCE3-41C4-B976-0DC28743AC5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0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6110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9917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9270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3A8F-B976-406D-827A-8714EFF80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159" y="1348536"/>
            <a:ext cx="4076458" cy="3654827"/>
          </a:xfrm>
        </p:spPr>
        <p:txBody>
          <a:bodyPr anchor="b">
            <a:normAutofit/>
          </a:bodyPr>
          <a:lstStyle>
            <a:lvl1pPr algn="r"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4851079-28FC-41AF-8373-BD8382DEDA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3159" y="5170453"/>
            <a:ext cx="4076458" cy="990197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  <a:cs typeface="Calibri"/>
              </a:rPr>
              <a:t>Click to edit master text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6C3907-3C68-4C02-98EE-B36817B3763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7025" y="0"/>
            <a:ext cx="6734974" cy="6858001"/>
          </a:xfrm>
          <a:custGeom>
            <a:avLst/>
            <a:gdLst>
              <a:gd name="connsiteX0" fmla="*/ 1 w 6734974"/>
              <a:gd name="connsiteY0" fmla="*/ 6292661 h 6858001"/>
              <a:gd name="connsiteX1" fmla="*/ 6734974 w 6734974"/>
              <a:gd name="connsiteY1" fmla="*/ 6292661 h 6858001"/>
              <a:gd name="connsiteX2" fmla="*/ 6734974 w 6734974"/>
              <a:gd name="connsiteY2" fmla="*/ 6858001 h 6858001"/>
              <a:gd name="connsiteX3" fmla="*/ 1 w 6734974"/>
              <a:gd name="connsiteY3" fmla="*/ 6858001 h 6858001"/>
              <a:gd name="connsiteX4" fmla="*/ 0 w 6734974"/>
              <a:gd name="connsiteY4" fmla="*/ 0 h 6858001"/>
              <a:gd name="connsiteX5" fmla="*/ 6734973 w 6734974"/>
              <a:gd name="connsiteY5" fmla="*/ 0 h 6858001"/>
              <a:gd name="connsiteX6" fmla="*/ 6734973 w 6734974"/>
              <a:gd name="connsiteY6" fmla="*/ 6256019 h 6858001"/>
              <a:gd name="connsiteX7" fmla="*/ 0 w 6734974"/>
              <a:gd name="connsiteY7" fmla="*/ 6256019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34974" h="6858001">
                <a:moveTo>
                  <a:pt x="1" y="6292661"/>
                </a:moveTo>
                <a:lnTo>
                  <a:pt x="6734974" y="6292661"/>
                </a:lnTo>
                <a:lnTo>
                  <a:pt x="6734974" y="6858001"/>
                </a:lnTo>
                <a:lnTo>
                  <a:pt x="1" y="6858001"/>
                </a:lnTo>
                <a:close/>
                <a:moveTo>
                  <a:pt x="0" y="0"/>
                </a:moveTo>
                <a:lnTo>
                  <a:pt x="6734973" y="0"/>
                </a:lnTo>
                <a:lnTo>
                  <a:pt x="6734973" y="6256019"/>
                </a:lnTo>
                <a:lnTo>
                  <a:pt x="0" y="62560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84E7FD-271C-4B10-826F-A323C479D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93159" y="6274339"/>
            <a:ext cx="1139884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300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AFE17E6-924C-47EE-8164-2CD1687C7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572DC8-7C70-4BE2-9DB2-CFABD37F8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1965163"/>
          </a:xfrm>
        </p:spPr>
        <p:txBody>
          <a:bodyPr anchor="b">
            <a:normAutofit/>
          </a:bodyPr>
          <a:lstStyle>
            <a:lvl1pPr>
              <a:def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A9682C5-2804-43F9-B365-D5F853CEB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52550" y="539750"/>
            <a:ext cx="4281488" cy="24685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1E5E2300-A2FB-4449-8855-6D21495825B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4050" y="3835400"/>
            <a:ext cx="4281488" cy="24685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>
            <a:lvl1pPr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C96BE-A34E-471B-A916-071966BC699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785751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3040EA-B3B8-4EB9-BC7F-EB3DFF9597D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82D71-9E0A-4793-BA54-BEAEB7A3683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858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48A8E28-7873-4AFA-A619-0E497E018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2268" y="536567"/>
            <a:ext cx="5784867" cy="5784867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0" y="2446418"/>
            <a:ext cx="4434721" cy="1965163"/>
          </a:xfrm>
        </p:spPr>
        <p:txBody>
          <a:bodyPr anchor="ctr">
            <a:normAutofit/>
          </a:bodyPr>
          <a:lstStyle>
            <a:lvl1pPr algn="ctr">
              <a:defRPr lang="en-US" sz="45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536567"/>
            <a:ext cx="4518504" cy="5784867"/>
          </a:xfrm>
        </p:spPr>
        <p:txBody>
          <a:bodyPr anchor="ctr">
            <a:normAutofit/>
          </a:bodyPr>
          <a:lstStyle>
            <a:lvl1pPr marL="0" indent="0">
              <a:lnSpc>
                <a:spcPts val="2500"/>
              </a:lnSpc>
              <a:buNone/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sp>
        <p:nvSpPr>
          <p:cNvPr id="4" name="Graphic 13">
            <a:extLst>
              <a:ext uri="{FF2B5EF4-FFF2-40B4-BE49-F238E27FC236}">
                <a16:creationId xmlns:a16="http://schemas.microsoft.com/office/drawing/2014/main" id="{5EB0124E-1A8A-4EB1-A9CF-E273590B6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9945" y="351421"/>
            <a:ext cx="198609" cy="198609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2">
            <a:extLst>
              <a:ext uri="{FF2B5EF4-FFF2-40B4-BE49-F238E27FC236}">
                <a16:creationId xmlns:a16="http://schemas.microsoft.com/office/drawing/2014/main" id="{44654EA2-A648-4219-B093-1C05AE96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25883" y="5732852"/>
            <a:ext cx="130186" cy="130186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81C0EC89-A66C-4027-8FF0-F7605B506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9223" y="1072473"/>
            <a:ext cx="182432" cy="182432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411FC072-5A30-4F87-8D5F-B58BC2023A9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785751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A406C42C-BE3A-4833-B0B7-357CE8FB62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4E6E8B18-45E0-4925-8E5D-41F418C91ED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32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67D4E1F-D8DD-4ED2-8901-A47E93089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4820000"/>
          </a:xfrm>
        </p:spPr>
        <p:txBody>
          <a:bodyPr anchor="b">
            <a:normAutofit/>
          </a:bodyPr>
          <a:lstStyle>
            <a:lvl1pPr>
              <a:def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A9682C5-2804-43F9-B365-D5F853CEB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3301" y="299507"/>
            <a:ext cx="5221620" cy="625898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E19B6EE4-4480-4732-A518-32AAC2EC081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5377543"/>
            <a:ext cx="4434721" cy="978806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F28DA37-6556-4F96-9D80-0B084FB282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6928D1E0-21A1-4EC2-B776-3F8703D3A0E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98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F236E68-2CF8-44ED-939D-0302808CE8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370" cy="6858000"/>
          </a:xfrm>
          <a:custGeom>
            <a:avLst/>
            <a:gdLst>
              <a:gd name="connsiteX0" fmla="*/ 0 w 12188370"/>
              <a:gd name="connsiteY0" fmla="*/ 0 h 6858000"/>
              <a:gd name="connsiteX1" fmla="*/ 12188370 w 12188370"/>
              <a:gd name="connsiteY1" fmla="*/ 0 h 6858000"/>
              <a:gd name="connsiteX2" fmla="*/ 12188370 w 12188370"/>
              <a:gd name="connsiteY2" fmla="*/ 6858000 h 6858000"/>
              <a:gd name="connsiteX3" fmla="*/ 0 w 12188370"/>
              <a:gd name="connsiteY3" fmla="*/ 6858000 h 6858000"/>
              <a:gd name="connsiteX4" fmla="*/ 0 w 12188370"/>
              <a:gd name="connsiteY4" fmla="*/ 843875 h 6858000"/>
              <a:gd name="connsiteX5" fmla="*/ 8473201 w 12188370"/>
              <a:gd name="connsiteY5" fmla="*/ 843875 h 6858000"/>
              <a:gd name="connsiteX6" fmla="*/ 8473201 w 12188370"/>
              <a:gd name="connsiteY6" fmla="*/ 816443 h 6858000"/>
              <a:gd name="connsiteX7" fmla="*/ 0 w 12188370"/>
              <a:gd name="connsiteY7" fmla="*/ 8164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370" h="6858000">
                <a:moveTo>
                  <a:pt x="0" y="0"/>
                </a:moveTo>
                <a:lnTo>
                  <a:pt x="12188370" y="0"/>
                </a:lnTo>
                <a:lnTo>
                  <a:pt x="12188370" y="6858000"/>
                </a:lnTo>
                <a:lnTo>
                  <a:pt x="0" y="6858000"/>
                </a:lnTo>
                <a:lnTo>
                  <a:pt x="0" y="843875"/>
                </a:lnTo>
                <a:lnTo>
                  <a:pt x="8473201" y="843875"/>
                </a:lnTo>
                <a:lnTo>
                  <a:pt x="8473201" y="816443"/>
                </a:lnTo>
                <a:lnTo>
                  <a:pt x="0" y="8164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F3A8F-B976-406D-827A-8714EFF80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6275" y="2276439"/>
            <a:ext cx="9679448" cy="2868439"/>
          </a:xfrm>
        </p:spPr>
        <p:txBody>
          <a:bodyPr anchor="b">
            <a:noAutofit/>
          </a:bodyPr>
          <a:lstStyle>
            <a:lvl1pPr algn="l">
              <a:defRPr lang="en-US" sz="7200" b="1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1D9E9B9-E0A7-4C75-946E-BBAEBCC2CA6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56275" y="5098254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Click to edit Master text styles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C6873F-B921-4626-97A7-FD8E9398E4E7}"/>
              </a:ext>
            </a:extLst>
          </p:cNvPr>
          <p:cNvCxnSpPr>
            <a:cxnSpLocks/>
          </p:cNvCxnSpPr>
          <p:nvPr userDrawn="1"/>
        </p:nvCxnSpPr>
        <p:spPr>
          <a:xfrm flipH="1">
            <a:off x="-10886" y="821523"/>
            <a:ext cx="84732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raphic 13">
            <a:extLst>
              <a:ext uri="{FF2B5EF4-FFF2-40B4-BE49-F238E27FC236}">
                <a16:creationId xmlns:a16="http://schemas.microsoft.com/office/drawing/2014/main" id="{275D0799-1240-4A8C-98BF-96679D262568}"/>
              </a:ext>
            </a:extLst>
          </p:cNvPr>
          <p:cNvSpPr/>
          <p:nvPr userDrawn="1"/>
        </p:nvSpPr>
        <p:spPr>
          <a:xfrm>
            <a:off x="544954" y="2865643"/>
            <a:ext cx="146329" cy="157937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3F7A1898-37E9-4DF7-9E1E-A5D41681C6D9}"/>
              </a:ext>
            </a:extLst>
          </p:cNvPr>
          <p:cNvSpPr/>
          <p:nvPr userDrawn="1"/>
        </p:nvSpPr>
        <p:spPr>
          <a:xfrm>
            <a:off x="903734" y="3094942"/>
            <a:ext cx="100584" cy="100584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DA49FC99-340D-4901-98CD-6C4D1941C969}"/>
              </a:ext>
            </a:extLst>
          </p:cNvPr>
          <p:cNvSpPr/>
          <p:nvPr userDrawn="1"/>
        </p:nvSpPr>
        <p:spPr>
          <a:xfrm>
            <a:off x="532920" y="3619230"/>
            <a:ext cx="128016" cy="128016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90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CDB3-CB80-4B55-AA7A-C57DCAC8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908" y="894110"/>
            <a:ext cx="5181735" cy="2534890"/>
          </a:xfrm>
        </p:spPr>
        <p:txBody>
          <a:bodyPr anchor="b">
            <a:noAutofit/>
          </a:bodyPr>
          <a:lstStyle>
            <a:lvl1pPr>
              <a:defRPr lang="en-US" sz="5400" b="1" kern="1200" spc="40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EFD46DF2-E81B-4E77-B06D-F09DC5853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D044CC36-2EFF-44B0-90A3-986DACB7E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AA3D090-A815-4AF9-88CE-94F0B7DD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98169C0-3B43-43E5-AC66-3B5B27A466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04905" y="3728425"/>
            <a:ext cx="5181735" cy="253489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7F553A0-E179-4D32-97DB-0F36799679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0003" y="1856226"/>
            <a:ext cx="2040674" cy="2040674"/>
          </a:xfrm>
          <a:custGeom>
            <a:avLst/>
            <a:gdLst>
              <a:gd name="connsiteX0" fmla="*/ 1020337 w 2040674"/>
              <a:gd name="connsiteY0" fmla="*/ 0 h 2040674"/>
              <a:gd name="connsiteX1" fmla="*/ 2040674 w 2040674"/>
              <a:gd name="connsiteY1" fmla="*/ 1020337 h 2040674"/>
              <a:gd name="connsiteX2" fmla="*/ 1020337 w 2040674"/>
              <a:gd name="connsiteY2" fmla="*/ 2040674 h 2040674"/>
              <a:gd name="connsiteX3" fmla="*/ 0 w 2040674"/>
              <a:gd name="connsiteY3" fmla="*/ 1020337 h 2040674"/>
              <a:gd name="connsiteX4" fmla="*/ 1020337 w 2040674"/>
              <a:gd name="connsiteY4" fmla="*/ 0 h 204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0674" h="2040674">
                <a:moveTo>
                  <a:pt x="1020337" y="0"/>
                </a:moveTo>
                <a:cubicBezTo>
                  <a:pt x="1583854" y="0"/>
                  <a:pt x="2040674" y="456820"/>
                  <a:pt x="2040674" y="1020337"/>
                </a:cubicBezTo>
                <a:cubicBezTo>
                  <a:pt x="2040674" y="1583854"/>
                  <a:pt x="1583854" y="2040674"/>
                  <a:pt x="1020337" y="2040674"/>
                </a:cubicBezTo>
                <a:cubicBezTo>
                  <a:pt x="456820" y="2040674"/>
                  <a:pt x="0" y="1583854"/>
                  <a:pt x="0" y="1020337"/>
                </a:cubicBezTo>
                <a:cubicBezTo>
                  <a:pt x="0" y="456820"/>
                  <a:pt x="456820" y="0"/>
                  <a:pt x="10203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9BD1CE3-05F6-44F6-B6FB-EB60AB96BE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25160" y="0"/>
            <a:ext cx="2866840" cy="2925044"/>
          </a:xfrm>
          <a:custGeom>
            <a:avLst/>
            <a:gdLst>
              <a:gd name="connsiteX0" fmla="*/ 1437601 w 2866840"/>
              <a:gd name="connsiteY0" fmla="*/ 0 h 2925044"/>
              <a:gd name="connsiteX1" fmla="*/ 1488735 w 2866840"/>
              <a:gd name="connsiteY1" fmla="*/ 0 h 2925044"/>
              <a:gd name="connsiteX2" fmla="*/ 1612768 w 2866840"/>
              <a:gd name="connsiteY2" fmla="*/ 6263 h 2925044"/>
              <a:gd name="connsiteX3" fmla="*/ 2860554 w 2866840"/>
              <a:gd name="connsiteY3" fmla="*/ 1026775 h 2925044"/>
              <a:gd name="connsiteX4" fmla="*/ 2866840 w 2866840"/>
              <a:gd name="connsiteY4" fmla="*/ 1051223 h 2925044"/>
              <a:gd name="connsiteX5" fmla="*/ 2866840 w 2866840"/>
              <a:gd name="connsiteY5" fmla="*/ 1872530 h 2925044"/>
              <a:gd name="connsiteX6" fmla="*/ 2860554 w 2866840"/>
              <a:gd name="connsiteY6" fmla="*/ 1896978 h 2925044"/>
              <a:gd name="connsiteX7" fmla="*/ 1463168 w 2866840"/>
              <a:gd name="connsiteY7" fmla="*/ 2925044 h 2925044"/>
              <a:gd name="connsiteX8" fmla="*/ 0 w 2866840"/>
              <a:gd name="connsiteY8" fmla="*/ 1461877 h 2925044"/>
              <a:gd name="connsiteX9" fmla="*/ 1313568 w 2866840"/>
              <a:gd name="connsiteY9" fmla="*/ 6263 h 292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66840" h="2925044">
                <a:moveTo>
                  <a:pt x="1437601" y="0"/>
                </a:moveTo>
                <a:lnTo>
                  <a:pt x="1488735" y="0"/>
                </a:lnTo>
                <a:lnTo>
                  <a:pt x="1612768" y="6263"/>
                </a:lnTo>
                <a:cubicBezTo>
                  <a:pt x="2203017" y="66206"/>
                  <a:pt x="2689551" y="476982"/>
                  <a:pt x="2860554" y="1026775"/>
                </a:cubicBezTo>
                <a:lnTo>
                  <a:pt x="2866840" y="1051223"/>
                </a:lnTo>
                <a:lnTo>
                  <a:pt x="2866840" y="1872530"/>
                </a:lnTo>
                <a:lnTo>
                  <a:pt x="2860554" y="1896978"/>
                </a:lnTo>
                <a:cubicBezTo>
                  <a:pt x="2675300" y="2492588"/>
                  <a:pt x="2119737" y="2925044"/>
                  <a:pt x="1463168" y="2925044"/>
                </a:cubicBezTo>
                <a:cubicBezTo>
                  <a:pt x="655082" y="2925044"/>
                  <a:pt x="0" y="2269962"/>
                  <a:pt x="0" y="1461877"/>
                </a:cubicBezTo>
                <a:cubicBezTo>
                  <a:pt x="0" y="704296"/>
                  <a:pt x="575756" y="81192"/>
                  <a:pt x="1313568" y="626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6562173-D9DF-4B80-B41C-B2366D8F2C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65227" y="3267983"/>
            <a:ext cx="3726773" cy="3590017"/>
          </a:xfrm>
          <a:custGeom>
            <a:avLst/>
            <a:gdLst>
              <a:gd name="connsiteX0" fmla="*/ 2272751 w 3726773"/>
              <a:gd name="connsiteY0" fmla="*/ 0 h 3590017"/>
              <a:gd name="connsiteX1" fmla="*/ 3718432 w 3726773"/>
              <a:gd name="connsiteY1" fmla="*/ 518986 h 3590017"/>
              <a:gd name="connsiteX2" fmla="*/ 3726773 w 3726773"/>
              <a:gd name="connsiteY2" fmla="*/ 526567 h 3590017"/>
              <a:gd name="connsiteX3" fmla="*/ 3726773 w 3726773"/>
              <a:gd name="connsiteY3" fmla="*/ 3590017 h 3590017"/>
              <a:gd name="connsiteX4" fmla="*/ 422959 w 3726773"/>
              <a:gd name="connsiteY4" fmla="*/ 3590017 h 3590017"/>
              <a:gd name="connsiteX5" fmla="*/ 388150 w 3726773"/>
              <a:gd name="connsiteY5" fmla="*/ 3543469 h 3590017"/>
              <a:gd name="connsiteX6" fmla="*/ 0 w 3726773"/>
              <a:gd name="connsiteY6" fmla="*/ 2272752 h 3590017"/>
              <a:gd name="connsiteX7" fmla="*/ 2272751 w 3726773"/>
              <a:gd name="connsiteY7" fmla="*/ 0 h 3590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6773" h="3590017">
                <a:moveTo>
                  <a:pt x="2272751" y="0"/>
                </a:moveTo>
                <a:cubicBezTo>
                  <a:pt x="2821903" y="0"/>
                  <a:pt x="3325566" y="194765"/>
                  <a:pt x="3718432" y="518986"/>
                </a:cubicBezTo>
                <a:lnTo>
                  <a:pt x="3726773" y="526567"/>
                </a:lnTo>
                <a:lnTo>
                  <a:pt x="3726773" y="3590017"/>
                </a:lnTo>
                <a:lnTo>
                  <a:pt x="422959" y="3590017"/>
                </a:lnTo>
                <a:lnTo>
                  <a:pt x="388150" y="3543469"/>
                </a:lnTo>
                <a:cubicBezTo>
                  <a:pt x="143093" y="3180735"/>
                  <a:pt x="0" y="2743454"/>
                  <a:pt x="0" y="2272752"/>
                </a:cubicBezTo>
                <a:cubicBezTo>
                  <a:pt x="0" y="1017546"/>
                  <a:pt x="1017546" y="0"/>
                  <a:pt x="227275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2CFE18B2-C456-4DF2-9D4C-6A9017A6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ABD619-DC62-4FA6-8ABC-122A5C4B4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8A21E-0201-405E-A386-7A39F8F82F4E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301262" y="21822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6BABF-2A15-48FB-BA27-BC36B637FCC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 rot="16200000">
            <a:off x="-762668" y="4999038"/>
            <a:ext cx="335280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50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B15A-5639-4D83-9CDE-B6FC231C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24" y="346498"/>
            <a:ext cx="8117654" cy="1325563"/>
          </a:xfrm>
        </p:spPr>
        <p:txBody>
          <a:bodyPr>
            <a:normAutofit/>
          </a:bodyPr>
          <a:lstStyle>
            <a:lvl1pPr>
              <a:defRPr sz="5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AB6B174-300F-4F50-A575-00A13C1635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9438" y="2006600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74E96A81-148E-486F-BEFA-3D3FDB0B41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94908" y="2006380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17F02522-1BD4-4AC9-BBCB-05010ECC0A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0378" y="2015722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E961DC1B-263A-48A8-89E6-541AC356E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27276" y="2006379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2C4443B1-A455-4AF9-BE87-A07EA91F850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8724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EEC7D0BC-E2A5-4FBE-A334-D9FF80B0DD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8724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0CC80C9C-897F-4C36-8150-427548D8FF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94908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A621D1DC-4C76-4E2F-A56F-7D7C193776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94908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2DF3BDDA-6F5B-42F5-B623-12E87B19908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0378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332AD10F-DEDB-4199-BAF1-536999434B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10378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28F12227-FF8F-4C6B-910E-91A315DC22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5847" y="5017734"/>
            <a:ext cx="2285999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8C71F03-1105-4059-948E-EE58B5878A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25847" y="5352052"/>
            <a:ext cx="2285999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D29C9-824B-4147-81C3-28968F4647D1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661988" y="613391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38C45-011A-48F8-A346-A07B1E830B47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505757" y="845343"/>
            <a:ext cx="363392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C46EB-807F-48CF-988B-E006AEC9992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610600" y="616041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03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2822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282206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6815" y="1681163"/>
            <a:ext cx="32983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46815" y="2505075"/>
            <a:ext cx="3298370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F0B73B7-7EF9-4436-8B85-AC6CB551C0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53841" y="1681163"/>
            <a:ext cx="32983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12A1950-E837-4678-94B1-FA24467145A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53841" y="2505075"/>
            <a:ext cx="3298370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C425DB15-1B5A-4780-98B4-C0921A42F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96A2980-FE4D-41BC-9B3F-DEC465C64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Graphic 14">
            <a:extLst>
              <a:ext uri="{FF2B5EF4-FFF2-40B4-BE49-F238E27FC236}">
                <a16:creationId xmlns:a16="http://schemas.microsoft.com/office/drawing/2014/main" id="{2BBEE260-2DCA-4E68-9719-2D94DA793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6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400757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95D367-78A2-47F5-B8D8-808AF3A34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11">
            <a:extLst>
              <a:ext uri="{FF2B5EF4-FFF2-40B4-BE49-F238E27FC236}">
                <a16:creationId xmlns:a16="http://schemas.microsoft.com/office/drawing/2014/main" id="{6109EF88-13AD-41C1-97AF-8C2772981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0">
            <a:extLst>
              <a:ext uri="{FF2B5EF4-FFF2-40B4-BE49-F238E27FC236}">
                <a16:creationId xmlns:a16="http://schemas.microsoft.com/office/drawing/2014/main" id="{45E9990E-4826-4D59-9C78-9A4A6CA11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2C717-2A7A-4268-8EAA-2647EC66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031"/>
            <a:ext cx="4984628" cy="1491339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FC668B-6914-4B3A-B7DF-20E1580B17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814530"/>
            <a:ext cx="4984628" cy="3359258"/>
          </a:xfrm>
        </p:spPr>
        <p:txBody>
          <a:bodyPr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7407AA4-CC80-45E8-B78C-F0CF175638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64666" y="1678220"/>
            <a:ext cx="4267645" cy="4267645"/>
          </a:xfrm>
          <a:custGeom>
            <a:avLst/>
            <a:gdLst>
              <a:gd name="connsiteX0" fmla="*/ 2133823 w 4267645"/>
              <a:gd name="connsiteY0" fmla="*/ 0 h 4267645"/>
              <a:gd name="connsiteX1" fmla="*/ 4267645 w 4267645"/>
              <a:gd name="connsiteY1" fmla="*/ 2133823 h 4267645"/>
              <a:gd name="connsiteX2" fmla="*/ 2133823 w 4267645"/>
              <a:gd name="connsiteY2" fmla="*/ 4267645 h 4267645"/>
              <a:gd name="connsiteX3" fmla="*/ 0 w 4267645"/>
              <a:gd name="connsiteY3" fmla="*/ 2133823 h 4267645"/>
              <a:gd name="connsiteX4" fmla="*/ 2133823 w 4267645"/>
              <a:gd name="connsiteY4" fmla="*/ 0 h 4267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645" h="4267645">
                <a:moveTo>
                  <a:pt x="2133823" y="0"/>
                </a:moveTo>
                <a:cubicBezTo>
                  <a:pt x="3312299" y="0"/>
                  <a:pt x="4267645" y="955346"/>
                  <a:pt x="4267645" y="2133823"/>
                </a:cubicBezTo>
                <a:cubicBezTo>
                  <a:pt x="4267645" y="3312300"/>
                  <a:pt x="3312299" y="4267645"/>
                  <a:pt x="2133823" y="4267645"/>
                </a:cubicBezTo>
                <a:cubicBezTo>
                  <a:pt x="955346" y="4267645"/>
                  <a:pt x="0" y="3312300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8C582-BD9C-49F9-8097-36611CFF164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EACB3-0A23-4032-B5B1-266A253C2C8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962190" y="623907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C0B42-8B5D-47B8-8E1E-5BAA45A847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6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3074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05193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4616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53414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4941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828605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5194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8929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665" r:id="rId18"/>
    <p:sldLayoutId id="2147483679" r:id="rId19"/>
    <p:sldLayoutId id="2147483681" r:id="rId20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byexamples.com/apache-spark-rdd/spark-load-csv-file-into-rdd/" TargetMode="Externa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4F1D-F101-4E88-9698-51D314EF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57" y="0"/>
            <a:ext cx="5424843" cy="2834779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BANKING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26762-2B23-4F53-9DBB-96441A2A5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840" y="4296617"/>
            <a:ext cx="2245360" cy="2267445"/>
          </a:xfrm>
        </p:spPr>
        <p:txBody>
          <a:bodyPr>
            <a:norm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SIDHANT’S TEAM –</a:t>
            </a:r>
          </a:p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1400" b="1" strike="noStrike" spc="-1" dirty="0">
                <a:solidFill>
                  <a:srgbClr val="FFFFFF"/>
                </a:solidFill>
                <a:latin typeface="Bookman Old Style"/>
                <a:ea typeface="DejaVu Sans"/>
              </a:rPr>
              <a:t>RAJIB PRASAD</a:t>
            </a:r>
          </a:p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400" b="1" strike="noStrike" spc="-1" dirty="0">
                <a:solidFill>
                  <a:srgbClr val="FFFFFF"/>
                </a:solidFill>
                <a:latin typeface="Bookman Old Style"/>
                <a:ea typeface="DejaVu Sans"/>
              </a:rPr>
              <a:t>ABHILASH REDDY</a:t>
            </a:r>
          </a:p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400" b="1" strike="noStrike" spc="-1" dirty="0">
                <a:solidFill>
                  <a:srgbClr val="FFFFFF"/>
                </a:solidFill>
                <a:latin typeface="Bookman Old Style"/>
                <a:ea typeface="DejaVu Sans"/>
              </a:rPr>
              <a:t>RUSHIKESH</a:t>
            </a:r>
          </a:p>
          <a:p>
            <a:pPr algn="l"/>
            <a:endParaRPr lang="en-US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ED4EDC-C255-4AEF-A652-85CF2EB4C6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4" r="2233"/>
          <a:stretch/>
        </p:blipFill>
        <p:spPr bwMode="auto">
          <a:xfrm>
            <a:off x="6131921" y="1"/>
            <a:ext cx="6060079" cy="685800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31000"/>
              </a:srgbClr>
            </a:outerShdw>
            <a:reflection blurRad="558800" endPos="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59CF3E-4334-45DF-93D2-8D82E3986C84}"/>
              </a:ext>
            </a:extLst>
          </p:cNvPr>
          <p:cNvSpPr txBox="1"/>
          <p:nvPr/>
        </p:nvSpPr>
        <p:spPr>
          <a:xfrm>
            <a:off x="3799840" y="4215337"/>
            <a:ext cx="2021840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ANAND’S TEAM-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AKHIL 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VENKATESH</a:t>
            </a:r>
          </a:p>
          <a:p>
            <a:pPr>
              <a:lnSpc>
                <a:spcPct val="150000"/>
              </a:lnSpc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917632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D1DC9-A5B2-4B5B-A389-924B60F2FE76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066405" y="887184"/>
            <a:ext cx="9320871" cy="423315"/>
          </a:xfrm>
        </p:spPr>
        <p:txBody>
          <a:bodyPr>
            <a:normAutofit fontScale="70000" lnSpcReduction="20000"/>
          </a:bodyPr>
          <a:lstStyle/>
          <a:p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CASES FOR LOAN DATASET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D4C273-4099-49DC-AFBB-D1D907B341ED}"/>
              </a:ext>
            </a:extLst>
          </p:cNvPr>
          <p:cNvSpPr txBox="1"/>
          <p:nvPr/>
        </p:nvSpPr>
        <p:spPr>
          <a:xfrm>
            <a:off x="2016999" y="1783999"/>
            <a:ext cx="8598877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The number of loans on each category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The number of loans taken on each occupation</a:t>
            </a:r>
            <a:endParaRPr lang="en-US" dirty="0"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Know the number of members who taken more than 1lack loan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Number of members whose overdue is more than 5</a:t>
            </a:r>
            <a:endParaRPr lang="en-IN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The number of members whose debt record is less than 20k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Marital status of loans takers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ea typeface="Arial" panose="020B0604020202020204" pitchFamily="34" charset="0"/>
              </a:rPr>
              <a:t>Number of loans in each category</a:t>
            </a:r>
            <a:endParaRPr lang="en-IN" dirty="0">
              <a:effectLst/>
              <a:ea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effectLst/>
                <a:ea typeface="Arial" panose="020B0604020202020204" pitchFamily="34" charset="0"/>
              </a:rPr>
              <a:t>Partitioning </a:t>
            </a:r>
            <a:r>
              <a:rPr lang="en-IN" dirty="0" err="1">
                <a:effectLst/>
                <a:ea typeface="Arial" panose="020B0604020202020204" pitchFamily="34" charset="0"/>
              </a:rPr>
              <a:t>dataframe</a:t>
            </a:r>
            <a:r>
              <a:rPr lang="en-IN" dirty="0">
                <a:effectLst/>
                <a:ea typeface="Arial" panose="020B0604020202020204" pitchFamily="34" charset="0"/>
              </a:rPr>
              <a:t> on column ‘Loan Category’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ea typeface="Arial" panose="020B0604020202020204" pitchFamily="34" charset="0"/>
              </a:rPr>
              <a:t>Number of people with 2 or more returned cheques and income less than 50000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a typeface="Arial" panose="020B0604020202020204" pitchFamily="34" charset="0"/>
              </a:rPr>
              <a:t>We can update any field in the table if requires.</a:t>
            </a:r>
            <a:endParaRPr lang="en-IN" dirty="0">
              <a:effectLst/>
              <a:ea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4735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D1DC9-A5B2-4B5B-A389-924B60F2FE76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071711" y="1026080"/>
            <a:ext cx="9320871" cy="423315"/>
          </a:xfrm>
        </p:spPr>
        <p:txBody>
          <a:bodyPr>
            <a:normAutofit fontScale="70000" lnSpcReduction="20000"/>
          </a:bodyPr>
          <a:lstStyle/>
          <a:p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CASES FOR CUSTOMER CREDIT DATASET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1B6B55-4DD9-4640-B87A-1E379C9607D3}"/>
              </a:ext>
            </a:extLst>
          </p:cNvPr>
          <p:cNvSpPr txBox="1"/>
          <p:nvPr/>
        </p:nvSpPr>
        <p:spPr>
          <a:xfrm>
            <a:off x="1799492" y="1790524"/>
            <a:ext cx="10392508" cy="4199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The number of members who are eligible for credit card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The number of members who are  eligible and active on bank</a:t>
            </a:r>
            <a:endParaRPr lang="en-US" dirty="0"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The number of targeted persons for credit card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The targeted persons count whose tenure is less than 5</a:t>
            </a:r>
            <a:endParaRPr lang="en-IN" dirty="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The targeted persons count who exited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The number of targeted persons whose number of product is equal to 1</a:t>
            </a:r>
            <a:endParaRPr lang="en-IN" dirty="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Credit card users in Spain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Number of customers who’s Estimated Salary less than 1 lakh and number of products more than 1.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776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CDF3C-A72C-4A41-8AFE-3A2D957A7C66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054052" y="798816"/>
            <a:ext cx="9679449" cy="750259"/>
          </a:xfrm>
        </p:spPr>
        <p:txBody>
          <a:bodyPr/>
          <a:lstStyle/>
          <a:p>
            <a:r>
              <a:rPr lang="en-IN" sz="2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CASES FOR CUSTOMER TRANSACTION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2E27E-8BBE-44F5-890E-2D8FF1616898}"/>
              </a:ext>
            </a:extLst>
          </p:cNvPr>
          <p:cNvSpPr txBox="1"/>
          <p:nvPr/>
        </p:nvSpPr>
        <p:spPr>
          <a:xfrm>
            <a:off x="2013437" y="1828562"/>
            <a:ext cx="9679449" cy="4611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Count of transaction on every account.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Maximum withdrawal amount of an account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Minimum withdrawal amount of an account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Maximum deposit amount of an account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Minimum deposit amount of an account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Sum of balance in every bank account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Count of transaction methods what customers used for transaction.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Number of transaction on each date.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/>
              <a:t>List of customers with withdrawal amount more than 1 lakh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9304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51EA31-6A92-445F-B9DD-9761D56EF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9816" y="691050"/>
            <a:ext cx="4076458" cy="99019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5255A-10AC-4B6A-BE40-96A38E5B3D9A}"/>
              </a:ext>
            </a:extLst>
          </p:cNvPr>
          <p:cNvSpPr txBox="1"/>
          <p:nvPr/>
        </p:nvSpPr>
        <p:spPr>
          <a:xfrm>
            <a:off x="1006997" y="1932971"/>
            <a:ext cx="110075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FFFFFF"/>
                </a:solidFill>
                <a:latin typeface="Rockwell"/>
                <a:ea typeface="DejaVu Sans"/>
              </a:rPr>
              <a:t>In the course of this project we have learnt and become confident in handling the creation of databases, tables and the transfer of data through the system.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latin typeface="Rockwell"/>
                <a:ea typeface="DejaVu Sans"/>
              </a:rPr>
              <a:t>A </a:t>
            </a:r>
            <a:r>
              <a:rPr lang="en-US" sz="1800" b="0" strike="noStrike" spc="-1" dirty="0">
                <a:solidFill>
                  <a:srgbClr val="FFFFFF"/>
                </a:solidFill>
                <a:latin typeface="Rockwell"/>
                <a:ea typeface="DejaVu Sans"/>
              </a:rPr>
              <a:t>database is a far more efficient mechanism to store and organize data than spreadsheets. It allows for a centralized facility that can easily be modified and quickly shared among multiple users.</a:t>
            </a: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en-US" spc="-1" dirty="0">
              <a:solidFill>
                <a:srgbClr val="FFFFFF"/>
              </a:solidFill>
              <a:latin typeface="Rockwel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latin typeface="Rockwell"/>
              </a:rPr>
              <a:t>We are confident on working with real-time datasets and performing some real-time use cases on that datasets.</a:t>
            </a: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en-US" spc="-1" dirty="0">
              <a:solidFill>
                <a:srgbClr val="FFFFFF"/>
              </a:solidFill>
              <a:latin typeface="Rockwell"/>
            </a:endParaRPr>
          </a:p>
          <a:p>
            <a:pPr marL="720">
              <a:lnSpc>
                <a:spcPct val="100000"/>
              </a:lnSpc>
              <a:buClr>
                <a:srgbClr val="FFFFFF"/>
              </a:buClr>
            </a:pPr>
            <a:endParaRPr lang="en-US" spc="-1" dirty="0">
              <a:solidFill>
                <a:srgbClr val="FFFFFF"/>
              </a:solidFill>
              <a:latin typeface="Rockwel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en-IN" sz="1800" b="0" strike="noStrike" spc="-1" dirty="0">
              <a:latin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3171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4CDFAA45-882A-416F-A852-1A8343E4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360" y="727057"/>
            <a:ext cx="5181735" cy="253489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E3104C5-82CF-4912-8A3A-ABB23851C6B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2500" r="12500"/>
          <a:stretch/>
        </p:blipFill>
        <p:spPr>
          <a:xfrm>
            <a:off x="8018026" y="3429000"/>
            <a:ext cx="2040674" cy="2040674"/>
          </a:xfrm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0C8862CB-9A0A-41E5-8057-4B024401518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 l="22440" r="22440"/>
          <a:stretch/>
        </p:blipFill>
        <p:spPr/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FC4993C-22B1-4153-9289-D26CFB4B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06D5F1F-D562-439A-90CF-588150E7027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SPARK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2B766D7-C47C-4C42-BC77-9A6DD1F3674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PROJECT 2.0</a:t>
            </a:r>
          </a:p>
        </p:txBody>
      </p:sp>
    </p:spTree>
    <p:extLst>
      <p:ext uri="{BB962C8B-B14F-4D97-AF65-F5344CB8AC3E}">
        <p14:creationId xmlns:p14="http://schemas.microsoft.com/office/powerpoint/2010/main" val="98728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4FA453-CA6F-4ED8-B4B2-61C3D67F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43952"/>
            <a:ext cx="4434721" cy="1329872"/>
          </a:xfrm>
        </p:spPr>
        <p:txBody>
          <a:bodyPr>
            <a:normAutofit/>
          </a:bodyPr>
          <a:lstStyle/>
          <a:p>
            <a:r>
              <a:rPr lang="en-US" sz="3200" dirty="0"/>
              <a:t>TABLE OF CONTENT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E9B19B0B-3072-453C-BA4C-85DBF330A58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19084" t="36191" r="21012" b="2192"/>
          <a:stretch/>
        </p:blipFill>
        <p:spPr>
          <a:xfrm>
            <a:off x="1397583" y="538697"/>
            <a:ext cx="4266478" cy="2468563"/>
          </a:xfrm>
          <a:effectLst>
            <a:glow>
              <a:schemeClr val="accent1">
                <a:alpha val="59000"/>
              </a:schemeClr>
            </a:glow>
            <a:softEdge rad="76200"/>
          </a:effectLst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43FE4057-9992-4A0F-A805-977BBDB23DF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11562" b="11562"/>
          <a:stretch>
            <a:fillRect/>
          </a:stretch>
        </p:blipFill>
        <p:spPr>
          <a:effectLst>
            <a:softEdge rad="76200"/>
          </a:effec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1866DD-53C9-4AF0-9E9A-BF19D245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109873"/>
            <a:ext cx="4434721" cy="37104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ROLES AND RESPONSIBILITIES</a:t>
            </a:r>
          </a:p>
          <a:p>
            <a:r>
              <a:rPr lang="en-US" dirty="0"/>
              <a:t>MACHINE CONFIGURATION</a:t>
            </a:r>
          </a:p>
          <a:p>
            <a:r>
              <a:rPr lang="en-US" dirty="0"/>
              <a:t>TOOLS AND TECHNOLOGY</a:t>
            </a:r>
          </a:p>
          <a:p>
            <a:r>
              <a:rPr lang="en-US" dirty="0"/>
              <a:t>DATA FLOW DIAGRAM</a:t>
            </a:r>
          </a:p>
          <a:p>
            <a:r>
              <a:rPr lang="en-US" dirty="0"/>
              <a:t>TABLE CONFIGURATION</a:t>
            </a:r>
          </a:p>
          <a:p>
            <a:r>
              <a:rPr lang="en-IN" dirty="0"/>
              <a:t>LOAD THE DATA ON DATAFRAMs</a:t>
            </a:r>
            <a:endParaRPr lang="en-US" dirty="0"/>
          </a:p>
          <a:p>
            <a:r>
              <a:rPr lang="en-US" dirty="0"/>
              <a:t>USE CASES</a:t>
            </a:r>
          </a:p>
          <a:p>
            <a:r>
              <a:rPr lang="en-US" dirty="0"/>
              <a:t>CONCLUSION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D9AA72-61E2-4CEE-8E0C-A793B0EBE0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SPARK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222E3-EF0C-4EAB-9068-4D5E7574C8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PROJECT 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D5BE6-8E82-44B7-AF20-20405C0CE58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>
            <a:normAutofit fontScale="92500" lnSpcReduction="20000"/>
          </a:bodyPr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8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DE92-075C-43EC-8CB3-D334B9CF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94E4-45F6-40E9-98B7-10B9F6F05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 we are working on a loan dataset and customer credit by using </a:t>
            </a:r>
            <a:r>
              <a:rPr lang="en-US" b="0" i="0" dirty="0">
                <a:effectLst/>
                <a:latin typeface="arial" panose="020B0604020202020204" pitchFamily="34" charset="0"/>
              </a:rPr>
              <a:t>Apache Spark, which is a data processing framework that can </a:t>
            </a:r>
            <a:r>
              <a:rPr lang="en-US" b="1" i="0" dirty="0">
                <a:effectLst/>
                <a:latin typeface="arial" panose="020B0604020202020204" pitchFamily="34" charset="0"/>
              </a:rPr>
              <a:t>quickly perform processing tasks on very large data sets</a:t>
            </a:r>
            <a:r>
              <a:rPr lang="en-US" b="0" i="0" dirty="0">
                <a:effectLst/>
                <a:latin typeface="arial" panose="020B0604020202020204" pitchFamily="34" charset="0"/>
              </a:rPr>
              <a:t>, and can also distribute data processing tasks across multiple computers, either on its own or in tandem with other distributed computing tools.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2CE36-90A6-4F11-9E0A-6B9138AACED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SPARK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DE6CB-2448-465E-9919-7454477A938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7" y="1573901"/>
            <a:ext cx="3548094" cy="365125"/>
          </a:xfrm>
        </p:spPr>
        <p:txBody>
          <a:bodyPr/>
          <a:lstStyle/>
          <a:p>
            <a:r>
              <a:rPr lang="en-US" dirty="0"/>
              <a:t>PROJECT 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4D430-E0CC-4442-BDFA-D14BE30174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>
            <a:normAutofit lnSpcReduction="10000"/>
          </a:bodyPr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0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B424D-8AA6-404F-A1EC-E4248FE0A2A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56275" y="516094"/>
            <a:ext cx="9679449" cy="750259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400" b="1" strike="noStrike" spc="-1" dirty="0">
                <a:solidFill>
                  <a:srgbClr val="45ADF8"/>
                </a:solidFill>
                <a:latin typeface="Rockwell"/>
              </a:rPr>
              <a:t>ROLES AND RESPONSIBILITIES 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8BDFEA1-2902-46BB-9871-0464872EED8E}"/>
              </a:ext>
            </a:extLst>
          </p:cNvPr>
          <p:cNvSpPr/>
          <p:nvPr/>
        </p:nvSpPr>
        <p:spPr>
          <a:xfrm>
            <a:off x="1510920" y="2406083"/>
            <a:ext cx="8617320" cy="57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marL="343080" indent="-342360">
              <a:lnSpc>
                <a:spcPct val="90000"/>
              </a:lnSpc>
              <a:buClr>
                <a:srgbClr val="FFFFFF"/>
              </a:buClr>
              <a:buFont typeface="Wingdings" charset="2"/>
              <a:buChar char=""/>
            </a:pPr>
            <a:r>
              <a:rPr lang="en-IN" sz="1600" b="1" cap="all" spc="-1" dirty="0">
                <a:solidFill>
                  <a:srgbClr val="FFFFFF"/>
                </a:solidFill>
                <a:latin typeface="Bookman Old Style"/>
              </a:rPr>
              <a:t>VENKATESH – DATA PREPROCESSING </a:t>
            </a:r>
            <a:r>
              <a:rPr lang="en-IN" sz="1600" b="1" strike="noStrike" cap="all" spc="-1" dirty="0">
                <a:solidFill>
                  <a:srgbClr val="FFFFFF"/>
                </a:solidFill>
                <a:latin typeface="Bookman Old Style"/>
              </a:rPr>
              <a:t>  </a:t>
            </a:r>
            <a:endParaRPr lang="en-IN" sz="1600" b="0" strike="noStrike" spc="-1" dirty="0">
              <a:latin typeface="Arial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ED5819-41B9-4FDD-8455-38ECFB8AE34C}"/>
              </a:ext>
            </a:extLst>
          </p:cNvPr>
          <p:cNvSpPr/>
          <p:nvPr/>
        </p:nvSpPr>
        <p:spPr>
          <a:xfrm>
            <a:off x="1510920" y="4321809"/>
            <a:ext cx="10681080" cy="47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90000"/>
              </a:lnSpc>
              <a:buClr>
                <a:srgbClr val="FFFFFF"/>
              </a:buClr>
              <a:buFont typeface="Wingdings" charset="2"/>
              <a:buChar char=""/>
            </a:pPr>
            <a:r>
              <a:rPr lang="en-IN" sz="1600" b="1" strike="noStrike" spc="-1" dirty="0">
                <a:solidFill>
                  <a:srgbClr val="FFFFFF"/>
                </a:solidFill>
                <a:latin typeface="Bookman Old Style"/>
                <a:ea typeface="DejaVu Sans"/>
              </a:rPr>
              <a:t>RAJIB PRASAD – DATABASE ADMINISTRATOR WORKED ON DATABRICKS AND UBUNTU </a:t>
            </a:r>
            <a:endParaRPr lang="en-IN" sz="1600" b="0" strike="noStrike" spc="-1" dirty="0">
              <a:latin typeface="Arial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89B671E-367E-4A95-BFB6-90FA1D582C94}"/>
              </a:ext>
            </a:extLst>
          </p:cNvPr>
          <p:cNvSpPr/>
          <p:nvPr/>
        </p:nvSpPr>
        <p:spPr>
          <a:xfrm>
            <a:off x="1510920" y="3743289"/>
            <a:ext cx="9567388" cy="57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90000"/>
              </a:lnSpc>
              <a:buClr>
                <a:srgbClr val="FFFFFF"/>
              </a:buClr>
              <a:buFont typeface="Wingdings" charset="2"/>
              <a:buChar char=""/>
            </a:pPr>
            <a:r>
              <a:rPr lang="en-IN" sz="1600" b="1" strike="noStrike" spc="-1" dirty="0">
                <a:solidFill>
                  <a:srgbClr val="FFFFFF"/>
                </a:solidFill>
                <a:latin typeface="Bookman Old Style"/>
                <a:ea typeface="DejaVu Sans"/>
              </a:rPr>
              <a:t>RUSHIKESH– QUALITY ANALYST AND WORKED ON DATABRRICKS </a:t>
            </a:r>
            <a:endParaRPr lang="en-IN" sz="1600" b="0" strike="noStrike" spc="-1" dirty="0">
              <a:latin typeface="Arial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A0BB2C-2BE1-40CE-AA1D-F47F99C92AB9}"/>
              </a:ext>
            </a:extLst>
          </p:cNvPr>
          <p:cNvSpPr/>
          <p:nvPr/>
        </p:nvSpPr>
        <p:spPr>
          <a:xfrm>
            <a:off x="1510920" y="4868200"/>
            <a:ext cx="10681080" cy="105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90000"/>
              </a:lnSpc>
              <a:buClr>
                <a:srgbClr val="FFFFFF"/>
              </a:buClr>
              <a:buFont typeface="Wingdings" charset="2"/>
              <a:buChar char=""/>
            </a:pPr>
            <a:r>
              <a:rPr lang="en-IN" sz="1600" b="1" strike="noStrike" spc="-1" dirty="0">
                <a:solidFill>
                  <a:srgbClr val="FFFFFF"/>
                </a:solidFill>
                <a:latin typeface="Bookman Old Style"/>
                <a:ea typeface="DejaVu Sans"/>
              </a:rPr>
              <a:t>ABHILASH REDDY-  PRESENTATION &amp; DOCUMENTATION AND WORKED ON VSCODE</a:t>
            </a:r>
            <a:endParaRPr lang="en-IN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en-IN" sz="16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FFFFFF"/>
              </a:buClr>
              <a:buFont typeface="Wingdings" charset="2"/>
              <a:buChar char=""/>
            </a:pPr>
            <a:r>
              <a:rPr lang="en-IN" sz="1600" b="1" strike="noStrike" spc="-1" dirty="0">
                <a:solidFill>
                  <a:srgbClr val="FFFFFF"/>
                </a:solidFill>
                <a:latin typeface="Bookman Old Style"/>
                <a:ea typeface="DejaVu Sans"/>
              </a:rPr>
              <a:t>ANAND KUMAR-  DEPLOYMENT(GitHub)</a:t>
            </a:r>
            <a:endParaRPr lang="en-IN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en-IN" sz="1600" b="0" strike="noStrike" spc="-1" dirty="0">
              <a:latin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373D329-D95B-4AC3-ADBB-170B43BF02A1}"/>
              </a:ext>
            </a:extLst>
          </p:cNvPr>
          <p:cNvSpPr/>
          <p:nvPr/>
        </p:nvSpPr>
        <p:spPr>
          <a:xfrm>
            <a:off x="1510920" y="1926301"/>
            <a:ext cx="8617320" cy="57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marL="343080" indent="-342360">
              <a:lnSpc>
                <a:spcPct val="90000"/>
              </a:lnSpc>
              <a:buClr>
                <a:srgbClr val="FFFFFF"/>
              </a:buClr>
              <a:buFont typeface="Wingdings" charset="2"/>
              <a:buChar char=""/>
            </a:pPr>
            <a:r>
              <a:rPr lang="en-IN" sz="1600" b="1" strike="noStrike" cap="all" spc="-1" dirty="0">
                <a:solidFill>
                  <a:srgbClr val="FFFFFF"/>
                </a:solidFill>
                <a:latin typeface="Bookman Old Style"/>
              </a:rPr>
              <a:t>AKHIL –  DATA COLLECTION AND WORKED ON JUPYTER NOTEBOOK </a:t>
            </a:r>
            <a:endParaRPr lang="en-IN" sz="1600" b="0" strike="noStrike" spc="-1" dirty="0">
              <a:latin typeface="Arial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7806CF1-D8D6-4DF8-9B5C-C8C85807FB2D}"/>
              </a:ext>
            </a:extLst>
          </p:cNvPr>
          <p:cNvSpPr/>
          <p:nvPr/>
        </p:nvSpPr>
        <p:spPr>
          <a:xfrm>
            <a:off x="1510920" y="2992779"/>
            <a:ext cx="8617320" cy="57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marL="343080" indent="-342360">
              <a:lnSpc>
                <a:spcPct val="90000"/>
              </a:lnSpc>
              <a:buClr>
                <a:srgbClr val="FFFFFF"/>
              </a:buClr>
              <a:buFont typeface="Wingdings" charset="2"/>
              <a:buChar char=""/>
            </a:pPr>
            <a:r>
              <a:rPr lang="en-IN" sz="1600" b="1" strike="noStrike" cap="all" spc="-1" dirty="0">
                <a:solidFill>
                  <a:srgbClr val="FFFFFF"/>
                </a:solidFill>
                <a:latin typeface="Bookman Old Style"/>
              </a:rPr>
              <a:t>SIDHANT SEHGAL – USE CASES ON JUPYTER NOTEBOOK </a:t>
            </a:r>
            <a:endParaRPr lang="en-IN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665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DA5C2-B963-431B-8541-76B688EC974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SPARK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9F488-B38B-48EB-B9D9-D77C36C72F8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8" y="1573900"/>
            <a:ext cx="3548094" cy="365125"/>
          </a:xfrm>
        </p:spPr>
        <p:txBody>
          <a:bodyPr/>
          <a:lstStyle/>
          <a:p>
            <a:r>
              <a:rPr lang="en-US" dirty="0"/>
              <a:t>PROJECT 2.0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672A9-2B00-4760-9C26-935F39AFEE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>
            <a:normAutofit lnSpcReduction="10000"/>
          </a:bodyPr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3810F0-CAA2-4964-8E1E-E8152E5EF4EF}"/>
              </a:ext>
            </a:extLst>
          </p:cNvPr>
          <p:cNvSpPr txBox="1"/>
          <p:nvPr/>
        </p:nvSpPr>
        <p:spPr>
          <a:xfrm>
            <a:off x="1186962" y="1670538"/>
            <a:ext cx="334986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</a:t>
            </a:r>
          </a:p>
          <a:p>
            <a:pPr algn="ctr"/>
            <a:endParaRPr lang="en-IN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9DEDFD-B1E5-4478-8C3A-95A759FEBAED}"/>
              </a:ext>
            </a:extLst>
          </p:cNvPr>
          <p:cNvSpPr txBox="1"/>
          <p:nvPr/>
        </p:nvSpPr>
        <p:spPr>
          <a:xfrm>
            <a:off x="6342183" y="566678"/>
            <a:ext cx="45866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dirty="0">
                <a:latin typeface="Algerian" panose="04020705040A02060702" pitchFamily="82" charset="0"/>
              </a:rPr>
              <a:t>WINDOWS: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b="0" strike="noStrike" spc="-1" dirty="0">
                <a:latin typeface="Algerian" panose="04020705040A02060702" pitchFamily="82" charset="0"/>
                <a:ea typeface="DejaVu Sans"/>
              </a:rPr>
              <a:t>8 / 16 GB RAM</a:t>
            </a:r>
            <a:endParaRPr lang="en-IN" sz="1600" spc="-1" dirty="0">
              <a:latin typeface="Algerian" panose="04020705040A02060702" pitchFamily="82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b="0" strike="noStrike" spc="-1" dirty="0">
                <a:latin typeface="Algerian" panose="04020705040A02060702" pitchFamily="82" charset="0"/>
                <a:ea typeface="DejaVu Sans"/>
              </a:rPr>
              <a:t>512 GB SSD</a:t>
            </a:r>
            <a:endParaRPr lang="en-IN" sz="1600" spc="-1" dirty="0">
              <a:latin typeface="Algerian" panose="04020705040A02060702" pitchFamily="82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b="0" strike="noStrike" spc="-1" dirty="0">
                <a:latin typeface="Algerian" panose="04020705040A02060702" pitchFamily="82" charset="0"/>
                <a:ea typeface="DejaVu Sans"/>
              </a:rPr>
              <a:t>512 GB HARD DISK</a:t>
            </a:r>
            <a:endParaRPr lang="en-IN" sz="1600" spc="-1" dirty="0">
              <a:latin typeface="Algerian" panose="04020705040A02060702" pitchFamily="82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b="0" strike="noStrike" spc="-1" dirty="0">
                <a:latin typeface="Algerian" panose="04020705040A02060702" pitchFamily="82" charset="0"/>
                <a:ea typeface="DejaVu Sans"/>
              </a:rPr>
              <a:t>INTEL CORE I5 11 GEN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b="0" strike="noStrike" spc="-1" dirty="0">
                <a:latin typeface="Algerian" panose="04020705040A02060702" pitchFamily="82" charset="0"/>
              </a:rPr>
              <a:t>JUPYTER NOTEBOOK: 6.4.0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IN" sz="1600" dirty="0">
              <a:latin typeface="Algerian" panose="04020705040A02060702" pitchFamily="82" charset="0"/>
            </a:endParaRPr>
          </a:p>
          <a:p>
            <a:endParaRPr lang="en-IN" sz="1600" dirty="0">
              <a:latin typeface="Algerian" panose="04020705040A020607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2A600-F09E-4295-A1B1-0AB826E0031D}"/>
              </a:ext>
            </a:extLst>
          </p:cNvPr>
          <p:cNvSpPr txBox="1"/>
          <p:nvPr/>
        </p:nvSpPr>
        <p:spPr>
          <a:xfrm>
            <a:off x="6419545" y="2999335"/>
            <a:ext cx="4662854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dirty="0">
                <a:latin typeface="Algerian" panose="04020705040A02060702" pitchFamily="82" charset="0"/>
              </a:rPr>
              <a:t>UBUNTU: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dirty="0">
                <a:latin typeface="Algerian" panose="04020705040A02060702" pitchFamily="82" charset="0"/>
              </a:rPr>
              <a:t>MEMORY: 8GB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dirty="0">
                <a:latin typeface="Algerian" panose="04020705040A02060702" pitchFamily="82" charset="0"/>
              </a:rPr>
              <a:t>PROCESSORS: 1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dirty="0">
                <a:latin typeface="Algerian" panose="04020705040A02060702" pitchFamily="82" charset="0"/>
              </a:rPr>
              <a:t>OPERATING SYSTEM: UBUNTU 18.04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dirty="0">
                <a:latin typeface="Algerian" panose="04020705040A02060702" pitchFamily="82" charset="0"/>
              </a:rPr>
              <a:t>STORAGE: 20GB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8BDAF-3107-412F-B132-819D4CA66166}"/>
              </a:ext>
            </a:extLst>
          </p:cNvPr>
          <p:cNvSpPr txBox="1"/>
          <p:nvPr/>
        </p:nvSpPr>
        <p:spPr>
          <a:xfrm>
            <a:off x="6502400" y="5187286"/>
            <a:ext cx="4739640" cy="1670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400" dirty="0">
                <a:latin typeface="Algerian" panose="04020705040A02060702" pitchFamily="82" charset="0"/>
              </a:rPr>
              <a:t>DATABRICKS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400" b="0" i="0" dirty="0">
                <a:effectLst/>
                <a:latin typeface="Helvetica Neue"/>
              </a:rPr>
              <a:t> 15 GB Memory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b="1" i="0" dirty="0">
                <a:effectLst/>
                <a:latin typeface="Helvetica Neue"/>
              </a:rPr>
              <a:t>0 Workers:</a:t>
            </a:r>
            <a:r>
              <a:rPr lang="en-US" sz="1400" b="0" i="0" dirty="0">
                <a:effectLst/>
                <a:latin typeface="Helvetica Neue"/>
              </a:rPr>
              <a:t>0 GB Memory, 0 Cores, 0 DBU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b="1" i="0" dirty="0">
                <a:effectLst/>
                <a:latin typeface="Helvetica Neue"/>
              </a:rPr>
              <a:t>1 Driver:</a:t>
            </a:r>
            <a:r>
              <a:rPr lang="en-US" sz="1400" b="0" i="0" dirty="0">
                <a:effectLst/>
                <a:latin typeface="Helvetica Neue"/>
              </a:rPr>
              <a:t>15.3 GB Memory, 2 Cores, 1 DBU 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1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437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0F5593E-CA17-4C7C-A850-092E1004DC87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cap="all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SPARK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BFD04-3B53-4CC9-BED5-4F6098F21B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PROJECT 2.0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C39E95-E1B3-4552-ABD4-3440F7446CE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>
            <a:normAutofit lnSpcReduction="10000"/>
          </a:bodyPr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C831FA-96F2-437F-8A61-9F7E4289350B}"/>
              </a:ext>
            </a:extLst>
          </p:cNvPr>
          <p:cNvSpPr txBox="1"/>
          <p:nvPr/>
        </p:nvSpPr>
        <p:spPr>
          <a:xfrm>
            <a:off x="571499" y="1890347"/>
            <a:ext cx="44347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</a:t>
            </a:r>
          </a:p>
          <a:p>
            <a:pPr algn="ctr"/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</a:p>
          <a:p>
            <a:pPr algn="ctr"/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DC9421-0B70-42FE-AF73-2E22C07D9796}"/>
              </a:ext>
            </a:extLst>
          </p:cNvPr>
          <p:cNvSpPr txBox="1"/>
          <p:nvPr/>
        </p:nvSpPr>
        <p:spPr>
          <a:xfrm>
            <a:off x="6507476" y="329061"/>
            <a:ext cx="4676932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1600" dirty="0"/>
              <a:t>SPARK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1600" dirty="0"/>
              <a:t>HDFS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1600" dirty="0"/>
              <a:t>HIVE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1600" dirty="0"/>
              <a:t>SQOOP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1600" dirty="0"/>
              <a:t>DATAFRAMES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1600" dirty="0"/>
              <a:t>PYSPARK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1600" dirty="0"/>
              <a:t>SPARK SQL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1600" dirty="0"/>
              <a:t>JUPYTER NOTEBOOK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1600" dirty="0"/>
              <a:t>BATABRICKS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1600" dirty="0"/>
              <a:t>VSCODE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1600" dirty="0"/>
              <a:t>EXCEL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1600" dirty="0"/>
              <a:t>GITHUB</a:t>
            </a:r>
          </a:p>
          <a:p>
            <a:pPr>
              <a:lnSpc>
                <a:spcPct val="200000"/>
              </a:lnSpc>
            </a:pPr>
            <a:endParaRPr lang="en-IN" sz="16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48834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301" y="841068"/>
            <a:ext cx="8583573" cy="5941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 FLOW DIAGRAM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D1999B-FCE8-4A53-9CE5-C7E9DF9258B6}"/>
              </a:ext>
            </a:extLst>
          </p:cNvPr>
          <p:cNvSpPr/>
          <p:nvPr/>
        </p:nvSpPr>
        <p:spPr>
          <a:xfrm>
            <a:off x="2096689" y="2151121"/>
            <a:ext cx="1723292" cy="967154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7AA0C6-35A4-49B6-8776-155CAC5DA58A}"/>
              </a:ext>
            </a:extLst>
          </p:cNvPr>
          <p:cNvCxnSpPr/>
          <p:nvPr/>
        </p:nvCxnSpPr>
        <p:spPr>
          <a:xfrm>
            <a:off x="2096689" y="2467644"/>
            <a:ext cx="1723292" cy="0"/>
          </a:xfrm>
          <a:prstGeom prst="line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AE636CB-FF4B-4A73-A9B9-30356C6384C0}"/>
              </a:ext>
            </a:extLst>
          </p:cNvPr>
          <p:cNvSpPr/>
          <p:nvPr/>
        </p:nvSpPr>
        <p:spPr>
          <a:xfrm>
            <a:off x="4901435" y="3906652"/>
            <a:ext cx="1723292" cy="967154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DC32F3-6D8C-41E6-8A96-B5088D4A56DB}"/>
              </a:ext>
            </a:extLst>
          </p:cNvPr>
          <p:cNvCxnSpPr/>
          <p:nvPr/>
        </p:nvCxnSpPr>
        <p:spPr>
          <a:xfrm>
            <a:off x="4901435" y="4223175"/>
            <a:ext cx="1723292" cy="0"/>
          </a:xfrm>
          <a:prstGeom prst="line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111BACC-DE8B-4DED-91BF-F690E7447A32}"/>
              </a:ext>
            </a:extLst>
          </p:cNvPr>
          <p:cNvSpPr/>
          <p:nvPr/>
        </p:nvSpPr>
        <p:spPr>
          <a:xfrm>
            <a:off x="8120675" y="4390229"/>
            <a:ext cx="1723292" cy="967154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51146D-182B-43D0-B1C6-46DC52365FC3}"/>
              </a:ext>
            </a:extLst>
          </p:cNvPr>
          <p:cNvCxnSpPr/>
          <p:nvPr/>
        </p:nvCxnSpPr>
        <p:spPr>
          <a:xfrm>
            <a:off x="8120675" y="4706752"/>
            <a:ext cx="1723292" cy="0"/>
          </a:xfrm>
          <a:prstGeom prst="line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E487A56-252A-46A4-A105-3BF62E09902B}"/>
              </a:ext>
            </a:extLst>
          </p:cNvPr>
          <p:cNvSpPr/>
          <p:nvPr/>
        </p:nvSpPr>
        <p:spPr>
          <a:xfrm>
            <a:off x="8021029" y="1964260"/>
            <a:ext cx="1723292" cy="967154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6542C5-B7EA-494A-BC81-0FDB3574E248}"/>
              </a:ext>
            </a:extLst>
          </p:cNvPr>
          <p:cNvCxnSpPr/>
          <p:nvPr/>
        </p:nvCxnSpPr>
        <p:spPr>
          <a:xfrm>
            <a:off x="8021029" y="2295437"/>
            <a:ext cx="1723292" cy="0"/>
          </a:xfrm>
          <a:prstGeom prst="line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7A6B900-CB27-44B2-8DA4-4FA318BDC83D}"/>
              </a:ext>
            </a:extLst>
          </p:cNvPr>
          <p:cNvSpPr/>
          <p:nvPr/>
        </p:nvSpPr>
        <p:spPr>
          <a:xfrm>
            <a:off x="4901435" y="1984067"/>
            <a:ext cx="1723292" cy="967154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86E864-FB22-40AE-982E-8DCEAA4AD239}"/>
              </a:ext>
            </a:extLst>
          </p:cNvPr>
          <p:cNvCxnSpPr/>
          <p:nvPr/>
        </p:nvCxnSpPr>
        <p:spPr>
          <a:xfrm>
            <a:off x="4901435" y="2300590"/>
            <a:ext cx="1723292" cy="0"/>
          </a:xfrm>
          <a:prstGeom prst="line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DA32A04-18F3-4BEA-A7F1-D0F3E7988132}"/>
              </a:ext>
            </a:extLst>
          </p:cNvPr>
          <p:cNvSpPr txBox="1"/>
          <p:nvPr/>
        </p:nvSpPr>
        <p:spPr>
          <a:xfrm>
            <a:off x="2096689" y="2634698"/>
            <a:ext cx="1723292" cy="3077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INGEST -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C15F7-ABF4-4F23-AD32-0AB243285E3F}"/>
              </a:ext>
            </a:extLst>
          </p:cNvPr>
          <p:cNvSpPr txBox="1"/>
          <p:nvPr/>
        </p:nvSpPr>
        <p:spPr>
          <a:xfrm>
            <a:off x="2224177" y="3103621"/>
            <a:ext cx="1468316" cy="553998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REAL TIME DATA COLLECTED FROM KAGGLE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8FCAA0D-436D-47AA-8250-C01CF898F6BC}"/>
              </a:ext>
            </a:extLst>
          </p:cNvPr>
          <p:cNvCxnSpPr>
            <a:stCxn id="3" idx="3"/>
            <a:endCxn id="15" idx="1"/>
          </p:cNvCxnSpPr>
          <p:nvPr/>
        </p:nvCxnSpPr>
        <p:spPr>
          <a:xfrm>
            <a:off x="3819981" y="2634698"/>
            <a:ext cx="1081454" cy="17555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8DDB41-6395-4BB9-B053-C2A74275E07D}"/>
              </a:ext>
            </a:extLst>
          </p:cNvPr>
          <p:cNvSpPr txBox="1"/>
          <p:nvPr/>
        </p:nvSpPr>
        <p:spPr>
          <a:xfrm>
            <a:off x="4962981" y="4292743"/>
            <a:ext cx="1661746" cy="52322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4CA057-317E-41C6-8FB8-4D4A2DB718D0}"/>
              </a:ext>
            </a:extLst>
          </p:cNvPr>
          <p:cNvSpPr txBox="1"/>
          <p:nvPr/>
        </p:nvSpPr>
        <p:spPr>
          <a:xfrm>
            <a:off x="4962981" y="4986608"/>
            <a:ext cx="1661745" cy="43088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RAW/INTERMEDIATE DATA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3B47EA-5066-4C86-ABD7-E209A9804D9C}"/>
              </a:ext>
            </a:extLst>
          </p:cNvPr>
          <p:cNvCxnSpPr>
            <a:stCxn id="21" idx="2"/>
            <a:endCxn id="15" idx="0"/>
          </p:cNvCxnSpPr>
          <p:nvPr/>
        </p:nvCxnSpPr>
        <p:spPr>
          <a:xfrm>
            <a:off x="5763081" y="2951221"/>
            <a:ext cx="0" cy="95543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62D628A-89D0-4972-8D69-D7723E91D0E2}"/>
              </a:ext>
            </a:extLst>
          </p:cNvPr>
          <p:cNvSpPr txBox="1"/>
          <p:nvPr/>
        </p:nvSpPr>
        <p:spPr>
          <a:xfrm>
            <a:off x="4901435" y="2447837"/>
            <a:ext cx="1701311" cy="338554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F4F1D9-D771-4172-B808-6A66A89E477E}"/>
              </a:ext>
            </a:extLst>
          </p:cNvPr>
          <p:cNvSpPr txBox="1"/>
          <p:nvPr/>
        </p:nvSpPr>
        <p:spPr>
          <a:xfrm>
            <a:off x="5213647" y="2938790"/>
            <a:ext cx="1208942" cy="276999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IN" sz="1200" dirty="0"/>
              <a:t>LOCAL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2E942B-D063-47A1-93A0-B141C8F18172}"/>
              </a:ext>
            </a:extLst>
          </p:cNvPr>
          <p:cNvSpPr txBox="1"/>
          <p:nvPr/>
        </p:nvSpPr>
        <p:spPr>
          <a:xfrm>
            <a:off x="8474670" y="2350227"/>
            <a:ext cx="1015302" cy="369332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HIVE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418EF15-48FF-422C-B9E8-1C91DEF3C01A}"/>
              </a:ext>
            </a:extLst>
          </p:cNvPr>
          <p:cNvCxnSpPr>
            <a:endCxn id="19" idx="1"/>
          </p:cNvCxnSpPr>
          <p:nvPr/>
        </p:nvCxnSpPr>
        <p:spPr>
          <a:xfrm flipV="1">
            <a:off x="6624726" y="2447837"/>
            <a:ext cx="1396303" cy="19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BCD0BEE-6877-49CC-B348-AAA15BF8E576}"/>
              </a:ext>
            </a:extLst>
          </p:cNvPr>
          <p:cNvSpPr txBox="1"/>
          <p:nvPr/>
        </p:nvSpPr>
        <p:spPr>
          <a:xfrm>
            <a:off x="8145880" y="2931221"/>
            <a:ext cx="1473590" cy="577081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050" b="0" i="0" dirty="0">
                <a:effectLst/>
                <a:latin typeface="arial" panose="020B0604020202020204" pitchFamily="34" charset="0"/>
              </a:rPr>
              <a:t>STORE AND PROCESS LARGE DATASET</a:t>
            </a:r>
            <a:endParaRPr lang="en-IN" sz="105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5A93C3F-66F4-4703-90B6-27AB786679E1}"/>
              </a:ext>
            </a:extLst>
          </p:cNvPr>
          <p:cNvCxnSpPr>
            <a:stCxn id="33" idx="0"/>
          </p:cNvCxnSpPr>
          <p:nvPr/>
        </p:nvCxnSpPr>
        <p:spPr>
          <a:xfrm>
            <a:off x="8882675" y="2931221"/>
            <a:ext cx="0" cy="1471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AC92978-3C25-4006-B91B-48BE1C1F79E2}"/>
              </a:ext>
            </a:extLst>
          </p:cNvPr>
          <p:cNvSpPr txBox="1"/>
          <p:nvPr/>
        </p:nvSpPr>
        <p:spPr>
          <a:xfrm>
            <a:off x="8474670" y="4894274"/>
            <a:ext cx="1244446" cy="3077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I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PYSPARK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551EC9-8A26-4C52-8ED1-72614AD85405}"/>
              </a:ext>
            </a:extLst>
          </p:cNvPr>
          <p:cNvSpPr txBox="1"/>
          <p:nvPr/>
        </p:nvSpPr>
        <p:spPr>
          <a:xfrm>
            <a:off x="8212804" y="5375365"/>
            <a:ext cx="1600200" cy="43088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SOME ANALYSIS ON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56AD9-14ED-49E0-9040-684FE478E6FF}"/>
              </a:ext>
            </a:extLst>
          </p:cNvPr>
          <p:cNvSpPr txBox="1"/>
          <p:nvPr/>
        </p:nvSpPr>
        <p:spPr>
          <a:xfrm>
            <a:off x="6938178" y="2188033"/>
            <a:ext cx="768003" cy="25391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IN" sz="1050" dirty="0"/>
              <a:t>SQOOP</a:t>
            </a:r>
          </a:p>
        </p:txBody>
      </p:sp>
    </p:spTree>
    <p:extLst>
      <p:ext uri="{BB962C8B-B14F-4D97-AF65-F5344CB8AC3E}">
        <p14:creationId xmlns:p14="http://schemas.microsoft.com/office/powerpoint/2010/main" val="20054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F0BB3-D316-4BFA-AF6E-B7BF298C95C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09702" y="682856"/>
            <a:ext cx="6726115" cy="659423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CONFIGURATION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831AA6-5D21-4DC6-B97A-05B16026DB0D}"/>
              </a:ext>
            </a:extLst>
          </p:cNvPr>
          <p:cNvSpPr txBox="1"/>
          <p:nvPr/>
        </p:nvSpPr>
        <p:spPr>
          <a:xfrm>
            <a:off x="1748669" y="2329963"/>
            <a:ext cx="306072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Customer_ID: string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Age: integer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Gender: string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Occupation: string </a:t>
            </a:r>
            <a:endParaRPr lang="en-US" altLang="en-US" sz="1600" dirty="0"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Marital Status: 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Family Size: integer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Income: integer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Expenditure: integer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Use Frequency: integer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Loan Category: 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Loan Amount: 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Overdue: integer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Debt Record: 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Returned Cheque: integer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Dishonour of Bill: integer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360F8-E08E-45C2-B52B-CBB70E4BBAF7}"/>
              </a:ext>
            </a:extLst>
          </p:cNvPr>
          <p:cNvSpPr txBox="1"/>
          <p:nvPr/>
        </p:nvSpPr>
        <p:spPr>
          <a:xfrm>
            <a:off x="5235226" y="2329963"/>
            <a:ext cx="28361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RowNumber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integer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CustomerId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integer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Surname: string </a:t>
            </a:r>
            <a:endParaRPr lang="en-US" altLang="en-US" sz="1600" dirty="0"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CreditScore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integer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Geography: string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Gender: 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Age: integer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Tenure: integer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Balance: double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NumOfProducts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integer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IsActiveMember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integer</a:t>
            </a:r>
            <a:endParaRPr lang="en-IN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C37ABE-C035-46F0-BA46-815706BEBB85}"/>
              </a:ext>
            </a:extLst>
          </p:cNvPr>
          <p:cNvSpPr txBox="1"/>
          <p:nvPr/>
        </p:nvSpPr>
        <p:spPr>
          <a:xfrm>
            <a:off x="2445021" y="1666844"/>
            <a:ext cx="2127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LOAN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98F41C-40F6-46E0-9651-A11A92977364}"/>
              </a:ext>
            </a:extLst>
          </p:cNvPr>
          <p:cNvSpPr txBox="1"/>
          <p:nvPr/>
        </p:nvSpPr>
        <p:spPr>
          <a:xfrm>
            <a:off x="5450473" y="166684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CREDIT CARD TABLE</a:t>
            </a:r>
            <a:endParaRPr lang="en-I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9EB7E9-4387-4EEC-A4B5-ECD3D9AF3086}"/>
              </a:ext>
            </a:extLst>
          </p:cNvPr>
          <p:cNvSpPr txBox="1"/>
          <p:nvPr/>
        </p:nvSpPr>
        <p:spPr>
          <a:xfrm>
            <a:off x="8827477" y="1666844"/>
            <a:ext cx="235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TRANSACTION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C267FA-4756-4EF5-ACAA-BEC70C604623}"/>
              </a:ext>
            </a:extLst>
          </p:cNvPr>
          <p:cNvSpPr txBox="1"/>
          <p:nvPr/>
        </p:nvSpPr>
        <p:spPr>
          <a:xfrm>
            <a:off x="8625254" y="2329963"/>
            <a:ext cx="3112477" cy="19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b="0" i="0" dirty="0">
                <a:effectLst/>
                <a:latin typeface="Arial Unicode MS"/>
              </a:rPr>
              <a:t>Account No: string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b="0" i="0" dirty="0">
                <a:effectLst/>
                <a:latin typeface="Arial Unicode MS"/>
              </a:rPr>
              <a:t>TRANSACTION DETAILS: string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b="0" i="0" dirty="0">
                <a:effectLst/>
                <a:latin typeface="Arial Unicode MS"/>
              </a:rPr>
              <a:t>VALUE DATE: string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b="0" i="0" dirty="0">
                <a:effectLst/>
                <a:latin typeface="Arial Unicode MS"/>
              </a:rPr>
              <a:t>WITHDRAWAL AMT : double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b="0" i="0" dirty="0">
                <a:effectLst/>
                <a:latin typeface="Arial Unicode MS"/>
              </a:rPr>
              <a:t>DEPOSIT AMT : double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b="0" i="0" dirty="0">
                <a:effectLst/>
                <a:latin typeface="Arial Unicode MS"/>
              </a:rPr>
              <a:t>BALANCE AMT: double</a:t>
            </a:r>
            <a:endParaRPr lang="en-IN" sz="1400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82185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4DF450-1D40-45B4-98E3-2F77A723724D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39837" y="282269"/>
            <a:ext cx="9679449" cy="750259"/>
          </a:xfrm>
        </p:spPr>
        <p:txBody>
          <a:bodyPr/>
          <a:lstStyle/>
          <a:p>
            <a:r>
              <a:rPr lang="en-IN" dirty="0">
                <a:solidFill>
                  <a:schemeClr val="accent4"/>
                </a:solidFill>
              </a:rPr>
              <a:t>LOAD THE DATA ON DATAFRAMEs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86ADD-303E-4812-9BDB-98291B7F059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 rot="5400000">
            <a:off x="0" y="5270500"/>
            <a:ext cx="2662238" cy="182563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5BD05-AD35-467C-87C4-DA02627CEA4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165100"/>
            <a:ext cx="636588" cy="322263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2FB8B-AC2F-448A-9209-68821D9BB31A}"/>
              </a:ext>
            </a:extLst>
          </p:cNvPr>
          <p:cNvSpPr txBox="1"/>
          <p:nvPr/>
        </p:nvSpPr>
        <p:spPr>
          <a:xfrm>
            <a:off x="1527908" y="2382716"/>
            <a:ext cx="102361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from </a:t>
            </a:r>
            <a:r>
              <a:rPr lang="en-IN" sz="1600" dirty="0" err="1"/>
              <a:t>pyspark.sql</a:t>
            </a:r>
            <a:r>
              <a:rPr lang="en-IN" sz="1600" dirty="0"/>
              <a:t> import *</a:t>
            </a:r>
          </a:p>
          <a:p>
            <a:r>
              <a:rPr lang="en-IN" sz="1600" dirty="0"/>
              <a:t>spark = </a:t>
            </a:r>
            <a:r>
              <a:rPr lang="en-IN" sz="1600" dirty="0" err="1"/>
              <a:t>SparkSession.builder.getOrCreate</a:t>
            </a:r>
            <a:r>
              <a:rPr lang="en-IN" sz="1600" dirty="0"/>
              <a:t>()</a:t>
            </a:r>
          </a:p>
          <a:p>
            <a:endParaRPr lang="en-IN" sz="1600" dirty="0"/>
          </a:p>
          <a:p>
            <a:r>
              <a:rPr lang="en-IN" sz="1600" dirty="0"/>
              <a:t>df = spark.read.csv('</a:t>
            </a:r>
            <a:r>
              <a:rPr lang="en-IN" sz="1600" dirty="0" err="1"/>
              <a:t>dbfs</a:t>
            </a:r>
            <a:r>
              <a:rPr lang="en-IN" sz="1600" dirty="0"/>
              <a:t>:/</a:t>
            </a:r>
            <a:r>
              <a:rPr lang="en-IN" sz="1600" dirty="0" err="1"/>
              <a:t>FileStore</a:t>
            </a:r>
            <a:r>
              <a:rPr lang="en-IN" sz="1600" dirty="0"/>
              <a:t>/tables/loan.csv', </a:t>
            </a:r>
            <a:r>
              <a:rPr lang="en-IN" sz="1600" dirty="0" err="1"/>
              <a:t>inferSchema</a:t>
            </a:r>
            <a:r>
              <a:rPr lang="en-IN" sz="1600" dirty="0"/>
              <a:t>=True, header =True)</a:t>
            </a:r>
          </a:p>
          <a:p>
            <a:endParaRPr lang="en-IN" sz="1600" dirty="0"/>
          </a:p>
          <a:p>
            <a:r>
              <a:rPr lang="en-IN" sz="1600" dirty="0" err="1"/>
              <a:t>txn</a:t>
            </a:r>
            <a:r>
              <a:rPr lang="en-IN" sz="1600" dirty="0"/>
              <a:t> = spark.read.csv('</a:t>
            </a:r>
            <a:r>
              <a:rPr lang="en-IN" sz="1600" dirty="0" err="1"/>
              <a:t>dbfs</a:t>
            </a:r>
            <a:r>
              <a:rPr lang="en-IN" sz="1600" dirty="0"/>
              <a:t>:/</a:t>
            </a:r>
            <a:r>
              <a:rPr lang="en-IN" sz="1600" dirty="0" err="1"/>
              <a:t>FileStore</a:t>
            </a:r>
            <a:r>
              <a:rPr lang="en-IN" sz="1600" dirty="0"/>
              <a:t>/tables/txn.csv', </a:t>
            </a:r>
            <a:r>
              <a:rPr lang="en-IN" sz="1600" dirty="0" err="1"/>
              <a:t>inferSchema</a:t>
            </a:r>
            <a:r>
              <a:rPr lang="en-IN" sz="1600" dirty="0"/>
              <a:t>=True, header =True)</a:t>
            </a:r>
          </a:p>
          <a:p>
            <a:endParaRPr lang="en-IN" sz="1600" dirty="0"/>
          </a:p>
          <a:p>
            <a:r>
              <a:rPr lang="en-IN" sz="1600" dirty="0"/>
              <a:t>credit = spark.read.csv('</a:t>
            </a:r>
            <a:r>
              <a:rPr lang="en-IN" sz="1600" dirty="0" err="1"/>
              <a:t>dbfs</a:t>
            </a:r>
            <a:r>
              <a:rPr lang="en-IN" sz="1600" dirty="0"/>
              <a:t>:/</a:t>
            </a:r>
            <a:r>
              <a:rPr lang="en-IN" sz="1600" dirty="0" err="1"/>
              <a:t>FileStore</a:t>
            </a:r>
            <a:r>
              <a:rPr lang="en-IN" sz="1600" dirty="0"/>
              <a:t>/tables/credit.csv', </a:t>
            </a:r>
            <a:r>
              <a:rPr lang="en-IN" sz="1600" dirty="0" err="1"/>
              <a:t>inferSchema</a:t>
            </a:r>
            <a:r>
              <a:rPr lang="en-IN" sz="1600" dirty="0"/>
              <a:t>=True, header =True)</a:t>
            </a:r>
          </a:p>
          <a:p>
            <a:endParaRPr lang="en-IN" sz="1600" dirty="0"/>
          </a:p>
          <a:p>
            <a:endParaRPr lang="en-IN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FFC616-33E2-4591-B751-5DA130E7FECF}"/>
              </a:ext>
            </a:extLst>
          </p:cNvPr>
          <p:cNvSpPr txBox="1"/>
          <p:nvPr/>
        </p:nvSpPr>
        <p:spPr>
          <a:xfrm>
            <a:off x="1527908" y="1415234"/>
            <a:ext cx="996168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</a:rPr>
              <a:t>Below command we used to </a:t>
            </a:r>
            <a:r>
              <a:rPr lang="en-US" sz="1400" b="1" dirty="0">
                <a:solidFill>
                  <a:srgbClr val="FF0000"/>
                </a:solidFill>
              </a:rPr>
              <a:t>load CSV File into dataframes </a:t>
            </a:r>
            <a:r>
              <a:rPr lang="en-IN" sz="1400" b="1" dirty="0">
                <a:solidFill>
                  <a:srgbClr val="FF0000"/>
                </a:solidFill>
              </a:rPr>
              <a:t> to perform some analysis on the data set using </a:t>
            </a:r>
            <a:r>
              <a:rPr lang="en-IN" sz="1400" b="1" dirty="0" err="1">
                <a:solidFill>
                  <a:srgbClr val="FF0000"/>
                </a:solidFill>
              </a:rPr>
              <a:t>PySpark</a:t>
            </a:r>
            <a:br>
              <a:rPr lang="en-US" sz="1600" b="1" i="0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en-IN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092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B2BE0AF-90CB-4C86-BB1E-26E501BCE9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025B34-BD2B-4F65-80AF-217925182E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5B3D43-99F7-47DF-90D6-3E3028F5936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1132</TotalTime>
  <Words>893</Words>
  <Application>Microsoft Office PowerPoint</Application>
  <PresentationFormat>Widescreen</PresentationFormat>
  <Paragraphs>180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Algerian</vt:lpstr>
      <vt:lpstr>Arial</vt:lpstr>
      <vt:lpstr>Arial</vt:lpstr>
      <vt:lpstr>Arial Unicode MS</vt:lpstr>
      <vt:lpstr>Bookman Old Style</vt:lpstr>
      <vt:lpstr>Calibri</vt:lpstr>
      <vt:lpstr>Helvetica Neue</vt:lpstr>
      <vt:lpstr>MS Shell Dlg 2</vt:lpstr>
      <vt:lpstr>Rockwell</vt:lpstr>
      <vt:lpstr>Wingdings</vt:lpstr>
      <vt:lpstr>Wingdings 3</vt:lpstr>
      <vt:lpstr>Madison</vt:lpstr>
      <vt:lpstr>ONLINE BANKING </vt:lpstr>
      <vt:lpstr>TABLE OF CONTENT</vt:lpstr>
      <vt:lpstr>INTRODUCTION</vt:lpstr>
      <vt:lpstr>PowerPoint Presentation</vt:lpstr>
      <vt:lpstr>PowerPoint Presentation</vt:lpstr>
      <vt:lpstr>PowerPoint Presentation</vt:lpstr>
      <vt:lpstr>DATA FLOW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Rajib Prasad</dc:creator>
  <cp:lastModifiedBy>Rajib Prasad</cp:lastModifiedBy>
  <cp:revision>56</cp:revision>
  <dcterms:created xsi:type="dcterms:W3CDTF">2021-09-01T14:10:05Z</dcterms:created>
  <dcterms:modified xsi:type="dcterms:W3CDTF">2021-09-09T12:01:31Z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