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0052B-56D1-4B7F-A106-13FEAD571C38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2230-37DE-4C21-BAB8-547B3EC5D9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83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2230-37DE-4C21-BAB8-547B3EC5D9A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2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3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09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31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354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57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14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06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77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0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3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5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4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0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0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5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FB103CE-70A0-4C07-A561-B18AD26F1D79}" type="datetimeFigureOut">
              <a:rPr lang="en-IN" smtClean="0"/>
              <a:t>15-09-2017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12315-0A12-42A7-85C4-CDFD64DDF7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96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9F99-5F10-4E7E-976B-1330582F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3" y="1693690"/>
            <a:ext cx="9404723" cy="1400530"/>
          </a:xfrm>
        </p:spPr>
        <p:txBody>
          <a:bodyPr/>
          <a:lstStyle/>
          <a:p>
            <a:r>
              <a:rPr lang="en-IN" dirty="0"/>
              <a:t>Prior authorization</a:t>
            </a:r>
            <a:br>
              <a:rPr lang="en-IN" dirty="0"/>
            </a:br>
            <a:r>
              <a:rPr lang="en-IN" dirty="0"/>
              <a:t>prediction for prescribed medication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1082-CA75-438C-99E6-068969AE6338}"/>
              </a:ext>
            </a:extLst>
          </p:cNvPr>
          <p:cNvSpPr txBox="1"/>
          <p:nvPr/>
        </p:nvSpPr>
        <p:spPr>
          <a:xfrm>
            <a:off x="774442" y="5477071"/>
            <a:ext cx="2843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Kunda Venkatesh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Batch 27, INSOFE, Bangalore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September 16,2017</a:t>
            </a:r>
          </a:p>
        </p:txBody>
      </p:sp>
      <p:pic>
        <p:nvPicPr>
          <p:cNvPr id="4" name="Shape 87" descr="INSOFE_Logo2.jpeg">
            <a:extLst>
              <a:ext uri="{FF2B5EF4-FFF2-40B4-BE49-F238E27FC236}">
                <a16:creationId xmlns:a16="http://schemas.microsoft.com/office/drawing/2014/main" id="{1390CAAF-77BB-43B5-A5D3-D56F85E64DC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03633" y="5207260"/>
            <a:ext cx="1788367" cy="1650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111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CC31-D91E-448B-8AA5-422DCF06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Domain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0B86F-82CA-4555-B99F-8AA2222C337A}"/>
              </a:ext>
            </a:extLst>
          </p:cNvPr>
          <p:cNvSpPr txBox="1"/>
          <p:nvPr/>
        </p:nvSpPr>
        <p:spPr>
          <a:xfrm>
            <a:off x="326571" y="2381294"/>
            <a:ext cx="30315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UserID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Drug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DrugSubClass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DrugClass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Drug_Chemical_Name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GPI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NDC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DrugGroup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DoctorID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RXGroupId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Bin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PCN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TransDate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Targe</a:t>
            </a:r>
            <a:endParaRPr lang="en-US" altLang="en-US" dirty="0"/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909B3-83BA-4276-B6CE-4F4974C04C1A}"/>
              </a:ext>
            </a:extLst>
          </p:cNvPr>
          <p:cNvSpPr txBox="1"/>
          <p:nvPr/>
        </p:nvSpPr>
        <p:spPr>
          <a:xfrm>
            <a:off x="326571" y="1436914"/>
            <a:ext cx="6050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Following are the attributes in the Data:</a:t>
            </a:r>
          </a:p>
        </p:txBody>
      </p:sp>
    </p:spTree>
    <p:extLst>
      <p:ext uri="{BB962C8B-B14F-4D97-AF65-F5344CB8AC3E}">
        <p14:creationId xmlns:p14="http://schemas.microsoft.com/office/powerpoint/2010/main" val="243004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C76C-9F73-4D6D-800C-42406CDD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1A7C9-CF9B-4FCA-A069-70A8F3B99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9" y="1488333"/>
            <a:ext cx="6132251" cy="4436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5136C2-1353-4A6E-9DA9-AA1325DC5430}"/>
              </a:ext>
            </a:extLst>
          </p:cNvPr>
          <p:cNvSpPr txBox="1"/>
          <p:nvPr/>
        </p:nvSpPr>
        <p:spPr>
          <a:xfrm>
            <a:off x="6653719" y="1583626"/>
            <a:ext cx="5145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u="sng" dirty="0"/>
              <a:t>Sample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X-axis  - No of Clusters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Y-axis – WSS(with in Sum of Squares)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Finding the clusters till where WSS is flat / low which doesn’t impact prediction</a:t>
            </a:r>
          </a:p>
          <a:p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Iterating the algorithm to find the Mean no of clusters to fit the data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9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07BC-A13A-4368-BF73-38A7493C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Reducing the number of levels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E2E711-3DFD-4033-A4A8-6108A2262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50579"/>
              </p:ext>
            </p:extLst>
          </p:nvPr>
        </p:nvGraphicFramePr>
        <p:xfrm>
          <a:off x="1595536" y="1853248"/>
          <a:ext cx="854580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601">
                  <a:extLst>
                    <a:ext uri="{9D8B030D-6E8A-4147-A177-3AD203B41FA5}">
                      <a16:colId xmlns:a16="http://schemas.microsoft.com/office/drawing/2014/main" val="2047251246"/>
                    </a:ext>
                  </a:extLst>
                </a:gridCol>
                <a:gridCol w="2848601">
                  <a:extLst>
                    <a:ext uri="{9D8B030D-6E8A-4147-A177-3AD203B41FA5}">
                      <a16:colId xmlns:a16="http://schemas.microsoft.com/office/drawing/2014/main" val="115015112"/>
                    </a:ext>
                  </a:extLst>
                </a:gridCol>
                <a:gridCol w="2848601">
                  <a:extLst>
                    <a:ext uri="{9D8B030D-6E8A-4147-A177-3AD203B41FA5}">
                      <a16:colId xmlns:a16="http://schemas.microsoft.com/office/drawing/2014/main" val="394876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4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62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DrugSubClass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81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DrugClass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6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Drug_Chemical_Name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7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6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DrugGroup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35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Doctor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7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RX Group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6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8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4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1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98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5D9C-7DDA-4C26-B141-089BA09D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Choosing the Performance metric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D5DDA-5634-4D10-8277-632743F96D7E}"/>
              </a:ext>
            </a:extLst>
          </p:cNvPr>
          <p:cNvSpPr txBox="1"/>
          <p:nvPr/>
        </p:nvSpPr>
        <p:spPr>
          <a:xfrm>
            <a:off x="265820" y="1924093"/>
            <a:ext cx="10833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Recall is the preferred performance metric in this case, because model should not predict as</a:t>
            </a:r>
          </a:p>
          <a:p>
            <a:r>
              <a:rPr lang="en-US" altLang="en-US" dirty="0"/>
              <a:t>Authentication not required where actually it required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5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97DB-82CF-46AC-9F21-E610091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1A414-FD30-41D0-B8FB-4138BFE2D0EA}"/>
              </a:ext>
            </a:extLst>
          </p:cNvPr>
          <p:cNvSpPr txBox="1">
            <a:spLocks/>
          </p:cNvSpPr>
          <p:nvPr/>
        </p:nvSpPr>
        <p:spPr>
          <a:xfrm>
            <a:off x="380999" y="1152983"/>
            <a:ext cx="11216951" cy="53641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/>
              <a:t>Provided Data is divided in to Training and Testing</a:t>
            </a:r>
          </a:p>
          <a:p>
            <a:r>
              <a:rPr lang="en-US" altLang="en-US" dirty="0"/>
              <a:t>Model is built on training and evaluated on Testing</a:t>
            </a:r>
          </a:p>
          <a:p>
            <a:r>
              <a:rPr lang="en-US" altLang="en-US" dirty="0"/>
              <a:t>Data provided has Target with Binary type</a:t>
            </a:r>
          </a:p>
          <a:p>
            <a:r>
              <a:rPr lang="en-US" altLang="en-US" dirty="0"/>
              <a:t>In this case Classification Algorithm is best for prediction</a:t>
            </a:r>
          </a:p>
          <a:p>
            <a:r>
              <a:rPr lang="en-US" altLang="en-US" dirty="0"/>
              <a:t>Using Decision Trees Algorithm to  find the possible outcome with the combination of attributes </a:t>
            </a:r>
          </a:p>
          <a:p>
            <a:r>
              <a:rPr lang="en-US" altLang="en-US" dirty="0"/>
              <a:t>Generating the rules to find the combinations which are predicting PA either TRUE/FALSE  Pertaining to Target Attribute</a:t>
            </a:r>
          </a:p>
          <a:p>
            <a:r>
              <a:rPr lang="en-US" altLang="en-US" dirty="0"/>
              <a:t>Generating rules until no division is possible Approach is bit greedy and also having a chance of over fit  (risk). To Avoid this Random Forest algorithm is useful</a:t>
            </a:r>
          </a:p>
          <a:p>
            <a:r>
              <a:rPr lang="en-US" altLang="en-US" dirty="0"/>
              <a:t>Algorithm will take a tree from the forest and find the prediction </a:t>
            </a:r>
          </a:p>
          <a:p>
            <a:r>
              <a:rPr lang="en-US" altLang="en-US" dirty="0"/>
              <a:t>Outcome of the Random Forest Algorithm decide the Authenticity of the Decision tree Algorithm</a:t>
            </a:r>
          </a:p>
          <a:p>
            <a:r>
              <a:rPr lang="en-US" altLang="en-US" dirty="0"/>
              <a:t>Naïve Bayes Algorithm is used to find Whether outcome of the new Record PA is TRUE/FALSE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165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20ED-5786-4014-BA4D-E497564D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72FCB-7289-429D-8CC0-393E57A0AC92}"/>
              </a:ext>
            </a:extLst>
          </p:cNvPr>
          <p:cNvSpPr txBox="1"/>
          <p:nvPr/>
        </p:nvSpPr>
        <p:spPr>
          <a:xfrm>
            <a:off x="326571" y="1436914"/>
            <a:ext cx="2661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Confusion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3AE7DA-1CC7-44C2-BE52-8CB52B8AC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39229"/>
              </p:ext>
            </p:extLst>
          </p:nvPr>
        </p:nvGraphicFramePr>
        <p:xfrm>
          <a:off x="4203440" y="4764830"/>
          <a:ext cx="3657599" cy="1524000"/>
        </p:xfrm>
        <a:graphic>
          <a:graphicData uri="http://schemas.openxmlformats.org/drawingml/2006/table">
            <a:tbl>
              <a:tblPr/>
              <a:tblGrid>
                <a:gridCol w="1022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Naïve Bayes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T/F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B6E4A1-A566-4AD3-BEF5-2DFDC1671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3030"/>
              </p:ext>
            </p:extLst>
          </p:nvPr>
        </p:nvGraphicFramePr>
        <p:xfrm>
          <a:off x="6270172" y="2273558"/>
          <a:ext cx="3810001" cy="1524001"/>
        </p:xfrm>
        <a:graphic>
          <a:graphicData uri="http://schemas.openxmlformats.org/drawingml/2006/table">
            <a:tbl>
              <a:tblPr/>
              <a:tblGrid>
                <a:gridCol w="1064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105"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T/F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408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2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376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1442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835EE2-4F02-478C-8750-688688EB9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65936"/>
              </p:ext>
            </p:extLst>
          </p:nvPr>
        </p:nvGraphicFramePr>
        <p:xfrm>
          <a:off x="685800" y="2273558"/>
          <a:ext cx="3848878" cy="1524000"/>
        </p:xfrm>
        <a:graphic>
          <a:graphicData uri="http://schemas.openxmlformats.org/drawingml/2006/table">
            <a:tbl>
              <a:tblPr/>
              <a:tblGrid>
                <a:gridCol w="1075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Decision Tree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T/F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1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AAC5-4002-4EF9-A6C9-D974B372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EF6704-9E2E-4C01-8078-6539DE34F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52174"/>
              </p:ext>
            </p:extLst>
          </p:nvPr>
        </p:nvGraphicFramePr>
        <p:xfrm>
          <a:off x="2102500" y="1828800"/>
          <a:ext cx="6341703" cy="3124200"/>
        </p:xfrm>
        <a:graphic>
          <a:graphicData uri="http://schemas.openxmlformats.org/drawingml/2006/table">
            <a:tbl>
              <a:tblPr/>
              <a:tblGrid>
                <a:gridCol w="1305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2090">
                  <a:extLst>
                    <a:ext uri="{9D8B030D-6E8A-4147-A177-3AD203B41FA5}">
                      <a16:colId xmlns:a16="http://schemas.microsoft.com/office/drawing/2014/main" val="2200565248"/>
                    </a:ext>
                  </a:extLst>
                </a:gridCol>
              </a:tblGrid>
              <a:tr h="624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Metric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Random Forest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Naïve Bayes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77.57275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65.494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72.49823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96.14961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79.31793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84.37844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75.671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70.89479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75.75309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C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57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37E5-7D6D-4FC3-B968-B8C52D17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Prior Authorization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4C944-27E8-4DB2-BB02-1CC423357B14}"/>
              </a:ext>
            </a:extLst>
          </p:cNvPr>
          <p:cNvSpPr txBox="1"/>
          <p:nvPr/>
        </p:nvSpPr>
        <p:spPr>
          <a:xfrm>
            <a:off x="461764" y="2166688"/>
            <a:ext cx="113688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Prior authorization is a process used by some health insurance companies  to determine </a:t>
            </a:r>
          </a:p>
          <a:p>
            <a:pPr lvl="0"/>
            <a:r>
              <a:rPr lang="en-US" dirty="0"/>
              <a:t>if they will cover a prescribed procedure, service, or medication. The process is intended to </a:t>
            </a:r>
          </a:p>
          <a:p>
            <a:pPr lvl="0"/>
            <a:r>
              <a:rPr lang="en-US" dirty="0"/>
              <a:t>act as a safety and cost-saving measure.</a:t>
            </a:r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a number of reasons that insurance providers require prior authorization, including age, </a:t>
            </a:r>
          </a:p>
          <a:p>
            <a:r>
              <a:rPr lang="en-US" dirty="0"/>
              <a:t>medical necessity, the availability of a generic alternative, or checking for drug interactions. </a:t>
            </a:r>
          </a:p>
          <a:p>
            <a:r>
              <a:rPr lang="en-US" dirty="0"/>
              <a:t>A failed authorization can result in a requested service being denied, or an insurance company </a:t>
            </a:r>
          </a:p>
          <a:p>
            <a:r>
              <a:rPr lang="en-US" dirty="0"/>
              <a:t>requiring the patient to go through a separate process known as "step therapy" or "fail first".</a:t>
            </a:r>
          </a:p>
          <a:p>
            <a:r>
              <a:rPr lang="en-US" dirty="0"/>
              <a:t> Step therapy dictates that a patient must first see unsuccessful results from a medication or </a:t>
            </a:r>
          </a:p>
          <a:p>
            <a:r>
              <a:rPr lang="en-US" dirty="0"/>
              <a:t>service preferred by the insurance provider, typically considered either more cost effective or safer,</a:t>
            </a:r>
          </a:p>
          <a:p>
            <a:r>
              <a:rPr lang="en-US" dirty="0"/>
              <a:t> before the insurance company will cover a different service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0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0CBD-A8BA-47B1-A00B-39AD18D3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B9D8F-C696-4245-801C-5C59F7E3D125}"/>
              </a:ext>
            </a:extLst>
          </p:cNvPr>
          <p:cNvSpPr txBox="1"/>
          <p:nvPr/>
        </p:nvSpPr>
        <p:spPr>
          <a:xfrm>
            <a:off x="461764" y="2166688"/>
            <a:ext cx="118192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After a physician orders a medical service for a patient, the physicians staff will contact the patient’s</a:t>
            </a:r>
          </a:p>
          <a:p>
            <a:pPr lvl="0"/>
            <a:r>
              <a:rPr lang="en-US" dirty="0"/>
              <a:t>Insurer to determine if they require a prior authorization check to be run. If at all it requires a prior </a:t>
            </a:r>
          </a:p>
          <a:p>
            <a:pPr lvl="0"/>
            <a:r>
              <a:rPr lang="en-US" dirty="0"/>
              <a:t>Authorization check they will initiate the authorization process which may take up to 30 days to approve</a:t>
            </a:r>
          </a:p>
          <a:p>
            <a:pPr lvl="0"/>
            <a:r>
              <a:rPr lang="en-US" dirty="0"/>
              <a:t>A request</a:t>
            </a:r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of May 2013, the National Council for Prescription Drug Programs (NCPDP) had adopted a </a:t>
            </a:r>
          </a:p>
          <a:p>
            <a:r>
              <a:rPr lang="en-US" dirty="0"/>
              <a:t>standardized process for the exchange of electronic prior authentication which reduced the time </a:t>
            </a:r>
          </a:p>
          <a:p>
            <a:r>
              <a:rPr lang="en-US" dirty="0"/>
              <a:t>taken to 90% when compared to manual prior authentication process.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6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69000"/>
                  <a:hueMod val="108000"/>
                  <a:satMod val="164000"/>
                  <a:lumMod val="74000"/>
                </a:schemeClr>
                <a:schemeClr val="bg2">
                  <a:tint val="96000"/>
                  <a:hueMod val="88000"/>
                  <a:satMod val="140000"/>
                  <a:lumMod val="132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5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C:\Users\EKUNVEN\Desktop\download.png">
            <a:extLst>
              <a:ext uri="{FF2B5EF4-FFF2-40B4-BE49-F238E27FC236}">
                <a16:creationId xmlns:a16="http://schemas.microsoft.com/office/drawing/2014/main" id="{CD630956-F880-40DF-8977-921E8273652D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" r="6927" b="1"/>
          <a:stretch/>
        </p:blipFill>
        <p:spPr bwMode="auto">
          <a:xfrm>
            <a:off x="4634682" y="10"/>
            <a:ext cx="7557319" cy="6857990"/>
          </a:xfrm>
          <a:prstGeom prst="rect">
            <a:avLst/>
          </a:prstGeom>
          <a:noFill/>
          <a:extLst/>
        </p:spPr>
      </p:pic>
      <p:sp>
        <p:nvSpPr>
          <p:cNvPr id="31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091E1-32B7-4E77-BBB8-1E47D426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333928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413134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3E8C-2DD4-43B8-AC94-E40EC8C6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Purpose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70AED-64F0-42D7-8C7C-FCBEA63C3105}"/>
              </a:ext>
            </a:extLst>
          </p:cNvPr>
          <p:cNvSpPr txBox="1"/>
          <p:nvPr/>
        </p:nvSpPr>
        <p:spPr>
          <a:xfrm>
            <a:off x="424442" y="1718819"/>
            <a:ext cx="112261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purpose of this study was to determine whether and under what circumstances prior </a:t>
            </a:r>
          </a:p>
          <a:p>
            <a:pPr lvl="0"/>
            <a:r>
              <a:rPr lang="en-US" dirty="0"/>
              <a:t>authorization(PA) required</a:t>
            </a:r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replace labor-intensive administrative procedure results in approval of the PA Which is Time</a:t>
            </a:r>
          </a:p>
          <a:p>
            <a:r>
              <a:rPr lang="en-US" dirty="0"/>
              <a:t> Consuming  through Automation using 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plans and health policy analysts are interested in whether or not PA programs affect the </a:t>
            </a:r>
          </a:p>
          <a:p>
            <a:r>
              <a:rPr lang="en-US" dirty="0"/>
              <a:t>original prescription rate and the actual utilization rate of affected drugs, given the expensive and </a:t>
            </a:r>
          </a:p>
          <a:p>
            <a:r>
              <a:rPr lang="en-US" dirty="0"/>
              <a:t>administratively intensive nature of these procedures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1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10D9-36FF-4E4B-BF61-F4AAF78F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492BC-FF53-48D8-B0E9-59D20252A270}"/>
              </a:ext>
            </a:extLst>
          </p:cNvPr>
          <p:cNvSpPr txBox="1"/>
          <p:nvPr/>
        </p:nvSpPr>
        <p:spPr>
          <a:xfrm>
            <a:off x="424442" y="1718819"/>
            <a:ext cx="1139767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dirty="0"/>
              <a:t>To develop an analytics engine for doctors to inform them </a:t>
            </a:r>
          </a:p>
          <a:p>
            <a:pPr lvl="0"/>
            <a:r>
              <a:rPr lang="en-US" sz="2800" dirty="0"/>
              <a:t>whether particular medication will require a prior authorization </a:t>
            </a:r>
          </a:p>
          <a:p>
            <a:pPr lvl="0"/>
            <a:r>
              <a:rPr lang="en-US" sz="2800" dirty="0"/>
              <a:t>or not based on the patients historical transactions </a:t>
            </a:r>
          </a:p>
          <a:p>
            <a:pPr lvl="0"/>
            <a:r>
              <a:rPr lang="en-US" sz="2800" dirty="0"/>
              <a:t>and his/her Insurance Plan</a:t>
            </a:r>
            <a:r>
              <a:rPr lang="en-US" dirty="0"/>
              <a:t>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CE7E-A96B-452F-941F-D417278D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C4040-2DDD-421C-9872-F726CE5A83CC}"/>
              </a:ext>
            </a:extLst>
          </p:cNvPr>
          <p:cNvSpPr txBox="1"/>
          <p:nvPr/>
        </p:nvSpPr>
        <p:spPr>
          <a:xfrm>
            <a:off x="265820" y="1924093"/>
            <a:ext cx="109921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 programming helps to automate the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Machine Learning techniques are built R used to Solve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Initially reduce the Levels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Forming the Groups based on similarity between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Clustering Technique used to form similar groups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Metric To from Similar groups is Mean Distance (</a:t>
            </a:r>
            <a:r>
              <a:rPr lang="en-US" altLang="en-US" dirty="0" err="1"/>
              <a:t>wss</a:t>
            </a:r>
            <a:r>
              <a:rPr lang="en-US" altLang="en-US" dirty="0"/>
              <a:t>)between the records of each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Fitting the whole data into Mean number of clusters required in order to reduce dimensionality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Challenge is to find the clusters required to fit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Tuning the required no of clusters to Fit the data</a:t>
            </a:r>
          </a:p>
          <a:p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Freeform: Shap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C:\Users\EKUNVEN\Desktop\Prior Authorization\download (1).png">
            <a:extLst>
              <a:ext uri="{FF2B5EF4-FFF2-40B4-BE49-F238E27FC236}">
                <a16:creationId xmlns:a16="http://schemas.microsoft.com/office/drawing/2014/main" id="{BFECE4DA-4605-4E6B-8B82-8E7BD18F8EC2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4" y="1665144"/>
            <a:ext cx="6270662" cy="3527246"/>
          </a:xfrm>
          <a:prstGeom prst="rect">
            <a:avLst/>
          </a:prstGeom>
          <a:noFill/>
          <a:effectLst/>
          <a:ex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0A910-B3C5-418A-A3FE-22EBA119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Project Flow</a:t>
            </a:r>
          </a:p>
        </p:txBody>
      </p:sp>
    </p:spTree>
    <p:extLst>
      <p:ext uri="{BB962C8B-B14F-4D97-AF65-F5344CB8AC3E}">
        <p14:creationId xmlns:p14="http://schemas.microsoft.com/office/powerpoint/2010/main" val="3265080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2E47-F413-4B6A-8AA3-66E92098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BF68-E77D-42DA-B82A-BF744ED88E88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1224727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/>
              <a:t>Insurance Companies / Health Care Organizations will receive prescriptions for processing </a:t>
            </a:r>
          </a:p>
          <a:p>
            <a:r>
              <a:rPr lang="en-US" altLang="en-US" dirty="0"/>
              <a:t>Prescription Data will be provided by Health Care Organizations / Insurance companies</a:t>
            </a:r>
          </a:p>
          <a:p>
            <a:r>
              <a:rPr lang="en-US" altLang="en-US" dirty="0"/>
              <a:t>Client may provide data in any form .  In this case data provided in Excel</a:t>
            </a:r>
          </a:p>
          <a:p>
            <a:r>
              <a:rPr lang="en-US" altLang="en-US" dirty="0"/>
              <a:t> Tuning the Data to enable it for prediction</a:t>
            </a:r>
          </a:p>
          <a:p>
            <a:r>
              <a:rPr lang="en-US" altLang="en-US" dirty="0"/>
              <a:t>Provided Data is Ideal to perform Prediction</a:t>
            </a:r>
          </a:p>
          <a:p>
            <a:r>
              <a:rPr lang="en-US" altLang="en-US" dirty="0"/>
              <a:t>New attributes are not required to create </a:t>
            </a:r>
          </a:p>
          <a:p>
            <a:r>
              <a:rPr lang="en-US" altLang="en-US" dirty="0"/>
              <a:t>Using the attributes which are static, programmed engine can be leveraged for prediction</a:t>
            </a:r>
          </a:p>
          <a:p>
            <a:r>
              <a:rPr lang="en-US" altLang="en-US" dirty="0"/>
              <a:t>If new Attribute is added engine has to be tuned and synched to run prediction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2687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932</Words>
  <Application>Microsoft Office PowerPoint</Application>
  <PresentationFormat>Widescreen</PresentationFormat>
  <Paragraphs>192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Prior authorization prediction for prescribed medication</vt:lpstr>
      <vt:lpstr>What is Prior Authorization</vt:lpstr>
      <vt:lpstr>Existing System</vt:lpstr>
      <vt:lpstr>Flow Chart</vt:lpstr>
      <vt:lpstr> Purpose</vt:lpstr>
      <vt:lpstr>Goal</vt:lpstr>
      <vt:lpstr>Method</vt:lpstr>
      <vt:lpstr>Project Flow</vt:lpstr>
      <vt:lpstr>Data</vt:lpstr>
      <vt:lpstr>Domain Understanding</vt:lpstr>
      <vt:lpstr>Data Pre Processing</vt:lpstr>
      <vt:lpstr>After Reducing the number of levels</vt:lpstr>
      <vt:lpstr>Choosing the Performance metric</vt:lpstr>
      <vt:lpstr>Model Building</vt:lpstr>
      <vt:lpstr>Results</vt:lpstr>
      <vt:lpstr>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 authorization prediction for prescribed medication</dc:title>
  <dc:creator>Venkatesh Kunda</dc:creator>
  <cp:lastModifiedBy>Venkatesh Kunda</cp:lastModifiedBy>
  <cp:revision>16</cp:revision>
  <dcterms:created xsi:type="dcterms:W3CDTF">2017-09-15T16:23:48Z</dcterms:created>
  <dcterms:modified xsi:type="dcterms:W3CDTF">2017-09-15T18:01:54Z</dcterms:modified>
</cp:coreProperties>
</file>