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76" r:id="rId4"/>
    <p:sldId id="277" r:id="rId5"/>
    <p:sldId id="267" r:id="rId6"/>
    <p:sldId id="268" r:id="rId7"/>
    <p:sldId id="269" r:id="rId8"/>
    <p:sldId id="278" r:id="rId9"/>
    <p:sldId id="270" r:id="rId10"/>
    <p:sldId id="272" r:id="rId11"/>
    <p:sldId id="273" r:id="rId12"/>
    <p:sldId id="274" r:id="rId13"/>
    <p:sldId id="271" r:id="rId14"/>
    <p:sldId id="275"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00A3043-998B-4D12-B890-019C5CA11EEC}" type="datetimeFigureOut">
              <a:rPr lang="en-IN" smtClean="0"/>
              <a:pPr/>
              <a:t>07-01-2019</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07BEAB0-4785-4D3E-BA31-CB72BF5D41D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00A3043-998B-4D12-B890-019C5CA11EEC}" type="datetimeFigureOut">
              <a:rPr lang="en-IN" smtClean="0"/>
              <a:pPr/>
              <a:t>07-01-2019</a:t>
            </a:fld>
            <a:endParaRPr lang="en-IN"/>
          </a:p>
        </p:txBody>
      </p:sp>
      <p:sp>
        <p:nvSpPr>
          <p:cNvPr id="27" name="Slide Number Placeholder 26"/>
          <p:cNvSpPr>
            <a:spLocks noGrp="1"/>
          </p:cNvSpPr>
          <p:nvPr>
            <p:ph type="sldNum" sz="quarter" idx="11"/>
          </p:nvPr>
        </p:nvSpPr>
        <p:spPr/>
        <p:txBody>
          <a:bodyPr rtlCol="0"/>
          <a:lstStyle/>
          <a:p>
            <a:fld id="{907BEAB0-4785-4D3E-BA31-CB72BF5D41DC}"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00A3043-998B-4D12-B890-019C5CA11EEC}" type="datetimeFigureOut">
              <a:rPr lang="en-IN" smtClean="0"/>
              <a:pPr/>
              <a:t>07-01-2019</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907BEAB0-4785-4D3E-BA31-CB72BF5D41D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0A3043-998B-4D12-B890-019C5CA11EEC}" type="datetimeFigureOut">
              <a:rPr lang="en-IN" smtClean="0"/>
              <a:pPr/>
              <a:t>07-01-2019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BEAB0-4785-4D3E-BA31-CB72BF5D41D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00A3043-998B-4D12-B890-019C5CA11EEC}" type="datetimeFigureOut">
              <a:rPr lang="en-IN" smtClean="0"/>
              <a:pPr/>
              <a:t>07-01-2019</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07BEAB0-4785-4D3E-BA31-CB72BF5D41D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475656" y="2204864"/>
            <a:ext cx="5688632" cy="1049908"/>
          </a:xfrm>
        </p:spPr>
        <p:txBody>
          <a:bodyPr>
            <a:noAutofit/>
          </a:bodyPr>
          <a:lstStyle/>
          <a:p>
            <a:pPr algn="ctr"/>
            <a:r>
              <a:rPr lang="en-IN" sz="5400" b="1" dirty="0" smtClean="0">
                <a:solidFill>
                  <a:schemeClr val="tx1"/>
                </a:solidFill>
              </a:rPr>
              <a:t>Maven Tutorial</a:t>
            </a:r>
            <a:endParaRPr lang="en-IN" sz="5400" b="1" dirty="0">
              <a:solidFill>
                <a:schemeClr val="tx1"/>
              </a:solidFill>
            </a:endParaRPr>
          </a:p>
        </p:txBody>
      </p:sp>
      <p:pic>
        <p:nvPicPr>
          <p:cNvPr id="1026" name="Picture 2" descr="C:\Users\chakra_ge\Pictures\download.jpg"/>
          <p:cNvPicPr>
            <a:picLocks noChangeAspect="1" noChangeArrowheads="1"/>
          </p:cNvPicPr>
          <p:nvPr/>
        </p:nvPicPr>
        <p:blipFill>
          <a:blip r:embed="rId2" cstate="print"/>
          <a:srcRect/>
          <a:stretch>
            <a:fillRect/>
          </a:stretch>
        </p:blipFill>
        <p:spPr bwMode="auto">
          <a:xfrm>
            <a:off x="2627784" y="3356992"/>
            <a:ext cx="3752850" cy="1219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r>
              <a:rPr lang="en-IN" dirty="0" smtClean="0"/>
              <a:t>Local repository		</a:t>
            </a:r>
            <a:endParaRPr lang="en-IN" dirty="0"/>
          </a:p>
        </p:txBody>
      </p:sp>
      <p:sp>
        <p:nvSpPr>
          <p:cNvPr id="3" name="Content Placeholder 2"/>
          <p:cNvSpPr>
            <a:spLocks noGrp="1"/>
          </p:cNvSpPr>
          <p:nvPr>
            <p:ph idx="1"/>
          </p:nvPr>
        </p:nvSpPr>
        <p:spPr>
          <a:xfrm>
            <a:off x="467544" y="1700808"/>
            <a:ext cx="8229600" cy="4325112"/>
          </a:xfrm>
        </p:spPr>
        <p:txBody>
          <a:bodyPr>
            <a:normAutofit lnSpcReduction="10000"/>
          </a:bodyPr>
          <a:lstStyle/>
          <a:p>
            <a:pPr fontAlgn="base">
              <a:buNone/>
            </a:pPr>
            <a:r>
              <a:rPr lang="en-IN" dirty="0" smtClean="0"/>
              <a:t>☞ Maven local repository is a directory on the developer’s machine. It gets created when we run any maven command for the first time. It contain all the dependencies (downloaded by maven) like library jars, </a:t>
            </a:r>
            <a:r>
              <a:rPr lang="en-IN" dirty="0" err="1" smtClean="0"/>
              <a:t>plugin</a:t>
            </a:r>
            <a:r>
              <a:rPr lang="en-IN" dirty="0" smtClean="0"/>
              <a:t> jars etc.</a:t>
            </a:r>
          </a:p>
          <a:p>
            <a:pPr fontAlgn="base">
              <a:buNone/>
            </a:pPr>
            <a:r>
              <a:rPr lang="en-IN" dirty="0" smtClean="0"/>
              <a:t>☞ Default location of maven local repository is user-home/.m2 directory. We can change the default location of maven local repository by changing the settings.xml file. It is located in MAVEN_HOME/conf/settings.xml</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IN" dirty="0" smtClean="0"/>
              <a:t>Central Repository</a:t>
            </a:r>
            <a:endParaRPr lang="en-IN" dirty="0"/>
          </a:p>
        </p:txBody>
      </p:sp>
      <p:sp>
        <p:nvSpPr>
          <p:cNvPr id="4" name="TextBox 3"/>
          <p:cNvSpPr txBox="1"/>
          <p:nvPr/>
        </p:nvSpPr>
        <p:spPr>
          <a:xfrm>
            <a:off x="467544" y="1772816"/>
            <a:ext cx="8064896" cy="3108543"/>
          </a:xfrm>
          <a:prstGeom prst="rect">
            <a:avLst/>
          </a:prstGeom>
          <a:noFill/>
        </p:spPr>
        <p:txBody>
          <a:bodyPr wrap="square" rtlCol="0">
            <a:spAutoFit/>
          </a:bodyPr>
          <a:lstStyle/>
          <a:p>
            <a:r>
              <a:rPr lang="en-IN" sz="2800" dirty="0" smtClean="0"/>
              <a:t>Maven central repository is created by the apache maven community itself. It contains a lot of commonly used libraries. By default Maven looks in this central repository for any dependencies needed but not found in your local repository.</a:t>
            </a:r>
            <a:br>
              <a:rPr lang="en-IN" sz="2800" dirty="0" smtClean="0"/>
            </a:br>
            <a:r>
              <a:rPr lang="en-IN" sz="2800" b="1" dirty="0" smtClean="0"/>
              <a:t>Maven central repository path:</a:t>
            </a:r>
            <a:r>
              <a:rPr lang="en-IN" sz="2800" dirty="0" smtClean="0"/>
              <a:t> http://repo1.maven.org/maven2/</a:t>
            </a:r>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IN" dirty="0" smtClean="0"/>
              <a:t>Remote repository</a:t>
            </a:r>
            <a:endParaRPr lang="en-IN" dirty="0"/>
          </a:p>
        </p:txBody>
      </p:sp>
      <p:sp>
        <p:nvSpPr>
          <p:cNvPr id="3" name="Content Placeholder 2"/>
          <p:cNvSpPr>
            <a:spLocks noGrp="1"/>
          </p:cNvSpPr>
          <p:nvPr>
            <p:ph idx="1"/>
          </p:nvPr>
        </p:nvSpPr>
        <p:spPr>
          <a:xfrm>
            <a:off x="457200" y="1772816"/>
            <a:ext cx="8229600" cy="4801720"/>
          </a:xfrm>
        </p:spPr>
        <p:txBody>
          <a:bodyPr>
            <a:normAutofit fontScale="92500" lnSpcReduction="10000"/>
          </a:bodyPr>
          <a:lstStyle/>
          <a:p>
            <a:pPr fontAlgn="base">
              <a:buNone/>
            </a:pPr>
            <a:r>
              <a:rPr lang="en-IN" dirty="0" smtClean="0"/>
              <a:t>   Maven remote repository is a repository on a web server. A remote repository can be located anywhere on the internet or inside a local network. We can configure a remote repository in the POM file. We have to put the following XML elements right after the element:</a:t>
            </a:r>
          </a:p>
          <a:p>
            <a:pPr fontAlgn="base">
              <a:buNone/>
            </a:pPr>
            <a:r>
              <a:rPr lang="en-IN" dirty="0" smtClean="0"/>
              <a:t>  &lt;repositories&gt; </a:t>
            </a:r>
          </a:p>
          <a:p>
            <a:pPr fontAlgn="base">
              <a:buNone/>
            </a:pPr>
            <a:r>
              <a:rPr lang="en-IN" dirty="0" smtClean="0"/>
              <a:t>		&lt;repository&gt; </a:t>
            </a:r>
          </a:p>
          <a:p>
            <a:pPr fontAlgn="base">
              <a:buNone/>
            </a:pPr>
            <a:r>
              <a:rPr lang="en-IN" dirty="0" smtClean="0"/>
              <a:t>		&lt;id&gt;internal-maven-repo&lt;/id&gt; 	&lt;</a:t>
            </a:r>
            <a:r>
              <a:rPr lang="en-IN" dirty="0" err="1" smtClean="0"/>
              <a:t>url</a:t>
            </a:r>
            <a:r>
              <a:rPr lang="en-IN" dirty="0" smtClean="0"/>
              <a:t>&gt;https:</a:t>
            </a:r>
            <a:r>
              <a:rPr lang="en-IN" i="1" dirty="0" smtClean="0"/>
              <a:t>//localhost/maven-repo/lib&lt;/url&gt;</a:t>
            </a:r>
            <a:r>
              <a:rPr lang="en-IN" dirty="0" smtClean="0"/>
              <a:t> </a:t>
            </a:r>
          </a:p>
          <a:p>
            <a:pPr fontAlgn="base">
              <a:buNone/>
            </a:pPr>
            <a:r>
              <a:rPr lang="en-IN" dirty="0" smtClean="0"/>
              <a:t>		&lt;/repository&gt; </a:t>
            </a:r>
          </a:p>
          <a:p>
            <a:pPr fontAlgn="base">
              <a:buNone/>
            </a:pPr>
            <a:r>
              <a:rPr lang="en-IN" dirty="0" smtClean="0"/>
              <a:t>&lt;/repositories&gt;</a:t>
            </a:r>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066800"/>
          </a:xfrm>
        </p:spPr>
        <p:txBody>
          <a:bodyPr/>
          <a:lstStyle/>
          <a:p>
            <a:r>
              <a:rPr lang="en-IN" dirty="0" smtClean="0"/>
              <a:t>Maven Repository Search order</a:t>
            </a:r>
            <a:endParaRPr lang="en-IN"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1187624" y="2420888"/>
            <a:ext cx="6120680"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Profiling in Maven	</a:t>
            </a:r>
            <a:endParaRPr lang="en-IN" dirty="0"/>
          </a:p>
        </p:txBody>
      </p:sp>
      <p:sp>
        <p:nvSpPr>
          <p:cNvPr id="3" name="Content Placeholder 2"/>
          <p:cNvSpPr>
            <a:spLocks noGrp="1"/>
          </p:cNvSpPr>
          <p:nvPr>
            <p:ph idx="1"/>
          </p:nvPr>
        </p:nvSpPr>
        <p:spPr/>
        <p:txBody>
          <a:bodyPr/>
          <a:lstStyle/>
          <a:p>
            <a:pPr>
              <a:buNone/>
            </a:pPr>
            <a:r>
              <a:rPr lang="en-IN" dirty="0" smtClean="0"/>
              <a:t>	Maven build profiles provides the facility to build project using different configurations. We can just specify a profile with the different build configuration and build the project with this build profile when needed.</a:t>
            </a:r>
          </a:p>
          <a:p>
            <a:pPr>
              <a:buNone/>
            </a:pPr>
            <a:endParaRPr lang="en-IN" dirty="0" smtClean="0"/>
          </a:p>
          <a:p>
            <a:pPr>
              <a:buNone/>
            </a:pPr>
            <a:r>
              <a:rPr lang="en-IN" dirty="0" smtClean="0"/>
              <a:t>	Using profiling: </a:t>
            </a:r>
          </a:p>
          <a:p>
            <a:pPr>
              <a:buNone/>
            </a:pPr>
            <a:r>
              <a:rPr lang="en-IN" dirty="0" smtClean="0"/>
              <a:t>	</a:t>
            </a:r>
            <a:r>
              <a:rPr lang="en-IN" dirty="0" err="1" smtClean="0"/>
              <a:t>mvn</a:t>
            </a:r>
            <a:r>
              <a:rPr lang="en-IN" dirty="0" smtClean="0"/>
              <a:t> –p dev</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pPr algn="ctr"/>
            <a:r>
              <a:rPr lang="en-IN" b="1" dirty="0" smtClean="0"/>
              <a:t>Questions ?</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636912"/>
            <a:ext cx="8229600" cy="1143000"/>
          </a:xfrm>
        </p:spPr>
        <p:txBody>
          <a:bodyPr/>
          <a:lstStyle/>
          <a:p>
            <a:pPr algn="ctr"/>
            <a:r>
              <a:rPr lang="en-IN" b="1" dirty="0" smtClean="0"/>
              <a:t>Thank you</a:t>
            </a:r>
            <a:endParaRPr lang="en-I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Maven ?</a:t>
            </a:r>
            <a:endParaRPr lang="en-IN" dirty="0"/>
          </a:p>
        </p:txBody>
      </p:sp>
      <p:sp>
        <p:nvSpPr>
          <p:cNvPr id="3" name="Content Placeholder 2"/>
          <p:cNvSpPr>
            <a:spLocks noGrp="1"/>
          </p:cNvSpPr>
          <p:nvPr>
            <p:ph idx="1"/>
          </p:nvPr>
        </p:nvSpPr>
        <p:spPr/>
        <p:txBody>
          <a:bodyPr/>
          <a:lstStyle/>
          <a:p>
            <a:pPr>
              <a:buNone/>
            </a:pPr>
            <a:r>
              <a:rPr lang="en-IN" dirty="0" smtClean="0"/>
              <a:t>☞ Apache maven is a Build Automation tool for java software projects.</a:t>
            </a:r>
          </a:p>
          <a:p>
            <a:pPr>
              <a:buNone/>
            </a:pPr>
            <a:r>
              <a:rPr lang="en-IN" dirty="0" smtClean="0"/>
              <a:t>☞ Maven is based on POM (project object model). It uses POM (project object model) file to manage project’s build, dependency and documentation.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20080"/>
          </a:xfrm>
        </p:spPr>
        <p:txBody>
          <a:bodyPr/>
          <a:lstStyle/>
          <a:p>
            <a:r>
              <a:rPr lang="en-IN" dirty="0" smtClean="0"/>
              <a:t>Maven advantages</a:t>
            </a:r>
            <a:endParaRPr lang="en-IN" dirty="0"/>
          </a:p>
        </p:txBody>
      </p:sp>
      <p:sp>
        <p:nvSpPr>
          <p:cNvPr id="3" name="Content Placeholder 2"/>
          <p:cNvSpPr>
            <a:spLocks noGrp="1"/>
          </p:cNvSpPr>
          <p:nvPr>
            <p:ph idx="1"/>
          </p:nvPr>
        </p:nvSpPr>
        <p:spPr>
          <a:xfrm>
            <a:off x="457200" y="1268760"/>
            <a:ext cx="8229600" cy="5305776"/>
          </a:xfrm>
        </p:spPr>
        <p:txBody>
          <a:bodyPr>
            <a:noAutofit/>
          </a:bodyPr>
          <a:lstStyle/>
          <a:p>
            <a:pPr fontAlgn="base"/>
            <a:r>
              <a:rPr lang="en-IN" sz="2400" dirty="0" smtClean="0"/>
              <a:t>Simple project setup that follows best practices.</a:t>
            </a:r>
          </a:p>
          <a:p>
            <a:pPr fontAlgn="base"/>
            <a:r>
              <a:rPr lang="en-IN" sz="2400" dirty="0" smtClean="0"/>
              <a:t>Consistent usage across all projects.</a:t>
            </a:r>
          </a:p>
          <a:p>
            <a:pPr fontAlgn="base"/>
            <a:r>
              <a:rPr lang="en-IN" sz="2400" b="1" dirty="0" smtClean="0"/>
              <a:t>Dependency management:</a:t>
            </a:r>
            <a:r>
              <a:rPr lang="en-IN" sz="2400" dirty="0" smtClean="0"/>
              <a:t> Superior dependency management including automatic updating.</a:t>
            </a:r>
          </a:p>
          <a:p>
            <a:pPr fontAlgn="base"/>
            <a:r>
              <a:rPr lang="en-IN" sz="2400" dirty="0" smtClean="0"/>
              <a:t>Ability to easily work with multiple projects at the same time.</a:t>
            </a:r>
          </a:p>
          <a:p>
            <a:pPr fontAlgn="base"/>
            <a:r>
              <a:rPr lang="en-IN" sz="2400" b="1" dirty="0" smtClean="0"/>
              <a:t>Repository:</a:t>
            </a:r>
            <a:r>
              <a:rPr lang="en-IN" sz="2400" dirty="0" smtClean="0"/>
              <a:t> A large and growing repository of libraries and metadata. Project dependencies can be loaded from repository.</a:t>
            </a:r>
          </a:p>
          <a:p>
            <a:pPr fontAlgn="base"/>
            <a:r>
              <a:rPr lang="en-IN" sz="2400" b="1" dirty="0" smtClean="0"/>
              <a:t>Extensible via plug-ins:</a:t>
            </a:r>
            <a:r>
              <a:rPr lang="en-IN" sz="2400" dirty="0" smtClean="0"/>
              <a:t> Extensible, with the ability to easily write </a:t>
            </a:r>
            <a:r>
              <a:rPr lang="en-IN" sz="2400" dirty="0" err="1" smtClean="0"/>
              <a:t>plugins</a:t>
            </a:r>
            <a:r>
              <a:rPr lang="en-IN" sz="2400" dirty="0" smtClean="0"/>
              <a:t> in Java or scripting languages.</a:t>
            </a:r>
          </a:p>
          <a:p>
            <a:pPr fontAlgn="base"/>
            <a:r>
              <a:rPr lang="en-IN" sz="2400" dirty="0" smtClean="0"/>
              <a:t>Instant access to new features with little or no extra configuration.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904656"/>
          </a:xfrm>
        </p:spPr>
        <p:txBody>
          <a:bodyPr>
            <a:noAutofit/>
          </a:bodyPr>
          <a:lstStyle/>
          <a:p>
            <a:pPr fontAlgn="base"/>
            <a:r>
              <a:rPr lang="en-IN" sz="2400" b="1" dirty="0" smtClean="0"/>
              <a:t>Model based builds:</a:t>
            </a:r>
            <a:r>
              <a:rPr lang="en-IN" sz="2400" dirty="0" smtClean="0"/>
              <a:t> Maven is able to build any number of projects into predefined output types such as a JAR, WAR and metadata.</a:t>
            </a:r>
          </a:p>
          <a:p>
            <a:pPr fontAlgn="base"/>
            <a:r>
              <a:rPr lang="en-IN" sz="2400" dirty="0" smtClean="0"/>
              <a:t>Coherent site of project information: Using the same metadata as for the build process, Maven is able to generate a web site or PDF including any documentation.</a:t>
            </a:r>
          </a:p>
          <a:p>
            <a:pPr fontAlgn="base"/>
            <a:r>
              <a:rPr lang="en-IN" sz="2400" b="1" dirty="0" smtClean="0"/>
              <a:t>Release management and distribution publication:</a:t>
            </a:r>
            <a:r>
              <a:rPr lang="en-IN" sz="2400" dirty="0" smtClean="0"/>
              <a:t> Without much additional configuration, Maven will integrate with your source control system like Subversion or Git and manage the release of a project based on a certain tag.</a:t>
            </a:r>
          </a:p>
          <a:p>
            <a:pPr fontAlgn="base"/>
            <a:r>
              <a:rPr lang="en-IN" sz="2400" b="1" dirty="0" smtClean="0"/>
              <a:t>Backward Compatibility:</a:t>
            </a:r>
            <a:r>
              <a:rPr lang="en-IN" sz="2400" dirty="0" smtClean="0"/>
              <a:t> We can easily port the multiple modules of a project into Maven 3 from older versions of Maven.</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POM ?</a:t>
            </a:r>
            <a:endParaRPr lang="en-IN" dirty="0"/>
          </a:p>
        </p:txBody>
      </p:sp>
      <p:sp>
        <p:nvSpPr>
          <p:cNvPr id="3" name="Content Placeholder 2"/>
          <p:cNvSpPr>
            <a:spLocks noGrp="1"/>
          </p:cNvSpPr>
          <p:nvPr>
            <p:ph idx="1"/>
          </p:nvPr>
        </p:nvSpPr>
        <p:spPr/>
        <p:txBody>
          <a:bodyPr/>
          <a:lstStyle/>
          <a:p>
            <a:pPr>
              <a:buNone/>
            </a:pPr>
            <a:r>
              <a:rPr lang="en-IN" dirty="0" smtClean="0"/>
              <a:t>   POM refers to Project Object Model. It is an XML file which contains the information about the project and various configuration detail used by Maven to build the project like build directory, source directory, dependencies, test source directory, </a:t>
            </a:r>
            <a:r>
              <a:rPr lang="en-IN" dirty="0" err="1" smtClean="0"/>
              <a:t>plugin</a:t>
            </a:r>
            <a:r>
              <a:rPr lang="en-IN" dirty="0" smtClean="0"/>
              <a:t>, goals etc.</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0688"/>
            <a:ext cx="8085584" cy="792088"/>
          </a:xfrm>
        </p:spPr>
        <p:txBody>
          <a:bodyPr/>
          <a:lstStyle/>
          <a:p>
            <a:r>
              <a:rPr lang="en-IN" dirty="0" smtClean="0"/>
              <a:t>Contents in pom.xml</a:t>
            </a:r>
            <a:endParaRPr lang="en-IN" dirty="0"/>
          </a:p>
        </p:txBody>
      </p:sp>
      <p:graphicFrame>
        <p:nvGraphicFramePr>
          <p:cNvPr id="4" name="Table 3"/>
          <p:cNvGraphicFramePr>
            <a:graphicFrameLocks noGrp="1"/>
          </p:cNvGraphicFramePr>
          <p:nvPr/>
        </p:nvGraphicFramePr>
        <p:xfrm>
          <a:off x="539552" y="1484781"/>
          <a:ext cx="8064896" cy="4824539"/>
        </p:xfrm>
        <a:graphic>
          <a:graphicData uri="http://schemas.openxmlformats.org/drawingml/2006/table">
            <a:tbl>
              <a:tblPr/>
              <a:tblGrid>
                <a:gridCol w="1183562"/>
                <a:gridCol w="6881334"/>
              </a:tblGrid>
              <a:tr h="330820">
                <a:tc>
                  <a:txBody>
                    <a:bodyPr/>
                    <a:lstStyle/>
                    <a:p>
                      <a:pPr>
                        <a:lnSpc>
                          <a:spcPct val="115000"/>
                        </a:lnSpc>
                        <a:spcAft>
                          <a:spcPts val="0"/>
                        </a:spcAft>
                      </a:pPr>
                      <a:r>
                        <a:rPr lang="en-IN" sz="1000" b="1" dirty="0">
                          <a:solidFill>
                            <a:srgbClr val="222222"/>
                          </a:solidFill>
                          <a:latin typeface="inherit"/>
                          <a:ea typeface="Times New Roman"/>
                          <a:cs typeface="Arial"/>
                        </a:rPr>
                        <a:t>project</a:t>
                      </a:r>
                      <a:endParaRPr lang="en-IN" sz="1000" dirty="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dirty="0">
                          <a:solidFill>
                            <a:srgbClr val="222222"/>
                          </a:solidFill>
                          <a:latin typeface="inherit"/>
                          <a:ea typeface="Times New Roman"/>
                          <a:cs typeface="Arial"/>
                        </a:rPr>
                        <a:t>This is the root element of pom.xml file.</a:t>
                      </a:r>
                      <a:endParaRPr lang="en-IN" sz="1000" dirty="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67924">
                <a:tc>
                  <a:txBody>
                    <a:bodyPr/>
                    <a:lstStyle/>
                    <a:p>
                      <a:pPr>
                        <a:lnSpc>
                          <a:spcPct val="115000"/>
                        </a:lnSpc>
                        <a:spcAft>
                          <a:spcPts val="0"/>
                        </a:spcAft>
                      </a:pPr>
                      <a:r>
                        <a:rPr lang="en-IN" sz="1000" b="1">
                          <a:solidFill>
                            <a:srgbClr val="222222"/>
                          </a:solidFill>
                          <a:latin typeface="inherit"/>
                          <a:ea typeface="Times New Roman"/>
                          <a:cs typeface="Arial"/>
                        </a:rPr>
                        <a:t>modelVersion</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modelVersion. Model version should be 4.0.0.</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groupId</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id for the project group.</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805027">
                <a:tc>
                  <a:txBody>
                    <a:bodyPr/>
                    <a:lstStyle/>
                    <a:p>
                      <a:pPr>
                        <a:lnSpc>
                          <a:spcPct val="115000"/>
                        </a:lnSpc>
                        <a:spcAft>
                          <a:spcPts val="0"/>
                        </a:spcAft>
                      </a:pPr>
                      <a:r>
                        <a:rPr lang="en-IN" sz="1000" b="1">
                          <a:solidFill>
                            <a:srgbClr val="222222"/>
                          </a:solidFill>
                          <a:latin typeface="inherit"/>
                          <a:ea typeface="Times New Roman"/>
                          <a:cs typeface="Arial"/>
                        </a:rPr>
                        <a:t>artifactId</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id for the project. This is generally refers to the name of the project. The artifact ID is also used as part of the name of the JAR, WAR or EAR file produced when building the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version</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This is the sub element of project which specifies the version of the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packaging</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packaging type such as jar, war etc.</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name</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name of the maven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url</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url of the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67924">
                <a:tc>
                  <a:txBody>
                    <a:bodyPr/>
                    <a:lstStyle/>
                    <a:p>
                      <a:pPr>
                        <a:lnSpc>
                          <a:spcPct val="115000"/>
                        </a:lnSpc>
                        <a:spcAft>
                          <a:spcPts val="0"/>
                        </a:spcAft>
                      </a:pPr>
                      <a:r>
                        <a:rPr lang="en-IN" sz="1000" b="1">
                          <a:solidFill>
                            <a:srgbClr val="222222"/>
                          </a:solidFill>
                          <a:latin typeface="inherit"/>
                          <a:ea typeface="Times New Roman"/>
                          <a:cs typeface="Arial"/>
                        </a:rPr>
                        <a:t>dependencies</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the dependencies for this project.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30820">
                <a:tc>
                  <a:txBody>
                    <a:bodyPr/>
                    <a:lstStyle/>
                    <a:p>
                      <a:pPr>
                        <a:lnSpc>
                          <a:spcPct val="115000"/>
                        </a:lnSpc>
                        <a:spcAft>
                          <a:spcPts val="0"/>
                        </a:spcAft>
                      </a:pPr>
                      <a:r>
                        <a:rPr lang="en-IN" sz="1000" b="1">
                          <a:solidFill>
                            <a:srgbClr val="222222"/>
                          </a:solidFill>
                          <a:latin typeface="inherit"/>
                          <a:ea typeface="Times New Roman"/>
                          <a:cs typeface="Arial"/>
                        </a:rPr>
                        <a:t>dependency</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a:solidFill>
                            <a:srgbClr val="222222"/>
                          </a:solidFill>
                          <a:latin typeface="inherit"/>
                          <a:ea typeface="Times New Roman"/>
                          <a:cs typeface="Arial"/>
                        </a:rPr>
                        <a:t>It is used to define a dependency. It is used inside dependencies element.</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67924">
                <a:tc>
                  <a:txBody>
                    <a:bodyPr/>
                    <a:lstStyle/>
                    <a:p>
                      <a:pPr>
                        <a:lnSpc>
                          <a:spcPct val="115000"/>
                        </a:lnSpc>
                        <a:spcAft>
                          <a:spcPts val="0"/>
                        </a:spcAft>
                      </a:pPr>
                      <a:r>
                        <a:rPr lang="en-IN" sz="1000" b="1">
                          <a:solidFill>
                            <a:srgbClr val="222222"/>
                          </a:solidFill>
                          <a:latin typeface="inherit"/>
                          <a:ea typeface="Times New Roman"/>
                          <a:cs typeface="Arial"/>
                        </a:rPr>
                        <a:t>scope</a:t>
                      </a:r>
                      <a:endParaRPr lang="en-IN" sz="100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IN" sz="1000" dirty="0">
                          <a:solidFill>
                            <a:srgbClr val="222222"/>
                          </a:solidFill>
                          <a:latin typeface="inherit"/>
                          <a:ea typeface="Times New Roman"/>
                          <a:cs typeface="Arial"/>
                        </a:rPr>
                        <a:t>It is used to define the scope for this maven project. It can be compile, provided, runtime, test and system.</a:t>
                      </a:r>
                      <a:endParaRPr lang="en-IN" sz="1000" dirty="0">
                        <a:latin typeface="Calibri"/>
                        <a:ea typeface="Calibri"/>
                        <a:cs typeface="Times New Roman"/>
                      </a:endParaRPr>
                    </a:p>
                  </a:txBody>
                  <a:tcPr marL="43768" marR="87536" marT="35014" marB="3501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 in maven ?	</a:t>
            </a:r>
            <a:endParaRPr lang="en-IN" dirty="0"/>
          </a:p>
        </p:txBody>
      </p:sp>
      <p:sp>
        <p:nvSpPr>
          <p:cNvPr id="4" name="TextBox 3"/>
          <p:cNvSpPr txBox="1"/>
          <p:nvPr/>
        </p:nvSpPr>
        <p:spPr>
          <a:xfrm>
            <a:off x="611560" y="2204864"/>
            <a:ext cx="7776864" cy="2677656"/>
          </a:xfrm>
          <a:prstGeom prst="rect">
            <a:avLst/>
          </a:prstGeom>
          <a:noFill/>
        </p:spPr>
        <p:txBody>
          <a:bodyPr wrap="square" rtlCol="0">
            <a:spAutoFit/>
          </a:bodyPr>
          <a:lstStyle/>
          <a:p>
            <a:r>
              <a:rPr lang="en-IN" sz="2800" dirty="0" smtClean="0"/>
              <a:t>Build goals are the finest steps in the Maven build process which represents a specific task. A goal can be bound to none, one or more build phases. If a goal is not bound to any build phase, we can only execute it by passing the goals name to the </a:t>
            </a:r>
            <a:r>
              <a:rPr lang="en-IN" sz="2800" dirty="0" err="1" smtClean="0"/>
              <a:t>mvn</a:t>
            </a:r>
            <a:r>
              <a:rPr lang="en-IN" sz="2800" dirty="0" smtClean="0"/>
              <a:t> command.</a:t>
            </a:r>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066800"/>
          </a:xfrm>
        </p:spPr>
        <p:txBody>
          <a:bodyPr/>
          <a:lstStyle/>
          <a:p>
            <a:r>
              <a:rPr lang="en-IN" dirty="0" smtClean="0"/>
              <a:t>Maven build cycle</a:t>
            </a:r>
            <a:endParaRPr lang="en-IN" dirty="0"/>
          </a:p>
        </p:txBody>
      </p:sp>
      <p:sp>
        <p:nvSpPr>
          <p:cNvPr id="3" name="Content Placeholder 2"/>
          <p:cNvSpPr>
            <a:spLocks noGrp="1"/>
          </p:cNvSpPr>
          <p:nvPr>
            <p:ph idx="1"/>
          </p:nvPr>
        </p:nvSpPr>
        <p:spPr>
          <a:xfrm>
            <a:off x="467544" y="1556792"/>
            <a:ext cx="8229600" cy="936104"/>
          </a:xfrm>
        </p:spPr>
        <p:txBody>
          <a:bodyPr>
            <a:normAutofit/>
          </a:bodyPr>
          <a:lstStyle/>
          <a:p>
            <a:pPr>
              <a:buNone/>
            </a:pPr>
            <a:r>
              <a:rPr lang="en-IN" sz="2400" dirty="0" smtClean="0"/>
              <a:t>   Maven build life cycle is divided into build phases, and the build phases are divided into build goals.</a:t>
            </a:r>
          </a:p>
          <a:p>
            <a:pPr>
              <a:buNone/>
            </a:pPr>
            <a:endParaRPr lang="en-IN" sz="2400" dirty="0" smtClean="0"/>
          </a:p>
        </p:txBody>
      </p:sp>
      <p:graphicFrame>
        <p:nvGraphicFramePr>
          <p:cNvPr id="4" name="Table 3"/>
          <p:cNvGraphicFramePr>
            <a:graphicFrameLocks noGrp="1"/>
          </p:cNvGraphicFramePr>
          <p:nvPr/>
        </p:nvGraphicFramePr>
        <p:xfrm>
          <a:off x="539551" y="2564907"/>
          <a:ext cx="8208912" cy="3034922"/>
        </p:xfrm>
        <a:graphic>
          <a:graphicData uri="http://schemas.openxmlformats.org/drawingml/2006/table">
            <a:tbl>
              <a:tblPr/>
              <a:tblGrid>
                <a:gridCol w="1654756"/>
                <a:gridCol w="6554156"/>
              </a:tblGrid>
              <a:tr h="442637">
                <a:tc>
                  <a:txBody>
                    <a:bodyPr/>
                    <a:lstStyle/>
                    <a:p>
                      <a:pPr algn="l">
                        <a:lnSpc>
                          <a:spcPct val="115000"/>
                        </a:lnSpc>
                        <a:spcAft>
                          <a:spcPts val="0"/>
                        </a:spcAft>
                      </a:pPr>
                      <a:r>
                        <a:rPr lang="en-IN" sz="1100" b="1" dirty="0">
                          <a:solidFill>
                            <a:srgbClr val="222222"/>
                          </a:solidFill>
                          <a:latin typeface="inherit"/>
                          <a:ea typeface="Times New Roman"/>
                          <a:cs typeface="Arial"/>
                        </a:rPr>
                        <a:t>Phase</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b="1" dirty="0">
                          <a:solidFill>
                            <a:srgbClr val="222222"/>
                          </a:solidFill>
                          <a:latin typeface="inherit"/>
                          <a:ea typeface="Times New Roman"/>
                          <a:cs typeface="Arial"/>
                        </a:rPr>
                        <a:t>Description</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49448">
                <a:tc>
                  <a:txBody>
                    <a:bodyPr/>
                    <a:lstStyle/>
                    <a:p>
                      <a:pPr algn="l">
                        <a:lnSpc>
                          <a:spcPct val="115000"/>
                        </a:lnSpc>
                        <a:spcAft>
                          <a:spcPts val="0"/>
                        </a:spcAft>
                      </a:pPr>
                      <a:r>
                        <a:rPr lang="en-IN" sz="1100" dirty="0">
                          <a:solidFill>
                            <a:srgbClr val="222222"/>
                          </a:solidFill>
                          <a:latin typeface="inherit"/>
                          <a:ea typeface="Times New Roman"/>
                          <a:cs typeface="Arial"/>
                        </a:rPr>
                        <a:t>prepare-resources</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dirty="0">
                          <a:solidFill>
                            <a:srgbClr val="222222"/>
                          </a:solidFill>
                          <a:latin typeface="inherit"/>
                          <a:ea typeface="Times New Roman"/>
                          <a:cs typeface="Arial"/>
                        </a:rPr>
                        <a:t>This phase is used to can be customize the resource copying.</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288032">
                <a:tc>
                  <a:txBody>
                    <a:bodyPr/>
                    <a:lstStyle/>
                    <a:p>
                      <a:pPr algn="l">
                        <a:lnSpc>
                          <a:spcPct val="115000"/>
                        </a:lnSpc>
                        <a:spcAft>
                          <a:spcPts val="0"/>
                        </a:spcAft>
                      </a:pPr>
                      <a:r>
                        <a:rPr lang="en-IN" sz="1100">
                          <a:solidFill>
                            <a:srgbClr val="222222"/>
                          </a:solidFill>
                          <a:latin typeface="inherit"/>
                          <a:ea typeface="Times New Roman"/>
                          <a:cs typeface="Arial"/>
                        </a:rPr>
                        <a:t>validate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 Validate the project is correct and all necessary information is available.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60040">
                <a:tc>
                  <a:txBody>
                    <a:bodyPr/>
                    <a:lstStyle/>
                    <a:p>
                      <a:pPr algn="l">
                        <a:lnSpc>
                          <a:spcPct val="115000"/>
                        </a:lnSpc>
                        <a:spcAft>
                          <a:spcPts val="0"/>
                        </a:spcAft>
                      </a:pPr>
                      <a:r>
                        <a:rPr lang="en-IN" sz="1100">
                          <a:solidFill>
                            <a:srgbClr val="222222"/>
                          </a:solidFill>
                          <a:latin typeface="inherit"/>
                          <a:ea typeface="Times New Roman"/>
                          <a:cs typeface="Arial"/>
                        </a:rPr>
                        <a:t>compile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It compiles the source code of the project.</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288032">
                <a:tc>
                  <a:txBody>
                    <a:bodyPr/>
                    <a:lstStyle/>
                    <a:p>
                      <a:pPr algn="l">
                        <a:lnSpc>
                          <a:spcPct val="115000"/>
                        </a:lnSpc>
                        <a:spcAft>
                          <a:spcPts val="0"/>
                        </a:spcAft>
                      </a:pPr>
                      <a:r>
                        <a:rPr lang="en-IN" sz="1100">
                          <a:solidFill>
                            <a:srgbClr val="222222"/>
                          </a:solidFill>
                          <a:latin typeface="inherit"/>
                          <a:ea typeface="Times New Roman"/>
                          <a:cs typeface="Arial"/>
                        </a:rPr>
                        <a:t>Test</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Tests the compiled source code using a suitable testing framework.</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504056">
                <a:tc>
                  <a:txBody>
                    <a:bodyPr/>
                    <a:lstStyle/>
                    <a:p>
                      <a:pPr algn="l">
                        <a:lnSpc>
                          <a:spcPct val="115000"/>
                        </a:lnSpc>
                        <a:spcAft>
                          <a:spcPts val="0"/>
                        </a:spcAft>
                      </a:pPr>
                      <a:r>
                        <a:rPr lang="en-IN" sz="1100">
                          <a:solidFill>
                            <a:srgbClr val="222222"/>
                          </a:solidFill>
                          <a:latin typeface="inherit"/>
                          <a:ea typeface="Times New Roman"/>
                          <a:cs typeface="Arial"/>
                        </a:rPr>
                        <a:t>package</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This phase take the compiled code and creates the JAR/WAR package as mentioned in the packaging in POM.xml.</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360040">
                <a:tc>
                  <a:txBody>
                    <a:bodyPr/>
                    <a:lstStyle/>
                    <a:p>
                      <a:pPr algn="l">
                        <a:lnSpc>
                          <a:spcPct val="115000"/>
                        </a:lnSpc>
                        <a:spcAft>
                          <a:spcPts val="0"/>
                        </a:spcAft>
                      </a:pPr>
                      <a:r>
                        <a:rPr lang="en-IN" sz="1100">
                          <a:solidFill>
                            <a:srgbClr val="222222"/>
                          </a:solidFill>
                          <a:latin typeface="inherit"/>
                          <a:ea typeface="Times New Roman"/>
                          <a:cs typeface="Arial"/>
                        </a:rPr>
                        <a:t>install</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a:solidFill>
                            <a:srgbClr val="222222"/>
                          </a:solidFill>
                          <a:latin typeface="inherit"/>
                          <a:ea typeface="Times New Roman"/>
                          <a:cs typeface="Arial"/>
                        </a:rPr>
                        <a:t>This phase installs the package in local maven repository.</a:t>
                      </a:r>
                      <a:endParaRPr lang="en-IN" sz="110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r h="442637">
                <a:tc>
                  <a:txBody>
                    <a:bodyPr/>
                    <a:lstStyle/>
                    <a:p>
                      <a:pPr algn="l">
                        <a:lnSpc>
                          <a:spcPct val="115000"/>
                        </a:lnSpc>
                        <a:spcAft>
                          <a:spcPts val="0"/>
                        </a:spcAft>
                      </a:pPr>
                      <a:r>
                        <a:rPr lang="en-IN" sz="1100" dirty="0">
                          <a:solidFill>
                            <a:srgbClr val="222222"/>
                          </a:solidFill>
                          <a:latin typeface="inherit"/>
                          <a:ea typeface="Times New Roman"/>
                          <a:cs typeface="Arial"/>
                        </a:rPr>
                        <a:t>Deploy</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0"/>
                        </a:spcAft>
                      </a:pPr>
                      <a:r>
                        <a:rPr lang="en-IN" sz="1100" dirty="0">
                          <a:solidFill>
                            <a:srgbClr val="222222"/>
                          </a:solidFill>
                          <a:latin typeface="inherit"/>
                          <a:ea typeface="Times New Roman"/>
                          <a:cs typeface="Arial"/>
                        </a:rPr>
                        <a:t>This phase copies the final package to the remote repository.</a:t>
                      </a:r>
                      <a:endParaRPr lang="en-IN" sz="1100" dirty="0">
                        <a:latin typeface="Calibri"/>
                        <a:ea typeface="Calibri"/>
                        <a:cs typeface="Times New Roman"/>
                      </a:endParaRPr>
                    </a:p>
                  </a:txBody>
                  <a:tcPr marL="46280" marR="92560" marT="37024" marB="37024" anchor="b">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IN" dirty="0" smtClean="0"/>
              <a:t>Maven repositories</a:t>
            </a:r>
            <a:endParaRPr lang="en-IN" dirty="0"/>
          </a:p>
        </p:txBody>
      </p:sp>
      <p:sp>
        <p:nvSpPr>
          <p:cNvPr id="3" name="Content Placeholder 2"/>
          <p:cNvSpPr>
            <a:spLocks noGrp="1"/>
          </p:cNvSpPr>
          <p:nvPr>
            <p:ph idx="1"/>
          </p:nvPr>
        </p:nvSpPr>
        <p:spPr>
          <a:xfrm>
            <a:off x="467544" y="1772816"/>
            <a:ext cx="8229600" cy="4608512"/>
          </a:xfrm>
        </p:spPr>
        <p:txBody>
          <a:bodyPr>
            <a:normAutofit/>
          </a:bodyPr>
          <a:lstStyle/>
          <a:p>
            <a:pPr>
              <a:buNone/>
            </a:pPr>
            <a:r>
              <a:rPr lang="en-IN" dirty="0" smtClean="0"/>
              <a:t>Maven repositories are directories of packaged JAR files with extra meta-data. The meta-data is represented by POM files. A repository contains all the project jars, library jar, </a:t>
            </a:r>
            <a:r>
              <a:rPr lang="en-IN" dirty="0" err="1" smtClean="0"/>
              <a:t>plugins</a:t>
            </a:r>
            <a:r>
              <a:rPr lang="en-IN" dirty="0" smtClean="0"/>
              <a:t> and any other project specific </a:t>
            </a:r>
            <a:r>
              <a:rPr lang="en-IN" dirty="0" err="1" smtClean="0"/>
              <a:t>artifacts</a:t>
            </a:r>
            <a:r>
              <a:rPr lang="en-IN" dirty="0" smtClean="0"/>
              <a:t>.</a:t>
            </a:r>
          </a:p>
          <a:p>
            <a:pPr>
              <a:buNone/>
            </a:pPr>
            <a:endParaRPr lang="en-IN" dirty="0" smtClean="0"/>
          </a:p>
          <a:p>
            <a:pPr>
              <a:buNone/>
            </a:pPr>
            <a:r>
              <a:rPr lang="en-IN" dirty="0" smtClean="0"/>
              <a:t>Types of Maven repository:</a:t>
            </a:r>
          </a:p>
          <a:p>
            <a:pPr marL="624078" indent="-514350" fontAlgn="base">
              <a:buFont typeface="+mj-lt"/>
              <a:buAutoNum type="arabicPeriod"/>
            </a:pPr>
            <a:r>
              <a:rPr lang="en-IN" dirty="0" smtClean="0"/>
              <a:t>Local Repository</a:t>
            </a:r>
          </a:p>
          <a:p>
            <a:pPr marL="624078" indent="-514350" fontAlgn="base">
              <a:buFont typeface="+mj-lt"/>
              <a:buAutoNum type="arabicPeriod"/>
            </a:pPr>
            <a:r>
              <a:rPr lang="en-IN" dirty="0" smtClean="0"/>
              <a:t>Central Repository</a:t>
            </a:r>
          </a:p>
          <a:p>
            <a:pPr marL="624078" indent="-514350" fontAlgn="base">
              <a:buFont typeface="+mj-lt"/>
              <a:buAutoNum type="arabicPeriod"/>
            </a:pPr>
            <a:r>
              <a:rPr lang="en-IN" dirty="0" smtClean="0"/>
              <a:t>Remote Repository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193</TotalTime>
  <Words>715</Words>
  <Application>Microsoft Office PowerPoint</Application>
  <PresentationFormat>On-screen Show (4:3)</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Slide 1</vt:lpstr>
      <vt:lpstr>What is Maven ?</vt:lpstr>
      <vt:lpstr>Maven advantages</vt:lpstr>
      <vt:lpstr>Slide 4</vt:lpstr>
      <vt:lpstr>What is POM ?</vt:lpstr>
      <vt:lpstr>Contents in pom.xml</vt:lpstr>
      <vt:lpstr>Goals in maven ? </vt:lpstr>
      <vt:lpstr>Maven build cycle</vt:lpstr>
      <vt:lpstr>Maven repositories</vt:lpstr>
      <vt:lpstr>Local repository  </vt:lpstr>
      <vt:lpstr>Central Repository</vt:lpstr>
      <vt:lpstr>Remote repository</vt:lpstr>
      <vt:lpstr>Maven Repository Search order</vt:lpstr>
      <vt:lpstr>Profiling in Maven </vt:lpstr>
      <vt:lpstr>Questions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venkatesh madala</dc:creator>
  <cp:lastModifiedBy>venkatesh madala</cp:lastModifiedBy>
  <cp:revision>23</cp:revision>
  <dcterms:created xsi:type="dcterms:W3CDTF">2018-12-21T03:53:38Z</dcterms:created>
  <dcterms:modified xsi:type="dcterms:W3CDTF">2019-01-07T05:07:48Z</dcterms:modified>
</cp:coreProperties>
</file>