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slides/slide7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4"/>
  </p:notesMasterIdLst>
  <p:sldIdLst>
    <p:sldId id="394" r:id="rId2"/>
    <p:sldId id="257" r:id="rId3"/>
    <p:sldId id="258" r:id="rId4"/>
    <p:sldId id="259" r:id="rId5"/>
    <p:sldId id="316" r:id="rId6"/>
    <p:sldId id="318" r:id="rId7"/>
    <p:sldId id="309" r:id="rId8"/>
    <p:sldId id="264" r:id="rId9"/>
    <p:sldId id="321" r:id="rId10"/>
    <p:sldId id="322" r:id="rId11"/>
    <p:sldId id="323" r:id="rId12"/>
    <p:sldId id="328" r:id="rId13"/>
    <p:sldId id="330" r:id="rId14"/>
    <p:sldId id="331" r:id="rId15"/>
    <p:sldId id="333" r:id="rId16"/>
    <p:sldId id="332" r:id="rId17"/>
    <p:sldId id="334" r:id="rId18"/>
    <p:sldId id="335" r:id="rId19"/>
    <p:sldId id="336" r:id="rId20"/>
    <p:sldId id="326" r:id="rId21"/>
    <p:sldId id="338" r:id="rId22"/>
    <p:sldId id="325" r:id="rId23"/>
    <p:sldId id="315" r:id="rId24"/>
    <p:sldId id="290" r:id="rId25"/>
    <p:sldId id="339" r:id="rId26"/>
    <p:sldId id="340" r:id="rId27"/>
    <p:sldId id="341" r:id="rId28"/>
    <p:sldId id="271" r:id="rId29"/>
    <p:sldId id="344" r:id="rId30"/>
    <p:sldId id="345" r:id="rId31"/>
    <p:sldId id="346" r:id="rId32"/>
    <p:sldId id="343" r:id="rId33"/>
    <p:sldId id="347" r:id="rId34"/>
    <p:sldId id="273" r:id="rId35"/>
    <p:sldId id="348" r:id="rId36"/>
    <p:sldId id="350" r:id="rId37"/>
    <p:sldId id="349" r:id="rId38"/>
    <p:sldId id="354" r:id="rId39"/>
    <p:sldId id="355" r:id="rId40"/>
    <p:sldId id="356" r:id="rId41"/>
    <p:sldId id="351" r:id="rId42"/>
    <p:sldId id="352" r:id="rId43"/>
    <p:sldId id="358" r:id="rId44"/>
    <p:sldId id="357" r:id="rId45"/>
    <p:sldId id="360" r:id="rId46"/>
    <p:sldId id="361" r:id="rId47"/>
    <p:sldId id="365" r:id="rId48"/>
    <p:sldId id="291" r:id="rId49"/>
    <p:sldId id="294" r:id="rId50"/>
    <p:sldId id="366" r:id="rId51"/>
    <p:sldId id="295" r:id="rId52"/>
    <p:sldId id="367" r:id="rId53"/>
    <p:sldId id="297" r:id="rId54"/>
    <p:sldId id="299" r:id="rId55"/>
    <p:sldId id="369" r:id="rId56"/>
    <p:sldId id="319" r:id="rId57"/>
    <p:sldId id="304" r:id="rId58"/>
    <p:sldId id="305" r:id="rId59"/>
    <p:sldId id="371" r:id="rId60"/>
    <p:sldId id="364" r:id="rId61"/>
    <p:sldId id="375" r:id="rId62"/>
    <p:sldId id="373" r:id="rId63"/>
    <p:sldId id="376" r:id="rId64"/>
    <p:sldId id="379" r:id="rId65"/>
    <p:sldId id="381" r:id="rId66"/>
    <p:sldId id="380" r:id="rId67"/>
    <p:sldId id="382" r:id="rId68"/>
    <p:sldId id="383" r:id="rId69"/>
    <p:sldId id="377" r:id="rId70"/>
    <p:sldId id="378" r:id="rId71"/>
    <p:sldId id="385" r:id="rId72"/>
    <p:sldId id="384" r:id="rId73"/>
    <p:sldId id="387" r:id="rId74"/>
    <p:sldId id="390" r:id="rId75"/>
    <p:sldId id="389" r:id="rId76"/>
    <p:sldId id="386" r:id="rId77"/>
    <p:sldId id="388" r:id="rId78"/>
    <p:sldId id="391" r:id="rId79"/>
    <p:sldId id="392" r:id="rId80"/>
    <p:sldId id="393" r:id="rId81"/>
    <p:sldId id="374" r:id="rId82"/>
    <p:sldId id="301" r:id="rId83"/>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xmlns="">
        <p14:section name="Overview" id="{1E81BF26-2FDD-4B60-8D7D-34F882AEC4C5}">
          <p14:sldIdLst>
            <p14:sldId id="256"/>
            <p14:sldId id="257"/>
            <p14:sldId id="258"/>
            <p14:sldId id="259"/>
            <p14:sldId id="316"/>
            <p14:sldId id="318"/>
            <p14:sldId id="309"/>
          </p14:sldIdLst>
        </p14:section>
        <p14:section name="Kubernetes Architecture" id="{84C93ACC-708F-4518-8BC2-B65C51755A3D}">
          <p14:sldIdLst>
            <p14:sldId id="264"/>
            <p14:sldId id="321"/>
            <p14:sldId id="322"/>
            <p14:sldId id="323"/>
            <p14:sldId id="328"/>
            <p14:sldId id="330"/>
            <p14:sldId id="331"/>
            <p14:sldId id="333"/>
            <p14:sldId id="332"/>
            <p14:sldId id="334"/>
            <p14:sldId id="335"/>
            <p14:sldId id="336"/>
            <p14:sldId id="326"/>
            <p14:sldId id="338"/>
            <p14:sldId id="325"/>
          </p14:sldIdLst>
        </p14:section>
        <p14:section name="Cluster Networking" id="{9E6DE1C6-817B-4580-853D-C5533331EE5A}">
          <p14:sldIdLst>
            <p14:sldId id="315"/>
            <p14:sldId id="290"/>
          </p14:sldIdLst>
        </p14:section>
        <p14:section name="Kubernetes Objects" id="{44277416-E483-4C60-BE1C-19065CBC86DB}">
          <p14:sldIdLst>
            <p14:sldId id="339"/>
          </p14:sldIdLst>
        </p14:section>
        <p14:section name="Containers" id="{ABB4DCB9-EA18-4B88-BDC7-8F76D0B38148}">
          <p14:sldIdLst>
            <p14:sldId id="340"/>
            <p14:sldId id="341"/>
          </p14:sldIdLst>
        </p14:section>
        <p14:section name="Workloads - Pods" id="{5095E74C-A691-4755-93FD-30141FBD323E}">
          <p14:sldIdLst>
            <p14:sldId id="271"/>
            <p14:sldId id="344"/>
            <p14:sldId id="345"/>
            <p14:sldId id="346"/>
            <p14:sldId id="343"/>
            <p14:sldId id="347"/>
            <p14:sldId id="273"/>
          </p14:sldIdLst>
        </p14:section>
        <p14:section name="Workloads - Controllers" id="{F59CCCB4-7D6D-47B0-945E-4A52CB6DDFC1}">
          <p14:sldIdLst>
            <p14:sldId id="348"/>
            <p14:sldId id="350"/>
            <p14:sldId id="349"/>
            <p14:sldId id="354"/>
            <p14:sldId id="355"/>
            <p14:sldId id="356"/>
            <p14:sldId id="351"/>
            <p14:sldId id="352"/>
          </p14:sldIdLst>
        </p14:section>
        <p14:section name="Configuration" id="{362A8E79-AE7A-444B-B463-06AB7CAAE4DD}">
          <p14:sldIdLst>
            <p14:sldId id="358"/>
            <p14:sldId id="357"/>
            <p14:sldId id="360"/>
            <p14:sldId id="361"/>
          </p14:sldIdLst>
        </p14:section>
        <p14:section name="Services, Load Balancing &amp; Networking" id="{BB85E23C-708C-442B-A1ED-567F03527DFE}">
          <p14:sldIdLst>
            <p14:sldId id="365"/>
            <p14:sldId id="291"/>
            <p14:sldId id="294"/>
            <p14:sldId id="366"/>
            <p14:sldId id="295"/>
          </p14:sldIdLst>
        </p14:section>
        <p14:section name="Storage" id="{390FEFC4-848E-448D-87BF-13931B0A735E}">
          <p14:sldIdLst>
            <p14:sldId id="367"/>
            <p14:sldId id="297"/>
            <p14:sldId id="299"/>
          </p14:sldIdLst>
        </p14:section>
        <p14:section name="Cluster Administration" id="{8B3E3721-4D58-4158-9190-E6B24525380B}">
          <p14:sldIdLst>
            <p14:sldId id="369"/>
            <p14:sldId id="319"/>
            <p14:sldId id="304"/>
            <p14:sldId id="305"/>
            <p14:sldId id="371"/>
          </p14:sldIdLst>
        </p14:section>
        <p14:section name="Troubleshooting" id="{49103268-B185-4283-BF08-03B99AC78739}">
          <p14:sldIdLst>
            <p14:sldId id="364"/>
            <p14:sldId id="375"/>
            <p14:sldId id="373"/>
            <p14:sldId id="376"/>
            <p14:sldId id="379"/>
            <p14:sldId id="381"/>
            <p14:sldId id="380"/>
            <p14:sldId id="382"/>
            <p14:sldId id="383"/>
            <p14:sldId id="377"/>
            <p14:sldId id="378"/>
            <p14:sldId id="385"/>
            <p14:sldId id="384"/>
            <p14:sldId id="387"/>
            <p14:sldId id="390"/>
            <p14:sldId id="389"/>
            <p14:sldId id="386"/>
            <p14:sldId id="388"/>
            <p14:sldId id="391"/>
            <p14:sldId id="392"/>
            <p14:sldId id="393"/>
            <p14:sldId id="374"/>
          </p14:sldIdLst>
        </p14:section>
        <p14:section name="Training" id="{B3AAAA9A-E9B3-4AE4-B241-D8D0041CF67C}">
          <p14:sldIdLst>
            <p14:sldId id="301"/>
          </p14:sldIdLst>
        </p14:section>
      </p14:sectionLst>
    </p:ext>
    <p:ext uri="{EFAFB233-063F-42B5-8137-9DF3F51BA10A}">
      <p15:sldGuideLst xmlns:p15="http://schemas.microsoft.com/office/powerpoint/2012/main" xmlns="">
        <p15:guide id="1" orient="horz" pos="2161">
          <p15:clr>
            <a:srgbClr val="A4A3A4"/>
          </p15:clr>
        </p15:guide>
        <p15:guide id="2" pos="295">
          <p15:clr>
            <a:srgbClr val="A4A3A4"/>
          </p15:clr>
        </p15:guide>
        <p15:guide id="3" pos="5487">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4660"/>
  </p:normalViewPr>
  <p:slideViewPr>
    <p:cSldViewPr snapToGrid="0">
      <p:cViewPr varScale="1">
        <p:scale>
          <a:sx n="68" d="100"/>
          <a:sy n="68" d="100"/>
        </p:scale>
        <p:origin x="-1266" y="-96"/>
      </p:cViewPr>
      <p:guideLst>
        <p:guide orient="horz" pos="2161"/>
        <p:guide pos="295"/>
        <p:guide pos="548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B8EE7-E2F0-4A8D-ABAB-743A2A681354}"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CE83ACB8-D905-4242-B6FA-1E25671AE415}">
      <dgm:prSet/>
      <dgm:spPr/>
      <dgm:t>
        <a:bodyPr/>
        <a:lstStyle/>
        <a:p>
          <a:r>
            <a:rPr lang="en-US" dirty="0"/>
            <a:t>Limit the type of applications supported</a:t>
          </a:r>
        </a:p>
      </dgm:t>
    </dgm:pt>
    <dgm:pt modelId="{657BFBFC-D32E-4783-9540-2E0547DE28CF}" type="parTrans" cxnId="{3166138B-6DD0-45B1-B8D7-C9A7304DD660}">
      <dgm:prSet/>
      <dgm:spPr/>
      <dgm:t>
        <a:bodyPr/>
        <a:lstStyle/>
        <a:p>
          <a:endParaRPr lang="en-US"/>
        </a:p>
      </dgm:t>
    </dgm:pt>
    <dgm:pt modelId="{58D16E9D-D648-4B20-89FA-9AF98924633A}" type="sibTrans" cxnId="{3166138B-6DD0-45B1-B8D7-C9A7304DD660}">
      <dgm:prSet/>
      <dgm:spPr/>
      <dgm:t>
        <a:bodyPr/>
        <a:lstStyle/>
        <a:p>
          <a:endParaRPr lang="en-US"/>
        </a:p>
      </dgm:t>
    </dgm:pt>
    <dgm:pt modelId="{AF44A318-3A2C-41C1-93EF-C0B90864D7AF}">
      <dgm:prSet/>
      <dgm:spPr/>
      <dgm:t>
        <a:bodyPr/>
        <a:lstStyle/>
        <a:p>
          <a:r>
            <a:rPr lang="en-US" dirty="0"/>
            <a:t>If the application can run in a container, then it is a candidate for Kubernetes. K8 aims to support a diverse variety of workloads including stateless, </a:t>
          </a:r>
          <a:r>
            <a:rPr lang="en-US" dirty="0" err="1"/>
            <a:t>stateful</a:t>
          </a:r>
          <a:r>
            <a:rPr lang="en-US"/>
            <a:t> and data-processing workloads.</a:t>
          </a:r>
        </a:p>
      </dgm:t>
    </dgm:pt>
    <dgm:pt modelId="{5B5FA990-86FC-4594-9E8A-194159105B81}" type="parTrans" cxnId="{DF0C6FD9-D404-4789-A0CC-FABDD5D54F23}">
      <dgm:prSet/>
      <dgm:spPr/>
      <dgm:t>
        <a:bodyPr/>
        <a:lstStyle/>
        <a:p>
          <a:endParaRPr lang="en-US"/>
        </a:p>
      </dgm:t>
    </dgm:pt>
    <dgm:pt modelId="{8009A58A-4948-4103-BC23-9E1FCAFA6B59}" type="sibTrans" cxnId="{DF0C6FD9-D404-4789-A0CC-FABDD5D54F23}">
      <dgm:prSet/>
      <dgm:spPr/>
      <dgm:t>
        <a:bodyPr/>
        <a:lstStyle/>
        <a:p>
          <a:endParaRPr lang="en-US"/>
        </a:p>
      </dgm:t>
    </dgm:pt>
    <dgm:pt modelId="{913A79CC-CEB7-40E2-A550-EAE1BB987DAC}">
      <dgm:prSet/>
      <dgm:spPr/>
      <dgm:t>
        <a:bodyPr/>
        <a:lstStyle/>
        <a:p>
          <a:r>
            <a:rPr lang="en-US" dirty="0"/>
            <a:t>Deploy source code or build an application</a:t>
          </a:r>
        </a:p>
      </dgm:t>
    </dgm:pt>
    <dgm:pt modelId="{3F52979D-C04C-4FEB-9F3F-164E399163B7}" type="parTrans" cxnId="{709EE8EE-0638-4C00-BCD0-4293B65C3FB4}">
      <dgm:prSet/>
      <dgm:spPr/>
      <dgm:t>
        <a:bodyPr/>
        <a:lstStyle/>
        <a:p>
          <a:endParaRPr lang="en-US"/>
        </a:p>
      </dgm:t>
    </dgm:pt>
    <dgm:pt modelId="{3B30C244-8161-4A16-89DA-3F06B452D1FF}" type="sibTrans" cxnId="{709EE8EE-0638-4C00-BCD0-4293B65C3FB4}">
      <dgm:prSet/>
      <dgm:spPr/>
      <dgm:t>
        <a:bodyPr/>
        <a:lstStyle/>
        <a:p>
          <a:endParaRPr lang="en-US"/>
        </a:p>
      </dgm:t>
    </dgm:pt>
    <dgm:pt modelId="{5223F2DE-E6A4-4D3E-AACF-2B259EDDF337}">
      <dgm:prSet/>
      <dgm:spPr/>
      <dgm:t>
        <a:bodyPr/>
        <a:lstStyle/>
        <a:p>
          <a:r>
            <a:rPr lang="en-US"/>
            <a:t>Continuous Integration, Delivery and Deployment (CI/CD) workflows are independent of K8. The CI/CD workflow should be determined by an organization’s culture and preferences as well as its technical requirements.</a:t>
          </a:r>
        </a:p>
      </dgm:t>
    </dgm:pt>
    <dgm:pt modelId="{C46F5EB1-32E4-4568-AC4C-6CF73CD39514}" type="parTrans" cxnId="{DE8644C6-C379-47F7-9B84-1829F4DDC4CD}">
      <dgm:prSet/>
      <dgm:spPr/>
      <dgm:t>
        <a:bodyPr/>
        <a:lstStyle/>
        <a:p>
          <a:endParaRPr lang="en-US"/>
        </a:p>
      </dgm:t>
    </dgm:pt>
    <dgm:pt modelId="{B654472D-473E-49D5-9760-87E3A7EE8D23}" type="sibTrans" cxnId="{DE8644C6-C379-47F7-9B84-1829F4DDC4CD}">
      <dgm:prSet/>
      <dgm:spPr/>
      <dgm:t>
        <a:bodyPr/>
        <a:lstStyle/>
        <a:p>
          <a:endParaRPr lang="en-US"/>
        </a:p>
      </dgm:t>
    </dgm:pt>
    <dgm:pt modelId="{B2AF7F03-7329-4ADE-BE2B-92C70319A27E}">
      <dgm:prSet/>
      <dgm:spPr/>
      <dgm:t>
        <a:bodyPr/>
        <a:lstStyle/>
        <a:p>
          <a:r>
            <a:rPr lang="en-US"/>
            <a:t>Provide application-level services</a:t>
          </a:r>
        </a:p>
      </dgm:t>
    </dgm:pt>
    <dgm:pt modelId="{55F6F11B-FACC-4805-872D-5DBF872CD629}" type="parTrans" cxnId="{5BBCD8EB-B304-47A1-BAD7-1E8F520EDEF0}">
      <dgm:prSet/>
      <dgm:spPr/>
      <dgm:t>
        <a:bodyPr/>
        <a:lstStyle/>
        <a:p>
          <a:endParaRPr lang="en-US"/>
        </a:p>
      </dgm:t>
    </dgm:pt>
    <dgm:pt modelId="{DC28E27A-EE37-4A36-9C3D-737FA2D5C466}" type="sibTrans" cxnId="{5BBCD8EB-B304-47A1-BAD7-1E8F520EDEF0}">
      <dgm:prSet/>
      <dgm:spPr/>
      <dgm:t>
        <a:bodyPr/>
        <a:lstStyle/>
        <a:p>
          <a:endParaRPr lang="en-US"/>
        </a:p>
      </dgm:t>
    </dgm:pt>
    <dgm:pt modelId="{FF9D79A1-1C98-4942-B260-F3958499996C}">
      <dgm:prSet/>
      <dgm:spPr/>
      <dgm:t>
        <a:bodyPr/>
        <a:lstStyle/>
        <a:p>
          <a:r>
            <a:rPr lang="en-US"/>
            <a:t>Application-level services such as middleware (e.g. message buses), data-processing frameworks (e.g. Spark), databases (e.g. mySQL) ,caches and cluster storage systems (e.g. Ceph) are not built-in services. Such components can run on Kubernetes and/or be accessed by applications running on Kubernetes.</a:t>
          </a:r>
        </a:p>
      </dgm:t>
    </dgm:pt>
    <dgm:pt modelId="{4B59FC95-A388-46AA-8540-1C9863720161}" type="parTrans" cxnId="{D89B8BE3-233B-4760-BB65-7C6691A948EF}">
      <dgm:prSet/>
      <dgm:spPr/>
      <dgm:t>
        <a:bodyPr/>
        <a:lstStyle/>
        <a:p>
          <a:endParaRPr lang="en-US"/>
        </a:p>
      </dgm:t>
    </dgm:pt>
    <dgm:pt modelId="{8062C806-C725-4D51-9250-D28BDB63C1A3}" type="sibTrans" cxnId="{D89B8BE3-233B-4760-BB65-7C6691A948EF}">
      <dgm:prSet/>
      <dgm:spPr/>
      <dgm:t>
        <a:bodyPr/>
        <a:lstStyle/>
        <a:p>
          <a:endParaRPr lang="en-US"/>
        </a:p>
      </dgm:t>
    </dgm:pt>
    <dgm:pt modelId="{29378911-17D7-4030-83AB-2ABEDEF8F0C6}">
      <dgm:prSet/>
      <dgm:spPr/>
      <dgm:t>
        <a:bodyPr/>
        <a:lstStyle/>
        <a:p>
          <a:r>
            <a:rPr lang="en-US"/>
            <a:t>Dictate logging, monitoring or alerting solutions</a:t>
          </a:r>
        </a:p>
      </dgm:t>
    </dgm:pt>
    <dgm:pt modelId="{BEA0DF4D-0E0E-40F0-BA48-4A75EC090198}" type="parTrans" cxnId="{839AD09C-E30B-4152-AC4A-D9A16F135709}">
      <dgm:prSet/>
      <dgm:spPr/>
      <dgm:t>
        <a:bodyPr/>
        <a:lstStyle/>
        <a:p>
          <a:endParaRPr lang="en-US"/>
        </a:p>
      </dgm:t>
    </dgm:pt>
    <dgm:pt modelId="{97031A78-3467-4BC9-B80E-6D75ADB07611}" type="sibTrans" cxnId="{839AD09C-E30B-4152-AC4A-D9A16F135709}">
      <dgm:prSet/>
      <dgm:spPr/>
      <dgm:t>
        <a:bodyPr/>
        <a:lstStyle/>
        <a:p>
          <a:endParaRPr lang="en-US"/>
        </a:p>
      </dgm:t>
    </dgm:pt>
    <dgm:pt modelId="{8AF9CF83-B722-4696-BA44-DA5B2FBC4964}">
      <dgm:prSet/>
      <dgm:spPr/>
      <dgm:t>
        <a:bodyPr/>
        <a:lstStyle/>
        <a:p>
          <a:r>
            <a:rPr lang="en-US"/>
            <a:t>There are several integrations of solutions used as proof concepts, but rather than dictate the solutions for logging, monitoring and alerting, K8 provides the flexibility for user choice.</a:t>
          </a:r>
        </a:p>
      </dgm:t>
    </dgm:pt>
    <dgm:pt modelId="{4049C24B-C955-44CD-A247-C46B18C2E2D5}" type="parTrans" cxnId="{07D79BAA-EDA3-4B98-B9FA-81AFF57420BD}">
      <dgm:prSet/>
      <dgm:spPr/>
      <dgm:t>
        <a:bodyPr/>
        <a:lstStyle/>
        <a:p>
          <a:endParaRPr lang="en-US"/>
        </a:p>
      </dgm:t>
    </dgm:pt>
    <dgm:pt modelId="{8BA6A69B-B8F2-49BD-9201-EBF093DC2711}" type="sibTrans" cxnId="{07D79BAA-EDA3-4B98-B9FA-81AFF57420BD}">
      <dgm:prSet/>
      <dgm:spPr/>
      <dgm:t>
        <a:bodyPr/>
        <a:lstStyle/>
        <a:p>
          <a:endParaRPr lang="en-US"/>
        </a:p>
      </dgm:t>
    </dgm:pt>
    <dgm:pt modelId="{A03B8725-11D2-42F0-8640-74FF70F9E806}">
      <dgm:prSet/>
      <dgm:spPr/>
      <dgm:t>
        <a:bodyPr/>
        <a:lstStyle/>
        <a:p>
          <a:r>
            <a:rPr lang="en-US" dirty="0"/>
            <a:t>Configuration</a:t>
          </a:r>
        </a:p>
      </dgm:t>
    </dgm:pt>
    <dgm:pt modelId="{23F7F5EE-D58A-40DB-9C74-818AF17CB455}" type="parTrans" cxnId="{E46C1D6F-9393-4F99-8196-B5D390DBB42A}">
      <dgm:prSet/>
      <dgm:spPr/>
      <dgm:t>
        <a:bodyPr/>
        <a:lstStyle/>
        <a:p>
          <a:endParaRPr lang="en-US"/>
        </a:p>
      </dgm:t>
    </dgm:pt>
    <dgm:pt modelId="{A4A1796C-0E37-4A84-8D12-525FB4594B1A}" type="sibTrans" cxnId="{E46C1D6F-9393-4F99-8196-B5D390DBB42A}">
      <dgm:prSet/>
      <dgm:spPr/>
      <dgm:t>
        <a:bodyPr/>
        <a:lstStyle/>
        <a:p>
          <a:endParaRPr lang="en-US"/>
        </a:p>
      </dgm:t>
    </dgm:pt>
    <dgm:pt modelId="{ECC9DDCB-AE9E-4AB4-9BC1-4F7446672F4B}">
      <dgm:prSet/>
      <dgm:spPr/>
      <dgm:t>
        <a:bodyPr/>
        <a:lstStyle/>
        <a:p>
          <a:r>
            <a:rPr lang="en-US"/>
            <a:t>Provide/mandate a configuration language/system, maintenance, management or self-healing systems.</a:t>
          </a:r>
          <a:endParaRPr lang="en-US" dirty="0"/>
        </a:p>
      </dgm:t>
    </dgm:pt>
    <dgm:pt modelId="{18DF0762-C488-4D72-98BB-8D14AA0CE079}" type="parTrans" cxnId="{BC338EF6-4796-4DE6-9469-310731E280EF}">
      <dgm:prSet/>
      <dgm:spPr/>
      <dgm:t>
        <a:bodyPr/>
        <a:lstStyle/>
        <a:p>
          <a:endParaRPr lang="en-US"/>
        </a:p>
      </dgm:t>
    </dgm:pt>
    <dgm:pt modelId="{07C4C816-E280-415D-B368-25EDA3B02FBC}" type="sibTrans" cxnId="{BC338EF6-4796-4DE6-9469-310731E280EF}">
      <dgm:prSet/>
      <dgm:spPr/>
      <dgm:t>
        <a:bodyPr/>
        <a:lstStyle/>
        <a:p>
          <a:endParaRPr lang="en-US"/>
        </a:p>
      </dgm:t>
    </dgm:pt>
    <dgm:pt modelId="{3FF2BD4C-0765-482C-86AF-14481C33B3AC}" type="pres">
      <dgm:prSet presAssocID="{77AB8EE7-E2F0-4A8D-ABAB-743A2A681354}" presName="Name0" presStyleCnt="0">
        <dgm:presLayoutVars>
          <dgm:dir/>
          <dgm:animLvl val="lvl"/>
          <dgm:resizeHandles val="exact"/>
        </dgm:presLayoutVars>
      </dgm:prSet>
      <dgm:spPr/>
      <dgm:t>
        <a:bodyPr/>
        <a:lstStyle/>
        <a:p>
          <a:endParaRPr lang="en-IN"/>
        </a:p>
      </dgm:t>
    </dgm:pt>
    <dgm:pt modelId="{47852805-042B-4B36-84C0-E64CD9983DF5}" type="pres">
      <dgm:prSet presAssocID="{CE83ACB8-D905-4242-B6FA-1E25671AE415}" presName="linNode" presStyleCnt="0"/>
      <dgm:spPr/>
    </dgm:pt>
    <dgm:pt modelId="{0B85F161-11EF-466A-B869-F933D37FE99A}" type="pres">
      <dgm:prSet presAssocID="{CE83ACB8-D905-4242-B6FA-1E25671AE415}" presName="parentText" presStyleLbl="node1" presStyleIdx="0" presStyleCnt="5">
        <dgm:presLayoutVars>
          <dgm:chMax val="1"/>
          <dgm:bulletEnabled val="1"/>
        </dgm:presLayoutVars>
      </dgm:prSet>
      <dgm:spPr/>
      <dgm:t>
        <a:bodyPr/>
        <a:lstStyle/>
        <a:p>
          <a:endParaRPr lang="en-IN"/>
        </a:p>
      </dgm:t>
    </dgm:pt>
    <dgm:pt modelId="{05D75C87-B1E2-4D2D-BF4A-E61EAECBE797}" type="pres">
      <dgm:prSet presAssocID="{CE83ACB8-D905-4242-B6FA-1E25671AE415}" presName="descendantText" presStyleLbl="alignAccFollowNode1" presStyleIdx="0" presStyleCnt="5">
        <dgm:presLayoutVars>
          <dgm:bulletEnabled val="1"/>
        </dgm:presLayoutVars>
      </dgm:prSet>
      <dgm:spPr/>
      <dgm:t>
        <a:bodyPr/>
        <a:lstStyle/>
        <a:p>
          <a:endParaRPr lang="en-IN"/>
        </a:p>
      </dgm:t>
    </dgm:pt>
    <dgm:pt modelId="{1A5AC096-9206-4548-9C67-018E5F416944}" type="pres">
      <dgm:prSet presAssocID="{58D16E9D-D648-4B20-89FA-9AF98924633A}" presName="sp" presStyleCnt="0"/>
      <dgm:spPr/>
    </dgm:pt>
    <dgm:pt modelId="{B5146DC9-E2FE-4F48-A41B-9396E35DA634}" type="pres">
      <dgm:prSet presAssocID="{913A79CC-CEB7-40E2-A550-EAE1BB987DAC}" presName="linNode" presStyleCnt="0"/>
      <dgm:spPr/>
    </dgm:pt>
    <dgm:pt modelId="{AE5DAA52-2086-44F0-8057-1413BF013C7C}" type="pres">
      <dgm:prSet presAssocID="{913A79CC-CEB7-40E2-A550-EAE1BB987DAC}" presName="parentText" presStyleLbl="node1" presStyleIdx="1" presStyleCnt="5">
        <dgm:presLayoutVars>
          <dgm:chMax val="1"/>
          <dgm:bulletEnabled val="1"/>
        </dgm:presLayoutVars>
      </dgm:prSet>
      <dgm:spPr/>
      <dgm:t>
        <a:bodyPr/>
        <a:lstStyle/>
        <a:p>
          <a:endParaRPr lang="en-IN"/>
        </a:p>
      </dgm:t>
    </dgm:pt>
    <dgm:pt modelId="{62BFA824-7991-4492-AD9A-7A53A5E8F4DD}" type="pres">
      <dgm:prSet presAssocID="{913A79CC-CEB7-40E2-A550-EAE1BB987DAC}" presName="descendantText" presStyleLbl="alignAccFollowNode1" presStyleIdx="1" presStyleCnt="5">
        <dgm:presLayoutVars>
          <dgm:bulletEnabled val="1"/>
        </dgm:presLayoutVars>
      </dgm:prSet>
      <dgm:spPr/>
      <dgm:t>
        <a:bodyPr/>
        <a:lstStyle/>
        <a:p>
          <a:endParaRPr lang="en-IN"/>
        </a:p>
      </dgm:t>
    </dgm:pt>
    <dgm:pt modelId="{240F9350-E9BC-4551-87AA-07F908164ED4}" type="pres">
      <dgm:prSet presAssocID="{3B30C244-8161-4A16-89DA-3F06B452D1FF}" presName="sp" presStyleCnt="0"/>
      <dgm:spPr/>
    </dgm:pt>
    <dgm:pt modelId="{D73A2B54-B3C6-439A-AD07-E9C98AF4EC16}" type="pres">
      <dgm:prSet presAssocID="{B2AF7F03-7329-4ADE-BE2B-92C70319A27E}" presName="linNode" presStyleCnt="0"/>
      <dgm:spPr/>
    </dgm:pt>
    <dgm:pt modelId="{705DB127-E2BE-43BD-812E-5AFC6ED9DACE}" type="pres">
      <dgm:prSet presAssocID="{B2AF7F03-7329-4ADE-BE2B-92C70319A27E}" presName="parentText" presStyleLbl="node1" presStyleIdx="2" presStyleCnt="5">
        <dgm:presLayoutVars>
          <dgm:chMax val="1"/>
          <dgm:bulletEnabled val="1"/>
        </dgm:presLayoutVars>
      </dgm:prSet>
      <dgm:spPr/>
      <dgm:t>
        <a:bodyPr/>
        <a:lstStyle/>
        <a:p>
          <a:endParaRPr lang="en-IN"/>
        </a:p>
      </dgm:t>
    </dgm:pt>
    <dgm:pt modelId="{F940161B-3DCE-476A-A2F4-6506CF7189DD}" type="pres">
      <dgm:prSet presAssocID="{B2AF7F03-7329-4ADE-BE2B-92C70319A27E}" presName="descendantText" presStyleLbl="alignAccFollowNode1" presStyleIdx="2" presStyleCnt="5">
        <dgm:presLayoutVars>
          <dgm:bulletEnabled val="1"/>
        </dgm:presLayoutVars>
      </dgm:prSet>
      <dgm:spPr/>
      <dgm:t>
        <a:bodyPr/>
        <a:lstStyle/>
        <a:p>
          <a:endParaRPr lang="en-IN"/>
        </a:p>
      </dgm:t>
    </dgm:pt>
    <dgm:pt modelId="{6A226F4C-2970-40FB-B491-86E74E3C933A}" type="pres">
      <dgm:prSet presAssocID="{DC28E27A-EE37-4A36-9C3D-737FA2D5C466}" presName="sp" presStyleCnt="0"/>
      <dgm:spPr/>
    </dgm:pt>
    <dgm:pt modelId="{F3BC2E96-1557-4F15-B54B-9F162530D30D}" type="pres">
      <dgm:prSet presAssocID="{29378911-17D7-4030-83AB-2ABEDEF8F0C6}" presName="linNode" presStyleCnt="0"/>
      <dgm:spPr/>
    </dgm:pt>
    <dgm:pt modelId="{3C659F3D-85C8-4598-8B1D-F9C8564BBE53}" type="pres">
      <dgm:prSet presAssocID="{29378911-17D7-4030-83AB-2ABEDEF8F0C6}" presName="parentText" presStyleLbl="node1" presStyleIdx="3" presStyleCnt="5">
        <dgm:presLayoutVars>
          <dgm:chMax val="1"/>
          <dgm:bulletEnabled val="1"/>
        </dgm:presLayoutVars>
      </dgm:prSet>
      <dgm:spPr/>
      <dgm:t>
        <a:bodyPr/>
        <a:lstStyle/>
        <a:p>
          <a:endParaRPr lang="en-IN"/>
        </a:p>
      </dgm:t>
    </dgm:pt>
    <dgm:pt modelId="{1645988D-506A-4FBE-B0B8-E8485C85209B}" type="pres">
      <dgm:prSet presAssocID="{29378911-17D7-4030-83AB-2ABEDEF8F0C6}" presName="descendantText" presStyleLbl="alignAccFollowNode1" presStyleIdx="3" presStyleCnt="5">
        <dgm:presLayoutVars>
          <dgm:bulletEnabled val="1"/>
        </dgm:presLayoutVars>
      </dgm:prSet>
      <dgm:spPr/>
      <dgm:t>
        <a:bodyPr/>
        <a:lstStyle/>
        <a:p>
          <a:endParaRPr lang="en-IN"/>
        </a:p>
      </dgm:t>
    </dgm:pt>
    <dgm:pt modelId="{5EBA048A-4BEC-4BC9-974A-7A2337605E44}" type="pres">
      <dgm:prSet presAssocID="{97031A78-3467-4BC9-B80E-6D75ADB07611}" presName="sp" presStyleCnt="0"/>
      <dgm:spPr/>
    </dgm:pt>
    <dgm:pt modelId="{982CD51D-3D71-481F-870E-C4E8324A3FA9}" type="pres">
      <dgm:prSet presAssocID="{A03B8725-11D2-42F0-8640-74FF70F9E806}" presName="linNode" presStyleCnt="0"/>
      <dgm:spPr/>
    </dgm:pt>
    <dgm:pt modelId="{CF22C6DE-5868-4D56-8C15-304508327FCD}" type="pres">
      <dgm:prSet presAssocID="{A03B8725-11D2-42F0-8640-74FF70F9E806}" presName="parentText" presStyleLbl="node1" presStyleIdx="4" presStyleCnt="5">
        <dgm:presLayoutVars>
          <dgm:chMax val="1"/>
          <dgm:bulletEnabled val="1"/>
        </dgm:presLayoutVars>
      </dgm:prSet>
      <dgm:spPr/>
      <dgm:t>
        <a:bodyPr/>
        <a:lstStyle/>
        <a:p>
          <a:endParaRPr lang="en-IN"/>
        </a:p>
      </dgm:t>
    </dgm:pt>
    <dgm:pt modelId="{92135606-292C-4E34-BA4A-28C87C36808A}" type="pres">
      <dgm:prSet presAssocID="{A03B8725-11D2-42F0-8640-74FF70F9E806}" presName="descendantText" presStyleLbl="alignAccFollowNode1" presStyleIdx="4" presStyleCnt="5">
        <dgm:presLayoutVars>
          <dgm:bulletEnabled val="1"/>
        </dgm:presLayoutVars>
      </dgm:prSet>
      <dgm:spPr/>
      <dgm:t>
        <a:bodyPr/>
        <a:lstStyle/>
        <a:p>
          <a:endParaRPr lang="en-IN"/>
        </a:p>
      </dgm:t>
    </dgm:pt>
  </dgm:ptLst>
  <dgm:cxnLst>
    <dgm:cxn modelId="{E9867A3E-1AE9-4DB5-A957-450A58E91005}" type="presOf" srcId="{CE83ACB8-D905-4242-B6FA-1E25671AE415}" destId="{0B85F161-11EF-466A-B869-F933D37FE99A}" srcOrd="0" destOrd="0" presId="urn:microsoft.com/office/officeart/2005/8/layout/vList5"/>
    <dgm:cxn modelId="{07D79BAA-EDA3-4B98-B9FA-81AFF57420BD}" srcId="{29378911-17D7-4030-83AB-2ABEDEF8F0C6}" destId="{8AF9CF83-B722-4696-BA44-DA5B2FBC4964}" srcOrd="0" destOrd="0" parTransId="{4049C24B-C955-44CD-A247-C46B18C2E2D5}" sibTransId="{8BA6A69B-B8F2-49BD-9201-EBF093DC2711}"/>
    <dgm:cxn modelId="{E46C1D6F-9393-4F99-8196-B5D390DBB42A}" srcId="{77AB8EE7-E2F0-4A8D-ABAB-743A2A681354}" destId="{A03B8725-11D2-42F0-8640-74FF70F9E806}" srcOrd="4" destOrd="0" parTransId="{23F7F5EE-D58A-40DB-9C74-818AF17CB455}" sibTransId="{A4A1796C-0E37-4A84-8D12-525FB4594B1A}"/>
    <dgm:cxn modelId="{37ED96FD-DC51-403D-B93F-91B8DEF7688E}" type="presOf" srcId="{77AB8EE7-E2F0-4A8D-ABAB-743A2A681354}" destId="{3FF2BD4C-0765-482C-86AF-14481C33B3AC}" srcOrd="0" destOrd="0" presId="urn:microsoft.com/office/officeart/2005/8/layout/vList5"/>
    <dgm:cxn modelId="{839AD09C-E30B-4152-AC4A-D9A16F135709}" srcId="{77AB8EE7-E2F0-4A8D-ABAB-743A2A681354}" destId="{29378911-17D7-4030-83AB-2ABEDEF8F0C6}" srcOrd="3" destOrd="0" parTransId="{BEA0DF4D-0E0E-40F0-BA48-4A75EC090198}" sibTransId="{97031A78-3467-4BC9-B80E-6D75ADB07611}"/>
    <dgm:cxn modelId="{FE780720-4750-41E9-9120-6EBC0461F808}" type="presOf" srcId="{AF44A318-3A2C-41C1-93EF-C0B90864D7AF}" destId="{05D75C87-B1E2-4D2D-BF4A-E61EAECBE797}" srcOrd="0" destOrd="0" presId="urn:microsoft.com/office/officeart/2005/8/layout/vList5"/>
    <dgm:cxn modelId="{EF33D452-5E80-4563-ACDA-6CC1096FA9CE}" type="presOf" srcId="{29378911-17D7-4030-83AB-2ABEDEF8F0C6}" destId="{3C659F3D-85C8-4598-8B1D-F9C8564BBE53}" srcOrd="0" destOrd="0" presId="urn:microsoft.com/office/officeart/2005/8/layout/vList5"/>
    <dgm:cxn modelId="{BC338EF6-4796-4DE6-9469-310731E280EF}" srcId="{A03B8725-11D2-42F0-8640-74FF70F9E806}" destId="{ECC9DDCB-AE9E-4AB4-9BC1-4F7446672F4B}" srcOrd="0" destOrd="0" parTransId="{18DF0762-C488-4D72-98BB-8D14AA0CE079}" sibTransId="{07C4C816-E280-415D-B368-25EDA3B02FBC}"/>
    <dgm:cxn modelId="{5BBCD8EB-B304-47A1-BAD7-1E8F520EDEF0}" srcId="{77AB8EE7-E2F0-4A8D-ABAB-743A2A681354}" destId="{B2AF7F03-7329-4ADE-BE2B-92C70319A27E}" srcOrd="2" destOrd="0" parTransId="{55F6F11B-FACC-4805-872D-5DBF872CD629}" sibTransId="{DC28E27A-EE37-4A36-9C3D-737FA2D5C466}"/>
    <dgm:cxn modelId="{709EE8EE-0638-4C00-BCD0-4293B65C3FB4}" srcId="{77AB8EE7-E2F0-4A8D-ABAB-743A2A681354}" destId="{913A79CC-CEB7-40E2-A550-EAE1BB987DAC}" srcOrd="1" destOrd="0" parTransId="{3F52979D-C04C-4FEB-9F3F-164E399163B7}" sibTransId="{3B30C244-8161-4A16-89DA-3F06B452D1FF}"/>
    <dgm:cxn modelId="{554C8D69-2A40-4E6C-920B-B05A7AE7740E}" type="presOf" srcId="{B2AF7F03-7329-4ADE-BE2B-92C70319A27E}" destId="{705DB127-E2BE-43BD-812E-5AFC6ED9DACE}" srcOrd="0" destOrd="0" presId="urn:microsoft.com/office/officeart/2005/8/layout/vList5"/>
    <dgm:cxn modelId="{92507EC2-CE37-429C-B240-1A0E44BD179A}" type="presOf" srcId="{A03B8725-11D2-42F0-8640-74FF70F9E806}" destId="{CF22C6DE-5868-4D56-8C15-304508327FCD}" srcOrd="0" destOrd="0" presId="urn:microsoft.com/office/officeart/2005/8/layout/vList5"/>
    <dgm:cxn modelId="{90A3993E-BF9D-441A-B92B-1DEDF0784B21}" type="presOf" srcId="{FF9D79A1-1C98-4942-B260-F3958499996C}" destId="{F940161B-3DCE-476A-A2F4-6506CF7189DD}" srcOrd="0" destOrd="0" presId="urn:microsoft.com/office/officeart/2005/8/layout/vList5"/>
    <dgm:cxn modelId="{8FD7EEDB-9E21-41E0-8FDC-C8386D911080}" type="presOf" srcId="{ECC9DDCB-AE9E-4AB4-9BC1-4F7446672F4B}" destId="{92135606-292C-4E34-BA4A-28C87C36808A}" srcOrd="0" destOrd="0" presId="urn:microsoft.com/office/officeart/2005/8/layout/vList5"/>
    <dgm:cxn modelId="{6C31DA9B-DE41-476C-AB12-A95E52B94AB5}" type="presOf" srcId="{8AF9CF83-B722-4696-BA44-DA5B2FBC4964}" destId="{1645988D-506A-4FBE-B0B8-E8485C85209B}" srcOrd="0" destOrd="0" presId="urn:microsoft.com/office/officeart/2005/8/layout/vList5"/>
    <dgm:cxn modelId="{DF0C6FD9-D404-4789-A0CC-FABDD5D54F23}" srcId="{CE83ACB8-D905-4242-B6FA-1E25671AE415}" destId="{AF44A318-3A2C-41C1-93EF-C0B90864D7AF}" srcOrd="0" destOrd="0" parTransId="{5B5FA990-86FC-4594-9E8A-194159105B81}" sibTransId="{8009A58A-4948-4103-BC23-9E1FCAFA6B59}"/>
    <dgm:cxn modelId="{E28DDA8E-923D-4756-9127-A297E7906066}" type="presOf" srcId="{913A79CC-CEB7-40E2-A550-EAE1BB987DAC}" destId="{AE5DAA52-2086-44F0-8057-1413BF013C7C}" srcOrd="0" destOrd="0" presId="urn:microsoft.com/office/officeart/2005/8/layout/vList5"/>
    <dgm:cxn modelId="{D89B8BE3-233B-4760-BB65-7C6691A948EF}" srcId="{B2AF7F03-7329-4ADE-BE2B-92C70319A27E}" destId="{FF9D79A1-1C98-4942-B260-F3958499996C}" srcOrd="0" destOrd="0" parTransId="{4B59FC95-A388-46AA-8540-1C9863720161}" sibTransId="{8062C806-C725-4D51-9250-D28BDB63C1A3}"/>
    <dgm:cxn modelId="{FF8318A3-68FA-47A2-B745-A26CD9EBFD56}" type="presOf" srcId="{5223F2DE-E6A4-4D3E-AACF-2B259EDDF337}" destId="{62BFA824-7991-4492-AD9A-7A53A5E8F4DD}" srcOrd="0" destOrd="0" presId="urn:microsoft.com/office/officeart/2005/8/layout/vList5"/>
    <dgm:cxn modelId="{DE8644C6-C379-47F7-9B84-1829F4DDC4CD}" srcId="{913A79CC-CEB7-40E2-A550-EAE1BB987DAC}" destId="{5223F2DE-E6A4-4D3E-AACF-2B259EDDF337}" srcOrd="0" destOrd="0" parTransId="{C46F5EB1-32E4-4568-AC4C-6CF73CD39514}" sibTransId="{B654472D-473E-49D5-9760-87E3A7EE8D23}"/>
    <dgm:cxn modelId="{3166138B-6DD0-45B1-B8D7-C9A7304DD660}" srcId="{77AB8EE7-E2F0-4A8D-ABAB-743A2A681354}" destId="{CE83ACB8-D905-4242-B6FA-1E25671AE415}" srcOrd="0" destOrd="0" parTransId="{657BFBFC-D32E-4783-9540-2E0547DE28CF}" sibTransId="{58D16E9D-D648-4B20-89FA-9AF98924633A}"/>
    <dgm:cxn modelId="{65404F43-9E61-4330-A378-FEA6A3D13ADB}" type="presParOf" srcId="{3FF2BD4C-0765-482C-86AF-14481C33B3AC}" destId="{47852805-042B-4B36-84C0-E64CD9983DF5}" srcOrd="0" destOrd="0" presId="urn:microsoft.com/office/officeart/2005/8/layout/vList5"/>
    <dgm:cxn modelId="{DD8E6D3D-5652-4A80-91BD-59EE36098E2F}" type="presParOf" srcId="{47852805-042B-4B36-84C0-E64CD9983DF5}" destId="{0B85F161-11EF-466A-B869-F933D37FE99A}" srcOrd="0" destOrd="0" presId="urn:microsoft.com/office/officeart/2005/8/layout/vList5"/>
    <dgm:cxn modelId="{C4D988B4-9F3E-4E0E-A7A0-6CEF457294DE}" type="presParOf" srcId="{47852805-042B-4B36-84C0-E64CD9983DF5}" destId="{05D75C87-B1E2-4D2D-BF4A-E61EAECBE797}" srcOrd="1" destOrd="0" presId="urn:microsoft.com/office/officeart/2005/8/layout/vList5"/>
    <dgm:cxn modelId="{E78044C4-9509-448D-A4E0-86F6E812A20E}" type="presParOf" srcId="{3FF2BD4C-0765-482C-86AF-14481C33B3AC}" destId="{1A5AC096-9206-4548-9C67-018E5F416944}" srcOrd="1" destOrd="0" presId="urn:microsoft.com/office/officeart/2005/8/layout/vList5"/>
    <dgm:cxn modelId="{C331E367-8D9E-47B5-A2A7-19D4D4031A45}" type="presParOf" srcId="{3FF2BD4C-0765-482C-86AF-14481C33B3AC}" destId="{B5146DC9-E2FE-4F48-A41B-9396E35DA634}" srcOrd="2" destOrd="0" presId="urn:microsoft.com/office/officeart/2005/8/layout/vList5"/>
    <dgm:cxn modelId="{89E9A05C-BBCB-40D5-AA33-468C832539B2}" type="presParOf" srcId="{B5146DC9-E2FE-4F48-A41B-9396E35DA634}" destId="{AE5DAA52-2086-44F0-8057-1413BF013C7C}" srcOrd="0" destOrd="0" presId="urn:microsoft.com/office/officeart/2005/8/layout/vList5"/>
    <dgm:cxn modelId="{C4FA8721-FF6B-4B68-955C-B981C26783E3}" type="presParOf" srcId="{B5146DC9-E2FE-4F48-A41B-9396E35DA634}" destId="{62BFA824-7991-4492-AD9A-7A53A5E8F4DD}" srcOrd="1" destOrd="0" presId="urn:microsoft.com/office/officeart/2005/8/layout/vList5"/>
    <dgm:cxn modelId="{DE055436-AFB4-41FE-901D-B7BF42B2F7AA}" type="presParOf" srcId="{3FF2BD4C-0765-482C-86AF-14481C33B3AC}" destId="{240F9350-E9BC-4551-87AA-07F908164ED4}" srcOrd="3" destOrd="0" presId="urn:microsoft.com/office/officeart/2005/8/layout/vList5"/>
    <dgm:cxn modelId="{7BF2DE34-CFA6-4799-BF9C-2EB8340162DF}" type="presParOf" srcId="{3FF2BD4C-0765-482C-86AF-14481C33B3AC}" destId="{D73A2B54-B3C6-439A-AD07-E9C98AF4EC16}" srcOrd="4" destOrd="0" presId="urn:microsoft.com/office/officeart/2005/8/layout/vList5"/>
    <dgm:cxn modelId="{048C7D80-935D-415B-AFB4-491445EF9DC3}" type="presParOf" srcId="{D73A2B54-B3C6-439A-AD07-E9C98AF4EC16}" destId="{705DB127-E2BE-43BD-812E-5AFC6ED9DACE}" srcOrd="0" destOrd="0" presId="urn:microsoft.com/office/officeart/2005/8/layout/vList5"/>
    <dgm:cxn modelId="{C80BD96F-F24E-4CD5-8A9C-A34ED011A178}" type="presParOf" srcId="{D73A2B54-B3C6-439A-AD07-E9C98AF4EC16}" destId="{F940161B-3DCE-476A-A2F4-6506CF7189DD}" srcOrd="1" destOrd="0" presId="urn:microsoft.com/office/officeart/2005/8/layout/vList5"/>
    <dgm:cxn modelId="{7AD344A7-C116-4C5D-80AB-DE1AFDD567C2}" type="presParOf" srcId="{3FF2BD4C-0765-482C-86AF-14481C33B3AC}" destId="{6A226F4C-2970-40FB-B491-86E74E3C933A}" srcOrd="5" destOrd="0" presId="urn:microsoft.com/office/officeart/2005/8/layout/vList5"/>
    <dgm:cxn modelId="{1A49FA3D-12A7-45A7-9383-2FE634DBDB17}" type="presParOf" srcId="{3FF2BD4C-0765-482C-86AF-14481C33B3AC}" destId="{F3BC2E96-1557-4F15-B54B-9F162530D30D}" srcOrd="6" destOrd="0" presId="urn:microsoft.com/office/officeart/2005/8/layout/vList5"/>
    <dgm:cxn modelId="{A8C8B7EC-49B6-4343-B359-5C4CC180E8BE}" type="presParOf" srcId="{F3BC2E96-1557-4F15-B54B-9F162530D30D}" destId="{3C659F3D-85C8-4598-8B1D-F9C8564BBE53}" srcOrd="0" destOrd="0" presId="urn:microsoft.com/office/officeart/2005/8/layout/vList5"/>
    <dgm:cxn modelId="{9A7C7262-F0D7-459C-92D4-7B7952FF67BF}" type="presParOf" srcId="{F3BC2E96-1557-4F15-B54B-9F162530D30D}" destId="{1645988D-506A-4FBE-B0B8-E8485C85209B}" srcOrd="1" destOrd="0" presId="urn:microsoft.com/office/officeart/2005/8/layout/vList5"/>
    <dgm:cxn modelId="{D2C552D5-0974-4C0B-A1D5-F386473CD422}" type="presParOf" srcId="{3FF2BD4C-0765-482C-86AF-14481C33B3AC}" destId="{5EBA048A-4BEC-4BC9-974A-7A2337605E44}" srcOrd="7" destOrd="0" presId="urn:microsoft.com/office/officeart/2005/8/layout/vList5"/>
    <dgm:cxn modelId="{491AB288-0830-4FD0-8EB6-898624797DDE}" type="presParOf" srcId="{3FF2BD4C-0765-482C-86AF-14481C33B3AC}" destId="{982CD51D-3D71-481F-870E-C4E8324A3FA9}" srcOrd="8" destOrd="0" presId="urn:microsoft.com/office/officeart/2005/8/layout/vList5"/>
    <dgm:cxn modelId="{51E11636-5721-4E8C-ACEF-0FD203C795B1}" type="presParOf" srcId="{982CD51D-3D71-481F-870E-C4E8324A3FA9}" destId="{CF22C6DE-5868-4D56-8C15-304508327FCD}" srcOrd="0" destOrd="0" presId="urn:microsoft.com/office/officeart/2005/8/layout/vList5"/>
    <dgm:cxn modelId="{EC5F40D4-8307-4298-823A-EDE8F60B6F83}" type="presParOf" srcId="{982CD51D-3D71-481F-870E-C4E8324A3FA9}" destId="{92135606-292C-4E34-BA4A-28C87C36808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573DE-4541-473A-9A37-1375BA02FA98}"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BDA7590E-A560-471A-B1CF-CA78925C3617}">
      <dgm:prSet/>
      <dgm:spPr/>
      <dgm:t>
        <a:bodyPr/>
        <a:lstStyle/>
        <a:p>
          <a:r>
            <a:rPr lang="en-US" dirty="0"/>
            <a:t>Horizontal Scaling:</a:t>
          </a:r>
        </a:p>
      </dgm:t>
    </dgm:pt>
    <dgm:pt modelId="{475BD522-85DD-4F70-A80A-5611035DB3E6}" type="parTrans" cxnId="{0A61923A-DBD3-452B-9E28-7B2474B79CF6}">
      <dgm:prSet/>
      <dgm:spPr/>
      <dgm:t>
        <a:bodyPr/>
        <a:lstStyle/>
        <a:p>
          <a:endParaRPr lang="en-US"/>
        </a:p>
      </dgm:t>
    </dgm:pt>
    <dgm:pt modelId="{A153FF88-83C7-42BF-BF9D-FB037C9205C5}" type="sibTrans" cxnId="{0A61923A-DBD3-452B-9E28-7B2474B79CF6}">
      <dgm:prSet/>
      <dgm:spPr/>
      <dgm:t>
        <a:bodyPr/>
        <a:lstStyle/>
        <a:p>
          <a:endParaRPr lang="en-US"/>
        </a:p>
      </dgm:t>
    </dgm:pt>
    <dgm:pt modelId="{D1C86918-6E53-4CF4-86FD-01F6A02F5E5F}">
      <dgm:prSet/>
      <dgm:spPr/>
      <dgm:t>
        <a:bodyPr/>
        <a:lstStyle/>
        <a:p>
          <a:r>
            <a:rPr lang="en-US" dirty="0"/>
            <a:t>Self-healing:</a:t>
          </a:r>
        </a:p>
      </dgm:t>
    </dgm:pt>
    <dgm:pt modelId="{BC512CCA-D7A1-40B2-9679-D87644310750}" type="parTrans" cxnId="{16C2DEEA-01AC-4220-AC3A-CB3F907FB702}">
      <dgm:prSet/>
      <dgm:spPr/>
      <dgm:t>
        <a:bodyPr/>
        <a:lstStyle/>
        <a:p>
          <a:endParaRPr lang="en-US"/>
        </a:p>
      </dgm:t>
    </dgm:pt>
    <dgm:pt modelId="{9CF28E8E-8E57-4711-BD36-2914ED6CC2B3}" type="sibTrans" cxnId="{16C2DEEA-01AC-4220-AC3A-CB3F907FB702}">
      <dgm:prSet/>
      <dgm:spPr/>
      <dgm:t>
        <a:bodyPr/>
        <a:lstStyle/>
        <a:p>
          <a:endParaRPr lang="en-US"/>
        </a:p>
      </dgm:t>
    </dgm:pt>
    <dgm:pt modelId="{F9531060-6B83-42A5-B04B-36D968C524CD}">
      <dgm:prSet/>
      <dgm:spPr/>
      <dgm:t>
        <a:bodyPr/>
        <a:lstStyle/>
        <a:p>
          <a:r>
            <a:rPr lang="en-US" dirty="0"/>
            <a:t>Secret and Configuration Management:</a:t>
          </a:r>
        </a:p>
      </dgm:t>
    </dgm:pt>
    <dgm:pt modelId="{E55E7B16-540C-42E9-98B2-C644718B49C9}" type="parTrans" cxnId="{8547059C-D31D-4CF5-BA1F-7F65EEFBC150}">
      <dgm:prSet/>
      <dgm:spPr/>
      <dgm:t>
        <a:bodyPr/>
        <a:lstStyle/>
        <a:p>
          <a:endParaRPr lang="en-US"/>
        </a:p>
      </dgm:t>
    </dgm:pt>
    <dgm:pt modelId="{3EBBE3E8-F994-4F06-8C64-663E1292933E}" type="sibTrans" cxnId="{8547059C-D31D-4CF5-BA1F-7F65EEFBC150}">
      <dgm:prSet/>
      <dgm:spPr/>
      <dgm:t>
        <a:bodyPr/>
        <a:lstStyle/>
        <a:p>
          <a:endParaRPr lang="en-US"/>
        </a:p>
      </dgm:t>
    </dgm:pt>
    <dgm:pt modelId="{E8B5A47E-8475-48D7-AF1C-4BCAF74AEE26}">
      <dgm:prSet/>
      <dgm:spPr/>
      <dgm:t>
        <a:bodyPr/>
        <a:lstStyle/>
        <a:p>
          <a:r>
            <a:rPr lang="en-US" dirty="0"/>
            <a:t>Automatic Deployment:</a:t>
          </a:r>
        </a:p>
      </dgm:t>
    </dgm:pt>
    <dgm:pt modelId="{2A5E4E6B-67C3-4568-B476-5B1B9520A377}" type="parTrans" cxnId="{ABDC0E2E-F252-464C-B24E-2F634AB872BF}">
      <dgm:prSet/>
      <dgm:spPr/>
      <dgm:t>
        <a:bodyPr/>
        <a:lstStyle/>
        <a:p>
          <a:endParaRPr lang="en-US"/>
        </a:p>
      </dgm:t>
    </dgm:pt>
    <dgm:pt modelId="{ECCDB02B-72B4-4F80-806A-2495C3F81CB8}" type="sibTrans" cxnId="{ABDC0E2E-F252-464C-B24E-2F634AB872BF}">
      <dgm:prSet/>
      <dgm:spPr/>
      <dgm:t>
        <a:bodyPr/>
        <a:lstStyle/>
        <a:p>
          <a:endParaRPr lang="en-US"/>
        </a:p>
      </dgm:t>
    </dgm:pt>
    <dgm:pt modelId="{609015F6-CBAA-4937-9119-E1FEED35659B}">
      <dgm:prSet/>
      <dgm:spPr/>
      <dgm:t>
        <a:bodyPr/>
        <a:lstStyle/>
        <a:p>
          <a:r>
            <a:rPr lang="en-US" dirty="0"/>
            <a:t>Metrics:</a:t>
          </a:r>
        </a:p>
      </dgm:t>
    </dgm:pt>
    <dgm:pt modelId="{FD9B532E-BA5D-4FBD-B3E6-2AF37AD128BF}" type="parTrans" cxnId="{F3A32E65-7EC7-40C6-9974-C4F692DA1A47}">
      <dgm:prSet/>
      <dgm:spPr/>
      <dgm:t>
        <a:bodyPr/>
        <a:lstStyle/>
        <a:p>
          <a:endParaRPr lang="en-US"/>
        </a:p>
      </dgm:t>
    </dgm:pt>
    <dgm:pt modelId="{E022EF61-5BFF-4C1B-8964-865C9895AEFB}" type="sibTrans" cxnId="{F3A32E65-7EC7-40C6-9974-C4F692DA1A47}">
      <dgm:prSet/>
      <dgm:spPr/>
      <dgm:t>
        <a:bodyPr/>
        <a:lstStyle/>
        <a:p>
          <a:endParaRPr lang="en-US"/>
        </a:p>
      </dgm:t>
    </dgm:pt>
    <dgm:pt modelId="{67CE3226-D1CB-4E95-94DF-722348F4EF90}">
      <dgm:prSet/>
      <dgm:spPr/>
      <dgm:t>
        <a:bodyPr/>
        <a:lstStyle/>
        <a:p>
          <a:r>
            <a:rPr lang="en-US" dirty="0"/>
            <a:t>Scale the containers on the fly to handle any spikes in workloads</a:t>
          </a:r>
        </a:p>
      </dgm:t>
    </dgm:pt>
    <dgm:pt modelId="{E69F85C0-354F-4C0E-89B7-AD91F1DA4C9A}" type="parTrans" cxnId="{67AF894B-908B-4981-9537-631C93FFD3DF}">
      <dgm:prSet/>
      <dgm:spPr/>
      <dgm:t>
        <a:bodyPr/>
        <a:lstStyle/>
        <a:p>
          <a:endParaRPr lang="en-US"/>
        </a:p>
      </dgm:t>
    </dgm:pt>
    <dgm:pt modelId="{700E4646-E964-43F7-899E-224C52539CEB}" type="sibTrans" cxnId="{67AF894B-908B-4981-9537-631C93FFD3DF}">
      <dgm:prSet/>
      <dgm:spPr/>
      <dgm:t>
        <a:bodyPr/>
        <a:lstStyle/>
        <a:p>
          <a:endParaRPr lang="en-US"/>
        </a:p>
      </dgm:t>
    </dgm:pt>
    <dgm:pt modelId="{13C1FB65-4C9E-4AA3-AEA6-FF6236F1D5A1}">
      <dgm:prSet/>
      <dgm:spPr/>
      <dgm:t>
        <a:bodyPr/>
        <a:lstStyle/>
        <a:p>
          <a:r>
            <a:rPr lang="en-US" dirty="0"/>
            <a:t>Automatically restart and redeploy containers if they are identified as “unhealthy”</a:t>
          </a:r>
        </a:p>
      </dgm:t>
    </dgm:pt>
    <dgm:pt modelId="{C555B9F2-115E-4102-8073-706A3E922C65}" type="parTrans" cxnId="{D20A3180-8D82-4E27-AB28-431071EF2410}">
      <dgm:prSet/>
      <dgm:spPr/>
      <dgm:t>
        <a:bodyPr/>
        <a:lstStyle/>
        <a:p>
          <a:endParaRPr lang="en-US"/>
        </a:p>
      </dgm:t>
    </dgm:pt>
    <dgm:pt modelId="{0F09CBD2-34A5-4D42-A353-D0E4B81F9B84}" type="sibTrans" cxnId="{D20A3180-8D82-4E27-AB28-431071EF2410}">
      <dgm:prSet/>
      <dgm:spPr/>
      <dgm:t>
        <a:bodyPr/>
        <a:lstStyle/>
        <a:p>
          <a:endParaRPr lang="en-US"/>
        </a:p>
      </dgm:t>
    </dgm:pt>
    <dgm:pt modelId="{182F0671-E6B7-482C-8167-A9307058EDF8}">
      <dgm:prSet/>
      <dgm:spPr/>
      <dgm:t>
        <a:bodyPr/>
        <a:lstStyle/>
        <a:p>
          <a:r>
            <a:rPr lang="en-US" dirty="0"/>
            <a:t>Externalize application configurations and account credentials without exposing them within the stack configuration and limiting the number of rebuild/recompilation required</a:t>
          </a:r>
        </a:p>
      </dgm:t>
    </dgm:pt>
    <dgm:pt modelId="{01948917-5416-4C71-84FB-96422EF07A29}" type="parTrans" cxnId="{04511F4D-5A8B-4B35-BF78-4A217C91B622}">
      <dgm:prSet/>
      <dgm:spPr/>
      <dgm:t>
        <a:bodyPr/>
        <a:lstStyle/>
        <a:p>
          <a:endParaRPr lang="en-US"/>
        </a:p>
      </dgm:t>
    </dgm:pt>
    <dgm:pt modelId="{73A2C729-3EF7-4B48-AFAF-6B17B439568D}" type="sibTrans" cxnId="{04511F4D-5A8B-4B35-BF78-4A217C91B622}">
      <dgm:prSet/>
      <dgm:spPr/>
      <dgm:t>
        <a:bodyPr/>
        <a:lstStyle/>
        <a:p>
          <a:endParaRPr lang="en-US"/>
        </a:p>
      </dgm:t>
    </dgm:pt>
    <dgm:pt modelId="{01AEC6A0-25D7-49E8-BC1F-2651CFFF56A0}">
      <dgm:prSet/>
      <dgm:spPr/>
      <dgm:t>
        <a:bodyPr/>
        <a:lstStyle/>
        <a:p>
          <a:r>
            <a:rPr lang="en-US" dirty="0"/>
            <a:t>Based on resource requirements and availability, containers are deployed to nodes to best balance the application workload</a:t>
          </a:r>
        </a:p>
      </dgm:t>
    </dgm:pt>
    <dgm:pt modelId="{352E9A4E-5E94-40A2-B4E4-1451D73967FC}" type="parTrans" cxnId="{EA8C2957-2252-481C-A80D-24B850EE57D7}">
      <dgm:prSet/>
      <dgm:spPr/>
      <dgm:t>
        <a:bodyPr/>
        <a:lstStyle/>
        <a:p>
          <a:endParaRPr lang="en-US"/>
        </a:p>
      </dgm:t>
    </dgm:pt>
    <dgm:pt modelId="{E8B9D23B-3E05-4338-AB73-1466FFD77E42}" type="sibTrans" cxnId="{EA8C2957-2252-481C-A80D-24B850EE57D7}">
      <dgm:prSet/>
      <dgm:spPr/>
      <dgm:t>
        <a:bodyPr/>
        <a:lstStyle/>
        <a:p>
          <a:endParaRPr lang="en-US"/>
        </a:p>
      </dgm:t>
    </dgm:pt>
    <dgm:pt modelId="{38166BB6-4835-43AA-8A0C-F0069FDA8664}">
      <dgm:prSet/>
      <dgm:spPr/>
      <dgm:t>
        <a:bodyPr/>
        <a:lstStyle/>
        <a:p>
          <a:r>
            <a:rPr lang="en-US"/>
            <a:t>Monitor </a:t>
          </a:r>
          <a:r>
            <a:rPr lang="en-US" dirty="0"/>
            <a:t>and gather resource usage and performance metrics</a:t>
          </a:r>
        </a:p>
      </dgm:t>
    </dgm:pt>
    <dgm:pt modelId="{9FF41B2A-78C9-4D22-8853-28994B48FD6A}" type="parTrans" cxnId="{D382B02C-ED54-4C35-BDFE-CF67C291C817}">
      <dgm:prSet/>
      <dgm:spPr/>
      <dgm:t>
        <a:bodyPr/>
        <a:lstStyle/>
        <a:p>
          <a:endParaRPr lang="en-US"/>
        </a:p>
      </dgm:t>
    </dgm:pt>
    <dgm:pt modelId="{6C1FF9CC-3E88-431F-9FC6-A03B42A20AE2}" type="sibTrans" cxnId="{D382B02C-ED54-4C35-BDFE-CF67C291C817}">
      <dgm:prSet/>
      <dgm:spPr/>
      <dgm:t>
        <a:bodyPr/>
        <a:lstStyle/>
        <a:p>
          <a:endParaRPr lang="en-US"/>
        </a:p>
      </dgm:t>
    </dgm:pt>
    <dgm:pt modelId="{17142900-28C4-4F11-A88A-FC28723DCE87}" type="pres">
      <dgm:prSet presAssocID="{71B573DE-4541-473A-9A37-1375BA02FA98}" presName="Name0" presStyleCnt="0">
        <dgm:presLayoutVars>
          <dgm:dir/>
          <dgm:animLvl val="lvl"/>
          <dgm:resizeHandles val="exact"/>
        </dgm:presLayoutVars>
      </dgm:prSet>
      <dgm:spPr/>
      <dgm:t>
        <a:bodyPr/>
        <a:lstStyle/>
        <a:p>
          <a:endParaRPr lang="en-IN"/>
        </a:p>
      </dgm:t>
    </dgm:pt>
    <dgm:pt modelId="{CDC9D051-6915-43A4-924E-0651C3C08D55}" type="pres">
      <dgm:prSet presAssocID="{BDA7590E-A560-471A-B1CF-CA78925C3617}" presName="linNode" presStyleCnt="0"/>
      <dgm:spPr/>
    </dgm:pt>
    <dgm:pt modelId="{6685968A-C2AA-46C0-BC07-64B8D3BCDB2D}" type="pres">
      <dgm:prSet presAssocID="{BDA7590E-A560-471A-B1CF-CA78925C3617}" presName="parentText" presStyleLbl="node1" presStyleIdx="0" presStyleCnt="5" custScaleX="83699" custLinFactNeighborX="-4585" custLinFactNeighborY="-229">
        <dgm:presLayoutVars>
          <dgm:chMax val="1"/>
          <dgm:bulletEnabled val="1"/>
        </dgm:presLayoutVars>
      </dgm:prSet>
      <dgm:spPr/>
      <dgm:t>
        <a:bodyPr/>
        <a:lstStyle/>
        <a:p>
          <a:endParaRPr lang="en-IN"/>
        </a:p>
      </dgm:t>
    </dgm:pt>
    <dgm:pt modelId="{DFC0224F-DCE3-42E4-8C94-3E18880AAC06}" type="pres">
      <dgm:prSet presAssocID="{BDA7590E-A560-471A-B1CF-CA78925C3617}" presName="descendantText" presStyleLbl="alignAccFollowNode1" presStyleIdx="0" presStyleCnt="5" custScaleX="108403" custLinFactNeighborX="-1300">
        <dgm:presLayoutVars>
          <dgm:bulletEnabled val="1"/>
        </dgm:presLayoutVars>
      </dgm:prSet>
      <dgm:spPr/>
      <dgm:t>
        <a:bodyPr/>
        <a:lstStyle/>
        <a:p>
          <a:endParaRPr lang="en-IN"/>
        </a:p>
      </dgm:t>
    </dgm:pt>
    <dgm:pt modelId="{EB7D3A9C-D1D5-43E2-8445-4C3DF55F774E}" type="pres">
      <dgm:prSet presAssocID="{A153FF88-83C7-42BF-BF9D-FB037C9205C5}" presName="sp" presStyleCnt="0"/>
      <dgm:spPr/>
    </dgm:pt>
    <dgm:pt modelId="{FA8D3098-E4D7-4D5C-A830-1C86221980C7}" type="pres">
      <dgm:prSet presAssocID="{D1C86918-6E53-4CF4-86FD-01F6A02F5E5F}" presName="linNode" presStyleCnt="0"/>
      <dgm:spPr/>
    </dgm:pt>
    <dgm:pt modelId="{5820F9C1-C433-46E2-BB03-CFD9C5F2A91A}" type="pres">
      <dgm:prSet presAssocID="{D1C86918-6E53-4CF4-86FD-01F6A02F5E5F}" presName="parentText" presStyleLbl="node1" presStyleIdx="1" presStyleCnt="5" custScaleX="83699" custLinFactNeighborX="-4585" custLinFactNeighborY="-229">
        <dgm:presLayoutVars>
          <dgm:chMax val="1"/>
          <dgm:bulletEnabled val="1"/>
        </dgm:presLayoutVars>
      </dgm:prSet>
      <dgm:spPr/>
      <dgm:t>
        <a:bodyPr/>
        <a:lstStyle/>
        <a:p>
          <a:endParaRPr lang="en-IN"/>
        </a:p>
      </dgm:t>
    </dgm:pt>
    <dgm:pt modelId="{26CF315F-A1FC-4555-B6A5-9D07FA283F0F}" type="pres">
      <dgm:prSet presAssocID="{D1C86918-6E53-4CF4-86FD-01F6A02F5E5F}" presName="descendantText" presStyleLbl="alignAccFollowNode1" presStyleIdx="1" presStyleCnt="5" custScaleX="108403" custLinFactNeighborX="-1300">
        <dgm:presLayoutVars>
          <dgm:bulletEnabled val="1"/>
        </dgm:presLayoutVars>
      </dgm:prSet>
      <dgm:spPr/>
      <dgm:t>
        <a:bodyPr/>
        <a:lstStyle/>
        <a:p>
          <a:endParaRPr lang="en-IN"/>
        </a:p>
      </dgm:t>
    </dgm:pt>
    <dgm:pt modelId="{6A60FA55-5A88-4965-92DE-4A0FB506A05D}" type="pres">
      <dgm:prSet presAssocID="{9CF28E8E-8E57-4711-BD36-2914ED6CC2B3}" presName="sp" presStyleCnt="0"/>
      <dgm:spPr/>
    </dgm:pt>
    <dgm:pt modelId="{3F9D185D-8460-4CD0-9177-B615E761DA38}" type="pres">
      <dgm:prSet presAssocID="{F9531060-6B83-42A5-B04B-36D968C524CD}" presName="linNode" presStyleCnt="0"/>
      <dgm:spPr/>
    </dgm:pt>
    <dgm:pt modelId="{99D89C5C-9EAA-4377-8609-5E2F5B424298}" type="pres">
      <dgm:prSet presAssocID="{F9531060-6B83-42A5-B04B-36D968C524CD}" presName="parentText" presStyleLbl="node1" presStyleIdx="2" presStyleCnt="5" custScaleX="83699" custLinFactNeighborX="-4585" custLinFactNeighborY="-229">
        <dgm:presLayoutVars>
          <dgm:chMax val="1"/>
          <dgm:bulletEnabled val="1"/>
        </dgm:presLayoutVars>
      </dgm:prSet>
      <dgm:spPr/>
      <dgm:t>
        <a:bodyPr/>
        <a:lstStyle/>
        <a:p>
          <a:endParaRPr lang="en-IN"/>
        </a:p>
      </dgm:t>
    </dgm:pt>
    <dgm:pt modelId="{E89E41CA-2000-4339-AC4E-61B5FC58C20E}" type="pres">
      <dgm:prSet presAssocID="{F9531060-6B83-42A5-B04B-36D968C524CD}" presName="descendantText" presStyleLbl="alignAccFollowNode1" presStyleIdx="2" presStyleCnt="5" custScaleX="108403" custLinFactNeighborX="-1300">
        <dgm:presLayoutVars>
          <dgm:bulletEnabled val="1"/>
        </dgm:presLayoutVars>
      </dgm:prSet>
      <dgm:spPr/>
      <dgm:t>
        <a:bodyPr/>
        <a:lstStyle/>
        <a:p>
          <a:endParaRPr lang="en-IN"/>
        </a:p>
      </dgm:t>
    </dgm:pt>
    <dgm:pt modelId="{BCDC4A33-A8C4-4EB4-9F6F-51F1D24E6E9D}" type="pres">
      <dgm:prSet presAssocID="{3EBBE3E8-F994-4F06-8C64-663E1292933E}" presName="sp" presStyleCnt="0"/>
      <dgm:spPr/>
    </dgm:pt>
    <dgm:pt modelId="{213F6208-A424-4AF9-A092-F18028D4D186}" type="pres">
      <dgm:prSet presAssocID="{E8B5A47E-8475-48D7-AF1C-4BCAF74AEE26}" presName="linNode" presStyleCnt="0"/>
      <dgm:spPr/>
    </dgm:pt>
    <dgm:pt modelId="{BE8D356C-E46B-488E-BDFE-32045241FC1F}" type="pres">
      <dgm:prSet presAssocID="{E8B5A47E-8475-48D7-AF1C-4BCAF74AEE26}" presName="parentText" presStyleLbl="node1" presStyleIdx="3" presStyleCnt="5" custScaleX="83699" custLinFactNeighborX="-4585" custLinFactNeighborY="-229">
        <dgm:presLayoutVars>
          <dgm:chMax val="1"/>
          <dgm:bulletEnabled val="1"/>
        </dgm:presLayoutVars>
      </dgm:prSet>
      <dgm:spPr/>
      <dgm:t>
        <a:bodyPr/>
        <a:lstStyle/>
        <a:p>
          <a:endParaRPr lang="en-IN"/>
        </a:p>
      </dgm:t>
    </dgm:pt>
    <dgm:pt modelId="{448F19F6-7372-4EBD-9632-C071EF12A9DF}" type="pres">
      <dgm:prSet presAssocID="{E8B5A47E-8475-48D7-AF1C-4BCAF74AEE26}" presName="descendantText" presStyleLbl="alignAccFollowNode1" presStyleIdx="3" presStyleCnt="5" custScaleX="108403" custLinFactNeighborX="-1300">
        <dgm:presLayoutVars>
          <dgm:bulletEnabled val="1"/>
        </dgm:presLayoutVars>
      </dgm:prSet>
      <dgm:spPr/>
      <dgm:t>
        <a:bodyPr/>
        <a:lstStyle/>
        <a:p>
          <a:endParaRPr lang="en-IN"/>
        </a:p>
      </dgm:t>
    </dgm:pt>
    <dgm:pt modelId="{DEC376B4-DD22-44EA-94BC-2D30282C6AB1}" type="pres">
      <dgm:prSet presAssocID="{ECCDB02B-72B4-4F80-806A-2495C3F81CB8}" presName="sp" presStyleCnt="0"/>
      <dgm:spPr/>
    </dgm:pt>
    <dgm:pt modelId="{4624B9F1-CA8E-4177-820E-5F7EE7093E4F}" type="pres">
      <dgm:prSet presAssocID="{609015F6-CBAA-4937-9119-E1FEED35659B}" presName="linNode" presStyleCnt="0"/>
      <dgm:spPr/>
    </dgm:pt>
    <dgm:pt modelId="{59C4945B-1765-4E36-953F-B0A1D4478958}" type="pres">
      <dgm:prSet presAssocID="{609015F6-CBAA-4937-9119-E1FEED35659B}" presName="parentText" presStyleLbl="node1" presStyleIdx="4" presStyleCnt="5" custScaleX="83699" custLinFactNeighborX="-4585" custLinFactNeighborY="-229">
        <dgm:presLayoutVars>
          <dgm:chMax val="1"/>
          <dgm:bulletEnabled val="1"/>
        </dgm:presLayoutVars>
      </dgm:prSet>
      <dgm:spPr/>
      <dgm:t>
        <a:bodyPr/>
        <a:lstStyle/>
        <a:p>
          <a:endParaRPr lang="en-IN"/>
        </a:p>
      </dgm:t>
    </dgm:pt>
    <dgm:pt modelId="{B7291303-55D1-4ACC-895E-DEF3EE58AE66}" type="pres">
      <dgm:prSet presAssocID="{609015F6-CBAA-4937-9119-E1FEED35659B}" presName="descendantText" presStyleLbl="alignAccFollowNode1" presStyleIdx="4" presStyleCnt="5" custScaleX="108403" custLinFactNeighborX="-1300">
        <dgm:presLayoutVars>
          <dgm:bulletEnabled val="1"/>
        </dgm:presLayoutVars>
      </dgm:prSet>
      <dgm:spPr/>
      <dgm:t>
        <a:bodyPr/>
        <a:lstStyle/>
        <a:p>
          <a:endParaRPr lang="en-IN"/>
        </a:p>
      </dgm:t>
    </dgm:pt>
  </dgm:ptLst>
  <dgm:cxnLst>
    <dgm:cxn modelId="{F3A32E65-7EC7-40C6-9974-C4F692DA1A47}" srcId="{71B573DE-4541-473A-9A37-1375BA02FA98}" destId="{609015F6-CBAA-4937-9119-E1FEED35659B}" srcOrd="4" destOrd="0" parTransId="{FD9B532E-BA5D-4FBD-B3E6-2AF37AD128BF}" sibTransId="{E022EF61-5BFF-4C1B-8964-865C9895AEFB}"/>
    <dgm:cxn modelId="{8547059C-D31D-4CF5-BA1F-7F65EEFBC150}" srcId="{71B573DE-4541-473A-9A37-1375BA02FA98}" destId="{F9531060-6B83-42A5-B04B-36D968C524CD}" srcOrd="2" destOrd="0" parTransId="{E55E7B16-540C-42E9-98B2-C644718B49C9}" sibTransId="{3EBBE3E8-F994-4F06-8C64-663E1292933E}"/>
    <dgm:cxn modelId="{33DA02FB-BEA2-4EFC-AE9B-1700971D2E2E}" type="presOf" srcId="{609015F6-CBAA-4937-9119-E1FEED35659B}" destId="{59C4945B-1765-4E36-953F-B0A1D4478958}" srcOrd="0" destOrd="0" presId="urn:microsoft.com/office/officeart/2005/8/layout/vList5"/>
    <dgm:cxn modelId="{76F2B23F-EBAF-47B6-B268-DF494235F871}" type="presOf" srcId="{BDA7590E-A560-471A-B1CF-CA78925C3617}" destId="{6685968A-C2AA-46C0-BC07-64B8D3BCDB2D}" srcOrd="0" destOrd="0" presId="urn:microsoft.com/office/officeart/2005/8/layout/vList5"/>
    <dgm:cxn modelId="{67AF894B-908B-4981-9537-631C93FFD3DF}" srcId="{BDA7590E-A560-471A-B1CF-CA78925C3617}" destId="{67CE3226-D1CB-4E95-94DF-722348F4EF90}" srcOrd="0" destOrd="0" parTransId="{E69F85C0-354F-4C0E-89B7-AD91F1DA4C9A}" sibTransId="{700E4646-E964-43F7-899E-224C52539CEB}"/>
    <dgm:cxn modelId="{D5B779DF-3BD1-43BC-ABC2-4D4AE52FA583}" type="presOf" srcId="{38166BB6-4835-43AA-8A0C-F0069FDA8664}" destId="{B7291303-55D1-4ACC-895E-DEF3EE58AE66}" srcOrd="0" destOrd="0" presId="urn:microsoft.com/office/officeart/2005/8/layout/vList5"/>
    <dgm:cxn modelId="{9ED761C1-6595-4231-BD00-B21207600B6B}" type="presOf" srcId="{E8B5A47E-8475-48D7-AF1C-4BCAF74AEE26}" destId="{BE8D356C-E46B-488E-BDFE-32045241FC1F}" srcOrd="0" destOrd="0" presId="urn:microsoft.com/office/officeart/2005/8/layout/vList5"/>
    <dgm:cxn modelId="{D382B02C-ED54-4C35-BDFE-CF67C291C817}" srcId="{609015F6-CBAA-4937-9119-E1FEED35659B}" destId="{38166BB6-4835-43AA-8A0C-F0069FDA8664}" srcOrd="0" destOrd="0" parTransId="{9FF41B2A-78C9-4D22-8853-28994B48FD6A}" sibTransId="{6C1FF9CC-3E88-431F-9FC6-A03B42A20AE2}"/>
    <dgm:cxn modelId="{D20A3180-8D82-4E27-AB28-431071EF2410}" srcId="{D1C86918-6E53-4CF4-86FD-01F6A02F5E5F}" destId="{13C1FB65-4C9E-4AA3-AEA6-FF6236F1D5A1}" srcOrd="0" destOrd="0" parTransId="{C555B9F2-115E-4102-8073-706A3E922C65}" sibTransId="{0F09CBD2-34A5-4D42-A353-D0E4B81F9B84}"/>
    <dgm:cxn modelId="{3A9DC002-1F01-4ED6-B57F-8AEA24559439}" type="presOf" srcId="{F9531060-6B83-42A5-B04B-36D968C524CD}" destId="{99D89C5C-9EAA-4377-8609-5E2F5B424298}" srcOrd="0" destOrd="0" presId="urn:microsoft.com/office/officeart/2005/8/layout/vList5"/>
    <dgm:cxn modelId="{BB7D6484-CDAB-4D3E-9BAB-465E00B4F849}" type="presOf" srcId="{01AEC6A0-25D7-49E8-BC1F-2651CFFF56A0}" destId="{448F19F6-7372-4EBD-9632-C071EF12A9DF}" srcOrd="0" destOrd="0" presId="urn:microsoft.com/office/officeart/2005/8/layout/vList5"/>
    <dgm:cxn modelId="{0A61923A-DBD3-452B-9E28-7B2474B79CF6}" srcId="{71B573DE-4541-473A-9A37-1375BA02FA98}" destId="{BDA7590E-A560-471A-B1CF-CA78925C3617}" srcOrd="0" destOrd="0" parTransId="{475BD522-85DD-4F70-A80A-5611035DB3E6}" sibTransId="{A153FF88-83C7-42BF-BF9D-FB037C9205C5}"/>
    <dgm:cxn modelId="{E7771D2C-2727-4868-BFE3-DC83610B99A5}" type="presOf" srcId="{71B573DE-4541-473A-9A37-1375BA02FA98}" destId="{17142900-28C4-4F11-A88A-FC28723DCE87}" srcOrd="0" destOrd="0" presId="urn:microsoft.com/office/officeart/2005/8/layout/vList5"/>
    <dgm:cxn modelId="{04511F4D-5A8B-4B35-BF78-4A217C91B622}" srcId="{F9531060-6B83-42A5-B04B-36D968C524CD}" destId="{182F0671-E6B7-482C-8167-A9307058EDF8}" srcOrd="0" destOrd="0" parTransId="{01948917-5416-4C71-84FB-96422EF07A29}" sibTransId="{73A2C729-3EF7-4B48-AFAF-6B17B439568D}"/>
    <dgm:cxn modelId="{560B959F-EC52-45F4-A25A-EEA9FFFC4FAB}" type="presOf" srcId="{67CE3226-D1CB-4E95-94DF-722348F4EF90}" destId="{DFC0224F-DCE3-42E4-8C94-3E18880AAC06}" srcOrd="0" destOrd="0" presId="urn:microsoft.com/office/officeart/2005/8/layout/vList5"/>
    <dgm:cxn modelId="{16C2DEEA-01AC-4220-AC3A-CB3F907FB702}" srcId="{71B573DE-4541-473A-9A37-1375BA02FA98}" destId="{D1C86918-6E53-4CF4-86FD-01F6A02F5E5F}" srcOrd="1" destOrd="0" parTransId="{BC512CCA-D7A1-40B2-9679-D87644310750}" sibTransId="{9CF28E8E-8E57-4711-BD36-2914ED6CC2B3}"/>
    <dgm:cxn modelId="{C84ED094-5BBF-46BE-A2CE-B6F3EA912C06}" type="presOf" srcId="{182F0671-E6B7-482C-8167-A9307058EDF8}" destId="{E89E41CA-2000-4339-AC4E-61B5FC58C20E}" srcOrd="0" destOrd="0" presId="urn:microsoft.com/office/officeart/2005/8/layout/vList5"/>
    <dgm:cxn modelId="{752D6E90-BD51-4E92-847B-501E5B4B85FB}" type="presOf" srcId="{D1C86918-6E53-4CF4-86FD-01F6A02F5E5F}" destId="{5820F9C1-C433-46E2-BB03-CFD9C5F2A91A}" srcOrd="0" destOrd="0" presId="urn:microsoft.com/office/officeart/2005/8/layout/vList5"/>
    <dgm:cxn modelId="{767E5BAD-238F-4B47-BA48-13924970A52B}" type="presOf" srcId="{13C1FB65-4C9E-4AA3-AEA6-FF6236F1D5A1}" destId="{26CF315F-A1FC-4555-B6A5-9D07FA283F0F}" srcOrd="0" destOrd="0" presId="urn:microsoft.com/office/officeart/2005/8/layout/vList5"/>
    <dgm:cxn modelId="{ABDC0E2E-F252-464C-B24E-2F634AB872BF}" srcId="{71B573DE-4541-473A-9A37-1375BA02FA98}" destId="{E8B5A47E-8475-48D7-AF1C-4BCAF74AEE26}" srcOrd="3" destOrd="0" parTransId="{2A5E4E6B-67C3-4568-B476-5B1B9520A377}" sibTransId="{ECCDB02B-72B4-4F80-806A-2495C3F81CB8}"/>
    <dgm:cxn modelId="{EA8C2957-2252-481C-A80D-24B850EE57D7}" srcId="{E8B5A47E-8475-48D7-AF1C-4BCAF74AEE26}" destId="{01AEC6A0-25D7-49E8-BC1F-2651CFFF56A0}" srcOrd="0" destOrd="0" parTransId="{352E9A4E-5E94-40A2-B4E4-1451D73967FC}" sibTransId="{E8B9D23B-3E05-4338-AB73-1466FFD77E42}"/>
    <dgm:cxn modelId="{99801B7C-B15F-47CD-ABFB-97B781263C2B}" type="presParOf" srcId="{17142900-28C4-4F11-A88A-FC28723DCE87}" destId="{CDC9D051-6915-43A4-924E-0651C3C08D55}" srcOrd="0" destOrd="0" presId="urn:microsoft.com/office/officeart/2005/8/layout/vList5"/>
    <dgm:cxn modelId="{36881A09-215E-4822-B6A3-924B9D010910}" type="presParOf" srcId="{CDC9D051-6915-43A4-924E-0651C3C08D55}" destId="{6685968A-C2AA-46C0-BC07-64B8D3BCDB2D}" srcOrd="0" destOrd="0" presId="urn:microsoft.com/office/officeart/2005/8/layout/vList5"/>
    <dgm:cxn modelId="{95960ED7-353B-4C71-AE46-E55686F9906F}" type="presParOf" srcId="{CDC9D051-6915-43A4-924E-0651C3C08D55}" destId="{DFC0224F-DCE3-42E4-8C94-3E18880AAC06}" srcOrd="1" destOrd="0" presId="urn:microsoft.com/office/officeart/2005/8/layout/vList5"/>
    <dgm:cxn modelId="{0235F3B2-EAFD-4E06-A990-A85A0108F48C}" type="presParOf" srcId="{17142900-28C4-4F11-A88A-FC28723DCE87}" destId="{EB7D3A9C-D1D5-43E2-8445-4C3DF55F774E}" srcOrd="1" destOrd="0" presId="urn:microsoft.com/office/officeart/2005/8/layout/vList5"/>
    <dgm:cxn modelId="{775CD413-9133-4D97-BC34-13869412D435}" type="presParOf" srcId="{17142900-28C4-4F11-A88A-FC28723DCE87}" destId="{FA8D3098-E4D7-4D5C-A830-1C86221980C7}" srcOrd="2" destOrd="0" presId="urn:microsoft.com/office/officeart/2005/8/layout/vList5"/>
    <dgm:cxn modelId="{06133AF9-96EA-4796-8297-45FFFB1CE972}" type="presParOf" srcId="{FA8D3098-E4D7-4D5C-A830-1C86221980C7}" destId="{5820F9C1-C433-46E2-BB03-CFD9C5F2A91A}" srcOrd="0" destOrd="0" presId="urn:microsoft.com/office/officeart/2005/8/layout/vList5"/>
    <dgm:cxn modelId="{137B9863-892C-4662-834C-B2834F502302}" type="presParOf" srcId="{FA8D3098-E4D7-4D5C-A830-1C86221980C7}" destId="{26CF315F-A1FC-4555-B6A5-9D07FA283F0F}" srcOrd="1" destOrd="0" presId="urn:microsoft.com/office/officeart/2005/8/layout/vList5"/>
    <dgm:cxn modelId="{4D823E97-9326-4506-A7F6-BEED1CA28DE0}" type="presParOf" srcId="{17142900-28C4-4F11-A88A-FC28723DCE87}" destId="{6A60FA55-5A88-4965-92DE-4A0FB506A05D}" srcOrd="3" destOrd="0" presId="urn:microsoft.com/office/officeart/2005/8/layout/vList5"/>
    <dgm:cxn modelId="{980728B8-E5D0-4211-967C-00E42B9444A9}" type="presParOf" srcId="{17142900-28C4-4F11-A88A-FC28723DCE87}" destId="{3F9D185D-8460-4CD0-9177-B615E761DA38}" srcOrd="4" destOrd="0" presId="urn:microsoft.com/office/officeart/2005/8/layout/vList5"/>
    <dgm:cxn modelId="{34358325-FB9A-40D7-BBD8-8330858E5189}" type="presParOf" srcId="{3F9D185D-8460-4CD0-9177-B615E761DA38}" destId="{99D89C5C-9EAA-4377-8609-5E2F5B424298}" srcOrd="0" destOrd="0" presId="urn:microsoft.com/office/officeart/2005/8/layout/vList5"/>
    <dgm:cxn modelId="{5D1623CF-6B38-46F9-BDB6-DD28F45C27D4}" type="presParOf" srcId="{3F9D185D-8460-4CD0-9177-B615E761DA38}" destId="{E89E41CA-2000-4339-AC4E-61B5FC58C20E}" srcOrd="1" destOrd="0" presId="urn:microsoft.com/office/officeart/2005/8/layout/vList5"/>
    <dgm:cxn modelId="{C4D155C5-B913-4BC7-AEEA-E8C58A92A1D2}" type="presParOf" srcId="{17142900-28C4-4F11-A88A-FC28723DCE87}" destId="{BCDC4A33-A8C4-4EB4-9F6F-51F1D24E6E9D}" srcOrd="5" destOrd="0" presId="urn:microsoft.com/office/officeart/2005/8/layout/vList5"/>
    <dgm:cxn modelId="{2D2A8957-6C37-4A56-88CC-D80ECE520A75}" type="presParOf" srcId="{17142900-28C4-4F11-A88A-FC28723DCE87}" destId="{213F6208-A424-4AF9-A092-F18028D4D186}" srcOrd="6" destOrd="0" presId="urn:microsoft.com/office/officeart/2005/8/layout/vList5"/>
    <dgm:cxn modelId="{BC740DEB-8B48-4E9C-8F8D-0B125C623624}" type="presParOf" srcId="{213F6208-A424-4AF9-A092-F18028D4D186}" destId="{BE8D356C-E46B-488E-BDFE-32045241FC1F}" srcOrd="0" destOrd="0" presId="urn:microsoft.com/office/officeart/2005/8/layout/vList5"/>
    <dgm:cxn modelId="{139D44E8-1990-441B-913E-FD9955BB9415}" type="presParOf" srcId="{213F6208-A424-4AF9-A092-F18028D4D186}" destId="{448F19F6-7372-4EBD-9632-C071EF12A9DF}" srcOrd="1" destOrd="0" presId="urn:microsoft.com/office/officeart/2005/8/layout/vList5"/>
    <dgm:cxn modelId="{76B0EA3A-16C9-44B3-9A08-0A4EA3629AF4}" type="presParOf" srcId="{17142900-28C4-4F11-A88A-FC28723DCE87}" destId="{DEC376B4-DD22-44EA-94BC-2D30282C6AB1}" srcOrd="7" destOrd="0" presId="urn:microsoft.com/office/officeart/2005/8/layout/vList5"/>
    <dgm:cxn modelId="{345BC6F5-4B04-4712-81DB-30CBA92AB736}" type="presParOf" srcId="{17142900-28C4-4F11-A88A-FC28723DCE87}" destId="{4624B9F1-CA8E-4177-820E-5F7EE7093E4F}" srcOrd="8" destOrd="0" presId="urn:microsoft.com/office/officeart/2005/8/layout/vList5"/>
    <dgm:cxn modelId="{22006DE7-884F-4F5B-938F-BE978805B91A}" type="presParOf" srcId="{4624B9F1-CA8E-4177-820E-5F7EE7093E4F}" destId="{59C4945B-1765-4E36-953F-B0A1D4478958}" srcOrd="0" destOrd="0" presId="urn:microsoft.com/office/officeart/2005/8/layout/vList5"/>
    <dgm:cxn modelId="{0F18F25B-0606-46EA-8D02-C7A575953327}" type="presParOf" srcId="{4624B9F1-CA8E-4177-820E-5F7EE7093E4F}" destId="{B7291303-55D1-4ACC-895E-DEF3EE58AE66}"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AB4CFA-19D8-468F-8529-CB8B70CBC78C}" type="doc">
      <dgm:prSet loTypeId="urn:microsoft.com/office/officeart/2008/layout/VerticalCurvedList" loCatId="list" qsTypeId="urn:microsoft.com/office/officeart/2005/8/quickstyle/simple1" qsCatId="simple" csTypeId="urn:microsoft.com/office/officeart/2005/8/colors/accent4_2" csCatId="accent4"/>
      <dgm:spPr/>
      <dgm:t>
        <a:bodyPr/>
        <a:lstStyle/>
        <a:p>
          <a:endParaRPr lang="en-US"/>
        </a:p>
      </dgm:t>
    </dgm:pt>
    <dgm:pt modelId="{179857D6-573B-46FE-AC9F-A1D7246C867F}">
      <dgm:prSet/>
      <dgm:spPr/>
      <dgm:t>
        <a:bodyPr/>
        <a:lstStyle/>
        <a:p>
          <a:r>
            <a:rPr lang="en-US"/>
            <a:t>Containers</a:t>
          </a:r>
        </a:p>
      </dgm:t>
    </dgm:pt>
    <dgm:pt modelId="{B3A4F12E-722D-412D-BFE9-E23B0AC7939F}" type="parTrans" cxnId="{C5793F9D-E736-4143-8BDA-FFA99A80D9A1}">
      <dgm:prSet/>
      <dgm:spPr/>
      <dgm:t>
        <a:bodyPr/>
        <a:lstStyle/>
        <a:p>
          <a:endParaRPr lang="en-US"/>
        </a:p>
      </dgm:t>
    </dgm:pt>
    <dgm:pt modelId="{3B758593-E7B8-4057-9DB5-245E249A7DE4}" type="sibTrans" cxnId="{C5793F9D-E736-4143-8BDA-FFA99A80D9A1}">
      <dgm:prSet/>
      <dgm:spPr/>
      <dgm:t>
        <a:bodyPr/>
        <a:lstStyle/>
        <a:p>
          <a:endParaRPr lang="en-US"/>
        </a:p>
      </dgm:t>
    </dgm:pt>
    <dgm:pt modelId="{D25C8A1F-CCBB-471D-8D4B-97801BCFDCD5}">
      <dgm:prSet/>
      <dgm:spPr/>
      <dgm:t>
        <a:bodyPr/>
        <a:lstStyle/>
        <a:p>
          <a:r>
            <a:rPr lang="en-US"/>
            <a:t>Workloads</a:t>
          </a:r>
        </a:p>
      </dgm:t>
    </dgm:pt>
    <dgm:pt modelId="{EE111F7B-4303-4B26-AB5C-3E87AE1F4399}" type="parTrans" cxnId="{BF9F28C7-97CA-4817-A843-D38BB79681A0}">
      <dgm:prSet/>
      <dgm:spPr/>
      <dgm:t>
        <a:bodyPr/>
        <a:lstStyle/>
        <a:p>
          <a:endParaRPr lang="en-US"/>
        </a:p>
      </dgm:t>
    </dgm:pt>
    <dgm:pt modelId="{CFB0419B-A351-46BD-9889-A9C7B4757610}" type="sibTrans" cxnId="{BF9F28C7-97CA-4817-A843-D38BB79681A0}">
      <dgm:prSet/>
      <dgm:spPr/>
      <dgm:t>
        <a:bodyPr/>
        <a:lstStyle/>
        <a:p>
          <a:endParaRPr lang="en-US"/>
        </a:p>
      </dgm:t>
    </dgm:pt>
    <dgm:pt modelId="{C70F392F-5B10-4C1F-B06E-14BC002B4F49}">
      <dgm:prSet/>
      <dgm:spPr/>
      <dgm:t>
        <a:bodyPr/>
        <a:lstStyle/>
        <a:p>
          <a:r>
            <a:rPr lang="en-US"/>
            <a:t>Configuration</a:t>
          </a:r>
        </a:p>
      </dgm:t>
    </dgm:pt>
    <dgm:pt modelId="{AF90E0BE-0ED0-473F-9D74-225A4EBAF7E9}" type="parTrans" cxnId="{2D609496-E03B-468E-930D-12D1CAFB969F}">
      <dgm:prSet/>
      <dgm:spPr/>
      <dgm:t>
        <a:bodyPr/>
        <a:lstStyle/>
        <a:p>
          <a:endParaRPr lang="en-US"/>
        </a:p>
      </dgm:t>
    </dgm:pt>
    <dgm:pt modelId="{BB0F7131-3225-440D-B9F3-59C2537881C7}" type="sibTrans" cxnId="{2D609496-E03B-468E-930D-12D1CAFB969F}">
      <dgm:prSet/>
      <dgm:spPr/>
      <dgm:t>
        <a:bodyPr/>
        <a:lstStyle/>
        <a:p>
          <a:endParaRPr lang="en-US"/>
        </a:p>
      </dgm:t>
    </dgm:pt>
    <dgm:pt modelId="{C00BDDAA-276C-4A48-B7D9-3E082F34EE8E}">
      <dgm:prSet/>
      <dgm:spPr/>
      <dgm:t>
        <a:bodyPr/>
        <a:lstStyle/>
        <a:p>
          <a:r>
            <a:rPr lang="en-US"/>
            <a:t>Services, Load Balancing &amp; Networking</a:t>
          </a:r>
        </a:p>
      </dgm:t>
    </dgm:pt>
    <dgm:pt modelId="{4428388A-B9FD-4D88-A4F7-7E3790A45A47}" type="parTrans" cxnId="{16285EF2-CCC7-4B9F-87BE-23572B33047A}">
      <dgm:prSet/>
      <dgm:spPr/>
      <dgm:t>
        <a:bodyPr/>
        <a:lstStyle/>
        <a:p>
          <a:endParaRPr lang="en-US"/>
        </a:p>
      </dgm:t>
    </dgm:pt>
    <dgm:pt modelId="{7808C56C-AB02-4217-8662-32F3AB01F54B}" type="sibTrans" cxnId="{16285EF2-CCC7-4B9F-87BE-23572B33047A}">
      <dgm:prSet/>
      <dgm:spPr/>
      <dgm:t>
        <a:bodyPr/>
        <a:lstStyle/>
        <a:p>
          <a:endParaRPr lang="en-US"/>
        </a:p>
      </dgm:t>
    </dgm:pt>
    <dgm:pt modelId="{6F945E54-0FC2-4613-8B75-EA9B1D1B6B31}">
      <dgm:prSet/>
      <dgm:spPr/>
      <dgm:t>
        <a:bodyPr/>
        <a:lstStyle/>
        <a:p>
          <a:r>
            <a:rPr lang="en-US"/>
            <a:t>Storage</a:t>
          </a:r>
        </a:p>
      </dgm:t>
    </dgm:pt>
    <dgm:pt modelId="{9A56A5B5-4B33-4833-B053-AB5672C17DFF}" type="parTrans" cxnId="{F04506C0-FF22-4FFC-AA72-F4540807904D}">
      <dgm:prSet/>
      <dgm:spPr/>
      <dgm:t>
        <a:bodyPr/>
        <a:lstStyle/>
        <a:p>
          <a:endParaRPr lang="en-US"/>
        </a:p>
      </dgm:t>
    </dgm:pt>
    <dgm:pt modelId="{C16DFA8D-C46F-429B-BDAA-9BEE21C467C5}" type="sibTrans" cxnId="{F04506C0-FF22-4FFC-AA72-F4540807904D}">
      <dgm:prSet/>
      <dgm:spPr/>
      <dgm:t>
        <a:bodyPr/>
        <a:lstStyle/>
        <a:p>
          <a:endParaRPr lang="en-US"/>
        </a:p>
      </dgm:t>
    </dgm:pt>
    <dgm:pt modelId="{21C5A76E-0C2E-4AF9-A421-52302CE9DA34}" type="pres">
      <dgm:prSet presAssocID="{73AB4CFA-19D8-468F-8529-CB8B70CBC78C}" presName="Name0" presStyleCnt="0">
        <dgm:presLayoutVars>
          <dgm:chMax val="7"/>
          <dgm:chPref val="7"/>
          <dgm:dir/>
        </dgm:presLayoutVars>
      </dgm:prSet>
      <dgm:spPr/>
      <dgm:t>
        <a:bodyPr/>
        <a:lstStyle/>
        <a:p>
          <a:endParaRPr lang="en-IN"/>
        </a:p>
      </dgm:t>
    </dgm:pt>
    <dgm:pt modelId="{36B21801-C387-45A6-A823-BBD8BC0025B9}" type="pres">
      <dgm:prSet presAssocID="{73AB4CFA-19D8-468F-8529-CB8B70CBC78C}" presName="Name1" presStyleCnt="0"/>
      <dgm:spPr/>
    </dgm:pt>
    <dgm:pt modelId="{3E38E894-2014-4FD4-9DF0-25C939095C49}" type="pres">
      <dgm:prSet presAssocID="{73AB4CFA-19D8-468F-8529-CB8B70CBC78C}" presName="cycle" presStyleCnt="0"/>
      <dgm:spPr/>
    </dgm:pt>
    <dgm:pt modelId="{0CE91BCF-8E09-48F9-9AB8-81311F784267}" type="pres">
      <dgm:prSet presAssocID="{73AB4CFA-19D8-468F-8529-CB8B70CBC78C}" presName="srcNode" presStyleLbl="node1" presStyleIdx="0" presStyleCnt="5"/>
      <dgm:spPr/>
    </dgm:pt>
    <dgm:pt modelId="{CFF4B7EA-B469-41FA-9D1F-397E67E05E5B}" type="pres">
      <dgm:prSet presAssocID="{73AB4CFA-19D8-468F-8529-CB8B70CBC78C}" presName="conn" presStyleLbl="parChTrans1D2" presStyleIdx="0" presStyleCnt="1"/>
      <dgm:spPr/>
      <dgm:t>
        <a:bodyPr/>
        <a:lstStyle/>
        <a:p>
          <a:endParaRPr lang="en-IN"/>
        </a:p>
      </dgm:t>
    </dgm:pt>
    <dgm:pt modelId="{D889744D-8F14-4254-8F4C-E78B7BE61F93}" type="pres">
      <dgm:prSet presAssocID="{73AB4CFA-19D8-468F-8529-CB8B70CBC78C}" presName="extraNode" presStyleLbl="node1" presStyleIdx="0" presStyleCnt="5"/>
      <dgm:spPr/>
    </dgm:pt>
    <dgm:pt modelId="{54CA69C5-3C1F-46F8-95EA-E702FBEA229D}" type="pres">
      <dgm:prSet presAssocID="{73AB4CFA-19D8-468F-8529-CB8B70CBC78C}" presName="dstNode" presStyleLbl="node1" presStyleIdx="0" presStyleCnt="5"/>
      <dgm:spPr/>
    </dgm:pt>
    <dgm:pt modelId="{25A926ED-060E-4C7B-ADF2-46D4F3C2D902}" type="pres">
      <dgm:prSet presAssocID="{179857D6-573B-46FE-AC9F-A1D7246C867F}" presName="text_1" presStyleLbl="node1" presStyleIdx="0" presStyleCnt="5">
        <dgm:presLayoutVars>
          <dgm:bulletEnabled val="1"/>
        </dgm:presLayoutVars>
      </dgm:prSet>
      <dgm:spPr/>
      <dgm:t>
        <a:bodyPr/>
        <a:lstStyle/>
        <a:p>
          <a:endParaRPr lang="en-IN"/>
        </a:p>
      </dgm:t>
    </dgm:pt>
    <dgm:pt modelId="{2D4AAE3F-3D06-4A27-8443-841B13CA9684}" type="pres">
      <dgm:prSet presAssocID="{179857D6-573B-46FE-AC9F-A1D7246C867F}" presName="accent_1" presStyleCnt="0"/>
      <dgm:spPr/>
    </dgm:pt>
    <dgm:pt modelId="{F0FA854A-4731-4311-A484-8CA1F56F9F22}" type="pres">
      <dgm:prSet presAssocID="{179857D6-573B-46FE-AC9F-A1D7246C867F}" presName="accentRepeatNode" presStyleLbl="solidFgAcc1" presStyleIdx="0" presStyleCnt="5"/>
      <dgm:spPr/>
    </dgm:pt>
    <dgm:pt modelId="{9A6F6B16-7D14-474D-9359-1964CA45A78D}" type="pres">
      <dgm:prSet presAssocID="{D25C8A1F-CCBB-471D-8D4B-97801BCFDCD5}" presName="text_2" presStyleLbl="node1" presStyleIdx="1" presStyleCnt="5">
        <dgm:presLayoutVars>
          <dgm:bulletEnabled val="1"/>
        </dgm:presLayoutVars>
      </dgm:prSet>
      <dgm:spPr/>
      <dgm:t>
        <a:bodyPr/>
        <a:lstStyle/>
        <a:p>
          <a:endParaRPr lang="en-IN"/>
        </a:p>
      </dgm:t>
    </dgm:pt>
    <dgm:pt modelId="{D09F2F39-E813-49CB-ABA9-18E7CCCD94B0}" type="pres">
      <dgm:prSet presAssocID="{D25C8A1F-CCBB-471D-8D4B-97801BCFDCD5}" presName="accent_2" presStyleCnt="0"/>
      <dgm:spPr/>
    </dgm:pt>
    <dgm:pt modelId="{C14A9FD9-711D-4E8E-B10C-8F2D2DA4D0F5}" type="pres">
      <dgm:prSet presAssocID="{D25C8A1F-CCBB-471D-8D4B-97801BCFDCD5}" presName="accentRepeatNode" presStyleLbl="solidFgAcc1" presStyleIdx="1" presStyleCnt="5"/>
      <dgm:spPr/>
    </dgm:pt>
    <dgm:pt modelId="{88246E5A-5EEC-4C9A-8893-7AEED8E925B4}" type="pres">
      <dgm:prSet presAssocID="{C70F392F-5B10-4C1F-B06E-14BC002B4F49}" presName="text_3" presStyleLbl="node1" presStyleIdx="2" presStyleCnt="5">
        <dgm:presLayoutVars>
          <dgm:bulletEnabled val="1"/>
        </dgm:presLayoutVars>
      </dgm:prSet>
      <dgm:spPr/>
      <dgm:t>
        <a:bodyPr/>
        <a:lstStyle/>
        <a:p>
          <a:endParaRPr lang="en-IN"/>
        </a:p>
      </dgm:t>
    </dgm:pt>
    <dgm:pt modelId="{6B9F3281-4A07-4AAD-B1F9-1E6C2720B690}" type="pres">
      <dgm:prSet presAssocID="{C70F392F-5B10-4C1F-B06E-14BC002B4F49}" presName="accent_3" presStyleCnt="0"/>
      <dgm:spPr/>
    </dgm:pt>
    <dgm:pt modelId="{05665EF3-7041-482E-98D5-BE26F3F3BF15}" type="pres">
      <dgm:prSet presAssocID="{C70F392F-5B10-4C1F-B06E-14BC002B4F49}" presName="accentRepeatNode" presStyleLbl="solidFgAcc1" presStyleIdx="2" presStyleCnt="5"/>
      <dgm:spPr/>
    </dgm:pt>
    <dgm:pt modelId="{5D96273B-3998-4CCD-8AC0-12A304AC8471}" type="pres">
      <dgm:prSet presAssocID="{C00BDDAA-276C-4A48-B7D9-3E082F34EE8E}" presName="text_4" presStyleLbl="node1" presStyleIdx="3" presStyleCnt="5">
        <dgm:presLayoutVars>
          <dgm:bulletEnabled val="1"/>
        </dgm:presLayoutVars>
      </dgm:prSet>
      <dgm:spPr/>
      <dgm:t>
        <a:bodyPr/>
        <a:lstStyle/>
        <a:p>
          <a:endParaRPr lang="en-IN"/>
        </a:p>
      </dgm:t>
    </dgm:pt>
    <dgm:pt modelId="{1FBC5666-5C2B-4601-BB67-03E86E43EA77}" type="pres">
      <dgm:prSet presAssocID="{C00BDDAA-276C-4A48-B7D9-3E082F34EE8E}" presName="accent_4" presStyleCnt="0"/>
      <dgm:spPr/>
    </dgm:pt>
    <dgm:pt modelId="{D2C4799E-406E-4B08-8CB7-56DAE3966EF4}" type="pres">
      <dgm:prSet presAssocID="{C00BDDAA-276C-4A48-B7D9-3E082F34EE8E}" presName="accentRepeatNode" presStyleLbl="solidFgAcc1" presStyleIdx="3" presStyleCnt="5"/>
      <dgm:spPr/>
    </dgm:pt>
    <dgm:pt modelId="{6845544C-66FA-4D16-A39A-CA32E5444183}" type="pres">
      <dgm:prSet presAssocID="{6F945E54-0FC2-4613-8B75-EA9B1D1B6B31}" presName="text_5" presStyleLbl="node1" presStyleIdx="4" presStyleCnt="5">
        <dgm:presLayoutVars>
          <dgm:bulletEnabled val="1"/>
        </dgm:presLayoutVars>
      </dgm:prSet>
      <dgm:spPr/>
      <dgm:t>
        <a:bodyPr/>
        <a:lstStyle/>
        <a:p>
          <a:endParaRPr lang="en-IN"/>
        </a:p>
      </dgm:t>
    </dgm:pt>
    <dgm:pt modelId="{0E8B7ABB-4C2F-467B-BA12-CADE49803421}" type="pres">
      <dgm:prSet presAssocID="{6F945E54-0FC2-4613-8B75-EA9B1D1B6B31}" presName="accent_5" presStyleCnt="0"/>
      <dgm:spPr/>
    </dgm:pt>
    <dgm:pt modelId="{47CFC0D2-5755-4DF2-975B-3A63F5DBB42F}" type="pres">
      <dgm:prSet presAssocID="{6F945E54-0FC2-4613-8B75-EA9B1D1B6B31}" presName="accentRepeatNode" presStyleLbl="solidFgAcc1" presStyleIdx="4" presStyleCnt="5"/>
      <dgm:spPr/>
    </dgm:pt>
  </dgm:ptLst>
  <dgm:cxnLst>
    <dgm:cxn modelId="{9C0A56C3-A70F-4FE7-8086-9C034DC072BB}" type="presOf" srcId="{6F945E54-0FC2-4613-8B75-EA9B1D1B6B31}" destId="{6845544C-66FA-4D16-A39A-CA32E5444183}" srcOrd="0" destOrd="0" presId="urn:microsoft.com/office/officeart/2008/layout/VerticalCurvedList"/>
    <dgm:cxn modelId="{94C7D73C-52DC-41C2-8E58-452B4AB89F29}" type="presOf" srcId="{3B758593-E7B8-4057-9DB5-245E249A7DE4}" destId="{CFF4B7EA-B469-41FA-9D1F-397E67E05E5B}" srcOrd="0" destOrd="0" presId="urn:microsoft.com/office/officeart/2008/layout/VerticalCurvedList"/>
    <dgm:cxn modelId="{E8D06EDB-C06C-4427-B07B-B29BD3054B32}" type="presOf" srcId="{C70F392F-5B10-4C1F-B06E-14BC002B4F49}" destId="{88246E5A-5EEC-4C9A-8893-7AEED8E925B4}" srcOrd="0" destOrd="0" presId="urn:microsoft.com/office/officeart/2008/layout/VerticalCurvedList"/>
    <dgm:cxn modelId="{F04506C0-FF22-4FFC-AA72-F4540807904D}" srcId="{73AB4CFA-19D8-468F-8529-CB8B70CBC78C}" destId="{6F945E54-0FC2-4613-8B75-EA9B1D1B6B31}" srcOrd="4" destOrd="0" parTransId="{9A56A5B5-4B33-4833-B053-AB5672C17DFF}" sibTransId="{C16DFA8D-C46F-429B-BDAA-9BEE21C467C5}"/>
    <dgm:cxn modelId="{BDFBEB76-3434-4DE2-84DC-0F6A51A89D6A}" type="presOf" srcId="{179857D6-573B-46FE-AC9F-A1D7246C867F}" destId="{25A926ED-060E-4C7B-ADF2-46D4F3C2D902}" srcOrd="0" destOrd="0" presId="urn:microsoft.com/office/officeart/2008/layout/VerticalCurvedList"/>
    <dgm:cxn modelId="{C5793F9D-E736-4143-8BDA-FFA99A80D9A1}" srcId="{73AB4CFA-19D8-468F-8529-CB8B70CBC78C}" destId="{179857D6-573B-46FE-AC9F-A1D7246C867F}" srcOrd="0" destOrd="0" parTransId="{B3A4F12E-722D-412D-BFE9-E23B0AC7939F}" sibTransId="{3B758593-E7B8-4057-9DB5-245E249A7DE4}"/>
    <dgm:cxn modelId="{2D609496-E03B-468E-930D-12D1CAFB969F}" srcId="{73AB4CFA-19D8-468F-8529-CB8B70CBC78C}" destId="{C70F392F-5B10-4C1F-B06E-14BC002B4F49}" srcOrd="2" destOrd="0" parTransId="{AF90E0BE-0ED0-473F-9D74-225A4EBAF7E9}" sibTransId="{BB0F7131-3225-440D-B9F3-59C2537881C7}"/>
    <dgm:cxn modelId="{160192A1-B156-46EF-85BD-D0176A3747B7}" type="presOf" srcId="{C00BDDAA-276C-4A48-B7D9-3E082F34EE8E}" destId="{5D96273B-3998-4CCD-8AC0-12A304AC8471}" srcOrd="0" destOrd="0" presId="urn:microsoft.com/office/officeart/2008/layout/VerticalCurvedList"/>
    <dgm:cxn modelId="{7347C20D-EE62-4835-95FF-B8331D5D07F5}" type="presOf" srcId="{D25C8A1F-CCBB-471D-8D4B-97801BCFDCD5}" destId="{9A6F6B16-7D14-474D-9359-1964CA45A78D}" srcOrd="0" destOrd="0" presId="urn:microsoft.com/office/officeart/2008/layout/VerticalCurvedList"/>
    <dgm:cxn modelId="{C38803D7-9090-428B-A9C8-27741785A126}" type="presOf" srcId="{73AB4CFA-19D8-468F-8529-CB8B70CBC78C}" destId="{21C5A76E-0C2E-4AF9-A421-52302CE9DA34}" srcOrd="0" destOrd="0" presId="urn:microsoft.com/office/officeart/2008/layout/VerticalCurvedList"/>
    <dgm:cxn modelId="{BF9F28C7-97CA-4817-A843-D38BB79681A0}" srcId="{73AB4CFA-19D8-468F-8529-CB8B70CBC78C}" destId="{D25C8A1F-CCBB-471D-8D4B-97801BCFDCD5}" srcOrd="1" destOrd="0" parTransId="{EE111F7B-4303-4B26-AB5C-3E87AE1F4399}" sibTransId="{CFB0419B-A351-46BD-9889-A9C7B4757610}"/>
    <dgm:cxn modelId="{16285EF2-CCC7-4B9F-87BE-23572B33047A}" srcId="{73AB4CFA-19D8-468F-8529-CB8B70CBC78C}" destId="{C00BDDAA-276C-4A48-B7D9-3E082F34EE8E}" srcOrd="3" destOrd="0" parTransId="{4428388A-B9FD-4D88-A4F7-7E3790A45A47}" sibTransId="{7808C56C-AB02-4217-8662-32F3AB01F54B}"/>
    <dgm:cxn modelId="{EE2553A1-A149-43EB-BFD0-40E94AECD645}" type="presParOf" srcId="{21C5A76E-0C2E-4AF9-A421-52302CE9DA34}" destId="{36B21801-C387-45A6-A823-BBD8BC0025B9}" srcOrd="0" destOrd="0" presId="urn:microsoft.com/office/officeart/2008/layout/VerticalCurvedList"/>
    <dgm:cxn modelId="{CEB8DAF0-39AA-456A-BBA8-F66B0424F0AD}" type="presParOf" srcId="{36B21801-C387-45A6-A823-BBD8BC0025B9}" destId="{3E38E894-2014-4FD4-9DF0-25C939095C49}" srcOrd="0" destOrd="0" presId="urn:microsoft.com/office/officeart/2008/layout/VerticalCurvedList"/>
    <dgm:cxn modelId="{4B4C26D2-0FAC-4F1E-AC0F-10DF3792144F}" type="presParOf" srcId="{3E38E894-2014-4FD4-9DF0-25C939095C49}" destId="{0CE91BCF-8E09-48F9-9AB8-81311F784267}" srcOrd="0" destOrd="0" presId="urn:microsoft.com/office/officeart/2008/layout/VerticalCurvedList"/>
    <dgm:cxn modelId="{98819B8A-BE5C-4E42-9862-DA3824B7E340}" type="presParOf" srcId="{3E38E894-2014-4FD4-9DF0-25C939095C49}" destId="{CFF4B7EA-B469-41FA-9D1F-397E67E05E5B}" srcOrd="1" destOrd="0" presId="urn:microsoft.com/office/officeart/2008/layout/VerticalCurvedList"/>
    <dgm:cxn modelId="{A9618D58-D80D-4925-AF00-B146D0466A92}" type="presParOf" srcId="{3E38E894-2014-4FD4-9DF0-25C939095C49}" destId="{D889744D-8F14-4254-8F4C-E78B7BE61F93}" srcOrd="2" destOrd="0" presId="urn:microsoft.com/office/officeart/2008/layout/VerticalCurvedList"/>
    <dgm:cxn modelId="{BFE3F2E9-3332-4958-A8D6-0991172DFC16}" type="presParOf" srcId="{3E38E894-2014-4FD4-9DF0-25C939095C49}" destId="{54CA69C5-3C1F-46F8-95EA-E702FBEA229D}" srcOrd="3" destOrd="0" presId="urn:microsoft.com/office/officeart/2008/layout/VerticalCurvedList"/>
    <dgm:cxn modelId="{D0F952FC-3D48-4755-9848-90EFA611A7DA}" type="presParOf" srcId="{36B21801-C387-45A6-A823-BBD8BC0025B9}" destId="{25A926ED-060E-4C7B-ADF2-46D4F3C2D902}" srcOrd="1" destOrd="0" presId="urn:microsoft.com/office/officeart/2008/layout/VerticalCurvedList"/>
    <dgm:cxn modelId="{3144D7A4-4913-4875-92AC-2D8884B50CD2}" type="presParOf" srcId="{36B21801-C387-45A6-A823-BBD8BC0025B9}" destId="{2D4AAE3F-3D06-4A27-8443-841B13CA9684}" srcOrd="2" destOrd="0" presId="urn:microsoft.com/office/officeart/2008/layout/VerticalCurvedList"/>
    <dgm:cxn modelId="{EDFA03AA-2AA2-4F67-81C4-AEF5C081D014}" type="presParOf" srcId="{2D4AAE3F-3D06-4A27-8443-841B13CA9684}" destId="{F0FA854A-4731-4311-A484-8CA1F56F9F22}" srcOrd="0" destOrd="0" presId="urn:microsoft.com/office/officeart/2008/layout/VerticalCurvedList"/>
    <dgm:cxn modelId="{6EE139D2-FBE5-48B7-A22B-B3F449729092}" type="presParOf" srcId="{36B21801-C387-45A6-A823-BBD8BC0025B9}" destId="{9A6F6B16-7D14-474D-9359-1964CA45A78D}" srcOrd="3" destOrd="0" presId="urn:microsoft.com/office/officeart/2008/layout/VerticalCurvedList"/>
    <dgm:cxn modelId="{461D0C9A-BED1-433D-9878-9635B896BAD8}" type="presParOf" srcId="{36B21801-C387-45A6-A823-BBD8BC0025B9}" destId="{D09F2F39-E813-49CB-ABA9-18E7CCCD94B0}" srcOrd="4" destOrd="0" presId="urn:microsoft.com/office/officeart/2008/layout/VerticalCurvedList"/>
    <dgm:cxn modelId="{07F4F336-40E8-43EB-8FB1-40433CA7648F}" type="presParOf" srcId="{D09F2F39-E813-49CB-ABA9-18E7CCCD94B0}" destId="{C14A9FD9-711D-4E8E-B10C-8F2D2DA4D0F5}" srcOrd="0" destOrd="0" presId="urn:microsoft.com/office/officeart/2008/layout/VerticalCurvedList"/>
    <dgm:cxn modelId="{45C88EE0-2B47-4A71-99AC-B4CB6C03C2BF}" type="presParOf" srcId="{36B21801-C387-45A6-A823-BBD8BC0025B9}" destId="{88246E5A-5EEC-4C9A-8893-7AEED8E925B4}" srcOrd="5" destOrd="0" presId="urn:microsoft.com/office/officeart/2008/layout/VerticalCurvedList"/>
    <dgm:cxn modelId="{C2325A6F-B266-4B21-B071-B82F96666DE0}" type="presParOf" srcId="{36B21801-C387-45A6-A823-BBD8BC0025B9}" destId="{6B9F3281-4A07-4AAD-B1F9-1E6C2720B690}" srcOrd="6" destOrd="0" presId="urn:microsoft.com/office/officeart/2008/layout/VerticalCurvedList"/>
    <dgm:cxn modelId="{644A34AB-14C7-4948-9C2F-4469C6FDE62F}" type="presParOf" srcId="{6B9F3281-4A07-4AAD-B1F9-1E6C2720B690}" destId="{05665EF3-7041-482E-98D5-BE26F3F3BF15}" srcOrd="0" destOrd="0" presId="urn:microsoft.com/office/officeart/2008/layout/VerticalCurvedList"/>
    <dgm:cxn modelId="{1A91DD68-3311-4147-9DE5-5AF991D587DE}" type="presParOf" srcId="{36B21801-C387-45A6-A823-BBD8BC0025B9}" destId="{5D96273B-3998-4CCD-8AC0-12A304AC8471}" srcOrd="7" destOrd="0" presId="urn:microsoft.com/office/officeart/2008/layout/VerticalCurvedList"/>
    <dgm:cxn modelId="{F8E72830-FB60-4D9D-963F-25973AF9CC6E}" type="presParOf" srcId="{36B21801-C387-45A6-A823-BBD8BC0025B9}" destId="{1FBC5666-5C2B-4601-BB67-03E86E43EA77}" srcOrd="8" destOrd="0" presId="urn:microsoft.com/office/officeart/2008/layout/VerticalCurvedList"/>
    <dgm:cxn modelId="{BA9B7F18-9D16-42E0-8112-A8999FF3CD1E}" type="presParOf" srcId="{1FBC5666-5C2B-4601-BB67-03E86E43EA77}" destId="{D2C4799E-406E-4B08-8CB7-56DAE3966EF4}" srcOrd="0" destOrd="0" presId="urn:microsoft.com/office/officeart/2008/layout/VerticalCurvedList"/>
    <dgm:cxn modelId="{1C0C9FB0-0B6A-412C-A6F5-5950E6F636D1}" type="presParOf" srcId="{36B21801-C387-45A6-A823-BBD8BC0025B9}" destId="{6845544C-66FA-4D16-A39A-CA32E5444183}" srcOrd="9" destOrd="0" presId="urn:microsoft.com/office/officeart/2008/layout/VerticalCurvedList"/>
    <dgm:cxn modelId="{9588B288-4561-4594-969D-18C4ABDDDDF1}" type="presParOf" srcId="{36B21801-C387-45A6-A823-BBD8BC0025B9}" destId="{0E8B7ABB-4C2F-467B-BA12-CADE49803421}" srcOrd="10" destOrd="0" presId="urn:microsoft.com/office/officeart/2008/layout/VerticalCurvedList"/>
    <dgm:cxn modelId="{5445951B-D0D8-4F6E-B456-8D7492348052}" type="presParOf" srcId="{0E8B7ABB-4C2F-467B-BA12-CADE49803421}" destId="{47CFC0D2-5755-4DF2-975B-3A63F5DBB42F}"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D75C87-B1E2-4D2D-BF4A-E61EAECBE797}">
      <dsp:nvSpPr>
        <dsp:cNvPr id="0" name=""/>
        <dsp:cNvSpPr/>
      </dsp:nvSpPr>
      <dsp:spPr>
        <a:xfrm rot="5400000">
          <a:off x="5307947" y="-2270155"/>
          <a:ext cx="580037" cy="526867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a:t>If the application can run in a container, then it is a candidate for Kubernetes. K8 aims to support a diverse variety of workloads including stateless, </a:t>
          </a:r>
          <a:r>
            <a:rPr lang="en-US" sz="900" kern="1200" dirty="0" err="1"/>
            <a:t>stateful</a:t>
          </a:r>
          <a:r>
            <a:rPr lang="en-US" sz="900" kern="1200"/>
            <a:t> and data-processing workloads.</a:t>
          </a:r>
        </a:p>
      </dsp:txBody>
      <dsp:txXfrm rot="5400000">
        <a:off x="5307947" y="-2270155"/>
        <a:ext cx="580037" cy="5268673"/>
      </dsp:txXfrm>
    </dsp:sp>
    <dsp:sp modelId="{0B85F161-11EF-466A-B869-F933D37FE99A}">
      <dsp:nvSpPr>
        <dsp:cNvPr id="0" name=""/>
        <dsp:cNvSpPr/>
      </dsp:nvSpPr>
      <dsp:spPr>
        <a:xfrm>
          <a:off x="0" y="1658"/>
          <a:ext cx="2963629" cy="72504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Limit the type of applications supported</a:t>
          </a:r>
        </a:p>
      </dsp:txBody>
      <dsp:txXfrm>
        <a:off x="0" y="1658"/>
        <a:ext cx="2963629" cy="725046"/>
      </dsp:txXfrm>
    </dsp:sp>
    <dsp:sp modelId="{62BFA824-7991-4492-AD9A-7A53A5E8F4DD}">
      <dsp:nvSpPr>
        <dsp:cNvPr id="0" name=""/>
        <dsp:cNvSpPr/>
      </dsp:nvSpPr>
      <dsp:spPr>
        <a:xfrm rot="5400000">
          <a:off x="5307947" y="-1508855"/>
          <a:ext cx="580037" cy="526867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Continuous Integration, Delivery and Deployment (CI/CD) workflows are independent of K8. The CI/CD workflow should be determined by an organization’s culture and preferences as well as its technical requirements.</a:t>
          </a:r>
        </a:p>
      </dsp:txBody>
      <dsp:txXfrm rot="5400000">
        <a:off x="5307947" y="-1508855"/>
        <a:ext cx="580037" cy="5268673"/>
      </dsp:txXfrm>
    </dsp:sp>
    <dsp:sp modelId="{AE5DAA52-2086-44F0-8057-1413BF013C7C}">
      <dsp:nvSpPr>
        <dsp:cNvPr id="0" name=""/>
        <dsp:cNvSpPr/>
      </dsp:nvSpPr>
      <dsp:spPr>
        <a:xfrm>
          <a:off x="0" y="762957"/>
          <a:ext cx="2963629" cy="72504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Deploy source code or build an application</a:t>
          </a:r>
        </a:p>
      </dsp:txBody>
      <dsp:txXfrm>
        <a:off x="0" y="762957"/>
        <a:ext cx="2963629" cy="725046"/>
      </dsp:txXfrm>
    </dsp:sp>
    <dsp:sp modelId="{F940161B-3DCE-476A-A2F4-6506CF7189DD}">
      <dsp:nvSpPr>
        <dsp:cNvPr id="0" name=""/>
        <dsp:cNvSpPr/>
      </dsp:nvSpPr>
      <dsp:spPr>
        <a:xfrm rot="5400000">
          <a:off x="5307947" y="-747556"/>
          <a:ext cx="580037" cy="526867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Application-level services such as middleware (e.g. message buses), data-processing frameworks (e.g. Spark), databases (e.g. mySQL) ,caches and cluster storage systems (e.g. Ceph) are not built-in services. Such components can run on Kubernetes and/or be accessed by applications running on Kubernetes.</a:t>
          </a:r>
        </a:p>
      </dsp:txBody>
      <dsp:txXfrm rot="5400000">
        <a:off x="5307947" y="-747556"/>
        <a:ext cx="580037" cy="5268673"/>
      </dsp:txXfrm>
    </dsp:sp>
    <dsp:sp modelId="{705DB127-E2BE-43BD-812E-5AFC6ED9DACE}">
      <dsp:nvSpPr>
        <dsp:cNvPr id="0" name=""/>
        <dsp:cNvSpPr/>
      </dsp:nvSpPr>
      <dsp:spPr>
        <a:xfrm>
          <a:off x="0" y="1524257"/>
          <a:ext cx="2963629" cy="72504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a:t>Provide application-level services</a:t>
          </a:r>
        </a:p>
      </dsp:txBody>
      <dsp:txXfrm>
        <a:off x="0" y="1524257"/>
        <a:ext cx="2963629" cy="725046"/>
      </dsp:txXfrm>
    </dsp:sp>
    <dsp:sp modelId="{1645988D-506A-4FBE-B0B8-E8485C85209B}">
      <dsp:nvSpPr>
        <dsp:cNvPr id="0" name=""/>
        <dsp:cNvSpPr/>
      </dsp:nvSpPr>
      <dsp:spPr>
        <a:xfrm rot="5400000">
          <a:off x="5307947" y="13742"/>
          <a:ext cx="580037" cy="526867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There are several integrations of solutions used as proof concepts, but rather than dictate the solutions for logging, monitoring and alerting, K8 provides the flexibility for user choice.</a:t>
          </a:r>
        </a:p>
      </dsp:txBody>
      <dsp:txXfrm rot="5400000">
        <a:off x="5307947" y="13742"/>
        <a:ext cx="580037" cy="5268673"/>
      </dsp:txXfrm>
    </dsp:sp>
    <dsp:sp modelId="{3C659F3D-85C8-4598-8B1D-F9C8564BBE53}">
      <dsp:nvSpPr>
        <dsp:cNvPr id="0" name=""/>
        <dsp:cNvSpPr/>
      </dsp:nvSpPr>
      <dsp:spPr>
        <a:xfrm>
          <a:off x="0" y="2285556"/>
          <a:ext cx="2963629" cy="72504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a:t>Dictate logging, monitoring or alerting solutions</a:t>
          </a:r>
        </a:p>
      </dsp:txBody>
      <dsp:txXfrm>
        <a:off x="0" y="2285556"/>
        <a:ext cx="2963629" cy="725046"/>
      </dsp:txXfrm>
    </dsp:sp>
    <dsp:sp modelId="{92135606-292C-4E34-BA4A-28C87C36808A}">
      <dsp:nvSpPr>
        <dsp:cNvPr id="0" name=""/>
        <dsp:cNvSpPr/>
      </dsp:nvSpPr>
      <dsp:spPr>
        <a:xfrm rot="5400000">
          <a:off x="5307947" y="775042"/>
          <a:ext cx="580037" cy="526867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Provide/mandate a configuration language/system, maintenance, management or self-healing systems.</a:t>
          </a:r>
          <a:endParaRPr lang="en-US" sz="900" kern="1200" dirty="0"/>
        </a:p>
      </dsp:txBody>
      <dsp:txXfrm rot="5400000">
        <a:off x="5307947" y="775042"/>
        <a:ext cx="580037" cy="5268673"/>
      </dsp:txXfrm>
    </dsp:sp>
    <dsp:sp modelId="{CF22C6DE-5868-4D56-8C15-304508327FCD}">
      <dsp:nvSpPr>
        <dsp:cNvPr id="0" name=""/>
        <dsp:cNvSpPr/>
      </dsp:nvSpPr>
      <dsp:spPr>
        <a:xfrm>
          <a:off x="0" y="3046855"/>
          <a:ext cx="2963629" cy="72504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Configuration</a:t>
          </a:r>
        </a:p>
      </dsp:txBody>
      <dsp:txXfrm>
        <a:off x="0" y="3046855"/>
        <a:ext cx="2963629" cy="7250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C0224F-DCE3-42E4-8C94-3E18880AAC06}">
      <dsp:nvSpPr>
        <dsp:cNvPr id="0" name=""/>
        <dsp:cNvSpPr/>
      </dsp:nvSpPr>
      <dsp:spPr>
        <a:xfrm rot="5400000">
          <a:off x="4798380" y="-2363355"/>
          <a:ext cx="593749" cy="547229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Scale the containers on the fly to handle any spikes in workloads</a:t>
          </a:r>
        </a:p>
      </dsp:txBody>
      <dsp:txXfrm rot="5400000">
        <a:off x="4798380" y="-2363355"/>
        <a:ext cx="593749" cy="5472293"/>
      </dsp:txXfrm>
    </dsp:sp>
    <dsp:sp modelId="{6685968A-C2AA-46C0-BC07-64B8D3BCDB2D}">
      <dsp:nvSpPr>
        <dsp:cNvPr id="0" name=""/>
        <dsp:cNvSpPr/>
      </dsp:nvSpPr>
      <dsp:spPr>
        <a:xfrm>
          <a:off x="0" y="0"/>
          <a:ext cx="2376680" cy="7421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Horizontal Scaling:</a:t>
          </a:r>
        </a:p>
      </dsp:txBody>
      <dsp:txXfrm>
        <a:off x="0" y="0"/>
        <a:ext cx="2376680" cy="742187"/>
      </dsp:txXfrm>
    </dsp:sp>
    <dsp:sp modelId="{26CF315F-A1FC-4555-B6A5-9D07FA283F0F}">
      <dsp:nvSpPr>
        <dsp:cNvPr id="0" name=""/>
        <dsp:cNvSpPr/>
      </dsp:nvSpPr>
      <dsp:spPr>
        <a:xfrm rot="5400000">
          <a:off x="4798380" y="-1584058"/>
          <a:ext cx="593749" cy="547229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Automatically restart and redeploy containers if they are identified as “unhealthy”</a:t>
          </a:r>
        </a:p>
      </dsp:txBody>
      <dsp:txXfrm rot="5400000">
        <a:off x="4798380" y="-1584058"/>
        <a:ext cx="593749" cy="5472293"/>
      </dsp:txXfrm>
    </dsp:sp>
    <dsp:sp modelId="{5820F9C1-C433-46E2-BB03-CFD9C5F2A91A}">
      <dsp:nvSpPr>
        <dsp:cNvPr id="0" name=""/>
        <dsp:cNvSpPr/>
      </dsp:nvSpPr>
      <dsp:spPr>
        <a:xfrm>
          <a:off x="0" y="779294"/>
          <a:ext cx="2376680" cy="7421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Self-healing:</a:t>
          </a:r>
        </a:p>
      </dsp:txBody>
      <dsp:txXfrm>
        <a:off x="0" y="779294"/>
        <a:ext cx="2376680" cy="742187"/>
      </dsp:txXfrm>
    </dsp:sp>
    <dsp:sp modelId="{E89E41CA-2000-4339-AC4E-61B5FC58C20E}">
      <dsp:nvSpPr>
        <dsp:cNvPr id="0" name=""/>
        <dsp:cNvSpPr/>
      </dsp:nvSpPr>
      <dsp:spPr>
        <a:xfrm rot="5400000">
          <a:off x="4798380" y="-804762"/>
          <a:ext cx="593749" cy="547229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Externalize application configurations and account credentials without exposing them within the stack configuration and limiting the number of rebuild/recompilation required</a:t>
          </a:r>
        </a:p>
      </dsp:txBody>
      <dsp:txXfrm rot="5400000">
        <a:off x="4798380" y="-804762"/>
        <a:ext cx="593749" cy="5472293"/>
      </dsp:txXfrm>
    </dsp:sp>
    <dsp:sp modelId="{99D89C5C-9EAA-4377-8609-5E2F5B424298}">
      <dsp:nvSpPr>
        <dsp:cNvPr id="0" name=""/>
        <dsp:cNvSpPr/>
      </dsp:nvSpPr>
      <dsp:spPr>
        <a:xfrm>
          <a:off x="0" y="1558591"/>
          <a:ext cx="2376680" cy="7421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Secret and Configuration Management:</a:t>
          </a:r>
        </a:p>
      </dsp:txBody>
      <dsp:txXfrm>
        <a:off x="0" y="1558591"/>
        <a:ext cx="2376680" cy="742187"/>
      </dsp:txXfrm>
    </dsp:sp>
    <dsp:sp modelId="{448F19F6-7372-4EBD-9632-C071EF12A9DF}">
      <dsp:nvSpPr>
        <dsp:cNvPr id="0" name=""/>
        <dsp:cNvSpPr/>
      </dsp:nvSpPr>
      <dsp:spPr>
        <a:xfrm rot="5400000">
          <a:off x="4798380" y="-25465"/>
          <a:ext cx="593749" cy="547229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Based on resource requirements and availability, containers are deployed to nodes to best balance the application workload</a:t>
          </a:r>
        </a:p>
      </dsp:txBody>
      <dsp:txXfrm rot="5400000">
        <a:off x="4798380" y="-25465"/>
        <a:ext cx="593749" cy="5472293"/>
      </dsp:txXfrm>
    </dsp:sp>
    <dsp:sp modelId="{BE8D356C-E46B-488E-BDFE-32045241FC1F}">
      <dsp:nvSpPr>
        <dsp:cNvPr id="0" name=""/>
        <dsp:cNvSpPr/>
      </dsp:nvSpPr>
      <dsp:spPr>
        <a:xfrm>
          <a:off x="0" y="2337887"/>
          <a:ext cx="2376680" cy="7421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Automatic Deployment:</a:t>
          </a:r>
        </a:p>
      </dsp:txBody>
      <dsp:txXfrm>
        <a:off x="0" y="2337887"/>
        <a:ext cx="2376680" cy="742187"/>
      </dsp:txXfrm>
    </dsp:sp>
    <dsp:sp modelId="{B7291303-55D1-4ACC-895E-DEF3EE58AE66}">
      <dsp:nvSpPr>
        <dsp:cNvPr id="0" name=""/>
        <dsp:cNvSpPr/>
      </dsp:nvSpPr>
      <dsp:spPr>
        <a:xfrm rot="5400000">
          <a:off x="4798380" y="753831"/>
          <a:ext cx="593749" cy="5472293"/>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Monitor </a:t>
          </a:r>
          <a:r>
            <a:rPr lang="en-US" sz="1200" kern="1200" dirty="0"/>
            <a:t>and gather resource usage and performance metrics</a:t>
          </a:r>
        </a:p>
      </dsp:txBody>
      <dsp:txXfrm rot="5400000">
        <a:off x="4798380" y="753831"/>
        <a:ext cx="593749" cy="5472293"/>
      </dsp:txXfrm>
    </dsp:sp>
    <dsp:sp modelId="{59C4945B-1765-4E36-953F-B0A1D4478958}">
      <dsp:nvSpPr>
        <dsp:cNvPr id="0" name=""/>
        <dsp:cNvSpPr/>
      </dsp:nvSpPr>
      <dsp:spPr>
        <a:xfrm>
          <a:off x="0" y="3117184"/>
          <a:ext cx="2376680" cy="7421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Metrics:</a:t>
          </a:r>
        </a:p>
      </dsp:txBody>
      <dsp:txXfrm>
        <a:off x="0" y="3117184"/>
        <a:ext cx="2376680" cy="74218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F4B7EA-B469-41FA-9D1F-397E67E05E5B}">
      <dsp:nvSpPr>
        <dsp:cNvPr id="0" name=""/>
        <dsp:cNvSpPr/>
      </dsp:nvSpPr>
      <dsp:spPr>
        <a:xfrm>
          <a:off x="-5308356" y="-812958"/>
          <a:ext cx="6321021" cy="6321021"/>
        </a:xfrm>
        <a:prstGeom prst="blockArc">
          <a:avLst>
            <a:gd name="adj1" fmla="val 18900000"/>
            <a:gd name="adj2" fmla="val 2700000"/>
            <a:gd name="adj3" fmla="val 342"/>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926ED-060E-4C7B-ADF2-46D4F3C2D902}">
      <dsp:nvSpPr>
        <dsp:cNvPr id="0" name=""/>
        <dsp:cNvSpPr/>
      </dsp:nvSpPr>
      <dsp:spPr>
        <a:xfrm>
          <a:off x="442856" y="293350"/>
          <a:ext cx="7724292" cy="5870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a:t>Containers</a:t>
          </a:r>
        </a:p>
      </dsp:txBody>
      <dsp:txXfrm>
        <a:off x="442856" y="293350"/>
        <a:ext cx="7724292" cy="587075"/>
      </dsp:txXfrm>
    </dsp:sp>
    <dsp:sp modelId="{F0FA854A-4731-4311-A484-8CA1F56F9F22}">
      <dsp:nvSpPr>
        <dsp:cNvPr id="0" name=""/>
        <dsp:cNvSpPr/>
      </dsp:nvSpPr>
      <dsp:spPr>
        <a:xfrm>
          <a:off x="75933" y="219965"/>
          <a:ext cx="733844" cy="73384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6F6B16-7D14-474D-9359-1964CA45A78D}">
      <dsp:nvSpPr>
        <dsp:cNvPr id="0" name=""/>
        <dsp:cNvSpPr/>
      </dsp:nvSpPr>
      <dsp:spPr>
        <a:xfrm>
          <a:off x="863537" y="1173682"/>
          <a:ext cx="7303611" cy="5870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a:t>Workloads</a:t>
          </a:r>
        </a:p>
      </dsp:txBody>
      <dsp:txXfrm>
        <a:off x="863537" y="1173682"/>
        <a:ext cx="7303611" cy="587075"/>
      </dsp:txXfrm>
    </dsp:sp>
    <dsp:sp modelId="{C14A9FD9-711D-4E8E-B10C-8F2D2DA4D0F5}">
      <dsp:nvSpPr>
        <dsp:cNvPr id="0" name=""/>
        <dsp:cNvSpPr/>
      </dsp:nvSpPr>
      <dsp:spPr>
        <a:xfrm>
          <a:off x="496615" y="1100297"/>
          <a:ext cx="733844" cy="73384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246E5A-5EEC-4C9A-8893-7AEED8E925B4}">
      <dsp:nvSpPr>
        <dsp:cNvPr id="0" name=""/>
        <dsp:cNvSpPr/>
      </dsp:nvSpPr>
      <dsp:spPr>
        <a:xfrm>
          <a:off x="992652" y="2054014"/>
          <a:ext cx="7174495" cy="5870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a:t>Configuration</a:t>
          </a:r>
        </a:p>
      </dsp:txBody>
      <dsp:txXfrm>
        <a:off x="992652" y="2054014"/>
        <a:ext cx="7174495" cy="587075"/>
      </dsp:txXfrm>
    </dsp:sp>
    <dsp:sp modelId="{05665EF3-7041-482E-98D5-BE26F3F3BF15}">
      <dsp:nvSpPr>
        <dsp:cNvPr id="0" name=""/>
        <dsp:cNvSpPr/>
      </dsp:nvSpPr>
      <dsp:spPr>
        <a:xfrm>
          <a:off x="625730" y="1980630"/>
          <a:ext cx="733844" cy="73384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6273B-3998-4CCD-8AC0-12A304AC8471}">
      <dsp:nvSpPr>
        <dsp:cNvPr id="0" name=""/>
        <dsp:cNvSpPr/>
      </dsp:nvSpPr>
      <dsp:spPr>
        <a:xfrm>
          <a:off x="863537" y="2934346"/>
          <a:ext cx="7303611" cy="5870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a:t>Services, Load Balancing &amp; Networking</a:t>
          </a:r>
        </a:p>
      </dsp:txBody>
      <dsp:txXfrm>
        <a:off x="863537" y="2934346"/>
        <a:ext cx="7303611" cy="587075"/>
      </dsp:txXfrm>
    </dsp:sp>
    <dsp:sp modelId="{D2C4799E-406E-4B08-8CB7-56DAE3966EF4}">
      <dsp:nvSpPr>
        <dsp:cNvPr id="0" name=""/>
        <dsp:cNvSpPr/>
      </dsp:nvSpPr>
      <dsp:spPr>
        <a:xfrm>
          <a:off x="496615" y="2860962"/>
          <a:ext cx="733844" cy="73384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45544C-66FA-4D16-A39A-CA32E5444183}">
      <dsp:nvSpPr>
        <dsp:cNvPr id="0" name=""/>
        <dsp:cNvSpPr/>
      </dsp:nvSpPr>
      <dsp:spPr>
        <a:xfrm>
          <a:off x="442856" y="3814678"/>
          <a:ext cx="7724292" cy="5870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992" tIns="76200" rIns="76200" bIns="76200" numCol="1" spcCol="1270" anchor="ctr" anchorCtr="0">
          <a:noAutofit/>
        </a:bodyPr>
        <a:lstStyle/>
        <a:p>
          <a:pPr lvl="0" algn="l" defTabSz="1333500">
            <a:lnSpc>
              <a:spcPct val="90000"/>
            </a:lnSpc>
            <a:spcBef>
              <a:spcPct val="0"/>
            </a:spcBef>
            <a:spcAft>
              <a:spcPct val="35000"/>
            </a:spcAft>
          </a:pPr>
          <a:r>
            <a:rPr lang="en-US" sz="3000" kern="1200"/>
            <a:t>Storage</a:t>
          </a:r>
        </a:p>
      </dsp:txBody>
      <dsp:txXfrm>
        <a:off x="442856" y="3814678"/>
        <a:ext cx="7724292" cy="587075"/>
      </dsp:txXfrm>
    </dsp:sp>
    <dsp:sp modelId="{47CFC0D2-5755-4DF2-975B-3A63F5DBB42F}">
      <dsp:nvSpPr>
        <dsp:cNvPr id="0" name=""/>
        <dsp:cNvSpPr/>
      </dsp:nvSpPr>
      <dsp:spPr>
        <a:xfrm>
          <a:off x="75933" y="3741294"/>
          <a:ext cx="733844" cy="73384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33FD520-87BC-4898-AF43-B055F314B210}" type="datetimeFigureOut">
              <a:rPr lang="en-US" smtClean="0"/>
              <a:pPr/>
              <a:t>12/30/2018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2754109-4965-4831-85AD-018BEC11A353}" type="slidenum">
              <a:rPr lang="en-US" smtClean="0"/>
              <a:pPr/>
              <a:t>‹#›</a:t>
            </a:fld>
            <a:endParaRPr lang="en-US"/>
          </a:p>
        </p:txBody>
      </p:sp>
    </p:spTree>
    <p:extLst>
      <p:ext uri="{BB962C8B-B14F-4D97-AF65-F5344CB8AC3E}">
        <p14:creationId xmlns:p14="http://schemas.microsoft.com/office/powerpoint/2010/main" xmlns="" val="387897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PV First utilizes the following:</a:t>
            </a:r>
          </a:p>
          <a:p>
            <a:r>
              <a:rPr lang="en-US" dirty="0"/>
              <a:t>https://github.com/kubernetes/heapster/tree/master/deploy/kube-config/influxdb</a:t>
            </a:r>
          </a:p>
        </p:txBody>
      </p:sp>
      <p:sp>
        <p:nvSpPr>
          <p:cNvPr id="4" name="Slide Number Placeholder 3"/>
          <p:cNvSpPr>
            <a:spLocks noGrp="1"/>
          </p:cNvSpPr>
          <p:nvPr>
            <p:ph type="sldNum" sz="quarter" idx="10"/>
          </p:nvPr>
        </p:nvSpPr>
        <p:spPr/>
        <p:txBody>
          <a:bodyPr/>
          <a:lstStyle/>
          <a:p>
            <a:fld id="{42754109-4965-4831-85AD-018BEC11A353}" type="slidenum">
              <a:rPr lang="en-US" smtClean="0"/>
              <a:pPr/>
              <a:t>18</a:t>
            </a:fld>
            <a:endParaRPr lang="en-US"/>
          </a:p>
        </p:txBody>
      </p:sp>
    </p:spTree>
    <p:extLst>
      <p:ext uri="{BB962C8B-B14F-4D97-AF65-F5344CB8AC3E}">
        <p14:creationId xmlns:p14="http://schemas.microsoft.com/office/powerpoint/2010/main" xmlns="" val="5049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we should look into: https://github.com/kubernetes/dashboard/wiki/Access-control </a:t>
            </a:r>
          </a:p>
        </p:txBody>
      </p:sp>
      <p:sp>
        <p:nvSpPr>
          <p:cNvPr id="4" name="Slide Number Placeholder 3"/>
          <p:cNvSpPr>
            <a:spLocks noGrp="1"/>
          </p:cNvSpPr>
          <p:nvPr>
            <p:ph type="sldNum" sz="quarter" idx="10"/>
          </p:nvPr>
        </p:nvSpPr>
        <p:spPr/>
        <p:txBody>
          <a:bodyPr/>
          <a:lstStyle/>
          <a:p>
            <a:fld id="{42754109-4965-4831-85AD-018BEC11A353}" type="slidenum">
              <a:rPr lang="en-US" smtClean="0"/>
              <a:pPr/>
              <a:t>19</a:t>
            </a:fld>
            <a:endParaRPr lang="en-US"/>
          </a:p>
        </p:txBody>
      </p:sp>
    </p:spTree>
    <p:extLst>
      <p:ext uri="{BB962C8B-B14F-4D97-AF65-F5344CB8AC3E}">
        <p14:creationId xmlns:p14="http://schemas.microsoft.com/office/powerpoint/2010/main" xmlns="" val="171852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54109-4965-4831-85AD-018BEC11A353}" type="slidenum">
              <a:rPr lang="en-US" smtClean="0"/>
              <a:pPr/>
              <a:t>24</a:t>
            </a:fld>
            <a:endParaRPr lang="en-US"/>
          </a:p>
        </p:txBody>
      </p:sp>
    </p:spTree>
    <p:extLst>
      <p:ext uri="{BB962C8B-B14F-4D97-AF65-F5344CB8AC3E}">
        <p14:creationId xmlns:p14="http://schemas.microsoft.com/office/powerpoint/2010/main" xmlns="" val="317025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54109-4965-4831-85AD-018BEC11A353}" type="slidenum">
              <a:rPr lang="en-US" smtClean="0"/>
              <a:pPr/>
              <a:t>32</a:t>
            </a:fld>
            <a:endParaRPr lang="en-US"/>
          </a:p>
        </p:txBody>
      </p:sp>
    </p:spTree>
    <p:extLst>
      <p:ext uri="{BB962C8B-B14F-4D97-AF65-F5344CB8AC3E}">
        <p14:creationId xmlns:p14="http://schemas.microsoft.com/office/powerpoint/2010/main" xmlns="" val="425801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54109-4965-4831-85AD-018BEC11A353}" type="slidenum">
              <a:rPr lang="en-US" smtClean="0"/>
              <a:pPr/>
              <a:t>33</a:t>
            </a:fld>
            <a:endParaRPr lang="en-US"/>
          </a:p>
        </p:txBody>
      </p:sp>
    </p:spTree>
    <p:extLst>
      <p:ext uri="{BB962C8B-B14F-4D97-AF65-F5344CB8AC3E}">
        <p14:creationId xmlns:p14="http://schemas.microsoft.com/office/powerpoint/2010/main" xmlns="" val="190593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54109-4965-4831-85AD-018BEC11A353}" type="slidenum">
              <a:rPr lang="en-US" smtClean="0"/>
              <a:pPr/>
              <a:t>68</a:t>
            </a:fld>
            <a:endParaRPr lang="en-US"/>
          </a:p>
        </p:txBody>
      </p:sp>
    </p:spTree>
    <p:extLst>
      <p:ext uri="{BB962C8B-B14F-4D97-AF65-F5344CB8AC3E}">
        <p14:creationId xmlns:p14="http://schemas.microsoft.com/office/powerpoint/2010/main" xmlns="" val="2241971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8" descr="105781941-blue-liquid-being-poured-into-measuring-cup-gettyimages.jpg"/>
          <p:cNvPicPr>
            <a:picLocks noChangeAspect="1"/>
          </p:cNvPicPr>
          <p:nvPr/>
        </p:nvPicPr>
        <p:blipFill>
          <a:blip r:embed="rId2" cstate="print"/>
          <a:srcRect l="28769" t="18600" b="28719"/>
          <a:stretch>
            <a:fillRect/>
          </a:stretch>
        </p:blipFill>
        <p:spPr bwMode="auto">
          <a:xfrm>
            <a:off x="2184400" y="0"/>
            <a:ext cx="6959600" cy="6858000"/>
          </a:xfrm>
          <a:prstGeom prst="rect">
            <a:avLst/>
          </a:prstGeom>
          <a:noFill/>
          <a:ln w="9525">
            <a:noFill/>
            <a:miter lim="800000"/>
            <a:headEnd/>
            <a:tailEnd/>
          </a:ln>
        </p:spPr>
      </p:pic>
      <p:pic>
        <p:nvPicPr>
          <p:cNvPr id="3" name="Picture 19" descr="ACC_GreaterThanLockup_blk_GrassGreenRGB.png"/>
          <p:cNvPicPr>
            <a:picLocks noChangeAspect="1"/>
          </p:cNvPicPr>
          <p:nvPr/>
        </p:nvPicPr>
        <p:blipFill>
          <a:blip r:embed="rId3" cstate="print"/>
          <a:srcRect/>
          <a:stretch>
            <a:fillRect/>
          </a:stretch>
        </p:blipFill>
        <p:spPr bwMode="auto">
          <a:xfrm>
            <a:off x="5365750" y="3278188"/>
            <a:ext cx="3395663" cy="2286000"/>
          </a:xfrm>
          <a:prstGeom prst="rect">
            <a:avLst/>
          </a:prstGeom>
          <a:noFill/>
          <a:ln w="9525">
            <a:noFill/>
            <a:miter lim="800000"/>
            <a:headEnd/>
            <a:tailEnd/>
          </a:ln>
        </p:spPr>
      </p:pic>
      <p:pic>
        <p:nvPicPr>
          <p:cNvPr id="4" name="Picture 10" descr="Acc_Sig_blk_GrassGreenRGB.png"/>
          <p:cNvPicPr>
            <a:picLocks noChangeAspect="1"/>
          </p:cNvPicPr>
          <p:nvPr/>
        </p:nvPicPr>
        <p:blipFill>
          <a:blip r:embed="rId4" cstate="print"/>
          <a:srcRect/>
          <a:stretch>
            <a:fillRect/>
          </a:stretch>
        </p:blipFill>
        <p:spPr bwMode="auto">
          <a:xfrm>
            <a:off x="457200" y="263525"/>
            <a:ext cx="2428875" cy="695325"/>
          </a:xfrm>
          <a:prstGeom prst="rect">
            <a:avLst/>
          </a:prstGeom>
          <a:noFill/>
          <a:ln w="9525">
            <a:noFill/>
            <a:miter lim="800000"/>
            <a:headEnd/>
            <a:tailEnd/>
          </a:ln>
        </p:spPr>
      </p:pic>
      <p:cxnSp>
        <p:nvCxnSpPr>
          <p:cNvPr id="5" name="Straight Connector 16"/>
          <p:cNvCxnSpPr>
            <a:cxnSpLocks noChangeShapeType="1"/>
          </p:cNvCxnSpPr>
          <p:nvPr/>
        </p:nvCxnSpPr>
        <p:spPr bwMode="auto">
          <a:xfrm>
            <a:off x="492125" y="1138238"/>
            <a:ext cx="8675688" cy="1587"/>
          </a:xfrm>
          <a:prstGeom prst="line">
            <a:avLst/>
          </a:prstGeom>
          <a:noFill/>
          <a:ln w="12700" algn="ctr">
            <a:solidFill>
              <a:schemeClr val="tx1"/>
            </a:solidFill>
            <a:round/>
            <a:headEnd/>
            <a:tailEnd/>
          </a:ln>
        </p:spPr>
      </p:cxnSp>
      <p:pic>
        <p:nvPicPr>
          <p:cNvPr id="6" name="Picture 17" descr="Acc_StrategyLine_blk_RGB.png"/>
          <p:cNvPicPr>
            <a:picLocks noChangeAspect="1"/>
          </p:cNvPicPr>
          <p:nvPr/>
        </p:nvPicPr>
        <p:blipFill>
          <a:blip r:embed="rId5" cstate="print"/>
          <a:srcRect/>
          <a:stretch>
            <a:fillRect/>
          </a:stretch>
        </p:blipFill>
        <p:spPr bwMode="auto">
          <a:xfrm>
            <a:off x="5851525" y="800100"/>
            <a:ext cx="2840038" cy="20478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2"/>
          <p:cNvSpPr>
            <a:spLocks noGrp="1" noChangeArrowheads="1"/>
          </p:cNvSpPr>
          <p:nvPr>
            <p:ph type="ftr" sz="quarter" idx="10"/>
          </p:nvPr>
        </p:nvSpPr>
        <p:spPr>
          <a:xfrm>
            <a:off x="388938" y="6324600"/>
            <a:ext cx="3627437" cy="457200"/>
          </a:xfrm>
        </p:spPr>
        <p:txBody>
          <a:bodyPr/>
          <a:lstStyle>
            <a:lvl1pPr>
              <a:defRPr/>
            </a:lvl1pPr>
          </a:lstStyle>
          <a:p>
            <a:pPr>
              <a:defRPr/>
            </a:pPr>
            <a:r>
              <a:rPr lang="en-US"/>
              <a:t>© 2011 Accenture  All Rights Reserved.</a:t>
            </a:r>
          </a:p>
        </p:txBody>
      </p:sp>
      <p:sp>
        <p:nvSpPr>
          <p:cNvPr id="5" name="Rectangle 83"/>
          <p:cNvSpPr>
            <a:spLocks noGrp="1" noChangeArrowheads="1"/>
          </p:cNvSpPr>
          <p:nvPr>
            <p:ph type="sldNum" sz="quarter" idx="11"/>
          </p:nvPr>
        </p:nvSpPr>
        <p:spPr/>
        <p:txBody>
          <a:bodyPr/>
          <a:lstStyle>
            <a:lvl1pPr>
              <a:defRPr/>
            </a:lvl1pPr>
          </a:lstStyle>
          <a:p>
            <a:pPr>
              <a:defRPr/>
            </a:pPr>
            <a:fld id="{425CA8FD-F2F6-4DDC-A8BD-5DD15EA4024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gray">
          <a:xfrm>
            <a:off x="479425" y="101600"/>
            <a:ext cx="6505575" cy="919163"/>
          </a:xfrm>
          <a:prstGeom prst="rect">
            <a:avLst/>
          </a:prstGeom>
          <a:noFill/>
          <a:ln>
            <a:noFill/>
          </a:ln>
          <a:extLst/>
        </p:spPr>
        <p:txBody>
          <a:bodyPr lIns="45720" rIns="45720" anchor="b"/>
          <a:lstStyle/>
          <a:p>
            <a:pPr eaLnBrk="0" hangingPunct="0">
              <a:defRPr/>
            </a:pPr>
            <a:r>
              <a:rPr lang="en-US" sz="2200" b="1" kern="0" dirty="0">
                <a:solidFill>
                  <a:schemeClr val="bg1"/>
                </a:solidFill>
                <a:latin typeface="+mj-lt"/>
                <a:ea typeface="+mj-ea"/>
                <a:cs typeface="+mj-cs"/>
              </a:rPr>
              <a:t>Click to edit Master title style</a:t>
            </a:r>
          </a:p>
        </p:txBody>
      </p:sp>
      <p:sp>
        <p:nvSpPr>
          <p:cNvPr id="2" name="Title 1"/>
          <p:cNvSpPr>
            <a:spLocks noGrp="1"/>
          </p:cNvSpPr>
          <p:nvPr>
            <p:ph type="title"/>
          </p:nvPr>
        </p:nvSpPr>
        <p:spPr>
          <a:xfrm>
            <a:off x="479425" y="4406900"/>
            <a:ext cx="8015288"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479425" y="1312433"/>
            <a:ext cx="8015288" cy="30944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5"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6" name="Rectangle 83"/>
          <p:cNvSpPr>
            <a:spLocks noGrp="1" noChangeArrowheads="1"/>
          </p:cNvSpPr>
          <p:nvPr>
            <p:ph type="sldNum" sz="quarter" idx="11"/>
          </p:nvPr>
        </p:nvSpPr>
        <p:spPr/>
        <p:txBody>
          <a:bodyPr/>
          <a:lstStyle>
            <a:lvl1pPr>
              <a:defRPr/>
            </a:lvl1pPr>
          </a:lstStyle>
          <a:p>
            <a:pPr>
              <a:defRPr/>
            </a:pPr>
            <a:fld id="{97A34199-BCFE-4E4D-A390-FA44DD99147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527" y="1346246"/>
            <a:ext cx="3800475"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21402" y="1346246"/>
            <a:ext cx="3802062"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6" name="Rectangle 83"/>
          <p:cNvSpPr>
            <a:spLocks noGrp="1" noChangeArrowheads="1"/>
          </p:cNvSpPr>
          <p:nvPr>
            <p:ph type="sldNum" sz="quarter" idx="11"/>
          </p:nvPr>
        </p:nvSpPr>
        <p:spPr/>
        <p:txBody>
          <a:bodyPr/>
          <a:lstStyle>
            <a:lvl1pPr>
              <a:defRPr/>
            </a:lvl1pPr>
          </a:lstStyle>
          <a:p>
            <a:pPr>
              <a:defRPr/>
            </a:pPr>
            <a:fld id="{1BB05939-55BC-4252-9299-FF5807641BE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479425" y="102061"/>
            <a:ext cx="6506166" cy="918666"/>
          </a:xfrm>
        </p:spPr>
        <p:txBody>
          <a:bodyPr/>
          <a:lstStyle/>
          <a:p>
            <a:r>
              <a:rPr lang="en-US"/>
              <a:t>Click to edit Master title style</a:t>
            </a:r>
          </a:p>
        </p:txBody>
      </p:sp>
      <p:sp>
        <p:nvSpPr>
          <p:cNvPr id="7"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8" name="Rectangle 83"/>
          <p:cNvSpPr>
            <a:spLocks noGrp="1" noChangeArrowheads="1"/>
          </p:cNvSpPr>
          <p:nvPr>
            <p:ph type="sldNum" sz="quarter" idx="11"/>
          </p:nvPr>
        </p:nvSpPr>
        <p:spPr/>
        <p:txBody>
          <a:bodyPr/>
          <a:lstStyle>
            <a:lvl1pPr>
              <a:defRPr/>
            </a:lvl1pPr>
          </a:lstStyle>
          <a:p>
            <a:pPr>
              <a:defRPr/>
            </a:pPr>
            <a:fld id="{C74E4F68-D6F3-40C7-9809-376042DFAF9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80"/>
          <p:cNvSpPr>
            <a:spLocks noGrp="1" noChangeArrowheads="1"/>
          </p:cNvSpPr>
          <p:nvPr>
            <p:ph idx="1"/>
          </p:nvPr>
        </p:nvSpPr>
        <p:spPr bwMode="auto">
          <a:xfrm>
            <a:off x="209690" y="1403498"/>
            <a:ext cx="7924800" cy="1837939"/>
          </a:xfrm>
          <a:prstGeom prst="rect">
            <a:avLst/>
          </a:prstGeom>
          <a:noFill/>
          <a:ln>
            <a:noFill/>
          </a:ln>
          <a:extLst/>
        </p:spPr>
        <p:txBody>
          <a:bodyPr/>
          <a:lstStyle>
            <a:lvl1pPr marL="228600" marR="0" indent="-228600"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1pPr>
            <a:lvl2pPr marL="455613" marR="0" indent="-225425"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2pPr>
            <a:lvl3pPr marL="6842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3pPr>
            <a:lvl4pPr marL="9128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4pPr>
            <a:lvl5pPr marL="11414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5" name="Rectangle 83"/>
          <p:cNvSpPr>
            <a:spLocks noGrp="1" noChangeArrowheads="1"/>
          </p:cNvSpPr>
          <p:nvPr>
            <p:ph type="sldNum" sz="quarter" idx="11"/>
          </p:nvPr>
        </p:nvSpPr>
        <p:spPr/>
        <p:txBody>
          <a:bodyPr/>
          <a:lstStyle>
            <a:lvl1pPr>
              <a:defRPr/>
            </a:lvl1pPr>
          </a:lstStyle>
          <a:p>
            <a:pPr>
              <a:defRPr/>
            </a:pPr>
            <a:fld id="{75A5074F-4A4B-4AF4-B96B-33836EBBEC9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3" name="Rectangle 83"/>
          <p:cNvSpPr>
            <a:spLocks noGrp="1" noChangeArrowheads="1"/>
          </p:cNvSpPr>
          <p:nvPr>
            <p:ph type="sldNum" sz="quarter" idx="11"/>
          </p:nvPr>
        </p:nvSpPr>
        <p:spPr/>
        <p:txBody>
          <a:bodyPr/>
          <a:lstStyle>
            <a:lvl1pPr>
              <a:defRPr/>
            </a:lvl1pPr>
          </a:lstStyle>
          <a:p>
            <a:pPr>
              <a:defRPr/>
            </a:pPr>
            <a:fld id="{FCFA2532-6A92-42E6-B57D-61A4DC92F86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3_Title and Text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47330" y="168846"/>
            <a:ext cx="8229600" cy="783655"/>
          </a:xfrm>
          <a:prstGeom prst="rect">
            <a:avLst/>
          </a:prstGeom>
        </p:spPr>
        <p:txBody>
          <a:bodyPr lIns="0" bIns="0" anchor="b" anchorCtr="0">
            <a:normAutofit/>
          </a:bodyPr>
          <a:lstStyle>
            <a:lvl1pPr>
              <a:lnSpc>
                <a:spcPts val="2600"/>
              </a:lnSpc>
              <a:defRPr sz="2800" spc="0" baseline="0">
                <a:solidFill>
                  <a:srgbClr val="00BBEE"/>
                </a:solidFill>
              </a:defRPr>
            </a:lvl1pPr>
          </a:lstStyle>
          <a:p>
            <a:r>
              <a:rPr lang="en-US" dirty="0"/>
              <a:t>Click to edit Master text styles</a:t>
            </a:r>
          </a:p>
        </p:txBody>
      </p:sp>
      <p:cxnSp>
        <p:nvCxnSpPr>
          <p:cNvPr id="11" name="Straight Connector 10"/>
          <p:cNvCxnSpPr/>
          <p:nvPr/>
        </p:nvCxnSpPr>
        <p:spPr>
          <a:xfrm>
            <a:off x="444629" y="1119192"/>
            <a:ext cx="8694611" cy="0"/>
          </a:xfrm>
          <a:prstGeom prst="line">
            <a:avLst/>
          </a:prstGeom>
          <a:ln w="12700" cap="flat" cmpd="sng" algn="ctr">
            <a:solidFill>
              <a:srgbClr val="00BBE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Content Placeholder 21"/>
          <p:cNvSpPr>
            <a:spLocks noGrp="1"/>
          </p:cNvSpPr>
          <p:nvPr>
            <p:ph sz="quarter" idx="11"/>
          </p:nvPr>
        </p:nvSpPr>
        <p:spPr>
          <a:xfrm>
            <a:off x="444627" y="1262063"/>
            <a:ext cx="8251698" cy="4856291"/>
          </a:xfrm>
          <a:prstGeom prst="rect">
            <a:avLst/>
          </a:prstGeom>
        </p:spPr>
        <p:txBody>
          <a:bodyPr lIns="0"/>
          <a:lstStyle>
            <a:lvl1pPr marL="225425" indent="-225425">
              <a:buFont typeface="Arial" pitchFamily="34" charset="0"/>
              <a:buChar char="•"/>
              <a:defRPr sz="2200">
                <a:solidFill>
                  <a:srgbClr val="666666"/>
                </a:solidFill>
              </a:defRPr>
            </a:lvl1pPr>
            <a:lvl2pPr marL="461963" indent="-236538">
              <a:buFont typeface="Arial" pitchFamily="34" charset="0"/>
              <a:buChar char="−"/>
              <a:defRPr sz="2000">
                <a:solidFill>
                  <a:srgbClr val="666666"/>
                </a:solidFill>
              </a:defRPr>
            </a:lvl2pPr>
            <a:lvl3pPr marL="688975" indent="-227013">
              <a:buFont typeface="Arial" pitchFamily="34" charset="0"/>
              <a:buChar char="•"/>
              <a:defRPr sz="1800">
                <a:solidFill>
                  <a:srgbClr val="666666"/>
                </a:solidFill>
              </a:defRPr>
            </a:lvl3pPr>
            <a:lvl4pPr marL="914400" indent="-225425">
              <a:buFont typeface="Arial" pitchFamily="34" charset="0"/>
              <a:buChar char="−"/>
              <a:defRPr sz="1600">
                <a:solidFill>
                  <a:srgbClr val="666666"/>
                </a:solidFill>
              </a:defRPr>
            </a:lvl4pPr>
            <a:lvl5pPr>
              <a:defRPr sz="2600"/>
            </a:lvl5pPr>
          </a:lstStyle>
          <a:p>
            <a:pPr lvl="0"/>
            <a:r>
              <a:rPr lang="en-US"/>
              <a:t>Edit Master text styles</a:t>
            </a:r>
          </a:p>
          <a:p>
            <a:pPr lvl="1"/>
            <a:r>
              <a:rPr lang="en-US"/>
              <a:t>Second level</a:t>
            </a:r>
          </a:p>
          <a:p>
            <a:pPr lvl="2"/>
            <a:r>
              <a:rPr lang="en-US"/>
              <a:t>Third level</a:t>
            </a:r>
          </a:p>
          <a:p>
            <a:pPr lvl="3"/>
            <a:r>
              <a:rPr lang="en-US"/>
              <a:t>Fourth level</a:t>
            </a:r>
          </a:p>
        </p:txBody>
      </p:sp>
      <p:sp>
        <p:nvSpPr>
          <p:cNvPr id="23" name="Slide Number Placeholder 4"/>
          <p:cNvSpPr>
            <a:spLocks noGrp="1"/>
          </p:cNvSpPr>
          <p:nvPr>
            <p:ph type="sldNum" sz="quarter" idx="4"/>
          </p:nvPr>
        </p:nvSpPr>
        <p:spPr>
          <a:xfrm>
            <a:off x="8159752" y="6571942"/>
            <a:ext cx="536575" cy="246063"/>
          </a:xfrm>
          <a:prstGeom prst="rect">
            <a:avLst/>
          </a:prstGeom>
        </p:spPr>
        <p:txBody>
          <a:bodyPr vert="horz" wrap="square" lIns="91440" tIns="45720" rIns="0" bIns="45720" numCol="1" anchor="ctr" anchorCtr="0" compatLnSpc="1">
            <a:prstTxWarp prst="textNoShape">
              <a:avLst/>
            </a:prstTxWarp>
          </a:bodyPr>
          <a:lstStyle>
            <a:lvl1pPr algn="r">
              <a:defRPr sz="900">
                <a:solidFill>
                  <a:srgbClr val="666666"/>
                </a:solidFill>
              </a:defRPr>
            </a:lvl1pPr>
          </a:lstStyle>
          <a:p>
            <a:pPr>
              <a:defRPr/>
            </a:pPr>
            <a:fld id="{90CBDC3A-D49F-4631-A8C7-55D59B33E5FA}" type="slidenum">
              <a:rPr lang="en-US" smtClean="0"/>
              <a:pPr>
                <a:defRPr/>
              </a:pPr>
              <a:t>‹#›</a:t>
            </a:fld>
            <a:endParaRPr lang="en-US" dirty="0"/>
          </a:p>
        </p:txBody>
      </p:sp>
      <p:sp>
        <p:nvSpPr>
          <p:cNvPr id="24" name="TextBox 23"/>
          <p:cNvSpPr txBox="1"/>
          <p:nvPr/>
        </p:nvSpPr>
        <p:spPr>
          <a:xfrm>
            <a:off x="447675" y="6571943"/>
            <a:ext cx="2562560" cy="230832"/>
          </a:xfrm>
          <a:prstGeom prst="rect">
            <a:avLst/>
          </a:prstGeom>
          <a:noFill/>
        </p:spPr>
        <p:txBody>
          <a:bodyPr wrap="none" lIns="0">
            <a:spAutoFit/>
          </a:bodyPr>
          <a:lstStyle/>
          <a:p>
            <a:pPr algn="ctr">
              <a:defRPr/>
            </a:pPr>
            <a:r>
              <a:rPr lang="en-US" sz="900" dirty="0">
                <a:solidFill>
                  <a:srgbClr val="666666"/>
                </a:solidFill>
              </a:rPr>
              <a:t>Copyright © 2015 Accenture  All rights reserved.</a:t>
            </a:r>
          </a:p>
        </p:txBody>
      </p:sp>
    </p:spTree>
    <p:extLst>
      <p:ext uri="{BB962C8B-B14F-4D97-AF65-F5344CB8AC3E}">
        <p14:creationId xmlns:p14="http://schemas.microsoft.com/office/powerpoint/2010/main" xmlns="" val="21322009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0"/>
          <p:cNvSpPr>
            <a:spLocks noGrp="1" noChangeArrowheads="1"/>
          </p:cNvSpPr>
          <p:nvPr>
            <p:ph type="body" idx="1"/>
          </p:nvPr>
        </p:nvSpPr>
        <p:spPr bwMode="auto">
          <a:xfrm>
            <a:off x="209550" y="1589088"/>
            <a:ext cx="7924800" cy="1838325"/>
          </a:xfrm>
          <a:prstGeom prst="rect">
            <a:avLst/>
          </a:prstGeom>
          <a:noFill/>
          <a:ln w="9525">
            <a:noFill/>
            <a:miter lim="800000"/>
            <a:headEnd/>
            <a:tailEnd/>
          </a:ln>
        </p:spPr>
        <p:txBody>
          <a:bodyPr vert="horz" wrap="square" lIns="45720" tIns="44450" rIns="45720" bIns="44450" numCol="1" anchor="t" anchorCtr="0" compatLnSpc="1">
            <a:prstTxWarp prst="textNoShape">
              <a:avLst/>
            </a:prstTxWarp>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81"/>
          <p:cNvSpPr>
            <a:spLocks noGrp="1" noChangeArrowheads="1"/>
          </p:cNvSpPr>
          <p:nvPr>
            <p:ph type="title"/>
          </p:nvPr>
        </p:nvSpPr>
        <p:spPr bwMode="gray">
          <a:xfrm>
            <a:off x="434975" y="322263"/>
            <a:ext cx="8275638" cy="919162"/>
          </a:xfrm>
          <a:prstGeom prst="rect">
            <a:avLst/>
          </a:prstGeom>
          <a:noFill/>
          <a:ln w="9525">
            <a:noFill/>
            <a:miter lim="800000"/>
            <a:headEnd/>
            <a:tailEnd/>
          </a:ln>
        </p:spPr>
        <p:txBody>
          <a:bodyPr vert="horz" wrap="square" lIns="45720" tIns="45720" rIns="45720" bIns="45720" numCol="1" anchor="b" anchorCtr="0" compatLnSpc="1">
            <a:prstTxWarp prst="textNoShape">
              <a:avLst/>
            </a:prstTxWarp>
          </a:bodyPr>
          <a:lstStyle/>
          <a:p>
            <a:pPr lvl="0"/>
            <a:r>
              <a:rPr lang="en-US"/>
              <a:t>Click to edit Master title style</a:t>
            </a:r>
          </a:p>
        </p:txBody>
      </p:sp>
      <p:sp>
        <p:nvSpPr>
          <p:cNvPr id="1106" name="Rectangle 82"/>
          <p:cNvSpPr>
            <a:spLocks noGrp="1" noChangeArrowheads="1"/>
          </p:cNvSpPr>
          <p:nvPr>
            <p:ph type="ftr" sz="quarter" idx="3"/>
          </p:nvPr>
        </p:nvSpPr>
        <p:spPr bwMode="auto">
          <a:xfrm>
            <a:off x="403225" y="6324600"/>
            <a:ext cx="3276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900"/>
            </a:lvl1pPr>
          </a:lstStyle>
          <a:p>
            <a:pPr>
              <a:defRPr/>
            </a:pPr>
            <a:r>
              <a:rPr lang="en-US"/>
              <a:t>© 2012 Accenture  All Rights Reserved.</a:t>
            </a:r>
          </a:p>
        </p:txBody>
      </p:sp>
      <p:sp>
        <p:nvSpPr>
          <p:cNvPr id="1107" name="Rectangle 83"/>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hangingPunct="0">
              <a:lnSpc>
                <a:spcPct val="80000"/>
              </a:lnSpc>
              <a:defRPr sz="900"/>
            </a:lvl1pPr>
          </a:lstStyle>
          <a:p>
            <a:pPr>
              <a:defRPr/>
            </a:pPr>
            <a:fld id="{B7BCE54D-7A1C-46EC-ACCF-C8F285B23F27}" type="slidenum">
              <a:rPr lang="en-US"/>
              <a:pPr>
                <a:defRPr/>
              </a:pPr>
              <a:t>‹#›</a:t>
            </a:fld>
            <a:endParaRPr lang="en-US" dirty="0"/>
          </a:p>
        </p:txBody>
      </p:sp>
      <p:cxnSp>
        <p:nvCxnSpPr>
          <p:cNvPr id="6" name="Straight Connector 5"/>
          <p:cNvCxnSpPr/>
          <p:nvPr/>
        </p:nvCxnSpPr>
        <p:spPr>
          <a:xfrm>
            <a:off x="458788" y="1284288"/>
            <a:ext cx="86852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hdr="0" dt="0"/>
  <p:txStyles>
    <p:titleStyle>
      <a:lvl1pPr algn="l" rtl="0" eaLnBrk="1" fontAlgn="base" hangingPunct="1">
        <a:spcBef>
          <a:spcPct val="0"/>
        </a:spcBef>
        <a:spcAft>
          <a:spcPct val="0"/>
        </a:spcAft>
        <a:defRPr sz="2600" b="1">
          <a:solidFill>
            <a:srgbClr val="66AA44"/>
          </a:solidFill>
          <a:latin typeface="+mj-lt"/>
          <a:ea typeface="+mj-ea"/>
          <a:cs typeface="+mj-cs"/>
        </a:defRPr>
      </a:lvl1pPr>
      <a:lvl2pPr algn="l" rtl="0" eaLnBrk="1" fontAlgn="base" hangingPunct="1">
        <a:spcBef>
          <a:spcPct val="0"/>
        </a:spcBef>
        <a:spcAft>
          <a:spcPct val="0"/>
        </a:spcAft>
        <a:defRPr sz="2600" b="1">
          <a:solidFill>
            <a:srgbClr val="66AA44"/>
          </a:solidFill>
          <a:latin typeface="Arial" charset="0"/>
        </a:defRPr>
      </a:lvl2pPr>
      <a:lvl3pPr algn="l" rtl="0" eaLnBrk="1" fontAlgn="base" hangingPunct="1">
        <a:spcBef>
          <a:spcPct val="0"/>
        </a:spcBef>
        <a:spcAft>
          <a:spcPct val="0"/>
        </a:spcAft>
        <a:defRPr sz="2600" b="1">
          <a:solidFill>
            <a:srgbClr val="66AA44"/>
          </a:solidFill>
          <a:latin typeface="Arial" charset="0"/>
        </a:defRPr>
      </a:lvl3pPr>
      <a:lvl4pPr algn="l" rtl="0" eaLnBrk="1" fontAlgn="base" hangingPunct="1">
        <a:spcBef>
          <a:spcPct val="0"/>
        </a:spcBef>
        <a:spcAft>
          <a:spcPct val="0"/>
        </a:spcAft>
        <a:defRPr sz="2600" b="1">
          <a:solidFill>
            <a:srgbClr val="66AA44"/>
          </a:solidFill>
          <a:latin typeface="Arial" charset="0"/>
        </a:defRPr>
      </a:lvl4pPr>
      <a:lvl5pPr algn="l" rtl="0" eaLnBrk="1" fontAlgn="base" hangingPunct="1">
        <a:spcBef>
          <a:spcPct val="0"/>
        </a:spcBef>
        <a:spcAft>
          <a:spcPct val="0"/>
        </a:spcAft>
        <a:defRPr sz="2600" b="1">
          <a:solidFill>
            <a:srgbClr val="66AA44"/>
          </a:solidFill>
          <a:latin typeface="Arial" charset="0"/>
        </a:defRPr>
      </a:lvl5pPr>
      <a:lvl6pPr marL="457200" algn="l" rtl="0" eaLnBrk="1" fontAlgn="base" hangingPunct="1">
        <a:spcBef>
          <a:spcPct val="0"/>
        </a:spcBef>
        <a:spcAft>
          <a:spcPct val="0"/>
        </a:spcAft>
        <a:defRPr sz="2200" b="1">
          <a:solidFill>
            <a:schemeClr val="bg1"/>
          </a:solidFill>
          <a:latin typeface="Arial" charset="0"/>
        </a:defRPr>
      </a:lvl6pPr>
      <a:lvl7pPr marL="914400" algn="l" rtl="0" eaLnBrk="1" fontAlgn="base" hangingPunct="1">
        <a:spcBef>
          <a:spcPct val="0"/>
        </a:spcBef>
        <a:spcAft>
          <a:spcPct val="0"/>
        </a:spcAft>
        <a:defRPr sz="2200" b="1">
          <a:solidFill>
            <a:schemeClr val="bg1"/>
          </a:solidFill>
          <a:latin typeface="Arial" charset="0"/>
        </a:defRPr>
      </a:lvl7pPr>
      <a:lvl8pPr marL="1371600" algn="l" rtl="0" eaLnBrk="1" fontAlgn="base" hangingPunct="1">
        <a:spcBef>
          <a:spcPct val="0"/>
        </a:spcBef>
        <a:spcAft>
          <a:spcPct val="0"/>
        </a:spcAft>
        <a:defRPr sz="2200" b="1">
          <a:solidFill>
            <a:schemeClr val="bg1"/>
          </a:solidFill>
          <a:latin typeface="Arial" charset="0"/>
        </a:defRPr>
      </a:lvl8pPr>
      <a:lvl9pPr marL="1828800" algn="l" rtl="0" eaLnBrk="1" fontAlgn="base" hangingPunct="1">
        <a:spcBef>
          <a:spcPct val="0"/>
        </a:spcBef>
        <a:spcAft>
          <a:spcPct val="0"/>
        </a:spcAft>
        <a:defRPr sz="2200" b="1">
          <a:solidFill>
            <a:schemeClr val="bg1"/>
          </a:solidFill>
          <a:latin typeface="Arial" charset="0"/>
        </a:defRPr>
      </a:lvl9pPr>
    </p:titleStyle>
    <p:bodyStyle>
      <a:lvl1pPr marL="228600" indent="-228600" algn="l" rtl="0" eaLnBrk="1" fontAlgn="base" hangingPunct="1">
        <a:spcBef>
          <a:spcPct val="30000"/>
        </a:spcBef>
        <a:spcAft>
          <a:spcPct val="0"/>
        </a:spcAft>
        <a:buClr>
          <a:schemeClr val="tx1"/>
        </a:buClr>
        <a:buChar char="•"/>
        <a:tabLst>
          <a:tab pos="2400300" algn="l"/>
        </a:tabLst>
        <a:defRPr sz="2000">
          <a:solidFill>
            <a:schemeClr val="tx1"/>
          </a:solidFill>
          <a:latin typeface="+mn-lt"/>
          <a:ea typeface="+mn-ea"/>
          <a:cs typeface="+mn-cs"/>
        </a:defRPr>
      </a:lvl1pPr>
      <a:lvl2pPr marL="455613" indent="-225425" algn="l" rtl="0" eaLnBrk="1" fontAlgn="base" hangingPunct="1">
        <a:spcBef>
          <a:spcPct val="30000"/>
        </a:spcBef>
        <a:spcAft>
          <a:spcPct val="0"/>
        </a:spcAft>
        <a:buClr>
          <a:schemeClr val="tx1"/>
        </a:buClr>
        <a:buChar char="–"/>
        <a:tabLst>
          <a:tab pos="2400300" algn="l"/>
        </a:tabLst>
        <a:defRPr>
          <a:solidFill>
            <a:schemeClr val="tx1"/>
          </a:solidFill>
          <a:latin typeface="+mn-lt"/>
        </a:defRPr>
      </a:lvl2pPr>
      <a:lvl3pPr marL="684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3pPr>
      <a:lvl4pPr marL="912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kubernetes.io/docs/concepts/cluster-administration/add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hyperlink" Target="https://kubernetes.io/docs/concepts/containers/ima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kubernetes.io/docs/concepts/services-networking/dns-pod-serv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kubernetes.io/docs/concepts/services-networking/ingres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kubernetes.io/docs/reference/kubectl/overview/"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s://connectedlearning.accenture.com/search/all/Kubernetes" TargetMode="External"/><Relationship Id="rId3" Type="http://schemas.openxmlformats.org/officeDocument/2006/relationships/hyperlink" Target="https://kubernetes.io/docs/tutorials/kubernetes-basics/" TargetMode="External"/><Relationship Id="rId7" Type="http://schemas.openxmlformats.org/officeDocument/2006/relationships/hyperlink" Target="https://kubernetes.io/docs/home/?path=users&amp;persona=app-developer&amp;level=foundational" TargetMode="External"/><Relationship Id="rId2" Type="http://schemas.openxmlformats.org/officeDocument/2006/relationships/hyperlink" Target="https://kubernetes.io/docs/tutorials/" TargetMode="External"/><Relationship Id="rId1" Type="http://schemas.openxmlformats.org/officeDocument/2006/relationships/slideLayout" Target="../slideLayouts/slideLayout2.xml"/><Relationship Id="rId6" Type="http://schemas.openxmlformats.org/officeDocument/2006/relationships/hyperlink" Target="https://kubernetes.io/docs/home/?path=users&amp;persona=cluster-operator&amp;level=foundational" TargetMode="External"/><Relationship Id="rId5" Type="http://schemas.openxmlformats.org/officeDocument/2006/relationships/hyperlink" Target="https://kubernetes.io/docs/user-guide/walkthrough/k8s201/" TargetMode="External"/><Relationship Id="rId4" Type="http://schemas.openxmlformats.org/officeDocument/2006/relationships/hyperlink" Target="https://kubernetes.io/docs/user-guide/walkthrough/" TargetMode="External"/><Relationship Id="rId9" Type="http://schemas.openxmlformats.org/officeDocument/2006/relationships/hyperlink" Target="https://mylearning.accenture.com/myl-ui/learner/search?term=Kubernet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FCFA2532-6A92-42E6-B57D-61A4DC92F86F}" type="slidenum">
              <a:rPr lang="en-US" smtClean="0"/>
              <a:pPr>
                <a:defRPr/>
              </a:pPr>
              <a:t>1</a:t>
            </a:fld>
            <a:endParaRPr lang="en-US" dirty="0"/>
          </a:p>
        </p:txBody>
      </p:sp>
      <p:sp>
        <p:nvSpPr>
          <p:cNvPr id="5" name="TextBox 4"/>
          <p:cNvSpPr txBox="1"/>
          <p:nvPr/>
        </p:nvSpPr>
        <p:spPr>
          <a:xfrm>
            <a:off x="2194560" y="2391506"/>
            <a:ext cx="4698609" cy="707886"/>
          </a:xfrm>
          <a:prstGeom prst="rect">
            <a:avLst/>
          </a:prstGeom>
          <a:noFill/>
        </p:spPr>
        <p:txBody>
          <a:bodyPr wrap="square" rtlCol="0">
            <a:spAutoFit/>
          </a:bodyPr>
          <a:lstStyle/>
          <a:p>
            <a:r>
              <a:rPr lang="en-IN" sz="4000" b="1" dirty="0" err="1" smtClean="0"/>
              <a:t>Kubernetes</a:t>
            </a:r>
            <a:r>
              <a:rPr lang="en-IN" sz="4000" b="1" dirty="0" smtClean="0"/>
              <a:t> (K8S)</a:t>
            </a:r>
            <a:endParaRPr lang="en-IN" sz="4000" b="1" dirty="0"/>
          </a:p>
        </p:txBody>
      </p:sp>
      <p:pic>
        <p:nvPicPr>
          <p:cNvPr id="6" name="Picture 2" descr="Kubernetes (container engine).png">
            <a:extLst>
              <a:ext uri="{FF2B5EF4-FFF2-40B4-BE49-F238E27FC236}">
                <a16:creationId xmlns:a16="http://schemas.microsoft.com/office/drawing/2014/main" xmlns="" id="{E02F3BA5-ACF9-4119-BF32-A38609038EC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76246" y="3249636"/>
            <a:ext cx="1969478" cy="17251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API Server</a:t>
            </a:r>
          </a:p>
        </p:txBody>
      </p:sp>
      <p:sp>
        <p:nvSpPr>
          <p:cNvPr id="3" name="Content Placeholder 2"/>
          <p:cNvSpPr>
            <a:spLocks noGrp="1"/>
          </p:cNvSpPr>
          <p:nvPr>
            <p:ph idx="1"/>
          </p:nvPr>
        </p:nvSpPr>
        <p:spPr/>
        <p:txBody>
          <a:bodyPr/>
          <a:lstStyle/>
          <a:p>
            <a:pPr marL="0" indent="0">
              <a:buNone/>
            </a:pPr>
            <a:r>
              <a:rPr lang="en-US" sz="1400" dirty="0"/>
              <a:t>The API server acts as the gateway to the cluster. By definition, the API server must be accessible by clients from outside the cluster whereas the nodes and containers may not be. Clients authenticate the API server and also use it as a bastion and proxy/tunnel to nodes and pods (and services).</a:t>
            </a:r>
          </a:p>
          <a:p>
            <a:pPr marL="0" indent="0">
              <a:buNone/>
            </a:pPr>
            <a:endParaRPr lang="en-US" sz="1400" dirty="0"/>
          </a:p>
          <a:p>
            <a:pPr marL="0" indent="0">
              <a:buNone/>
            </a:pPr>
            <a:r>
              <a:rPr lang="en-US" sz="1400" dirty="0"/>
              <a:t>Kubernetes cannot function without this basic API machinery, which includes:</a:t>
            </a:r>
          </a:p>
          <a:p>
            <a:pPr lvl="1"/>
            <a:r>
              <a:rPr lang="en-US" sz="1200" dirty="0"/>
              <a:t>REST semantics, watch, durability and consistency guarantees, API versioning, defaulting, and validation</a:t>
            </a:r>
          </a:p>
          <a:p>
            <a:pPr lvl="1"/>
            <a:r>
              <a:rPr lang="en-US" sz="1200" dirty="0"/>
              <a:t>Built-in admission-control semantics, synchronous admission-control hooks, and asynchronous resource initialization</a:t>
            </a:r>
          </a:p>
          <a:p>
            <a:pPr lvl="1"/>
            <a:r>
              <a:rPr lang="en-US" sz="1200" dirty="0"/>
              <a:t>API registration and discovery</a:t>
            </a:r>
          </a:p>
          <a:p>
            <a:pPr marL="0" lvl="1" indent="0">
              <a:buNone/>
            </a:pPr>
            <a:endParaRPr lang="en-US" sz="1200" dirty="0"/>
          </a:p>
          <a:p>
            <a:pPr marL="0" lvl="1" indent="0">
              <a:buNone/>
            </a:pPr>
            <a:r>
              <a:rPr lang="en-US" sz="1400" dirty="0"/>
              <a:t>It is intended to be a relatively simple server, with most/all business logic implemented in separate components or in plug-ins. It mainly processes REST operations, validates them, and updates the corresponding objects in </a:t>
            </a:r>
            <a:r>
              <a:rPr lang="en-US" sz="1400" dirty="0" err="1"/>
              <a:t>etcd</a:t>
            </a:r>
            <a:r>
              <a:rPr lang="en-US" sz="1400" dirty="0"/>
              <a:t>. All persistent cluster state is stored in an instance of </a:t>
            </a:r>
            <a:r>
              <a:rPr lang="en-US" sz="1400" dirty="0" err="1"/>
              <a:t>etcd</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10</a:t>
            </a:fld>
            <a:endParaRPr lang="en-US" dirty="0"/>
          </a:p>
        </p:txBody>
      </p:sp>
    </p:spTree>
    <p:extLst>
      <p:ext uri="{BB962C8B-B14F-4D97-AF65-F5344CB8AC3E}">
        <p14:creationId xmlns:p14="http://schemas.microsoft.com/office/powerpoint/2010/main" xmlns="" val="392503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Controller Manager</a:t>
            </a:r>
          </a:p>
        </p:txBody>
      </p:sp>
      <p:sp>
        <p:nvSpPr>
          <p:cNvPr id="3" name="Content Placeholder 2"/>
          <p:cNvSpPr>
            <a:spLocks noGrp="1"/>
          </p:cNvSpPr>
          <p:nvPr>
            <p:ph idx="1"/>
          </p:nvPr>
        </p:nvSpPr>
        <p:spPr/>
        <p:txBody>
          <a:bodyPr/>
          <a:lstStyle/>
          <a:p>
            <a:pPr marL="0" indent="0">
              <a:buNone/>
            </a:pPr>
            <a:r>
              <a:rPr lang="en-US" sz="1400" dirty="0"/>
              <a:t>Most other cluster-level functions are currently performed by a separate process, called the Controller Manager. It performs both lifecycle functions (e.g., namespace creation and lifecycle, event garbage collection, terminated-pod garbage collection, cascading-deletion garbage collection, node garbage collection) and API business logic (e.g., scaling of pods controlled by a </a:t>
            </a:r>
            <a:r>
              <a:rPr lang="en-US" sz="1400" dirty="0" err="1"/>
              <a:t>ReplicaSet</a:t>
            </a:r>
            <a:r>
              <a:rPr lang="en-US" sz="1400" dirty="0"/>
              <a:t>).</a:t>
            </a:r>
          </a:p>
          <a:p>
            <a:pPr marL="0" indent="0">
              <a:buNone/>
            </a:pPr>
            <a:endParaRPr lang="en-US" sz="1400" dirty="0"/>
          </a:p>
          <a:p>
            <a:pPr marL="0" indent="0">
              <a:buNone/>
            </a:pPr>
            <a:r>
              <a:rPr lang="en-US" sz="1400" dirty="0"/>
              <a:t>The application management and composition layer provides self-healing, scaling, application lifecycle management, service discovery, routing, and service binding and provisioning.</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11</a:t>
            </a:fld>
            <a:endParaRPr lang="en-US" dirty="0"/>
          </a:p>
        </p:txBody>
      </p:sp>
    </p:spTree>
    <p:extLst>
      <p:ext uri="{BB962C8B-B14F-4D97-AF65-F5344CB8AC3E}">
        <p14:creationId xmlns:p14="http://schemas.microsoft.com/office/powerpoint/2010/main" xmlns="" val="205329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Scheduler</a:t>
            </a:r>
          </a:p>
        </p:txBody>
      </p:sp>
      <p:sp>
        <p:nvSpPr>
          <p:cNvPr id="3" name="Content Placeholder 2"/>
          <p:cNvSpPr>
            <a:spLocks noGrp="1"/>
          </p:cNvSpPr>
          <p:nvPr>
            <p:ph idx="1"/>
          </p:nvPr>
        </p:nvSpPr>
        <p:spPr/>
        <p:txBody>
          <a:bodyPr/>
          <a:lstStyle/>
          <a:p>
            <a:pPr marL="0" indent="0">
              <a:buNone/>
            </a:pPr>
            <a:r>
              <a:rPr lang="en-US" sz="1400" dirty="0"/>
              <a:t>Kubernetes enables users to ask a cluster to run a set of containers. The scheduler component automatically chooses hosts to run those containers on.</a:t>
            </a:r>
          </a:p>
          <a:p>
            <a:pPr marL="0" indent="0">
              <a:buNone/>
            </a:pPr>
            <a:endParaRPr lang="en-US" sz="1400" dirty="0"/>
          </a:p>
          <a:p>
            <a:pPr marL="0" indent="0">
              <a:buNone/>
            </a:pPr>
            <a:r>
              <a:rPr lang="en-US" sz="1400" dirty="0"/>
              <a:t>The scheduler watches for unscheduled pods and binds them to nodes according to the availability of the requested resources, quality of service requirements, affinity and anti-affinity specifications, and other constraints.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12</a:t>
            </a:fld>
            <a:endParaRPr lang="en-US" dirty="0"/>
          </a:p>
        </p:txBody>
      </p:sp>
    </p:spTree>
    <p:extLst>
      <p:ext uri="{BB962C8B-B14F-4D97-AF65-F5344CB8AC3E}">
        <p14:creationId xmlns:p14="http://schemas.microsoft.com/office/powerpoint/2010/main" xmlns="" val="137206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Nodes</a:t>
            </a:r>
          </a:p>
        </p:txBody>
      </p:sp>
      <p:sp>
        <p:nvSpPr>
          <p:cNvPr id="3" name="Content Placeholder 2"/>
          <p:cNvSpPr>
            <a:spLocks noGrp="1"/>
          </p:cNvSpPr>
          <p:nvPr>
            <p:ph idx="1"/>
          </p:nvPr>
        </p:nvSpPr>
        <p:spPr/>
        <p:txBody>
          <a:bodyPr/>
          <a:lstStyle/>
          <a:p>
            <a:pPr marL="0" indent="0">
              <a:buNone/>
            </a:pPr>
            <a:r>
              <a:rPr lang="en-US" sz="1400" dirty="0"/>
              <a:t>Each node has the services necessary to run pods and is managed by the master components. The services on a node include Docker, </a:t>
            </a:r>
            <a:r>
              <a:rPr lang="en-US" sz="1400" dirty="0" err="1"/>
              <a:t>kubelet</a:t>
            </a:r>
            <a:r>
              <a:rPr lang="en-US" sz="1400" dirty="0"/>
              <a:t> and </a:t>
            </a:r>
            <a:r>
              <a:rPr lang="en-US" sz="1400" dirty="0" err="1"/>
              <a:t>kube</a:t>
            </a:r>
            <a:r>
              <a:rPr lang="en-US" sz="1400" dirty="0"/>
              <a:t>-proxy. </a:t>
            </a:r>
          </a:p>
          <a:p>
            <a:pPr marL="0" indent="0">
              <a:buNone/>
            </a:pPr>
            <a:endParaRPr lang="en-US" sz="1400" dirty="0"/>
          </a:p>
          <a:p>
            <a:pPr marL="0" indent="0">
              <a:buNone/>
            </a:pPr>
            <a:r>
              <a:rPr lang="en-US" sz="1400" dirty="0"/>
              <a:t>A number of components, called add-ons typically run on Kubernetes itself:</a:t>
            </a:r>
          </a:p>
          <a:p>
            <a:pPr lvl="1"/>
            <a:r>
              <a:rPr lang="en-US" sz="1200" dirty="0"/>
              <a:t>Domain Name Service (DNS)</a:t>
            </a:r>
          </a:p>
          <a:p>
            <a:pPr lvl="1"/>
            <a:r>
              <a:rPr lang="en-US" sz="1200" dirty="0"/>
              <a:t>Ingress Controller</a:t>
            </a:r>
          </a:p>
          <a:p>
            <a:pPr lvl="1"/>
            <a:r>
              <a:rPr lang="en-US" sz="1200" dirty="0" err="1"/>
              <a:t>Heapster</a:t>
            </a:r>
            <a:endParaRPr lang="en-US" sz="1200" dirty="0"/>
          </a:p>
          <a:p>
            <a:pPr lvl="1"/>
            <a:r>
              <a:rPr lang="en-US" sz="1200" dirty="0"/>
              <a:t>Kubernetes Dashboard (GUI)</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13</a:t>
            </a:fld>
            <a:endParaRPr lang="en-US" dirty="0"/>
          </a:p>
        </p:txBody>
      </p:sp>
    </p:spTree>
    <p:extLst>
      <p:ext uri="{BB962C8B-B14F-4D97-AF65-F5344CB8AC3E}">
        <p14:creationId xmlns:p14="http://schemas.microsoft.com/office/powerpoint/2010/main" xmlns="" val="206205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Kubelet</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a:t>The most important and most prominent controller in Kubernetes is </a:t>
            </a:r>
            <a:r>
              <a:rPr lang="en-US" sz="1400" dirty="0" err="1"/>
              <a:t>kubelet</a:t>
            </a:r>
            <a:r>
              <a:rPr lang="en-US" sz="1400" dirty="0"/>
              <a:t> which is the primary implementer of pod and node APIs that drive the container execution layer.</a:t>
            </a:r>
          </a:p>
          <a:p>
            <a:pPr marL="0" indent="0">
              <a:buNone/>
            </a:pPr>
            <a:endParaRPr lang="en-US" sz="1400" dirty="0"/>
          </a:p>
          <a:p>
            <a:pPr marL="0" indent="0">
              <a:buNone/>
            </a:pPr>
            <a:r>
              <a:rPr lang="en-US" sz="1400" dirty="0"/>
              <a:t>Kubernetes manages isolated application containers. Not only are application containers isolated from each other, but they are also isolated from the hosts on which they reside on. This is critical to decoupling management of individual applications from each other and from management of the underlying cluster’s infrastructure. Kubernetes provides pods that can host multiple containers/storage volumes and decoupling deployment-time concerns from build-time concerns..</a:t>
            </a:r>
          </a:p>
          <a:p>
            <a:pPr marL="0" indent="0">
              <a:buNone/>
            </a:pPr>
            <a:endParaRPr lang="en-US" sz="1400" dirty="0"/>
          </a:p>
          <a:p>
            <a:pPr marL="0" indent="0">
              <a:buNone/>
            </a:pPr>
            <a:r>
              <a:rPr lang="en-US" sz="1400" dirty="0"/>
              <a:t>API admission control may reject pods or add additional scheduling constraints to them, but </a:t>
            </a:r>
            <a:r>
              <a:rPr lang="en-US" sz="1400" dirty="0" err="1"/>
              <a:t>kubelet</a:t>
            </a:r>
            <a:r>
              <a:rPr lang="en-US" sz="1400" dirty="0"/>
              <a:t> is the final arbiter of what pods can and cannot run on a given node, not the schedulers or </a:t>
            </a:r>
            <a:r>
              <a:rPr lang="en-US" sz="1400" dirty="0" err="1"/>
              <a:t>DaemonSets</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14</a:t>
            </a:fld>
            <a:endParaRPr lang="en-US" dirty="0"/>
          </a:p>
        </p:txBody>
      </p:sp>
    </p:spTree>
    <p:extLst>
      <p:ext uri="{BB962C8B-B14F-4D97-AF65-F5344CB8AC3E}">
        <p14:creationId xmlns:p14="http://schemas.microsoft.com/office/powerpoint/2010/main" xmlns="" val="152298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Container Runtime</a:t>
            </a:r>
          </a:p>
        </p:txBody>
      </p:sp>
      <p:sp>
        <p:nvSpPr>
          <p:cNvPr id="3" name="Content Placeholder 2"/>
          <p:cNvSpPr>
            <a:spLocks noGrp="1"/>
          </p:cNvSpPr>
          <p:nvPr>
            <p:ph idx="1"/>
          </p:nvPr>
        </p:nvSpPr>
        <p:spPr/>
        <p:txBody>
          <a:bodyPr/>
          <a:lstStyle/>
          <a:p>
            <a:pPr marL="0" indent="0">
              <a:buNone/>
            </a:pPr>
            <a:r>
              <a:rPr lang="en-US" sz="1400" dirty="0"/>
              <a:t>Each node runs a container runtime which is responsible for downloading images and running containers. Runtimes supported today include at least docker (for Linux and Windows), </a:t>
            </a:r>
            <a:r>
              <a:rPr lang="en-US" sz="1400" dirty="0" err="1"/>
              <a:t>rkt</a:t>
            </a:r>
            <a:r>
              <a:rPr lang="en-US" sz="1400" dirty="0"/>
              <a:t>, cri-o, and </a:t>
            </a:r>
            <a:r>
              <a:rPr lang="en-US" sz="1400" dirty="0" err="1"/>
              <a:t>frakti</a:t>
            </a:r>
            <a:r>
              <a:rPr lang="en-US" sz="1400" dirty="0"/>
              <a:t>. The Container Runtime Interface (CRI) is a plugin interface which enables </a:t>
            </a:r>
            <a:r>
              <a:rPr lang="en-US" sz="1400" dirty="0" err="1"/>
              <a:t>kubelet</a:t>
            </a:r>
            <a:r>
              <a:rPr lang="en-US" sz="1400" dirty="0"/>
              <a:t> to use a wide variety of container runtimes, without the need to recompile. </a:t>
            </a:r>
          </a:p>
          <a:p>
            <a:pPr marL="0" indent="0">
              <a:buNone/>
            </a:pPr>
            <a:endParaRPr lang="en-US" sz="1400" dirty="0"/>
          </a:p>
          <a:p>
            <a:pPr marL="0" indent="0">
              <a:buNone/>
            </a:pPr>
            <a:r>
              <a:rPr lang="en-US" sz="1400" dirty="0" err="1"/>
              <a:t>Kubelet</a:t>
            </a:r>
            <a:r>
              <a:rPr lang="en-US" sz="1400" dirty="0"/>
              <a:t> communicates with the container runtime (or a CRI shim for the runtime) over Unix sockets using the </a:t>
            </a:r>
            <a:r>
              <a:rPr lang="en-US" sz="1400" dirty="0" err="1"/>
              <a:t>gRPC</a:t>
            </a:r>
            <a:r>
              <a:rPr lang="en-US" sz="1400" dirty="0"/>
              <a:t> framework, where </a:t>
            </a:r>
            <a:r>
              <a:rPr lang="en-US" sz="1400" dirty="0" err="1"/>
              <a:t>kubelet</a:t>
            </a:r>
            <a:r>
              <a:rPr lang="en-US" sz="1400" dirty="0"/>
              <a:t> acts as a client and the CRI shim as the server.</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15</a:t>
            </a:fld>
            <a:endParaRPr lang="en-US" dirty="0"/>
          </a:p>
        </p:txBody>
      </p:sp>
      <p:pic>
        <p:nvPicPr>
          <p:cNvPr id="1026" name="Picture 2" descr="https://cl.ly/3I2p0D1V0T26/Image%202016-12-19%20at%2017.13.16.png">
            <a:extLst>
              <a:ext uri="{FF2B5EF4-FFF2-40B4-BE49-F238E27FC236}">
                <a16:creationId xmlns:a16="http://schemas.microsoft.com/office/drawing/2014/main" xmlns="" id="{34C9AFAC-0158-470B-AD2C-DB8D272938E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2476" y="3083321"/>
            <a:ext cx="6096000" cy="14478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2">
            <a:extLst>
              <a:ext uri="{FF2B5EF4-FFF2-40B4-BE49-F238E27FC236}">
                <a16:creationId xmlns:a16="http://schemas.microsoft.com/office/drawing/2014/main" xmlns="" id="{A4C435FB-EF1D-4EF2-BD02-5AF07B70C146}"/>
              </a:ext>
            </a:extLst>
          </p:cNvPr>
          <p:cNvSpPr txBox="1">
            <a:spLocks/>
          </p:cNvSpPr>
          <p:nvPr/>
        </p:nvSpPr>
        <p:spPr bwMode="auto">
          <a:xfrm>
            <a:off x="444627" y="4531121"/>
            <a:ext cx="8251698" cy="951543"/>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buNone/>
            </a:pPr>
            <a:r>
              <a:rPr lang="en-US" sz="1400" kern="0" dirty="0"/>
              <a:t>The protocol buffers API includes two </a:t>
            </a:r>
            <a:r>
              <a:rPr lang="en-US" sz="1400" kern="0" dirty="0" err="1"/>
              <a:t>gRPC</a:t>
            </a:r>
            <a:r>
              <a:rPr lang="en-US" sz="1400" kern="0" dirty="0"/>
              <a:t> services, </a:t>
            </a:r>
            <a:r>
              <a:rPr lang="en-US" sz="1400" kern="0" dirty="0" err="1"/>
              <a:t>ImageService</a:t>
            </a:r>
            <a:r>
              <a:rPr lang="en-US" sz="1400" kern="0" dirty="0"/>
              <a:t>, and </a:t>
            </a:r>
            <a:r>
              <a:rPr lang="en-US" sz="1400" kern="0" dirty="0" err="1"/>
              <a:t>RuntimeService</a:t>
            </a:r>
            <a:r>
              <a:rPr lang="en-US" sz="1400" kern="0" dirty="0"/>
              <a:t>. The </a:t>
            </a:r>
            <a:r>
              <a:rPr lang="en-US" sz="1400" kern="0" dirty="0" err="1"/>
              <a:t>ImageService</a:t>
            </a:r>
            <a:r>
              <a:rPr lang="en-US" sz="1400" kern="0" dirty="0"/>
              <a:t> provides RPCs to pull an image from a repository, inspect, and remove an image. The </a:t>
            </a:r>
            <a:r>
              <a:rPr lang="en-US" sz="1400" kern="0" dirty="0" err="1"/>
              <a:t>RuntimeService</a:t>
            </a:r>
            <a:r>
              <a:rPr lang="en-US" sz="1400" kern="0" dirty="0"/>
              <a:t> contains RPCs to manage the lifecycle of the pods and containers, as well as calls to interact with containers (exec/attach/port-forward).</a:t>
            </a:r>
          </a:p>
        </p:txBody>
      </p:sp>
    </p:spTree>
    <p:extLst>
      <p:ext uri="{BB962C8B-B14F-4D97-AF65-F5344CB8AC3E}">
        <p14:creationId xmlns:p14="http://schemas.microsoft.com/office/powerpoint/2010/main" xmlns="" val="21382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a:t>
            </a:r>
            <a:r>
              <a:rPr lang="en-GB" sz="2600" b="0" dirty="0">
                <a:solidFill>
                  <a:srgbClr val="66AA44"/>
                </a:solidFill>
                <a:effectLst>
                  <a:outerShdw blurRad="38100" dist="38100" dir="2700000" algn="tl">
                    <a:srgbClr val="C0C0C0"/>
                  </a:outerShdw>
                </a:effectLst>
              </a:rPr>
              <a:t>-Proxy</a:t>
            </a:r>
          </a:p>
        </p:txBody>
      </p:sp>
      <p:sp>
        <p:nvSpPr>
          <p:cNvPr id="3" name="Content Placeholder 2"/>
          <p:cNvSpPr>
            <a:spLocks noGrp="1"/>
          </p:cNvSpPr>
          <p:nvPr>
            <p:ph idx="1"/>
          </p:nvPr>
        </p:nvSpPr>
        <p:spPr/>
        <p:txBody>
          <a:bodyPr/>
          <a:lstStyle/>
          <a:p>
            <a:pPr marL="0" indent="0">
              <a:buNone/>
            </a:pPr>
            <a:r>
              <a:rPr lang="en-US" sz="1400" dirty="0"/>
              <a:t>The service abstraction provides a way to group pods under a common access policy (e.g., load-balancer). The implementation of this creates a virtual IP which clients can access and which is transparently proxied to the pods in a Service. Each node runs a </a:t>
            </a:r>
            <a:r>
              <a:rPr lang="en-US" sz="1400" dirty="0" err="1"/>
              <a:t>kube</a:t>
            </a:r>
            <a:r>
              <a:rPr lang="en-US" sz="1400" dirty="0"/>
              <a:t>-proxy process which programs iptables rules to trap access to service IPs and redirect them to the correct backends. </a:t>
            </a:r>
          </a:p>
          <a:p>
            <a:pPr marL="0" indent="0">
              <a:buNone/>
            </a:pPr>
            <a:r>
              <a:rPr lang="en-US" sz="1400" dirty="0"/>
              <a:t>This provides a highly-available load-balancing solution with low performance overhead by balancing client traffic from a node on that same node.</a:t>
            </a:r>
            <a:endParaRPr lang="en-US" sz="12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16</a:t>
            </a:fld>
            <a:endParaRPr lang="en-US" dirty="0"/>
          </a:p>
        </p:txBody>
      </p:sp>
      <p:pic>
        <p:nvPicPr>
          <p:cNvPr id="8" name="Graphic 7">
            <a:extLst>
              <a:ext uri="{FF2B5EF4-FFF2-40B4-BE49-F238E27FC236}">
                <a16:creationId xmlns:a16="http://schemas.microsoft.com/office/drawing/2014/main" xmlns="" id="{89BD4842-DF1C-4D8A-8547-E431221B1760}"/>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2272697" y="2709126"/>
            <a:ext cx="4595558" cy="3404636"/>
          </a:xfrm>
          <a:prstGeom prst="rect">
            <a:avLst/>
          </a:prstGeom>
        </p:spPr>
      </p:pic>
    </p:spTree>
    <p:extLst>
      <p:ext uri="{BB962C8B-B14F-4D97-AF65-F5344CB8AC3E}">
        <p14:creationId xmlns:p14="http://schemas.microsoft.com/office/powerpoint/2010/main" xmlns="" val="1222320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a:t>
            </a:r>
            <a:r>
              <a:rPr lang="en-GB" sz="2600" b="0" dirty="0">
                <a:solidFill>
                  <a:srgbClr val="66AA44"/>
                </a:solidFill>
                <a:effectLst>
                  <a:outerShdw blurRad="38100" dist="38100" dir="2700000" algn="tl">
                    <a:srgbClr val="C0C0C0"/>
                  </a:outerShdw>
                </a:effectLst>
              </a:rPr>
              <a:t>-DNS</a:t>
            </a:r>
          </a:p>
        </p:txBody>
      </p:sp>
      <p:sp>
        <p:nvSpPr>
          <p:cNvPr id="3" name="Content Placeholder 2"/>
          <p:cNvSpPr>
            <a:spLocks noGrp="1"/>
          </p:cNvSpPr>
          <p:nvPr>
            <p:ph idx="1"/>
          </p:nvPr>
        </p:nvSpPr>
        <p:spPr/>
        <p:txBody>
          <a:bodyPr/>
          <a:lstStyle/>
          <a:p>
            <a:pPr marL="0" indent="0">
              <a:buNone/>
            </a:pPr>
            <a:r>
              <a:rPr lang="en-US" sz="1200" dirty="0"/>
              <a:t>Starting from Kubernetes v1.3, DNS is a built-in service, kube-dns, launched automatically using the addon manager. Kubernetes DNS schedules a DNS Pod and Service on the cluster, and configures </a:t>
            </a:r>
            <a:r>
              <a:rPr lang="en-US" sz="1200" dirty="0" err="1"/>
              <a:t>kubelet</a:t>
            </a:r>
            <a:r>
              <a:rPr lang="en-US" sz="1200" dirty="0"/>
              <a:t> to tell individual containers to use the DNS Service’s IP to resolve DNS names. Every Service defined in the cluster (including the DNS server itself) is assigned a DNS name. By default, a client Pod’s DNS search list will include the Pod’s own namespace and the cluster’s default domain.</a:t>
            </a:r>
          </a:p>
          <a:p>
            <a:pPr marL="0" indent="0">
              <a:buNone/>
            </a:pPr>
            <a:endParaRPr lang="en-US" sz="1200" dirty="0"/>
          </a:p>
          <a:p>
            <a:pPr marL="0" indent="0">
              <a:buNone/>
            </a:pPr>
            <a:r>
              <a:rPr lang="en-US" sz="1200" dirty="0"/>
              <a:t>The running Kubernetes DNS pod holds 3 containers:</a:t>
            </a:r>
          </a:p>
          <a:p>
            <a:pPr lvl="1"/>
            <a:r>
              <a:rPr lang="en-US" sz="1000" dirty="0"/>
              <a:t>“</a:t>
            </a:r>
            <a:r>
              <a:rPr lang="en-US" sz="1000" dirty="0" err="1"/>
              <a:t>kubedns</a:t>
            </a:r>
            <a:r>
              <a:rPr lang="en-US" sz="1000" dirty="0"/>
              <a:t>”: The </a:t>
            </a:r>
            <a:r>
              <a:rPr lang="en-US" sz="1000" dirty="0" err="1"/>
              <a:t>kubedns</a:t>
            </a:r>
            <a:r>
              <a:rPr lang="en-US" sz="1000" dirty="0"/>
              <a:t> process watches the Kubernetes master for changes in Services and Endpoints, and maintains in-memory lookup structures to serve DNS requests.</a:t>
            </a:r>
          </a:p>
          <a:p>
            <a:pPr lvl="1"/>
            <a:r>
              <a:rPr lang="en-US" sz="1000" dirty="0"/>
              <a:t>“</a:t>
            </a:r>
            <a:r>
              <a:rPr lang="en-US" sz="1000" dirty="0" err="1"/>
              <a:t>dnsmasq</a:t>
            </a:r>
            <a:r>
              <a:rPr lang="en-US" sz="1000" dirty="0"/>
              <a:t>”: The </a:t>
            </a:r>
            <a:r>
              <a:rPr lang="en-US" sz="1000" dirty="0" err="1"/>
              <a:t>dnsmasq</a:t>
            </a:r>
            <a:r>
              <a:rPr lang="en-US" sz="1000" dirty="0"/>
              <a:t> container adds DNS caching to improve performance.</a:t>
            </a:r>
          </a:p>
          <a:p>
            <a:pPr lvl="1"/>
            <a:r>
              <a:rPr lang="en-US" sz="1000" dirty="0"/>
              <a:t>“</a:t>
            </a:r>
            <a:r>
              <a:rPr lang="en-US" sz="1000" dirty="0" err="1"/>
              <a:t>healthz</a:t>
            </a:r>
            <a:r>
              <a:rPr lang="en-US" sz="1000" dirty="0"/>
              <a:t>”: The </a:t>
            </a:r>
            <a:r>
              <a:rPr lang="en-US" sz="1000" dirty="0" err="1"/>
              <a:t>healthz</a:t>
            </a:r>
            <a:r>
              <a:rPr lang="en-US" sz="1000" dirty="0"/>
              <a:t> container provides a single health check endpoint while performing dual </a:t>
            </a:r>
            <a:r>
              <a:rPr lang="en-US" sz="1000" dirty="0" err="1"/>
              <a:t>healthchecks</a:t>
            </a:r>
            <a:r>
              <a:rPr lang="en-US" sz="1000" dirty="0"/>
              <a:t> (for </a:t>
            </a:r>
            <a:r>
              <a:rPr lang="en-US" sz="1000" dirty="0" err="1"/>
              <a:t>dnsmasq</a:t>
            </a:r>
            <a:r>
              <a:rPr lang="en-US" sz="1000" dirty="0"/>
              <a:t> and </a:t>
            </a:r>
            <a:r>
              <a:rPr lang="en-US" sz="1000" dirty="0" err="1"/>
              <a:t>kubedns</a:t>
            </a:r>
            <a:r>
              <a:rPr lang="en-US" sz="1000" dirty="0"/>
              <a:t>).</a:t>
            </a:r>
          </a:p>
          <a:p>
            <a:pPr marL="0" indent="0">
              <a:buNone/>
            </a:pPr>
            <a:endParaRPr lang="en-US" sz="1200" dirty="0"/>
          </a:p>
          <a:p>
            <a:pPr marL="0" indent="0">
              <a:buNone/>
            </a:pPr>
            <a:r>
              <a:rPr lang="en-US" sz="1200" dirty="0"/>
              <a:t>Services and troubleshooting the DNS will be covered later in the deck.</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17</a:t>
            </a:fld>
            <a:endParaRPr lang="en-US" dirty="0"/>
          </a:p>
        </p:txBody>
      </p:sp>
    </p:spTree>
    <p:extLst>
      <p:ext uri="{BB962C8B-B14F-4D97-AF65-F5344CB8AC3E}">
        <p14:creationId xmlns:p14="http://schemas.microsoft.com/office/powerpoint/2010/main" xmlns="" val="191952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Heapster</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err="1"/>
              <a:t>Heapster</a:t>
            </a:r>
            <a:r>
              <a:rPr lang="en-US" sz="1400" dirty="0"/>
              <a:t> enables Container Cluster Monitoring and Performance Analysis for Kubernetes. It collects and interprets various signals like compute resource usage, lifecycle events, etc.</a:t>
            </a:r>
          </a:p>
          <a:p>
            <a:pPr marL="0" indent="0">
              <a:buNone/>
            </a:pPr>
            <a:endParaRPr lang="en-US" sz="1400" dirty="0"/>
          </a:p>
          <a:p>
            <a:pPr marL="0" indent="0">
              <a:buNone/>
            </a:pPr>
            <a:r>
              <a:rPr lang="en-US" sz="1400" dirty="0" err="1"/>
              <a:t>Heapster</a:t>
            </a:r>
            <a:r>
              <a:rPr lang="en-US" sz="1400" dirty="0"/>
              <a:t> can run on a Kubernetes cluster using a number of backends. Some common choices:</a:t>
            </a:r>
          </a:p>
          <a:p>
            <a:pPr lvl="1"/>
            <a:r>
              <a:rPr lang="en-US" sz="1200" dirty="0" err="1"/>
              <a:t>InfluxDB</a:t>
            </a:r>
            <a:endParaRPr lang="en-US" sz="1200" dirty="0"/>
          </a:p>
          <a:p>
            <a:pPr lvl="1"/>
            <a:r>
              <a:rPr lang="en-US" sz="1200" dirty="0" err="1"/>
              <a:t>Stackdriver</a:t>
            </a:r>
            <a:r>
              <a:rPr lang="en-US" sz="1200" dirty="0"/>
              <a:t> Monitoring and Logging for Google Cloud Platform (GCP)</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18</a:t>
            </a:fld>
            <a:endParaRPr lang="en-US" dirty="0"/>
          </a:p>
        </p:txBody>
      </p:sp>
    </p:spTree>
    <p:extLst>
      <p:ext uri="{BB962C8B-B14F-4D97-AF65-F5344CB8AC3E}">
        <p14:creationId xmlns:p14="http://schemas.microsoft.com/office/powerpoint/2010/main" xmlns="" val="60890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Dashboard</a:t>
            </a:r>
          </a:p>
        </p:txBody>
      </p:sp>
      <p:sp>
        <p:nvSpPr>
          <p:cNvPr id="3" name="Content Placeholder 2"/>
          <p:cNvSpPr>
            <a:spLocks noGrp="1"/>
          </p:cNvSpPr>
          <p:nvPr>
            <p:ph idx="1"/>
          </p:nvPr>
        </p:nvSpPr>
        <p:spPr/>
        <p:txBody>
          <a:bodyPr/>
          <a:lstStyle/>
          <a:p>
            <a:pPr marL="0" indent="0">
              <a:buNone/>
            </a:pPr>
            <a:r>
              <a:rPr lang="en-US" sz="1400" dirty="0"/>
              <a:t>Kubernetes Dashboard is a general purpose, web-based UI for Kubernetes clusters. It allows users to manage applications running in the cluster and troubleshoot them, as well as manage the cluster itself.</a:t>
            </a:r>
            <a:endParaRPr lang="en-US" sz="12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19</a:t>
            </a:fld>
            <a:endParaRPr lang="en-US" dirty="0"/>
          </a:p>
        </p:txBody>
      </p:sp>
      <p:pic>
        <p:nvPicPr>
          <p:cNvPr id="3074" name="Picture 2" descr="Dashboard UI workloads page">
            <a:extLst>
              <a:ext uri="{FF2B5EF4-FFF2-40B4-BE49-F238E27FC236}">
                <a16:creationId xmlns:a16="http://schemas.microsoft.com/office/drawing/2014/main" xmlns="" id="{4085CC3A-D824-4AB4-A7B5-EC2187D78E9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42874" y="2644493"/>
            <a:ext cx="5238511" cy="38170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042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Table of Contents</a:t>
            </a:r>
          </a:p>
        </p:txBody>
      </p:sp>
      <p:sp>
        <p:nvSpPr>
          <p:cNvPr id="3" name="Content Placeholder 2">
            <a:extLst>
              <a:ext uri="{FF2B5EF4-FFF2-40B4-BE49-F238E27FC236}">
                <a16:creationId xmlns:a16="http://schemas.microsoft.com/office/drawing/2014/main" xmlns="" id="{BF73D735-3E24-462D-ABEC-08B31F488D1E}"/>
              </a:ext>
            </a:extLst>
          </p:cNvPr>
          <p:cNvSpPr>
            <a:spLocks noGrp="1"/>
          </p:cNvSpPr>
          <p:nvPr>
            <p:ph idx="1"/>
          </p:nvPr>
        </p:nvSpPr>
        <p:spPr/>
        <p:txBody>
          <a:bodyPr/>
          <a:lstStyle/>
          <a:p>
            <a:pPr marL="457200" lvl="0" indent="-457200">
              <a:buFont typeface="+mj-lt"/>
              <a:buAutoNum type="arabicPeriod"/>
            </a:pPr>
            <a:r>
              <a:rPr lang="en-US" dirty="0">
                <a:solidFill>
                  <a:schemeClr val="tx1"/>
                </a:solidFill>
              </a:rPr>
              <a:t>Overview</a:t>
            </a:r>
          </a:p>
          <a:p>
            <a:pPr marL="457200" lvl="0" indent="-457200">
              <a:buFont typeface="+mj-lt"/>
              <a:buAutoNum type="arabicPeriod"/>
            </a:pPr>
            <a:r>
              <a:rPr lang="en-US" dirty="0">
                <a:solidFill>
                  <a:schemeClr val="tx1"/>
                </a:solidFill>
              </a:rPr>
              <a:t>Kubernetes Introduction</a:t>
            </a:r>
          </a:p>
          <a:p>
            <a:pPr marL="457200" lvl="0" indent="-457200">
              <a:buFont typeface="+mj-lt"/>
              <a:buAutoNum type="arabicPeriod"/>
            </a:pPr>
            <a:r>
              <a:rPr lang="en-US" dirty="0">
                <a:solidFill>
                  <a:schemeClr val="tx1"/>
                </a:solidFill>
              </a:rPr>
              <a:t>Kubernetes Architecture</a:t>
            </a:r>
          </a:p>
          <a:p>
            <a:pPr marL="457200" lvl="0" indent="-457200">
              <a:buFont typeface="+mj-lt"/>
              <a:buAutoNum type="arabicPeriod"/>
            </a:pPr>
            <a:r>
              <a:rPr lang="en-US" dirty="0">
                <a:solidFill>
                  <a:schemeClr val="tx1"/>
                </a:solidFill>
              </a:rPr>
              <a:t>Containers</a:t>
            </a:r>
          </a:p>
          <a:p>
            <a:pPr marL="457200" lvl="0" indent="-457200">
              <a:buFont typeface="+mj-lt"/>
              <a:buAutoNum type="arabicPeriod"/>
            </a:pPr>
            <a:r>
              <a:rPr lang="en-US" dirty="0">
                <a:solidFill>
                  <a:schemeClr val="tx1"/>
                </a:solidFill>
              </a:rPr>
              <a:t>Workloads</a:t>
            </a:r>
          </a:p>
          <a:p>
            <a:pPr marL="457200" lvl="0" indent="-457200">
              <a:buFont typeface="+mj-lt"/>
              <a:buAutoNum type="arabicPeriod"/>
            </a:pPr>
            <a:r>
              <a:rPr lang="en-US" dirty="0">
                <a:solidFill>
                  <a:schemeClr val="tx1"/>
                </a:solidFill>
              </a:rPr>
              <a:t>Deployment</a:t>
            </a:r>
          </a:p>
          <a:p>
            <a:pPr marL="457200" lvl="0" indent="-457200">
              <a:buFont typeface="+mj-lt"/>
              <a:buAutoNum type="arabicPeriod"/>
            </a:pPr>
            <a:r>
              <a:rPr lang="en-US" dirty="0">
                <a:solidFill>
                  <a:schemeClr val="tx1"/>
                </a:solidFill>
              </a:rPr>
              <a:t>Networking</a:t>
            </a:r>
          </a:p>
          <a:p>
            <a:pPr marL="457200" lvl="0" indent="-457200">
              <a:buFont typeface="+mj-lt"/>
              <a:buAutoNum type="arabicPeriod"/>
            </a:pPr>
            <a:r>
              <a:rPr lang="en-US" dirty="0">
                <a:solidFill>
                  <a:schemeClr val="tx1"/>
                </a:solidFill>
              </a:rPr>
              <a:t>Storage</a:t>
            </a:r>
          </a:p>
          <a:p>
            <a:pPr marL="457200" lvl="0" indent="-457200">
              <a:buFont typeface="+mj-lt"/>
              <a:buAutoNum type="arabicPeriod"/>
            </a:pPr>
            <a:r>
              <a:rPr lang="en-US" dirty="0">
                <a:solidFill>
                  <a:schemeClr val="tx1"/>
                </a:solidFill>
              </a:rPr>
              <a:t>Configuration</a:t>
            </a:r>
          </a:p>
          <a:p>
            <a:pPr marL="457200" lvl="0" indent="-457200">
              <a:buFont typeface="+mj-lt"/>
              <a:buAutoNum type="arabicPeriod"/>
            </a:pPr>
            <a:r>
              <a:rPr lang="en-US" dirty="0">
                <a:solidFill>
                  <a:schemeClr val="tx1"/>
                </a:solidFill>
              </a:rPr>
              <a:t>Cluster Administration</a:t>
            </a:r>
          </a:p>
          <a:p>
            <a:pPr marL="457200" lvl="0" indent="-457200">
              <a:buFont typeface="+mj-lt"/>
              <a:buAutoNum type="arabicPeriod"/>
            </a:pPr>
            <a:r>
              <a:rPr lang="en-US" dirty="0">
                <a:solidFill>
                  <a:schemeClr val="tx1"/>
                </a:solidFill>
              </a:rPr>
              <a:t>Troubleshooting</a:t>
            </a:r>
          </a:p>
          <a:p>
            <a:pPr marL="457200" lvl="0" indent="-457200">
              <a:buFont typeface="+mj-lt"/>
              <a:buAutoNum type="arabicPeriod"/>
            </a:pPr>
            <a:r>
              <a:rPr lang="en-US" dirty="0">
                <a:solidFill>
                  <a:schemeClr val="tx1"/>
                </a:solidFill>
              </a:rPr>
              <a:t>Training</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a:t>
            </a:fld>
            <a:endParaRPr lang="en-US" dirty="0"/>
          </a:p>
        </p:txBody>
      </p:sp>
    </p:spTree>
    <p:extLst>
      <p:ext uri="{BB962C8B-B14F-4D97-AF65-F5344CB8AC3E}">
        <p14:creationId xmlns:p14="http://schemas.microsoft.com/office/powerpoint/2010/main" xmlns="" val="161575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Cluster -&gt; Master Communication</a:t>
            </a:r>
          </a:p>
        </p:txBody>
      </p:sp>
      <p:sp>
        <p:nvSpPr>
          <p:cNvPr id="3" name="Content Placeholder 2"/>
          <p:cNvSpPr>
            <a:spLocks noGrp="1"/>
          </p:cNvSpPr>
          <p:nvPr>
            <p:ph idx="1"/>
          </p:nvPr>
        </p:nvSpPr>
        <p:spPr/>
        <p:txBody>
          <a:bodyPr/>
          <a:lstStyle/>
          <a:p>
            <a:pPr marL="0" indent="0">
              <a:buNone/>
            </a:pPr>
            <a:r>
              <a:rPr lang="en-US" sz="1400" dirty="0"/>
              <a:t>All communication paths from the cluster to the master terminate at the </a:t>
            </a:r>
            <a:r>
              <a:rPr lang="en-US" sz="1400" dirty="0" err="1"/>
              <a:t>apiserver</a:t>
            </a:r>
            <a:r>
              <a:rPr lang="en-US" sz="1400" dirty="0"/>
              <a:t>. In a typical deployment (including PV First), the </a:t>
            </a:r>
            <a:r>
              <a:rPr lang="en-US" sz="1400" dirty="0" err="1"/>
              <a:t>apiserver</a:t>
            </a:r>
            <a:r>
              <a:rPr lang="en-US" sz="1400" dirty="0"/>
              <a:t> is configured to listen for remote connections on a secure HTTPS port (443).</a:t>
            </a:r>
          </a:p>
          <a:p>
            <a:pPr marL="0" indent="0">
              <a:buNone/>
            </a:pPr>
            <a:endParaRPr lang="en-US" sz="1400" dirty="0"/>
          </a:p>
          <a:p>
            <a:pPr marL="0" indent="0">
              <a:buNone/>
            </a:pPr>
            <a:r>
              <a:rPr lang="en-US" sz="1400" dirty="0"/>
              <a:t>Pods that wish to connect to the </a:t>
            </a:r>
            <a:r>
              <a:rPr lang="en-US" sz="1400" dirty="0" err="1"/>
              <a:t>apiserver</a:t>
            </a:r>
            <a:r>
              <a:rPr lang="en-US" sz="1400" dirty="0"/>
              <a:t> can do so securely by leveraging a service account so that Kubernetes will automatically inject the public root certificate and a valid bearer token into the pod when it is created. Kubernetes services (in all namespaces) are configured with a virtual IP address that is redirected (via </a:t>
            </a:r>
            <a:r>
              <a:rPr lang="en-US" sz="1400" dirty="0" err="1"/>
              <a:t>kube</a:t>
            </a:r>
            <a:r>
              <a:rPr lang="en-US" sz="1400" dirty="0"/>
              <a:t>-proxy) to the HTTPS endpoint on the </a:t>
            </a:r>
            <a:r>
              <a:rPr lang="en-US" sz="1400" dirty="0" err="1"/>
              <a:t>apiserver</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20</a:t>
            </a:fld>
            <a:endParaRPr lang="en-US" dirty="0"/>
          </a:p>
        </p:txBody>
      </p:sp>
    </p:spTree>
    <p:extLst>
      <p:ext uri="{BB962C8B-B14F-4D97-AF65-F5344CB8AC3E}">
        <p14:creationId xmlns:p14="http://schemas.microsoft.com/office/powerpoint/2010/main" xmlns="" val="364986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Master -&gt; Cluster Communication</a:t>
            </a:r>
          </a:p>
        </p:txBody>
      </p:sp>
      <p:sp>
        <p:nvSpPr>
          <p:cNvPr id="3" name="Content Placeholder 2"/>
          <p:cNvSpPr>
            <a:spLocks noGrp="1"/>
          </p:cNvSpPr>
          <p:nvPr>
            <p:ph idx="1"/>
          </p:nvPr>
        </p:nvSpPr>
        <p:spPr/>
        <p:txBody>
          <a:bodyPr/>
          <a:lstStyle/>
          <a:p>
            <a:pPr marL="0" indent="0">
              <a:buNone/>
            </a:pPr>
            <a:r>
              <a:rPr lang="en-US" sz="1400" dirty="0"/>
              <a:t>There are two primary communication paths from the master (</a:t>
            </a:r>
            <a:r>
              <a:rPr lang="en-US" sz="1400" dirty="0" err="1"/>
              <a:t>apiserver</a:t>
            </a:r>
            <a:r>
              <a:rPr lang="en-US" sz="1400" dirty="0"/>
              <a:t>) to the cluster. The first is from the </a:t>
            </a:r>
            <a:r>
              <a:rPr lang="en-US" sz="1400" dirty="0" err="1"/>
              <a:t>apiserver</a:t>
            </a:r>
            <a:r>
              <a:rPr lang="en-US" sz="1400" dirty="0"/>
              <a:t> to the </a:t>
            </a:r>
            <a:r>
              <a:rPr lang="en-US" sz="1400" dirty="0" err="1"/>
              <a:t>kubelet</a:t>
            </a:r>
            <a:r>
              <a:rPr lang="en-US" sz="1400" dirty="0"/>
              <a:t> process which runs on each node in the cluster. The second is from the </a:t>
            </a:r>
            <a:r>
              <a:rPr lang="en-US" sz="1400" dirty="0" err="1"/>
              <a:t>apiserver</a:t>
            </a:r>
            <a:r>
              <a:rPr lang="en-US" sz="1400" dirty="0"/>
              <a:t> to any node, pod, or service through the </a:t>
            </a:r>
            <a:r>
              <a:rPr lang="en-US" sz="1400" dirty="0" err="1"/>
              <a:t>apiserver’s</a:t>
            </a:r>
            <a:r>
              <a:rPr lang="en-US" sz="1400" dirty="0"/>
              <a:t> proxy functionality.</a:t>
            </a:r>
          </a:p>
          <a:p>
            <a:pPr marL="0" indent="0">
              <a:buNone/>
            </a:pPr>
            <a:endParaRPr lang="en-US" sz="1400" dirty="0"/>
          </a:p>
          <a:p>
            <a:pPr marL="0" indent="0">
              <a:buNone/>
            </a:pPr>
            <a:r>
              <a:rPr lang="en-US" sz="1400" dirty="0"/>
              <a:t>Since PV First utilizes communication path from the </a:t>
            </a:r>
            <a:r>
              <a:rPr lang="en-US" sz="1400" dirty="0" err="1"/>
              <a:t>apiserver</a:t>
            </a:r>
            <a:r>
              <a:rPr lang="en-US" sz="1400" dirty="0"/>
              <a:t> to </a:t>
            </a:r>
            <a:r>
              <a:rPr lang="en-US" sz="1400" dirty="0" err="1"/>
              <a:t>kubelet</a:t>
            </a:r>
            <a:r>
              <a:rPr lang="en-US" sz="1400" dirty="0"/>
              <a:t>, this communication will be covered further.</a:t>
            </a:r>
          </a:p>
          <a:p>
            <a:pPr marL="0" indent="0">
              <a:buNone/>
            </a:pPr>
            <a:endParaRPr lang="en-US" sz="1400" dirty="0"/>
          </a:p>
          <a:p>
            <a:pPr marL="0" indent="0">
              <a:buNone/>
            </a:pPr>
            <a:r>
              <a:rPr lang="en-US" sz="1400" dirty="0"/>
              <a:t>The connections from the </a:t>
            </a:r>
            <a:r>
              <a:rPr lang="en-US" sz="1400" dirty="0" err="1"/>
              <a:t>apiserver</a:t>
            </a:r>
            <a:r>
              <a:rPr lang="en-US" sz="1400" dirty="0"/>
              <a:t> to the </a:t>
            </a:r>
            <a:r>
              <a:rPr lang="en-US" sz="1400" dirty="0" err="1"/>
              <a:t>kubelet</a:t>
            </a:r>
            <a:r>
              <a:rPr lang="en-US" sz="1400" dirty="0"/>
              <a:t> process are used for the usage of </a:t>
            </a:r>
            <a:r>
              <a:rPr lang="en-US" sz="1400" dirty="0" err="1"/>
              <a:t>kubectl</a:t>
            </a:r>
            <a:r>
              <a:rPr lang="en-US" sz="1400" dirty="0"/>
              <a:t> and providing </a:t>
            </a:r>
            <a:r>
              <a:rPr lang="en-US" sz="1400" dirty="0" err="1"/>
              <a:t>kubelet’s</a:t>
            </a:r>
            <a:r>
              <a:rPr lang="en-US" sz="1400" dirty="0"/>
              <a:t> port-forwarding functionality. </a:t>
            </a:r>
            <a:r>
              <a:rPr lang="en-US" sz="1400" dirty="0" err="1"/>
              <a:t>Kubectl</a:t>
            </a:r>
            <a:r>
              <a:rPr lang="en-US" sz="1400" dirty="0"/>
              <a:t> will be covered in more detail later in this deck, but at a high level, </a:t>
            </a:r>
            <a:r>
              <a:rPr lang="en-US" sz="1400" dirty="0" err="1"/>
              <a:t>kubectl</a:t>
            </a:r>
            <a:r>
              <a:rPr lang="en-US" sz="1400" dirty="0"/>
              <a:t> can be used for:</a:t>
            </a:r>
          </a:p>
          <a:p>
            <a:pPr lvl="1"/>
            <a:r>
              <a:rPr lang="en-US" sz="1200" dirty="0"/>
              <a:t>Basic commands (i.e. create, display and delete a resource)</a:t>
            </a:r>
          </a:p>
          <a:p>
            <a:pPr lvl="1"/>
            <a:r>
              <a:rPr lang="en-US" sz="1200" dirty="0"/>
              <a:t>Deploy commands (i.e. rolling updates and scaling)</a:t>
            </a:r>
          </a:p>
          <a:p>
            <a:pPr lvl="1"/>
            <a:r>
              <a:rPr lang="en-US" sz="1200" dirty="0"/>
              <a:t>Cluster management commands (i.e. display cluster info, resource usage and manage the nodes)</a:t>
            </a:r>
          </a:p>
          <a:p>
            <a:pPr lvl="1"/>
            <a:r>
              <a:rPr lang="en-US" sz="1200" dirty="0"/>
              <a:t>Troubleshooting and debugging commands (i.e. fetch logs, describe resources and attach to a resource)</a:t>
            </a:r>
          </a:p>
          <a:p>
            <a:pPr lvl="1"/>
            <a:endParaRPr lang="en-US" sz="1200" dirty="0"/>
          </a:p>
          <a:p>
            <a:pPr lvl="1"/>
            <a:endParaRPr lang="en-US" sz="12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21</a:t>
            </a:fld>
            <a:endParaRPr lang="en-US" dirty="0"/>
          </a:p>
        </p:txBody>
      </p:sp>
    </p:spTree>
    <p:extLst>
      <p:ext uri="{BB962C8B-B14F-4D97-AF65-F5344CB8AC3E}">
        <p14:creationId xmlns:p14="http://schemas.microsoft.com/office/powerpoint/2010/main" xmlns="" val="261543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Node Status</a:t>
            </a:r>
          </a:p>
        </p:txBody>
      </p:sp>
      <p:sp>
        <p:nvSpPr>
          <p:cNvPr id="3" name="Content Placeholder 2"/>
          <p:cNvSpPr>
            <a:spLocks noGrp="1"/>
          </p:cNvSpPr>
          <p:nvPr>
            <p:ph idx="1"/>
          </p:nvPr>
        </p:nvSpPr>
        <p:spPr/>
        <p:txBody>
          <a:bodyPr/>
          <a:lstStyle/>
          <a:p>
            <a:pPr marL="0" indent="0">
              <a:buNone/>
            </a:pPr>
            <a:r>
              <a:rPr lang="en-US" sz="1400" dirty="0"/>
              <a:t>A node has a status with the following information: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22</a:t>
            </a:fld>
            <a:endParaRPr lang="en-US" dirty="0"/>
          </a:p>
        </p:txBody>
      </p:sp>
      <p:graphicFrame>
        <p:nvGraphicFramePr>
          <p:cNvPr id="6" name="Table 5">
            <a:extLst>
              <a:ext uri="{FF2B5EF4-FFF2-40B4-BE49-F238E27FC236}">
                <a16:creationId xmlns:a16="http://schemas.microsoft.com/office/drawing/2014/main" xmlns="" id="{60C21DD4-01FC-40CC-AA36-85AF9A136498}"/>
              </a:ext>
            </a:extLst>
          </p:cNvPr>
          <p:cNvGraphicFramePr>
            <a:graphicFrameLocks noGrp="1"/>
          </p:cNvGraphicFramePr>
          <p:nvPr>
            <p:extLst>
              <p:ext uri="{D42A27DB-BD31-4B8C-83A1-F6EECF244321}">
                <p14:modId xmlns:p14="http://schemas.microsoft.com/office/powerpoint/2010/main" xmlns="" val="3586148730"/>
              </p:ext>
            </p:extLst>
          </p:nvPr>
        </p:nvGraphicFramePr>
        <p:xfrm>
          <a:off x="454324" y="1567275"/>
          <a:ext cx="8232304" cy="3906520"/>
        </p:xfrm>
        <a:graphic>
          <a:graphicData uri="http://schemas.openxmlformats.org/drawingml/2006/table">
            <a:tbl>
              <a:tblPr firstRow="1" bandRow="1">
                <a:tableStyleId>{00A15C55-8517-42AA-B614-E9B94910E393}</a:tableStyleId>
              </a:tblPr>
              <a:tblGrid>
                <a:gridCol w="1970824">
                  <a:extLst>
                    <a:ext uri="{9D8B030D-6E8A-4147-A177-3AD203B41FA5}">
                      <a16:colId xmlns:a16="http://schemas.microsoft.com/office/drawing/2014/main" xmlns="" val="317432323"/>
                    </a:ext>
                  </a:extLst>
                </a:gridCol>
                <a:gridCol w="6261480">
                  <a:extLst>
                    <a:ext uri="{9D8B030D-6E8A-4147-A177-3AD203B41FA5}">
                      <a16:colId xmlns:a16="http://schemas.microsoft.com/office/drawing/2014/main" xmlns="" val="957683728"/>
                    </a:ext>
                  </a:extLst>
                </a:gridCol>
              </a:tblGrid>
              <a:tr h="370840">
                <a:tc>
                  <a:txBody>
                    <a:bodyPr/>
                    <a:lstStyle/>
                    <a:p>
                      <a:r>
                        <a:rPr lang="en-US" sz="1600" dirty="0"/>
                        <a:t>Node Condition</a:t>
                      </a:r>
                    </a:p>
                  </a:txBody>
                  <a:tcPr/>
                </a:tc>
                <a:tc>
                  <a:txBody>
                    <a:bodyPr/>
                    <a:lstStyle/>
                    <a:p>
                      <a:r>
                        <a:rPr lang="en-US" sz="1600" dirty="0"/>
                        <a:t>Description</a:t>
                      </a:r>
                    </a:p>
                  </a:txBody>
                  <a:tcPr/>
                </a:tc>
                <a:extLst>
                  <a:ext uri="{0D108BD9-81ED-4DB2-BD59-A6C34878D82A}">
                    <a16:rowId xmlns:a16="http://schemas.microsoft.com/office/drawing/2014/main" xmlns="" val="1344152448"/>
                  </a:ext>
                </a:extLst>
              </a:tr>
              <a:tr h="370840">
                <a:tc>
                  <a:txBody>
                    <a:bodyPr/>
                    <a:lstStyle/>
                    <a:p>
                      <a:r>
                        <a:rPr lang="en-US" sz="1400" dirty="0" err="1"/>
                        <a:t>OutOfDisk</a:t>
                      </a:r>
                      <a:endParaRPr lang="en-US" sz="1400" dirty="0"/>
                    </a:p>
                  </a:txBody>
                  <a:tcPr/>
                </a:tc>
                <a:tc>
                  <a:txBody>
                    <a:bodyPr/>
                    <a:lstStyle/>
                    <a:p>
                      <a:r>
                        <a:rPr lang="en-US" sz="1400" b="1" dirty="0"/>
                        <a:t>True </a:t>
                      </a:r>
                      <a:r>
                        <a:rPr lang="en-US" sz="1400" dirty="0"/>
                        <a:t>if there is insufficient free space on the node for adding new pods</a:t>
                      </a:r>
                    </a:p>
                    <a:p>
                      <a:r>
                        <a:rPr lang="en-US" sz="1400" b="1" dirty="0"/>
                        <a:t>False</a:t>
                      </a:r>
                      <a:r>
                        <a:rPr lang="en-US" sz="1400" dirty="0"/>
                        <a:t> otherwise</a:t>
                      </a:r>
                    </a:p>
                  </a:txBody>
                  <a:tcPr/>
                </a:tc>
                <a:extLst>
                  <a:ext uri="{0D108BD9-81ED-4DB2-BD59-A6C34878D82A}">
                    <a16:rowId xmlns:a16="http://schemas.microsoft.com/office/drawing/2014/main" xmlns="" val="2177962631"/>
                  </a:ext>
                </a:extLst>
              </a:tr>
              <a:tr h="370840">
                <a:tc>
                  <a:txBody>
                    <a:bodyPr/>
                    <a:lstStyle/>
                    <a:p>
                      <a:r>
                        <a:rPr lang="en-US" sz="1400" dirty="0"/>
                        <a:t>Ready</a:t>
                      </a:r>
                    </a:p>
                  </a:txBody>
                  <a:tcPr/>
                </a:tc>
                <a:tc>
                  <a:txBody>
                    <a:bodyPr/>
                    <a:lstStyle/>
                    <a:p>
                      <a:r>
                        <a:rPr lang="en-US" sz="1400" b="1" dirty="0"/>
                        <a:t>True </a:t>
                      </a:r>
                      <a:r>
                        <a:rPr lang="en-US" sz="1400" dirty="0"/>
                        <a:t>if the node is healthy and ready to accept pods</a:t>
                      </a:r>
                    </a:p>
                    <a:p>
                      <a:r>
                        <a:rPr lang="en-US" sz="1400" b="1" dirty="0"/>
                        <a:t>False</a:t>
                      </a:r>
                      <a:r>
                        <a:rPr lang="en-US" sz="1400" dirty="0"/>
                        <a:t> if the node is not healthy and not accepting pods</a:t>
                      </a:r>
                    </a:p>
                    <a:p>
                      <a:r>
                        <a:rPr lang="en-US" sz="1400" b="1" dirty="0"/>
                        <a:t>Unknown </a:t>
                      </a:r>
                      <a:r>
                        <a:rPr lang="en-US" sz="1400" dirty="0"/>
                        <a:t>if the node controller has not heard from the node in the last 40 seconds</a:t>
                      </a:r>
                    </a:p>
                  </a:txBody>
                  <a:tcPr/>
                </a:tc>
                <a:extLst>
                  <a:ext uri="{0D108BD9-81ED-4DB2-BD59-A6C34878D82A}">
                    <a16:rowId xmlns:a16="http://schemas.microsoft.com/office/drawing/2014/main" xmlns="" val="4042918267"/>
                  </a:ext>
                </a:extLst>
              </a:tr>
              <a:tr h="370840">
                <a:tc>
                  <a:txBody>
                    <a:bodyPr/>
                    <a:lstStyle/>
                    <a:p>
                      <a:r>
                        <a:rPr lang="en-US" sz="1400" dirty="0" err="1"/>
                        <a:t>MemoryPressure</a:t>
                      </a:r>
                      <a:endParaRPr lang="en-US" sz="1400" dirty="0"/>
                    </a:p>
                  </a:txBody>
                  <a:tcPr/>
                </a:tc>
                <a:tc>
                  <a:txBody>
                    <a:bodyPr/>
                    <a:lstStyle/>
                    <a:p>
                      <a:r>
                        <a:rPr lang="en-US" sz="1400" b="1" dirty="0"/>
                        <a:t>True </a:t>
                      </a:r>
                      <a:r>
                        <a:rPr lang="en-US" sz="1400" dirty="0"/>
                        <a:t>if pressure exists on the node memory (i.e. memory is low)</a:t>
                      </a:r>
                    </a:p>
                    <a:p>
                      <a:r>
                        <a:rPr lang="en-US" sz="1400" b="1" dirty="0"/>
                        <a:t>False</a:t>
                      </a:r>
                      <a:r>
                        <a:rPr lang="en-US" sz="1400" dirty="0"/>
                        <a:t> otherwise</a:t>
                      </a:r>
                    </a:p>
                  </a:txBody>
                  <a:tcPr/>
                </a:tc>
                <a:extLst>
                  <a:ext uri="{0D108BD9-81ED-4DB2-BD59-A6C34878D82A}">
                    <a16:rowId xmlns:a16="http://schemas.microsoft.com/office/drawing/2014/main" xmlns="" val="3137324451"/>
                  </a:ext>
                </a:extLst>
              </a:tr>
              <a:tr h="370840">
                <a:tc>
                  <a:txBody>
                    <a:bodyPr/>
                    <a:lstStyle/>
                    <a:p>
                      <a:r>
                        <a:rPr lang="en-US" sz="1400" dirty="0" err="1"/>
                        <a:t>DiskPressure</a:t>
                      </a:r>
                      <a:endParaRPr lang="en-US" sz="1400" dirty="0"/>
                    </a:p>
                  </a:txBody>
                  <a:tcPr/>
                </a:tc>
                <a:tc>
                  <a:txBody>
                    <a:bodyPr/>
                    <a:lstStyle/>
                    <a:p>
                      <a:r>
                        <a:rPr lang="en-US" sz="1400" b="1" dirty="0"/>
                        <a:t>True </a:t>
                      </a:r>
                      <a:r>
                        <a:rPr lang="en-US" sz="1400" dirty="0"/>
                        <a:t>if pressure exists on the disk size (i.e. disk capacity is low)</a:t>
                      </a:r>
                    </a:p>
                    <a:p>
                      <a:r>
                        <a:rPr lang="en-US" sz="1400" b="1" dirty="0"/>
                        <a:t>False</a:t>
                      </a:r>
                      <a:r>
                        <a:rPr lang="en-US" sz="1400" dirty="0"/>
                        <a:t> otherwise</a:t>
                      </a:r>
                    </a:p>
                  </a:txBody>
                  <a:tcPr/>
                </a:tc>
                <a:extLst>
                  <a:ext uri="{0D108BD9-81ED-4DB2-BD59-A6C34878D82A}">
                    <a16:rowId xmlns:a16="http://schemas.microsoft.com/office/drawing/2014/main" xmlns="" val="1101911708"/>
                  </a:ext>
                </a:extLst>
              </a:tr>
              <a:tr h="370840">
                <a:tc>
                  <a:txBody>
                    <a:bodyPr/>
                    <a:lstStyle/>
                    <a:p>
                      <a:r>
                        <a:rPr lang="en-US" sz="1400" dirty="0" err="1"/>
                        <a:t>NetworkUnavailable</a:t>
                      </a:r>
                      <a:endParaRPr lang="en-US" sz="1400" dirty="0"/>
                    </a:p>
                  </a:txBody>
                  <a:tcPr/>
                </a:tc>
                <a:tc>
                  <a:txBody>
                    <a:bodyPr/>
                    <a:lstStyle/>
                    <a:p>
                      <a:r>
                        <a:rPr lang="en-US" sz="1400" b="1" dirty="0"/>
                        <a:t>True</a:t>
                      </a:r>
                      <a:r>
                        <a:rPr lang="en-US" sz="1400" dirty="0"/>
                        <a:t> if the network for the node is not correctly configured</a:t>
                      </a:r>
                    </a:p>
                    <a:p>
                      <a:r>
                        <a:rPr lang="en-US" sz="1400" b="1" dirty="0"/>
                        <a:t>False</a:t>
                      </a:r>
                      <a:r>
                        <a:rPr lang="en-US" sz="1400" dirty="0"/>
                        <a:t> otherwise</a:t>
                      </a:r>
                    </a:p>
                  </a:txBody>
                  <a:tcPr/>
                </a:tc>
                <a:extLst>
                  <a:ext uri="{0D108BD9-81ED-4DB2-BD59-A6C34878D82A}">
                    <a16:rowId xmlns:a16="http://schemas.microsoft.com/office/drawing/2014/main" xmlns="" val="480015257"/>
                  </a:ext>
                </a:extLst>
              </a:tr>
              <a:tr h="370840">
                <a:tc>
                  <a:txBody>
                    <a:bodyPr/>
                    <a:lstStyle/>
                    <a:p>
                      <a:r>
                        <a:rPr lang="en-US" sz="1400" dirty="0" err="1"/>
                        <a:t>ConfigOK</a:t>
                      </a:r>
                      <a:endParaRPr lang="en-US" sz="1400" dirty="0"/>
                    </a:p>
                  </a:txBody>
                  <a:tcPr/>
                </a:tc>
                <a:tc>
                  <a:txBody>
                    <a:bodyPr/>
                    <a:lstStyle/>
                    <a:p>
                      <a:r>
                        <a:rPr lang="en-US" sz="1400" b="1" dirty="0"/>
                        <a:t>True</a:t>
                      </a:r>
                      <a:r>
                        <a:rPr lang="en-US" sz="1400" dirty="0"/>
                        <a:t> if </a:t>
                      </a:r>
                      <a:r>
                        <a:rPr lang="en-US" sz="1400" dirty="0" err="1"/>
                        <a:t>kubelet</a:t>
                      </a:r>
                      <a:r>
                        <a:rPr lang="en-US" sz="1400" dirty="0"/>
                        <a:t> is correctly configured</a:t>
                      </a:r>
                    </a:p>
                    <a:p>
                      <a:r>
                        <a:rPr lang="en-US" sz="1400" b="1" dirty="0"/>
                        <a:t>False </a:t>
                      </a:r>
                      <a:r>
                        <a:rPr lang="en-US" sz="1400" dirty="0"/>
                        <a:t>otherwise</a:t>
                      </a:r>
                    </a:p>
                  </a:txBody>
                  <a:tcPr/>
                </a:tc>
                <a:extLst>
                  <a:ext uri="{0D108BD9-81ED-4DB2-BD59-A6C34878D82A}">
                    <a16:rowId xmlns:a16="http://schemas.microsoft.com/office/drawing/2014/main" xmlns="" val="2313848072"/>
                  </a:ext>
                </a:extLst>
              </a:tr>
            </a:tbl>
          </a:graphicData>
        </a:graphic>
      </p:graphicFrame>
    </p:spTree>
    <p:extLst>
      <p:ext uri="{BB962C8B-B14F-4D97-AF65-F5344CB8AC3E}">
        <p14:creationId xmlns:p14="http://schemas.microsoft.com/office/powerpoint/2010/main" xmlns="" val="3330815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Network Overview</a:t>
            </a:r>
          </a:p>
        </p:txBody>
      </p:sp>
      <p:sp>
        <p:nvSpPr>
          <p:cNvPr id="3" name="Content Placeholder 2"/>
          <p:cNvSpPr>
            <a:spLocks noGrp="1"/>
          </p:cNvSpPr>
          <p:nvPr>
            <p:ph idx="1"/>
          </p:nvPr>
        </p:nvSpPr>
        <p:spPr/>
        <p:txBody>
          <a:bodyPr/>
          <a:lstStyle/>
          <a:p>
            <a:pPr marL="0" indent="0">
              <a:buNone/>
            </a:pPr>
            <a:r>
              <a:rPr lang="en-US" sz="1400" dirty="0"/>
              <a:t>By design, Kubernetes does not install a networking solution upon creation of the cluster. Kubernetes aims to preserve user choice and flexibility where it is important. This means a third-party CNI-compliant networking solution must be installed by using </a:t>
            </a:r>
            <a:r>
              <a:rPr lang="en-US" sz="1400" i="1" dirty="0" err="1"/>
              <a:t>kubectl</a:t>
            </a:r>
            <a:r>
              <a:rPr lang="en-US" sz="1400" i="1" dirty="0"/>
              <a:t> apply</a:t>
            </a:r>
            <a:r>
              <a:rPr lang="en-US" sz="1400" dirty="0"/>
              <a:t>.</a:t>
            </a:r>
          </a:p>
          <a:p>
            <a:pPr marL="0" indent="0">
              <a:buNone/>
            </a:pPr>
            <a:endParaRPr lang="en-US" sz="1400" dirty="0"/>
          </a:p>
          <a:p>
            <a:pPr marL="0" indent="0">
              <a:buNone/>
            </a:pPr>
            <a:r>
              <a:rPr lang="en-US" sz="1400" dirty="0"/>
              <a:t>While there are numerous networking solutions given as examples in </a:t>
            </a:r>
            <a:r>
              <a:rPr lang="en-US" sz="1400" dirty="0">
                <a:hlinkClick r:id="rId2"/>
              </a:rPr>
              <a:t>Kubernetes documentation</a:t>
            </a:r>
            <a:r>
              <a:rPr lang="en-US" sz="1400" dirty="0"/>
              <a:t>, the most commonly used seem to be Calico, Flannel and Weave Net. Since PV First utilizes Weave Net, the deck will focus on Weave Net.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23</a:t>
            </a:fld>
            <a:endParaRPr lang="en-US" dirty="0"/>
          </a:p>
        </p:txBody>
      </p:sp>
    </p:spTree>
    <p:extLst>
      <p:ext uri="{BB962C8B-B14F-4D97-AF65-F5344CB8AC3E}">
        <p14:creationId xmlns:p14="http://schemas.microsoft.com/office/powerpoint/2010/main" xmlns="" val="389819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Weave Net</a:t>
            </a:r>
          </a:p>
        </p:txBody>
      </p:sp>
      <p:sp>
        <p:nvSpPr>
          <p:cNvPr id="3" name="Content Placeholder 2"/>
          <p:cNvSpPr>
            <a:spLocks noGrp="1"/>
          </p:cNvSpPr>
          <p:nvPr>
            <p:ph idx="1"/>
          </p:nvPr>
        </p:nvSpPr>
        <p:spPr/>
        <p:txBody>
          <a:bodyPr/>
          <a:lstStyle/>
          <a:p>
            <a:pPr marL="0" indent="0">
              <a:spcBef>
                <a:spcPts val="0"/>
              </a:spcBef>
              <a:spcAft>
                <a:spcPts val="1200"/>
              </a:spcAft>
              <a:buNone/>
            </a:pPr>
            <a:r>
              <a:rPr lang="en-US" sz="1400" dirty="0"/>
              <a:t>Weave Net can be installed to the CNI-enabled Kubernetes cluster with a single command. After a few seconds, a Weave Net pod will be running on each node and any future pods created will automatically be attached to the Weave network.</a:t>
            </a:r>
          </a:p>
          <a:p>
            <a:pPr marL="0" indent="0">
              <a:buNone/>
            </a:pPr>
            <a:r>
              <a:rPr lang="en-US" sz="1400" dirty="0"/>
              <a:t>While many Kubernetes network issues occur at a higher level than Weave Net (i.e. Pod Networking &amp; Network Policies), there are a few troubleshooting activities that can be used to identify whether the issue is with Weave Net or other Kubernetes networking.</a:t>
            </a:r>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24</a:t>
            </a:fld>
            <a:endParaRPr lang="en-US" dirty="0"/>
          </a:p>
        </p:txBody>
      </p:sp>
      <p:pic>
        <p:nvPicPr>
          <p:cNvPr id="5" name="Picture 4">
            <a:extLst>
              <a:ext uri="{FF2B5EF4-FFF2-40B4-BE49-F238E27FC236}">
                <a16:creationId xmlns:a16="http://schemas.microsoft.com/office/drawing/2014/main" xmlns="" id="{53F18921-3F41-4D75-81F7-794B2F6BAF69}"/>
              </a:ext>
            </a:extLst>
          </p:cNvPr>
          <p:cNvPicPr>
            <a:picLocks noChangeAspect="1"/>
          </p:cNvPicPr>
          <p:nvPr/>
        </p:nvPicPr>
        <p:blipFill>
          <a:blip r:embed="rId3" cstate="print"/>
          <a:stretch>
            <a:fillRect/>
          </a:stretch>
        </p:blipFill>
        <p:spPr>
          <a:xfrm>
            <a:off x="1728574" y="2853531"/>
            <a:ext cx="5664406" cy="394045"/>
          </a:xfrm>
          <a:prstGeom prst="rect">
            <a:avLst/>
          </a:prstGeom>
        </p:spPr>
      </p:pic>
      <p:sp>
        <p:nvSpPr>
          <p:cNvPr id="6" name="Rectangle 5">
            <a:extLst>
              <a:ext uri="{FF2B5EF4-FFF2-40B4-BE49-F238E27FC236}">
                <a16:creationId xmlns:a16="http://schemas.microsoft.com/office/drawing/2014/main" xmlns="" id="{1B456042-64F6-40A7-BBD9-3A6BEF39F72E}"/>
              </a:ext>
            </a:extLst>
          </p:cNvPr>
          <p:cNvSpPr/>
          <p:nvPr/>
        </p:nvSpPr>
        <p:spPr>
          <a:xfrm>
            <a:off x="444627" y="3247576"/>
            <a:ext cx="8232303" cy="1859483"/>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ts val="0"/>
              </a:spcBef>
              <a:spcAft>
                <a:spcPts val="1200"/>
              </a:spcAft>
              <a:buClr>
                <a:schemeClr val="tx1"/>
              </a:buClr>
              <a:tabLst>
                <a:tab pos="2400300" algn="l"/>
              </a:tabLst>
            </a:pPr>
            <a:r>
              <a:rPr lang="en-US" sz="1400" dirty="0">
                <a:solidFill>
                  <a:srgbClr val="666666"/>
                </a:solidFill>
                <a:latin typeface="+mn-lt"/>
              </a:rPr>
              <a:t>The above shows all Weave Net pods available in your cluster. You can see Kubernetes has deployed one Weave Net pod per host, in order to enable communication between all hosts.</a:t>
            </a:r>
          </a:p>
          <a:p>
            <a:pPr>
              <a:spcBef>
                <a:spcPct val="30000"/>
              </a:spcBef>
              <a:buClr>
                <a:schemeClr val="tx1"/>
              </a:buClr>
              <a:tabLst>
                <a:tab pos="2400300" algn="l"/>
              </a:tabLst>
            </a:pPr>
            <a:r>
              <a:rPr lang="en-US" sz="1400" dirty="0">
                <a:solidFill>
                  <a:srgbClr val="666666"/>
                </a:solidFill>
                <a:latin typeface="+mn-lt"/>
              </a:rPr>
              <a:t>You then need to:</a:t>
            </a:r>
          </a:p>
          <a:p>
            <a:pPr marL="461963" lvl="1" indent="-236538">
              <a:spcBef>
                <a:spcPct val="30000"/>
              </a:spcBef>
              <a:buClr>
                <a:schemeClr val="tx1"/>
              </a:buClr>
              <a:buFont typeface="Arial" pitchFamily="34" charset="0"/>
              <a:buChar char="−"/>
              <a:tabLst>
                <a:tab pos="2400300" algn="l"/>
              </a:tabLst>
            </a:pPr>
            <a:r>
              <a:rPr lang="en-US" sz="1200" dirty="0">
                <a:solidFill>
                  <a:srgbClr val="666666"/>
                </a:solidFill>
                <a:latin typeface="+mn-lt"/>
              </a:rPr>
              <a:t>choose which pod you want to run your command from (in most cases it doesn’t matter which one you pick so just pick the first one, e.g. pod weave-net-</a:t>
            </a:r>
            <a:r>
              <a:rPr lang="en-US" sz="1200" dirty="0" err="1">
                <a:solidFill>
                  <a:srgbClr val="666666"/>
                </a:solidFill>
                <a:latin typeface="+mn-lt"/>
              </a:rPr>
              <a:t>mftlv</a:t>
            </a:r>
            <a:r>
              <a:rPr lang="en-US" sz="1200" dirty="0">
                <a:solidFill>
                  <a:srgbClr val="666666"/>
                </a:solidFill>
                <a:latin typeface="+mn-lt"/>
              </a:rPr>
              <a:t> here)</a:t>
            </a:r>
          </a:p>
          <a:p>
            <a:pPr marL="461963" lvl="1" indent="-236538">
              <a:spcBef>
                <a:spcPct val="30000"/>
              </a:spcBef>
              <a:buClr>
                <a:schemeClr val="tx1"/>
              </a:buClr>
              <a:buFont typeface="Arial" pitchFamily="34" charset="0"/>
              <a:buChar char="−"/>
              <a:tabLst>
                <a:tab pos="2400300" algn="l"/>
              </a:tabLst>
            </a:pPr>
            <a:r>
              <a:rPr lang="en-US" sz="1200" dirty="0">
                <a:solidFill>
                  <a:srgbClr val="666666"/>
                </a:solidFill>
                <a:latin typeface="+mn-lt"/>
              </a:rPr>
              <a:t>use </a:t>
            </a:r>
            <a:r>
              <a:rPr lang="en-US" sz="1200" dirty="0" err="1">
                <a:solidFill>
                  <a:srgbClr val="666666"/>
                </a:solidFill>
                <a:latin typeface="+mn-lt"/>
              </a:rPr>
              <a:t>kubectl</a:t>
            </a:r>
            <a:r>
              <a:rPr lang="en-US" sz="1200" dirty="0">
                <a:solidFill>
                  <a:srgbClr val="666666"/>
                </a:solidFill>
                <a:latin typeface="+mn-lt"/>
              </a:rPr>
              <a:t> exec to run the weave status command</a:t>
            </a:r>
          </a:p>
          <a:p>
            <a:pPr marL="461963" lvl="1" indent="-236538">
              <a:spcBef>
                <a:spcPct val="30000"/>
              </a:spcBef>
              <a:buClr>
                <a:schemeClr val="tx1"/>
              </a:buClr>
              <a:buFont typeface="Arial" pitchFamily="34" charset="0"/>
              <a:buChar char="−"/>
              <a:tabLst>
                <a:tab pos="2400300" algn="l"/>
              </a:tabLst>
            </a:pPr>
            <a:r>
              <a:rPr lang="en-US" sz="1200" dirty="0">
                <a:solidFill>
                  <a:srgbClr val="666666"/>
                </a:solidFill>
                <a:latin typeface="+mn-lt"/>
              </a:rPr>
              <a:t>specify the absolute path /home/weave/weave and add --local because it’s running inside a container</a:t>
            </a:r>
          </a:p>
        </p:txBody>
      </p:sp>
      <p:pic>
        <p:nvPicPr>
          <p:cNvPr id="7" name="Picture 6">
            <a:extLst>
              <a:ext uri="{FF2B5EF4-FFF2-40B4-BE49-F238E27FC236}">
                <a16:creationId xmlns:a16="http://schemas.microsoft.com/office/drawing/2014/main" xmlns="" id="{29434A3C-3AEB-46D7-A03A-60B966F36325}"/>
              </a:ext>
            </a:extLst>
          </p:cNvPr>
          <p:cNvPicPr>
            <a:picLocks noChangeAspect="1"/>
          </p:cNvPicPr>
          <p:nvPr/>
        </p:nvPicPr>
        <p:blipFill>
          <a:blip r:embed="rId4" cstate="print"/>
          <a:stretch>
            <a:fillRect/>
          </a:stretch>
        </p:blipFill>
        <p:spPr>
          <a:xfrm>
            <a:off x="1728574" y="5056265"/>
            <a:ext cx="5664406" cy="1285885"/>
          </a:xfrm>
          <a:prstGeom prst="rect">
            <a:avLst/>
          </a:prstGeom>
        </p:spPr>
      </p:pic>
      <p:sp>
        <p:nvSpPr>
          <p:cNvPr id="8" name="Rectangle 7">
            <a:extLst>
              <a:ext uri="{FF2B5EF4-FFF2-40B4-BE49-F238E27FC236}">
                <a16:creationId xmlns:a16="http://schemas.microsoft.com/office/drawing/2014/main" xmlns="" id="{7F540F37-8D3D-4989-9CD7-7F88BBCBD595}"/>
              </a:ext>
            </a:extLst>
          </p:cNvPr>
          <p:cNvSpPr/>
          <p:nvPr/>
        </p:nvSpPr>
        <p:spPr>
          <a:xfrm>
            <a:off x="444625" y="6315890"/>
            <a:ext cx="8232303" cy="305212"/>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ts val="0"/>
              </a:spcBef>
              <a:spcAft>
                <a:spcPts val="1200"/>
              </a:spcAft>
              <a:buClr>
                <a:schemeClr val="tx1"/>
              </a:buClr>
              <a:tabLst>
                <a:tab pos="2400300" algn="l"/>
              </a:tabLst>
            </a:pPr>
            <a:r>
              <a:rPr lang="en-US" sz="1400" dirty="0">
                <a:solidFill>
                  <a:srgbClr val="666666"/>
                </a:solidFill>
                <a:latin typeface="+mn-lt"/>
              </a:rPr>
              <a:t>Since the status is ready, the issue is not with Weave Net.</a:t>
            </a:r>
            <a:endParaRPr lang="en-US" sz="1200" dirty="0">
              <a:solidFill>
                <a:srgbClr val="666666"/>
              </a:solidFill>
              <a:latin typeface="+mn-lt"/>
            </a:endParaRPr>
          </a:p>
        </p:txBody>
      </p:sp>
    </p:spTree>
    <p:extLst>
      <p:ext uri="{BB962C8B-B14F-4D97-AF65-F5344CB8AC3E}">
        <p14:creationId xmlns:p14="http://schemas.microsoft.com/office/powerpoint/2010/main" xmlns="" val="1006465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Cluster Objects</a:t>
            </a:r>
          </a:p>
        </p:txBody>
      </p:sp>
      <p:sp>
        <p:nvSpPr>
          <p:cNvPr id="3" name="Content Placeholder 2"/>
          <p:cNvSpPr>
            <a:spLocks noGrp="1"/>
          </p:cNvSpPr>
          <p:nvPr>
            <p:ph idx="1"/>
          </p:nvPr>
        </p:nvSpPr>
        <p:spPr/>
        <p:txBody>
          <a:bodyPr/>
          <a:lstStyle/>
          <a:p>
            <a:pPr marL="0" indent="0">
              <a:buNone/>
            </a:pPr>
            <a:r>
              <a:rPr lang="en-US" sz="1400" dirty="0"/>
              <a:t>The following Kubernetes topics will be covered in this deck:</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25</a:t>
            </a:fld>
            <a:endParaRPr lang="en-US" dirty="0"/>
          </a:p>
        </p:txBody>
      </p:sp>
      <p:graphicFrame>
        <p:nvGraphicFramePr>
          <p:cNvPr id="6" name="Diagram 5">
            <a:extLst>
              <a:ext uri="{FF2B5EF4-FFF2-40B4-BE49-F238E27FC236}">
                <a16:creationId xmlns:a16="http://schemas.microsoft.com/office/drawing/2014/main" xmlns="" id="{A2B3DA47-1C91-49A6-91CB-5876226A3BD9}"/>
              </a:ext>
            </a:extLst>
          </p:cNvPr>
          <p:cNvGraphicFramePr/>
          <p:nvPr>
            <p:extLst>
              <p:ext uri="{D42A27DB-BD31-4B8C-83A1-F6EECF244321}">
                <p14:modId xmlns:p14="http://schemas.microsoft.com/office/powerpoint/2010/main" xmlns="" val="27634960"/>
              </p:ext>
            </p:extLst>
          </p:nvPr>
        </p:nvGraphicFramePr>
        <p:xfrm>
          <a:off x="444627" y="1722056"/>
          <a:ext cx="8232303" cy="4695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08536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Images</a:t>
            </a:r>
          </a:p>
        </p:txBody>
      </p:sp>
      <p:sp>
        <p:nvSpPr>
          <p:cNvPr id="3" name="Content Placeholder 2"/>
          <p:cNvSpPr>
            <a:spLocks noGrp="1"/>
          </p:cNvSpPr>
          <p:nvPr>
            <p:ph idx="1"/>
          </p:nvPr>
        </p:nvSpPr>
        <p:spPr/>
        <p:txBody>
          <a:bodyPr/>
          <a:lstStyle/>
          <a:p>
            <a:pPr marL="0" indent="0">
              <a:buNone/>
            </a:pPr>
            <a:r>
              <a:rPr lang="en-US" sz="1400" dirty="0"/>
              <a:t>Kubernetes uses images create from the container runtime that is implemented within the cluster. Docker is the container runtime used by PV First and will be used as the example</a:t>
            </a:r>
          </a:p>
          <a:p>
            <a:pPr marL="0" indent="0">
              <a:buNone/>
            </a:pPr>
            <a:r>
              <a:rPr lang="en-US" sz="1400" dirty="0"/>
              <a:t/>
            </a:r>
            <a:br>
              <a:rPr lang="en-US" sz="1400" dirty="0"/>
            </a:br>
            <a:r>
              <a:rPr lang="en-US" sz="1400" dirty="0"/>
              <a:t>A Docker image is created and pushed to a registry (DockerHub) before referring to it in a Kubernetes pod.</a:t>
            </a:r>
          </a:p>
          <a:p>
            <a:pPr marL="0" indent="0">
              <a:buNone/>
            </a:pPr>
            <a:endParaRPr lang="en-US" sz="1400" dirty="0"/>
          </a:p>
          <a:p>
            <a:pPr marL="0" indent="0">
              <a:buNone/>
            </a:pPr>
            <a:r>
              <a:rPr lang="en-US" sz="1400" dirty="0"/>
              <a:t>The default pull policy is </a:t>
            </a:r>
            <a:r>
              <a:rPr lang="en-US" sz="1400" dirty="0" err="1"/>
              <a:t>IfNotPresent</a:t>
            </a:r>
            <a:r>
              <a:rPr lang="en-US" sz="1400" dirty="0"/>
              <a:t> which causes the </a:t>
            </a:r>
            <a:r>
              <a:rPr lang="en-US" sz="1400" dirty="0" err="1"/>
              <a:t>kubelet</a:t>
            </a:r>
            <a:r>
              <a:rPr lang="en-US" sz="1400" dirty="0"/>
              <a:t> to not pull an image if it already exists. To change this, set the </a:t>
            </a:r>
            <a:r>
              <a:rPr lang="en-US" sz="1400" dirty="0" err="1"/>
              <a:t>imagePullPolicy</a:t>
            </a:r>
            <a:r>
              <a:rPr lang="en-US" sz="1400" dirty="0"/>
              <a:t> of the container to Always. While using the :latest tag is alternative option to force an image pull, it has been deprecated and does not follow best practices. The use of :latest makes it difficult to track versions of an image when deployed and limits the ability to roll back. </a:t>
            </a:r>
          </a:p>
          <a:p>
            <a:pPr marL="0" indent="0">
              <a:buNone/>
            </a:pPr>
            <a:endParaRPr lang="en-US" sz="1400" dirty="0"/>
          </a:p>
          <a:p>
            <a:pPr marL="0" indent="0">
              <a:buNone/>
            </a:pPr>
            <a:r>
              <a:rPr lang="en-US" sz="1400" dirty="0"/>
              <a:t>Private registries may require keys to read images from them. Credentials can be provided in several ways:</a:t>
            </a:r>
          </a:p>
          <a:p>
            <a:pPr lvl="1"/>
            <a:endParaRPr lang="en-US" sz="1200" dirty="0"/>
          </a:p>
          <a:p>
            <a:pPr lvl="1"/>
            <a:r>
              <a:rPr lang="en-US" sz="1200" dirty="0">
                <a:hlinkClick r:id="rId2"/>
              </a:rPr>
              <a:t>https://kubernetes.io/docs/concepts/containers/images/</a:t>
            </a:r>
            <a:endParaRPr lang="en-US" sz="1200" dirty="0"/>
          </a:p>
          <a:p>
            <a:pPr lvl="1"/>
            <a:endParaRPr lang="en-US" sz="12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26</a:t>
            </a:fld>
            <a:endParaRPr lang="en-US" dirty="0"/>
          </a:p>
        </p:txBody>
      </p:sp>
    </p:spTree>
    <p:extLst>
      <p:ext uri="{BB962C8B-B14F-4D97-AF65-F5344CB8AC3E}">
        <p14:creationId xmlns:p14="http://schemas.microsoft.com/office/powerpoint/2010/main" xmlns="" val="142316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Container Environment Variables</a:t>
            </a:r>
          </a:p>
        </p:txBody>
      </p:sp>
      <p:sp>
        <p:nvSpPr>
          <p:cNvPr id="3" name="Content Placeholder 2"/>
          <p:cNvSpPr>
            <a:spLocks noGrp="1"/>
          </p:cNvSpPr>
          <p:nvPr>
            <p:ph idx="1"/>
          </p:nvPr>
        </p:nvSpPr>
        <p:spPr/>
        <p:txBody>
          <a:bodyPr/>
          <a:lstStyle/>
          <a:p>
            <a:pPr marL="0" indent="0">
              <a:buNone/>
            </a:pPr>
            <a:r>
              <a:rPr lang="en-US" sz="1400" dirty="0"/>
              <a:t>The Kubernetes container environment provides several important resources to containers:</a:t>
            </a:r>
          </a:p>
          <a:p>
            <a:pPr lvl="1"/>
            <a:r>
              <a:rPr lang="en-US" sz="1200" dirty="0"/>
              <a:t>A filesystem which is a combination of an image and one or more volumes</a:t>
            </a:r>
          </a:p>
          <a:p>
            <a:pPr lvl="1"/>
            <a:r>
              <a:rPr lang="en-US" sz="1200" dirty="0"/>
              <a:t>Information about the container itself</a:t>
            </a:r>
          </a:p>
          <a:p>
            <a:pPr lvl="1"/>
            <a:r>
              <a:rPr lang="en-US" sz="1200" dirty="0"/>
              <a:t>Information about other objects in the cluster</a:t>
            </a:r>
          </a:p>
          <a:p>
            <a:pPr marL="0" indent="0">
              <a:buNone/>
            </a:pPr>
            <a:endParaRPr lang="en-US" sz="1400" dirty="0"/>
          </a:p>
          <a:p>
            <a:pPr marL="0" indent="0">
              <a:buNone/>
            </a:pPr>
            <a:r>
              <a:rPr lang="en-US" sz="1400" b="1" u="sng" dirty="0"/>
              <a:t>Container Information:</a:t>
            </a:r>
          </a:p>
          <a:p>
            <a:pPr lvl="1"/>
            <a:r>
              <a:rPr lang="en-US" sz="1200" dirty="0"/>
              <a:t>The </a:t>
            </a:r>
            <a:r>
              <a:rPr lang="en-US" sz="1200" i="1" dirty="0"/>
              <a:t>hostname</a:t>
            </a:r>
            <a:r>
              <a:rPr lang="en-US" sz="1200" dirty="0"/>
              <a:t> of a container is the name of the pod in which the container is running.</a:t>
            </a:r>
          </a:p>
          <a:p>
            <a:pPr lvl="1"/>
            <a:r>
              <a:rPr lang="en-US" sz="1200" dirty="0"/>
              <a:t>The pod name and namespace are available as environment variables</a:t>
            </a:r>
          </a:p>
          <a:p>
            <a:pPr lvl="1"/>
            <a:r>
              <a:rPr lang="en-US" sz="1200" dirty="0"/>
              <a:t>User-defined environment variables from pod definitions (i.e. </a:t>
            </a:r>
            <a:r>
              <a:rPr lang="en-US" sz="1200" dirty="0" err="1"/>
              <a:t>ConfigMap</a:t>
            </a:r>
            <a:r>
              <a:rPr lang="en-US" sz="1200" dirty="0"/>
              <a:t>, Secrets) are available</a:t>
            </a:r>
          </a:p>
          <a:p>
            <a:pPr lvl="1"/>
            <a:r>
              <a:rPr lang="en-US" sz="1200" dirty="0"/>
              <a:t>Statically defined environment-variables from the image (i.e. </a:t>
            </a:r>
            <a:r>
              <a:rPr lang="en-US" sz="1200" dirty="0" err="1"/>
              <a:t>Dockerfile</a:t>
            </a:r>
            <a:r>
              <a:rPr lang="en-US" sz="1200" dirty="0"/>
              <a:t>) are available</a:t>
            </a:r>
          </a:p>
          <a:p>
            <a:pPr marL="0" indent="0">
              <a:buNone/>
            </a:pPr>
            <a:endParaRPr lang="en-US" sz="1400" dirty="0"/>
          </a:p>
          <a:p>
            <a:pPr marL="0" indent="0">
              <a:buNone/>
            </a:pPr>
            <a:r>
              <a:rPr lang="en-US" sz="1400" b="1" u="sng" dirty="0"/>
              <a:t>Cluster Information:</a:t>
            </a:r>
          </a:p>
          <a:p>
            <a:pPr lvl="1"/>
            <a:r>
              <a:rPr lang="en-US" sz="1200" dirty="0"/>
              <a:t>A list of all services that were running when the container was created are available as environment variables</a:t>
            </a:r>
          </a:p>
          <a:p>
            <a:pPr lvl="1"/>
            <a:r>
              <a:rPr lang="en-US" sz="1200" dirty="0"/>
              <a:t>Services have dedicated IP addresses and are available to a container via DNS when the DNS addon is enabled.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27</a:t>
            </a:fld>
            <a:endParaRPr lang="en-US" dirty="0"/>
          </a:p>
        </p:txBody>
      </p:sp>
    </p:spTree>
    <p:extLst>
      <p:ext uri="{BB962C8B-B14F-4D97-AF65-F5344CB8AC3E}">
        <p14:creationId xmlns:p14="http://schemas.microsoft.com/office/powerpoint/2010/main" xmlns="" val="76526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Pods</a:t>
            </a:r>
          </a:p>
        </p:txBody>
      </p:sp>
      <p:sp>
        <p:nvSpPr>
          <p:cNvPr id="3" name="Content Placeholder 2"/>
          <p:cNvSpPr>
            <a:spLocks noGrp="1"/>
          </p:cNvSpPr>
          <p:nvPr>
            <p:ph idx="1"/>
          </p:nvPr>
        </p:nvSpPr>
        <p:spPr/>
        <p:txBody>
          <a:bodyPr/>
          <a:lstStyle/>
          <a:p>
            <a:pPr marL="0" indent="0">
              <a:buNone/>
            </a:pPr>
            <a:r>
              <a:rPr lang="en-US" sz="1400" dirty="0"/>
              <a:t>This section provides an overview of a Pod, the smallest deployable object in Kubernetes, which represents a running process within the cluster.</a:t>
            </a:r>
          </a:p>
          <a:p>
            <a:pPr marL="0" indent="0">
              <a:buNone/>
            </a:pPr>
            <a:endParaRPr lang="en-US" sz="1400" dirty="0"/>
          </a:p>
          <a:p>
            <a:pPr marL="0" indent="0">
              <a:buNone/>
            </a:pPr>
            <a:r>
              <a:rPr lang="en-US" sz="1400" dirty="0"/>
              <a:t>A pod is the combination of an application container (or in some cases, multiple containers), storage resources, a unique network IP, and options on how the container(s) should run. A pod represents a unit of deployment: a single instance of an application in Kubernetes. </a:t>
            </a:r>
          </a:p>
          <a:p>
            <a:pPr marL="0" indent="0">
              <a:buNone/>
            </a:pPr>
            <a:endParaRPr lang="en-US" sz="1400" dirty="0"/>
          </a:p>
          <a:p>
            <a:pPr marL="0" indent="0">
              <a:buNone/>
            </a:pPr>
            <a:r>
              <a:rPr lang="en-US" sz="1400" dirty="0"/>
              <a:t>There are two main ways that a Kubernetes pod is used within a cluster:</a:t>
            </a:r>
          </a:p>
          <a:p>
            <a:pPr lvl="1"/>
            <a:r>
              <a:rPr lang="en-US" sz="1200" dirty="0"/>
              <a:t>Single Container Pod: The “one-container-per-pod” model is the most common Kubernetes use case. The pod is used as a wrapper around a single container with its’ storage resources, networking and options. Kubernetes manages the pod rather than the container directly.</a:t>
            </a:r>
          </a:p>
          <a:p>
            <a:pPr lvl="1"/>
            <a:r>
              <a:rPr lang="en-US" sz="1200" dirty="0"/>
              <a:t>Multi-Container Pods: A pod might contain an application composed of multiple co-located containers that are tightly coupled and need to share resources. These co-located containers might form a single process or application – one container is serving files from a shared volume to the public, while a separate “sidecar” container refreshes or updates those files. The pod wraps these containers and storage resources together as a single manageable entity.</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28</a:t>
            </a:fld>
            <a:endParaRPr lang="en-US" dirty="0"/>
          </a:p>
        </p:txBody>
      </p:sp>
    </p:spTree>
    <p:extLst>
      <p:ext uri="{BB962C8B-B14F-4D97-AF65-F5344CB8AC3E}">
        <p14:creationId xmlns:p14="http://schemas.microsoft.com/office/powerpoint/2010/main" xmlns="" val="1676580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Multi-Container Pods</a:t>
            </a:r>
          </a:p>
        </p:txBody>
      </p:sp>
      <p:sp>
        <p:nvSpPr>
          <p:cNvPr id="3" name="Content Placeholder 2"/>
          <p:cNvSpPr>
            <a:spLocks noGrp="1"/>
          </p:cNvSpPr>
          <p:nvPr>
            <p:ph idx="1"/>
          </p:nvPr>
        </p:nvSpPr>
        <p:spPr/>
        <p:txBody>
          <a:bodyPr/>
          <a:lstStyle/>
          <a:p>
            <a:pPr marL="0" indent="0">
              <a:buNone/>
            </a:pPr>
            <a:r>
              <a:rPr lang="en-US" sz="1400" dirty="0"/>
              <a:t>An example of a multi-container pod contains a container that acts as a web server for files in a shared volume and a separate “sidecar” container that updates those files from a remote source.</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29</a:t>
            </a:fld>
            <a:endParaRPr lang="en-US" dirty="0"/>
          </a:p>
        </p:txBody>
      </p:sp>
      <p:pic>
        <p:nvPicPr>
          <p:cNvPr id="6" name="Graphic 5">
            <a:extLst>
              <a:ext uri="{FF2B5EF4-FFF2-40B4-BE49-F238E27FC236}">
                <a16:creationId xmlns:a16="http://schemas.microsoft.com/office/drawing/2014/main" xmlns="" id="{EE3E951A-158A-40B2-9E35-A28056E38FCA}"/>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398745" y="1782718"/>
            <a:ext cx="2326770" cy="2475974"/>
          </a:xfrm>
          <a:prstGeom prst="rect">
            <a:avLst/>
          </a:prstGeom>
        </p:spPr>
      </p:pic>
      <p:sp>
        <p:nvSpPr>
          <p:cNvPr id="7" name="Content Placeholder 2">
            <a:extLst>
              <a:ext uri="{FF2B5EF4-FFF2-40B4-BE49-F238E27FC236}">
                <a16:creationId xmlns:a16="http://schemas.microsoft.com/office/drawing/2014/main" xmlns="" id="{945B6BCF-54CA-420C-871C-99FA68A6A9DF}"/>
              </a:ext>
            </a:extLst>
          </p:cNvPr>
          <p:cNvSpPr txBox="1">
            <a:spLocks/>
          </p:cNvSpPr>
          <p:nvPr/>
        </p:nvSpPr>
        <p:spPr bwMode="auto">
          <a:xfrm>
            <a:off x="436281" y="4337350"/>
            <a:ext cx="8251698" cy="1511696"/>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buFont typeface="Arial" pitchFamily="34" charset="0"/>
              <a:buNone/>
            </a:pPr>
            <a:r>
              <a:rPr lang="en-US" sz="1400" kern="0" dirty="0"/>
              <a:t>This co-location and co-management of multiple containers within a single pod should only be used in specific instances where containers need to be tightly coupled.</a:t>
            </a:r>
          </a:p>
          <a:p>
            <a:pPr marL="0" indent="0">
              <a:buFont typeface="Arial" pitchFamily="34" charset="0"/>
              <a:buNone/>
            </a:pPr>
            <a:endParaRPr lang="en-US" sz="1400" kern="0" dirty="0"/>
          </a:p>
          <a:p>
            <a:pPr marL="0" indent="0">
              <a:buFont typeface="Arial" pitchFamily="34" charset="0"/>
              <a:buNone/>
            </a:pPr>
            <a:r>
              <a:rPr lang="en-US" sz="1400" kern="0" dirty="0"/>
              <a:t>The containers within the pod are automatically scheduled and hosted on the same node within the cluster. The containers share resources and dependencies, communicate with each other and coordinate how they are terminated.</a:t>
            </a:r>
          </a:p>
        </p:txBody>
      </p:sp>
    </p:spTree>
    <p:extLst>
      <p:ext uri="{BB962C8B-B14F-4D97-AF65-F5344CB8AC3E}">
        <p14:creationId xmlns:p14="http://schemas.microsoft.com/office/powerpoint/2010/main" xmlns="" val="15475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Introduction</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The purpose of this document is to provide a high-level overview of Kubernetes (K8) and provide training links. After going through this document, you should have a high-level understanding of Kubernetes and it’s key components and functions. The document will describe how PV First utilizes Kubernetes. In addition, the document will cover key topics for Kubernetes even if they are not used in PV First.</a:t>
            </a:r>
          </a:p>
          <a:p>
            <a:pPr marL="0" indent="0">
              <a:spcBef>
                <a:spcPts val="600"/>
              </a:spcBef>
              <a:spcAft>
                <a:spcPts val="600"/>
              </a:spcAft>
              <a:buNone/>
            </a:pPr>
            <a:r>
              <a:rPr lang="en-US" sz="1400" dirty="0"/>
              <a:t>The majority of this deck’s content has come directly from Kubernetes documentation.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a:t>
            </a:fld>
            <a:endParaRPr lang="en-US" dirty="0"/>
          </a:p>
        </p:txBody>
      </p:sp>
    </p:spTree>
    <p:extLst>
      <p:ext uri="{BB962C8B-B14F-4D97-AF65-F5344CB8AC3E}">
        <p14:creationId xmlns:p14="http://schemas.microsoft.com/office/powerpoint/2010/main" xmlns="" val="3960656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Networking</a:t>
            </a:r>
          </a:p>
        </p:txBody>
      </p:sp>
      <p:sp>
        <p:nvSpPr>
          <p:cNvPr id="3" name="Content Placeholder 2"/>
          <p:cNvSpPr>
            <a:spLocks noGrp="1"/>
          </p:cNvSpPr>
          <p:nvPr>
            <p:ph idx="1"/>
          </p:nvPr>
        </p:nvSpPr>
        <p:spPr/>
        <p:txBody>
          <a:bodyPr/>
          <a:lstStyle/>
          <a:p>
            <a:pPr marL="0" indent="0">
              <a:buNone/>
            </a:pPr>
            <a:r>
              <a:rPr lang="en-US" sz="1400" dirty="0"/>
              <a:t>Each pod is assigned a unique IP address regardless of the number of containers within a pod. Each container within the pod shares the network namespace which includes the IP address and network ports.</a:t>
            </a:r>
          </a:p>
          <a:p>
            <a:pPr marL="0" indent="0">
              <a:buNone/>
            </a:pPr>
            <a:endParaRPr lang="en-US" sz="1400" dirty="0"/>
          </a:p>
          <a:p>
            <a:pPr marL="0" indent="0">
              <a:buNone/>
            </a:pPr>
            <a:r>
              <a:rPr lang="en-US" sz="1400" dirty="0"/>
              <a:t>Containers within the pod can communicate using localhost. However, processes outside of the pod (i.e. other pods, databases (MongoDB), messaging solutions (Kafka) must communicate through the Services created for the pod.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30</a:t>
            </a:fld>
            <a:endParaRPr lang="en-US" dirty="0"/>
          </a:p>
        </p:txBody>
      </p:sp>
    </p:spTree>
    <p:extLst>
      <p:ext uri="{BB962C8B-B14F-4D97-AF65-F5344CB8AC3E}">
        <p14:creationId xmlns:p14="http://schemas.microsoft.com/office/powerpoint/2010/main" xmlns="" val="1450180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Storage</a:t>
            </a:r>
          </a:p>
        </p:txBody>
      </p:sp>
      <p:sp>
        <p:nvSpPr>
          <p:cNvPr id="3" name="Content Placeholder 2"/>
          <p:cNvSpPr>
            <a:spLocks noGrp="1"/>
          </p:cNvSpPr>
          <p:nvPr>
            <p:ph idx="1"/>
          </p:nvPr>
        </p:nvSpPr>
        <p:spPr/>
        <p:txBody>
          <a:bodyPr/>
          <a:lstStyle/>
          <a:p>
            <a:pPr marL="0" indent="0">
              <a:buNone/>
            </a:pPr>
            <a:r>
              <a:rPr lang="en-US" sz="1400" dirty="0"/>
              <a:t>A pod can have a storage volumes attached where all containers within the pod have access. This enables the containers within the pod to share data. Volumes allow for data to be persisted beyond the lifespan of the container(s) within the pod. </a:t>
            </a:r>
          </a:p>
          <a:p>
            <a:pPr marL="0" indent="0">
              <a:buNone/>
            </a:pPr>
            <a:endParaRPr lang="en-US" sz="1400" dirty="0"/>
          </a:p>
          <a:p>
            <a:pPr marL="0" indent="0">
              <a:buNone/>
            </a:pPr>
            <a:r>
              <a:rPr lang="en-US" sz="1400" dirty="0"/>
              <a:t>Volumes will be covered in more detail later within the deck.</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31</a:t>
            </a:fld>
            <a:endParaRPr lang="en-US" dirty="0"/>
          </a:p>
        </p:txBody>
      </p:sp>
    </p:spTree>
    <p:extLst>
      <p:ext uri="{BB962C8B-B14F-4D97-AF65-F5344CB8AC3E}">
        <p14:creationId xmlns:p14="http://schemas.microsoft.com/office/powerpoint/2010/main" xmlns="" val="1974376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Lifecycle</a:t>
            </a:r>
          </a:p>
        </p:txBody>
      </p:sp>
      <p:sp>
        <p:nvSpPr>
          <p:cNvPr id="3" name="Content Placeholder 2"/>
          <p:cNvSpPr>
            <a:spLocks noGrp="1"/>
          </p:cNvSpPr>
          <p:nvPr>
            <p:ph idx="1"/>
          </p:nvPr>
        </p:nvSpPr>
        <p:spPr/>
        <p:txBody>
          <a:bodyPr/>
          <a:lstStyle/>
          <a:p>
            <a:pPr marL="0" indent="0">
              <a:buNone/>
            </a:pPr>
            <a:r>
              <a:rPr lang="en-US" sz="1400" dirty="0"/>
              <a:t>A pod’s status is determined by it’s phase. The phase is a simple, high-level summary of where the pod is in within its lifecycle. The possible values for phase are:</a:t>
            </a:r>
          </a:p>
          <a:p>
            <a:pPr lvl="1"/>
            <a:r>
              <a:rPr lang="en-US" sz="1200" dirty="0"/>
              <a:t>Pending: The pod has been accepted by the Kubernetes system, but one or more of the containers have not been created. This also includes time before being scheduled as well as the time to download images from the container registry.</a:t>
            </a:r>
          </a:p>
          <a:p>
            <a:pPr lvl="1"/>
            <a:r>
              <a:rPr lang="en-US" sz="1200" dirty="0"/>
              <a:t>Running: The pod has been bound to a node, all of the containers have been created and/or at least one container is still running.</a:t>
            </a:r>
          </a:p>
          <a:p>
            <a:pPr lvl="1"/>
            <a:r>
              <a:rPr lang="en-US" sz="1200" dirty="0"/>
              <a:t>Succeeded: All containers in the pod have terminated successfully and will not be restarted.</a:t>
            </a:r>
          </a:p>
          <a:p>
            <a:pPr lvl="1"/>
            <a:r>
              <a:rPr lang="en-US" sz="1200" dirty="0"/>
              <a:t>Failed: All containers within the pod have been terminated, but at least one container has exited with a non-zero status or was terminated by the system.</a:t>
            </a:r>
          </a:p>
          <a:p>
            <a:pPr lvl="1">
              <a:spcBef>
                <a:spcPts val="0"/>
              </a:spcBef>
              <a:spcAft>
                <a:spcPts val="1200"/>
              </a:spcAft>
            </a:pPr>
            <a:r>
              <a:rPr lang="en-US" sz="1200" dirty="0"/>
              <a:t>Unknown: The state of the pod could not be obtained</a:t>
            </a:r>
            <a:endParaRPr lang="en-US" sz="1400" dirty="0"/>
          </a:p>
          <a:p>
            <a:pPr marL="0" indent="0">
              <a:spcBef>
                <a:spcPts val="0"/>
              </a:spcBef>
              <a:spcAft>
                <a:spcPts val="1200"/>
              </a:spcAft>
              <a:buNone/>
            </a:pPr>
            <a:r>
              <a:rPr lang="en-US" sz="1400" dirty="0" err="1"/>
              <a:t>PodStatus</a:t>
            </a:r>
            <a:r>
              <a:rPr lang="en-US" sz="1400" dirty="0"/>
              <a:t> has an array of </a:t>
            </a:r>
            <a:r>
              <a:rPr lang="en-US" sz="1400" dirty="0" err="1"/>
              <a:t>PodConditions</a:t>
            </a:r>
            <a:r>
              <a:rPr lang="en-US" sz="1400" dirty="0"/>
              <a:t> with types such as “</a:t>
            </a:r>
            <a:r>
              <a:rPr lang="en-US" sz="1400" dirty="0" err="1"/>
              <a:t>PodScheduled</a:t>
            </a:r>
            <a:r>
              <a:rPr lang="en-US" sz="1400" dirty="0"/>
              <a:t>”, “Ready”, “</a:t>
            </a:r>
            <a:r>
              <a:rPr lang="en-US" sz="1400" dirty="0" err="1"/>
              <a:t>Inititiailized</a:t>
            </a:r>
            <a:r>
              <a:rPr lang="en-US" sz="1400" dirty="0"/>
              <a:t>” and “</a:t>
            </a:r>
            <a:r>
              <a:rPr lang="en-US" sz="1400" dirty="0" err="1"/>
              <a:t>Unscheduleable</a:t>
            </a:r>
            <a:r>
              <a:rPr lang="en-US" sz="1400" dirty="0"/>
              <a:t>” with a status of “True”, “False” and “Unknown”.</a:t>
            </a:r>
          </a:p>
          <a:p>
            <a:pPr marL="0" indent="0">
              <a:spcBef>
                <a:spcPts val="0"/>
              </a:spcBef>
              <a:spcAft>
                <a:spcPts val="1200"/>
              </a:spcAft>
              <a:buNone/>
            </a:pPr>
            <a:r>
              <a:rPr lang="en-US" sz="1400" dirty="0"/>
              <a:t>Typically, pods do not disappear until someone destroys them. This might be a human or a controller; however, the exception to the rule is pods with a phase of Succeeded or Failed for a pre-determined duration will expire and be terminated.</a:t>
            </a:r>
          </a:p>
          <a:p>
            <a:pPr marL="0" indent="0">
              <a:spcBef>
                <a:spcPts val="0"/>
              </a:spcBef>
              <a:spcAft>
                <a:spcPts val="1200"/>
              </a:spcAft>
              <a:buNone/>
            </a:pPr>
            <a:r>
              <a:rPr lang="en-US" sz="1400" dirty="0"/>
              <a:t>A pod has a </a:t>
            </a:r>
            <a:r>
              <a:rPr lang="en-US" sz="1400" dirty="0" err="1"/>
              <a:t>restartPolicy</a:t>
            </a:r>
            <a:r>
              <a:rPr lang="en-US" sz="1400" dirty="0"/>
              <a:t> with possible values Always, </a:t>
            </a:r>
            <a:r>
              <a:rPr lang="en-US" sz="1400" dirty="0" err="1"/>
              <a:t>OnFailure</a:t>
            </a:r>
            <a:r>
              <a:rPr lang="en-US" sz="1400" dirty="0"/>
              <a:t>, and Never. The default value is Always and applies to all containers in the pod. Failed containers that are restarted by the </a:t>
            </a:r>
            <a:r>
              <a:rPr lang="en-US" sz="1400" dirty="0" err="1"/>
              <a:t>kubelet</a:t>
            </a:r>
            <a:r>
              <a:rPr lang="en-US" sz="1400" dirty="0"/>
              <a:t> are restarted with an exponential back-off delay (10s, 20s, 40s …) capped at five minutes, and is reset after ten minutes of successful execution.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32</a:t>
            </a:fld>
            <a:endParaRPr lang="en-US" dirty="0"/>
          </a:p>
        </p:txBody>
      </p:sp>
    </p:spTree>
    <p:extLst>
      <p:ext uri="{BB962C8B-B14F-4D97-AF65-F5344CB8AC3E}">
        <p14:creationId xmlns:p14="http://schemas.microsoft.com/office/powerpoint/2010/main" xmlns="" val="50797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Container Probes</a:t>
            </a:r>
          </a:p>
        </p:txBody>
      </p:sp>
      <p:sp>
        <p:nvSpPr>
          <p:cNvPr id="3" name="Content Placeholder 2"/>
          <p:cNvSpPr>
            <a:spLocks noGrp="1"/>
          </p:cNvSpPr>
          <p:nvPr>
            <p:ph idx="1"/>
          </p:nvPr>
        </p:nvSpPr>
        <p:spPr/>
        <p:txBody>
          <a:bodyPr/>
          <a:lstStyle/>
          <a:p>
            <a:pPr marL="0" indent="0">
              <a:buNone/>
            </a:pPr>
            <a:r>
              <a:rPr lang="en-US" sz="1400" dirty="0"/>
              <a:t>A Probe is a diagnostic performed periodically by the </a:t>
            </a:r>
            <a:r>
              <a:rPr lang="en-US" sz="1400" dirty="0" err="1"/>
              <a:t>kubelet</a:t>
            </a:r>
            <a:r>
              <a:rPr lang="en-US" sz="1400" dirty="0"/>
              <a:t> on a Container. To perform a diagnostic, the </a:t>
            </a:r>
            <a:r>
              <a:rPr lang="en-US" sz="1400" dirty="0" err="1"/>
              <a:t>kubelet</a:t>
            </a:r>
            <a:r>
              <a:rPr lang="en-US" sz="1400" dirty="0"/>
              <a:t> calls a Handler implemented by the Container. There are three types of handlers:</a:t>
            </a:r>
          </a:p>
          <a:p>
            <a:pPr lvl="1"/>
            <a:r>
              <a:rPr lang="en-US" sz="1200" i="1" dirty="0" err="1"/>
              <a:t>ExecAction</a:t>
            </a:r>
            <a:r>
              <a:rPr lang="en-US" sz="1200" dirty="0"/>
              <a:t>: Executes a specified command inside the Container. The diagnostic is considered successful if the command exits with a status code of 0</a:t>
            </a:r>
          </a:p>
          <a:p>
            <a:pPr lvl="1"/>
            <a:r>
              <a:rPr lang="en-US" sz="1200" i="1" dirty="0" err="1"/>
              <a:t>TCPSocketAction</a:t>
            </a:r>
            <a:r>
              <a:rPr lang="en-US" sz="1200" dirty="0"/>
              <a:t>: Performs a TCP check against the Container’s IP address on a specified port. The diagnostic is considered successful if the port is open.</a:t>
            </a:r>
          </a:p>
          <a:p>
            <a:pPr lvl="1"/>
            <a:r>
              <a:rPr lang="en-US" sz="1200" i="1" dirty="0" err="1"/>
              <a:t>HTTPGetAction</a:t>
            </a:r>
            <a:r>
              <a:rPr lang="en-US" sz="1200" dirty="0"/>
              <a:t>: Performs an HTTP Get request against the Container’s IP address on a specified port and path. The diagnostic is considered successful if the response has a status code greater than or equal to 200 and less than 400.</a:t>
            </a:r>
          </a:p>
          <a:p>
            <a:pPr lvl="1"/>
            <a:endParaRPr lang="en-US" sz="1200" dirty="0"/>
          </a:p>
          <a:p>
            <a:pPr marL="0" indent="0">
              <a:buNone/>
            </a:pPr>
            <a:r>
              <a:rPr lang="en-US" sz="1400" dirty="0"/>
              <a:t>The </a:t>
            </a:r>
            <a:r>
              <a:rPr lang="en-US" sz="1400" dirty="0" err="1"/>
              <a:t>kubelet</a:t>
            </a:r>
            <a:r>
              <a:rPr lang="en-US" sz="1400" dirty="0"/>
              <a:t> can optionally perform and react to two kinds of probes on running Containers:</a:t>
            </a:r>
          </a:p>
          <a:p>
            <a:pPr lvl="1"/>
            <a:r>
              <a:rPr lang="en-US" sz="1200" i="1" dirty="0" err="1"/>
              <a:t>livenessProbe</a:t>
            </a:r>
            <a:r>
              <a:rPr lang="en-US" sz="1200" dirty="0"/>
              <a:t>: Indicates whether the Container is running. If the liveness probe fails, the </a:t>
            </a:r>
            <a:r>
              <a:rPr lang="en-US" sz="1200" dirty="0" err="1"/>
              <a:t>kubelet</a:t>
            </a:r>
            <a:r>
              <a:rPr lang="en-US" sz="1200" dirty="0"/>
              <a:t> kills the Container, and the Container is subjected to its restart policy. If a Container does not provide a liveness probe, the default state is Success.</a:t>
            </a:r>
          </a:p>
          <a:p>
            <a:pPr lvl="1"/>
            <a:r>
              <a:rPr lang="en-US" sz="1200" i="1" dirty="0" err="1"/>
              <a:t>readinessProbe</a:t>
            </a:r>
            <a:r>
              <a:rPr lang="en-US" sz="1200" dirty="0"/>
              <a:t>: Indicates whether the Container is ready to service requests. If the readiness probe fails, the endpoints controller removes the Pod’s IP address from the endpoints of all Services that match the Pod. The default state of readiness before the initial delay is Failure. If a Container does not provide a readiness probe, the default state is Success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33</a:t>
            </a:fld>
            <a:endParaRPr lang="en-US" dirty="0"/>
          </a:p>
        </p:txBody>
      </p:sp>
    </p:spTree>
    <p:extLst>
      <p:ext uri="{BB962C8B-B14F-4D97-AF65-F5344CB8AC3E}">
        <p14:creationId xmlns:p14="http://schemas.microsoft.com/office/powerpoint/2010/main" xmlns="" val="1843216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Disruption</a:t>
            </a:r>
          </a:p>
        </p:txBody>
      </p:sp>
      <p:sp>
        <p:nvSpPr>
          <p:cNvPr id="3" name="Content Placeholder 2"/>
          <p:cNvSpPr>
            <a:spLocks noGrp="1"/>
          </p:cNvSpPr>
          <p:nvPr>
            <p:ph idx="1"/>
          </p:nvPr>
        </p:nvSpPr>
        <p:spPr/>
        <p:txBody>
          <a:bodyPr/>
          <a:lstStyle/>
          <a:p>
            <a:pPr marL="0" indent="0">
              <a:buNone/>
            </a:pPr>
            <a:r>
              <a:rPr lang="en-US" sz="1400" dirty="0"/>
              <a:t>Pods do not disappear until someone (a person or a controller) destroys them or there is an unavoidable hardware/software error. Kubernetes breaks down pod disruptions to two types: involuntary disruptions and voluntary disruptions.</a:t>
            </a:r>
          </a:p>
          <a:p>
            <a:pPr marL="0" indent="0">
              <a:buNone/>
            </a:pPr>
            <a:endParaRPr lang="en-US" sz="1400" dirty="0"/>
          </a:p>
          <a:p>
            <a:pPr marL="0" indent="0">
              <a:buNone/>
            </a:pPr>
            <a:r>
              <a:rPr lang="en-US" sz="1400" b="1" u="sng" dirty="0"/>
              <a:t>Involuntary Disruptions:</a:t>
            </a:r>
          </a:p>
          <a:p>
            <a:pPr lvl="1"/>
            <a:r>
              <a:rPr lang="en-US" sz="1200" dirty="0"/>
              <a:t>These disruptions are typical conditions that are not specific to Kubernetes </a:t>
            </a:r>
          </a:p>
          <a:p>
            <a:pPr lvl="1"/>
            <a:r>
              <a:rPr lang="en-US" sz="1200" dirty="0"/>
              <a:t>Examples:</a:t>
            </a:r>
          </a:p>
          <a:p>
            <a:pPr lvl="2"/>
            <a:r>
              <a:rPr lang="en-US" sz="1000" dirty="0"/>
              <a:t>Hardware failure on the machine backing the node</a:t>
            </a:r>
          </a:p>
          <a:p>
            <a:pPr lvl="2"/>
            <a:r>
              <a:rPr lang="en-US" sz="1000" dirty="0"/>
              <a:t>Hypervisor failure</a:t>
            </a:r>
          </a:p>
          <a:p>
            <a:pPr lvl="2"/>
            <a:r>
              <a:rPr lang="en-US" sz="1000" dirty="0"/>
              <a:t>Kernel panic</a:t>
            </a:r>
          </a:p>
          <a:p>
            <a:pPr lvl="2"/>
            <a:r>
              <a:rPr lang="en-US" sz="1000" dirty="0"/>
              <a:t>Node disappears from the cluster</a:t>
            </a:r>
          </a:p>
          <a:p>
            <a:pPr lvl="2">
              <a:spcBef>
                <a:spcPts val="360"/>
              </a:spcBef>
              <a:spcAft>
                <a:spcPts val="1200"/>
              </a:spcAft>
            </a:pPr>
            <a:r>
              <a:rPr lang="en-US" sz="1000" dirty="0"/>
              <a:t>Eviction of a pod due to resources</a:t>
            </a:r>
            <a:endParaRPr lang="en-US" sz="1400" dirty="0"/>
          </a:p>
          <a:p>
            <a:pPr marL="0" indent="0">
              <a:buNone/>
            </a:pPr>
            <a:r>
              <a:rPr lang="en-US" sz="1400" b="1" u="sng" dirty="0"/>
              <a:t>Voluntary Disruptions:</a:t>
            </a:r>
          </a:p>
          <a:p>
            <a:pPr lvl="1"/>
            <a:r>
              <a:rPr lang="en-US" sz="1200" dirty="0"/>
              <a:t>These disruptions include actions initiated by the application owner and a cluster administrator</a:t>
            </a:r>
          </a:p>
          <a:p>
            <a:pPr lvl="1"/>
            <a:r>
              <a:rPr lang="en-US" sz="1200" dirty="0"/>
              <a:t>Examples:</a:t>
            </a:r>
          </a:p>
          <a:p>
            <a:pPr lvl="2"/>
            <a:r>
              <a:rPr lang="en-US" sz="1000" dirty="0"/>
              <a:t>Deleting a deployment or other controller that manages the pod</a:t>
            </a:r>
          </a:p>
          <a:p>
            <a:pPr lvl="2"/>
            <a:r>
              <a:rPr lang="en-US" sz="1000" dirty="0"/>
              <a:t>Updating a deployment’s pod template causing a restart</a:t>
            </a:r>
          </a:p>
          <a:p>
            <a:pPr lvl="2"/>
            <a:r>
              <a:rPr lang="en-US" sz="1000" dirty="0"/>
              <a:t>Directly deleting a pod</a:t>
            </a:r>
          </a:p>
          <a:p>
            <a:pPr lvl="2"/>
            <a:r>
              <a:rPr lang="en-US" sz="1000" dirty="0"/>
              <a:t>Draining a node</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34</a:t>
            </a:fld>
            <a:endParaRPr lang="en-US" dirty="0"/>
          </a:p>
        </p:txBody>
      </p:sp>
    </p:spTree>
    <p:extLst>
      <p:ext uri="{BB962C8B-B14F-4D97-AF65-F5344CB8AC3E}">
        <p14:creationId xmlns:p14="http://schemas.microsoft.com/office/powerpoint/2010/main" xmlns="" val="3878560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Workloads</a:t>
            </a:r>
          </a:p>
        </p:txBody>
      </p:sp>
      <p:sp>
        <p:nvSpPr>
          <p:cNvPr id="3" name="Content Placeholder 2"/>
          <p:cNvSpPr>
            <a:spLocks noGrp="1"/>
          </p:cNvSpPr>
          <p:nvPr>
            <p:ph idx="1"/>
          </p:nvPr>
        </p:nvSpPr>
        <p:spPr/>
        <p:txBody>
          <a:bodyPr/>
          <a:lstStyle/>
          <a:p>
            <a:pPr marL="0" indent="0">
              <a:buNone/>
            </a:pPr>
            <a:r>
              <a:rPr lang="en-US" sz="1400" dirty="0"/>
              <a:t>As previously discussed, a pod represents a unit of deployment: a single instance of an application in Kubernetes. In order to mitigate pod disruptions and downtime for the application, there are several methods of replication available within Kubernetes.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35</a:t>
            </a:fld>
            <a:endParaRPr lang="en-US" dirty="0"/>
          </a:p>
        </p:txBody>
      </p:sp>
    </p:spTree>
    <p:extLst>
      <p:ext uri="{BB962C8B-B14F-4D97-AF65-F5344CB8AC3E}">
        <p14:creationId xmlns:p14="http://schemas.microsoft.com/office/powerpoint/2010/main" xmlns="" val="1060546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ReplicationController</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a:t>A </a:t>
            </a:r>
            <a:r>
              <a:rPr lang="en-US" sz="1400" dirty="0" err="1"/>
              <a:t>ReplicationController</a:t>
            </a:r>
            <a:r>
              <a:rPr lang="en-US" sz="1400" dirty="0"/>
              <a:t> ensures that a specified number of pod replicas are running at a given time. If there are too many pods, the </a:t>
            </a:r>
            <a:r>
              <a:rPr lang="en-US" sz="1400" dirty="0" err="1"/>
              <a:t>ReplicationController</a:t>
            </a:r>
            <a:r>
              <a:rPr lang="en-US" sz="1400" dirty="0"/>
              <a:t> terminates the extra pods. If there are too few pods, then the </a:t>
            </a:r>
            <a:r>
              <a:rPr lang="en-US" sz="1400" dirty="0" err="1"/>
              <a:t>ReplicationController</a:t>
            </a:r>
            <a:r>
              <a:rPr lang="en-US" sz="1400" dirty="0"/>
              <a:t> creates more pods. The pods </a:t>
            </a:r>
            <a:r>
              <a:rPr lang="en-US" sz="1400" dirty="0" err="1"/>
              <a:t>maintainted</a:t>
            </a:r>
            <a:r>
              <a:rPr lang="en-US" sz="1400" dirty="0"/>
              <a:t> by the </a:t>
            </a:r>
            <a:r>
              <a:rPr lang="en-US" sz="1400" dirty="0" err="1"/>
              <a:t>ReplicationController</a:t>
            </a:r>
            <a:r>
              <a:rPr lang="en-US" sz="1400" dirty="0"/>
              <a:t> are automatically replaced if they fail, are deleted or are terminated.  </a:t>
            </a:r>
          </a:p>
          <a:p>
            <a:pPr marL="0" indent="0">
              <a:buNone/>
            </a:pPr>
            <a:endParaRPr lang="en-US" sz="1400" dirty="0"/>
          </a:p>
          <a:p>
            <a:pPr marL="0" indent="0">
              <a:buNone/>
            </a:pPr>
            <a:r>
              <a:rPr lang="en-US" sz="1400" b="1" dirty="0"/>
              <a:t>Note: A Deployment that configures a </a:t>
            </a:r>
            <a:r>
              <a:rPr lang="en-US" sz="1400" b="1" dirty="0" err="1"/>
              <a:t>ReplicaSet</a:t>
            </a:r>
            <a:r>
              <a:rPr lang="en-US" sz="1400" b="1" dirty="0"/>
              <a:t> is now the recommended way to set up replication.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36</a:t>
            </a:fld>
            <a:endParaRPr lang="en-US" dirty="0"/>
          </a:p>
        </p:txBody>
      </p:sp>
    </p:spTree>
    <p:extLst>
      <p:ext uri="{BB962C8B-B14F-4D97-AF65-F5344CB8AC3E}">
        <p14:creationId xmlns:p14="http://schemas.microsoft.com/office/powerpoint/2010/main" xmlns="" val="61812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ReplicaSet</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err="1"/>
              <a:t>ReplicaSet</a:t>
            </a:r>
            <a:r>
              <a:rPr lang="en-US" sz="1400" dirty="0"/>
              <a:t> is the next-generation </a:t>
            </a:r>
            <a:r>
              <a:rPr lang="en-US" sz="1400" dirty="0" err="1"/>
              <a:t>ReplicationController</a:t>
            </a:r>
            <a:r>
              <a:rPr lang="en-US" sz="1400" dirty="0"/>
              <a:t> which is mainly used by </a:t>
            </a:r>
            <a:r>
              <a:rPr lang="en-US" sz="1400" i="1" dirty="0"/>
              <a:t>Deployment</a:t>
            </a:r>
            <a:r>
              <a:rPr lang="en-US" sz="1400" dirty="0"/>
              <a:t> as a mechanism to orchestrate pod creation, deletion and updates. The only difference between a </a:t>
            </a:r>
            <a:r>
              <a:rPr lang="en-US" sz="1400" dirty="0" err="1"/>
              <a:t>ReplicaSet</a:t>
            </a:r>
            <a:r>
              <a:rPr lang="en-US" sz="1400" dirty="0"/>
              <a:t> and a Replication Controller right now is the selector support. </a:t>
            </a:r>
            <a:r>
              <a:rPr lang="en-US" sz="1400" dirty="0" err="1"/>
              <a:t>ReplicaSet</a:t>
            </a:r>
            <a:r>
              <a:rPr lang="en-US" sz="1400" dirty="0"/>
              <a:t> supports the new set-based selector requirements. Set-based label requirements allow filtering keys according to a set of values. Three kinds of operators are supported: </a:t>
            </a:r>
            <a:r>
              <a:rPr lang="en-US" sz="1400" dirty="0" err="1"/>
              <a:t>in,notin</a:t>
            </a:r>
            <a:r>
              <a:rPr lang="en-US" sz="1400" dirty="0"/>
              <a:t> and exists (only the key identifier).</a:t>
            </a:r>
          </a:p>
          <a:p>
            <a:pPr marL="0" indent="0">
              <a:buNone/>
            </a:pPr>
            <a:endParaRPr lang="en-US" sz="1400" i="1" dirty="0"/>
          </a:p>
          <a:p>
            <a:pPr marL="0" indent="0">
              <a:buNone/>
            </a:pPr>
            <a:r>
              <a:rPr lang="en-US" sz="1400" b="1" dirty="0"/>
              <a:t>Note: It is recommended to use Deployments instead of directly using Replica Sets, unless you require custom update orchestration or don’t require updates at all. When you use Deployments you don’t have to worry about managing the </a:t>
            </a:r>
            <a:r>
              <a:rPr lang="en-US" sz="1400" b="1" dirty="0" err="1"/>
              <a:t>ReplicaSets</a:t>
            </a:r>
            <a:r>
              <a:rPr lang="en-US" sz="1400" b="1" dirty="0"/>
              <a:t> that they create. Deployments own and manage their </a:t>
            </a:r>
            <a:r>
              <a:rPr lang="en-US" sz="1400" b="1" dirty="0" err="1"/>
              <a:t>ReplicaSets</a:t>
            </a:r>
            <a:r>
              <a:rPr lang="en-US" sz="1400" b="1"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37</a:t>
            </a:fld>
            <a:endParaRPr lang="en-US" dirty="0"/>
          </a:p>
        </p:txBody>
      </p:sp>
    </p:spTree>
    <p:extLst>
      <p:ext uri="{BB962C8B-B14F-4D97-AF65-F5344CB8AC3E}">
        <p14:creationId xmlns:p14="http://schemas.microsoft.com/office/powerpoint/2010/main" xmlns="" val="110008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Deployment</a:t>
            </a:r>
          </a:p>
        </p:txBody>
      </p:sp>
      <p:sp>
        <p:nvSpPr>
          <p:cNvPr id="3" name="Content Placeholder 2"/>
          <p:cNvSpPr>
            <a:spLocks noGrp="1"/>
          </p:cNvSpPr>
          <p:nvPr>
            <p:ph idx="1"/>
          </p:nvPr>
        </p:nvSpPr>
        <p:spPr/>
        <p:txBody>
          <a:bodyPr/>
          <a:lstStyle/>
          <a:p>
            <a:pPr marL="0" indent="0">
              <a:buNone/>
            </a:pPr>
            <a:r>
              <a:rPr lang="en-US" sz="1400" dirty="0"/>
              <a:t>A Deployment controller provides declarative updates for Pods and </a:t>
            </a:r>
            <a:r>
              <a:rPr lang="en-US" sz="1400" dirty="0" err="1"/>
              <a:t>ReplicaSets</a:t>
            </a:r>
            <a:r>
              <a:rPr lang="en-US" sz="1400" dirty="0"/>
              <a:t>. </a:t>
            </a:r>
            <a:r>
              <a:rPr lang="en-US" sz="1400" dirty="0" err="1"/>
              <a:t>ReplicaSets</a:t>
            </a:r>
            <a:r>
              <a:rPr lang="en-US" sz="1400" dirty="0"/>
              <a:t> and Pods are not managed by the cluster admin, rather than through manipulation of the Deployment object. A desired state is described and the Deployment controller changes the actual state of the deployment to the desired state at a controlled rate. </a:t>
            </a:r>
          </a:p>
          <a:p>
            <a:pPr marL="0" indent="0">
              <a:buNone/>
            </a:pPr>
            <a:endParaRPr lang="en-US" sz="1400" dirty="0"/>
          </a:p>
          <a:p>
            <a:pPr marL="0" indent="0">
              <a:buNone/>
            </a:pPr>
            <a:r>
              <a:rPr lang="en-US" sz="1400" dirty="0"/>
              <a:t>Common use cases of a Deployment include:</a:t>
            </a:r>
          </a:p>
          <a:p>
            <a:pPr lvl="1"/>
            <a:r>
              <a:rPr lang="en-US" sz="1200" dirty="0"/>
              <a:t>Rollout of a </a:t>
            </a:r>
            <a:r>
              <a:rPr lang="en-US" sz="1200" dirty="0" err="1"/>
              <a:t>ReplicaSet</a:t>
            </a:r>
            <a:r>
              <a:rPr lang="en-US" sz="1200" dirty="0"/>
              <a:t> to create pods</a:t>
            </a:r>
          </a:p>
          <a:p>
            <a:pPr lvl="1"/>
            <a:r>
              <a:rPr lang="en-US" sz="1200" dirty="0"/>
              <a:t>Rollback to a previous version of the pods</a:t>
            </a:r>
          </a:p>
          <a:p>
            <a:pPr lvl="1"/>
            <a:r>
              <a:rPr lang="en-US" sz="1200" dirty="0"/>
              <a:t>Scale pods to facilitate the load</a:t>
            </a: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38</a:t>
            </a:fld>
            <a:endParaRPr lang="en-US" dirty="0"/>
          </a:p>
        </p:txBody>
      </p:sp>
      <p:pic>
        <p:nvPicPr>
          <p:cNvPr id="5" name="Picture 4">
            <a:extLst>
              <a:ext uri="{FF2B5EF4-FFF2-40B4-BE49-F238E27FC236}">
                <a16:creationId xmlns:a16="http://schemas.microsoft.com/office/drawing/2014/main" xmlns="" id="{87FDF2F2-455A-4F68-A45E-21BF8152E623}"/>
              </a:ext>
            </a:extLst>
          </p:cNvPr>
          <p:cNvPicPr>
            <a:picLocks noChangeAspect="1"/>
          </p:cNvPicPr>
          <p:nvPr/>
        </p:nvPicPr>
        <p:blipFill>
          <a:blip r:embed="rId2" cstate="print"/>
          <a:stretch>
            <a:fillRect/>
          </a:stretch>
        </p:blipFill>
        <p:spPr>
          <a:xfrm>
            <a:off x="2019920" y="3493956"/>
            <a:ext cx="5101111" cy="2208892"/>
          </a:xfrm>
          <a:prstGeom prst="rect">
            <a:avLst/>
          </a:prstGeom>
        </p:spPr>
      </p:pic>
      <p:sp>
        <p:nvSpPr>
          <p:cNvPr id="9" name="Rectangle 8">
            <a:extLst>
              <a:ext uri="{FF2B5EF4-FFF2-40B4-BE49-F238E27FC236}">
                <a16:creationId xmlns:a16="http://schemas.microsoft.com/office/drawing/2014/main" xmlns="" id="{B5A1AA81-5E10-4816-8C17-DF1C002A6251}"/>
              </a:ext>
            </a:extLst>
          </p:cNvPr>
          <p:cNvSpPr/>
          <p:nvPr/>
        </p:nvSpPr>
        <p:spPr>
          <a:xfrm>
            <a:off x="444626" y="5765316"/>
            <a:ext cx="8232304" cy="523220"/>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400" dirty="0">
                <a:solidFill>
                  <a:srgbClr val="666666"/>
                </a:solidFill>
                <a:latin typeface="+mn-lt"/>
              </a:rPr>
              <a:t>A Deployment’s rollout is triggered if and only if the Deployment’s pod template (.</a:t>
            </a:r>
            <a:r>
              <a:rPr lang="en-US" sz="1400" dirty="0" err="1">
                <a:solidFill>
                  <a:srgbClr val="666666"/>
                </a:solidFill>
                <a:latin typeface="+mn-lt"/>
              </a:rPr>
              <a:t>spec.template</a:t>
            </a:r>
            <a:r>
              <a:rPr lang="en-US" sz="1400" dirty="0">
                <a:solidFill>
                  <a:srgbClr val="666666"/>
                </a:solidFill>
                <a:latin typeface="+mn-lt"/>
              </a:rPr>
              <a:t>) is changed</a:t>
            </a:r>
          </a:p>
        </p:txBody>
      </p:sp>
    </p:spTree>
    <p:extLst>
      <p:ext uri="{BB962C8B-B14F-4D97-AF65-F5344CB8AC3E}">
        <p14:creationId xmlns:p14="http://schemas.microsoft.com/office/powerpoint/2010/main" xmlns="" val="1302104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Rolling Back a Deployment</a:t>
            </a:r>
          </a:p>
        </p:txBody>
      </p:sp>
      <p:sp>
        <p:nvSpPr>
          <p:cNvPr id="3" name="Content Placeholder 2"/>
          <p:cNvSpPr>
            <a:spLocks noGrp="1"/>
          </p:cNvSpPr>
          <p:nvPr>
            <p:ph idx="1"/>
          </p:nvPr>
        </p:nvSpPr>
        <p:spPr/>
        <p:txBody>
          <a:bodyPr/>
          <a:lstStyle/>
          <a:p>
            <a:pPr marL="0" indent="0">
              <a:buNone/>
            </a:pPr>
            <a:r>
              <a:rPr lang="en-US" sz="1400" dirty="0"/>
              <a:t>Sometimes a Deployment will need to be rolled back. This could be due to instability, such as a crash loop, or the containers need to be rolled back to a previous version. In order to do this, the following command is run:</a:t>
            </a:r>
          </a:p>
          <a:p>
            <a:pPr marL="0" indent="0">
              <a:buNone/>
            </a:pPr>
            <a:endParaRPr lang="en-US" sz="1400" dirty="0"/>
          </a:p>
          <a:p>
            <a:pPr marL="0" indent="0" algn="ctr">
              <a:buNone/>
            </a:pPr>
            <a:r>
              <a:rPr lang="en-US" sz="1200" i="1" dirty="0" err="1"/>
              <a:t>kubectl</a:t>
            </a:r>
            <a:r>
              <a:rPr lang="en-US" sz="1200" i="1" dirty="0"/>
              <a:t> set image deployments &lt;POD_NAME&gt; &lt;CONTAINER_NAME&gt;=&lt;IMAGE_NAME&gt;:&lt;VERSION&gt;</a:t>
            </a:r>
          </a:p>
          <a:p>
            <a:pPr marL="0" indent="0">
              <a:buNone/>
            </a:pPr>
            <a:endParaRPr lang="en-US" sz="1200" dirty="0"/>
          </a:p>
          <a:p>
            <a:pPr marL="0" indent="0">
              <a:buNone/>
            </a:pPr>
            <a:r>
              <a:rPr lang="en-US" sz="1200" dirty="0"/>
              <a:t>This will implement a rolling update of all pods that are the older version one at a time. At least one instance of the pod will be running until the update is complete. The exact number of instances will be depended on the </a:t>
            </a:r>
            <a:r>
              <a:rPr lang="en-US" sz="1200" i="1" dirty="0"/>
              <a:t>Desired</a:t>
            </a:r>
            <a:r>
              <a:rPr lang="en-US" sz="1200" dirty="0"/>
              <a:t> value defined in the Deployment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39</a:t>
            </a:fld>
            <a:endParaRPr lang="en-US" dirty="0"/>
          </a:p>
        </p:txBody>
      </p:sp>
    </p:spTree>
    <p:extLst>
      <p:ext uri="{BB962C8B-B14F-4D97-AF65-F5344CB8AC3E}">
        <p14:creationId xmlns:p14="http://schemas.microsoft.com/office/powerpoint/2010/main" xmlns="" val="199466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What is Kubernetes (K8s)</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Kubernetes is a container orchestration tool designed to help automate the deployment, scaling and management of containerized applications. Containers are grouped into logical units for easy management and discovery. Since Kubernetes is open source, the solution can be implemented on-premises or in the cloud (hybrid, public or private).</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a:t>
            </a:fld>
            <a:endParaRPr lang="en-US" dirty="0"/>
          </a:p>
        </p:txBody>
      </p:sp>
      <p:pic>
        <p:nvPicPr>
          <p:cNvPr id="6" name="Picture 2" descr="Kubernetes (container engine).png">
            <a:extLst>
              <a:ext uri="{FF2B5EF4-FFF2-40B4-BE49-F238E27FC236}">
                <a16:creationId xmlns:a16="http://schemas.microsoft.com/office/drawing/2014/main" xmlns="" id="{E02F3BA5-ACF9-4119-BF32-A38609038EC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09183" y="2681738"/>
            <a:ext cx="2477862" cy="24185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94945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Scaling a Deployment</a:t>
            </a:r>
          </a:p>
        </p:txBody>
      </p:sp>
      <p:sp>
        <p:nvSpPr>
          <p:cNvPr id="3" name="Content Placeholder 2"/>
          <p:cNvSpPr>
            <a:spLocks noGrp="1"/>
          </p:cNvSpPr>
          <p:nvPr>
            <p:ph idx="1"/>
          </p:nvPr>
        </p:nvSpPr>
        <p:spPr/>
        <p:txBody>
          <a:bodyPr/>
          <a:lstStyle/>
          <a:p>
            <a:pPr marL="0" indent="0">
              <a:buNone/>
            </a:pPr>
            <a:r>
              <a:rPr lang="en-US" sz="1400" dirty="0"/>
              <a:t>There are two ways of scaling a deployment: manual and auto-scaling.</a:t>
            </a:r>
          </a:p>
          <a:p>
            <a:pPr marL="0" indent="0">
              <a:buNone/>
            </a:pPr>
            <a:endParaRPr lang="en-US" sz="1400" dirty="0"/>
          </a:p>
          <a:p>
            <a:pPr marL="0" indent="0">
              <a:buNone/>
            </a:pPr>
            <a:r>
              <a:rPr lang="en-US" sz="1400" b="1" u="sng" dirty="0"/>
              <a:t>Manual Scaling:</a:t>
            </a:r>
          </a:p>
          <a:p>
            <a:pPr marL="0" indent="0">
              <a:buNone/>
            </a:pPr>
            <a:r>
              <a:rPr lang="en-US" sz="1400" dirty="0"/>
              <a:t>In order to manually scale a deployment, the following command must be run:</a:t>
            </a:r>
          </a:p>
          <a:p>
            <a:pPr marL="0" indent="0" algn="ctr">
              <a:buNone/>
            </a:pPr>
            <a:r>
              <a:rPr lang="en-US" sz="1400" i="1" dirty="0" err="1"/>
              <a:t>kubectl</a:t>
            </a:r>
            <a:r>
              <a:rPr lang="en-US" sz="1400" i="1" dirty="0"/>
              <a:t> scale deployment &lt;DEPLOYMENT-NAME&gt; --replicas=10</a:t>
            </a:r>
          </a:p>
          <a:p>
            <a:pPr marL="0" indent="0">
              <a:buNone/>
            </a:pPr>
            <a:endParaRPr lang="en-US" sz="1400" dirty="0"/>
          </a:p>
          <a:p>
            <a:pPr marL="0" indent="0">
              <a:buNone/>
            </a:pPr>
            <a:r>
              <a:rPr lang="en-US" sz="1400" b="1" u="sng" dirty="0"/>
              <a:t>Auto-Scaling:</a:t>
            </a:r>
          </a:p>
          <a:p>
            <a:pPr marL="0" indent="0">
              <a:buNone/>
            </a:pPr>
            <a:r>
              <a:rPr lang="en-US" sz="1400" dirty="0"/>
              <a:t>An </a:t>
            </a:r>
            <a:r>
              <a:rPr lang="en-US" sz="1400" dirty="0" err="1"/>
              <a:t>autoscaler</a:t>
            </a:r>
            <a:r>
              <a:rPr lang="en-US" sz="1400" dirty="0"/>
              <a:t> can be configured to determine the minimum and maximum number of pods you want to run based on the CPU utilization of your existing pods.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40</a:t>
            </a:fld>
            <a:endParaRPr lang="en-US" dirty="0"/>
          </a:p>
        </p:txBody>
      </p:sp>
    </p:spTree>
    <p:extLst>
      <p:ext uri="{BB962C8B-B14F-4D97-AF65-F5344CB8AC3E}">
        <p14:creationId xmlns:p14="http://schemas.microsoft.com/office/powerpoint/2010/main" xmlns="" val="2324334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StatefulSets</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err="1"/>
              <a:t>StatefulSets</a:t>
            </a:r>
            <a:r>
              <a:rPr lang="en-US" sz="1400" dirty="0"/>
              <a:t> are used to manage </a:t>
            </a:r>
            <a:r>
              <a:rPr lang="en-US" sz="1400" dirty="0" err="1"/>
              <a:t>stateful</a:t>
            </a:r>
            <a:r>
              <a:rPr lang="en-US" sz="1400" dirty="0"/>
              <a:t> application. A </a:t>
            </a:r>
            <a:r>
              <a:rPr lang="en-US" sz="1400" dirty="0" err="1"/>
              <a:t>StatefulSet</a:t>
            </a:r>
            <a:r>
              <a:rPr lang="en-US" sz="1400" dirty="0"/>
              <a:t> manages the deployment and scaling of a set of pods and provides guarantees about the ordering and uniqueness of the pods. Unlike a Deployment, a </a:t>
            </a:r>
            <a:r>
              <a:rPr lang="en-US" sz="1400" dirty="0" err="1"/>
              <a:t>StatefulSet</a:t>
            </a:r>
            <a:r>
              <a:rPr lang="en-US" sz="1400" dirty="0"/>
              <a:t> maintains a sticky identity for each of their Pods. These pods are created from the same spec, but are not interchangeable. Each has a persistent identifier that it maintains across any rescheduling.</a:t>
            </a:r>
          </a:p>
          <a:p>
            <a:pPr marL="0" indent="0">
              <a:buNone/>
            </a:pPr>
            <a:endParaRPr lang="en-US" sz="1400" dirty="0"/>
          </a:p>
          <a:p>
            <a:pPr marL="0" indent="0">
              <a:buNone/>
            </a:pPr>
            <a:r>
              <a:rPr lang="en-US" sz="1400" dirty="0" err="1"/>
              <a:t>StatefulSets</a:t>
            </a:r>
            <a:r>
              <a:rPr lang="en-US" sz="1400" dirty="0"/>
              <a:t> are valuable for applications that require one or more of the following.</a:t>
            </a:r>
          </a:p>
          <a:p>
            <a:pPr lvl="1"/>
            <a:r>
              <a:rPr lang="en-US" sz="1200" dirty="0"/>
              <a:t>Persistent, unique network identifiers.</a:t>
            </a:r>
          </a:p>
          <a:p>
            <a:pPr lvl="1"/>
            <a:r>
              <a:rPr lang="en-US" sz="1200" dirty="0"/>
              <a:t>Persistent, persistent storage.</a:t>
            </a:r>
          </a:p>
          <a:p>
            <a:pPr lvl="1"/>
            <a:r>
              <a:rPr lang="en-US" sz="1200" dirty="0"/>
              <a:t>Ordered, graceful deployment and scaling.</a:t>
            </a:r>
          </a:p>
          <a:p>
            <a:pPr lvl="1"/>
            <a:r>
              <a:rPr lang="en-US" sz="1200" dirty="0"/>
              <a:t>Ordered, graceful deletion and termination.</a:t>
            </a:r>
          </a:p>
          <a:p>
            <a:pPr lvl="1"/>
            <a:r>
              <a:rPr lang="en-US" sz="1200" dirty="0"/>
              <a:t>Ordered, automated rolling updates.</a:t>
            </a:r>
          </a:p>
          <a:p>
            <a:pPr marL="0" indent="0">
              <a:buNone/>
            </a:pPr>
            <a:endParaRPr lang="en-US" sz="1400" dirty="0"/>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41</a:t>
            </a:fld>
            <a:endParaRPr lang="en-US" dirty="0"/>
          </a:p>
        </p:txBody>
      </p:sp>
    </p:spTree>
    <p:extLst>
      <p:ext uri="{BB962C8B-B14F-4D97-AF65-F5344CB8AC3E}">
        <p14:creationId xmlns:p14="http://schemas.microsoft.com/office/powerpoint/2010/main" xmlns="" val="1209511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DaemonSet</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a:t>A </a:t>
            </a:r>
            <a:r>
              <a:rPr lang="en-US" sz="1400" dirty="0" err="1"/>
              <a:t>DaemonSet</a:t>
            </a:r>
            <a:r>
              <a:rPr lang="en-US" sz="1400" dirty="0"/>
              <a:t> ensures that all (or some) nodes have a copy of a pod running. As nodes are added to the cluster, pods are added to them. As nodes are removed from the cluster, those pods are removed. If you delete a </a:t>
            </a:r>
            <a:r>
              <a:rPr lang="en-US" sz="1400" dirty="0" err="1"/>
              <a:t>DaemonSet</a:t>
            </a:r>
            <a:r>
              <a:rPr lang="en-US" sz="1400" dirty="0"/>
              <a:t>, the pods it created will be deleted.</a:t>
            </a:r>
          </a:p>
          <a:p>
            <a:pPr marL="0" indent="0">
              <a:buNone/>
            </a:pPr>
            <a:endParaRPr lang="en-US" sz="1400" dirty="0"/>
          </a:p>
          <a:p>
            <a:pPr marL="0" indent="0">
              <a:buNone/>
            </a:pPr>
            <a:r>
              <a:rPr lang="en-US" sz="1400" dirty="0"/>
              <a:t>Typical use cases of a </a:t>
            </a:r>
            <a:r>
              <a:rPr lang="en-US" sz="1400" dirty="0" err="1"/>
              <a:t>DaemonSet</a:t>
            </a:r>
            <a:r>
              <a:rPr lang="en-US" sz="1400" dirty="0"/>
              <a:t> are:</a:t>
            </a:r>
          </a:p>
          <a:p>
            <a:pPr lvl="1"/>
            <a:r>
              <a:rPr lang="en-US" sz="1200" dirty="0"/>
              <a:t>Running a cluster storage daemon, such as </a:t>
            </a:r>
            <a:r>
              <a:rPr lang="en-US" sz="1200" dirty="0" err="1"/>
              <a:t>glusterd</a:t>
            </a:r>
            <a:r>
              <a:rPr lang="en-US" sz="1200" dirty="0"/>
              <a:t>, </a:t>
            </a:r>
            <a:r>
              <a:rPr lang="en-US" sz="1200" dirty="0" err="1"/>
              <a:t>ceph</a:t>
            </a:r>
            <a:r>
              <a:rPr lang="en-US" sz="1200" dirty="0"/>
              <a:t>, etc., on each node.</a:t>
            </a:r>
          </a:p>
          <a:p>
            <a:pPr lvl="1"/>
            <a:r>
              <a:rPr lang="en-US" sz="1200" dirty="0"/>
              <a:t>Running a logs collection daemon on every node, such as </a:t>
            </a:r>
            <a:r>
              <a:rPr lang="en-US" sz="1200" dirty="0" err="1"/>
              <a:t>fluentd</a:t>
            </a:r>
            <a:r>
              <a:rPr lang="en-US" sz="1200" dirty="0"/>
              <a:t> or </a:t>
            </a:r>
            <a:r>
              <a:rPr lang="en-US" sz="1200" dirty="0" err="1"/>
              <a:t>logstash</a:t>
            </a:r>
            <a:r>
              <a:rPr lang="en-US" sz="1200" dirty="0"/>
              <a:t>, etc.</a:t>
            </a:r>
          </a:p>
          <a:p>
            <a:pPr lvl="1"/>
            <a:r>
              <a:rPr lang="en-US" sz="1200" dirty="0"/>
              <a:t>Running a node monitoring daemon on every node, such as Prometheus, </a:t>
            </a:r>
            <a:r>
              <a:rPr lang="en-US" sz="1200" dirty="0" err="1"/>
              <a:t>collectd</a:t>
            </a:r>
            <a:r>
              <a:rPr lang="en-US" sz="1200" dirty="0"/>
              <a:t>, etc.</a:t>
            </a:r>
          </a:p>
          <a:p>
            <a:pPr lvl="1"/>
            <a:r>
              <a:rPr lang="en-US" sz="1200" dirty="0"/>
              <a:t>Running a network daemon on every node, such as Weave Net, </a:t>
            </a:r>
            <a:r>
              <a:rPr lang="en-US" sz="1200" dirty="0" err="1"/>
              <a:t>Kube</a:t>
            </a:r>
            <a:r>
              <a:rPr lang="en-US" sz="1200" dirty="0"/>
              <a:t>-Proxy, etc.</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42</a:t>
            </a:fld>
            <a:endParaRPr lang="en-US" dirty="0"/>
          </a:p>
        </p:txBody>
      </p:sp>
    </p:spTree>
    <p:extLst>
      <p:ext uri="{BB962C8B-B14F-4D97-AF65-F5344CB8AC3E}">
        <p14:creationId xmlns:p14="http://schemas.microsoft.com/office/powerpoint/2010/main" xmlns="" val="4193325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Configuration Best Practices</a:t>
            </a:r>
          </a:p>
        </p:txBody>
      </p:sp>
      <p:sp>
        <p:nvSpPr>
          <p:cNvPr id="3" name="Content Placeholder 2"/>
          <p:cNvSpPr>
            <a:spLocks noGrp="1"/>
          </p:cNvSpPr>
          <p:nvPr>
            <p:ph idx="1"/>
          </p:nvPr>
        </p:nvSpPr>
        <p:spPr/>
        <p:txBody>
          <a:bodyPr/>
          <a:lstStyle/>
          <a:p>
            <a:pPr marL="342900" indent="-342900">
              <a:buFont typeface="+mj-lt"/>
              <a:buAutoNum type="arabicPeriod"/>
            </a:pPr>
            <a:r>
              <a:rPr lang="en-US" sz="1400" dirty="0"/>
              <a:t>Write configuration files using YAML rather than JSON. Though these formats typically can be used interchangeable, YAML tends to be more user-friendly.</a:t>
            </a:r>
          </a:p>
          <a:p>
            <a:pPr marL="342900" indent="-342900">
              <a:buFont typeface="+mj-lt"/>
              <a:buAutoNum type="arabicPeriod"/>
            </a:pPr>
            <a:r>
              <a:rPr lang="en-US" sz="1400" dirty="0"/>
              <a:t>Don’t use naked pods (i.e. pods not bound to a </a:t>
            </a:r>
            <a:r>
              <a:rPr lang="en-US" sz="1400" dirty="0" err="1"/>
              <a:t>ReplicaSet</a:t>
            </a:r>
            <a:r>
              <a:rPr lang="en-US" sz="1400" dirty="0"/>
              <a:t> or Deployment) if it can be avoid it. Naked Pods will not be rescheduled in the event of a node failure.</a:t>
            </a:r>
          </a:p>
          <a:p>
            <a:pPr marL="342900" indent="-342900">
              <a:buFont typeface="+mj-lt"/>
              <a:buAutoNum type="arabicPeriod"/>
            </a:pPr>
            <a:r>
              <a:rPr lang="en-US" sz="1400" dirty="0"/>
              <a:t>Create a Service before its corresponding backend workloads (Deployments or </a:t>
            </a:r>
            <a:r>
              <a:rPr lang="en-US" sz="1400" dirty="0" err="1"/>
              <a:t>ReplicaSets</a:t>
            </a:r>
            <a:r>
              <a:rPr lang="en-US" sz="1400" dirty="0"/>
              <a:t>), and before any workloads that need to access it. When Kubernetes starts a container, it provides environment variables pointing to all the Services which were running when the container was started.</a:t>
            </a:r>
          </a:p>
          <a:p>
            <a:pPr marL="342900" indent="-342900">
              <a:buFont typeface="+mj-lt"/>
              <a:buAutoNum type="arabicPeriod"/>
            </a:pPr>
            <a:r>
              <a:rPr lang="en-US" sz="1400" dirty="0"/>
              <a:t>Don’t specify a </a:t>
            </a:r>
            <a:r>
              <a:rPr lang="en-US" sz="1400" dirty="0" err="1"/>
              <a:t>hostPort</a:t>
            </a:r>
            <a:r>
              <a:rPr lang="en-US" sz="1400" dirty="0"/>
              <a:t> for a Pod unless it is absolutely necessary. When a Pod bound to a </a:t>
            </a:r>
            <a:r>
              <a:rPr lang="en-US" sz="1400" dirty="0" err="1"/>
              <a:t>hostPort</a:t>
            </a:r>
            <a:r>
              <a:rPr lang="en-US" sz="1400" dirty="0"/>
              <a:t>, it limits the number of places the Pod can be scheduled, because each &lt;</a:t>
            </a:r>
            <a:r>
              <a:rPr lang="en-US" sz="1400" dirty="0" err="1"/>
              <a:t>hostIP</a:t>
            </a:r>
            <a:r>
              <a:rPr lang="en-US" sz="1400" dirty="0"/>
              <a:t>, </a:t>
            </a:r>
            <a:r>
              <a:rPr lang="en-US" sz="1400" dirty="0" err="1"/>
              <a:t>hostPort</a:t>
            </a:r>
            <a:r>
              <a:rPr lang="en-US" sz="1400" dirty="0"/>
              <a:t>, protocol&gt; combination must be unique. </a:t>
            </a:r>
          </a:p>
          <a:p>
            <a:pPr marL="342900" indent="-342900">
              <a:buFont typeface="+mj-lt"/>
              <a:buAutoNum type="arabicPeriod"/>
            </a:pPr>
            <a:r>
              <a:rPr lang="en-US" sz="1400" dirty="0"/>
              <a:t>Avoid using </a:t>
            </a:r>
            <a:r>
              <a:rPr lang="en-US" sz="1400" dirty="0" err="1"/>
              <a:t>hostNetwork</a:t>
            </a:r>
            <a:r>
              <a:rPr lang="en-US" sz="1400" dirty="0"/>
              <a:t>, for the same reasons as </a:t>
            </a:r>
            <a:r>
              <a:rPr lang="en-US" sz="1400" dirty="0" err="1"/>
              <a:t>hostPort</a:t>
            </a:r>
            <a:r>
              <a:rPr lang="en-US" sz="1400" dirty="0"/>
              <a:t>.</a:t>
            </a:r>
          </a:p>
          <a:p>
            <a:pPr marL="342900" indent="-342900">
              <a:buFont typeface="+mj-lt"/>
              <a:buAutoNum type="arabicPeriod"/>
            </a:pPr>
            <a:r>
              <a:rPr lang="en-US" sz="1400" dirty="0"/>
              <a:t>Define and use labels that identify semantic attributes of your application or Deployment, such as { app: </a:t>
            </a:r>
            <a:r>
              <a:rPr lang="en-US" sz="1400" dirty="0" err="1"/>
              <a:t>myapp</a:t>
            </a:r>
            <a:r>
              <a:rPr lang="en-US" sz="1400" dirty="0"/>
              <a:t>, tier: frontend, phase: test, deployment: v3 }. You can use these labels to select the appropriate Pods for other resources;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43</a:t>
            </a:fld>
            <a:endParaRPr lang="en-US" dirty="0"/>
          </a:p>
        </p:txBody>
      </p:sp>
    </p:spTree>
    <p:extLst>
      <p:ext uri="{BB962C8B-B14F-4D97-AF65-F5344CB8AC3E}">
        <p14:creationId xmlns:p14="http://schemas.microsoft.com/office/powerpoint/2010/main" xmlns="" val="379055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Compute Resource Allocation</a:t>
            </a:r>
          </a:p>
        </p:txBody>
      </p:sp>
      <p:sp>
        <p:nvSpPr>
          <p:cNvPr id="3" name="Content Placeholder 2"/>
          <p:cNvSpPr>
            <a:spLocks noGrp="1"/>
          </p:cNvSpPr>
          <p:nvPr>
            <p:ph idx="1"/>
          </p:nvPr>
        </p:nvSpPr>
        <p:spPr/>
        <p:txBody>
          <a:bodyPr/>
          <a:lstStyle/>
          <a:p>
            <a:pPr marL="0" indent="0">
              <a:buNone/>
            </a:pPr>
            <a:r>
              <a:rPr lang="en-US" sz="1400" dirty="0"/>
              <a:t>When creating a pod, you can optionally specify how much CPU and memory (RAM) each container requires (i.e. requests) and the limits. When these metrics are identified and used, the scheduler can make more informed decision on which node to deploy the pod to. </a:t>
            </a:r>
          </a:p>
          <a:p>
            <a:pPr marL="0" indent="0">
              <a:buNone/>
            </a:pPr>
            <a:endParaRPr lang="en-US" sz="1400" dirty="0"/>
          </a:p>
          <a:p>
            <a:pPr marL="0" indent="0">
              <a:buNone/>
            </a:pPr>
            <a:r>
              <a:rPr lang="en-US" sz="1400" dirty="0"/>
              <a:t>Each container of a pod can specify one or more of the following:</a:t>
            </a:r>
          </a:p>
          <a:p>
            <a:pPr lvl="1"/>
            <a:r>
              <a:rPr lang="en-US" sz="1200" dirty="0"/>
              <a:t>CPU request</a:t>
            </a:r>
          </a:p>
          <a:p>
            <a:pPr lvl="1"/>
            <a:r>
              <a:rPr lang="en-US" sz="1200" dirty="0"/>
              <a:t>CPU limit</a:t>
            </a:r>
          </a:p>
          <a:p>
            <a:pPr lvl="1"/>
            <a:r>
              <a:rPr lang="en-US" sz="1200" dirty="0"/>
              <a:t>Memory request</a:t>
            </a:r>
          </a:p>
          <a:p>
            <a:pPr lvl="1"/>
            <a:r>
              <a:rPr lang="en-US" sz="1200" dirty="0"/>
              <a:t>Memory limit</a:t>
            </a:r>
          </a:p>
          <a:p>
            <a:pPr marL="0" indent="-11113">
              <a:buNone/>
            </a:pPr>
            <a:r>
              <a:rPr lang="en-US" sz="1400" dirty="0"/>
              <a:t>While theses are defined at the container level, the pod resource requests and limits is the </a:t>
            </a:r>
            <a:r>
              <a:rPr lang="en-US" sz="1400" dirty="0" err="1"/>
              <a:t>sume</a:t>
            </a:r>
            <a:r>
              <a:rPr lang="en-US" sz="1400" dirty="0"/>
              <a:t> of the resource requests/limits for the resource (i.e. containers).</a:t>
            </a:r>
          </a:p>
          <a:p>
            <a:pPr marL="0" indent="-11113">
              <a:buNone/>
            </a:pPr>
            <a:endParaRPr lang="en-US" sz="1400" dirty="0"/>
          </a:p>
          <a:p>
            <a:pPr marL="0" indent="-11113">
              <a:buNone/>
            </a:pPr>
            <a:r>
              <a:rPr lang="en-US" sz="1400" dirty="0"/>
              <a:t>When a pod is created, the scheduler selects a node for the pod to run on. Each node has a maximum capacity for each of the resource types – the amount of CPU and memory available. The scheduler will ensure the sum of the pod’s compute resource request is less than the capacity available on the node.</a:t>
            </a:r>
          </a:p>
          <a:p>
            <a:pPr marL="0" indent="-11113">
              <a:buNone/>
            </a:pPr>
            <a:endParaRPr lang="en-US" sz="1400" dirty="0"/>
          </a:p>
          <a:p>
            <a:pPr marL="0" indent="-11113">
              <a:buNone/>
            </a:pPr>
            <a:r>
              <a:rPr lang="en-US" sz="1400" dirty="0"/>
              <a:t>If a container exceeds the limits provided, it may be evicted from the node (or terminated) and restarted on a different node.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44</a:t>
            </a:fld>
            <a:endParaRPr lang="en-US" dirty="0"/>
          </a:p>
        </p:txBody>
      </p:sp>
    </p:spTree>
    <p:extLst>
      <p:ext uri="{BB962C8B-B14F-4D97-AF65-F5344CB8AC3E}">
        <p14:creationId xmlns:p14="http://schemas.microsoft.com/office/powerpoint/2010/main" xmlns="" val="890540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Taints and Tolerations</a:t>
            </a:r>
          </a:p>
        </p:txBody>
      </p:sp>
      <p:sp>
        <p:nvSpPr>
          <p:cNvPr id="3" name="Content Placeholder 2"/>
          <p:cNvSpPr>
            <a:spLocks noGrp="1"/>
          </p:cNvSpPr>
          <p:nvPr>
            <p:ph idx="1"/>
          </p:nvPr>
        </p:nvSpPr>
        <p:spPr/>
        <p:txBody>
          <a:bodyPr/>
          <a:lstStyle/>
          <a:p>
            <a:pPr marL="0" indent="0">
              <a:buNone/>
            </a:pPr>
            <a:r>
              <a:rPr lang="en-US" sz="1400" dirty="0"/>
              <a:t>Taints on a node allow the node to repel a set of pods. Taints and tolerations work in parallel to prevent pods from being scheduled on inappropriate nodes. If one or more taints are applied to a node, then the node should not accept any pods that do not tolerate the taint(s). Tolerations are applied to pods and allow the pods to be scheduled onto nodes with matching taints.</a:t>
            </a:r>
          </a:p>
          <a:p>
            <a:pPr marL="0" indent="0">
              <a:buNone/>
            </a:pPr>
            <a:endParaRPr lang="en-US" sz="1400" dirty="0"/>
          </a:p>
          <a:p>
            <a:pPr marL="0" indent="0">
              <a:buNone/>
            </a:pPr>
            <a:r>
              <a:rPr lang="en-US" sz="1400" dirty="0"/>
              <a:t>By default, a newly created cluster will not schedule pods on the master for security reasons. If you want to be able to schedule pods on the master, the taint must be removed. This will enable the scheduler to schedule pods on any node.</a:t>
            </a:r>
          </a:p>
          <a:p>
            <a:pPr marL="0" indent="0">
              <a:buNone/>
            </a:pPr>
            <a:endParaRPr lang="en-US" sz="1400" dirty="0"/>
          </a:p>
          <a:p>
            <a:pPr marL="0" indent="0">
              <a:buNone/>
            </a:pPr>
            <a:r>
              <a:rPr lang="en-US" sz="1400" dirty="0"/>
              <a:t>Use cases for taints and tolerations include:</a:t>
            </a:r>
          </a:p>
          <a:p>
            <a:pPr lvl="1"/>
            <a:r>
              <a:rPr lang="en-US" sz="1200" i="1" dirty="0"/>
              <a:t>Dedicated Nodes</a:t>
            </a:r>
            <a:r>
              <a:rPr lang="en-US" sz="1200" dirty="0"/>
              <a:t>: In a cluster, there may be a subset of nodes that need to be reserved for exclusive use of a particular set of users. In order to achieve this, you can add a taint to those nodes and add the corresponding toleration to the pods of the specific users.</a:t>
            </a:r>
          </a:p>
          <a:p>
            <a:pPr lvl="1"/>
            <a:r>
              <a:rPr lang="en-US" sz="1200" i="1" dirty="0"/>
              <a:t>Nodes with Special Hardware</a:t>
            </a:r>
            <a:r>
              <a:rPr lang="en-US" sz="1200" dirty="0"/>
              <a:t>: In a cluster where there is subset of nodes that have specialized hardware (ex. GPUs), a taint and toleration can be put in place to prevent pods that do not require the specialized software to be scheduled. This will leave room for future pods to be deployed to the subset of nodes.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45</a:t>
            </a:fld>
            <a:endParaRPr lang="en-US" dirty="0"/>
          </a:p>
        </p:txBody>
      </p:sp>
    </p:spTree>
    <p:extLst>
      <p:ext uri="{BB962C8B-B14F-4D97-AF65-F5344CB8AC3E}">
        <p14:creationId xmlns:p14="http://schemas.microsoft.com/office/powerpoint/2010/main" xmlns="" val="803476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Secrets</a:t>
            </a:r>
          </a:p>
        </p:txBody>
      </p:sp>
      <p:sp>
        <p:nvSpPr>
          <p:cNvPr id="3" name="Content Placeholder 2"/>
          <p:cNvSpPr>
            <a:spLocks noGrp="1"/>
          </p:cNvSpPr>
          <p:nvPr>
            <p:ph idx="1"/>
          </p:nvPr>
        </p:nvSpPr>
        <p:spPr/>
        <p:txBody>
          <a:bodyPr/>
          <a:lstStyle/>
          <a:p>
            <a:pPr marL="0" indent="0">
              <a:buNone/>
            </a:pPr>
            <a:r>
              <a:rPr lang="en-US" sz="1400" dirty="0"/>
              <a:t>Secrets are designed to hold sensitive information such as credentials, </a:t>
            </a:r>
            <a:r>
              <a:rPr lang="en-US" sz="1400" dirty="0" err="1"/>
              <a:t>Oauth</a:t>
            </a:r>
            <a:r>
              <a:rPr lang="en-US" sz="1400" dirty="0"/>
              <a:t> tokens and </a:t>
            </a:r>
            <a:r>
              <a:rPr lang="en-US" sz="1400" dirty="0" err="1"/>
              <a:t>ssh</a:t>
            </a:r>
            <a:r>
              <a:rPr lang="en-US" sz="1400" dirty="0"/>
              <a:t> keys. The use of Secrets provides greater flexibility and security for this information in comparison to putting it within the pod definition (i.e. YAML) or in a Docker image (i.e. </a:t>
            </a:r>
            <a:r>
              <a:rPr lang="en-US" sz="1400" dirty="0" err="1"/>
              <a:t>Dockerfile</a:t>
            </a:r>
            <a:r>
              <a:rPr lang="en-US" sz="1400" dirty="0"/>
              <a:t> or </a:t>
            </a:r>
            <a:r>
              <a:rPr lang="en-US" sz="1400" dirty="0" err="1"/>
              <a:t>application.properties</a:t>
            </a:r>
            <a:r>
              <a:rPr lang="en-US" sz="1400" dirty="0"/>
              <a:t>). </a:t>
            </a:r>
          </a:p>
          <a:p>
            <a:pPr marL="0" indent="0">
              <a:buNone/>
            </a:pPr>
            <a:endParaRPr lang="en-US" sz="1400" dirty="0"/>
          </a:p>
          <a:p>
            <a:pPr marL="0" indent="0">
              <a:buNone/>
            </a:pPr>
            <a:r>
              <a:rPr lang="en-US" sz="1400" b="1" u="sng" dirty="0"/>
              <a:t>Built-in Secrets:</a:t>
            </a:r>
            <a:endParaRPr lang="en-US" sz="1400" dirty="0"/>
          </a:p>
          <a:p>
            <a:pPr marL="0" indent="0">
              <a:spcAft>
                <a:spcPts val="1200"/>
              </a:spcAft>
              <a:buNone/>
            </a:pPr>
            <a:r>
              <a:rPr lang="en-US" sz="1400" dirty="0"/>
              <a:t>Kubernetes automatically creates secrets which contain credentials for accessing the API and it automatically modifies your pods to use this type of secret.</a:t>
            </a:r>
          </a:p>
          <a:p>
            <a:pPr marL="0" indent="0">
              <a:buNone/>
            </a:pPr>
            <a:r>
              <a:rPr lang="en-US" sz="1400" b="1" u="sng" dirty="0"/>
              <a:t>Custom Secrets:</a:t>
            </a:r>
          </a:p>
          <a:p>
            <a:pPr marL="0" indent="0">
              <a:buNone/>
            </a:pPr>
            <a:r>
              <a:rPr lang="en-US" sz="1400" dirty="0"/>
              <a:t>Custom secrets can be created to handle the pod’s use of credentials like a database. </a:t>
            </a:r>
          </a:p>
          <a:p>
            <a:pPr marL="0" indent="0">
              <a:buNone/>
            </a:pPr>
            <a:endParaRPr lang="en-US" sz="1400" dirty="0"/>
          </a:p>
          <a:p>
            <a:pPr marL="0" indent="0">
              <a:buNone/>
            </a:pPr>
            <a:r>
              <a:rPr lang="en-US" sz="1400" dirty="0"/>
              <a:t>Secrets can be mounted as data volumes or be exposed as environment variables to be used by a container in a pod. They can also be used by other parts of the system, without being directly exposed to the pod. A secret is only sent to a node if a pod on that node requires it. It is not written to disk. It is stored in a </a:t>
            </a:r>
            <a:r>
              <a:rPr lang="en-US" sz="1400" dirty="0" err="1"/>
              <a:t>tmpfs</a:t>
            </a:r>
            <a:r>
              <a:rPr lang="en-US" sz="1400" dirty="0"/>
              <a:t> and does not come to rest on the node. It is deleted once the pod that depends on it is deleted.</a:t>
            </a:r>
          </a:p>
          <a:p>
            <a:pPr marL="0" indent="0">
              <a:buNone/>
            </a:pPr>
            <a:endParaRPr lang="en-US" sz="1400" dirty="0"/>
          </a:p>
          <a:p>
            <a:pPr marL="0" indent="0">
              <a:buNone/>
            </a:pPr>
            <a:r>
              <a:rPr lang="en-US" sz="1400" dirty="0"/>
              <a:t>There may be secrets for several pods on the same node. However, only the secrets that a pod requests are potentially visible within its containers. Therefore, one Pod does not have access to the secrets of another pod.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46</a:t>
            </a:fld>
            <a:endParaRPr lang="en-US" dirty="0"/>
          </a:p>
        </p:txBody>
      </p:sp>
    </p:spTree>
    <p:extLst>
      <p:ext uri="{BB962C8B-B14F-4D97-AF65-F5344CB8AC3E}">
        <p14:creationId xmlns:p14="http://schemas.microsoft.com/office/powerpoint/2010/main" xmlns="" val="1593640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Networking</a:t>
            </a:r>
          </a:p>
        </p:txBody>
      </p:sp>
      <p:sp>
        <p:nvSpPr>
          <p:cNvPr id="3" name="Content Placeholder 2"/>
          <p:cNvSpPr>
            <a:spLocks noGrp="1"/>
          </p:cNvSpPr>
          <p:nvPr>
            <p:ph idx="1"/>
          </p:nvPr>
        </p:nvSpPr>
        <p:spPr/>
        <p:txBody>
          <a:bodyPr/>
          <a:lstStyle/>
          <a:p>
            <a:pPr marL="0" indent="0">
              <a:buNone/>
            </a:pPr>
            <a:r>
              <a:rPr lang="en-US" sz="1400" dirty="0"/>
              <a:t>Kubernetes pods are ephemeral in nature. While there are controllers that handle the replication and creation of pods when they die, these pods are made of new containers. The container creation (and destruction) is handled dynamically. Each pod will be given it’s own IP address, but due to the nature of pods and containers, the IP address can not be relied on.</a:t>
            </a:r>
          </a:p>
          <a:p>
            <a:pPr marL="0" indent="0">
              <a:buNone/>
            </a:pPr>
            <a:endParaRPr lang="en-US" sz="1400" dirty="0"/>
          </a:p>
          <a:p>
            <a:pPr marL="0" indent="0">
              <a:buNone/>
            </a:pPr>
            <a:r>
              <a:rPr lang="en-US" sz="1400" dirty="0"/>
              <a:t>As a result, Kubernetes provides several networking solutions that will help achieve the stability required for networking.</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47</a:t>
            </a:fld>
            <a:endParaRPr lang="en-US" dirty="0"/>
          </a:p>
        </p:txBody>
      </p:sp>
    </p:spTree>
    <p:extLst>
      <p:ext uri="{BB962C8B-B14F-4D97-AF65-F5344CB8AC3E}">
        <p14:creationId xmlns:p14="http://schemas.microsoft.com/office/powerpoint/2010/main" xmlns="" val="2733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a:t>
            </a:r>
          </a:p>
        </p:txBody>
      </p:sp>
      <p:sp>
        <p:nvSpPr>
          <p:cNvPr id="3" name="Content Placeholder 2"/>
          <p:cNvSpPr>
            <a:spLocks noGrp="1"/>
          </p:cNvSpPr>
          <p:nvPr>
            <p:ph idx="1"/>
          </p:nvPr>
        </p:nvSpPr>
        <p:spPr/>
        <p:txBody>
          <a:bodyPr/>
          <a:lstStyle/>
          <a:p>
            <a:pPr marL="0" indent="0">
              <a:buNone/>
            </a:pPr>
            <a:r>
              <a:rPr lang="en-US" sz="1400" dirty="0"/>
              <a:t>A Service is a policy that defines how a pod is accessed. The pod, or set of pods, that are targeted by a Service is typically defined by a Label Selector. The value of the Label Selector is matched to a label that is within a pod’s definition. </a:t>
            </a:r>
          </a:p>
          <a:p>
            <a:pPr marL="0" indent="0">
              <a:buNone/>
            </a:pPr>
            <a:endParaRPr lang="en-US" sz="1400" dirty="0"/>
          </a:p>
          <a:p>
            <a:pPr marL="0" indent="0">
              <a:buNone/>
            </a:pPr>
            <a:r>
              <a:rPr lang="en-US" sz="1400" dirty="0"/>
              <a:t>Each Service is assigned a unique IP address (also called </a:t>
            </a:r>
            <a:r>
              <a:rPr lang="en-US" sz="1400" dirty="0" err="1"/>
              <a:t>clusterIP</a:t>
            </a:r>
            <a:r>
              <a:rPr lang="en-US" sz="1400" dirty="0"/>
              <a:t>). This address is tied to the lifespan of the Service. It will not change while the Service is alive. Pods can be configured to talk to the Service and the communication to the Service will be automatically load-balanced out to one pod that is a member of the Service through endpoints. Each pod will be given an endpoint and the endpoint is automatically removed and disassociated from the Service when the pod dies. New pods with the matching selector will have their endpoints get automatically added.</a:t>
            </a:r>
          </a:p>
          <a:p>
            <a:pPr marL="0" indent="0">
              <a:buNone/>
            </a:pPr>
            <a:endParaRPr lang="en-US" sz="1400" dirty="0"/>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48</a:t>
            </a:fld>
            <a:endParaRPr lang="en-US" dirty="0"/>
          </a:p>
        </p:txBody>
      </p:sp>
    </p:spTree>
    <p:extLst>
      <p:ext uri="{BB962C8B-B14F-4D97-AF65-F5344CB8AC3E}">
        <p14:creationId xmlns:p14="http://schemas.microsoft.com/office/powerpoint/2010/main" xmlns="" val="3196943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Accessing the Service – DNS &amp; Environment Variables</a:t>
            </a:r>
          </a:p>
        </p:txBody>
      </p:sp>
      <p:sp>
        <p:nvSpPr>
          <p:cNvPr id="3" name="Content Placeholder 2"/>
          <p:cNvSpPr>
            <a:spLocks noGrp="1"/>
          </p:cNvSpPr>
          <p:nvPr>
            <p:ph idx="1"/>
          </p:nvPr>
        </p:nvSpPr>
        <p:spPr/>
        <p:txBody>
          <a:bodyPr/>
          <a:lstStyle/>
          <a:p>
            <a:pPr marL="0" indent="0">
              <a:buNone/>
            </a:pPr>
            <a:r>
              <a:rPr lang="en-US" sz="1400" dirty="0"/>
              <a:t>Kubernetes supports two primary modes of finding a Service – DNS and environment variables.</a:t>
            </a:r>
          </a:p>
          <a:p>
            <a:pPr marL="0" indent="0">
              <a:buNone/>
            </a:pPr>
            <a:endParaRPr lang="en-US" sz="1400" dirty="0"/>
          </a:p>
          <a:p>
            <a:pPr marL="0" indent="0">
              <a:buNone/>
            </a:pPr>
            <a:r>
              <a:rPr lang="en-US" sz="1400" b="1" u="sng" dirty="0"/>
              <a:t>Environment Variables:</a:t>
            </a:r>
          </a:p>
          <a:p>
            <a:pPr marL="0" indent="0">
              <a:spcAft>
                <a:spcPts val="1200"/>
              </a:spcAft>
              <a:buNone/>
            </a:pPr>
            <a:r>
              <a:rPr lang="en-US" sz="1400" dirty="0"/>
              <a:t>When Kubernetes starts a container, it provides environment variables pointing to all the Services which were running when the container was started. As a result, it is best practice to create Services before deploying a Pod.</a:t>
            </a:r>
          </a:p>
          <a:p>
            <a:pPr marL="0" indent="0">
              <a:buNone/>
            </a:pPr>
            <a:r>
              <a:rPr lang="en-US" sz="1400" b="1" u="sng" dirty="0"/>
              <a:t>DNS:</a:t>
            </a:r>
          </a:p>
          <a:p>
            <a:pPr marL="0" indent="0">
              <a:buNone/>
            </a:pPr>
            <a:r>
              <a:rPr lang="en-US" sz="1400" dirty="0"/>
              <a:t>Kubernetes offers a DNS cluster add-on Service, </a:t>
            </a:r>
            <a:r>
              <a:rPr lang="en-US" sz="1400" dirty="0" err="1"/>
              <a:t>kube-dns</a:t>
            </a:r>
            <a:r>
              <a:rPr lang="en-US" sz="1400" dirty="0"/>
              <a:t>, which automatically assigns DNS names to Services. The DNS add-on schedules a Pod and Service on the cluster which configures </a:t>
            </a:r>
            <a:r>
              <a:rPr lang="en-US" sz="1400" dirty="0" err="1"/>
              <a:t>kubelet</a:t>
            </a:r>
            <a:r>
              <a:rPr lang="en-US" sz="1400" dirty="0"/>
              <a:t> to force containers to use the DNS Service’s IP address to resolve DNS names. </a:t>
            </a:r>
          </a:p>
          <a:p>
            <a:pPr marL="0" indent="0">
              <a:buNone/>
            </a:pPr>
            <a:endParaRPr lang="en-US" sz="1400" dirty="0"/>
          </a:p>
          <a:p>
            <a:pPr marL="0" indent="0">
              <a:buNone/>
            </a:pPr>
            <a:r>
              <a:rPr lang="en-US" sz="1400" dirty="0"/>
              <a:t>Every Service defined in the cluster (including the DNS server itself) is assigned a DNS name. The DNS pod watches Kubernetes API for new Services and creates a set of DNS records for each. </a:t>
            </a:r>
          </a:p>
          <a:p>
            <a:pPr marL="0" indent="0">
              <a:buNone/>
            </a:pPr>
            <a:endParaRPr lang="en-US" sz="1400" dirty="0"/>
          </a:p>
          <a:p>
            <a:pPr marL="0" indent="0">
              <a:buNone/>
            </a:pPr>
            <a:r>
              <a:rPr lang="en-US" sz="1400" dirty="0"/>
              <a:t>For example, if there is a service called </a:t>
            </a:r>
            <a:r>
              <a:rPr lang="en-US" sz="1400" i="1" dirty="0"/>
              <a:t>services-</a:t>
            </a:r>
            <a:r>
              <a:rPr lang="en-US" sz="1400" i="1" dirty="0" err="1"/>
              <a:t>docacceptor</a:t>
            </a:r>
            <a:r>
              <a:rPr lang="en-US" sz="1400" dirty="0"/>
              <a:t> within the </a:t>
            </a:r>
            <a:r>
              <a:rPr lang="en-US" sz="1400" i="1" dirty="0"/>
              <a:t>default</a:t>
            </a:r>
            <a:r>
              <a:rPr lang="en-US" sz="1400" dirty="0"/>
              <a:t> namespace, a DNS record for “</a:t>
            </a:r>
            <a:r>
              <a:rPr lang="en-US" sz="1400" i="1" dirty="0"/>
              <a:t>services-</a:t>
            </a:r>
            <a:r>
              <a:rPr lang="en-US" sz="1400" i="1" dirty="0" err="1"/>
              <a:t>docacceptor.default</a:t>
            </a:r>
            <a:r>
              <a:rPr lang="en-US" sz="1400" dirty="0"/>
              <a:t>” is created. Pods within the </a:t>
            </a:r>
            <a:r>
              <a:rPr lang="en-US" sz="1400" i="1" dirty="0"/>
              <a:t>default</a:t>
            </a:r>
            <a:r>
              <a:rPr lang="en-US" sz="1400" dirty="0"/>
              <a:t> namespace should be able to find it by doing a name lookup of </a:t>
            </a:r>
            <a:r>
              <a:rPr lang="en-US" sz="1400" i="1" dirty="0"/>
              <a:t>services-</a:t>
            </a:r>
            <a:r>
              <a:rPr lang="en-US" sz="1400" i="1" dirty="0" err="1"/>
              <a:t>docacceptor</a:t>
            </a:r>
            <a:r>
              <a:rPr lang="en-US" sz="1400" i="1" dirty="0"/>
              <a:t> </a:t>
            </a:r>
            <a:r>
              <a:rPr lang="en-US" sz="1400" dirty="0"/>
              <a:t>while pods within other namespaces must qualify the name as </a:t>
            </a:r>
            <a:r>
              <a:rPr lang="en-US" sz="1400" i="1" dirty="0"/>
              <a:t>services-</a:t>
            </a:r>
            <a:r>
              <a:rPr lang="en-US" sz="1400" i="1" dirty="0" err="1"/>
              <a:t>docacceptor.default</a:t>
            </a:r>
            <a:r>
              <a:rPr lang="en-US" sz="1400" dirty="0"/>
              <a:t>.</a:t>
            </a:r>
            <a:endParaRPr lang="en-US" sz="1400" i="1" dirty="0"/>
          </a:p>
          <a:p>
            <a:pPr marL="0" indent="0">
              <a:buNone/>
            </a:pPr>
            <a:endParaRPr lang="en-US" sz="1400" dirty="0"/>
          </a:p>
          <a:p>
            <a:pPr marL="0" indent="0">
              <a:buNone/>
            </a:pPr>
            <a:r>
              <a:rPr lang="en-US" sz="1400" dirty="0"/>
              <a:t>For more information on DNS records for Services and Pods, please refer to </a:t>
            </a:r>
            <a:r>
              <a:rPr lang="en-US" sz="1400" dirty="0">
                <a:hlinkClick r:id="rId2"/>
              </a:rPr>
              <a:t>Kubernetes documentation</a:t>
            </a:r>
            <a:r>
              <a:rPr lang="en-US" sz="1400" dirty="0"/>
              <a:t>.</a:t>
            </a:r>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49</a:t>
            </a:fld>
            <a:endParaRPr lang="en-US" dirty="0"/>
          </a:p>
        </p:txBody>
      </p:sp>
    </p:spTree>
    <p:extLst>
      <p:ext uri="{BB962C8B-B14F-4D97-AF65-F5344CB8AC3E}">
        <p14:creationId xmlns:p14="http://schemas.microsoft.com/office/powerpoint/2010/main" xmlns="" val="207362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Why Kubernetes?</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Kubernetes is a production-grade, open-source infrastructure for the deployment, scaling, management, and composition of application containers across clusters of host. It is primarily targeted at applications composed of multiple containers. It therefore groups containers using pods and labels into tightly coupled and loosely coupled formations for easy management and discovery.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a:t>
            </a:fld>
            <a:endParaRPr lang="en-US" dirty="0"/>
          </a:p>
        </p:txBody>
      </p:sp>
    </p:spTree>
    <p:extLst>
      <p:ext uri="{BB962C8B-B14F-4D97-AF65-F5344CB8AC3E}">
        <p14:creationId xmlns:p14="http://schemas.microsoft.com/office/powerpoint/2010/main" xmlns="" val="116336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Publishing the Service</a:t>
            </a:r>
          </a:p>
        </p:txBody>
      </p:sp>
      <p:sp>
        <p:nvSpPr>
          <p:cNvPr id="3" name="Content Placeholder 2"/>
          <p:cNvSpPr>
            <a:spLocks noGrp="1"/>
          </p:cNvSpPr>
          <p:nvPr>
            <p:ph idx="1"/>
          </p:nvPr>
        </p:nvSpPr>
        <p:spPr/>
        <p:txBody>
          <a:bodyPr/>
          <a:lstStyle/>
          <a:p>
            <a:pPr marL="0" indent="0">
              <a:buNone/>
            </a:pPr>
            <a:r>
              <a:rPr lang="en-US" sz="1400" dirty="0"/>
              <a:t>There are four </a:t>
            </a:r>
            <a:r>
              <a:rPr lang="en-US" sz="1400" dirty="0" err="1"/>
              <a:t>ServiceTypes</a:t>
            </a:r>
            <a:r>
              <a:rPr lang="en-US" sz="1400" dirty="0"/>
              <a:t> which define how the service is exposed.</a:t>
            </a:r>
          </a:p>
          <a:p>
            <a:pPr marL="579438" lvl="1" indent="-342900">
              <a:buFont typeface="+mj-lt"/>
              <a:buAutoNum type="arabicPeriod"/>
            </a:pPr>
            <a:r>
              <a:rPr lang="en-US" sz="1200" i="1" dirty="0" err="1"/>
              <a:t>ClusterIP</a:t>
            </a:r>
            <a:r>
              <a:rPr lang="en-US" sz="1200" dirty="0"/>
              <a:t>: This exposes the service on an internal IP within the cluster. The service will only be reachable from within the cluster. This is the default value.</a:t>
            </a:r>
          </a:p>
          <a:p>
            <a:pPr marL="579438" lvl="1" indent="-342900">
              <a:buFont typeface="+mj-lt"/>
              <a:buAutoNum type="arabicPeriod"/>
            </a:pPr>
            <a:r>
              <a:rPr lang="en-US" sz="1200" i="1" dirty="0" err="1"/>
              <a:t>NodePort</a:t>
            </a:r>
            <a:r>
              <a:rPr lang="en-US" sz="1200" dirty="0"/>
              <a:t>: This exposes the service on each Node’s IP at a static port which is defined within the Service. A </a:t>
            </a:r>
            <a:r>
              <a:rPr lang="en-US" sz="1200" dirty="0" err="1"/>
              <a:t>ClusterIP</a:t>
            </a:r>
            <a:r>
              <a:rPr lang="en-US" sz="1200" dirty="0"/>
              <a:t> service will be automatically created to route the traffic from &lt;</a:t>
            </a:r>
            <a:r>
              <a:rPr lang="en-US" sz="1200" dirty="0" err="1"/>
              <a:t>NodeIP</a:t>
            </a:r>
            <a:r>
              <a:rPr lang="en-US" sz="1200" dirty="0"/>
              <a:t>&gt;:&lt;</a:t>
            </a:r>
            <a:r>
              <a:rPr lang="en-US" sz="1200" dirty="0" err="1"/>
              <a:t>NodePort</a:t>
            </a:r>
            <a:r>
              <a:rPr lang="en-US" sz="1200" dirty="0"/>
              <a:t>&gt; to &lt;</a:t>
            </a:r>
            <a:r>
              <a:rPr lang="en-US" sz="1200" dirty="0" err="1"/>
              <a:t>ClusterIP</a:t>
            </a:r>
            <a:r>
              <a:rPr lang="en-US" sz="1200" dirty="0"/>
              <a:t>&gt;:&lt;</a:t>
            </a:r>
            <a:r>
              <a:rPr lang="en-US" sz="1200" dirty="0" err="1"/>
              <a:t>TargetPort</a:t>
            </a:r>
            <a:r>
              <a:rPr lang="en-US" sz="1200" dirty="0"/>
              <a:t>&gt;. By default, the Kubernetes master will allocate a port from a range (default: 30000-32767) unless explicitly defined within the Service. Each Node will proxy that port (the same port number on every Node) into the Service.</a:t>
            </a:r>
          </a:p>
          <a:p>
            <a:pPr marL="579438" lvl="1" indent="-342900">
              <a:buFont typeface="+mj-lt"/>
              <a:buAutoNum type="arabicPeriod"/>
            </a:pPr>
            <a:r>
              <a:rPr lang="en-US" sz="1200" i="1" dirty="0" err="1"/>
              <a:t>LoadBalancer</a:t>
            </a:r>
            <a:r>
              <a:rPr lang="en-US" sz="1200" dirty="0"/>
              <a:t>: This exposes the service externally using a cloud provider’s load balancer. </a:t>
            </a:r>
            <a:r>
              <a:rPr lang="en-US" sz="1200" dirty="0" err="1"/>
              <a:t>NodePort</a:t>
            </a:r>
            <a:r>
              <a:rPr lang="en-US" sz="1200" dirty="0"/>
              <a:t> and </a:t>
            </a:r>
            <a:r>
              <a:rPr lang="en-US" sz="1200" dirty="0" err="1"/>
              <a:t>ClusterIP</a:t>
            </a:r>
            <a:r>
              <a:rPr lang="en-US" sz="1200" dirty="0"/>
              <a:t> services will automatically be created which traffic is routed to from the external load balancer.</a:t>
            </a:r>
          </a:p>
          <a:p>
            <a:pPr marL="579438" lvl="1" indent="-342900">
              <a:buFont typeface="+mj-lt"/>
              <a:buAutoNum type="arabicPeriod"/>
            </a:pPr>
            <a:r>
              <a:rPr lang="en-US" sz="1200" i="1" dirty="0" err="1"/>
              <a:t>ExternalName</a:t>
            </a:r>
            <a:r>
              <a:rPr lang="en-US" sz="1200" dirty="0"/>
              <a:t>: This maps the service to the contents of the </a:t>
            </a:r>
            <a:r>
              <a:rPr lang="en-US" sz="1200" dirty="0" err="1"/>
              <a:t>externalName</a:t>
            </a:r>
            <a:r>
              <a:rPr lang="en-US" sz="1200" dirty="0"/>
              <a:t> field by returning the CNAME record with it’s value.</a:t>
            </a:r>
          </a:p>
          <a:p>
            <a:pPr marL="579438" lvl="1" indent="-342900">
              <a:buFont typeface="+mj-lt"/>
              <a:buAutoNum type="arabicPeriod"/>
            </a:pPr>
            <a:endParaRPr lang="en-US" sz="1200" dirty="0"/>
          </a:p>
          <a:p>
            <a:pPr marL="0" indent="0">
              <a:buNone/>
            </a:pPr>
            <a:endParaRPr lang="en-US" sz="1400" dirty="0"/>
          </a:p>
          <a:p>
            <a:pPr marL="0" indent="0">
              <a:buNone/>
            </a:pPr>
            <a:endParaRPr lang="en-US" sz="1400" dirty="0"/>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50</a:t>
            </a:fld>
            <a:endParaRPr lang="en-US" dirty="0"/>
          </a:p>
        </p:txBody>
      </p:sp>
    </p:spTree>
    <p:extLst>
      <p:ext uri="{BB962C8B-B14F-4D97-AF65-F5344CB8AC3E}">
        <p14:creationId xmlns:p14="http://schemas.microsoft.com/office/powerpoint/2010/main" xmlns="" val="1050589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Ingress</a:t>
            </a:r>
          </a:p>
        </p:txBody>
      </p:sp>
      <p:sp>
        <p:nvSpPr>
          <p:cNvPr id="3" name="Content Placeholder 2"/>
          <p:cNvSpPr>
            <a:spLocks noGrp="1"/>
          </p:cNvSpPr>
          <p:nvPr>
            <p:ph idx="1"/>
          </p:nvPr>
        </p:nvSpPr>
        <p:spPr/>
        <p:txBody>
          <a:bodyPr/>
          <a:lstStyle/>
          <a:p>
            <a:pPr marL="0" indent="0">
              <a:buNone/>
            </a:pPr>
            <a:r>
              <a:rPr lang="en-US" sz="1400" dirty="0"/>
              <a:t>An Ingress is a collection of rules that allow inbound connections to reach the cluster services. It can be configured to give services externally-reachable URLs, load balance traffic, terminate SSL and more. However, simply creating the Ingress resource will not be enough because an Ingress controller is required.</a:t>
            </a:r>
          </a:p>
          <a:p>
            <a:pPr marL="0" indent="0">
              <a:buNone/>
            </a:pPr>
            <a:endParaRPr lang="en-US" sz="1400" dirty="0"/>
          </a:p>
          <a:p>
            <a:pPr marL="0" indent="0">
              <a:buNone/>
            </a:pPr>
            <a:r>
              <a:rPr lang="en-US" sz="1400" dirty="0"/>
              <a:t>For more information on Ingress, please review the </a:t>
            </a:r>
            <a:r>
              <a:rPr lang="en-US" sz="1400" dirty="0">
                <a:hlinkClick r:id="rId2"/>
              </a:rPr>
              <a:t>Kubernetes documentation</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51</a:t>
            </a:fld>
            <a:endParaRPr lang="en-US" dirty="0"/>
          </a:p>
        </p:txBody>
      </p:sp>
    </p:spTree>
    <p:extLst>
      <p:ext uri="{BB962C8B-B14F-4D97-AF65-F5344CB8AC3E}">
        <p14:creationId xmlns:p14="http://schemas.microsoft.com/office/powerpoint/2010/main" xmlns="" val="5606225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Storage</a:t>
            </a:r>
          </a:p>
        </p:txBody>
      </p:sp>
      <p:sp>
        <p:nvSpPr>
          <p:cNvPr id="3" name="Content Placeholder 2"/>
          <p:cNvSpPr>
            <a:spLocks noGrp="1"/>
          </p:cNvSpPr>
          <p:nvPr>
            <p:ph idx="1"/>
          </p:nvPr>
        </p:nvSpPr>
        <p:spPr/>
        <p:txBody>
          <a:bodyPr/>
          <a:lstStyle/>
          <a:p>
            <a:pPr marL="0" indent="0">
              <a:buNone/>
            </a:pPr>
            <a:r>
              <a:rPr lang="en-US" sz="1400" dirty="0"/>
              <a:t>Containers are ephemeral in nature, regardless of container orchestration or runtime. Changes to the file system and file contents are lost when the container crashes. When the container is brought back up, the changes made in the previous container are lost since the container starts with a clean slate. Another common challenge faced with containers is how files are shared between containers. </a:t>
            </a:r>
          </a:p>
          <a:p>
            <a:pPr marL="0" indent="0">
              <a:buNone/>
            </a:pPr>
            <a:endParaRPr lang="en-US" sz="1400" dirty="0"/>
          </a:p>
          <a:p>
            <a:pPr marL="0" indent="0">
              <a:buNone/>
            </a:pPr>
            <a:r>
              <a:rPr lang="en-US" sz="1400" dirty="0"/>
              <a:t>Kubernetes provides several options on how to combat these challenges through volumes. There are two types of volumes: Volumes and </a:t>
            </a:r>
            <a:r>
              <a:rPr lang="en-US" sz="1400" dirty="0" err="1"/>
              <a:t>PersistentVolumes</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52</a:t>
            </a:fld>
            <a:endParaRPr lang="en-US" dirty="0"/>
          </a:p>
        </p:txBody>
      </p:sp>
    </p:spTree>
    <p:extLst>
      <p:ext uri="{BB962C8B-B14F-4D97-AF65-F5344CB8AC3E}">
        <p14:creationId xmlns:p14="http://schemas.microsoft.com/office/powerpoint/2010/main" xmlns="" val="3387011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Volumes</a:t>
            </a:r>
          </a:p>
        </p:txBody>
      </p:sp>
      <p:sp>
        <p:nvSpPr>
          <p:cNvPr id="3" name="Content Placeholder 2"/>
          <p:cNvSpPr>
            <a:spLocks noGrp="1"/>
          </p:cNvSpPr>
          <p:nvPr>
            <p:ph idx="1"/>
          </p:nvPr>
        </p:nvSpPr>
        <p:spPr/>
        <p:txBody>
          <a:bodyPr/>
          <a:lstStyle/>
          <a:p>
            <a:pPr marL="0" indent="0">
              <a:buNone/>
            </a:pPr>
            <a:r>
              <a:rPr lang="en-US" sz="1400" dirty="0"/>
              <a:t>A Kubernetes volume simply a “directory” which is accessible to the containers within a pod. What backs the volume (ex. Azure, AWS, GCP, local, NFS, etc.) and whether there is data initially stored on the volume is entirely determined by the user. </a:t>
            </a:r>
          </a:p>
          <a:p>
            <a:pPr marL="0" indent="0">
              <a:buNone/>
            </a:pPr>
            <a:endParaRPr lang="en-US" sz="1400" dirty="0"/>
          </a:p>
          <a:p>
            <a:pPr marL="0" indent="0">
              <a:buNone/>
            </a:pPr>
            <a:r>
              <a:rPr lang="en-US" sz="1400" dirty="0"/>
              <a:t>Pods can use any number of them simultaneously. To use a volume, a pod specifies what volumes to provide for the pod and where to mount the volumes on the container. </a:t>
            </a:r>
          </a:p>
          <a:p>
            <a:pPr marL="0" indent="0">
              <a:buNone/>
            </a:pPr>
            <a:endParaRPr lang="en-US" sz="1400" dirty="0"/>
          </a:p>
          <a:p>
            <a:pPr marL="0" indent="0">
              <a:buNone/>
            </a:pPr>
            <a:r>
              <a:rPr lang="en-US" sz="1400" dirty="0"/>
              <a:t>The lifecycle of a volume is explicitly tied to the pod that is using it. A volume can outlive containers within the pod which will see the data preserved. But when the pod no longer exists, neither does the volume.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53</a:t>
            </a:fld>
            <a:endParaRPr lang="en-US" dirty="0"/>
          </a:p>
        </p:txBody>
      </p:sp>
    </p:spTree>
    <p:extLst>
      <p:ext uri="{BB962C8B-B14F-4D97-AF65-F5344CB8AC3E}">
        <p14:creationId xmlns:p14="http://schemas.microsoft.com/office/powerpoint/2010/main" xmlns="" val="2925101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PersistentVolumes</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err="1"/>
              <a:t>PersistentVolume</a:t>
            </a:r>
            <a:r>
              <a:rPr lang="en-US" sz="1400" dirty="0"/>
              <a:t> (PV) are a step above Kubernetes Volumes. A PV is a piece of storage in the cluster that has been provisioned by the administration. As the name suggests, the difference between a PV and Volume is its’ lifecycle. A PV has a lifecycle independent of any pod that uses it. If a pod no longer exists, the PV, and it’s data, will still exist.</a:t>
            </a:r>
          </a:p>
          <a:p>
            <a:pPr marL="0" indent="0">
              <a:buNone/>
            </a:pPr>
            <a:endParaRPr lang="en-US" sz="1400" dirty="0"/>
          </a:p>
          <a:p>
            <a:pPr marL="0" indent="0">
              <a:buNone/>
            </a:pPr>
            <a:r>
              <a:rPr lang="en-US" sz="1400" dirty="0"/>
              <a:t>A </a:t>
            </a:r>
            <a:r>
              <a:rPr lang="en-US" sz="1400" dirty="0" err="1"/>
              <a:t>PersistentVolumeClaim</a:t>
            </a:r>
            <a:r>
              <a:rPr lang="en-US" sz="1400" dirty="0"/>
              <a:t> (PVC) is a request for storage by a user. It is similar to a pod. Pods consume node resources and PVCs consume PV resources. PVCs can request a specific size and access mode for the PV. For example, the PV can only be mounted once read/write or many times read-only.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54</a:t>
            </a:fld>
            <a:endParaRPr lang="en-US" dirty="0"/>
          </a:p>
        </p:txBody>
      </p:sp>
      <p:pic>
        <p:nvPicPr>
          <p:cNvPr id="5" name="Picture 4">
            <a:extLst>
              <a:ext uri="{FF2B5EF4-FFF2-40B4-BE49-F238E27FC236}">
                <a16:creationId xmlns:a16="http://schemas.microsoft.com/office/drawing/2014/main" xmlns="" id="{29A7714D-EC30-4102-970F-441C92B645F5}"/>
              </a:ext>
            </a:extLst>
          </p:cNvPr>
          <p:cNvPicPr>
            <a:picLocks noChangeAspect="1"/>
          </p:cNvPicPr>
          <p:nvPr/>
        </p:nvPicPr>
        <p:blipFill>
          <a:blip r:embed="rId2" cstate="print"/>
          <a:stretch>
            <a:fillRect/>
          </a:stretch>
        </p:blipFill>
        <p:spPr>
          <a:xfrm>
            <a:off x="2903097" y="3204646"/>
            <a:ext cx="3318066" cy="3367296"/>
          </a:xfrm>
          <a:prstGeom prst="rect">
            <a:avLst/>
          </a:prstGeom>
        </p:spPr>
      </p:pic>
    </p:spTree>
    <p:extLst>
      <p:ext uri="{BB962C8B-B14F-4D97-AF65-F5344CB8AC3E}">
        <p14:creationId xmlns:p14="http://schemas.microsoft.com/office/powerpoint/2010/main" xmlns="" val="2131088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Cluster Administration</a:t>
            </a:r>
          </a:p>
        </p:txBody>
      </p:sp>
      <p:sp>
        <p:nvSpPr>
          <p:cNvPr id="3" name="Content Placeholder 2"/>
          <p:cNvSpPr>
            <a:spLocks noGrp="1"/>
          </p:cNvSpPr>
          <p:nvPr>
            <p:ph idx="1"/>
          </p:nvPr>
        </p:nvSpPr>
        <p:spPr/>
        <p:txBody>
          <a:bodyPr/>
          <a:lstStyle/>
          <a:p>
            <a:pPr marL="0" indent="0">
              <a:buNone/>
            </a:pPr>
            <a:r>
              <a:rPr lang="en-US" sz="1400" dirty="0"/>
              <a:t>This section aims to provide insight and best practices for cluster administration. However, when it comes to design and administrator a cluster, not every cluster is the same. Solutions provided in this section may not be the best option for your specific cluster.</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55</a:t>
            </a:fld>
            <a:endParaRPr lang="en-US" dirty="0"/>
          </a:p>
        </p:txBody>
      </p:sp>
    </p:spTree>
    <p:extLst>
      <p:ext uri="{BB962C8B-B14F-4D97-AF65-F5344CB8AC3E}">
        <p14:creationId xmlns:p14="http://schemas.microsoft.com/office/powerpoint/2010/main" xmlns="" val="678520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Yet Another </a:t>
            </a:r>
            <a:r>
              <a:rPr lang="en-GB" sz="2600" b="0" dirty="0" err="1">
                <a:solidFill>
                  <a:srgbClr val="66AA44"/>
                </a:solidFill>
                <a:effectLst>
                  <a:outerShdw blurRad="38100" dist="38100" dir="2700000" algn="tl">
                    <a:srgbClr val="C0C0C0"/>
                  </a:outerShdw>
                </a:effectLst>
              </a:rPr>
              <a:t>Markup</a:t>
            </a:r>
            <a:r>
              <a:rPr lang="en-GB" sz="2600" b="0" dirty="0">
                <a:solidFill>
                  <a:srgbClr val="66AA44"/>
                </a:solidFill>
                <a:effectLst>
                  <a:outerShdw blurRad="38100" dist="38100" dir="2700000" algn="tl">
                    <a:srgbClr val="C0C0C0"/>
                  </a:outerShdw>
                </a:effectLst>
              </a:rPr>
              <a:t> Language (YAML)</a:t>
            </a:r>
          </a:p>
        </p:txBody>
      </p:sp>
      <p:sp>
        <p:nvSpPr>
          <p:cNvPr id="3" name="Content Placeholder 2"/>
          <p:cNvSpPr>
            <a:spLocks noGrp="1"/>
          </p:cNvSpPr>
          <p:nvPr>
            <p:ph idx="1"/>
          </p:nvPr>
        </p:nvSpPr>
        <p:spPr/>
        <p:txBody>
          <a:bodyPr/>
          <a:lstStyle/>
          <a:p>
            <a:pPr marL="0" indent="0">
              <a:buNone/>
            </a:pPr>
            <a:r>
              <a:rPr lang="en-US" sz="1400" dirty="0"/>
              <a:t>Yet Another Markup Language (YAML) is a human-readable format to specify configuration information. YAML is a superset of JSON, which means that any valid JSON file is also a valid YAML file. Though these formats typically can be used interchangeable, YAML tends to be more user-friendly and is the Kubernetes recommendation.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56</a:t>
            </a:fld>
            <a:endParaRPr lang="en-US" dirty="0"/>
          </a:p>
        </p:txBody>
      </p:sp>
      <p:pic>
        <p:nvPicPr>
          <p:cNvPr id="5" name="Picture 4">
            <a:extLst>
              <a:ext uri="{FF2B5EF4-FFF2-40B4-BE49-F238E27FC236}">
                <a16:creationId xmlns:a16="http://schemas.microsoft.com/office/drawing/2014/main" xmlns="" id="{8D34E018-5C0B-415C-BD60-E2F29F8645DD}"/>
              </a:ext>
            </a:extLst>
          </p:cNvPr>
          <p:cNvPicPr>
            <a:picLocks noChangeAspect="1"/>
          </p:cNvPicPr>
          <p:nvPr/>
        </p:nvPicPr>
        <p:blipFill>
          <a:blip r:embed="rId2" cstate="print"/>
          <a:stretch>
            <a:fillRect/>
          </a:stretch>
        </p:blipFill>
        <p:spPr>
          <a:xfrm>
            <a:off x="2641663" y="2213606"/>
            <a:ext cx="3857625" cy="4105275"/>
          </a:xfrm>
          <a:prstGeom prst="rect">
            <a:avLst/>
          </a:prstGeom>
        </p:spPr>
      </p:pic>
    </p:spTree>
    <p:extLst>
      <p:ext uri="{BB962C8B-B14F-4D97-AF65-F5344CB8AC3E}">
        <p14:creationId xmlns:p14="http://schemas.microsoft.com/office/powerpoint/2010/main" xmlns="" val="3315049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Kubectl</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err="1"/>
              <a:t>kubectl</a:t>
            </a:r>
            <a:r>
              <a:rPr lang="en-US" sz="1400" dirty="0"/>
              <a:t> is a command line interface for running commands against Kubernetes clusters</a:t>
            </a:r>
          </a:p>
          <a:p>
            <a:pPr marL="0" indent="0">
              <a:buNone/>
            </a:pPr>
            <a:endParaRPr lang="en-US" sz="1400" dirty="0"/>
          </a:p>
          <a:p>
            <a:pPr marL="0" indent="0">
              <a:buNone/>
            </a:pPr>
            <a:r>
              <a:rPr lang="en-US" sz="1400" dirty="0"/>
              <a:t>For more information on </a:t>
            </a:r>
            <a:r>
              <a:rPr lang="en-US" sz="1400" dirty="0" err="1"/>
              <a:t>kubectl</a:t>
            </a:r>
            <a:r>
              <a:rPr lang="en-US" sz="1400" dirty="0"/>
              <a:t>, please review the documentation and overview of </a:t>
            </a:r>
            <a:r>
              <a:rPr lang="en-US" sz="1400" dirty="0" err="1"/>
              <a:t>kubectl</a:t>
            </a:r>
            <a:r>
              <a:rPr lang="en-US" sz="1400" dirty="0"/>
              <a:t> within </a:t>
            </a:r>
            <a:r>
              <a:rPr lang="en-US" sz="1400" dirty="0">
                <a:hlinkClick r:id="rId2"/>
              </a:rPr>
              <a:t>Kubernetes documentation</a:t>
            </a:r>
            <a:r>
              <a:rPr lang="en-US" sz="1400" dirty="0"/>
              <a:t>.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57</a:t>
            </a:fld>
            <a:endParaRPr lang="en-US" dirty="0"/>
          </a:p>
        </p:txBody>
      </p:sp>
      <p:pic>
        <p:nvPicPr>
          <p:cNvPr id="5" name="Picture 4">
            <a:extLst>
              <a:ext uri="{FF2B5EF4-FFF2-40B4-BE49-F238E27FC236}">
                <a16:creationId xmlns:a16="http://schemas.microsoft.com/office/drawing/2014/main" xmlns="" id="{AF8984B5-B059-4CC3-8832-62B9658F7E93}"/>
              </a:ext>
            </a:extLst>
          </p:cNvPr>
          <p:cNvPicPr>
            <a:picLocks noChangeAspect="1"/>
          </p:cNvPicPr>
          <p:nvPr/>
        </p:nvPicPr>
        <p:blipFill>
          <a:blip r:embed="rId3" cstate="print"/>
          <a:stretch>
            <a:fillRect/>
          </a:stretch>
        </p:blipFill>
        <p:spPr>
          <a:xfrm>
            <a:off x="2101530" y="2342872"/>
            <a:ext cx="4929559" cy="4229070"/>
          </a:xfrm>
          <a:prstGeom prst="rect">
            <a:avLst/>
          </a:prstGeom>
        </p:spPr>
      </p:pic>
    </p:spTree>
    <p:extLst>
      <p:ext uri="{BB962C8B-B14F-4D97-AF65-F5344CB8AC3E}">
        <p14:creationId xmlns:p14="http://schemas.microsoft.com/office/powerpoint/2010/main" xmlns="" val="1992602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Dashboard</a:t>
            </a:r>
          </a:p>
        </p:txBody>
      </p:sp>
      <p:sp>
        <p:nvSpPr>
          <p:cNvPr id="3" name="Content Placeholder 2"/>
          <p:cNvSpPr>
            <a:spLocks noGrp="1"/>
          </p:cNvSpPr>
          <p:nvPr>
            <p:ph idx="1"/>
          </p:nvPr>
        </p:nvSpPr>
        <p:spPr/>
        <p:txBody>
          <a:bodyPr/>
          <a:lstStyle/>
          <a:p>
            <a:pPr marL="0" indent="0">
              <a:buNone/>
            </a:pPr>
            <a:r>
              <a:rPr lang="en-US" sz="1400" dirty="0"/>
              <a:t>The Kubernetes Dashboard is a web-based user interface for Kubernetes. By default, the Dashboard is not deployed upon creation of the cluster. The Dashboard can be accessed either through the command-line interface (</a:t>
            </a:r>
            <a:r>
              <a:rPr lang="en-US" sz="1400" dirty="0" err="1"/>
              <a:t>kubectl</a:t>
            </a:r>
            <a:r>
              <a:rPr lang="en-US" sz="1400" dirty="0"/>
              <a:t>) or through a web browser as long as the service is exposed.</a:t>
            </a:r>
          </a:p>
          <a:p>
            <a:pPr marL="0" indent="0">
              <a:buNone/>
            </a:pPr>
            <a:endParaRPr lang="en-US" sz="1400" dirty="0"/>
          </a:p>
          <a:p>
            <a:pPr marL="0" indent="0">
              <a:buNone/>
            </a:pPr>
            <a:r>
              <a:rPr lang="en-US" sz="1400" dirty="0"/>
              <a:t>Through this UI, you can directly deploy to Kubernetes, troubleshoot the pods and manage the Kubernetes resources. In addition to the management of Kubernetes, the dashboard also provides information on the state of Kubernetes resources in your cluster, and on any errors that may have occurred.</a:t>
            </a:r>
          </a:p>
          <a:p>
            <a:pPr marL="0" indent="0">
              <a:buNone/>
            </a:pPr>
            <a:endParaRPr lang="en-US" sz="1400" dirty="0"/>
          </a:p>
          <a:p>
            <a:pPr marL="0" indent="0">
              <a:buNone/>
            </a:pPr>
            <a:r>
              <a:rPr lang="en-US" sz="1400" dirty="0"/>
              <a:t>By default, there is no security wrapped around the Dashboard. To fully secure the dashboard, RBAC should be implemented to limit the actions an end-user can do.</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58</a:t>
            </a:fld>
            <a:endParaRPr lang="en-US" dirty="0"/>
          </a:p>
        </p:txBody>
      </p:sp>
    </p:spTree>
    <p:extLst>
      <p:ext uri="{BB962C8B-B14F-4D97-AF65-F5344CB8AC3E}">
        <p14:creationId xmlns:p14="http://schemas.microsoft.com/office/powerpoint/2010/main" xmlns="" val="450930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Federation</a:t>
            </a:r>
          </a:p>
        </p:txBody>
      </p:sp>
      <p:sp>
        <p:nvSpPr>
          <p:cNvPr id="3" name="Content Placeholder 2"/>
          <p:cNvSpPr>
            <a:spLocks noGrp="1"/>
          </p:cNvSpPr>
          <p:nvPr>
            <p:ph idx="1"/>
          </p:nvPr>
        </p:nvSpPr>
        <p:spPr/>
        <p:txBody>
          <a:bodyPr/>
          <a:lstStyle/>
          <a:p>
            <a:pPr marL="0" indent="0">
              <a:spcAft>
                <a:spcPts val="1200"/>
              </a:spcAft>
              <a:buNone/>
            </a:pPr>
            <a:r>
              <a:rPr lang="en-US" sz="1400" dirty="0"/>
              <a:t>Kubernetes Federation makes it easy to manage multiple clusters. Through Kubernetes Federation, it provides the ability to keep resources in multiple clusters in sync and the ability to auto-configure DNS servers and load balancers across multiple clusters.</a:t>
            </a:r>
          </a:p>
          <a:p>
            <a:pPr marL="0" indent="0">
              <a:buNone/>
            </a:pPr>
            <a:r>
              <a:rPr lang="en-US" sz="1400" dirty="0"/>
              <a:t>The two main use cases for Federation are:</a:t>
            </a:r>
          </a:p>
          <a:p>
            <a:pPr lvl="1"/>
            <a:r>
              <a:rPr lang="en-US" sz="1200" i="1" dirty="0"/>
              <a:t>High Availability</a:t>
            </a:r>
            <a:r>
              <a:rPr lang="en-US" sz="1200" dirty="0"/>
              <a:t>: Spread the application across multiple clusters and auto configure DNS servers and load balancers. This enables two Kubernetes clusters to be in sync even if they do not reside in the same region. If one cluster does fail, then the Kubernetes cluster is still available through the second cluster.</a:t>
            </a:r>
          </a:p>
          <a:p>
            <a:pPr lvl="1">
              <a:spcAft>
                <a:spcPts val="1200"/>
              </a:spcAft>
            </a:pPr>
            <a:r>
              <a:rPr lang="en-US" sz="1200" i="1" dirty="0"/>
              <a:t>Avoid Vendor Lock-In</a:t>
            </a:r>
            <a:r>
              <a:rPr lang="en-US" sz="1200" dirty="0"/>
              <a:t>: The application is hosted on multiple-clusters that may reside on separate infrastructure vendors. For example, one cluster could be hosted on-premises while the other is hosted in the cloud.</a:t>
            </a:r>
          </a:p>
          <a:p>
            <a:pPr marL="0" indent="-11113">
              <a:buNone/>
            </a:pPr>
            <a:r>
              <a:rPr lang="en-US" sz="1400" dirty="0"/>
              <a:t>Federation provides benefits beyond the main use cases above:</a:t>
            </a:r>
          </a:p>
          <a:p>
            <a:pPr marL="511175" lvl="1" indent="-285750"/>
            <a:r>
              <a:rPr lang="en-US" sz="1200" i="1" dirty="0"/>
              <a:t>Low Latency</a:t>
            </a:r>
            <a:r>
              <a:rPr lang="en-US" sz="1200" dirty="0"/>
              <a:t>: Utilizing clusters in multiple regions helps minimize latency by serving users from the cluster that is closest to them.</a:t>
            </a:r>
          </a:p>
          <a:p>
            <a:pPr marL="511175" lvl="1" indent="-285750"/>
            <a:r>
              <a:rPr lang="en-US" sz="1200" i="1" dirty="0"/>
              <a:t>Fault Isolation</a:t>
            </a:r>
            <a:r>
              <a:rPr lang="en-US" sz="1200" dirty="0"/>
              <a:t>: Depending on the use case, it may be better to design the application to utilize multiple small clusters rather than a single, large cluster.</a:t>
            </a:r>
          </a:p>
          <a:p>
            <a:pPr marL="511175" lvl="1" indent="-285750"/>
            <a:r>
              <a:rPr lang="en-US" sz="1200" i="1" dirty="0"/>
              <a:t>Scalability</a:t>
            </a:r>
            <a:r>
              <a:rPr lang="en-US" sz="1200" dirty="0"/>
              <a:t>: While there are limits to scalability with regards to a single cluster, this should not be the case for most users. However, if there are concerns with scalability, multiple clusters can help mitigate that.</a:t>
            </a:r>
          </a:p>
          <a:p>
            <a:pPr marL="511175" lvl="1" indent="-285750">
              <a:spcAft>
                <a:spcPts val="1200"/>
              </a:spcAft>
            </a:pPr>
            <a:r>
              <a:rPr lang="en-US" sz="1200" i="1" dirty="0"/>
              <a:t>Hybrid Cloud</a:t>
            </a:r>
            <a:r>
              <a:rPr lang="en-US" sz="1200" dirty="0"/>
              <a:t>: The ability to manage multiple clusters across various providers provides the user with the ability to create a hybrid cloud. For example, clusters could be running in different cloud providers (e.g. Google Cloud, AWS), and on-premises (e.g. on OpenStack).</a:t>
            </a:r>
          </a:p>
          <a:p>
            <a:pPr marL="0" indent="-11113">
              <a:spcAft>
                <a:spcPts val="1200"/>
              </a:spcAft>
              <a:buNone/>
            </a:pPr>
            <a:r>
              <a:rPr lang="en-US" sz="1400" dirty="0"/>
              <a:t>Keep in mind that the use of Kubernetes Federation will increase costs (networking, compute) and reduce cross-cluster isolation. At the time of publication of this deck, Kubernetes Federation is new. As a result, not all resources area available and many of which are still alpha.</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59</a:t>
            </a:fld>
            <a:endParaRPr lang="en-US" dirty="0"/>
          </a:p>
        </p:txBody>
      </p:sp>
    </p:spTree>
    <p:extLst>
      <p:ext uri="{BB962C8B-B14F-4D97-AF65-F5344CB8AC3E}">
        <p14:creationId xmlns:p14="http://schemas.microsoft.com/office/powerpoint/2010/main" xmlns="" val="225157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What Kubernetes is not</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Kubernetes is not a traditional, all-inclusive PaaS (Platform as a Service) system. Since Kubernetes operates at the container level rather than at the hardware level, it provides some generally applicable features common to PaaS offerings, such as deployment, scaling, load balancing, logging, and monitoring. However, these solutions are optional and pluggable. Kubernetes should be used to provide the building blocks for the platform because it preserves user choice and flexibility where it is important.</a:t>
            </a:r>
          </a:p>
          <a:p>
            <a:pPr marL="0" indent="0">
              <a:spcBef>
                <a:spcPts val="600"/>
              </a:spcBef>
              <a:spcAft>
                <a:spcPts val="600"/>
              </a:spcAft>
              <a:buNone/>
            </a:pPr>
            <a:r>
              <a:rPr lang="en-US" sz="1400" dirty="0"/>
              <a:t>Kubernetes does not: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a:t>
            </a:fld>
            <a:endParaRPr lang="en-US" dirty="0"/>
          </a:p>
        </p:txBody>
      </p:sp>
      <p:graphicFrame>
        <p:nvGraphicFramePr>
          <p:cNvPr id="7" name="Diagram 6">
            <a:extLst>
              <a:ext uri="{FF2B5EF4-FFF2-40B4-BE49-F238E27FC236}">
                <a16:creationId xmlns:a16="http://schemas.microsoft.com/office/drawing/2014/main" xmlns="" id="{8F448E45-ED2F-4E41-A7D7-FC99C02166F0}"/>
              </a:ext>
            </a:extLst>
          </p:cNvPr>
          <p:cNvGraphicFramePr/>
          <p:nvPr>
            <p:extLst>
              <p:ext uri="{D42A27DB-BD31-4B8C-83A1-F6EECF244321}">
                <p14:modId xmlns:p14="http://schemas.microsoft.com/office/powerpoint/2010/main" xmlns="" val="2807400206"/>
              </p:ext>
            </p:extLst>
          </p:nvPr>
        </p:nvGraphicFramePr>
        <p:xfrm>
          <a:off x="444626" y="2798381"/>
          <a:ext cx="8232303" cy="3773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19526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Troubleshooting</a:t>
            </a:r>
          </a:p>
        </p:txBody>
      </p:sp>
      <p:sp>
        <p:nvSpPr>
          <p:cNvPr id="3" name="Content Placeholder 2"/>
          <p:cNvSpPr>
            <a:spLocks noGrp="1"/>
          </p:cNvSpPr>
          <p:nvPr>
            <p:ph idx="1"/>
          </p:nvPr>
        </p:nvSpPr>
        <p:spPr/>
        <p:txBody>
          <a:bodyPr/>
          <a:lstStyle/>
          <a:p>
            <a:pPr marL="0" indent="0">
              <a:buNone/>
            </a:pPr>
            <a:r>
              <a:rPr lang="en-US" sz="1400" dirty="0"/>
              <a:t>This section aims to provide a high-level guide on how to debug and troubleshoot a resource within Kubernetes. While the steps and commands provided in this section may resolve the issue, please keep in mind that every Kubernetes cluster and the application(s) that reside on it are not identical. As such, the steps provided in this section may not resolve the issue you are facing.</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60</a:t>
            </a:fld>
            <a:endParaRPr lang="en-US" dirty="0"/>
          </a:p>
        </p:txBody>
      </p:sp>
    </p:spTree>
    <p:extLst>
      <p:ext uri="{BB962C8B-B14F-4D97-AF65-F5344CB8AC3E}">
        <p14:creationId xmlns:p14="http://schemas.microsoft.com/office/powerpoint/2010/main" xmlns="" val="50742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Troubleshooting – </a:t>
            </a:r>
            <a:r>
              <a:rPr lang="en-GB" sz="2600" b="0" dirty="0" err="1">
                <a:solidFill>
                  <a:srgbClr val="66AA44"/>
                </a:solidFill>
                <a:effectLst>
                  <a:outerShdw blurRad="38100" dist="38100" dir="2700000" algn="tl">
                    <a:srgbClr val="C0C0C0"/>
                  </a:outerShdw>
                </a:effectLst>
              </a:rPr>
              <a:t>Kubectl</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err="1"/>
              <a:t>Kubectl</a:t>
            </a:r>
            <a:r>
              <a:rPr lang="en-US" sz="1400" dirty="0"/>
              <a:t> commands are a good starting point for troubleshooting. Below are the most common commands used within a Kubernetes cluster:</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61</a:t>
            </a:fld>
            <a:endParaRPr lang="en-US" dirty="0"/>
          </a:p>
        </p:txBody>
      </p:sp>
      <p:pic>
        <p:nvPicPr>
          <p:cNvPr id="5" name="Picture 4">
            <a:extLst>
              <a:ext uri="{FF2B5EF4-FFF2-40B4-BE49-F238E27FC236}">
                <a16:creationId xmlns:a16="http://schemas.microsoft.com/office/drawing/2014/main" xmlns="" id="{2D83268D-768B-48C9-80F0-643BE70B019D}"/>
              </a:ext>
            </a:extLst>
          </p:cNvPr>
          <p:cNvPicPr>
            <a:picLocks noChangeAspect="1"/>
          </p:cNvPicPr>
          <p:nvPr/>
        </p:nvPicPr>
        <p:blipFill>
          <a:blip r:embed="rId2" cstate="print"/>
          <a:stretch>
            <a:fillRect/>
          </a:stretch>
        </p:blipFill>
        <p:spPr>
          <a:xfrm>
            <a:off x="1822456" y="1871208"/>
            <a:ext cx="5479348" cy="4700734"/>
          </a:xfrm>
          <a:prstGeom prst="rect">
            <a:avLst/>
          </a:prstGeom>
        </p:spPr>
      </p:pic>
    </p:spTree>
    <p:extLst>
      <p:ext uri="{BB962C8B-B14F-4D97-AF65-F5344CB8AC3E}">
        <p14:creationId xmlns:p14="http://schemas.microsoft.com/office/powerpoint/2010/main" xmlns="" val="4174371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Application Troubleshooting</a:t>
            </a:r>
          </a:p>
        </p:txBody>
      </p:sp>
      <p:sp>
        <p:nvSpPr>
          <p:cNvPr id="3" name="Content Placeholder 2"/>
          <p:cNvSpPr>
            <a:spLocks noGrp="1"/>
          </p:cNvSpPr>
          <p:nvPr>
            <p:ph idx="1"/>
          </p:nvPr>
        </p:nvSpPr>
        <p:spPr/>
        <p:txBody>
          <a:bodyPr/>
          <a:lstStyle/>
          <a:p>
            <a:pPr marL="0" indent="0">
              <a:buNone/>
            </a:pPr>
            <a:r>
              <a:rPr lang="en-US" sz="1400" dirty="0"/>
              <a:t>If there is an issue with the application being hosted in Kubernetes, the first place to debug is the application. This should help users debug applications that are not behaving correctly.</a:t>
            </a:r>
          </a:p>
          <a:p>
            <a:pPr marL="0" indent="0">
              <a:buNone/>
            </a:pPr>
            <a:endParaRPr lang="en-US" sz="1400" dirty="0"/>
          </a:p>
          <a:p>
            <a:pPr marL="0" indent="0">
              <a:buNone/>
            </a:pPr>
            <a:r>
              <a:rPr lang="en-US" sz="1400" dirty="0"/>
              <a:t>The first step to troubleshooting is to identify what the root cause of the problem is. In order to do this, you should look at the following Kubernetes resources:</a:t>
            </a:r>
          </a:p>
          <a:p>
            <a:pPr marL="579438" lvl="1" indent="-342900">
              <a:buFont typeface="+mj-lt"/>
              <a:buAutoNum type="arabicPeriod"/>
            </a:pPr>
            <a:r>
              <a:rPr lang="en-US" sz="1200" dirty="0"/>
              <a:t>Pod – Is the issue with the pod? What is the state of the pod? Do we see any information within the pod information that may indicate what the issue is?</a:t>
            </a:r>
          </a:p>
          <a:p>
            <a:pPr marL="579438" lvl="1" indent="-342900">
              <a:buFont typeface="+mj-lt"/>
              <a:buAutoNum type="arabicPeriod"/>
            </a:pPr>
            <a:r>
              <a:rPr lang="en-US" sz="1200" dirty="0"/>
              <a:t>Replication Controller – Is the replication controller able to create new pods?</a:t>
            </a:r>
          </a:p>
          <a:p>
            <a:pPr marL="579438" lvl="1" indent="-342900">
              <a:buFont typeface="+mj-lt"/>
              <a:buAutoNum type="arabicPeriod"/>
            </a:pPr>
            <a:r>
              <a:rPr lang="en-US" sz="1200" dirty="0"/>
              <a:t>Services – Is the service created? Is the service properly created and configured? Is the application working, but not able to be reached?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62</a:t>
            </a:fld>
            <a:endParaRPr lang="en-US" dirty="0"/>
          </a:p>
        </p:txBody>
      </p:sp>
    </p:spTree>
    <p:extLst>
      <p:ext uri="{BB962C8B-B14F-4D97-AF65-F5344CB8AC3E}">
        <p14:creationId xmlns:p14="http://schemas.microsoft.com/office/powerpoint/2010/main" xmlns="" val="1827494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Troubleshooting – Images </a:t>
            </a:r>
          </a:p>
        </p:txBody>
      </p:sp>
      <p:sp>
        <p:nvSpPr>
          <p:cNvPr id="3" name="Content Placeholder 2"/>
          <p:cNvSpPr>
            <a:spLocks noGrp="1"/>
          </p:cNvSpPr>
          <p:nvPr>
            <p:ph idx="1"/>
          </p:nvPr>
        </p:nvSpPr>
        <p:spPr/>
        <p:txBody>
          <a:bodyPr/>
          <a:lstStyle/>
          <a:p>
            <a:pPr marL="0" indent="0">
              <a:buNone/>
            </a:pPr>
            <a:r>
              <a:rPr lang="en-US" sz="1400" dirty="0"/>
              <a:t>The first step in troubleshooting a pod is identifying the current state of the pod. This is done by executing, </a:t>
            </a:r>
            <a:r>
              <a:rPr lang="en-US" sz="1400" i="1" dirty="0" err="1"/>
              <a:t>kubectl</a:t>
            </a:r>
            <a:r>
              <a:rPr lang="en-US" sz="1400" i="1" dirty="0"/>
              <a:t> describe pods &lt;POD_NAME&gt;</a:t>
            </a:r>
            <a:r>
              <a:rPr lang="en-US" sz="1400" dirty="0"/>
              <a:t>. With this command, you are given high-level details regarding the pod. In particular, you should identify the </a:t>
            </a:r>
            <a:r>
              <a:rPr lang="en-US" sz="1400" dirty="0">
                <a:solidFill>
                  <a:schemeClr val="accent3">
                    <a:lumMod val="60000"/>
                    <a:lumOff val="40000"/>
                  </a:schemeClr>
                </a:solidFill>
              </a:rPr>
              <a:t>state</a:t>
            </a:r>
            <a:r>
              <a:rPr lang="en-US" sz="1400" dirty="0"/>
              <a:t> of the pod.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63</a:t>
            </a:fld>
            <a:endParaRPr lang="en-US" dirty="0"/>
          </a:p>
        </p:txBody>
      </p:sp>
      <p:pic>
        <p:nvPicPr>
          <p:cNvPr id="8" name="Picture 7">
            <a:extLst>
              <a:ext uri="{FF2B5EF4-FFF2-40B4-BE49-F238E27FC236}">
                <a16:creationId xmlns:a16="http://schemas.microsoft.com/office/drawing/2014/main" xmlns="" id="{572D126B-15B2-4674-A9CB-FC378FB5AE5F}"/>
              </a:ext>
            </a:extLst>
          </p:cNvPr>
          <p:cNvPicPr>
            <a:picLocks noChangeAspect="1"/>
          </p:cNvPicPr>
          <p:nvPr/>
        </p:nvPicPr>
        <p:blipFill>
          <a:blip r:embed="rId2" cstate="print"/>
          <a:stretch>
            <a:fillRect/>
          </a:stretch>
        </p:blipFill>
        <p:spPr>
          <a:xfrm>
            <a:off x="588411" y="2063945"/>
            <a:ext cx="7964129" cy="4507997"/>
          </a:xfrm>
          <a:prstGeom prst="rect">
            <a:avLst/>
          </a:prstGeom>
        </p:spPr>
      </p:pic>
      <p:sp>
        <p:nvSpPr>
          <p:cNvPr id="9" name="Rectangle 8">
            <a:extLst>
              <a:ext uri="{FF2B5EF4-FFF2-40B4-BE49-F238E27FC236}">
                <a16:creationId xmlns:a16="http://schemas.microsoft.com/office/drawing/2014/main" xmlns="" id="{BE8CA62B-552A-45D7-91E3-B2B05C027941}"/>
              </a:ext>
            </a:extLst>
          </p:cNvPr>
          <p:cNvSpPr/>
          <p:nvPr/>
        </p:nvSpPr>
        <p:spPr bwMode="auto">
          <a:xfrm>
            <a:off x="569361" y="2368550"/>
            <a:ext cx="2510389" cy="139700"/>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xmlns="" id="{6720BB05-70AF-4CB2-B90B-0E4F6FB649B1}"/>
              </a:ext>
            </a:extLst>
          </p:cNvPr>
          <p:cNvSpPr/>
          <p:nvPr/>
        </p:nvSpPr>
        <p:spPr bwMode="auto">
          <a:xfrm>
            <a:off x="575711" y="3060699"/>
            <a:ext cx="1234040" cy="120651"/>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xmlns="" id="{2E34114D-B75B-48BC-A2E9-5941CBFE9018}"/>
              </a:ext>
            </a:extLst>
          </p:cNvPr>
          <p:cNvSpPr/>
          <p:nvPr/>
        </p:nvSpPr>
        <p:spPr bwMode="auto">
          <a:xfrm>
            <a:off x="753510" y="3911599"/>
            <a:ext cx="2732639" cy="787401"/>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xmlns="" val="2328316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Troubleshooting – Pending </a:t>
            </a:r>
          </a:p>
        </p:txBody>
      </p:sp>
      <p:sp>
        <p:nvSpPr>
          <p:cNvPr id="3" name="Content Placeholder 2"/>
          <p:cNvSpPr>
            <a:spLocks noGrp="1"/>
          </p:cNvSpPr>
          <p:nvPr>
            <p:ph idx="1"/>
          </p:nvPr>
        </p:nvSpPr>
        <p:spPr/>
        <p:txBody>
          <a:bodyPr/>
          <a:lstStyle/>
          <a:p>
            <a:pPr marL="0" indent="0">
              <a:buNone/>
            </a:pPr>
            <a:r>
              <a:rPr lang="en-US" sz="1400" dirty="0"/>
              <a:t>If the pod is stuck in a Pending state, that means that the pod cannot be scheduled to a node in it’s current state. </a:t>
            </a:r>
          </a:p>
          <a:p>
            <a:pPr marL="0" indent="0">
              <a:buNone/>
            </a:pPr>
            <a:endParaRPr lang="en-US" sz="1400" dirty="0"/>
          </a:p>
          <a:p>
            <a:pPr marL="0" indent="0">
              <a:buNone/>
            </a:pPr>
            <a:r>
              <a:rPr lang="en-US" sz="1400" dirty="0"/>
              <a:t>This is typically a result of insufficient resources that prevent scheduling. There may not be enough CPU or memory in the cluster due to Resource Requests or the node itself. To resolve this, you will need to either delete pods, adjust resource requests or add additional nodes (or resources) to the cluster.</a:t>
            </a:r>
          </a:p>
          <a:p>
            <a:pPr marL="0" indent="0">
              <a:buNone/>
            </a:pPr>
            <a:endParaRPr lang="en-US" sz="1400" dirty="0"/>
          </a:p>
          <a:p>
            <a:pPr marL="0" indent="0">
              <a:buNone/>
            </a:pPr>
            <a:r>
              <a:rPr lang="en-US" sz="1400" dirty="0"/>
              <a:t>Another possible reason that the pod could not be scheduled is due to the usage of </a:t>
            </a:r>
            <a:r>
              <a:rPr lang="en-US" sz="1400" dirty="0" err="1"/>
              <a:t>hostPort</a:t>
            </a:r>
            <a:r>
              <a:rPr lang="en-US" sz="1400" dirty="0"/>
              <a:t>. When you bind a pod to a </a:t>
            </a:r>
            <a:r>
              <a:rPr lang="en-US" sz="1400" dirty="0" err="1"/>
              <a:t>hostPort</a:t>
            </a:r>
            <a:r>
              <a:rPr lang="en-US" sz="1400" dirty="0"/>
              <a:t>, there are a limited number of ports that can be used. In most cases, </a:t>
            </a:r>
            <a:r>
              <a:rPr lang="en-US" sz="1400" dirty="0" err="1"/>
              <a:t>hostPort</a:t>
            </a:r>
            <a:r>
              <a:rPr lang="en-US" sz="1400" dirty="0"/>
              <a:t> is not necessary and a Service can be used to expose the pod.</a:t>
            </a:r>
          </a:p>
          <a:p>
            <a:pPr marL="0" indent="0">
              <a:buNone/>
            </a:pPr>
            <a:endParaRPr lang="en-US" sz="1400" dirty="0"/>
          </a:p>
          <a:p>
            <a:pPr marL="0" indent="0">
              <a:buNone/>
            </a:pPr>
            <a:r>
              <a:rPr lang="en-US" sz="1400" dirty="0"/>
              <a:t>There should be a message from the scheduler detailing why the pod(s) cannot be scheduled.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64</a:t>
            </a:fld>
            <a:endParaRPr lang="en-US" dirty="0"/>
          </a:p>
        </p:txBody>
      </p:sp>
    </p:spTree>
    <p:extLst>
      <p:ext uri="{BB962C8B-B14F-4D97-AF65-F5344CB8AC3E}">
        <p14:creationId xmlns:p14="http://schemas.microsoft.com/office/powerpoint/2010/main" xmlns="" val="1661087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Troubleshooting – </a:t>
            </a:r>
            <a:r>
              <a:rPr lang="en-GB" sz="2600" b="0" dirty="0" err="1">
                <a:solidFill>
                  <a:srgbClr val="66AA44"/>
                </a:solidFill>
                <a:effectLst>
                  <a:outerShdw blurRad="38100" dist="38100" dir="2700000" algn="tl">
                    <a:srgbClr val="C0C0C0"/>
                  </a:outerShdw>
                </a:effectLst>
              </a:rPr>
              <a:t>ContainerCreating</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spcAft>
                <a:spcPts val="1200"/>
              </a:spcAft>
              <a:buNone/>
            </a:pPr>
            <a:r>
              <a:rPr lang="en-US" sz="1400" dirty="0"/>
              <a:t>When you execute </a:t>
            </a:r>
            <a:r>
              <a:rPr lang="en-US" sz="1400" i="1" dirty="0" err="1"/>
              <a:t>kubectl</a:t>
            </a:r>
            <a:r>
              <a:rPr lang="en-US" sz="1400" i="1" dirty="0"/>
              <a:t> get pods, </a:t>
            </a:r>
            <a:r>
              <a:rPr lang="en-US" sz="1400" dirty="0"/>
              <a:t>you may see that a pod is stuck in a </a:t>
            </a:r>
            <a:r>
              <a:rPr lang="en-US" sz="1400" dirty="0" err="1"/>
              <a:t>ContainerCreating</a:t>
            </a:r>
            <a:r>
              <a:rPr lang="en-US" sz="1400" dirty="0"/>
              <a:t> state. However, when you execute </a:t>
            </a:r>
            <a:r>
              <a:rPr lang="en-US" sz="1400" i="1" dirty="0" err="1"/>
              <a:t>kubectl</a:t>
            </a:r>
            <a:r>
              <a:rPr lang="en-US" sz="1400" i="1" dirty="0"/>
              <a:t> describe pods &lt;POD_NAME&gt;</a:t>
            </a:r>
            <a:r>
              <a:rPr lang="en-US" sz="1400" dirty="0"/>
              <a:t>, you see that it is in a pending state.</a:t>
            </a:r>
          </a:p>
          <a:p>
            <a:pPr marL="0" indent="0">
              <a:spcAft>
                <a:spcPts val="1200"/>
              </a:spcAft>
              <a:buNone/>
            </a:pPr>
            <a:r>
              <a:rPr lang="en-US" sz="1400" dirty="0"/>
              <a:t>This is most likely a result of the pod waiting on additional Kubernetes objects, such as </a:t>
            </a:r>
            <a:r>
              <a:rPr lang="en-US" sz="1400" dirty="0" err="1"/>
              <a:t>PersistentVolumes</a:t>
            </a:r>
            <a:r>
              <a:rPr lang="en-US" sz="1400" dirty="0"/>
              <a:t> or Secrets, to be deployed if they have been mounted to the pod. Services are an exception to this as they are abstracted from the Pod. To identify if it is an issue with other Kubernetes objects, review the </a:t>
            </a:r>
            <a:r>
              <a:rPr lang="en-US" sz="1400" dirty="0">
                <a:solidFill>
                  <a:schemeClr val="accent3">
                    <a:lumMod val="60000"/>
                    <a:lumOff val="40000"/>
                  </a:schemeClr>
                </a:solidFill>
              </a:rPr>
              <a:t>Events</a:t>
            </a:r>
            <a:r>
              <a:rPr lang="en-US" sz="1400" dirty="0"/>
              <a:t> section which will have logs identifying objects pending.</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65</a:t>
            </a:fld>
            <a:endParaRPr lang="en-US" dirty="0"/>
          </a:p>
        </p:txBody>
      </p:sp>
      <p:pic>
        <p:nvPicPr>
          <p:cNvPr id="5" name="Picture 4">
            <a:extLst>
              <a:ext uri="{FF2B5EF4-FFF2-40B4-BE49-F238E27FC236}">
                <a16:creationId xmlns:a16="http://schemas.microsoft.com/office/drawing/2014/main" xmlns="" id="{ED3A1D8B-4C12-4D3F-892B-535862B37DD7}"/>
              </a:ext>
            </a:extLst>
          </p:cNvPr>
          <p:cNvPicPr>
            <a:picLocks noChangeAspect="1"/>
          </p:cNvPicPr>
          <p:nvPr/>
        </p:nvPicPr>
        <p:blipFill>
          <a:blip r:embed="rId2" cstate="print"/>
          <a:stretch>
            <a:fillRect/>
          </a:stretch>
        </p:blipFill>
        <p:spPr>
          <a:xfrm>
            <a:off x="1505494" y="2863014"/>
            <a:ext cx="6129964" cy="3708928"/>
          </a:xfrm>
          <a:prstGeom prst="rect">
            <a:avLst/>
          </a:prstGeom>
        </p:spPr>
      </p:pic>
      <p:sp>
        <p:nvSpPr>
          <p:cNvPr id="9" name="Rectangle 8">
            <a:extLst>
              <a:ext uri="{FF2B5EF4-FFF2-40B4-BE49-F238E27FC236}">
                <a16:creationId xmlns:a16="http://schemas.microsoft.com/office/drawing/2014/main" xmlns="" id="{49895A0E-41FF-492F-BB61-7682505611AB}"/>
              </a:ext>
            </a:extLst>
          </p:cNvPr>
          <p:cNvSpPr/>
          <p:nvPr/>
        </p:nvSpPr>
        <p:spPr bwMode="auto">
          <a:xfrm>
            <a:off x="1505494" y="5969000"/>
            <a:ext cx="6129964" cy="602942"/>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xmlns="" val="2438413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Troubleshooting – Waiting </a:t>
            </a:r>
          </a:p>
        </p:txBody>
      </p:sp>
      <p:sp>
        <p:nvSpPr>
          <p:cNvPr id="3" name="Content Placeholder 2"/>
          <p:cNvSpPr>
            <a:spLocks noGrp="1"/>
          </p:cNvSpPr>
          <p:nvPr>
            <p:ph idx="1"/>
          </p:nvPr>
        </p:nvSpPr>
        <p:spPr/>
        <p:txBody>
          <a:bodyPr/>
          <a:lstStyle/>
          <a:p>
            <a:pPr marL="0" indent="0">
              <a:spcAft>
                <a:spcPts val="1200"/>
              </a:spcAft>
              <a:buNone/>
            </a:pPr>
            <a:r>
              <a:rPr lang="en-US" sz="1400" dirty="0"/>
              <a:t>If the pod is stuck in a Waiting state, that means that the pod has been scheduled to a node but cannot run on that machine. </a:t>
            </a:r>
          </a:p>
          <a:p>
            <a:pPr marL="0" indent="0">
              <a:buNone/>
            </a:pPr>
            <a:r>
              <a:rPr lang="en-US" sz="1400" dirty="0"/>
              <a:t>This is typically a result of failure to pull the image. To identify if it is an issue with the image, make sure the </a:t>
            </a:r>
            <a:r>
              <a:rPr lang="en-US" sz="1400" dirty="0">
                <a:solidFill>
                  <a:schemeClr val="accent3">
                    <a:lumMod val="60000"/>
                    <a:lumOff val="40000"/>
                  </a:schemeClr>
                </a:solidFill>
              </a:rPr>
              <a:t>name and version of the image</a:t>
            </a:r>
            <a:r>
              <a:rPr lang="en-US" sz="1400" dirty="0"/>
              <a:t> is correct. You should also check to see if the image was pushed to the repository and if you can pull the image on your local machine by running </a:t>
            </a:r>
            <a:r>
              <a:rPr lang="en-US" sz="1400" i="1" dirty="0"/>
              <a:t>docker pull &lt;image&gt;</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66</a:t>
            </a:fld>
            <a:endParaRPr lang="en-US" dirty="0"/>
          </a:p>
        </p:txBody>
      </p:sp>
      <p:pic>
        <p:nvPicPr>
          <p:cNvPr id="6" name="Picture 5">
            <a:extLst>
              <a:ext uri="{FF2B5EF4-FFF2-40B4-BE49-F238E27FC236}">
                <a16:creationId xmlns:a16="http://schemas.microsoft.com/office/drawing/2014/main" xmlns="" id="{F5E26D70-99A2-48F2-A973-92E1777FAFC7}"/>
              </a:ext>
            </a:extLst>
          </p:cNvPr>
          <p:cNvPicPr>
            <a:picLocks noChangeAspect="1"/>
          </p:cNvPicPr>
          <p:nvPr/>
        </p:nvPicPr>
        <p:blipFill>
          <a:blip r:embed="rId2" cstate="print"/>
          <a:stretch>
            <a:fillRect/>
          </a:stretch>
        </p:blipFill>
        <p:spPr>
          <a:xfrm>
            <a:off x="1103947" y="2647570"/>
            <a:ext cx="6933057" cy="3924372"/>
          </a:xfrm>
          <a:prstGeom prst="rect">
            <a:avLst/>
          </a:prstGeom>
        </p:spPr>
      </p:pic>
      <p:sp>
        <p:nvSpPr>
          <p:cNvPr id="7" name="Rectangle 6">
            <a:extLst>
              <a:ext uri="{FF2B5EF4-FFF2-40B4-BE49-F238E27FC236}">
                <a16:creationId xmlns:a16="http://schemas.microsoft.com/office/drawing/2014/main" xmlns="" id="{FC996A11-80E5-4AAC-A388-FD25E5A94A7F}"/>
              </a:ext>
            </a:extLst>
          </p:cNvPr>
          <p:cNvSpPr/>
          <p:nvPr/>
        </p:nvSpPr>
        <p:spPr bwMode="auto">
          <a:xfrm>
            <a:off x="1270229" y="3932814"/>
            <a:ext cx="5378221" cy="143886"/>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xmlns="" val="2481352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Troubleshooting – Unhealthy/Crashing </a:t>
            </a:r>
          </a:p>
        </p:txBody>
      </p:sp>
      <p:sp>
        <p:nvSpPr>
          <p:cNvPr id="3" name="Content Placeholder 2"/>
          <p:cNvSpPr>
            <a:spLocks noGrp="1"/>
          </p:cNvSpPr>
          <p:nvPr>
            <p:ph idx="1"/>
          </p:nvPr>
        </p:nvSpPr>
        <p:spPr/>
        <p:txBody>
          <a:bodyPr/>
          <a:lstStyle/>
          <a:p>
            <a:pPr marL="0" indent="0">
              <a:spcAft>
                <a:spcPts val="1200"/>
              </a:spcAft>
              <a:buNone/>
            </a:pPr>
            <a:r>
              <a:rPr lang="en-US" sz="1400" dirty="0"/>
              <a:t>If the pod is stuck in a </a:t>
            </a:r>
            <a:r>
              <a:rPr lang="en-US" sz="1400" dirty="0" err="1"/>
              <a:t>CrashLoopBackOff</a:t>
            </a:r>
            <a:r>
              <a:rPr lang="en-US" sz="1400" dirty="0"/>
              <a:t> or unhealthy state, that means that the pod has tried to start but was unable to successfully run and Kubernetes has stopped trying to start the pod. </a:t>
            </a:r>
          </a:p>
          <a:p>
            <a:pPr marL="0" indent="0">
              <a:buNone/>
            </a:pPr>
            <a:r>
              <a:rPr lang="en-US" sz="1400" dirty="0"/>
              <a:t>The first step is to look at the logs of the current container by running </a:t>
            </a:r>
            <a:r>
              <a:rPr lang="en-US" sz="1400" i="1" dirty="0" err="1"/>
              <a:t>kubectl</a:t>
            </a:r>
            <a:r>
              <a:rPr lang="en-US" sz="1400" i="1" dirty="0"/>
              <a:t> logs &lt;POD_NAME&gt;</a:t>
            </a:r>
            <a:r>
              <a:rPr lang="en-US" sz="1400" dirty="0"/>
              <a:t>. This command accepts -f and --tail=&lt;number of lines&gt; as options to help with debugging. These are the logs for the application running on the container. Determine if there are any logs that identify root cause.</a:t>
            </a:r>
          </a:p>
          <a:p>
            <a:pPr marL="0" indent="0">
              <a:buNone/>
            </a:pPr>
            <a:endParaRPr lang="en-US" sz="1400" dirty="0"/>
          </a:p>
          <a:p>
            <a:pPr marL="0" indent="0">
              <a:buNone/>
            </a:pPr>
            <a:r>
              <a:rPr lang="en-US" sz="1400" dirty="0"/>
              <a:t>Another option is to run commands within the container. You can do this by running </a:t>
            </a:r>
            <a:r>
              <a:rPr lang="en-US" sz="1400" i="1" dirty="0" err="1"/>
              <a:t>kubectl</a:t>
            </a:r>
            <a:r>
              <a:rPr lang="en-US" sz="1400" i="1" dirty="0"/>
              <a:t> exec &lt;POD_NAME&gt;</a:t>
            </a:r>
            <a:r>
              <a:rPr lang="en-US" sz="1400" dirty="0"/>
              <a:t> </a:t>
            </a:r>
            <a:r>
              <a:rPr lang="en-US" sz="1400" i="1" dirty="0"/>
              <a:t>-c &lt;CONTAINER_NAME&gt; -- &lt;CMD&gt; &lt;ARG1&gt; &lt;ARG2&gt; …</a:t>
            </a:r>
            <a:r>
              <a:rPr lang="en-US" sz="1400" dirty="0"/>
              <a:t> Note that the -c &lt;CONTAINER_NAME&gt; is optional if there is only one container within the pod. Using this command can help identify logs within a pod. For example, this can help get the logs for a Cassandra pod, </a:t>
            </a:r>
            <a:r>
              <a:rPr lang="sv-SE" sz="1400" i="1" dirty="0"/>
              <a:t>kubectl exec cassandra -- cat /var/log/cassandra/system.log</a:t>
            </a:r>
            <a:r>
              <a:rPr lang="sv-SE" sz="1400" dirty="0"/>
              <a:t>.</a:t>
            </a:r>
          </a:p>
          <a:p>
            <a:pPr marL="0" indent="0">
              <a:buNone/>
            </a:pPr>
            <a:endParaRPr lang="sv-SE" sz="1400" i="1" dirty="0"/>
          </a:p>
          <a:p>
            <a:pPr marL="0" indent="0">
              <a:buNone/>
            </a:pPr>
            <a:r>
              <a:rPr lang="sv-SE" sz="1400" dirty="0"/>
              <a:t>The third option is to attach to the container if it is running and look throug the file system directly on the pod. In order to do this, you run </a:t>
            </a:r>
            <a:r>
              <a:rPr lang="sv-SE" sz="1400" i="1" dirty="0"/>
              <a:t>kubectl exec –ti &lt;POD_NAME&gt; &lt;ARG1&gt;</a:t>
            </a:r>
            <a:r>
              <a:rPr lang="sv-SE" sz="1400" dirty="0"/>
              <a:t> where &lt;ARG1&gt; is used to open a shell such as bash.</a:t>
            </a:r>
            <a:endParaRPr lang="en-US" sz="1400" i="1"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67</a:t>
            </a:fld>
            <a:endParaRPr lang="en-US" dirty="0"/>
          </a:p>
        </p:txBody>
      </p:sp>
    </p:spTree>
    <p:extLst>
      <p:ext uri="{BB962C8B-B14F-4D97-AF65-F5344CB8AC3E}">
        <p14:creationId xmlns:p14="http://schemas.microsoft.com/office/powerpoint/2010/main" xmlns="" val="1033422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Pod Troubleshooting – Not Functional</a:t>
            </a:r>
          </a:p>
        </p:txBody>
      </p:sp>
      <p:sp>
        <p:nvSpPr>
          <p:cNvPr id="3" name="Content Placeholder 2"/>
          <p:cNvSpPr>
            <a:spLocks noGrp="1"/>
          </p:cNvSpPr>
          <p:nvPr>
            <p:ph idx="1"/>
          </p:nvPr>
        </p:nvSpPr>
        <p:spPr/>
        <p:txBody>
          <a:bodyPr/>
          <a:lstStyle/>
          <a:p>
            <a:pPr marL="0" indent="0">
              <a:spcAft>
                <a:spcPts val="1200"/>
              </a:spcAft>
              <a:buNone/>
            </a:pPr>
            <a:r>
              <a:rPr lang="en-US" sz="1400" dirty="0"/>
              <a:t>If the pod is healthy, but not running as you expected, then there may be an issue with the pod definition. You need to review the YAML to ensure that it was defined as it should. Errors within the YAML may not always result in the failure of pod creation. For example, if a command was misspelled, the pod would create, but the command would not run as intended.</a:t>
            </a:r>
          </a:p>
          <a:p>
            <a:pPr marL="0" indent="0">
              <a:spcAft>
                <a:spcPts val="1200"/>
              </a:spcAft>
              <a:buNone/>
            </a:pPr>
            <a:r>
              <a:rPr lang="en-US" sz="1400" dirty="0"/>
              <a:t>After review of the YAML, you can delete the pod and try to recreate it with the --validate flag being used. This will provide an error message if there is something wrong like a misspelling.</a:t>
            </a:r>
          </a:p>
          <a:p>
            <a:pPr marL="0" indent="0">
              <a:spcAft>
                <a:spcPts val="1200"/>
              </a:spcAft>
              <a:buNone/>
            </a:pPr>
            <a:r>
              <a:rPr lang="en-US" sz="1400" dirty="0"/>
              <a:t>The next step is to compare the YAML that was used to create the pod against the original YAML. To do this, you can review the YAML that the pod is using by executing </a:t>
            </a:r>
            <a:r>
              <a:rPr lang="en-US" sz="1400" i="1" dirty="0" err="1"/>
              <a:t>kubectl</a:t>
            </a:r>
            <a:r>
              <a:rPr lang="en-US" sz="1400" i="1" dirty="0"/>
              <a:t> get pods &lt;POD_NAME&gt; -o </a:t>
            </a:r>
            <a:r>
              <a:rPr lang="en-US" sz="1400" i="1" dirty="0" err="1"/>
              <a:t>yaml</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68</a:t>
            </a:fld>
            <a:endParaRPr lang="en-US" dirty="0"/>
          </a:p>
        </p:txBody>
      </p:sp>
    </p:spTree>
    <p:extLst>
      <p:ext uri="{BB962C8B-B14F-4D97-AF65-F5344CB8AC3E}">
        <p14:creationId xmlns:p14="http://schemas.microsoft.com/office/powerpoint/2010/main" xmlns="" val="2477581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Application Troubleshooting – Replication Controller</a:t>
            </a:r>
          </a:p>
        </p:txBody>
      </p:sp>
      <p:sp>
        <p:nvSpPr>
          <p:cNvPr id="3" name="Content Placeholder 2"/>
          <p:cNvSpPr>
            <a:spLocks noGrp="1"/>
          </p:cNvSpPr>
          <p:nvPr>
            <p:ph idx="1"/>
          </p:nvPr>
        </p:nvSpPr>
        <p:spPr/>
        <p:txBody>
          <a:bodyPr/>
          <a:lstStyle/>
          <a:p>
            <a:pPr marL="0" indent="0">
              <a:buNone/>
            </a:pPr>
            <a:r>
              <a:rPr lang="en-US" sz="1400" dirty="0"/>
              <a:t>During the troubleshooting process, it is important to ensure that if you are using a replication controller, that it is able to recreate pods. If it can recreate pods, then the issue is not with the replication controller or deployment.</a:t>
            </a:r>
          </a:p>
          <a:p>
            <a:pPr marL="0" indent="0">
              <a:buNone/>
            </a:pPr>
            <a:endParaRPr lang="en-US" sz="1400" dirty="0"/>
          </a:p>
          <a:p>
            <a:pPr marL="0" indent="0">
              <a:buNone/>
            </a:pPr>
            <a:r>
              <a:rPr lang="en-US" sz="1400" dirty="0"/>
              <a:t>You can use </a:t>
            </a:r>
            <a:r>
              <a:rPr lang="en-US" sz="1400" i="1" dirty="0" err="1"/>
              <a:t>kubectl</a:t>
            </a:r>
            <a:r>
              <a:rPr lang="en-US" sz="1400" i="1" dirty="0"/>
              <a:t> describe </a:t>
            </a:r>
            <a:r>
              <a:rPr lang="en-US" sz="1400" i="1" dirty="0" err="1"/>
              <a:t>rc</a:t>
            </a:r>
            <a:r>
              <a:rPr lang="en-US" sz="1400" i="1" dirty="0"/>
              <a:t> &lt;CONTROLLER_NAME&gt;</a:t>
            </a:r>
            <a:r>
              <a:rPr lang="en-US" sz="1400" dirty="0"/>
              <a:t> to inspect the events related to the replication controller.</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69</a:t>
            </a:fld>
            <a:endParaRPr lang="en-US" dirty="0"/>
          </a:p>
        </p:txBody>
      </p:sp>
    </p:spTree>
    <p:extLst>
      <p:ext uri="{BB962C8B-B14F-4D97-AF65-F5344CB8AC3E}">
        <p14:creationId xmlns:p14="http://schemas.microsoft.com/office/powerpoint/2010/main" xmlns="" val="216443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Benefits of Kubernetes (K8s)</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Kubernetes provides a container-centric management environment. It orchestrates computing, networking, and storage infrastructure on behalf of user workloads. This provides much of the simplicity of Platform as a Service (PaaS) with the flexibility of Infrastructure as a Service (IaaS), and enables portability across infrastructure providers.</a:t>
            </a:r>
          </a:p>
          <a:p>
            <a:pPr marL="0" indent="0">
              <a:spcBef>
                <a:spcPts val="600"/>
              </a:spcBef>
              <a:spcAft>
                <a:spcPts val="600"/>
              </a:spcAft>
              <a:buNone/>
            </a:pPr>
            <a:r>
              <a:rPr lang="en-US" sz="1400" dirty="0"/>
              <a:t>Kubernetes provides the following features: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a:t>
            </a:fld>
            <a:endParaRPr lang="en-US" dirty="0"/>
          </a:p>
        </p:txBody>
      </p:sp>
      <p:graphicFrame>
        <p:nvGraphicFramePr>
          <p:cNvPr id="7" name="Diagram 6">
            <a:extLst>
              <a:ext uri="{FF2B5EF4-FFF2-40B4-BE49-F238E27FC236}">
                <a16:creationId xmlns:a16="http://schemas.microsoft.com/office/drawing/2014/main" xmlns="" id="{D3C38658-A20D-47C1-B73E-FD4547DB2066}"/>
              </a:ext>
            </a:extLst>
          </p:cNvPr>
          <p:cNvGraphicFramePr/>
          <p:nvPr>
            <p:extLst/>
          </p:nvPr>
        </p:nvGraphicFramePr>
        <p:xfrm>
          <a:off x="618301" y="2709173"/>
          <a:ext cx="7887658" cy="3862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399696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Application Troubleshooting – Services</a:t>
            </a:r>
          </a:p>
        </p:txBody>
      </p:sp>
      <p:sp>
        <p:nvSpPr>
          <p:cNvPr id="3" name="Content Placeholder 2"/>
          <p:cNvSpPr>
            <a:spLocks noGrp="1"/>
          </p:cNvSpPr>
          <p:nvPr>
            <p:ph idx="1"/>
          </p:nvPr>
        </p:nvSpPr>
        <p:spPr/>
        <p:txBody>
          <a:bodyPr/>
          <a:lstStyle/>
          <a:p>
            <a:pPr marL="0" indent="0">
              <a:buNone/>
            </a:pPr>
            <a:r>
              <a:rPr lang="en-US" sz="1400" dirty="0"/>
              <a:t>If you have identified that the application (i.e. pod &amp; replication controller) are not the issue, then the next step is to triage the service(s) utilized by the application. The Service is the backbone of the pod’s networking component. </a:t>
            </a:r>
          </a:p>
          <a:p>
            <a:pPr marL="0" indent="0">
              <a:buNone/>
            </a:pPr>
            <a:endParaRPr lang="en-US" sz="1400" dirty="0"/>
          </a:p>
          <a:p>
            <a:pPr marL="0" indent="0">
              <a:buNone/>
            </a:pPr>
            <a:r>
              <a:rPr lang="en-US" sz="1400" dirty="0"/>
              <a:t>To identify the root cause of networking issues, follow the steps below:</a:t>
            </a:r>
          </a:p>
          <a:p>
            <a:pPr marL="579438" lvl="1" indent="-342900">
              <a:buFont typeface="+mj-lt"/>
              <a:buAutoNum type="arabicPeriod"/>
            </a:pPr>
            <a:r>
              <a:rPr lang="en-US" sz="1200" dirty="0"/>
              <a:t>Is the pod utilizing a service?</a:t>
            </a:r>
          </a:p>
          <a:p>
            <a:pPr marL="579438" lvl="1" indent="-342900">
              <a:buFont typeface="+mj-lt"/>
              <a:buAutoNum type="arabicPeriod"/>
            </a:pPr>
            <a:r>
              <a:rPr lang="en-US" sz="1200" dirty="0"/>
              <a:t>Was the service created?</a:t>
            </a:r>
          </a:p>
          <a:p>
            <a:pPr marL="579438" lvl="1" indent="-342900">
              <a:buFont typeface="+mj-lt"/>
              <a:buAutoNum type="arabicPeriod"/>
            </a:pPr>
            <a:r>
              <a:rPr lang="en-US" sz="1200" dirty="0"/>
              <a:t>Is the service properly configured (ex. </a:t>
            </a:r>
            <a:r>
              <a:rPr lang="en-US" sz="1200" dirty="0" err="1"/>
              <a:t>NodePort</a:t>
            </a:r>
            <a:r>
              <a:rPr lang="en-US" sz="1200" dirty="0"/>
              <a:t>, </a:t>
            </a:r>
            <a:r>
              <a:rPr lang="en-US" sz="1200" dirty="0" err="1"/>
              <a:t>ClusterIP</a:t>
            </a:r>
            <a:r>
              <a:rPr lang="en-US" sz="1200" dirty="0"/>
              <a:t>, etc.)?</a:t>
            </a:r>
          </a:p>
          <a:p>
            <a:pPr marL="579438" lvl="1" indent="-342900">
              <a:buFont typeface="+mj-lt"/>
              <a:buAutoNum type="arabicPeriod"/>
            </a:pPr>
            <a:r>
              <a:rPr lang="en-US" sz="1200" dirty="0"/>
              <a:t>Does the service have an endpoint?</a:t>
            </a:r>
          </a:p>
          <a:p>
            <a:pPr marL="579438" lvl="1" indent="-342900">
              <a:buFont typeface="+mj-lt"/>
              <a:buAutoNum type="arabicPeriod"/>
            </a:pPr>
            <a:r>
              <a:rPr lang="en-US" sz="1200" dirty="0"/>
              <a:t>Are we able to ping the endpoint &amp; service IP from within a pod in the cluster?</a:t>
            </a:r>
          </a:p>
          <a:p>
            <a:pPr marL="579438" lvl="1" indent="-342900">
              <a:buFont typeface="+mj-lt"/>
              <a:buAutoNum type="arabicPeriod"/>
            </a:pPr>
            <a:r>
              <a:rPr lang="en-US" sz="1200" dirty="0"/>
              <a:t>Are we able to ping the endpoint &amp; service DNS from within a pod in the cluster?</a:t>
            </a:r>
          </a:p>
          <a:p>
            <a:pPr marL="579438" lvl="1" indent="-342900">
              <a:buFont typeface="+mj-lt"/>
              <a:buAutoNum type="arabicPeriod"/>
            </a:pPr>
            <a:r>
              <a:rPr lang="en-US" sz="1200" dirty="0"/>
              <a:t>Are we able to connect to the endpoint &amp; service from within a pod in the cluster?</a:t>
            </a:r>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70</a:t>
            </a:fld>
            <a:endParaRPr lang="en-US" dirty="0"/>
          </a:p>
        </p:txBody>
      </p:sp>
    </p:spTree>
    <p:extLst>
      <p:ext uri="{BB962C8B-B14F-4D97-AF65-F5344CB8AC3E}">
        <p14:creationId xmlns:p14="http://schemas.microsoft.com/office/powerpoint/2010/main" xmlns="" val="243989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Creation</a:t>
            </a:r>
          </a:p>
        </p:txBody>
      </p:sp>
      <p:sp>
        <p:nvSpPr>
          <p:cNvPr id="3" name="Content Placeholder 2"/>
          <p:cNvSpPr>
            <a:spLocks noGrp="1"/>
          </p:cNvSpPr>
          <p:nvPr>
            <p:ph idx="1"/>
          </p:nvPr>
        </p:nvSpPr>
        <p:spPr/>
        <p:txBody>
          <a:bodyPr/>
          <a:lstStyle/>
          <a:p>
            <a:pPr marL="0" indent="0">
              <a:buNone/>
            </a:pPr>
            <a:r>
              <a:rPr lang="en-US" sz="1400" dirty="0"/>
              <a:t>The first item that should be identified in regards to Services troubleshooting is the existence of the Service since they set the policy for how a pod is accessed.</a:t>
            </a:r>
          </a:p>
          <a:p>
            <a:pPr marL="0" indent="0">
              <a:buNone/>
            </a:pPr>
            <a:endParaRPr lang="en-US" sz="1400" dirty="0"/>
          </a:p>
          <a:p>
            <a:pPr marL="0" indent="0">
              <a:buNone/>
            </a:pPr>
            <a:r>
              <a:rPr lang="en-US" sz="1400" dirty="0"/>
              <a:t>The first step is to identify whether or not that the Service does in fact exist. To do this, you run the command </a:t>
            </a:r>
            <a:r>
              <a:rPr lang="en-US" sz="1400" i="1" dirty="0" err="1"/>
              <a:t>kubectl</a:t>
            </a:r>
            <a:r>
              <a:rPr lang="en-US" sz="1400" i="1" dirty="0"/>
              <a:t> get svc &lt;SERVICE_NAME&gt;</a:t>
            </a:r>
            <a:r>
              <a:rPr lang="en-US" sz="1400" dirty="0"/>
              <a:t>. Note that &lt;SERVICE_NAME&gt; is optional, but without this argument, you will see all services within the namespace returned.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71</a:t>
            </a:fld>
            <a:endParaRPr lang="en-US" dirty="0"/>
          </a:p>
        </p:txBody>
      </p:sp>
      <p:pic>
        <p:nvPicPr>
          <p:cNvPr id="5" name="Picture 4">
            <a:extLst>
              <a:ext uri="{FF2B5EF4-FFF2-40B4-BE49-F238E27FC236}">
                <a16:creationId xmlns:a16="http://schemas.microsoft.com/office/drawing/2014/main" xmlns="" id="{B1BB3034-D927-4278-9C02-92C484B8F7CF}"/>
              </a:ext>
            </a:extLst>
          </p:cNvPr>
          <p:cNvPicPr>
            <a:picLocks noChangeAspect="1"/>
          </p:cNvPicPr>
          <p:nvPr/>
        </p:nvPicPr>
        <p:blipFill>
          <a:blip r:embed="rId2" cstate="print"/>
          <a:stretch>
            <a:fillRect/>
          </a:stretch>
        </p:blipFill>
        <p:spPr>
          <a:xfrm>
            <a:off x="865251" y="2773759"/>
            <a:ext cx="7410450" cy="3000375"/>
          </a:xfrm>
          <a:prstGeom prst="rect">
            <a:avLst/>
          </a:prstGeom>
        </p:spPr>
      </p:pic>
      <p:sp>
        <p:nvSpPr>
          <p:cNvPr id="6" name="Content Placeholder 2">
            <a:extLst>
              <a:ext uri="{FF2B5EF4-FFF2-40B4-BE49-F238E27FC236}">
                <a16:creationId xmlns:a16="http://schemas.microsoft.com/office/drawing/2014/main" xmlns="" id="{E2AF8848-51A9-4C4C-95AF-68292640618B}"/>
              </a:ext>
            </a:extLst>
          </p:cNvPr>
          <p:cNvSpPr txBox="1">
            <a:spLocks/>
          </p:cNvSpPr>
          <p:nvPr/>
        </p:nvSpPr>
        <p:spPr bwMode="auto">
          <a:xfrm>
            <a:off x="444627" y="5816094"/>
            <a:ext cx="8251698" cy="520655"/>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buFont typeface="Arial" pitchFamily="34" charset="0"/>
              <a:buNone/>
            </a:pPr>
            <a:r>
              <a:rPr lang="en-US" sz="1400" kern="0" dirty="0"/>
              <a:t>If the Service does not exist, then it must be created for the pod to be able to communicate within the cluster and to be exposed to users.</a:t>
            </a:r>
          </a:p>
        </p:txBody>
      </p:sp>
    </p:spTree>
    <p:extLst>
      <p:ext uri="{BB962C8B-B14F-4D97-AF65-F5344CB8AC3E}">
        <p14:creationId xmlns:p14="http://schemas.microsoft.com/office/powerpoint/2010/main" xmlns="" val="28723623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Utilization</a:t>
            </a:r>
          </a:p>
        </p:txBody>
      </p:sp>
      <p:sp>
        <p:nvSpPr>
          <p:cNvPr id="3" name="Content Placeholder 2"/>
          <p:cNvSpPr>
            <a:spLocks noGrp="1"/>
          </p:cNvSpPr>
          <p:nvPr>
            <p:ph idx="1"/>
          </p:nvPr>
        </p:nvSpPr>
        <p:spPr/>
        <p:txBody>
          <a:bodyPr/>
          <a:lstStyle/>
          <a:p>
            <a:pPr marL="0" indent="0">
              <a:spcAft>
                <a:spcPts val="1200"/>
              </a:spcAft>
              <a:buNone/>
            </a:pPr>
            <a:r>
              <a:rPr lang="en-US" sz="1400" dirty="0"/>
              <a:t>The next step is to validate whether or not the pod(s) in question are utilizing the Service that was created. Depending on how you configured the Service will determine the debug steps. In the example below, we will discuss identifying if the pod is using the Service via Label Selector.</a:t>
            </a:r>
          </a:p>
          <a:p>
            <a:pPr marL="0" indent="0">
              <a:buNone/>
            </a:pPr>
            <a:r>
              <a:rPr lang="en-US" sz="1400" dirty="0"/>
              <a:t>To identify the </a:t>
            </a:r>
            <a:r>
              <a:rPr lang="en-US" sz="1400" dirty="0">
                <a:solidFill>
                  <a:schemeClr val="accent3">
                    <a:lumMod val="60000"/>
                    <a:lumOff val="40000"/>
                  </a:schemeClr>
                </a:solidFill>
              </a:rPr>
              <a:t>selector</a:t>
            </a:r>
            <a:r>
              <a:rPr lang="en-US" sz="1400" dirty="0"/>
              <a:t>, run </a:t>
            </a:r>
            <a:r>
              <a:rPr lang="en-US" sz="1400" i="1" dirty="0" err="1"/>
              <a:t>kubectl</a:t>
            </a:r>
            <a:r>
              <a:rPr lang="en-US" sz="1400" i="1" dirty="0"/>
              <a:t> describe svc &lt;SERVICE_NAME&gt;</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72</a:t>
            </a:fld>
            <a:endParaRPr lang="en-US" dirty="0"/>
          </a:p>
        </p:txBody>
      </p:sp>
      <p:pic>
        <p:nvPicPr>
          <p:cNvPr id="7" name="Picture 6">
            <a:extLst>
              <a:ext uri="{FF2B5EF4-FFF2-40B4-BE49-F238E27FC236}">
                <a16:creationId xmlns:a16="http://schemas.microsoft.com/office/drawing/2014/main" xmlns="" id="{34183DFA-0752-4B6C-BD02-18FFC85491F6}"/>
              </a:ext>
            </a:extLst>
          </p:cNvPr>
          <p:cNvPicPr>
            <a:picLocks noChangeAspect="1"/>
          </p:cNvPicPr>
          <p:nvPr/>
        </p:nvPicPr>
        <p:blipFill>
          <a:blip r:embed="rId2" cstate="print"/>
          <a:stretch>
            <a:fillRect/>
          </a:stretch>
        </p:blipFill>
        <p:spPr>
          <a:xfrm>
            <a:off x="2137081" y="2444015"/>
            <a:ext cx="4866790" cy="1027547"/>
          </a:xfrm>
          <a:prstGeom prst="rect">
            <a:avLst/>
          </a:prstGeom>
        </p:spPr>
      </p:pic>
      <p:sp>
        <p:nvSpPr>
          <p:cNvPr id="8" name="Rectangle 7">
            <a:extLst>
              <a:ext uri="{FF2B5EF4-FFF2-40B4-BE49-F238E27FC236}">
                <a16:creationId xmlns:a16="http://schemas.microsoft.com/office/drawing/2014/main" xmlns="" id="{72EABC81-05C4-44E8-8C0D-2EFF8E0B16DE}"/>
              </a:ext>
            </a:extLst>
          </p:cNvPr>
          <p:cNvSpPr/>
          <p:nvPr/>
        </p:nvSpPr>
        <p:spPr bwMode="auto">
          <a:xfrm>
            <a:off x="2137081" y="2772627"/>
            <a:ext cx="2768294" cy="113449"/>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Content Placeholder 2">
            <a:extLst>
              <a:ext uri="{FF2B5EF4-FFF2-40B4-BE49-F238E27FC236}">
                <a16:creationId xmlns:a16="http://schemas.microsoft.com/office/drawing/2014/main" xmlns="" id="{E6FEE9C0-70C6-4256-ACFC-D32477FF7268}"/>
              </a:ext>
            </a:extLst>
          </p:cNvPr>
          <p:cNvSpPr txBox="1">
            <a:spLocks/>
          </p:cNvSpPr>
          <p:nvPr/>
        </p:nvSpPr>
        <p:spPr bwMode="auto">
          <a:xfrm>
            <a:off x="444627" y="3483450"/>
            <a:ext cx="8251698" cy="520655"/>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spcAft>
                <a:spcPts val="1200"/>
              </a:spcAft>
              <a:buFont typeface="Arial" pitchFamily="34" charset="0"/>
              <a:buNone/>
            </a:pPr>
            <a:r>
              <a:rPr lang="en-US" sz="1400" kern="0" dirty="0"/>
              <a:t>The next step is to validate that there is a </a:t>
            </a:r>
            <a:r>
              <a:rPr lang="en-US" sz="1400" kern="0" dirty="0">
                <a:solidFill>
                  <a:srgbClr val="00B0F0"/>
                </a:solidFill>
              </a:rPr>
              <a:t>label</a:t>
            </a:r>
            <a:r>
              <a:rPr lang="en-US" sz="1400" kern="0" dirty="0"/>
              <a:t>, in this case </a:t>
            </a:r>
            <a:r>
              <a:rPr lang="en-US" sz="1400" i="1" kern="0" dirty="0" err="1"/>
              <a:t>kubernetes</a:t>
            </a:r>
            <a:r>
              <a:rPr lang="en-US" sz="1400" i="1" kern="0" dirty="0"/>
              <a:t>-services=services-</a:t>
            </a:r>
            <a:r>
              <a:rPr lang="en-US" sz="1400" i="1" kern="0" dirty="0" err="1"/>
              <a:t>docacceptor</a:t>
            </a:r>
            <a:r>
              <a:rPr lang="en-US" sz="1400" kern="0" dirty="0"/>
              <a:t>, within the pod in question.</a:t>
            </a:r>
          </a:p>
        </p:txBody>
      </p:sp>
      <p:pic>
        <p:nvPicPr>
          <p:cNvPr id="10" name="Picture 9">
            <a:extLst>
              <a:ext uri="{FF2B5EF4-FFF2-40B4-BE49-F238E27FC236}">
                <a16:creationId xmlns:a16="http://schemas.microsoft.com/office/drawing/2014/main" xmlns="" id="{90DBE413-29FD-40EA-9E44-D7730D0F688C}"/>
              </a:ext>
            </a:extLst>
          </p:cNvPr>
          <p:cNvPicPr>
            <a:picLocks noChangeAspect="1"/>
          </p:cNvPicPr>
          <p:nvPr/>
        </p:nvPicPr>
        <p:blipFill>
          <a:blip r:embed="rId3" cstate="print"/>
          <a:stretch>
            <a:fillRect/>
          </a:stretch>
        </p:blipFill>
        <p:spPr>
          <a:xfrm>
            <a:off x="1425383" y="4015993"/>
            <a:ext cx="6635444" cy="1594914"/>
          </a:xfrm>
          <a:prstGeom prst="rect">
            <a:avLst/>
          </a:prstGeom>
        </p:spPr>
      </p:pic>
      <p:sp>
        <p:nvSpPr>
          <p:cNvPr id="11" name="Rectangle 10">
            <a:extLst>
              <a:ext uri="{FF2B5EF4-FFF2-40B4-BE49-F238E27FC236}">
                <a16:creationId xmlns:a16="http://schemas.microsoft.com/office/drawing/2014/main" xmlns="" id="{76097FE5-FE57-495F-A206-AD7B93CB928E}"/>
              </a:ext>
            </a:extLst>
          </p:cNvPr>
          <p:cNvSpPr/>
          <p:nvPr/>
        </p:nvSpPr>
        <p:spPr bwMode="auto">
          <a:xfrm>
            <a:off x="1425382" y="4494861"/>
            <a:ext cx="3384743" cy="551042"/>
          </a:xfrm>
          <a:prstGeom prst="rect">
            <a:avLst/>
          </a:prstGeom>
          <a:noFill/>
          <a:ln w="190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Content Placeholder 2">
            <a:extLst>
              <a:ext uri="{FF2B5EF4-FFF2-40B4-BE49-F238E27FC236}">
                <a16:creationId xmlns:a16="http://schemas.microsoft.com/office/drawing/2014/main" xmlns="" id="{BE5832B6-82AA-4DA7-A851-9CB198F3546F}"/>
              </a:ext>
            </a:extLst>
          </p:cNvPr>
          <p:cNvSpPr txBox="1">
            <a:spLocks/>
          </p:cNvSpPr>
          <p:nvPr/>
        </p:nvSpPr>
        <p:spPr bwMode="auto">
          <a:xfrm>
            <a:off x="444627" y="5622795"/>
            <a:ext cx="8251698" cy="305212"/>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spcAft>
                <a:spcPts val="1200"/>
              </a:spcAft>
              <a:buFont typeface="Arial" pitchFamily="34" charset="0"/>
              <a:buNone/>
            </a:pPr>
            <a:r>
              <a:rPr lang="en-US" sz="1400" kern="0" dirty="0"/>
              <a:t>If the label does not exist, then the pod will not use the Service. </a:t>
            </a:r>
          </a:p>
        </p:txBody>
      </p:sp>
    </p:spTree>
    <p:extLst>
      <p:ext uri="{BB962C8B-B14F-4D97-AF65-F5344CB8AC3E}">
        <p14:creationId xmlns:p14="http://schemas.microsoft.com/office/powerpoint/2010/main" xmlns="" val="21796468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Connection via DNS</a:t>
            </a:r>
          </a:p>
        </p:txBody>
      </p:sp>
      <p:sp>
        <p:nvSpPr>
          <p:cNvPr id="3" name="Content Placeholder 2"/>
          <p:cNvSpPr>
            <a:spLocks noGrp="1"/>
          </p:cNvSpPr>
          <p:nvPr>
            <p:ph idx="1"/>
          </p:nvPr>
        </p:nvSpPr>
        <p:spPr/>
        <p:txBody>
          <a:bodyPr/>
          <a:lstStyle/>
          <a:p>
            <a:pPr marL="0" indent="0">
              <a:buNone/>
            </a:pPr>
            <a:r>
              <a:rPr lang="en-US" sz="1400" dirty="0"/>
              <a:t>After is has been confirmed that the Service does exist and is utilized by the pod, the next step is to identify if the Service can be reached either by DNS.</a:t>
            </a:r>
          </a:p>
          <a:p>
            <a:pPr marL="0" indent="0">
              <a:buNone/>
            </a:pPr>
            <a:endParaRPr lang="en-US" sz="1400" dirty="0"/>
          </a:p>
          <a:p>
            <a:pPr marL="0" indent="0">
              <a:buNone/>
            </a:pPr>
            <a:r>
              <a:rPr lang="en-US" sz="1400" dirty="0"/>
              <a:t>First, connect to any pod within the same namespace, </a:t>
            </a:r>
            <a:r>
              <a:rPr lang="en-US" sz="1400" i="1" dirty="0" err="1"/>
              <a:t>kubectl</a:t>
            </a:r>
            <a:r>
              <a:rPr lang="en-US" sz="1400" i="1" dirty="0"/>
              <a:t> exec –</a:t>
            </a:r>
            <a:r>
              <a:rPr lang="en-US" sz="1400" i="1" dirty="0" err="1"/>
              <a:t>ti</a:t>
            </a:r>
            <a:r>
              <a:rPr lang="en-US" sz="1400" i="1" dirty="0"/>
              <a:t> &lt;POD_NAME&gt; &lt;ARG1&gt;</a:t>
            </a:r>
            <a:r>
              <a:rPr lang="en-US" sz="1400" dirty="0"/>
              <a:t> where &lt;ARG1&gt; opens a shell. Determine whether the DNS can be resolved</a:t>
            </a:r>
            <a:r>
              <a:rPr lang="en-US" sz="1400" i="1" dirty="0"/>
              <a:t>, </a:t>
            </a:r>
            <a:r>
              <a:rPr lang="en-US" sz="1400" i="1" dirty="0" err="1"/>
              <a:t>nslookup</a:t>
            </a:r>
            <a:r>
              <a:rPr lang="en-US" sz="1400" i="1" dirty="0"/>
              <a:t> &lt;SERVICE_NAME&gt;</a:t>
            </a:r>
            <a:r>
              <a:rPr lang="en-US" sz="1400" dirty="0"/>
              <a:t>. If this fails, it is possible that the pod and service are in different namespaces. To confirm this, try a namespace-qualified name, </a:t>
            </a:r>
            <a:r>
              <a:rPr lang="en-US" sz="1400" i="1" dirty="0" err="1"/>
              <a:t>nslookup</a:t>
            </a:r>
            <a:r>
              <a:rPr lang="en-US" sz="1400" i="1" dirty="0"/>
              <a:t> &lt;SERVICE_NAME&gt;.&lt;NAMESPACE&gt;</a:t>
            </a:r>
            <a:r>
              <a:rPr lang="en-US" sz="1400" dirty="0"/>
              <a:t>. If this works, then you will need to adjust your application to use cross-namespace names.</a:t>
            </a:r>
          </a:p>
          <a:p>
            <a:pPr marL="0" indent="0">
              <a:buNone/>
            </a:pPr>
            <a:endParaRPr lang="en-US" sz="1400" dirty="0"/>
          </a:p>
          <a:p>
            <a:pPr marL="0" indent="0">
              <a:buNone/>
            </a:pPr>
            <a:r>
              <a:rPr lang="en-US" sz="1400" dirty="0"/>
              <a:t>If you are able to do a fully-qualified name lookup but not a relative one, you need to check that your /</a:t>
            </a:r>
            <a:r>
              <a:rPr lang="en-US" sz="1400" dirty="0" err="1"/>
              <a:t>etc</a:t>
            </a:r>
            <a:r>
              <a:rPr lang="en-US" sz="1400" dirty="0"/>
              <a:t>/</a:t>
            </a:r>
            <a:r>
              <a:rPr lang="en-US" sz="1400" dirty="0" err="1"/>
              <a:t>resolv.conf</a:t>
            </a:r>
            <a:r>
              <a:rPr lang="en-US" sz="1400" dirty="0"/>
              <a:t> file is correct.</a:t>
            </a:r>
          </a:p>
          <a:p>
            <a:pPr marL="0" indent="0">
              <a:buNone/>
            </a:pPr>
            <a:endParaRPr lang="en-US" sz="1400" dirty="0"/>
          </a:p>
          <a:p>
            <a:pPr marL="0" indent="0">
              <a:buNone/>
            </a:pPr>
            <a:r>
              <a:rPr lang="en-US" sz="1400" dirty="0"/>
              <a:t>If the above still fails - DNS lookups are not working for your Service - we need to take a step back and see what else is not working. The Kubernetes master Service should always work, </a:t>
            </a:r>
            <a:r>
              <a:rPr lang="en-US" sz="1400" i="1" dirty="0" err="1"/>
              <a:t>nslookup</a:t>
            </a:r>
            <a:r>
              <a:rPr lang="en-US" sz="1400" i="1" dirty="0"/>
              <a:t> </a:t>
            </a:r>
            <a:r>
              <a:rPr lang="en-US" sz="1400" i="1" dirty="0" err="1"/>
              <a:t>kubernetes.default</a:t>
            </a:r>
            <a:r>
              <a:rPr lang="en-US" sz="1400" dirty="0"/>
              <a:t>.</a:t>
            </a:r>
          </a:p>
          <a:p>
            <a:pPr marL="0" indent="0">
              <a:buNone/>
            </a:pPr>
            <a:endParaRPr lang="en-US" sz="1400" i="1" dirty="0"/>
          </a:p>
          <a:p>
            <a:pPr marL="0" indent="0">
              <a:buNone/>
            </a:pPr>
            <a:r>
              <a:rPr lang="en-US" sz="1400" dirty="0"/>
              <a:t>If this still fails, then the issue may be with </a:t>
            </a:r>
            <a:r>
              <a:rPr lang="en-US" sz="1400" dirty="0" err="1"/>
              <a:t>kube</a:t>
            </a:r>
            <a:r>
              <a:rPr lang="en-US" sz="1400" dirty="0"/>
              <a:t>-proxy which is covered later.</a:t>
            </a:r>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73</a:t>
            </a:fld>
            <a:endParaRPr lang="en-US" dirty="0"/>
          </a:p>
        </p:txBody>
      </p:sp>
    </p:spTree>
    <p:extLst>
      <p:ext uri="{BB962C8B-B14F-4D97-AF65-F5344CB8AC3E}">
        <p14:creationId xmlns:p14="http://schemas.microsoft.com/office/powerpoint/2010/main" xmlns="" val="6086944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Connection via IP Address</a:t>
            </a:r>
          </a:p>
        </p:txBody>
      </p:sp>
      <p:sp>
        <p:nvSpPr>
          <p:cNvPr id="3" name="Content Placeholder 2"/>
          <p:cNvSpPr>
            <a:spLocks noGrp="1"/>
          </p:cNvSpPr>
          <p:nvPr>
            <p:ph idx="1"/>
          </p:nvPr>
        </p:nvSpPr>
        <p:spPr/>
        <p:txBody>
          <a:bodyPr/>
          <a:lstStyle/>
          <a:p>
            <a:pPr marL="0" indent="0">
              <a:spcAft>
                <a:spcPts val="1200"/>
              </a:spcAft>
              <a:buNone/>
            </a:pPr>
            <a:r>
              <a:rPr lang="en-US" sz="1400" dirty="0"/>
              <a:t>Assuming that we have confirmed that DNS is working, the next step is to identify whether the Service can be reached by the IP address.</a:t>
            </a:r>
          </a:p>
          <a:p>
            <a:pPr marL="0" indent="0">
              <a:buNone/>
            </a:pPr>
            <a:r>
              <a:rPr lang="en-US" sz="1400" dirty="0"/>
              <a:t>This can be done by </a:t>
            </a:r>
            <a:r>
              <a:rPr lang="en-US" sz="1400" i="1" dirty="0"/>
              <a:t>curl &lt;IP_ADDRESS&gt;:&lt;PORT&gt;</a:t>
            </a:r>
            <a:r>
              <a:rPr lang="en-US" sz="1400" dirty="0"/>
              <a:t>. The IP address to use in the curl command is either the result from the </a:t>
            </a:r>
            <a:r>
              <a:rPr lang="en-US" sz="1400" i="1" dirty="0" err="1"/>
              <a:t>nslookup</a:t>
            </a:r>
            <a:r>
              <a:rPr lang="en-US" sz="1400" dirty="0"/>
              <a:t> described in the previous slide or the </a:t>
            </a:r>
            <a:r>
              <a:rPr lang="en-US" sz="1400" dirty="0">
                <a:solidFill>
                  <a:schemeClr val="accent3">
                    <a:lumMod val="60000"/>
                    <a:lumOff val="40000"/>
                  </a:schemeClr>
                </a:solidFill>
              </a:rPr>
              <a:t>Cluster-IP</a:t>
            </a:r>
            <a:r>
              <a:rPr lang="en-US" sz="1400" dirty="0"/>
              <a:t> and </a:t>
            </a:r>
            <a:r>
              <a:rPr lang="en-US" sz="1400" dirty="0">
                <a:solidFill>
                  <a:srgbClr val="00B0F0"/>
                </a:solidFill>
              </a:rPr>
              <a:t>internal port </a:t>
            </a:r>
            <a:r>
              <a:rPr lang="en-US" sz="1400" dirty="0"/>
              <a:t>in the </a:t>
            </a:r>
            <a:r>
              <a:rPr lang="en-US" sz="1400" i="1" dirty="0" err="1"/>
              <a:t>kubectl</a:t>
            </a:r>
            <a:r>
              <a:rPr lang="en-US" sz="1400" i="1" dirty="0"/>
              <a:t> get svc</a:t>
            </a:r>
            <a:r>
              <a:rPr lang="en-US" sz="1400" dirty="0"/>
              <a:t> return.</a:t>
            </a:r>
            <a:endParaRPr lang="en-US" sz="1400" i="1"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74</a:t>
            </a:fld>
            <a:endParaRPr lang="en-US" dirty="0"/>
          </a:p>
        </p:txBody>
      </p:sp>
      <p:pic>
        <p:nvPicPr>
          <p:cNvPr id="5" name="Picture 4">
            <a:extLst>
              <a:ext uri="{FF2B5EF4-FFF2-40B4-BE49-F238E27FC236}">
                <a16:creationId xmlns:a16="http://schemas.microsoft.com/office/drawing/2014/main" xmlns="" id="{41B6109E-4313-4D3B-AA4E-6E62BEC8925C}"/>
              </a:ext>
            </a:extLst>
          </p:cNvPr>
          <p:cNvPicPr>
            <a:picLocks noChangeAspect="1"/>
          </p:cNvPicPr>
          <p:nvPr/>
        </p:nvPicPr>
        <p:blipFill>
          <a:blip r:embed="rId2" cstate="print"/>
          <a:stretch>
            <a:fillRect/>
          </a:stretch>
        </p:blipFill>
        <p:spPr>
          <a:xfrm>
            <a:off x="1322451" y="2647570"/>
            <a:ext cx="6496050" cy="3152775"/>
          </a:xfrm>
          <a:prstGeom prst="rect">
            <a:avLst/>
          </a:prstGeom>
        </p:spPr>
      </p:pic>
      <p:sp>
        <p:nvSpPr>
          <p:cNvPr id="6" name="Content Placeholder 2">
            <a:extLst>
              <a:ext uri="{FF2B5EF4-FFF2-40B4-BE49-F238E27FC236}">
                <a16:creationId xmlns:a16="http://schemas.microsoft.com/office/drawing/2014/main" xmlns="" id="{2952CA7E-002A-402C-8493-FB7DDA50B3B8}"/>
              </a:ext>
            </a:extLst>
          </p:cNvPr>
          <p:cNvSpPr txBox="1">
            <a:spLocks/>
          </p:cNvSpPr>
          <p:nvPr/>
        </p:nvSpPr>
        <p:spPr bwMode="auto">
          <a:xfrm>
            <a:off x="444627" y="5802409"/>
            <a:ext cx="8251698" cy="817660"/>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spcAft>
                <a:spcPts val="600"/>
              </a:spcAft>
              <a:buFont typeface="Arial" pitchFamily="34" charset="0"/>
              <a:buNone/>
            </a:pPr>
            <a:r>
              <a:rPr lang="en-US" sz="1400" kern="0" dirty="0"/>
              <a:t>If the Service is running, then you will receive a response. If there is not response, continue on with troubleshooting.</a:t>
            </a:r>
          </a:p>
          <a:p>
            <a:pPr marL="0" indent="0">
              <a:buFont typeface="Arial" pitchFamily="34" charset="0"/>
              <a:buNone/>
            </a:pPr>
            <a:r>
              <a:rPr lang="en-US" sz="1100" kern="0" dirty="0"/>
              <a:t>Note: In the </a:t>
            </a:r>
            <a:r>
              <a:rPr lang="en-US" sz="1100" kern="0" dirty="0">
                <a:solidFill>
                  <a:srgbClr val="00B0F0"/>
                </a:solidFill>
              </a:rPr>
              <a:t>Port(s)</a:t>
            </a:r>
            <a:r>
              <a:rPr lang="en-US" sz="1100" kern="0" dirty="0"/>
              <a:t> section, it is &lt;INTERNAL_PORT&gt;:&lt;EXPOSED_PORT&gt;</a:t>
            </a:r>
            <a:endParaRPr lang="en-US" sz="1100" i="1" kern="0" dirty="0"/>
          </a:p>
        </p:txBody>
      </p:sp>
      <p:sp>
        <p:nvSpPr>
          <p:cNvPr id="7" name="Rectangle 6">
            <a:extLst>
              <a:ext uri="{FF2B5EF4-FFF2-40B4-BE49-F238E27FC236}">
                <a16:creationId xmlns:a16="http://schemas.microsoft.com/office/drawing/2014/main" xmlns="" id="{2DCC9C9A-101B-4DFB-A178-DA5BAC3EDE3D}"/>
              </a:ext>
            </a:extLst>
          </p:cNvPr>
          <p:cNvSpPr/>
          <p:nvPr/>
        </p:nvSpPr>
        <p:spPr bwMode="auto">
          <a:xfrm>
            <a:off x="3543300" y="2811940"/>
            <a:ext cx="1163894" cy="2988405"/>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xmlns="" id="{F1AA830C-2C1C-43AA-BB03-9DD04A5C0AA0}"/>
              </a:ext>
            </a:extLst>
          </p:cNvPr>
          <p:cNvSpPr/>
          <p:nvPr/>
        </p:nvSpPr>
        <p:spPr bwMode="auto">
          <a:xfrm>
            <a:off x="5911657" y="2811939"/>
            <a:ext cx="1232093" cy="2988406"/>
          </a:xfrm>
          <a:prstGeom prst="rect">
            <a:avLst/>
          </a:prstGeom>
          <a:noFill/>
          <a:ln w="190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xmlns="" val="39168232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a:t>
            </a:r>
            <a:r>
              <a:rPr lang="en-GB" sz="2600" b="0" dirty="0" err="1">
                <a:solidFill>
                  <a:srgbClr val="66AA44"/>
                </a:solidFill>
                <a:effectLst>
                  <a:outerShdw blurRad="38100" dist="38100" dir="2700000" algn="tl">
                    <a:srgbClr val="C0C0C0"/>
                  </a:outerShdw>
                </a:effectLst>
              </a:rPr>
              <a:t>targetPorts</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a:t>Assuming that we have confirmed that IP address is working as expected, the next area to look at is the service definition itself. We should confirm that we have identified the proper </a:t>
            </a:r>
            <a:r>
              <a:rPr lang="en-US" sz="1400" dirty="0">
                <a:solidFill>
                  <a:schemeClr val="accent3">
                    <a:lumMod val="60000"/>
                    <a:lumOff val="40000"/>
                  </a:schemeClr>
                </a:solidFill>
              </a:rPr>
              <a:t>ports</a:t>
            </a:r>
            <a:r>
              <a:rPr lang="en-US" sz="1400" dirty="0"/>
              <a:t> within the YAML.</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75</a:t>
            </a:fld>
            <a:endParaRPr lang="en-US" dirty="0"/>
          </a:p>
        </p:txBody>
      </p:sp>
      <p:pic>
        <p:nvPicPr>
          <p:cNvPr id="5" name="Picture 4">
            <a:extLst>
              <a:ext uri="{FF2B5EF4-FFF2-40B4-BE49-F238E27FC236}">
                <a16:creationId xmlns:a16="http://schemas.microsoft.com/office/drawing/2014/main" xmlns="" id="{EA5D9E51-C1D0-43F9-B491-B4FAB88EA798}"/>
              </a:ext>
            </a:extLst>
          </p:cNvPr>
          <p:cNvPicPr>
            <a:picLocks noChangeAspect="1"/>
          </p:cNvPicPr>
          <p:nvPr/>
        </p:nvPicPr>
        <p:blipFill>
          <a:blip r:embed="rId2" cstate="print"/>
          <a:stretch>
            <a:fillRect/>
          </a:stretch>
        </p:blipFill>
        <p:spPr>
          <a:xfrm>
            <a:off x="802151" y="2092280"/>
            <a:ext cx="7779873" cy="2310043"/>
          </a:xfrm>
          <a:prstGeom prst="rect">
            <a:avLst/>
          </a:prstGeom>
        </p:spPr>
      </p:pic>
      <p:sp>
        <p:nvSpPr>
          <p:cNvPr id="6" name="Rectangle 5">
            <a:extLst>
              <a:ext uri="{FF2B5EF4-FFF2-40B4-BE49-F238E27FC236}">
                <a16:creationId xmlns:a16="http://schemas.microsoft.com/office/drawing/2014/main" xmlns="" id="{EB1F8491-99C5-4C18-9F78-B35FCCFD8B58}"/>
              </a:ext>
            </a:extLst>
          </p:cNvPr>
          <p:cNvSpPr/>
          <p:nvPr/>
        </p:nvSpPr>
        <p:spPr bwMode="auto">
          <a:xfrm>
            <a:off x="1000125" y="3562351"/>
            <a:ext cx="819150" cy="361950"/>
          </a:xfrm>
          <a:prstGeom prst="rect">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xmlns="" val="4274267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Endpoint Creation</a:t>
            </a:r>
          </a:p>
        </p:txBody>
      </p:sp>
      <p:sp>
        <p:nvSpPr>
          <p:cNvPr id="3" name="Content Placeholder 2"/>
          <p:cNvSpPr>
            <a:spLocks noGrp="1"/>
          </p:cNvSpPr>
          <p:nvPr>
            <p:ph idx="1"/>
          </p:nvPr>
        </p:nvSpPr>
        <p:spPr/>
        <p:txBody>
          <a:bodyPr/>
          <a:lstStyle/>
          <a:p>
            <a:pPr marL="0" indent="0">
              <a:buNone/>
            </a:pPr>
            <a:r>
              <a:rPr lang="en-US" sz="1400" dirty="0"/>
              <a:t>After we have identified that the Service definition has the proper ports, the next item to validate that the pods have endpoints. Without an endpoint, the pods cannot be selected by the Service. </a:t>
            </a:r>
          </a:p>
          <a:p>
            <a:pPr marL="0" indent="0">
              <a:buNone/>
            </a:pPr>
            <a:endParaRPr lang="en-US" sz="1400" dirty="0"/>
          </a:p>
          <a:p>
            <a:pPr marL="0" indent="0">
              <a:buNone/>
            </a:pPr>
            <a:r>
              <a:rPr lang="en-US" sz="1400" dirty="0"/>
              <a:t>The command </a:t>
            </a:r>
            <a:r>
              <a:rPr lang="en-US" sz="1400" i="1" dirty="0" err="1"/>
              <a:t>kubectl</a:t>
            </a:r>
            <a:r>
              <a:rPr lang="en-US" sz="1400" i="1" dirty="0"/>
              <a:t> get pods -l &lt;LABEL_KEY&gt;=&lt;LABEL_VALUE&gt; </a:t>
            </a:r>
            <a:r>
              <a:rPr lang="en-US" sz="1400" dirty="0"/>
              <a:t>is used to validate that the pod is in fact still up and running. The option -l is a label selector.</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76</a:t>
            </a:fld>
            <a:endParaRPr lang="en-US" dirty="0"/>
          </a:p>
        </p:txBody>
      </p:sp>
      <p:pic>
        <p:nvPicPr>
          <p:cNvPr id="5" name="Picture 4">
            <a:extLst>
              <a:ext uri="{FF2B5EF4-FFF2-40B4-BE49-F238E27FC236}">
                <a16:creationId xmlns:a16="http://schemas.microsoft.com/office/drawing/2014/main" xmlns="" id="{77EE71EE-E1D0-41D9-A6D7-77BEB9B26205}"/>
              </a:ext>
            </a:extLst>
          </p:cNvPr>
          <p:cNvPicPr>
            <a:picLocks noChangeAspect="1"/>
          </p:cNvPicPr>
          <p:nvPr/>
        </p:nvPicPr>
        <p:blipFill>
          <a:blip r:embed="rId2" cstate="print"/>
          <a:stretch>
            <a:fillRect/>
          </a:stretch>
        </p:blipFill>
        <p:spPr>
          <a:xfrm>
            <a:off x="681037" y="2558315"/>
            <a:ext cx="7781925" cy="752475"/>
          </a:xfrm>
          <a:prstGeom prst="rect">
            <a:avLst/>
          </a:prstGeom>
        </p:spPr>
      </p:pic>
      <p:sp>
        <p:nvSpPr>
          <p:cNvPr id="6" name="Content Placeholder 2">
            <a:extLst>
              <a:ext uri="{FF2B5EF4-FFF2-40B4-BE49-F238E27FC236}">
                <a16:creationId xmlns:a16="http://schemas.microsoft.com/office/drawing/2014/main" xmlns="" id="{AE221A13-E0C9-46F6-96F8-D43512B69F38}"/>
              </a:ext>
            </a:extLst>
          </p:cNvPr>
          <p:cNvSpPr txBox="1">
            <a:spLocks/>
          </p:cNvSpPr>
          <p:nvPr/>
        </p:nvSpPr>
        <p:spPr bwMode="auto">
          <a:xfrm>
            <a:off x="444627" y="3310790"/>
            <a:ext cx="8251698" cy="1511696"/>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buFont typeface="Arial" pitchFamily="34" charset="0"/>
              <a:buNone/>
            </a:pPr>
            <a:r>
              <a:rPr lang="en-US" sz="1400" kern="0" dirty="0"/>
              <a:t>Using the </a:t>
            </a:r>
            <a:r>
              <a:rPr lang="en-US" sz="1400" i="1" kern="0" dirty="0" err="1"/>
              <a:t>kubectl</a:t>
            </a:r>
            <a:r>
              <a:rPr lang="en-US" sz="1400" i="1" kern="0" dirty="0"/>
              <a:t> get endpoints &lt;SERVICE_NAME&gt;</a:t>
            </a:r>
            <a:r>
              <a:rPr lang="en-US" sz="1400" kern="0" dirty="0"/>
              <a:t> will help confirm whether that the endpoint controller has found the pods within the service. </a:t>
            </a:r>
          </a:p>
          <a:p>
            <a:pPr marL="0" indent="0">
              <a:buFont typeface="Arial" pitchFamily="34" charset="0"/>
              <a:buNone/>
            </a:pPr>
            <a:endParaRPr lang="en-US" sz="1400" kern="0" dirty="0"/>
          </a:p>
          <a:p>
            <a:pPr marL="0" indent="0">
              <a:buFont typeface="Arial" pitchFamily="34" charset="0"/>
              <a:buNone/>
            </a:pPr>
            <a:r>
              <a:rPr lang="en-US" sz="1400" kern="0" dirty="0"/>
              <a:t>If the endpoints are blank, then confirm that the correct selector has been used in the Services definition and that it matches the metadata labels within the pod(s). A common mistake is to have a typo or a key mismatch between Service and Pod definitions.</a:t>
            </a:r>
          </a:p>
        </p:txBody>
      </p:sp>
    </p:spTree>
    <p:extLst>
      <p:ext uri="{BB962C8B-B14F-4D97-AF65-F5344CB8AC3E}">
        <p14:creationId xmlns:p14="http://schemas.microsoft.com/office/powerpoint/2010/main" xmlns="" val="15114450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Services Troubleshooting – Connection to Application</a:t>
            </a:r>
          </a:p>
        </p:txBody>
      </p:sp>
      <p:sp>
        <p:nvSpPr>
          <p:cNvPr id="3" name="Content Placeholder 2"/>
          <p:cNvSpPr>
            <a:spLocks noGrp="1"/>
          </p:cNvSpPr>
          <p:nvPr>
            <p:ph idx="1"/>
          </p:nvPr>
        </p:nvSpPr>
        <p:spPr/>
        <p:txBody>
          <a:bodyPr/>
          <a:lstStyle/>
          <a:p>
            <a:pPr marL="0" indent="0">
              <a:buNone/>
            </a:pPr>
            <a:r>
              <a:rPr lang="en-US" sz="1400" dirty="0"/>
              <a:t>After validating that the pods have been assigned to a Service, the last check is to confirm that you can connect to the application. While the pod is running and we have confirmed the ports, it is still possible that the pod is not functioning as expected.</a:t>
            </a:r>
          </a:p>
          <a:p>
            <a:pPr marL="0" indent="0">
              <a:buNone/>
            </a:pPr>
            <a:endParaRPr lang="en-US" sz="1400" dirty="0"/>
          </a:p>
          <a:p>
            <a:pPr marL="0" indent="0">
              <a:buNone/>
            </a:pPr>
            <a:r>
              <a:rPr lang="en-US" sz="1400" dirty="0"/>
              <a:t>To identify this, the use of </a:t>
            </a:r>
            <a:r>
              <a:rPr lang="en-US" sz="1400" i="1" dirty="0" err="1"/>
              <a:t>kubectl</a:t>
            </a:r>
            <a:r>
              <a:rPr lang="en-US" sz="1400" i="1" dirty="0"/>
              <a:t> logs</a:t>
            </a:r>
            <a:r>
              <a:rPr lang="en-US" sz="1400" dirty="0"/>
              <a:t> and </a:t>
            </a:r>
            <a:r>
              <a:rPr lang="en-US" sz="1400" i="1" dirty="0" err="1"/>
              <a:t>kubectl</a:t>
            </a:r>
            <a:r>
              <a:rPr lang="en-US" sz="1400" i="1" dirty="0"/>
              <a:t> exec</a:t>
            </a:r>
            <a:r>
              <a:rPr lang="en-US" sz="1400" dirty="0"/>
              <a:t> can be used to identify if there are any issues with the application and application dependencies such application properties that are not properly configured.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77</a:t>
            </a:fld>
            <a:endParaRPr lang="en-US" dirty="0"/>
          </a:p>
        </p:txBody>
      </p:sp>
    </p:spTree>
    <p:extLst>
      <p:ext uri="{BB962C8B-B14F-4D97-AF65-F5344CB8AC3E}">
        <p14:creationId xmlns:p14="http://schemas.microsoft.com/office/powerpoint/2010/main" xmlns="" val="41652905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a:t>
            </a:r>
            <a:r>
              <a:rPr lang="en-GB" sz="2600" b="0" dirty="0">
                <a:solidFill>
                  <a:srgbClr val="66AA44"/>
                </a:solidFill>
                <a:effectLst>
                  <a:outerShdw blurRad="38100" dist="38100" dir="2700000" algn="tl">
                    <a:srgbClr val="C0C0C0"/>
                  </a:outerShdw>
                </a:effectLst>
              </a:rPr>
              <a:t>-Proxy Troubleshooting – Status</a:t>
            </a:r>
          </a:p>
        </p:txBody>
      </p:sp>
      <p:sp>
        <p:nvSpPr>
          <p:cNvPr id="3" name="Content Placeholder 2"/>
          <p:cNvSpPr>
            <a:spLocks noGrp="1"/>
          </p:cNvSpPr>
          <p:nvPr>
            <p:ph idx="1"/>
          </p:nvPr>
        </p:nvSpPr>
        <p:spPr/>
        <p:txBody>
          <a:bodyPr/>
          <a:lstStyle/>
          <a:p>
            <a:pPr marL="0" indent="0">
              <a:buNone/>
            </a:pPr>
            <a:r>
              <a:rPr lang="en-US" sz="1400" dirty="0"/>
              <a:t>At this point, we have identified that the Service is running, the Pods have endpoints and the Pods are serving. The next step is to debug the </a:t>
            </a:r>
            <a:r>
              <a:rPr lang="en-US" sz="1400" dirty="0" err="1"/>
              <a:t>kube</a:t>
            </a:r>
            <a:r>
              <a:rPr lang="en-US" sz="1400" dirty="0"/>
              <a:t>-proxy to identify if there is an issue with </a:t>
            </a:r>
            <a:r>
              <a:rPr lang="en-US" sz="1400" dirty="0" err="1"/>
              <a:t>kube</a:t>
            </a:r>
            <a:r>
              <a:rPr lang="en-US" sz="1400" dirty="0"/>
              <a:t>-proxy.</a:t>
            </a:r>
          </a:p>
          <a:p>
            <a:pPr marL="0" indent="0">
              <a:buNone/>
            </a:pPr>
            <a:endParaRPr lang="en-US" sz="1400" dirty="0"/>
          </a:p>
          <a:p>
            <a:pPr marL="0" indent="0">
              <a:buNone/>
            </a:pPr>
            <a:r>
              <a:rPr lang="en-US" sz="1400" dirty="0"/>
              <a:t>The first step is to confirm that </a:t>
            </a:r>
            <a:r>
              <a:rPr lang="en-US" sz="1400" dirty="0" err="1"/>
              <a:t>kube</a:t>
            </a:r>
            <a:r>
              <a:rPr lang="en-US" sz="1400" dirty="0"/>
              <a:t>-proxy is running on the node(s). This is done by running </a:t>
            </a:r>
            <a:r>
              <a:rPr lang="en-US" sz="1400" i="1" dirty="0" err="1"/>
              <a:t>ps</a:t>
            </a:r>
            <a:r>
              <a:rPr lang="en-US" sz="1400" i="1" dirty="0"/>
              <a:t> –</a:t>
            </a:r>
            <a:r>
              <a:rPr lang="en-US" sz="1400" i="1" dirty="0" err="1"/>
              <a:t>eaf</a:t>
            </a:r>
            <a:r>
              <a:rPr lang="en-US" sz="1400" i="1" dirty="0"/>
              <a:t> | grep </a:t>
            </a:r>
            <a:r>
              <a:rPr lang="en-US" sz="1400" i="1" dirty="0" err="1"/>
              <a:t>kube</a:t>
            </a:r>
            <a:r>
              <a:rPr lang="en-US" sz="1400" i="1" dirty="0"/>
              <a:t>-proxy</a:t>
            </a:r>
            <a:r>
              <a:rPr lang="en-US" sz="1400" dirty="0"/>
              <a:t>.</a:t>
            </a:r>
          </a:p>
          <a:p>
            <a:pPr marL="0" indent="0">
              <a:buNone/>
            </a:pPr>
            <a:endParaRPr lang="en-US" sz="1400" dirty="0"/>
          </a:p>
          <a:p>
            <a:pPr marL="0" indent="0">
              <a:buNone/>
            </a:pPr>
            <a:r>
              <a:rPr lang="en-US" sz="1400" dirty="0"/>
              <a:t>After confirming that the </a:t>
            </a:r>
            <a:r>
              <a:rPr lang="en-US" sz="1400" dirty="0" err="1"/>
              <a:t>kube</a:t>
            </a:r>
            <a:r>
              <a:rPr lang="en-US" sz="1400" dirty="0"/>
              <a:t>-proxy is running, review the logs. The location of the logs will vary based on the Node OS, but for some OS distributions, you should be able to find it at /</a:t>
            </a:r>
            <a:r>
              <a:rPr lang="en-US" sz="1400" dirty="0" err="1"/>
              <a:t>var</a:t>
            </a:r>
            <a:r>
              <a:rPr lang="en-US" sz="1400" dirty="0"/>
              <a:t>/log/kube-proxy.log while other OS distributions require the usage of </a:t>
            </a:r>
            <a:r>
              <a:rPr lang="en-US" sz="1400" dirty="0" err="1"/>
              <a:t>journalctl</a:t>
            </a:r>
            <a:r>
              <a:rPr lang="en-US" sz="1400" dirty="0"/>
              <a:t> to access the logs.</a:t>
            </a:r>
          </a:p>
          <a:p>
            <a:pPr marL="0" indent="0">
              <a:buNone/>
            </a:pPr>
            <a:endParaRPr lang="en-US" sz="1400" dirty="0"/>
          </a:p>
          <a:p>
            <a:pPr marL="0" indent="0">
              <a:buNone/>
            </a:pPr>
            <a:r>
              <a:rPr lang="en-US" sz="1400" dirty="0"/>
              <a:t>If you see an error message about not being able to connect to the master node, confirm that the node configuration and installation steps were properly followed.</a:t>
            </a:r>
          </a:p>
          <a:p>
            <a:pPr marL="0" indent="0">
              <a:buNone/>
            </a:pPr>
            <a:endParaRPr lang="en-US" sz="1400" dirty="0"/>
          </a:p>
          <a:p>
            <a:pPr marL="0" indent="0">
              <a:buNone/>
            </a:pPr>
            <a:r>
              <a:rPr lang="en-US" sz="1400" dirty="0"/>
              <a:t>Another reason why </a:t>
            </a:r>
            <a:r>
              <a:rPr lang="en-US" sz="1400" dirty="0" err="1"/>
              <a:t>kube</a:t>
            </a:r>
            <a:r>
              <a:rPr lang="en-US" sz="1400" dirty="0"/>
              <a:t>-proxy cannot run correctly is that the required </a:t>
            </a:r>
            <a:r>
              <a:rPr lang="en-US" sz="1400" dirty="0" err="1"/>
              <a:t>conntrack</a:t>
            </a:r>
            <a:r>
              <a:rPr lang="en-US" sz="1400" dirty="0"/>
              <a:t> binary cannot be found. This may be the case on some Linux systems based on how the cluster is installed. If that is the case, then the </a:t>
            </a:r>
            <a:r>
              <a:rPr lang="en-US" sz="1400" dirty="0" err="1"/>
              <a:t>conntrack</a:t>
            </a:r>
            <a:r>
              <a:rPr lang="en-US" sz="1400" dirty="0"/>
              <a:t> package must be installed manually.</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78</a:t>
            </a:fld>
            <a:endParaRPr lang="en-US" dirty="0"/>
          </a:p>
        </p:txBody>
      </p:sp>
    </p:spTree>
    <p:extLst>
      <p:ext uri="{BB962C8B-B14F-4D97-AF65-F5344CB8AC3E}">
        <p14:creationId xmlns:p14="http://schemas.microsoft.com/office/powerpoint/2010/main" xmlns="" val="22069647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a:t>
            </a:r>
            <a:r>
              <a:rPr lang="en-GB" sz="2600" b="0" dirty="0">
                <a:solidFill>
                  <a:srgbClr val="66AA44"/>
                </a:solidFill>
                <a:effectLst>
                  <a:outerShdw blurRad="38100" dist="38100" dir="2700000" algn="tl">
                    <a:srgbClr val="C0C0C0"/>
                  </a:outerShdw>
                </a:effectLst>
              </a:rPr>
              <a:t>-Proxy Troubleshooting – iptables</a:t>
            </a:r>
          </a:p>
        </p:txBody>
      </p:sp>
      <p:sp>
        <p:nvSpPr>
          <p:cNvPr id="3" name="Content Placeholder 2"/>
          <p:cNvSpPr>
            <a:spLocks noGrp="1"/>
          </p:cNvSpPr>
          <p:nvPr>
            <p:ph idx="1"/>
          </p:nvPr>
        </p:nvSpPr>
        <p:spPr/>
        <p:txBody>
          <a:bodyPr/>
          <a:lstStyle/>
          <a:p>
            <a:pPr marL="0" indent="0">
              <a:buNone/>
            </a:pPr>
            <a:r>
              <a:rPr lang="en-US" sz="1400" dirty="0"/>
              <a:t>One of the main responsibilities of </a:t>
            </a:r>
            <a:r>
              <a:rPr lang="en-US" sz="1400" dirty="0" err="1"/>
              <a:t>kube</a:t>
            </a:r>
            <a:r>
              <a:rPr lang="en-US" sz="1400" dirty="0"/>
              <a:t>-proxy is to write the iptables rules which implement Services. The </a:t>
            </a:r>
            <a:r>
              <a:rPr lang="en-US" sz="1400" dirty="0" err="1"/>
              <a:t>kube</a:t>
            </a:r>
            <a:r>
              <a:rPr lang="en-US" sz="1400" dirty="0"/>
              <a:t>-proxy can run in either “</a:t>
            </a:r>
            <a:r>
              <a:rPr lang="en-US" sz="1400" dirty="0" err="1"/>
              <a:t>userspace</a:t>
            </a:r>
            <a:r>
              <a:rPr lang="en-US" sz="1400" dirty="0"/>
              <a:t>” mode or “iptables” mode.</a:t>
            </a:r>
          </a:p>
          <a:p>
            <a:pPr marL="0" indent="0">
              <a:buNone/>
            </a:pPr>
            <a:endParaRPr lang="en-US" sz="1400" dirty="0"/>
          </a:p>
          <a:p>
            <a:pPr marL="0" indent="0">
              <a:buNone/>
            </a:pPr>
            <a:r>
              <a:rPr lang="en-US" sz="1400" dirty="0"/>
              <a:t>Verify that </a:t>
            </a:r>
            <a:r>
              <a:rPr lang="en-US" sz="1400" dirty="0" err="1"/>
              <a:t>kube</a:t>
            </a:r>
            <a:r>
              <a:rPr lang="en-US" sz="1400" dirty="0"/>
              <a:t>-proxy is in fact writing to the iptables: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79</a:t>
            </a:fld>
            <a:endParaRPr lang="en-US" dirty="0"/>
          </a:p>
        </p:txBody>
      </p:sp>
      <p:pic>
        <p:nvPicPr>
          <p:cNvPr id="5" name="Picture 4">
            <a:extLst>
              <a:ext uri="{FF2B5EF4-FFF2-40B4-BE49-F238E27FC236}">
                <a16:creationId xmlns:a16="http://schemas.microsoft.com/office/drawing/2014/main" xmlns="" id="{BD73FDC6-B365-448A-8F89-E9412654EC78}"/>
              </a:ext>
            </a:extLst>
          </p:cNvPr>
          <p:cNvPicPr>
            <a:picLocks noChangeAspect="1"/>
          </p:cNvPicPr>
          <p:nvPr/>
        </p:nvPicPr>
        <p:blipFill>
          <a:blip r:embed="rId2" cstate="print"/>
          <a:stretch>
            <a:fillRect/>
          </a:stretch>
        </p:blipFill>
        <p:spPr>
          <a:xfrm>
            <a:off x="444627" y="2342872"/>
            <a:ext cx="8258224" cy="698256"/>
          </a:xfrm>
          <a:prstGeom prst="rect">
            <a:avLst/>
          </a:prstGeom>
        </p:spPr>
      </p:pic>
    </p:spTree>
    <p:extLst>
      <p:ext uri="{BB962C8B-B14F-4D97-AF65-F5344CB8AC3E}">
        <p14:creationId xmlns:p14="http://schemas.microsoft.com/office/powerpoint/2010/main" xmlns="" val="261882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 Architecture</a:t>
            </a:r>
          </a:p>
        </p:txBody>
      </p:sp>
      <p:sp>
        <p:nvSpPr>
          <p:cNvPr id="3" name="Content Placeholder 2"/>
          <p:cNvSpPr>
            <a:spLocks noGrp="1"/>
          </p:cNvSpPr>
          <p:nvPr>
            <p:ph idx="1"/>
          </p:nvPr>
        </p:nvSpPr>
        <p:spPr/>
        <p:txBody>
          <a:bodyPr/>
          <a:lstStyle/>
          <a:p>
            <a:pPr marL="0" indent="0">
              <a:buNone/>
            </a:pPr>
            <a:r>
              <a:rPr lang="en-US" sz="1400" dirty="0"/>
              <a:t>A running Kubernetes cluster contains node agents (</a:t>
            </a:r>
            <a:r>
              <a:rPr lang="en-US" sz="1400" dirty="0" err="1"/>
              <a:t>kubelet</a:t>
            </a:r>
            <a:r>
              <a:rPr lang="en-US" sz="1400" dirty="0"/>
              <a:t>) and a cluster control plane (AKA master), with cluster state backed by a distributed storage system (</a:t>
            </a:r>
            <a:r>
              <a:rPr lang="en-US" sz="1400" dirty="0" err="1"/>
              <a:t>etcd</a:t>
            </a:r>
            <a:r>
              <a:rPr lang="en-US" sz="1400" dirty="0"/>
              <a: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8</a:t>
            </a:fld>
            <a:endParaRPr lang="en-US" dirty="0"/>
          </a:p>
        </p:txBody>
      </p:sp>
      <p:pic>
        <p:nvPicPr>
          <p:cNvPr id="2050" name="Picture 2" descr="Image result for Kubernetes">
            <a:extLst>
              <a:ext uri="{FF2B5EF4-FFF2-40B4-BE49-F238E27FC236}">
                <a16:creationId xmlns:a16="http://schemas.microsoft.com/office/drawing/2014/main" xmlns="" id="{89593976-AFC3-48A2-A5D7-F7DA5C237B8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4591" y="1782718"/>
            <a:ext cx="4751770" cy="336776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34B7DC68-1701-42EE-9C14-3558D43FCFEA}"/>
              </a:ext>
            </a:extLst>
          </p:cNvPr>
          <p:cNvSpPr/>
          <p:nvPr/>
        </p:nvSpPr>
        <p:spPr>
          <a:xfrm>
            <a:off x="444627" y="5017167"/>
            <a:ext cx="8251698" cy="1449115"/>
          </a:xfrm>
          <a:prstGeom prst="rect">
            <a:avLst/>
          </a:prstGeom>
        </p:spPr>
        <p:txBody>
          <a:bodyPr wrap="square">
            <a:spAutoFit/>
          </a:bodyPr>
          <a:lstStyle/>
          <a:p>
            <a:pPr>
              <a:spcBef>
                <a:spcPts val="504"/>
              </a:spcBef>
            </a:pPr>
            <a:r>
              <a:rPr lang="en-US" sz="1400" dirty="0">
                <a:solidFill>
                  <a:srgbClr val="666666"/>
                </a:solidFill>
                <a:latin typeface="+mn-lt"/>
              </a:rPr>
              <a:t>A node is a worker machine in Kubernetes (K8s), previously known as a minion. A node is not inherently created by Kubernetes, instead it is a VM or physical machine created externally (e.g. GCP, AWS, on-premise data center, etc.).</a:t>
            </a:r>
          </a:p>
          <a:p>
            <a:pPr>
              <a:spcBef>
                <a:spcPts val="504"/>
              </a:spcBef>
            </a:pPr>
            <a:r>
              <a:rPr lang="en-US" sz="1400" dirty="0">
                <a:solidFill>
                  <a:srgbClr val="666666"/>
                </a:solidFill>
                <a:latin typeface="+mn-lt"/>
              </a:rPr>
              <a:t>Each node has the services necessary to run pods and is managed by the master components. The services on a node include Docker, </a:t>
            </a:r>
            <a:r>
              <a:rPr lang="en-US" sz="1400" dirty="0" err="1">
                <a:solidFill>
                  <a:srgbClr val="666666"/>
                </a:solidFill>
                <a:latin typeface="+mn-lt"/>
              </a:rPr>
              <a:t>kubelet</a:t>
            </a:r>
            <a:r>
              <a:rPr lang="en-US" sz="1400" dirty="0">
                <a:solidFill>
                  <a:srgbClr val="666666"/>
                </a:solidFill>
                <a:latin typeface="+mn-lt"/>
              </a:rPr>
              <a:t> and </a:t>
            </a:r>
            <a:r>
              <a:rPr lang="en-US" sz="1400" dirty="0" err="1">
                <a:solidFill>
                  <a:srgbClr val="666666"/>
                </a:solidFill>
                <a:latin typeface="+mn-lt"/>
              </a:rPr>
              <a:t>kube</a:t>
            </a:r>
            <a:r>
              <a:rPr lang="en-US" sz="1400" dirty="0">
                <a:solidFill>
                  <a:srgbClr val="666666"/>
                </a:solidFill>
                <a:latin typeface="+mn-lt"/>
              </a:rPr>
              <a:t>-proxy. These services will be covered in more detail later in the deck.</a:t>
            </a:r>
          </a:p>
        </p:txBody>
      </p:sp>
    </p:spTree>
    <p:extLst>
      <p:ext uri="{BB962C8B-B14F-4D97-AF65-F5344CB8AC3E}">
        <p14:creationId xmlns:p14="http://schemas.microsoft.com/office/powerpoint/2010/main" xmlns="" val="697748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err="1">
                <a:solidFill>
                  <a:srgbClr val="66AA44"/>
                </a:solidFill>
                <a:effectLst>
                  <a:outerShdw blurRad="38100" dist="38100" dir="2700000" algn="tl">
                    <a:srgbClr val="C0C0C0"/>
                  </a:outerShdw>
                </a:effectLst>
              </a:rPr>
              <a:t>Kube</a:t>
            </a:r>
            <a:r>
              <a:rPr lang="en-GB" sz="2600" b="0" dirty="0">
                <a:solidFill>
                  <a:srgbClr val="66AA44"/>
                </a:solidFill>
                <a:effectLst>
                  <a:outerShdw blurRad="38100" dist="38100" dir="2700000" algn="tl">
                    <a:srgbClr val="C0C0C0"/>
                  </a:outerShdw>
                </a:effectLst>
              </a:rPr>
              <a:t>-Proxy Troubleshooting – Proxy</a:t>
            </a:r>
          </a:p>
        </p:txBody>
      </p:sp>
      <p:sp>
        <p:nvSpPr>
          <p:cNvPr id="3" name="Content Placeholder 2"/>
          <p:cNvSpPr>
            <a:spLocks noGrp="1"/>
          </p:cNvSpPr>
          <p:nvPr>
            <p:ph idx="1"/>
          </p:nvPr>
        </p:nvSpPr>
        <p:spPr/>
        <p:txBody>
          <a:bodyPr/>
          <a:lstStyle/>
          <a:p>
            <a:pPr marL="0" indent="0">
              <a:buNone/>
            </a:pPr>
            <a:r>
              <a:rPr lang="en-US" sz="1400" dirty="0"/>
              <a:t>Assuming that </a:t>
            </a:r>
            <a:r>
              <a:rPr lang="en-US" sz="1400" dirty="0" err="1"/>
              <a:t>kube</a:t>
            </a:r>
            <a:r>
              <a:rPr lang="en-US" sz="1400" dirty="0"/>
              <a:t>-proxy is writing to the iptables and you see the rules required, the next step is to try to access the Service by IP address.</a:t>
            </a:r>
          </a:p>
          <a:p>
            <a:pPr marL="0" indent="0">
              <a:buNone/>
            </a:pPr>
            <a:endParaRPr lang="en-US" sz="1400" dirty="0"/>
          </a:p>
          <a:p>
            <a:pPr marL="0" indent="0">
              <a:buNone/>
            </a:pPr>
            <a:r>
              <a:rPr lang="en-US" sz="1400" dirty="0"/>
              <a:t>If this fails and you are using the </a:t>
            </a:r>
            <a:r>
              <a:rPr lang="en-US" sz="1400" dirty="0" err="1"/>
              <a:t>userspace</a:t>
            </a:r>
            <a:r>
              <a:rPr lang="en-US" sz="1400" dirty="0"/>
              <a:t> proxy, you can try accessing the proxy directly.</a:t>
            </a:r>
          </a:p>
          <a:p>
            <a:pPr marL="0" indent="0">
              <a:buNone/>
            </a:pPr>
            <a:endParaRPr lang="en-US" sz="1400" dirty="0"/>
          </a:p>
          <a:p>
            <a:pPr marL="0" indent="0">
              <a:buNone/>
            </a:pPr>
            <a:r>
              <a:rPr lang="en-US" sz="1400" dirty="0"/>
              <a:t>Look back at the iptables-save output and identify the port number that </a:t>
            </a:r>
            <a:r>
              <a:rPr lang="en-US" sz="1400" dirty="0" err="1"/>
              <a:t>kube</a:t>
            </a:r>
            <a:r>
              <a:rPr lang="en-US" sz="1400" dirty="0"/>
              <a:t>-proxy is using for the Service. Once again, attempt to connect to the &lt;IP_ADDRESS&gt;:&lt;PORT&gt;</a:t>
            </a:r>
          </a:p>
          <a:p>
            <a:pPr marL="0" indent="0">
              <a:buNone/>
            </a:pPr>
            <a:endParaRPr lang="en-US" sz="1400" dirty="0"/>
          </a:p>
          <a:p>
            <a:pPr marL="0" indent="0">
              <a:buNone/>
            </a:pPr>
            <a:r>
              <a:rPr lang="en-US" sz="1400" dirty="0"/>
              <a:t>If this still fails, look at the </a:t>
            </a:r>
            <a:r>
              <a:rPr lang="en-US" sz="1400" dirty="0" err="1"/>
              <a:t>kube</a:t>
            </a:r>
            <a:r>
              <a:rPr lang="en-US" sz="1400" dirty="0"/>
              <a:t>-proxy logs for specific lines like:</a:t>
            </a:r>
          </a:p>
          <a:p>
            <a:pPr marL="236538" lvl="1" indent="0">
              <a:buNone/>
            </a:pPr>
            <a:r>
              <a:rPr lang="en-US" sz="1200" i="1" dirty="0"/>
              <a:t>Setting endpoints for &lt;NAMESPACE&gt;/&lt;SERVICE_NAME&gt;:&lt;NAMESPACE&gt; to [&lt;IP_ADDRESS1&gt;,&lt;IP_ADDRESS2&gt;, …]</a:t>
            </a:r>
          </a:p>
          <a:p>
            <a:pPr marL="0" indent="0">
              <a:buNone/>
            </a:pPr>
            <a:endParaRPr lang="en-US" sz="1400" dirty="0"/>
          </a:p>
          <a:p>
            <a:pPr marL="0" indent="0">
              <a:buNone/>
            </a:pPr>
            <a:r>
              <a:rPr lang="en-US" sz="1400" dirty="0"/>
              <a:t>If you don’t see those, try restarting </a:t>
            </a:r>
            <a:r>
              <a:rPr lang="en-US" sz="1400" dirty="0" err="1"/>
              <a:t>kube</a:t>
            </a:r>
            <a:r>
              <a:rPr lang="en-US" sz="1400" dirty="0"/>
              <a:t>-proxy with the -V flag set to 4, and then look at the logs again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80</a:t>
            </a:fld>
            <a:endParaRPr lang="en-US" dirty="0"/>
          </a:p>
        </p:txBody>
      </p:sp>
    </p:spTree>
    <p:extLst>
      <p:ext uri="{BB962C8B-B14F-4D97-AF65-F5344CB8AC3E}">
        <p14:creationId xmlns:p14="http://schemas.microsoft.com/office/powerpoint/2010/main" xmlns="" val="2017331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Cluster Troubleshooting</a:t>
            </a:r>
          </a:p>
        </p:txBody>
      </p:sp>
      <p:sp>
        <p:nvSpPr>
          <p:cNvPr id="3" name="Content Placeholder 2"/>
          <p:cNvSpPr>
            <a:spLocks noGrp="1"/>
          </p:cNvSpPr>
          <p:nvPr>
            <p:ph idx="1"/>
          </p:nvPr>
        </p:nvSpPr>
        <p:spPr/>
        <p:txBody>
          <a:bodyPr/>
          <a:lstStyle/>
          <a:p>
            <a:pPr marL="0" indent="0">
              <a:buNone/>
            </a:pPr>
            <a:r>
              <a:rPr lang="en-US" sz="1400" dirty="0"/>
              <a:t>The logs for a cluster can be found in the following locations.</a:t>
            </a:r>
          </a:p>
          <a:p>
            <a:pPr marL="0" indent="0">
              <a:buNone/>
            </a:pPr>
            <a:endParaRPr lang="en-US" sz="1400" dirty="0"/>
          </a:p>
          <a:p>
            <a:pPr marL="0" indent="0">
              <a:buNone/>
            </a:pPr>
            <a:r>
              <a:rPr lang="en-US" sz="1400" b="1" u="sng" dirty="0"/>
              <a:t>Master Node:</a:t>
            </a:r>
          </a:p>
          <a:p>
            <a:pPr lvl="1"/>
            <a:r>
              <a:rPr lang="en-US" sz="1200" dirty="0"/>
              <a:t>/</a:t>
            </a:r>
            <a:r>
              <a:rPr lang="en-US" sz="1200" dirty="0" err="1"/>
              <a:t>var</a:t>
            </a:r>
            <a:r>
              <a:rPr lang="en-US" sz="1200" dirty="0"/>
              <a:t>/log/kube-apiserver.log - API Server, responsible for serving the API</a:t>
            </a:r>
          </a:p>
          <a:p>
            <a:pPr lvl="1"/>
            <a:r>
              <a:rPr lang="en-US" sz="1200" dirty="0"/>
              <a:t>/</a:t>
            </a:r>
            <a:r>
              <a:rPr lang="en-US" sz="1200" dirty="0" err="1"/>
              <a:t>var</a:t>
            </a:r>
            <a:r>
              <a:rPr lang="en-US" sz="1200" dirty="0"/>
              <a:t>/log/kube-scheduler.log - Scheduler, responsible for making scheduling decisions</a:t>
            </a:r>
          </a:p>
          <a:p>
            <a:pPr lvl="1"/>
            <a:r>
              <a:rPr lang="en-US" sz="1200" dirty="0"/>
              <a:t>/</a:t>
            </a:r>
            <a:r>
              <a:rPr lang="en-US" sz="1200" dirty="0" err="1"/>
              <a:t>var</a:t>
            </a:r>
            <a:r>
              <a:rPr lang="en-US" sz="1200" dirty="0"/>
              <a:t>/log/kube-controller-manager.log - Controller that manages replication controllers</a:t>
            </a:r>
          </a:p>
          <a:p>
            <a:pPr marL="0" indent="0">
              <a:buNone/>
            </a:pPr>
            <a:endParaRPr lang="en-US" sz="1400" dirty="0"/>
          </a:p>
          <a:p>
            <a:pPr marL="0" indent="0">
              <a:buNone/>
            </a:pPr>
            <a:r>
              <a:rPr lang="en-US" sz="1400" b="1" u="sng" dirty="0"/>
              <a:t>Worker Nodes:</a:t>
            </a:r>
          </a:p>
          <a:p>
            <a:pPr lvl="1"/>
            <a:r>
              <a:rPr lang="en-US" sz="1200" dirty="0"/>
              <a:t>/</a:t>
            </a:r>
            <a:r>
              <a:rPr lang="en-US" sz="1200" dirty="0" err="1"/>
              <a:t>var</a:t>
            </a:r>
            <a:r>
              <a:rPr lang="en-US" sz="1200" dirty="0"/>
              <a:t>/log/kubelet.log - </a:t>
            </a:r>
            <a:r>
              <a:rPr lang="en-US" sz="1200" dirty="0" err="1"/>
              <a:t>Kubelet</a:t>
            </a:r>
            <a:r>
              <a:rPr lang="en-US" sz="1200" dirty="0"/>
              <a:t>, responsible for running containers on the node</a:t>
            </a:r>
          </a:p>
          <a:p>
            <a:pPr lvl="1"/>
            <a:r>
              <a:rPr lang="en-US" sz="1200" dirty="0"/>
              <a:t>/</a:t>
            </a:r>
            <a:r>
              <a:rPr lang="en-US" sz="1200" dirty="0" err="1"/>
              <a:t>var</a:t>
            </a:r>
            <a:r>
              <a:rPr lang="en-US" sz="1200" dirty="0"/>
              <a:t>/log/kube-proxy.log - </a:t>
            </a:r>
            <a:r>
              <a:rPr lang="en-US" sz="1200" dirty="0" err="1"/>
              <a:t>Kube</a:t>
            </a:r>
            <a:r>
              <a:rPr lang="en-US" sz="1200" dirty="0"/>
              <a:t> Proxy, responsible for service load </a:t>
            </a:r>
            <a:r>
              <a:rPr lang="en-US" sz="1200" dirty="0" err="1"/>
              <a:t>balancin</a:t>
            </a:r>
            <a:endParaRPr lang="en-US" sz="1200" dirty="0"/>
          </a:p>
          <a:p>
            <a:pPr marL="0" indent="0">
              <a:buNone/>
            </a:pPr>
            <a:endParaRPr lang="en-US" sz="1400" dirty="0"/>
          </a:p>
          <a:p>
            <a:pPr marL="0" indent="0">
              <a:buNone/>
            </a:pPr>
            <a:r>
              <a:rPr lang="en-US" sz="1400" dirty="0"/>
              <a:t>Note: Depending on the OS, you may need to use </a:t>
            </a:r>
            <a:r>
              <a:rPr lang="en-US" sz="1400" dirty="0" err="1"/>
              <a:t>journalctl</a:t>
            </a:r>
            <a:r>
              <a:rPr lang="en-US" sz="1400" dirty="0"/>
              <a:t> instead.</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81</a:t>
            </a:fld>
            <a:endParaRPr lang="en-US" dirty="0"/>
          </a:p>
        </p:txBody>
      </p:sp>
    </p:spTree>
    <p:extLst>
      <p:ext uri="{BB962C8B-B14F-4D97-AF65-F5344CB8AC3E}">
        <p14:creationId xmlns:p14="http://schemas.microsoft.com/office/powerpoint/2010/main" xmlns="" val="9190509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Taints and Tolerations</a:t>
            </a:r>
          </a:p>
        </p:txBody>
      </p:sp>
      <p:sp>
        <p:nvSpPr>
          <p:cNvPr id="3" name="Content Placeholder 2"/>
          <p:cNvSpPr>
            <a:spLocks noGrp="1"/>
          </p:cNvSpPr>
          <p:nvPr>
            <p:ph idx="1"/>
          </p:nvPr>
        </p:nvSpPr>
        <p:spPr/>
        <p:txBody>
          <a:bodyPr/>
          <a:lstStyle/>
          <a:p>
            <a:pPr marL="0" indent="0">
              <a:buNone/>
            </a:pPr>
            <a:r>
              <a:rPr lang="en-US" sz="1400" dirty="0"/>
              <a:t>For a deeper dive into Kubernetes, please feel free to use the following links:</a:t>
            </a:r>
          </a:p>
          <a:p>
            <a:pPr marL="0" indent="0">
              <a:buNone/>
            </a:pPr>
            <a:endParaRPr lang="en-US" sz="1400" b="1">
              <a:hlinkClick r:id="rId2"/>
            </a:endParaRPr>
          </a:p>
          <a:p>
            <a:pPr marL="0" indent="0">
              <a:buNone/>
            </a:pPr>
            <a:r>
              <a:rPr lang="en-US" sz="1400" b="1" dirty="0">
                <a:hlinkClick r:id="rId2"/>
              </a:rPr>
              <a:t>Official Kubernetes Trainings</a:t>
            </a:r>
            <a:r>
              <a:rPr lang="en-US" sz="1400" dirty="0"/>
              <a:t>:</a:t>
            </a:r>
          </a:p>
          <a:p>
            <a:pPr lvl="1"/>
            <a:r>
              <a:rPr lang="en-US" sz="1200" dirty="0">
                <a:hlinkClick r:id="rId3"/>
              </a:rPr>
              <a:t>Kubernetes Basics</a:t>
            </a:r>
            <a:endParaRPr lang="en-US" sz="1400" dirty="0"/>
          </a:p>
          <a:p>
            <a:pPr lvl="1"/>
            <a:r>
              <a:rPr lang="en-US" sz="1200" dirty="0">
                <a:hlinkClick r:id="rId4"/>
              </a:rPr>
              <a:t>Kubernetes 101</a:t>
            </a:r>
            <a:endParaRPr lang="en-US" sz="1200" dirty="0"/>
          </a:p>
          <a:p>
            <a:pPr lvl="1"/>
            <a:r>
              <a:rPr lang="en-US" sz="1200" dirty="0">
                <a:hlinkClick r:id="rId5"/>
              </a:rPr>
              <a:t>Kubernetes 201</a:t>
            </a:r>
            <a:endParaRPr lang="en-US" sz="1200" dirty="0"/>
          </a:p>
          <a:p>
            <a:pPr lvl="1"/>
            <a:r>
              <a:rPr lang="en-US" sz="1200" dirty="0">
                <a:hlinkClick r:id="rId6"/>
              </a:rPr>
              <a:t>Kubernetes – Cluster Operator</a:t>
            </a:r>
            <a:endParaRPr lang="en-US" sz="1200" dirty="0"/>
          </a:p>
          <a:p>
            <a:pPr lvl="1"/>
            <a:r>
              <a:rPr lang="en-US" sz="1200" dirty="0">
                <a:hlinkClick r:id="rId7"/>
              </a:rPr>
              <a:t>Kubernetes - Application Developer</a:t>
            </a:r>
            <a:endParaRPr lang="en-US" sz="1200" dirty="0"/>
          </a:p>
          <a:p>
            <a:pPr lvl="1"/>
            <a:endParaRPr lang="en-US" sz="1200" dirty="0"/>
          </a:p>
          <a:p>
            <a:pPr marL="0" indent="0">
              <a:buNone/>
            </a:pPr>
            <a:r>
              <a:rPr lang="en-US" sz="1400" b="1" u="sng" dirty="0"/>
              <a:t>Accenture Trainings:</a:t>
            </a:r>
          </a:p>
          <a:p>
            <a:pPr lvl="1" algn="just"/>
            <a:r>
              <a:rPr lang="en-US" sz="1200" dirty="0">
                <a:hlinkClick r:id="rId8"/>
              </a:rPr>
              <a:t>Kubernetes Learning Boards</a:t>
            </a:r>
            <a:endParaRPr lang="en-US" sz="1200" dirty="0"/>
          </a:p>
          <a:p>
            <a:pPr lvl="1" algn="just"/>
            <a:r>
              <a:rPr lang="en-US" sz="1200" dirty="0">
                <a:hlinkClick r:id="rId9"/>
              </a:rPr>
              <a:t>Kubernetes </a:t>
            </a:r>
            <a:r>
              <a:rPr lang="en-US" sz="1200" dirty="0" err="1">
                <a:hlinkClick r:id="rId9"/>
              </a:rPr>
              <a:t>MyLearning</a:t>
            </a:r>
            <a:endParaRPr lang="en-US" sz="1200" dirty="0"/>
          </a:p>
          <a:p>
            <a:pPr lvl="1" algn="just"/>
            <a:endParaRPr lang="en-US" sz="12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82</a:t>
            </a:fld>
            <a:endParaRPr lang="en-US" dirty="0"/>
          </a:p>
        </p:txBody>
      </p:sp>
    </p:spTree>
    <p:extLst>
      <p:ext uri="{BB962C8B-B14F-4D97-AF65-F5344CB8AC3E}">
        <p14:creationId xmlns:p14="http://schemas.microsoft.com/office/powerpoint/2010/main" xmlns="" val="25683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Cluster Control Plane (Master Node)</a:t>
            </a:r>
          </a:p>
        </p:txBody>
      </p:sp>
      <p:sp>
        <p:nvSpPr>
          <p:cNvPr id="3" name="Content Placeholder 2"/>
          <p:cNvSpPr>
            <a:spLocks noGrp="1"/>
          </p:cNvSpPr>
          <p:nvPr>
            <p:ph idx="1"/>
          </p:nvPr>
        </p:nvSpPr>
        <p:spPr/>
        <p:txBody>
          <a:bodyPr/>
          <a:lstStyle/>
          <a:p>
            <a:pPr marL="0" indent="0">
              <a:buNone/>
            </a:pPr>
            <a:r>
              <a:rPr lang="en-US" sz="1400" dirty="0"/>
              <a:t>The Kubernetes control plane is split into a set of components, which can all run on a single master node or can be replicated in order to support high-availability clusters.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9</a:t>
            </a:fld>
            <a:endParaRPr lang="en-US" dirty="0"/>
          </a:p>
        </p:txBody>
      </p:sp>
      <p:pic>
        <p:nvPicPr>
          <p:cNvPr id="6" name="Picture 5">
            <a:extLst>
              <a:ext uri="{FF2B5EF4-FFF2-40B4-BE49-F238E27FC236}">
                <a16:creationId xmlns:a16="http://schemas.microsoft.com/office/drawing/2014/main" xmlns="" id="{5E7BCC55-1224-4939-8352-37B56AB6C80B}"/>
              </a:ext>
            </a:extLst>
          </p:cNvPr>
          <p:cNvPicPr>
            <a:picLocks noChangeAspect="1"/>
          </p:cNvPicPr>
          <p:nvPr/>
        </p:nvPicPr>
        <p:blipFill>
          <a:blip r:embed="rId2" cstate="print"/>
          <a:stretch>
            <a:fillRect/>
          </a:stretch>
        </p:blipFill>
        <p:spPr>
          <a:xfrm>
            <a:off x="3057240" y="1782718"/>
            <a:ext cx="3026472" cy="2505522"/>
          </a:xfrm>
          <a:prstGeom prst="rect">
            <a:avLst/>
          </a:prstGeom>
        </p:spPr>
      </p:pic>
      <p:sp>
        <p:nvSpPr>
          <p:cNvPr id="7" name="Rectangle 6">
            <a:extLst>
              <a:ext uri="{FF2B5EF4-FFF2-40B4-BE49-F238E27FC236}">
                <a16:creationId xmlns:a16="http://schemas.microsoft.com/office/drawing/2014/main" xmlns="" id="{EED9B62A-FCD2-44D9-A1C1-72D6052FDDDF}"/>
              </a:ext>
            </a:extLst>
          </p:cNvPr>
          <p:cNvSpPr/>
          <p:nvPr/>
        </p:nvSpPr>
        <p:spPr>
          <a:xfrm>
            <a:off x="444627" y="4288240"/>
            <a:ext cx="8251698" cy="951543"/>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400" dirty="0">
                <a:solidFill>
                  <a:srgbClr val="666666"/>
                </a:solidFill>
                <a:latin typeface="+mn-lt"/>
              </a:rPr>
              <a:t>Kubernetes provides a REST API supporting primarily CRUD operations on (mostly) persistent resources, which serve as the hub of its control plane. The API provides IaaS-like container-centric resources such as Pods, Services, and Ingress, and also lifecycle APIs to support orchestration (self-healing, scaling, updates, termination) of common types of workloads.</a:t>
            </a:r>
          </a:p>
        </p:txBody>
      </p:sp>
    </p:spTree>
    <p:extLst>
      <p:ext uri="{BB962C8B-B14F-4D97-AF65-F5344CB8AC3E}">
        <p14:creationId xmlns:p14="http://schemas.microsoft.com/office/powerpoint/2010/main" xmlns="" val="2631301335"/>
      </p:ext>
    </p:extLst>
  </p:cSld>
  <p:clrMapOvr>
    <a:masterClrMapping/>
  </p:clrMapOvr>
</p:sld>
</file>

<file path=ppt/theme/theme1.xml><?xml version="1.0" encoding="utf-8"?>
<a:theme xmlns:a="http://schemas.openxmlformats.org/drawingml/2006/main" name="ALSH">
  <a:themeElements>
    <a:clrScheme name="Custom 201">
      <a:dk1>
        <a:srgbClr val="000000"/>
      </a:dk1>
      <a:lt1>
        <a:srgbClr val="FFFFFF"/>
      </a:lt1>
      <a:dk2>
        <a:srgbClr val="000000"/>
      </a:dk2>
      <a:lt2>
        <a:srgbClr val="969696"/>
      </a:lt2>
      <a:accent1>
        <a:srgbClr val="FFDD00"/>
      </a:accent1>
      <a:accent2>
        <a:srgbClr val="FFDD99"/>
      </a:accent2>
      <a:accent3>
        <a:srgbClr val="551155"/>
      </a:accent3>
      <a:accent4>
        <a:srgbClr val="2F539C"/>
      </a:accent4>
      <a:accent5>
        <a:srgbClr val="D98029"/>
      </a:accent5>
      <a:accent6>
        <a:srgbClr val="66AA44"/>
      </a:accent6>
      <a:hlink>
        <a:srgbClr val="003344"/>
      </a:hlink>
      <a:folHlink>
        <a:srgbClr val="579E21"/>
      </a:folHlink>
    </a:clrScheme>
    <a:fontScheme name="Advanced_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Advanced_Proposa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dvanced_Proposal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dvanced_Proposal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dvanced_Proposal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Advanced_Proposal 5">
        <a:dk1>
          <a:srgbClr val="000000"/>
        </a:dk1>
        <a:lt1>
          <a:srgbClr val="FFFFFF"/>
        </a:lt1>
        <a:dk2>
          <a:srgbClr val="000000"/>
        </a:dk2>
        <a:lt2>
          <a:srgbClr val="969696"/>
        </a:lt2>
        <a:accent1>
          <a:srgbClr val="002266"/>
        </a:accent1>
        <a:accent2>
          <a:srgbClr val="FF6600"/>
        </a:accent2>
        <a:accent3>
          <a:srgbClr val="FFFFFF"/>
        </a:accent3>
        <a:accent4>
          <a:srgbClr val="000000"/>
        </a:accent4>
        <a:accent5>
          <a:srgbClr val="AAABB8"/>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ALSH" id="{824B2437-7E7D-4845-97B1-7A6A59033B48}" vid="{690E0B43-81D3-4FC0-A633-6C8270F50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ALSH</Template>
  <TotalTime>24257</TotalTime>
  <Words>10214</Words>
  <Application>Microsoft Office PowerPoint</Application>
  <PresentationFormat>On-screen Show (4:3)</PresentationFormat>
  <Paragraphs>643</Paragraphs>
  <Slides>82</Slides>
  <Notes>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ALSH</vt:lpstr>
      <vt:lpstr>Slide 1</vt:lpstr>
      <vt:lpstr>Table of Contents</vt:lpstr>
      <vt:lpstr>Introduction</vt:lpstr>
      <vt:lpstr>What is Kubernetes (K8s)</vt:lpstr>
      <vt:lpstr>Why Kubernetes?</vt:lpstr>
      <vt:lpstr>What Kubernetes is not</vt:lpstr>
      <vt:lpstr>Benefits of Kubernetes (K8s)</vt:lpstr>
      <vt:lpstr>Kubernetes Architecture</vt:lpstr>
      <vt:lpstr>Cluster Control Plane (Master Node)</vt:lpstr>
      <vt:lpstr>API Server</vt:lpstr>
      <vt:lpstr>Controller Manager</vt:lpstr>
      <vt:lpstr>Scheduler</vt:lpstr>
      <vt:lpstr>Kubernetes Nodes</vt:lpstr>
      <vt:lpstr>Kubelet</vt:lpstr>
      <vt:lpstr>Container Runtime</vt:lpstr>
      <vt:lpstr>Kube-Proxy</vt:lpstr>
      <vt:lpstr>Kube-DNS</vt:lpstr>
      <vt:lpstr>Heapster</vt:lpstr>
      <vt:lpstr>Dashboard</vt:lpstr>
      <vt:lpstr>Cluster -&gt; Master Communication</vt:lpstr>
      <vt:lpstr>Master -&gt; Cluster Communication</vt:lpstr>
      <vt:lpstr>Node Status</vt:lpstr>
      <vt:lpstr>Network Overview</vt:lpstr>
      <vt:lpstr>Weave Net</vt:lpstr>
      <vt:lpstr>Kubernetes Cluster Objects</vt:lpstr>
      <vt:lpstr>Images</vt:lpstr>
      <vt:lpstr>Container Environment Variables</vt:lpstr>
      <vt:lpstr>Kubernetes Pods</vt:lpstr>
      <vt:lpstr>Multi-Container Pods</vt:lpstr>
      <vt:lpstr>Pod Networking</vt:lpstr>
      <vt:lpstr>Pod Storage</vt:lpstr>
      <vt:lpstr>Pod Lifecycle</vt:lpstr>
      <vt:lpstr>Container Probes</vt:lpstr>
      <vt:lpstr>Pod Disruption</vt:lpstr>
      <vt:lpstr>Kubernetes Workloads</vt:lpstr>
      <vt:lpstr>ReplicationController</vt:lpstr>
      <vt:lpstr>ReplicaSet</vt:lpstr>
      <vt:lpstr>Deployment</vt:lpstr>
      <vt:lpstr>Rolling Back a Deployment</vt:lpstr>
      <vt:lpstr>Scaling a Deployment</vt:lpstr>
      <vt:lpstr>StatefulSets</vt:lpstr>
      <vt:lpstr>DaemonSet</vt:lpstr>
      <vt:lpstr>Configuration Best Practices</vt:lpstr>
      <vt:lpstr>Compute Resource Allocation</vt:lpstr>
      <vt:lpstr>Taints and Tolerations</vt:lpstr>
      <vt:lpstr>Secrets</vt:lpstr>
      <vt:lpstr>Networking</vt:lpstr>
      <vt:lpstr>Service</vt:lpstr>
      <vt:lpstr>Accessing the Service – DNS &amp; Environment Variables</vt:lpstr>
      <vt:lpstr>Publishing the Service</vt:lpstr>
      <vt:lpstr>Ingress</vt:lpstr>
      <vt:lpstr>Storage</vt:lpstr>
      <vt:lpstr>Volumes</vt:lpstr>
      <vt:lpstr>PersistentVolumes</vt:lpstr>
      <vt:lpstr>Cluster Administration</vt:lpstr>
      <vt:lpstr>Yet Another Markup Language (YAML)</vt:lpstr>
      <vt:lpstr>Kubectl</vt:lpstr>
      <vt:lpstr>Kubernetes Dashboard</vt:lpstr>
      <vt:lpstr>Federation</vt:lpstr>
      <vt:lpstr>Kubernetes Troubleshooting</vt:lpstr>
      <vt:lpstr>Kubernetes Troubleshooting – Kubectl</vt:lpstr>
      <vt:lpstr>Application Troubleshooting</vt:lpstr>
      <vt:lpstr>Pod Troubleshooting – Images </vt:lpstr>
      <vt:lpstr>Pod Troubleshooting – Pending </vt:lpstr>
      <vt:lpstr>Pod Troubleshooting – ContainerCreating</vt:lpstr>
      <vt:lpstr>Pod Troubleshooting – Waiting </vt:lpstr>
      <vt:lpstr>Pod Troubleshooting – Unhealthy/Crashing </vt:lpstr>
      <vt:lpstr>Pod Troubleshooting – Not Functional</vt:lpstr>
      <vt:lpstr>Application Troubleshooting – Replication Controller</vt:lpstr>
      <vt:lpstr>Application Troubleshooting – Services</vt:lpstr>
      <vt:lpstr>Services Troubleshooting – Creation</vt:lpstr>
      <vt:lpstr>Services Troubleshooting – Utilization</vt:lpstr>
      <vt:lpstr>Services Troubleshooting – Connection via DNS</vt:lpstr>
      <vt:lpstr>Services Troubleshooting – Connection via IP Address</vt:lpstr>
      <vt:lpstr>Services Troubleshooting – targetPorts</vt:lpstr>
      <vt:lpstr>Services Troubleshooting – Endpoint Creation</vt:lpstr>
      <vt:lpstr>Services Troubleshooting – Connection to Application</vt:lpstr>
      <vt:lpstr>Kube-Proxy Troubleshooting – Status</vt:lpstr>
      <vt:lpstr>Kube-Proxy Troubleshooting – iptables</vt:lpstr>
      <vt:lpstr>Kube-Proxy Troubleshooting – Proxy</vt:lpstr>
      <vt:lpstr>Cluster Troubleshooting</vt:lpstr>
      <vt:lpstr>Taints and Tolerations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Scheaffer, Gregory</dc:creator>
  <cp:lastModifiedBy>venkatesh madala</cp:lastModifiedBy>
  <cp:revision>113</cp:revision>
  <dcterms:created xsi:type="dcterms:W3CDTF">2017-12-11T20:00:26Z</dcterms:created>
  <dcterms:modified xsi:type="dcterms:W3CDTF">2018-12-30T17:18:08Z</dcterms:modified>
</cp:coreProperties>
</file>