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73" r:id="rId11"/>
    <p:sldId id="277" r:id="rId12"/>
    <p:sldId id="278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564904"/>
            <a:ext cx="8208912" cy="100811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err="1" smtClean="0">
                <a:solidFill>
                  <a:schemeClr val="tx1"/>
                </a:solidFill>
              </a:rPr>
              <a:t>BitBucket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</a:p>
        </p:txBody>
      </p:sp>
      <p:pic>
        <p:nvPicPr>
          <p:cNvPr id="1026" name="Picture 2" descr="C:\Users\chakra_ge\Desktop\DevOps_Trainings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1381125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7166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Git is an open source program for tracking changes in files.</a:t>
            </a:r>
          </a:p>
          <a:p>
            <a:pPr>
              <a:buNone/>
            </a:pPr>
            <a:r>
              <a:rPr lang="en-IN" dirty="0" smtClean="0"/>
              <a:t>It implements a replicated version control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6" name="Picture 4" descr="C:\Users\chakra_ge\Desktop\DevOps_Trainings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09120"/>
            <a:ext cx="1657350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Very fast operations compared to other VCS (I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m looking at you CVS and Subversion)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Large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with robust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IN" dirty="0" smtClean="0"/>
              <a:t>Git Architecture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Stores information about current working directory and changes made to 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Object Database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Indexed by unique hash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All files are stored as blobs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One object for every commit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Contains hash of parent, name of author, time of commit, and hash of the current tree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branch management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init, checkout, branch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add, delete, rename, commit</a:t>
            </a:r>
          </a:p>
          <a:p>
            <a:r>
              <a:rPr lang="en-US" dirty="0" smtClean="0"/>
              <a:t>Get information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status, diff, log</a:t>
            </a:r>
          </a:p>
          <a:p>
            <a:r>
              <a:rPr lang="en-US" dirty="0" smtClean="0"/>
              <a:t>Create reference points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tag, branch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Source Code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420888"/>
            <a:ext cx="4499648" cy="37517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directory)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4795" y="1331533"/>
            <a:ext cx="1760612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(staging area)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Basic Operations in Git</a:t>
            </a: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First 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mkdir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 &amp;&amp; </a:t>
            </a:r>
            <a:r>
              <a:rPr lang="en-US" i="1" dirty="0" err="1" smtClean="0">
                <a:latin typeface="Courier" charset="0"/>
              </a:rPr>
              <a:t>cd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init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Creates the basic artifacts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Courier" charset="0"/>
              </a:rPr>
              <a:t>echo </a:t>
            </a:r>
            <a:r>
              <a:rPr lang="ja-JP" altLang="en-US" i="1" smtClean="0">
                <a:latin typeface="Courier" charset="0"/>
              </a:rPr>
              <a:t>“</a:t>
            </a:r>
            <a:r>
              <a:rPr lang="en-US" altLang="ja-JP" i="1" dirty="0" smtClean="0">
                <a:latin typeface="Courier" charset="0"/>
              </a:rPr>
              <a:t>Hello World</a:t>
            </a:r>
            <a:r>
              <a:rPr lang="ja-JP" altLang="en-US" i="1" smtClean="0">
                <a:latin typeface="Courier" charset="0"/>
              </a:rPr>
              <a:t>”</a:t>
            </a:r>
            <a:r>
              <a:rPr lang="en-US" altLang="ja-JP" i="1" dirty="0" smtClean="0">
                <a:latin typeface="Courier" charset="0"/>
              </a:rPr>
              <a:t> &gt; hello.txt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Adds content to the index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 reflects the working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run prior to a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commit -a -m </a:t>
            </a:r>
            <a:r>
              <a:rPr lang="en-IN" i="1" dirty="0" smtClean="0">
                <a:latin typeface="Courier" charset="0"/>
              </a:rPr>
              <a:t>“check in number one”</a:t>
            </a:r>
            <a:endParaRPr lang="en-US" i="1" dirty="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 top level of repository</a:t>
            </a:r>
          </a:p>
          <a:p>
            <a:pPr lvl="1"/>
            <a:r>
              <a:rPr lang="en-US" dirty="0" smtClean="0"/>
              <a:t>Contains all objects, commits, configuration, for project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has project specific configurations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Stored in directory for ignoring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Git Files/Directories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latin typeface="Courier" charset="0"/>
              </a:rPr>
              <a:t>echo </a:t>
            </a:r>
            <a:r>
              <a:rPr lang="ja-JP" altLang="en-US" sz="2400" i="1" smtClean="0">
                <a:latin typeface="Courier" charset="0"/>
              </a:rPr>
              <a:t>“</a:t>
            </a:r>
            <a:r>
              <a:rPr lang="en-US" altLang="ja-JP" sz="2400" i="1" dirty="0" smtClean="0">
                <a:latin typeface="Courier" charset="0"/>
              </a:rPr>
              <a:t>I love </a:t>
            </a:r>
            <a:r>
              <a:rPr lang="en-US" altLang="ja-JP" sz="2400" i="1" dirty="0" err="1" smtClean="0">
                <a:latin typeface="Courier" charset="0"/>
              </a:rPr>
              <a:t>Git</a:t>
            </a:r>
            <a:r>
              <a:rPr lang="ja-JP" altLang="en-US" sz="2400" i="1" smtClean="0">
                <a:latin typeface="Courier" charset="0"/>
              </a:rPr>
              <a:t>”</a:t>
            </a:r>
            <a:r>
              <a:rPr lang="en-US" altLang="ja-JP" sz="2400" i="1" dirty="0" smtClean="0">
                <a:latin typeface="Courier" charset="0"/>
              </a:rPr>
              <a:t>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changes we have made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list of modified files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changes shown as diff compares to the index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 HEAD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Now can see the changes in working version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commit -m </a:t>
            </a:r>
            <a:r>
              <a:rPr lang="en-IN" sz="2400" i="1" dirty="0" smtClean="0">
                <a:latin typeface="Courier" charset="0"/>
              </a:rPr>
              <a:t>“Second Commit”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Working With Git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log</a:t>
            </a:r>
            <a:endParaRPr lang="en-US" dirty="0" smtClean="0"/>
          </a:p>
          <a:p>
            <a:pPr lvl="1"/>
            <a:r>
              <a:rPr lang="en-US" dirty="0" smtClean="0"/>
              <a:t>Note the hash code for each commit.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show &lt;OBJECT&gt;</a:t>
            </a:r>
            <a:endParaRPr lang="en-US" dirty="0" smtClean="0"/>
          </a:p>
          <a:p>
            <a:pPr lvl="1"/>
            <a:r>
              <a:rPr lang="en-US" dirty="0" smtClean="0"/>
              <a:t>Can use full or shortened hash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</a:t>
            </a:r>
            <a:r>
              <a:rPr lang="en-US" i="1" dirty="0" err="1" smtClean="0">
                <a:latin typeface="Courier" charset="0"/>
              </a:rPr>
              <a:t>reflog</a:t>
            </a:r>
            <a:r>
              <a:rPr lang="en-US" dirty="0" smtClean="0"/>
              <a:t> to see all changes that have occurred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What Has 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7899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Session-1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Version Control Systems</a:t>
            </a:r>
            <a:r>
              <a:rPr lang="en-IN" sz="4800" b="1" dirty="0" smtClean="0">
                <a:solidFill>
                  <a:schemeClr val="tx1"/>
                </a:solidFill>
              </a:rPr>
              <a:t/>
            </a:r>
            <a:br>
              <a:rPr lang="en-IN" sz="4800" b="1" dirty="0" smtClean="0">
                <a:solidFill>
                  <a:schemeClr val="tx1"/>
                </a:solidFill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diff HEAD^^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has changed in last two commits</a:t>
            </a:r>
          </a:p>
          <a:p>
            <a:pPr>
              <a:lnSpc>
                <a:spcPct val="90000"/>
              </a:lnSpc>
            </a:pPr>
            <a:r>
              <a:rPr lang="en-US" i="1" dirty="0" err="1" smtClean="0"/>
              <a:t>git</a:t>
            </a:r>
            <a:r>
              <a:rPr lang="en-US" i="1" dirty="0" smtClean="0"/>
              <a:t> diff HEAD~10..HEAD~2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changed between 10 commits ago and two commits ago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format-patch HEAD^^..HEAD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Will create individual patch files per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apply</a:t>
            </a:r>
            <a:r>
              <a:rPr lang="en-US" dirty="0" smtClean="0"/>
              <a:t> to apply patches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apply patches from an </a:t>
            </a:r>
            <a:r>
              <a:rPr lang="en-US" sz="2400" dirty="0" err="1" smtClean="0"/>
              <a:t>mbox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Can also compare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Between specific objects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branches/tags </a:t>
            </a: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and Patch 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to checkout a specific version/branch of the tree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Moves the tree back to a certain specified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the --force to ignore working changes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revert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a commit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Does not delete the commit object, just applies a patch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can themselves be reverted!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never deletes a commit object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very hard to shoot yourself in the foot!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Undoing What is 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just human readable shortcuts for hashes</a:t>
            </a:r>
          </a:p>
          <a:p>
            <a:r>
              <a:rPr lang="en-US" dirty="0" smtClean="0"/>
              <a:t>Branches can be made from any commit</a:t>
            </a:r>
          </a:p>
          <a:p>
            <a:r>
              <a:rPr lang="en-US" i="1" dirty="0" err="1" smtClean="0"/>
              <a:t>git</a:t>
            </a:r>
            <a:r>
              <a:rPr lang="en-US" i="1" dirty="0" smtClean="0"/>
              <a:t> tag &lt;tag-name&gt;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Git and Tagging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branching is lightweight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massive copying a la CVS/Subversion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Tools for helping merge branches and changes easily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ALWAYS on a branch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Branches can be local or remote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 commands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cherry-pick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Allows you to choose specific commits to apply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You can edit the commits while cherry picking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Branching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</a:t>
            </a:r>
            <a:r>
              <a:rPr lang="en-US" i="1" dirty="0" err="1" smtClean="0">
                <a:latin typeface="Courier" charset="0"/>
              </a:rPr>
              <a:t>devel</a:t>
            </a:r>
            <a:r>
              <a:rPr lang="en-US" i="1" dirty="0" smtClean="0">
                <a:latin typeface="Courier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branch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Lists all local branches available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now make changes in one branch and propagate change using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cherry-pick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Branches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83832"/>
          </a:xfrm>
        </p:spPr>
        <p:txBody>
          <a:bodyPr/>
          <a:lstStyle/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Need of Version Control System(VCS)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Understanding of VCS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Types of Version Control Systems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DVCS </a:t>
            </a:r>
            <a:r>
              <a:rPr lang="en-IN" dirty="0" err="1" smtClean="0"/>
              <a:t>vs</a:t>
            </a:r>
            <a:r>
              <a:rPr lang="en-IN" dirty="0" smtClean="0"/>
              <a:t> CVCS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Version Control System(VCS)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☞ For working by yourself.</a:t>
            </a:r>
          </a:p>
          <a:p>
            <a:pPr>
              <a:buNone/>
            </a:pPr>
            <a:r>
              <a:rPr lang="en-IN" sz="2000" dirty="0" smtClean="0"/>
              <a:t>Gives you a “time machine” for going back to earlier versions.</a:t>
            </a:r>
          </a:p>
          <a:p>
            <a:pPr>
              <a:buNone/>
            </a:pPr>
            <a:r>
              <a:rPr lang="en-IN" sz="2000" dirty="0" smtClean="0"/>
              <a:t>Gives you great support for different versions(standalone, </a:t>
            </a:r>
            <a:r>
              <a:rPr lang="en-IN" sz="2000" dirty="0" err="1" smtClean="0"/>
              <a:t>webapp</a:t>
            </a:r>
            <a:r>
              <a:rPr lang="en-IN" sz="2000" dirty="0" smtClean="0"/>
              <a:t>) of same basic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For working with others.</a:t>
            </a:r>
          </a:p>
          <a:p>
            <a:pPr>
              <a:buNone/>
            </a:pPr>
            <a:r>
              <a:rPr lang="en-IN" sz="2000" dirty="0" smtClean="0"/>
              <a:t>Greatly simplifies concurrent work, merging changes.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IN" dirty="0" smtClean="0"/>
              <a:t>Understanding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☞ Version control is a system that records changes to a file or set of files over time so that you can recall specific versions later.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☞ It allows you to revert files back to a previous state, revert the entire project back to a previous state, compare changes over time, see who last modified something that might be causing a problem, who introduced an issue and when, and more. Using a VCS also generally means that if you screw things up or lose files, you can easily recover.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Version Control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Centralized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SVN and Perforce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Distributed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Git and Mercurial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IN" b="1" dirty="0" smtClean="0"/>
              <a:t>DVCS </a:t>
            </a:r>
            <a:r>
              <a:rPr lang="en-IN" b="1" dirty="0" err="1" smtClean="0"/>
              <a:t>vs</a:t>
            </a:r>
            <a:r>
              <a:rPr lang="en-IN" b="1" dirty="0" smtClean="0"/>
              <a:t> CVCS</a:t>
            </a:r>
            <a:endParaRPr lang="en-IN" b="1" dirty="0"/>
          </a:p>
        </p:txBody>
      </p:sp>
      <p:pic>
        <p:nvPicPr>
          <p:cNvPr id="2050" name="Picture 2" descr="C:\Users\chakra_ge\Desktop\DevOps_Trainings\CentralVersionControl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4095131" cy="3096344"/>
          </a:xfrm>
          <a:prstGeom prst="rect">
            <a:avLst/>
          </a:prstGeom>
          <a:noFill/>
        </p:spPr>
      </p:pic>
      <p:pic>
        <p:nvPicPr>
          <p:cNvPr id="2051" name="Picture 3" descr="C:\Users\chakra_ge\Desktop\DevOps_Trainings\Distributed Version Control Syst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3816424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558924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Distributed Version Control System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589240"/>
            <a:ext cx="353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Central Version Control System</a:t>
            </a:r>
            <a:endParaRPr lang="en-IN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Session -2</a:t>
            </a:r>
            <a:br>
              <a:rPr lang="en-IN" dirty="0" smtClean="0"/>
            </a:br>
            <a:r>
              <a:rPr lang="en-IN" dirty="0" smtClean="0"/>
              <a:t>Introduction to Git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is Git ?</a:t>
            </a:r>
          </a:p>
          <a:p>
            <a:pPr>
              <a:buNone/>
            </a:pPr>
            <a:r>
              <a:rPr lang="en-IN" dirty="0" smtClean="0"/>
              <a:t>Installation of Git</a:t>
            </a:r>
          </a:p>
          <a:p>
            <a:pPr>
              <a:buNone/>
            </a:pPr>
            <a:r>
              <a:rPr lang="en-IN" dirty="0" smtClean="0"/>
              <a:t>Git advantages</a:t>
            </a:r>
          </a:p>
          <a:p>
            <a:pPr>
              <a:buNone/>
            </a:pPr>
            <a:r>
              <a:rPr lang="en-IN" smtClean="0"/>
              <a:t>Git </a:t>
            </a:r>
            <a:r>
              <a:rPr lang="en-IN" dirty="0" smtClean="0"/>
              <a:t>Architecture</a:t>
            </a:r>
          </a:p>
          <a:p>
            <a:pPr>
              <a:buNone/>
            </a:pPr>
            <a:r>
              <a:rPr lang="en-IN" dirty="0" smtClean="0"/>
              <a:t>Git Commands</a:t>
            </a:r>
          </a:p>
          <a:p>
            <a:pPr>
              <a:buNone/>
            </a:pPr>
            <a:r>
              <a:rPr lang="en-IN" dirty="0" smtClean="0"/>
              <a:t>Git </a:t>
            </a:r>
            <a:r>
              <a:rPr lang="en-IN" dirty="0" err="1" smtClean="0"/>
              <a:t>realtime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234</TotalTime>
  <Words>809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Slide 1</vt:lpstr>
      <vt:lpstr> Session-1 Version Control Systems </vt:lpstr>
      <vt:lpstr>Agenda</vt:lpstr>
      <vt:lpstr>Need of Version Control System(VCS)</vt:lpstr>
      <vt:lpstr>Understanding of VCS</vt:lpstr>
      <vt:lpstr>Types of Version Control Systems</vt:lpstr>
      <vt:lpstr>DVCS vs CVCS</vt:lpstr>
      <vt:lpstr>Session -2 Introduction to Git</vt:lpstr>
      <vt:lpstr>Agenda</vt:lpstr>
      <vt:lpstr>What is Git ?</vt:lpstr>
      <vt:lpstr>Git Advantages</vt:lpstr>
      <vt:lpstr>Git Architecture </vt:lpstr>
      <vt:lpstr>Git Commands</vt:lpstr>
      <vt:lpstr>Sample Source Code structure</vt:lpstr>
      <vt:lpstr>Basic Operations in Git</vt:lpstr>
      <vt:lpstr>Our First Git repo</vt:lpstr>
      <vt:lpstr>Key Git Files/Directories</vt:lpstr>
      <vt:lpstr>Working With Git</vt:lpstr>
      <vt:lpstr>Viewing What Has Changed</vt:lpstr>
      <vt:lpstr>Git and Patch files</vt:lpstr>
      <vt:lpstr>Undoing What is Done</vt:lpstr>
      <vt:lpstr>Git and Tagging</vt:lpstr>
      <vt:lpstr>Branching</vt:lpstr>
      <vt:lpstr>Using Branches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30</cp:revision>
  <dcterms:created xsi:type="dcterms:W3CDTF">2018-12-21T03:53:38Z</dcterms:created>
  <dcterms:modified xsi:type="dcterms:W3CDTF">2018-12-28T15:30:14Z</dcterms:modified>
</cp:coreProperties>
</file>