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71" r:id="rId9"/>
    <p:sldId id="272" r:id="rId10"/>
    <p:sldId id="273" r:id="rId11"/>
    <p:sldId id="277" r:id="rId12"/>
    <p:sldId id="278" r:id="rId13"/>
    <p:sldId id="274" r:id="rId14"/>
    <p:sldId id="275" r:id="rId15"/>
    <p:sldId id="276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64" r:id="rId26"/>
    <p:sldId id="26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00A3043-998B-4D12-B890-019C5CA11EEC}" type="datetimeFigureOut">
              <a:rPr lang="en-IN" smtClean="0"/>
              <a:pPr/>
              <a:t>27-12-2018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27-12-2018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27-12-2018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27-12-2018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27-12-2018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27-12-2018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00A3043-998B-4D12-B890-019C5CA11EEC}" type="datetimeFigureOut">
              <a:rPr lang="en-IN" smtClean="0"/>
              <a:pPr/>
              <a:t>27-12-2018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00A3043-998B-4D12-B890-019C5CA11EEC}" type="datetimeFigureOut">
              <a:rPr lang="en-IN" smtClean="0"/>
              <a:pPr/>
              <a:t>27-12-2018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27-12-2018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27-12-2018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27-12-2018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00A3043-998B-4D12-B890-019C5CA11EEC}" type="datetimeFigureOut">
              <a:rPr lang="en-IN" smtClean="0"/>
              <a:pPr/>
              <a:t>27-12-2018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95536" y="2564904"/>
            <a:ext cx="8208912" cy="1008112"/>
          </a:xfrm>
        </p:spPr>
        <p:txBody>
          <a:bodyPr>
            <a:noAutofit/>
          </a:bodyPr>
          <a:lstStyle/>
          <a:p>
            <a:pPr algn="ctr"/>
            <a:r>
              <a:rPr lang="en-IN" sz="4400" b="1" dirty="0" err="1" smtClean="0">
                <a:solidFill>
                  <a:schemeClr val="tx1"/>
                </a:solidFill>
              </a:rPr>
              <a:t>BitBucket</a:t>
            </a:r>
            <a:r>
              <a:rPr lang="en-IN" sz="4400" b="1" dirty="0" smtClean="0">
                <a:solidFill>
                  <a:schemeClr val="tx1"/>
                </a:solidFill>
              </a:rPr>
              <a:t> tutorial</a:t>
            </a:r>
          </a:p>
        </p:txBody>
      </p:sp>
      <p:pic>
        <p:nvPicPr>
          <p:cNvPr id="1026" name="Picture 2" descr="C:\Users\chakra_ge\Desktop\DevOps_Trainings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3573016"/>
            <a:ext cx="1381125" cy="1381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Git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971664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Git is an open source program for tracking changes in files.</a:t>
            </a:r>
          </a:p>
          <a:p>
            <a:pPr>
              <a:buNone/>
            </a:pPr>
            <a:r>
              <a:rPr lang="en-IN" dirty="0" smtClean="0"/>
              <a:t>It implements a replicated version control system.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3076" name="Picture 4" descr="C:\Users\chakra_ge\Desktop\DevOps_Trainings\downlo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4509120"/>
            <a:ext cx="1657350" cy="1247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Git 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Resilience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No one repository has more data than any other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Speed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Very fast operations compared to other VCS (I</a:t>
            </a:r>
            <a:r>
              <a:rPr lang="ja-JP" altLang="en-US" sz="2000" smtClean="0"/>
              <a:t>’</a:t>
            </a:r>
            <a:r>
              <a:rPr lang="en-US" altLang="ja-JP" sz="2000" dirty="0" smtClean="0"/>
              <a:t>m looking at you CVS and Subversion)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Space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Compression can be done across repository not just per file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Minimizes local size as well as push/pull data transfers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Simplicity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Object model is very simple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Large </a:t>
            </a:r>
            <a:r>
              <a:rPr lang="en-US" sz="2400" dirty="0" err="1" smtClean="0"/>
              <a:t>userbase</a:t>
            </a:r>
            <a:r>
              <a:rPr lang="en-US" sz="2400" dirty="0" smtClean="0"/>
              <a:t> with robust </a:t>
            </a:r>
            <a:r>
              <a:rPr lang="en-US" sz="2400" dirty="0" smtClean="0"/>
              <a:t>tools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1066800"/>
          </a:xfrm>
        </p:spPr>
        <p:txBody>
          <a:bodyPr/>
          <a:lstStyle/>
          <a:p>
            <a:r>
              <a:rPr lang="en-IN" dirty="0" smtClean="0"/>
              <a:t>Git Architecture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25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Index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Stores information about current working directory and changes made to it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Object Database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Blobs (files)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Stored in .</a:t>
            </a:r>
            <a:r>
              <a:rPr lang="en-US" sz="1800" dirty="0" err="1" smtClean="0"/>
              <a:t>git</a:t>
            </a:r>
            <a:r>
              <a:rPr lang="en-US" sz="1800" dirty="0" smtClean="0"/>
              <a:t>/objects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Indexed by unique hash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All files are stored as blobs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Trees (directories)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Commits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One object for every commit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Contains hash of parent, name of author, time of commit, and hash of the current tree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Tags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Git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and branch management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init, checkout, branch</a:t>
            </a:r>
          </a:p>
          <a:p>
            <a:r>
              <a:rPr lang="en-US" dirty="0" smtClean="0"/>
              <a:t>Modify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add, delete, rename, commit</a:t>
            </a:r>
          </a:p>
          <a:p>
            <a:r>
              <a:rPr lang="en-US" dirty="0" smtClean="0"/>
              <a:t>Get information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status, diff, log</a:t>
            </a:r>
          </a:p>
          <a:p>
            <a:r>
              <a:rPr lang="en-US" dirty="0" smtClean="0"/>
              <a:t>Create reference points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tag, branch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Source Code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contains</a:t>
            </a:r>
          </a:p>
          <a:p>
            <a:pPr lvl="1"/>
            <a:r>
              <a:rPr lang="en-US" dirty="0" smtClean="0"/>
              <a:t>Directories</a:t>
            </a:r>
          </a:p>
          <a:p>
            <a:pPr lvl="1"/>
            <a:r>
              <a:rPr lang="en-US" dirty="0" smtClean="0"/>
              <a:t>Files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9912" y="2420888"/>
            <a:ext cx="4499648" cy="375178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Arrow 3"/>
          <p:cNvSpPr/>
          <p:nvPr/>
        </p:nvSpPr>
        <p:spPr>
          <a:xfrm>
            <a:off x="4466472" y="3696772"/>
            <a:ext cx="2830327" cy="84877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 (stage) files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421906" y="1331533"/>
            <a:ext cx="1760612" cy="8330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Working directory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52529" y="1331533"/>
            <a:ext cx="2226228" cy="833011"/>
          </a:xfrm>
          <a:prstGeom prst="roundRect">
            <a:avLst/>
          </a:prstGeom>
          <a:solidFill>
            <a:srgbClr val="D2645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Repository</a:t>
            </a:r>
            <a:b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(.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directory)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84795" y="1331533"/>
            <a:ext cx="1760612" cy="833011"/>
          </a:xfrm>
          <a:prstGeom prst="roundRect">
            <a:avLst/>
          </a:prstGeom>
          <a:solidFill>
            <a:srgbClr val="6ECD8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Index</a:t>
            </a:r>
            <a:b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(staging area)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6200000" flipH="1">
            <a:off x="-274051" y="4314658"/>
            <a:ext cx="4343520" cy="43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2316359" y="4314658"/>
            <a:ext cx="4343520" cy="43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5146687" y="4314657"/>
            <a:ext cx="4343520" cy="43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>
            <a:off x="1876062" y="2435386"/>
            <a:ext cx="5404848" cy="854722"/>
          </a:xfrm>
          <a:prstGeom prst="rightArrow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checkout the project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1919355" y="4906302"/>
            <a:ext cx="2590411" cy="822527"/>
          </a:xfrm>
          <a:prstGeom prst="leftArrow">
            <a:avLst/>
          </a:prstGeom>
          <a:solidFill>
            <a:srgbClr val="6ECD8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commit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0668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Basic Operations in Git</a:t>
            </a:r>
            <a:endParaRPr lang="en-IN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Our First Git repo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i="1" dirty="0" err="1" smtClean="0">
                <a:latin typeface="Courier" charset="0"/>
              </a:rPr>
              <a:t>mkdir</a:t>
            </a:r>
            <a:r>
              <a:rPr lang="en-US" i="1" dirty="0" smtClean="0">
                <a:latin typeface="Courier" charset="0"/>
              </a:rPr>
              <a:t> first-</a:t>
            </a:r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-repo &amp;&amp; </a:t>
            </a:r>
            <a:r>
              <a:rPr lang="en-US" i="1" dirty="0" err="1" smtClean="0">
                <a:latin typeface="Courier" charset="0"/>
              </a:rPr>
              <a:t>cd</a:t>
            </a:r>
            <a:r>
              <a:rPr lang="en-US" i="1" dirty="0" smtClean="0">
                <a:latin typeface="Courier" charset="0"/>
              </a:rPr>
              <a:t> first-</a:t>
            </a:r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-repo</a:t>
            </a:r>
          </a:p>
          <a:p>
            <a:pPr>
              <a:lnSpc>
                <a:spcPct val="90000"/>
              </a:lnSpc>
            </a:pPr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 init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Creates the basic artifacts in the .</a:t>
            </a:r>
            <a:r>
              <a:rPr lang="en-US" sz="2400" dirty="0" err="1" smtClean="0"/>
              <a:t>git</a:t>
            </a:r>
            <a:r>
              <a:rPr lang="en-US" sz="2400" dirty="0" smtClean="0"/>
              <a:t> directory</a:t>
            </a:r>
          </a:p>
          <a:p>
            <a:pPr>
              <a:lnSpc>
                <a:spcPct val="90000"/>
              </a:lnSpc>
            </a:pPr>
            <a:r>
              <a:rPr lang="en-US" i="1" dirty="0" smtClean="0">
                <a:latin typeface="Courier" charset="0"/>
              </a:rPr>
              <a:t>echo </a:t>
            </a:r>
            <a:r>
              <a:rPr lang="ja-JP" altLang="en-US" i="1" smtClean="0">
                <a:latin typeface="Courier" charset="0"/>
              </a:rPr>
              <a:t>“</a:t>
            </a:r>
            <a:r>
              <a:rPr lang="en-US" altLang="ja-JP" i="1" dirty="0" smtClean="0">
                <a:latin typeface="Courier" charset="0"/>
              </a:rPr>
              <a:t>Hello World</a:t>
            </a:r>
            <a:r>
              <a:rPr lang="ja-JP" altLang="en-US" i="1" smtClean="0">
                <a:latin typeface="Courier" charset="0"/>
              </a:rPr>
              <a:t>”</a:t>
            </a:r>
            <a:r>
              <a:rPr lang="en-US" altLang="ja-JP" i="1" dirty="0" smtClean="0">
                <a:latin typeface="Courier" charset="0"/>
              </a:rPr>
              <a:t> &gt; hello.txt</a:t>
            </a:r>
          </a:p>
          <a:p>
            <a:pPr>
              <a:lnSpc>
                <a:spcPct val="90000"/>
              </a:lnSpc>
            </a:pPr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 add 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Adds content to the index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Index reflects the working version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Must be run prior to a commit</a:t>
            </a:r>
          </a:p>
          <a:p>
            <a:pPr>
              <a:lnSpc>
                <a:spcPct val="90000"/>
              </a:lnSpc>
            </a:pPr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 commit -a -m </a:t>
            </a:r>
            <a:r>
              <a:rPr lang="ja-JP" altLang="en-US" i="1" smtClean="0">
                <a:latin typeface="Courier" charset="0"/>
              </a:rPr>
              <a:t>‘</a:t>
            </a:r>
            <a:r>
              <a:rPr lang="en-US" altLang="ja-JP" i="1" dirty="0" smtClean="0">
                <a:latin typeface="Courier" charset="0"/>
              </a:rPr>
              <a:t>Check in number one</a:t>
            </a:r>
            <a:r>
              <a:rPr lang="ja-JP" altLang="en-US" i="1" smtClean="0">
                <a:latin typeface="Courier" charset="0"/>
              </a:rPr>
              <a:t>’</a:t>
            </a:r>
            <a:endParaRPr lang="en-US" i="1" dirty="0" smtClean="0">
              <a:latin typeface="Courier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~/.</a:t>
            </a:r>
            <a:r>
              <a:rPr lang="en-US" dirty="0" err="1" smtClean="0"/>
              <a:t>gitconfig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In top level of repository</a:t>
            </a:r>
          </a:p>
          <a:p>
            <a:pPr lvl="1"/>
            <a:r>
              <a:rPr lang="en-US" dirty="0" smtClean="0"/>
              <a:t>Contains all objects, commits, configuration, for project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git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en-US" dirty="0" smtClean="0"/>
              <a:t> has project specific configurations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gitignore</a:t>
            </a:r>
            <a:endParaRPr lang="en-US" dirty="0" smtClean="0"/>
          </a:p>
          <a:p>
            <a:pPr lvl="1"/>
            <a:r>
              <a:rPr lang="en-US" dirty="0" smtClean="0"/>
              <a:t>Stored in directory for </a:t>
            </a:r>
            <a:r>
              <a:rPr lang="en-US" dirty="0" smtClean="0"/>
              <a:t>ignoring</a:t>
            </a:r>
            <a:endParaRPr lang="en-US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Key Git Files/Directories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325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i="1" dirty="0" smtClean="0">
                <a:latin typeface="Courier" charset="0"/>
              </a:rPr>
              <a:t>echo </a:t>
            </a:r>
            <a:r>
              <a:rPr lang="ja-JP" altLang="en-US" sz="2400" i="1" smtClean="0">
                <a:latin typeface="Courier" charset="0"/>
              </a:rPr>
              <a:t>“</a:t>
            </a:r>
            <a:r>
              <a:rPr lang="en-US" altLang="ja-JP" sz="2400" i="1" dirty="0" smtClean="0">
                <a:latin typeface="Courier" charset="0"/>
              </a:rPr>
              <a:t>I love </a:t>
            </a:r>
            <a:r>
              <a:rPr lang="en-US" altLang="ja-JP" sz="2400" i="1" dirty="0" err="1" smtClean="0">
                <a:latin typeface="Courier" charset="0"/>
              </a:rPr>
              <a:t>Git</a:t>
            </a:r>
            <a:r>
              <a:rPr lang="ja-JP" altLang="en-US" sz="2400" i="1" smtClean="0">
                <a:latin typeface="Courier" charset="0"/>
              </a:rPr>
              <a:t>”</a:t>
            </a:r>
            <a:r>
              <a:rPr lang="en-US" altLang="ja-JP" sz="2400" i="1" dirty="0" smtClean="0">
                <a:latin typeface="Courier" charset="0"/>
              </a:rPr>
              <a:t> &gt;&gt; hello.txt</a:t>
            </a:r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latin typeface="Courier" charset="0"/>
              </a:rPr>
              <a:t>git</a:t>
            </a:r>
            <a:r>
              <a:rPr lang="en-US" sz="2400" i="1" dirty="0" smtClean="0">
                <a:latin typeface="Courier" charset="0"/>
              </a:rPr>
              <a:t> diff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Shows changes we have made</a:t>
            </a:r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latin typeface="Courier" charset="0"/>
              </a:rPr>
              <a:t>git</a:t>
            </a:r>
            <a:r>
              <a:rPr lang="en-US" sz="2400" i="1" dirty="0" smtClean="0">
                <a:latin typeface="Courier" charset="0"/>
              </a:rPr>
              <a:t> status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Shows list of modified files</a:t>
            </a:r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latin typeface="Courier" charset="0"/>
              </a:rPr>
              <a:t>git</a:t>
            </a:r>
            <a:r>
              <a:rPr lang="en-US" sz="2400" i="1" dirty="0" smtClean="0">
                <a:latin typeface="Courier" charset="0"/>
              </a:rPr>
              <a:t> add hello.txt</a:t>
            </a:r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latin typeface="Courier" charset="0"/>
              </a:rPr>
              <a:t>git</a:t>
            </a:r>
            <a:r>
              <a:rPr lang="en-US" sz="2400" i="1" dirty="0" smtClean="0">
                <a:latin typeface="Courier" charset="0"/>
              </a:rPr>
              <a:t> diff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No changes shown as diff compares to the index</a:t>
            </a:r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latin typeface="Courier" charset="0"/>
              </a:rPr>
              <a:t>git</a:t>
            </a:r>
            <a:r>
              <a:rPr lang="en-US" sz="2400" i="1" dirty="0" smtClean="0">
                <a:latin typeface="Courier" charset="0"/>
              </a:rPr>
              <a:t> diff HEAD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Now can see the changes in working version</a:t>
            </a:r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latin typeface="Courier" charset="0"/>
              </a:rPr>
              <a:t>git</a:t>
            </a:r>
            <a:r>
              <a:rPr lang="en-US" sz="2400" i="1" dirty="0" smtClean="0">
                <a:latin typeface="Courier" charset="0"/>
              </a:rPr>
              <a:t> status</a:t>
            </a:r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latin typeface="Courier" charset="0"/>
              </a:rPr>
              <a:t>git</a:t>
            </a:r>
            <a:r>
              <a:rPr lang="en-US" sz="2400" i="1" dirty="0" smtClean="0">
                <a:latin typeface="Courier" charset="0"/>
              </a:rPr>
              <a:t> commit -m </a:t>
            </a:r>
            <a:r>
              <a:rPr lang="ja-JP" altLang="en-US" sz="2400" i="1" smtClean="0">
                <a:latin typeface="Courier" charset="0"/>
              </a:rPr>
              <a:t>‘</a:t>
            </a:r>
            <a:r>
              <a:rPr lang="en-US" altLang="ja-JP" sz="2400" i="1" dirty="0" smtClean="0">
                <a:latin typeface="Courier" charset="0"/>
              </a:rPr>
              <a:t>Second commit</a:t>
            </a:r>
            <a:r>
              <a:rPr lang="ja-JP" altLang="en-US" sz="2400" i="1" smtClean="0">
                <a:latin typeface="Courier" charset="0"/>
              </a:rPr>
              <a:t>’</a:t>
            </a:r>
            <a:endParaRPr lang="en-US" sz="2400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908720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Working With Git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 log</a:t>
            </a:r>
            <a:endParaRPr lang="en-US" dirty="0" smtClean="0"/>
          </a:p>
          <a:p>
            <a:pPr lvl="1"/>
            <a:r>
              <a:rPr lang="en-US" dirty="0" smtClean="0"/>
              <a:t>Note the hash code for each commit.</a:t>
            </a:r>
          </a:p>
          <a:p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 show &lt;OBJECT&gt;</a:t>
            </a:r>
            <a:endParaRPr lang="en-US" dirty="0" smtClean="0"/>
          </a:p>
          <a:p>
            <a:pPr lvl="1"/>
            <a:r>
              <a:rPr lang="en-US" dirty="0" smtClean="0"/>
              <a:t>Can use full or shortened hash</a:t>
            </a:r>
          </a:p>
          <a:p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 </a:t>
            </a:r>
            <a:r>
              <a:rPr lang="en-US" i="1" dirty="0" err="1" smtClean="0">
                <a:latin typeface="Courier" charset="0"/>
              </a:rPr>
              <a:t>reflog</a:t>
            </a:r>
            <a:r>
              <a:rPr lang="en-US" dirty="0" smtClean="0"/>
              <a:t> to see all changes that have </a:t>
            </a:r>
            <a:r>
              <a:rPr lang="en-US" dirty="0" smtClean="0"/>
              <a:t>occurred</a:t>
            </a:r>
            <a:endParaRPr lang="en-US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Viewing What Has Changed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420888"/>
            <a:ext cx="8229600" cy="178992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/>
            </a:r>
            <a:br>
              <a:rPr lang="en-IN" b="1" dirty="0" smtClean="0">
                <a:solidFill>
                  <a:schemeClr val="tx1"/>
                </a:solidFill>
              </a:rPr>
            </a:br>
            <a:r>
              <a:rPr lang="en-IN" b="1" dirty="0" smtClean="0">
                <a:solidFill>
                  <a:schemeClr val="tx1"/>
                </a:solidFill>
              </a:rPr>
              <a:t>Session-1</a:t>
            </a:r>
            <a:br>
              <a:rPr lang="en-IN" b="1" dirty="0" smtClean="0">
                <a:solidFill>
                  <a:schemeClr val="tx1"/>
                </a:solidFill>
              </a:rPr>
            </a:br>
            <a:r>
              <a:rPr lang="en-IN" b="1" dirty="0" smtClean="0">
                <a:solidFill>
                  <a:schemeClr val="tx1"/>
                </a:solidFill>
              </a:rPr>
              <a:t>Version </a:t>
            </a:r>
            <a:r>
              <a:rPr lang="en-IN" b="1" dirty="0" smtClean="0">
                <a:solidFill>
                  <a:schemeClr val="tx1"/>
                </a:solidFill>
              </a:rPr>
              <a:t>Control Systems</a:t>
            </a:r>
            <a:r>
              <a:rPr lang="en-IN" sz="4800" b="1" dirty="0" smtClean="0">
                <a:solidFill>
                  <a:schemeClr val="tx1"/>
                </a:solidFill>
              </a:rPr>
              <a:t/>
            </a:r>
            <a:br>
              <a:rPr lang="en-IN" sz="4800" b="1" dirty="0" smtClean="0">
                <a:solidFill>
                  <a:schemeClr val="tx1"/>
                </a:solidFill>
              </a:rPr>
            </a:b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44824"/>
            <a:ext cx="8229600" cy="432511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 diff HEAD^^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Show what has changed in last two commits</a:t>
            </a:r>
          </a:p>
          <a:p>
            <a:pPr>
              <a:lnSpc>
                <a:spcPct val="90000"/>
              </a:lnSpc>
            </a:pPr>
            <a:r>
              <a:rPr lang="en-US" i="1" dirty="0" err="1" smtClean="0"/>
              <a:t>git</a:t>
            </a:r>
            <a:r>
              <a:rPr lang="en-US" i="1" dirty="0" smtClean="0"/>
              <a:t> diff HEAD~10..HEAD~2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Show what changed between 10 commits ago and two commits ago</a:t>
            </a:r>
          </a:p>
          <a:p>
            <a:pPr>
              <a:lnSpc>
                <a:spcPct val="90000"/>
              </a:lnSpc>
            </a:pPr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 format-patch HEAD^^..HEAD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Will create individual patch files per commit</a:t>
            </a:r>
          </a:p>
          <a:p>
            <a:pPr>
              <a:lnSpc>
                <a:spcPct val="90000"/>
              </a:lnSpc>
            </a:pPr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 apply</a:t>
            </a:r>
            <a:r>
              <a:rPr lang="en-US" dirty="0" smtClean="0"/>
              <a:t> to apply patches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To </a:t>
            </a:r>
            <a:r>
              <a:rPr lang="en-US" sz="2400" dirty="0" smtClean="0"/>
              <a:t>apply patches from an </a:t>
            </a:r>
            <a:r>
              <a:rPr lang="en-US" sz="2400" dirty="0" err="1" smtClean="0"/>
              <a:t>mbox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Can also compare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Between specific objects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To branches/tags </a:t>
            </a:r>
          </a:p>
          <a:p>
            <a:endParaRPr lang="en-IN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err="1" smtClean="0"/>
              <a:t>Git</a:t>
            </a:r>
            <a:r>
              <a:rPr lang="en-US" dirty="0" smtClean="0"/>
              <a:t> and Patch files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25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 smtClean="0"/>
              <a:t>git</a:t>
            </a:r>
            <a:r>
              <a:rPr lang="en-US" dirty="0" smtClean="0"/>
              <a:t> checkout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Used to checkout a specific version/branch of the tree</a:t>
            </a:r>
          </a:p>
          <a:p>
            <a:pPr>
              <a:lnSpc>
                <a:spcPct val="90000"/>
              </a:lnSpc>
            </a:pPr>
            <a:r>
              <a:rPr lang="en-US" dirty="0" err="1" smtClean="0"/>
              <a:t>git</a:t>
            </a:r>
            <a:r>
              <a:rPr lang="en-US" dirty="0" smtClean="0"/>
              <a:t> reset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Moves the tree back to a certain specified version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 the --force to ignore working changes</a:t>
            </a:r>
          </a:p>
          <a:p>
            <a:pPr>
              <a:lnSpc>
                <a:spcPct val="90000"/>
              </a:lnSpc>
            </a:pPr>
            <a:r>
              <a:rPr lang="en-US" dirty="0" err="1" smtClean="0"/>
              <a:t>git</a:t>
            </a:r>
            <a:r>
              <a:rPr lang="en-US" dirty="0" smtClean="0"/>
              <a:t> revert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Reverts a commit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Does not delete the commit object, just applies a patch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Reverts can themselves be reverted!</a:t>
            </a:r>
          </a:p>
          <a:p>
            <a:pPr>
              <a:lnSpc>
                <a:spcPct val="90000"/>
              </a:lnSpc>
            </a:pPr>
            <a:r>
              <a:rPr lang="en-US" dirty="0" err="1" smtClean="0"/>
              <a:t>Git</a:t>
            </a:r>
            <a:r>
              <a:rPr lang="en-US" dirty="0" smtClean="0"/>
              <a:t> never deletes a commit object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It is very hard to shoot yourself in the foot!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836613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Undoing What is Done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Tags are just human readable shortcuts for hashes</a:t>
            </a:r>
          </a:p>
          <a:p>
            <a:r>
              <a:rPr lang="en-US" dirty="0" smtClean="0"/>
              <a:t>Branches can be made from any commit</a:t>
            </a:r>
          </a:p>
          <a:p>
            <a:r>
              <a:rPr lang="en-US" i="1" dirty="0" err="1" smtClean="0"/>
              <a:t>git</a:t>
            </a:r>
            <a:r>
              <a:rPr lang="en-US" i="1" dirty="0" smtClean="0"/>
              <a:t> tag &lt;tag-name</a:t>
            </a:r>
            <a:r>
              <a:rPr lang="en-US" i="1" dirty="0" smtClean="0"/>
              <a:t>&gt;</a:t>
            </a:r>
            <a:endParaRPr lang="en-US" i="1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Git and Tagging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325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 smtClean="0"/>
              <a:t>Git</a:t>
            </a:r>
            <a:r>
              <a:rPr lang="en-US" dirty="0" smtClean="0"/>
              <a:t> branching is lightweight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No massive copying a la CVS/Subversion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Tools for helping merge branches and changes easily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You are ALWAYS on a branch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Branches can be local or remote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Key commands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git</a:t>
            </a:r>
            <a:r>
              <a:rPr lang="en-US" sz="2400" dirty="0" smtClean="0"/>
              <a:t> branch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git</a:t>
            </a:r>
            <a:r>
              <a:rPr lang="en-US" sz="2400" dirty="0" smtClean="0"/>
              <a:t> merge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git</a:t>
            </a:r>
            <a:r>
              <a:rPr lang="en-US" sz="2400" dirty="0" smtClean="0"/>
              <a:t> cherry-pick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Allows you to choose specific commits to apply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You can edit the commits while cherry picking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764704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Branching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 checkout -b branch</a:t>
            </a:r>
          </a:p>
          <a:p>
            <a:pPr>
              <a:lnSpc>
                <a:spcPct val="90000"/>
              </a:lnSpc>
            </a:pPr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 checkout -b </a:t>
            </a:r>
            <a:r>
              <a:rPr lang="en-US" i="1" dirty="0" err="1" smtClean="0">
                <a:latin typeface="Courier" charset="0"/>
              </a:rPr>
              <a:t>devel</a:t>
            </a:r>
            <a:r>
              <a:rPr lang="en-US" i="1" dirty="0" smtClean="0">
                <a:latin typeface="Courier" charset="0"/>
              </a:rPr>
              <a:t>/branch</a:t>
            </a:r>
          </a:p>
          <a:p>
            <a:pPr>
              <a:lnSpc>
                <a:spcPct val="90000"/>
              </a:lnSpc>
            </a:pPr>
            <a:r>
              <a:rPr lang="en-US" i="1" dirty="0" err="1" smtClean="0">
                <a:latin typeface="Courier" charset="0"/>
              </a:rPr>
              <a:t>git</a:t>
            </a:r>
            <a:r>
              <a:rPr lang="en-US" i="1" dirty="0" smtClean="0">
                <a:latin typeface="Courier" charset="0"/>
              </a:rPr>
              <a:t> branch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Lists all local branches available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We can now make changes in one branch and propagate change using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git</a:t>
            </a:r>
            <a:r>
              <a:rPr lang="en-US" dirty="0" smtClean="0"/>
              <a:t> merge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cherry-pick</a:t>
            </a:r>
            <a:endParaRPr lang="en-US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Branches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/>
          <a:lstStyle/>
          <a:p>
            <a:pPr algn="ctr"/>
            <a:r>
              <a:rPr lang="en-IN" b="1" dirty="0" smtClean="0"/>
              <a:t>Questions ?</a:t>
            </a:r>
            <a:endParaRPr lang="en-IN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pPr algn="ctr"/>
            <a:r>
              <a:rPr lang="en-IN" b="1" dirty="0" smtClean="0"/>
              <a:t>Thank you</a:t>
            </a:r>
            <a:endParaRPr lang="en-IN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483832"/>
          </a:xfrm>
        </p:spPr>
        <p:txBody>
          <a:bodyPr/>
          <a:lstStyle/>
          <a:p>
            <a:pPr>
              <a:buNone/>
            </a:pPr>
            <a:r>
              <a:rPr lang="en-IN" dirty="0"/>
              <a:t>☞ </a:t>
            </a:r>
            <a:r>
              <a:rPr lang="en-IN" dirty="0" smtClean="0"/>
              <a:t>Need of Version Control System(VCS)</a:t>
            </a:r>
            <a:endParaRPr lang="en-IN" dirty="0"/>
          </a:p>
          <a:p>
            <a:pPr>
              <a:buNone/>
            </a:pPr>
            <a:r>
              <a:rPr lang="en-IN" dirty="0"/>
              <a:t>☞ </a:t>
            </a:r>
            <a:r>
              <a:rPr lang="en-IN" dirty="0" smtClean="0"/>
              <a:t>Understanding of VCS</a:t>
            </a:r>
            <a:endParaRPr lang="en-IN" dirty="0"/>
          </a:p>
          <a:p>
            <a:pPr>
              <a:buNone/>
            </a:pPr>
            <a:r>
              <a:rPr lang="en-IN" dirty="0"/>
              <a:t>☞ </a:t>
            </a:r>
            <a:r>
              <a:rPr lang="en-IN" dirty="0" smtClean="0"/>
              <a:t>Types of Version Control Systems</a:t>
            </a:r>
            <a:endParaRPr lang="en-IN" dirty="0"/>
          </a:p>
          <a:p>
            <a:pPr>
              <a:buNone/>
            </a:pPr>
            <a:r>
              <a:rPr lang="en-IN" dirty="0"/>
              <a:t>☞ </a:t>
            </a:r>
            <a:r>
              <a:rPr lang="en-IN" dirty="0" smtClean="0"/>
              <a:t>DVCS </a:t>
            </a:r>
            <a:r>
              <a:rPr lang="en-IN" dirty="0" err="1" smtClean="0"/>
              <a:t>vs</a:t>
            </a:r>
            <a:r>
              <a:rPr lang="en-IN" dirty="0" smtClean="0"/>
              <a:t> CVCS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Need of Version Control System(VCS)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☞ </a:t>
            </a:r>
            <a:r>
              <a:rPr lang="en-IN" dirty="0" smtClean="0"/>
              <a:t>For working by yourself.</a:t>
            </a:r>
          </a:p>
          <a:p>
            <a:pPr>
              <a:buNone/>
            </a:pPr>
            <a:r>
              <a:rPr lang="en-IN" sz="2000" dirty="0" smtClean="0"/>
              <a:t>Gives you a “time machine” for going back to earlier versions.</a:t>
            </a:r>
          </a:p>
          <a:p>
            <a:pPr>
              <a:buNone/>
            </a:pPr>
            <a:r>
              <a:rPr lang="en-IN" sz="2000" dirty="0" smtClean="0"/>
              <a:t>Gives you great support for different versions(standalone, </a:t>
            </a:r>
            <a:r>
              <a:rPr lang="en-IN" sz="2000" dirty="0" err="1" smtClean="0"/>
              <a:t>webapp</a:t>
            </a:r>
            <a:r>
              <a:rPr lang="en-IN" sz="2000" dirty="0" smtClean="0"/>
              <a:t>) of same basic project. </a:t>
            </a:r>
          </a:p>
          <a:p>
            <a:pPr>
              <a:buNone/>
            </a:pPr>
            <a:endParaRPr lang="en-IN" sz="2000" dirty="0"/>
          </a:p>
          <a:p>
            <a:pPr>
              <a:buNone/>
            </a:pPr>
            <a:r>
              <a:rPr lang="en-IN" dirty="0"/>
              <a:t>☞ </a:t>
            </a:r>
            <a:r>
              <a:rPr lang="en-IN" dirty="0" smtClean="0"/>
              <a:t>For working with others.</a:t>
            </a:r>
          </a:p>
          <a:p>
            <a:pPr>
              <a:buNone/>
            </a:pPr>
            <a:r>
              <a:rPr lang="en-IN" sz="2000" dirty="0" smtClean="0"/>
              <a:t>Greatly simplifies concurrent work, merging changes. </a:t>
            </a: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066800"/>
          </a:xfrm>
        </p:spPr>
        <p:txBody>
          <a:bodyPr/>
          <a:lstStyle/>
          <a:p>
            <a:r>
              <a:rPr lang="en-IN" dirty="0" smtClean="0"/>
              <a:t>Understanding of VCS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32511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☞ </a:t>
            </a:r>
            <a:r>
              <a:rPr lang="en-IN" dirty="0" smtClean="0"/>
              <a:t>Version </a:t>
            </a:r>
            <a:r>
              <a:rPr lang="en-IN" dirty="0" smtClean="0"/>
              <a:t>control is a system that records changes to a file or set of files over time so that you can recall specific versions later. 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☞ It </a:t>
            </a:r>
            <a:r>
              <a:rPr lang="en-IN" dirty="0" smtClean="0"/>
              <a:t>allows you to revert files back to a previous state, revert the entire project back to a previous state, compare changes over time, see who last modified something that might be causing a problem, who introduced an issue and when, and more. Using a VCS also generally means that if you screw things up or lose files, you can easily recover.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Version Control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Centralized Version Control Systems</a:t>
            </a:r>
          </a:p>
          <a:p>
            <a:pPr>
              <a:buNone/>
            </a:pPr>
            <a:r>
              <a:rPr lang="en-IN" dirty="0" err="1" smtClean="0"/>
              <a:t>e.g</a:t>
            </a:r>
            <a:r>
              <a:rPr lang="en-IN" dirty="0" smtClean="0"/>
              <a:t>: SVN and Perforce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Distributed Version Control Systems</a:t>
            </a:r>
          </a:p>
          <a:p>
            <a:pPr>
              <a:buNone/>
            </a:pPr>
            <a:r>
              <a:rPr lang="en-IN" dirty="0" err="1" smtClean="0"/>
              <a:t>e.g</a:t>
            </a:r>
            <a:r>
              <a:rPr lang="en-IN" dirty="0" smtClean="0"/>
              <a:t>: Git and Mercurial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066800"/>
          </a:xfrm>
        </p:spPr>
        <p:txBody>
          <a:bodyPr/>
          <a:lstStyle/>
          <a:p>
            <a:r>
              <a:rPr lang="en-IN" b="1" dirty="0" smtClean="0"/>
              <a:t>DVCS </a:t>
            </a:r>
            <a:r>
              <a:rPr lang="en-IN" b="1" dirty="0" err="1" smtClean="0"/>
              <a:t>vs</a:t>
            </a:r>
            <a:r>
              <a:rPr lang="en-IN" b="1" dirty="0" smtClean="0"/>
              <a:t> CVCS</a:t>
            </a:r>
            <a:endParaRPr lang="en-IN" b="1" dirty="0"/>
          </a:p>
        </p:txBody>
      </p:sp>
      <p:pic>
        <p:nvPicPr>
          <p:cNvPr id="2050" name="Picture 2" descr="C:\Users\chakra_ge\Desktop\DevOps_Trainings\CentralVersionControlSystem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2276872"/>
            <a:ext cx="4095131" cy="3096344"/>
          </a:xfrm>
          <a:prstGeom prst="rect">
            <a:avLst/>
          </a:prstGeom>
          <a:noFill/>
        </p:spPr>
      </p:pic>
      <p:pic>
        <p:nvPicPr>
          <p:cNvPr id="2051" name="Picture 3" descr="C:\Users\chakra_ge\Desktop\DevOps_Trainings\Distributed Version Control System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348880"/>
            <a:ext cx="3816424" cy="309634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51520" y="5589240"/>
            <a:ext cx="410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Distributed Version Control System</a:t>
            </a:r>
            <a:endParaRPr lang="en-IN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860032" y="5589240"/>
            <a:ext cx="3530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/>
              <a:t>Central Version Control System</a:t>
            </a:r>
            <a:endParaRPr lang="en-IN" sz="16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06984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Session -2</a:t>
            </a:r>
            <a:br>
              <a:rPr lang="en-IN" dirty="0" smtClean="0"/>
            </a:br>
            <a:r>
              <a:rPr lang="en-IN" dirty="0" smtClean="0"/>
              <a:t>Introduction to Git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What is Git ?</a:t>
            </a:r>
          </a:p>
          <a:p>
            <a:pPr>
              <a:buNone/>
            </a:pPr>
            <a:r>
              <a:rPr lang="en-IN" dirty="0" smtClean="0"/>
              <a:t>Installation of Git</a:t>
            </a:r>
          </a:p>
          <a:p>
            <a:pPr>
              <a:buNone/>
            </a:pPr>
            <a:r>
              <a:rPr lang="en-IN" dirty="0" smtClean="0"/>
              <a:t>Git Commands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180</TotalTime>
  <Words>803</Words>
  <Application>Microsoft Office PowerPoint</Application>
  <PresentationFormat>On-screen Show (4:3)</PresentationFormat>
  <Paragraphs>168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Urban</vt:lpstr>
      <vt:lpstr>Slide 1</vt:lpstr>
      <vt:lpstr> Session-1 Version Control Systems </vt:lpstr>
      <vt:lpstr>Agenda</vt:lpstr>
      <vt:lpstr>Need of Version Control System(VCS)</vt:lpstr>
      <vt:lpstr>Understanding of VCS</vt:lpstr>
      <vt:lpstr>Types of Version Control Systems</vt:lpstr>
      <vt:lpstr>DVCS vs CVCS</vt:lpstr>
      <vt:lpstr>Session -2 Introduction to Git</vt:lpstr>
      <vt:lpstr>Agenda</vt:lpstr>
      <vt:lpstr>What is Git ?</vt:lpstr>
      <vt:lpstr>Git Advantages</vt:lpstr>
      <vt:lpstr>Git Architecture </vt:lpstr>
      <vt:lpstr>Git Commands</vt:lpstr>
      <vt:lpstr>Sample Source Code structure</vt:lpstr>
      <vt:lpstr>Basic Operations in Git</vt:lpstr>
      <vt:lpstr>Our First Git repo</vt:lpstr>
      <vt:lpstr>Key Git Files/Directories</vt:lpstr>
      <vt:lpstr>Working With Git</vt:lpstr>
      <vt:lpstr>Viewing What Has Changed</vt:lpstr>
      <vt:lpstr>Git and Patch files</vt:lpstr>
      <vt:lpstr>Undoing What is Done</vt:lpstr>
      <vt:lpstr>Git and Tagging</vt:lpstr>
      <vt:lpstr>Branching</vt:lpstr>
      <vt:lpstr>Using Branches</vt:lpstr>
      <vt:lpstr>Questions ?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venkatesh madala</dc:creator>
  <cp:lastModifiedBy>venkatesh madala</cp:lastModifiedBy>
  <cp:revision>23</cp:revision>
  <dcterms:created xsi:type="dcterms:W3CDTF">2018-12-21T03:53:38Z</dcterms:created>
  <dcterms:modified xsi:type="dcterms:W3CDTF">2018-12-27T17:59:32Z</dcterms:modified>
</cp:coreProperties>
</file>