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02" r:id="rId3"/>
    <p:sldId id="257"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1" r:id="rId19"/>
    <p:sldId id="282" r:id="rId20"/>
    <p:sldId id="283" r:id="rId21"/>
    <p:sldId id="284" r:id="rId22"/>
    <p:sldId id="285" r:id="rId23"/>
    <p:sldId id="303" r:id="rId24"/>
    <p:sldId id="286" r:id="rId25"/>
    <p:sldId id="287" r:id="rId26"/>
    <p:sldId id="288" r:id="rId27"/>
    <p:sldId id="289" r:id="rId28"/>
    <p:sldId id="290" r:id="rId29"/>
    <p:sldId id="291" r:id="rId30"/>
    <p:sldId id="304" r:id="rId31"/>
    <p:sldId id="292" r:id="rId32"/>
    <p:sldId id="305" r:id="rId33"/>
    <p:sldId id="293" r:id="rId34"/>
    <p:sldId id="294" r:id="rId35"/>
    <p:sldId id="295" r:id="rId36"/>
    <p:sldId id="296" r:id="rId37"/>
    <p:sldId id="297" r:id="rId38"/>
    <p:sldId id="298" r:id="rId39"/>
    <p:sldId id="301" r:id="rId40"/>
    <p:sldId id="299" r:id="rId41"/>
    <p:sldId id="300" r:id="rId42"/>
    <p:sldId id="264" r:id="rId43"/>
    <p:sldId id="26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B573DE-4541-473A-9A37-1375BA02FA98}" type="doc">
      <dgm:prSet loTypeId="urn:microsoft.com/office/officeart/2005/8/layout/vList5" loCatId="list" qsTypeId="urn:microsoft.com/office/officeart/2005/8/quickstyle/simple1" qsCatId="simple" csTypeId="urn:microsoft.com/office/officeart/2005/8/colors/accent4_2" csCatId="accent4" phldr="1"/>
      <dgm:spPr/>
      <dgm:t>
        <a:bodyPr/>
        <a:lstStyle/>
        <a:p>
          <a:endParaRPr lang="en-US"/>
        </a:p>
      </dgm:t>
    </dgm:pt>
    <dgm:pt modelId="{BDA7590E-A560-471A-B1CF-CA78925C3617}">
      <dgm:prSet/>
      <dgm:spPr/>
      <dgm:t>
        <a:bodyPr/>
        <a:lstStyle/>
        <a:p>
          <a:r>
            <a:rPr lang="en-US" dirty="0"/>
            <a:t>Horizontal Scaling:</a:t>
          </a:r>
        </a:p>
      </dgm:t>
    </dgm:pt>
    <dgm:pt modelId="{475BD522-85DD-4F70-A80A-5611035DB3E6}" type="parTrans" cxnId="{0A61923A-DBD3-452B-9E28-7B2474B79CF6}">
      <dgm:prSet/>
      <dgm:spPr/>
      <dgm:t>
        <a:bodyPr/>
        <a:lstStyle/>
        <a:p>
          <a:endParaRPr lang="en-US"/>
        </a:p>
      </dgm:t>
    </dgm:pt>
    <dgm:pt modelId="{A153FF88-83C7-42BF-BF9D-FB037C9205C5}" type="sibTrans" cxnId="{0A61923A-DBD3-452B-9E28-7B2474B79CF6}">
      <dgm:prSet/>
      <dgm:spPr/>
      <dgm:t>
        <a:bodyPr/>
        <a:lstStyle/>
        <a:p>
          <a:endParaRPr lang="en-US"/>
        </a:p>
      </dgm:t>
    </dgm:pt>
    <dgm:pt modelId="{D1C86918-6E53-4CF4-86FD-01F6A02F5E5F}">
      <dgm:prSet/>
      <dgm:spPr/>
      <dgm:t>
        <a:bodyPr/>
        <a:lstStyle/>
        <a:p>
          <a:r>
            <a:rPr lang="en-US" dirty="0"/>
            <a:t>Self-healing:</a:t>
          </a:r>
        </a:p>
      </dgm:t>
    </dgm:pt>
    <dgm:pt modelId="{BC512CCA-D7A1-40B2-9679-D87644310750}" type="parTrans" cxnId="{16C2DEEA-01AC-4220-AC3A-CB3F907FB702}">
      <dgm:prSet/>
      <dgm:spPr/>
      <dgm:t>
        <a:bodyPr/>
        <a:lstStyle/>
        <a:p>
          <a:endParaRPr lang="en-US"/>
        </a:p>
      </dgm:t>
    </dgm:pt>
    <dgm:pt modelId="{9CF28E8E-8E57-4711-BD36-2914ED6CC2B3}" type="sibTrans" cxnId="{16C2DEEA-01AC-4220-AC3A-CB3F907FB702}">
      <dgm:prSet/>
      <dgm:spPr/>
      <dgm:t>
        <a:bodyPr/>
        <a:lstStyle/>
        <a:p>
          <a:endParaRPr lang="en-US"/>
        </a:p>
      </dgm:t>
    </dgm:pt>
    <dgm:pt modelId="{F9531060-6B83-42A5-B04B-36D968C524CD}">
      <dgm:prSet/>
      <dgm:spPr/>
      <dgm:t>
        <a:bodyPr/>
        <a:lstStyle/>
        <a:p>
          <a:r>
            <a:rPr lang="en-US" dirty="0"/>
            <a:t>Secret and Configuration Management:</a:t>
          </a:r>
        </a:p>
      </dgm:t>
    </dgm:pt>
    <dgm:pt modelId="{E55E7B16-540C-42E9-98B2-C644718B49C9}" type="parTrans" cxnId="{8547059C-D31D-4CF5-BA1F-7F65EEFBC150}">
      <dgm:prSet/>
      <dgm:spPr/>
      <dgm:t>
        <a:bodyPr/>
        <a:lstStyle/>
        <a:p>
          <a:endParaRPr lang="en-US"/>
        </a:p>
      </dgm:t>
    </dgm:pt>
    <dgm:pt modelId="{3EBBE3E8-F994-4F06-8C64-663E1292933E}" type="sibTrans" cxnId="{8547059C-D31D-4CF5-BA1F-7F65EEFBC150}">
      <dgm:prSet/>
      <dgm:spPr/>
      <dgm:t>
        <a:bodyPr/>
        <a:lstStyle/>
        <a:p>
          <a:endParaRPr lang="en-US"/>
        </a:p>
      </dgm:t>
    </dgm:pt>
    <dgm:pt modelId="{E8B5A47E-8475-48D7-AF1C-4BCAF74AEE26}">
      <dgm:prSet/>
      <dgm:spPr/>
      <dgm:t>
        <a:bodyPr/>
        <a:lstStyle/>
        <a:p>
          <a:r>
            <a:rPr lang="en-US" dirty="0"/>
            <a:t>Automatic Deployment:</a:t>
          </a:r>
        </a:p>
      </dgm:t>
    </dgm:pt>
    <dgm:pt modelId="{2A5E4E6B-67C3-4568-B476-5B1B9520A377}" type="parTrans" cxnId="{ABDC0E2E-F252-464C-B24E-2F634AB872BF}">
      <dgm:prSet/>
      <dgm:spPr/>
      <dgm:t>
        <a:bodyPr/>
        <a:lstStyle/>
        <a:p>
          <a:endParaRPr lang="en-US"/>
        </a:p>
      </dgm:t>
    </dgm:pt>
    <dgm:pt modelId="{ECCDB02B-72B4-4F80-806A-2495C3F81CB8}" type="sibTrans" cxnId="{ABDC0E2E-F252-464C-B24E-2F634AB872BF}">
      <dgm:prSet/>
      <dgm:spPr/>
      <dgm:t>
        <a:bodyPr/>
        <a:lstStyle/>
        <a:p>
          <a:endParaRPr lang="en-US"/>
        </a:p>
      </dgm:t>
    </dgm:pt>
    <dgm:pt modelId="{609015F6-CBAA-4937-9119-E1FEED35659B}">
      <dgm:prSet/>
      <dgm:spPr/>
      <dgm:t>
        <a:bodyPr/>
        <a:lstStyle/>
        <a:p>
          <a:r>
            <a:rPr lang="en-US" dirty="0"/>
            <a:t>Metrics:</a:t>
          </a:r>
        </a:p>
      </dgm:t>
    </dgm:pt>
    <dgm:pt modelId="{FD9B532E-BA5D-4FBD-B3E6-2AF37AD128BF}" type="parTrans" cxnId="{F3A32E65-7EC7-40C6-9974-C4F692DA1A47}">
      <dgm:prSet/>
      <dgm:spPr/>
      <dgm:t>
        <a:bodyPr/>
        <a:lstStyle/>
        <a:p>
          <a:endParaRPr lang="en-US"/>
        </a:p>
      </dgm:t>
    </dgm:pt>
    <dgm:pt modelId="{E022EF61-5BFF-4C1B-8964-865C9895AEFB}" type="sibTrans" cxnId="{F3A32E65-7EC7-40C6-9974-C4F692DA1A47}">
      <dgm:prSet/>
      <dgm:spPr/>
      <dgm:t>
        <a:bodyPr/>
        <a:lstStyle/>
        <a:p>
          <a:endParaRPr lang="en-US"/>
        </a:p>
      </dgm:t>
    </dgm:pt>
    <dgm:pt modelId="{67CE3226-D1CB-4E95-94DF-722348F4EF90}">
      <dgm:prSet/>
      <dgm:spPr/>
      <dgm:t>
        <a:bodyPr/>
        <a:lstStyle/>
        <a:p>
          <a:r>
            <a:rPr lang="en-US" dirty="0"/>
            <a:t>Scale the containers on the fly to handle any spikes in workloads</a:t>
          </a:r>
        </a:p>
      </dgm:t>
    </dgm:pt>
    <dgm:pt modelId="{E69F85C0-354F-4C0E-89B7-AD91F1DA4C9A}" type="parTrans" cxnId="{67AF894B-908B-4981-9537-631C93FFD3DF}">
      <dgm:prSet/>
      <dgm:spPr/>
      <dgm:t>
        <a:bodyPr/>
        <a:lstStyle/>
        <a:p>
          <a:endParaRPr lang="en-US"/>
        </a:p>
      </dgm:t>
    </dgm:pt>
    <dgm:pt modelId="{700E4646-E964-43F7-899E-224C52539CEB}" type="sibTrans" cxnId="{67AF894B-908B-4981-9537-631C93FFD3DF}">
      <dgm:prSet/>
      <dgm:spPr/>
      <dgm:t>
        <a:bodyPr/>
        <a:lstStyle/>
        <a:p>
          <a:endParaRPr lang="en-US"/>
        </a:p>
      </dgm:t>
    </dgm:pt>
    <dgm:pt modelId="{13C1FB65-4C9E-4AA3-AEA6-FF6236F1D5A1}">
      <dgm:prSet/>
      <dgm:spPr/>
      <dgm:t>
        <a:bodyPr/>
        <a:lstStyle/>
        <a:p>
          <a:r>
            <a:rPr lang="en-US" dirty="0"/>
            <a:t>Automatically restart and redeploy containers if they are identified as “unhealthy”</a:t>
          </a:r>
        </a:p>
      </dgm:t>
    </dgm:pt>
    <dgm:pt modelId="{C555B9F2-115E-4102-8073-706A3E922C65}" type="parTrans" cxnId="{D20A3180-8D82-4E27-AB28-431071EF2410}">
      <dgm:prSet/>
      <dgm:spPr/>
      <dgm:t>
        <a:bodyPr/>
        <a:lstStyle/>
        <a:p>
          <a:endParaRPr lang="en-US"/>
        </a:p>
      </dgm:t>
    </dgm:pt>
    <dgm:pt modelId="{0F09CBD2-34A5-4D42-A353-D0E4B81F9B84}" type="sibTrans" cxnId="{D20A3180-8D82-4E27-AB28-431071EF2410}">
      <dgm:prSet/>
      <dgm:spPr/>
      <dgm:t>
        <a:bodyPr/>
        <a:lstStyle/>
        <a:p>
          <a:endParaRPr lang="en-US"/>
        </a:p>
      </dgm:t>
    </dgm:pt>
    <dgm:pt modelId="{182F0671-E6B7-482C-8167-A9307058EDF8}">
      <dgm:prSet/>
      <dgm:spPr/>
      <dgm:t>
        <a:bodyPr/>
        <a:lstStyle/>
        <a:p>
          <a:r>
            <a:rPr lang="en-US" dirty="0"/>
            <a:t>Externalize application configurations and account credentials without exposing them within the stack configuration and limiting the number of rebuild/recompilation required</a:t>
          </a:r>
        </a:p>
      </dgm:t>
    </dgm:pt>
    <dgm:pt modelId="{01948917-5416-4C71-84FB-96422EF07A29}" type="parTrans" cxnId="{04511F4D-5A8B-4B35-BF78-4A217C91B622}">
      <dgm:prSet/>
      <dgm:spPr/>
      <dgm:t>
        <a:bodyPr/>
        <a:lstStyle/>
        <a:p>
          <a:endParaRPr lang="en-US"/>
        </a:p>
      </dgm:t>
    </dgm:pt>
    <dgm:pt modelId="{73A2C729-3EF7-4B48-AFAF-6B17B439568D}" type="sibTrans" cxnId="{04511F4D-5A8B-4B35-BF78-4A217C91B622}">
      <dgm:prSet/>
      <dgm:spPr/>
      <dgm:t>
        <a:bodyPr/>
        <a:lstStyle/>
        <a:p>
          <a:endParaRPr lang="en-US"/>
        </a:p>
      </dgm:t>
    </dgm:pt>
    <dgm:pt modelId="{01AEC6A0-25D7-49E8-BC1F-2651CFFF56A0}">
      <dgm:prSet/>
      <dgm:spPr/>
      <dgm:t>
        <a:bodyPr/>
        <a:lstStyle/>
        <a:p>
          <a:r>
            <a:rPr lang="en-US" dirty="0"/>
            <a:t>Based on resource requirements and availability, containers are deployed to nodes to best balance the application workload</a:t>
          </a:r>
        </a:p>
      </dgm:t>
    </dgm:pt>
    <dgm:pt modelId="{352E9A4E-5E94-40A2-B4E4-1451D73967FC}" type="parTrans" cxnId="{EA8C2957-2252-481C-A80D-24B850EE57D7}">
      <dgm:prSet/>
      <dgm:spPr/>
      <dgm:t>
        <a:bodyPr/>
        <a:lstStyle/>
        <a:p>
          <a:endParaRPr lang="en-US"/>
        </a:p>
      </dgm:t>
    </dgm:pt>
    <dgm:pt modelId="{E8B9D23B-3E05-4338-AB73-1466FFD77E42}" type="sibTrans" cxnId="{EA8C2957-2252-481C-A80D-24B850EE57D7}">
      <dgm:prSet/>
      <dgm:spPr/>
      <dgm:t>
        <a:bodyPr/>
        <a:lstStyle/>
        <a:p>
          <a:endParaRPr lang="en-US"/>
        </a:p>
      </dgm:t>
    </dgm:pt>
    <dgm:pt modelId="{38166BB6-4835-43AA-8A0C-F0069FDA8664}">
      <dgm:prSet/>
      <dgm:spPr/>
      <dgm:t>
        <a:bodyPr/>
        <a:lstStyle/>
        <a:p>
          <a:r>
            <a:rPr lang="en-US" dirty="0"/>
            <a:t>Monitor and gather resource usage and performance metrics</a:t>
          </a:r>
        </a:p>
      </dgm:t>
    </dgm:pt>
    <dgm:pt modelId="{9FF41B2A-78C9-4D22-8853-28994B48FD6A}" type="parTrans" cxnId="{D382B02C-ED54-4C35-BDFE-CF67C291C817}">
      <dgm:prSet/>
      <dgm:spPr/>
      <dgm:t>
        <a:bodyPr/>
        <a:lstStyle/>
        <a:p>
          <a:endParaRPr lang="en-US"/>
        </a:p>
      </dgm:t>
    </dgm:pt>
    <dgm:pt modelId="{6C1FF9CC-3E88-431F-9FC6-A03B42A20AE2}" type="sibTrans" cxnId="{D382B02C-ED54-4C35-BDFE-CF67C291C817}">
      <dgm:prSet/>
      <dgm:spPr/>
      <dgm:t>
        <a:bodyPr/>
        <a:lstStyle/>
        <a:p>
          <a:endParaRPr lang="en-US"/>
        </a:p>
      </dgm:t>
    </dgm:pt>
    <dgm:pt modelId="{17142900-28C4-4F11-A88A-FC28723DCE87}" type="pres">
      <dgm:prSet presAssocID="{71B573DE-4541-473A-9A37-1375BA02FA98}" presName="Name0" presStyleCnt="0">
        <dgm:presLayoutVars>
          <dgm:dir/>
          <dgm:animLvl val="lvl"/>
          <dgm:resizeHandles val="exact"/>
        </dgm:presLayoutVars>
      </dgm:prSet>
      <dgm:spPr/>
      <dgm:t>
        <a:bodyPr/>
        <a:lstStyle/>
        <a:p>
          <a:endParaRPr lang="en-IN"/>
        </a:p>
      </dgm:t>
    </dgm:pt>
    <dgm:pt modelId="{CDC9D051-6915-43A4-924E-0651C3C08D55}" type="pres">
      <dgm:prSet presAssocID="{BDA7590E-A560-471A-B1CF-CA78925C3617}" presName="linNode" presStyleCnt="0"/>
      <dgm:spPr/>
    </dgm:pt>
    <dgm:pt modelId="{6685968A-C2AA-46C0-BC07-64B8D3BCDB2D}" type="pres">
      <dgm:prSet presAssocID="{BDA7590E-A560-471A-B1CF-CA78925C3617}" presName="parentText" presStyleLbl="node1" presStyleIdx="0" presStyleCnt="5" custScaleX="83699" custLinFactNeighborX="-4585" custLinFactNeighborY="-229">
        <dgm:presLayoutVars>
          <dgm:chMax val="1"/>
          <dgm:bulletEnabled val="1"/>
        </dgm:presLayoutVars>
      </dgm:prSet>
      <dgm:spPr/>
      <dgm:t>
        <a:bodyPr/>
        <a:lstStyle/>
        <a:p>
          <a:endParaRPr lang="en-IN"/>
        </a:p>
      </dgm:t>
    </dgm:pt>
    <dgm:pt modelId="{DFC0224F-DCE3-42E4-8C94-3E18880AAC06}" type="pres">
      <dgm:prSet presAssocID="{BDA7590E-A560-471A-B1CF-CA78925C3617}" presName="descendantText" presStyleLbl="alignAccFollowNode1" presStyleIdx="0" presStyleCnt="5" custScaleX="108403" custLinFactNeighborX="-1300">
        <dgm:presLayoutVars>
          <dgm:bulletEnabled val="1"/>
        </dgm:presLayoutVars>
      </dgm:prSet>
      <dgm:spPr/>
      <dgm:t>
        <a:bodyPr/>
        <a:lstStyle/>
        <a:p>
          <a:endParaRPr lang="en-IN"/>
        </a:p>
      </dgm:t>
    </dgm:pt>
    <dgm:pt modelId="{EB7D3A9C-D1D5-43E2-8445-4C3DF55F774E}" type="pres">
      <dgm:prSet presAssocID="{A153FF88-83C7-42BF-BF9D-FB037C9205C5}" presName="sp" presStyleCnt="0"/>
      <dgm:spPr/>
    </dgm:pt>
    <dgm:pt modelId="{FA8D3098-E4D7-4D5C-A830-1C86221980C7}" type="pres">
      <dgm:prSet presAssocID="{D1C86918-6E53-4CF4-86FD-01F6A02F5E5F}" presName="linNode" presStyleCnt="0"/>
      <dgm:spPr/>
    </dgm:pt>
    <dgm:pt modelId="{5820F9C1-C433-46E2-BB03-CFD9C5F2A91A}" type="pres">
      <dgm:prSet presAssocID="{D1C86918-6E53-4CF4-86FD-01F6A02F5E5F}" presName="parentText" presStyleLbl="node1" presStyleIdx="1" presStyleCnt="5" custScaleX="83699" custLinFactNeighborX="-4585" custLinFactNeighborY="-229">
        <dgm:presLayoutVars>
          <dgm:chMax val="1"/>
          <dgm:bulletEnabled val="1"/>
        </dgm:presLayoutVars>
      </dgm:prSet>
      <dgm:spPr/>
      <dgm:t>
        <a:bodyPr/>
        <a:lstStyle/>
        <a:p>
          <a:endParaRPr lang="en-IN"/>
        </a:p>
      </dgm:t>
    </dgm:pt>
    <dgm:pt modelId="{26CF315F-A1FC-4555-B6A5-9D07FA283F0F}" type="pres">
      <dgm:prSet presAssocID="{D1C86918-6E53-4CF4-86FD-01F6A02F5E5F}" presName="descendantText" presStyleLbl="alignAccFollowNode1" presStyleIdx="1" presStyleCnt="5" custScaleX="108403" custLinFactNeighborX="-1300">
        <dgm:presLayoutVars>
          <dgm:bulletEnabled val="1"/>
        </dgm:presLayoutVars>
      </dgm:prSet>
      <dgm:spPr/>
      <dgm:t>
        <a:bodyPr/>
        <a:lstStyle/>
        <a:p>
          <a:endParaRPr lang="en-IN"/>
        </a:p>
      </dgm:t>
    </dgm:pt>
    <dgm:pt modelId="{6A60FA55-5A88-4965-92DE-4A0FB506A05D}" type="pres">
      <dgm:prSet presAssocID="{9CF28E8E-8E57-4711-BD36-2914ED6CC2B3}" presName="sp" presStyleCnt="0"/>
      <dgm:spPr/>
    </dgm:pt>
    <dgm:pt modelId="{3F9D185D-8460-4CD0-9177-B615E761DA38}" type="pres">
      <dgm:prSet presAssocID="{F9531060-6B83-42A5-B04B-36D968C524CD}" presName="linNode" presStyleCnt="0"/>
      <dgm:spPr/>
    </dgm:pt>
    <dgm:pt modelId="{99D89C5C-9EAA-4377-8609-5E2F5B424298}" type="pres">
      <dgm:prSet presAssocID="{F9531060-6B83-42A5-B04B-36D968C524CD}" presName="parentText" presStyleLbl="node1" presStyleIdx="2" presStyleCnt="5" custScaleX="83699" custLinFactNeighborX="-4585" custLinFactNeighborY="-229">
        <dgm:presLayoutVars>
          <dgm:chMax val="1"/>
          <dgm:bulletEnabled val="1"/>
        </dgm:presLayoutVars>
      </dgm:prSet>
      <dgm:spPr/>
      <dgm:t>
        <a:bodyPr/>
        <a:lstStyle/>
        <a:p>
          <a:endParaRPr lang="en-IN"/>
        </a:p>
      </dgm:t>
    </dgm:pt>
    <dgm:pt modelId="{E89E41CA-2000-4339-AC4E-61B5FC58C20E}" type="pres">
      <dgm:prSet presAssocID="{F9531060-6B83-42A5-B04B-36D968C524CD}" presName="descendantText" presStyleLbl="alignAccFollowNode1" presStyleIdx="2" presStyleCnt="5" custScaleX="108403" custLinFactNeighborX="-1300">
        <dgm:presLayoutVars>
          <dgm:bulletEnabled val="1"/>
        </dgm:presLayoutVars>
      </dgm:prSet>
      <dgm:spPr/>
      <dgm:t>
        <a:bodyPr/>
        <a:lstStyle/>
        <a:p>
          <a:endParaRPr lang="en-IN"/>
        </a:p>
      </dgm:t>
    </dgm:pt>
    <dgm:pt modelId="{BCDC4A33-A8C4-4EB4-9F6F-51F1D24E6E9D}" type="pres">
      <dgm:prSet presAssocID="{3EBBE3E8-F994-4F06-8C64-663E1292933E}" presName="sp" presStyleCnt="0"/>
      <dgm:spPr/>
    </dgm:pt>
    <dgm:pt modelId="{213F6208-A424-4AF9-A092-F18028D4D186}" type="pres">
      <dgm:prSet presAssocID="{E8B5A47E-8475-48D7-AF1C-4BCAF74AEE26}" presName="linNode" presStyleCnt="0"/>
      <dgm:spPr/>
    </dgm:pt>
    <dgm:pt modelId="{BE8D356C-E46B-488E-BDFE-32045241FC1F}" type="pres">
      <dgm:prSet presAssocID="{E8B5A47E-8475-48D7-AF1C-4BCAF74AEE26}" presName="parentText" presStyleLbl="node1" presStyleIdx="3" presStyleCnt="5" custScaleX="83699" custLinFactNeighborX="-4585" custLinFactNeighborY="-229">
        <dgm:presLayoutVars>
          <dgm:chMax val="1"/>
          <dgm:bulletEnabled val="1"/>
        </dgm:presLayoutVars>
      </dgm:prSet>
      <dgm:spPr/>
      <dgm:t>
        <a:bodyPr/>
        <a:lstStyle/>
        <a:p>
          <a:endParaRPr lang="en-IN"/>
        </a:p>
      </dgm:t>
    </dgm:pt>
    <dgm:pt modelId="{448F19F6-7372-4EBD-9632-C071EF12A9DF}" type="pres">
      <dgm:prSet presAssocID="{E8B5A47E-8475-48D7-AF1C-4BCAF74AEE26}" presName="descendantText" presStyleLbl="alignAccFollowNode1" presStyleIdx="3" presStyleCnt="5" custScaleX="108403" custLinFactNeighborX="-1300">
        <dgm:presLayoutVars>
          <dgm:bulletEnabled val="1"/>
        </dgm:presLayoutVars>
      </dgm:prSet>
      <dgm:spPr/>
      <dgm:t>
        <a:bodyPr/>
        <a:lstStyle/>
        <a:p>
          <a:endParaRPr lang="en-IN"/>
        </a:p>
      </dgm:t>
    </dgm:pt>
    <dgm:pt modelId="{DEC376B4-DD22-44EA-94BC-2D30282C6AB1}" type="pres">
      <dgm:prSet presAssocID="{ECCDB02B-72B4-4F80-806A-2495C3F81CB8}" presName="sp" presStyleCnt="0"/>
      <dgm:spPr/>
    </dgm:pt>
    <dgm:pt modelId="{4624B9F1-CA8E-4177-820E-5F7EE7093E4F}" type="pres">
      <dgm:prSet presAssocID="{609015F6-CBAA-4937-9119-E1FEED35659B}" presName="linNode" presStyleCnt="0"/>
      <dgm:spPr/>
    </dgm:pt>
    <dgm:pt modelId="{59C4945B-1765-4E36-953F-B0A1D4478958}" type="pres">
      <dgm:prSet presAssocID="{609015F6-CBAA-4937-9119-E1FEED35659B}" presName="parentText" presStyleLbl="node1" presStyleIdx="4" presStyleCnt="5" custScaleX="83699" custLinFactNeighborX="-4585" custLinFactNeighborY="-229">
        <dgm:presLayoutVars>
          <dgm:chMax val="1"/>
          <dgm:bulletEnabled val="1"/>
        </dgm:presLayoutVars>
      </dgm:prSet>
      <dgm:spPr/>
      <dgm:t>
        <a:bodyPr/>
        <a:lstStyle/>
        <a:p>
          <a:endParaRPr lang="en-IN"/>
        </a:p>
      </dgm:t>
    </dgm:pt>
    <dgm:pt modelId="{B7291303-55D1-4ACC-895E-DEF3EE58AE66}" type="pres">
      <dgm:prSet presAssocID="{609015F6-CBAA-4937-9119-E1FEED35659B}" presName="descendantText" presStyleLbl="alignAccFollowNode1" presStyleIdx="4" presStyleCnt="5" custScaleX="108403" custLinFactNeighborX="-1300">
        <dgm:presLayoutVars>
          <dgm:bulletEnabled val="1"/>
        </dgm:presLayoutVars>
      </dgm:prSet>
      <dgm:spPr/>
      <dgm:t>
        <a:bodyPr/>
        <a:lstStyle/>
        <a:p>
          <a:endParaRPr lang="en-IN"/>
        </a:p>
      </dgm:t>
    </dgm:pt>
  </dgm:ptLst>
  <dgm:cxnLst>
    <dgm:cxn modelId="{F3A32E65-7EC7-40C6-9974-C4F692DA1A47}" srcId="{71B573DE-4541-473A-9A37-1375BA02FA98}" destId="{609015F6-CBAA-4937-9119-E1FEED35659B}" srcOrd="4" destOrd="0" parTransId="{FD9B532E-BA5D-4FBD-B3E6-2AF37AD128BF}" sibTransId="{E022EF61-5BFF-4C1B-8964-865C9895AEFB}"/>
    <dgm:cxn modelId="{8547059C-D31D-4CF5-BA1F-7F65EEFBC150}" srcId="{71B573DE-4541-473A-9A37-1375BA02FA98}" destId="{F9531060-6B83-42A5-B04B-36D968C524CD}" srcOrd="2" destOrd="0" parTransId="{E55E7B16-540C-42E9-98B2-C644718B49C9}" sibTransId="{3EBBE3E8-F994-4F06-8C64-663E1292933E}"/>
    <dgm:cxn modelId="{2EA5557D-A16C-448F-851D-01D0E9BA66E9}" type="presOf" srcId="{01AEC6A0-25D7-49E8-BC1F-2651CFFF56A0}" destId="{448F19F6-7372-4EBD-9632-C071EF12A9DF}" srcOrd="0" destOrd="0" presId="urn:microsoft.com/office/officeart/2005/8/layout/vList5"/>
    <dgm:cxn modelId="{67AF894B-908B-4981-9537-631C93FFD3DF}" srcId="{BDA7590E-A560-471A-B1CF-CA78925C3617}" destId="{67CE3226-D1CB-4E95-94DF-722348F4EF90}" srcOrd="0" destOrd="0" parTransId="{E69F85C0-354F-4C0E-89B7-AD91F1DA4C9A}" sibTransId="{700E4646-E964-43F7-899E-224C52539CEB}"/>
    <dgm:cxn modelId="{27F40949-8A72-4BEE-8F17-AC95F068B12C}" type="presOf" srcId="{71B573DE-4541-473A-9A37-1375BA02FA98}" destId="{17142900-28C4-4F11-A88A-FC28723DCE87}" srcOrd="0" destOrd="0" presId="urn:microsoft.com/office/officeart/2005/8/layout/vList5"/>
    <dgm:cxn modelId="{FFD370F1-3347-41BC-BF24-4039B24781F5}" type="presOf" srcId="{182F0671-E6B7-482C-8167-A9307058EDF8}" destId="{E89E41CA-2000-4339-AC4E-61B5FC58C20E}" srcOrd="0" destOrd="0" presId="urn:microsoft.com/office/officeart/2005/8/layout/vList5"/>
    <dgm:cxn modelId="{4F3FC9C6-4569-46CE-AEF2-8B1AB2B4A7FE}" type="presOf" srcId="{609015F6-CBAA-4937-9119-E1FEED35659B}" destId="{59C4945B-1765-4E36-953F-B0A1D4478958}" srcOrd="0" destOrd="0" presId="urn:microsoft.com/office/officeart/2005/8/layout/vList5"/>
    <dgm:cxn modelId="{3C785190-5431-473D-9609-4DF4844EBB6E}" type="presOf" srcId="{D1C86918-6E53-4CF4-86FD-01F6A02F5E5F}" destId="{5820F9C1-C433-46E2-BB03-CFD9C5F2A91A}" srcOrd="0" destOrd="0" presId="urn:microsoft.com/office/officeart/2005/8/layout/vList5"/>
    <dgm:cxn modelId="{B6F241AE-6616-47B1-BF8A-A37B8AD419BF}" type="presOf" srcId="{13C1FB65-4C9E-4AA3-AEA6-FF6236F1D5A1}" destId="{26CF315F-A1FC-4555-B6A5-9D07FA283F0F}" srcOrd="0" destOrd="0" presId="urn:microsoft.com/office/officeart/2005/8/layout/vList5"/>
    <dgm:cxn modelId="{D20A3180-8D82-4E27-AB28-431071EF2410}" srcId="{D1C86918-6E53-4CF4-86FD-01F6A02F5E5F}" destId="{13C1FB65-4C9E-4AA3-AEA6-FF6236F1D5A1}" srcOrd="0" destOrd="0" parTransId="{C555B9F2-115E-4102-8073-706A3E922C65}" sibTransId="{0F09CBD2-34A5-4D42-A353-D0E4B81F9B84}"/>
    <dgm:cxn modelId="{D382B02C-ED54-4C35-BDFE-CF67C291C817}" srcId="{609015F6-CBAA-4937-9119-E1FEED35659B}" destId="{38166BB6-4835-43AA-8A0C-F0069FDA8664}" srcOrd="0" destOrd="0" parTransId="{9FF41B2A-78C9-4D22-8853-28994B48FD6A}" sibTransId="{6C1FF9CC-3E88-431F-9FC6-A03B42A20AE2}"/>
    <dgm:cxn modelId="{3743DA10-4F63-41BF-9F9D-65805E4A0512}" type="presOf" srcId="{67CE3226-D1CB-4E95-94DF-722348F4EF90}" destId="{DFC0224F-DCE3-42E4-8C94-3E18880AAC06}" srcOrd="0" destOrd="0" presId="urn:microsoft.com/office/officeart/2005/8/layout/vList5"/>
    <dgm:cxn modelId="{1DB2364B-5B49-4374-93FC-F7FA0570C48A}" type="presOf" srcId="{E8B5A47E-8475-48D7-AF1C-4BCAF74AEE26}" destId="{BE8D356C-E46B-488E-BDFE-32045241FC1F}" srcOrd="0" destOrd="0" presId="urn:microsoft.com/office/officeart/2005/8/layout/vList5"/>
    <dgm:cxn modelId="{0A61923A-DBD3-452B-9E28-7B2474B79CF6}" srcId="{71B573DE-4541-473A-9A37-1375BA02FA98}" destId="{BDA7590E-A560-471A-B1CF-CA78925C3617}" srcOrd="0" destOrd="0" parTransId="{475BD522-85DD-4F70-A80A-5611035DB3E6}" sibTransId="{A153FF88-83C7-42BF-BF9D-FB037C9205C5}"/>
    <dgm:cxn modelId="{04511F4D-5A8B-4B35-BF78-4A217C91B622}" srcId="{F9531060-6B83-42A5-B04B-36D968C524CD}" destId="{182F0671-E6B7-482C-8167-A9307058EDF8}" srcOrd="0" destOrd="0" parTransId="{01948917-5416-4C71-84FB-96422EF07A29}" sibTransId="{73A2C729-3EF7-4B48-AFAF-6B17B439568D}"/>
    <dgm:cxn modelId="{586D0463-983C-4108-9109-0C1FC105BB7B}" type="presOf" srcId="{F9531060-6B83-42A5-B04B-36D968C524CD}" destId="{99D89C5C-9EAA-4377-8609-5E2F5B424298}" srcOrd="0" destOrd="0" presId="urn:microsoft.com/office/officeart/2005/8/layout/vList5"/>
    <dgm:cxn modelId="{16C2DEEA-01AC-4220-AC3A-CB3F907FB702}" srcId="{71B573DE-4541-473A-9A37-1375BA02FA98}" destId="{D1C86918-6E53-4CF4-86FD-01F6A02F5E5F}" srcOrd="1" destOrd="0" parTransId="{BC512CCA-D7A1-40B2-9679-D87644310750}" sibTransId="{9CF28E8E-8E57-4711-BD36-2914ED6CC2B3}"/>
    <dgm:cxn modelId="{D54C073E-0C5D-440C-AD86-3885472ECB6E}" type="presOf" srcId="{38166BB6-4835-43AA-8A0C-F0069FDA8664}" destId="{B7291303-55D1-4ACC-895E-DEF3EE58AE66}" srcOrd="0" destOrd="0" presId="urn:microsoft.com/office/officeart/2005/8/layout/vList5"/>
    <dgm:cxn modelId="{ABDC0E2E-F252-464C-B24E-2F634AB872BF}" srcId="{71B573DE-4541-473A-9A37-1375BA02FA98}" destId="{E8B5A47E-8475-48D7-AF1C-4BCAF74AEE26}" srcOrd="3" destOrd="0" parTransId="{2A5E4E6B-67C3-4568-B476-5B1B9520A377}" sibTransId="{ECCDB02B-72B4-4F80-806A-2495C3F81CB8}"/>
    <dgm:cxn modelId="{D98713D9-4A51-424C-979A-BAF824BCB0A2}" type="presOf" srcId="{BDA7590E-A560-471A-B1CF-CA78925C3617}" destId="{6685968A-C2AA-46C0-BC07-64B8D3BCDB2D}" srcOrd="0" destOrd="0" presId="urn:microsoft.com/office/officeart/2005/8/layout/vList5"/>
    <dgm:cxn modelId="{EA8C2957-2252-481C-A80D-24B850EE57D7}" srcId="{E8B5A47E-8475-48D7-AF1C-4BCAF74AEE26}" destId="{01AEC6A0-25D7-49E8-BC1F-2651CFFF56A0}" srcOrd="0" destOrd="0" parTransId="{352E9A4E-5E94-40A2-B4E4-1451D73967FC}" sibTransId="{E8B9D23B-3E05-4338-AB73-1466FFD77E42}"/>
    <dgm:cxn modelId="{26982DA3-8390-4166-BF2A-56DBC8EDA027}" type="presParOf" srcId="{17142900-28C4-4F11-A88A-FC28723DCE87}" destId="{CDC9D051-6915-43A4-924E-0651C3C08D55}" srcOrd="0" destOrd="0" presId="urn:microsoft.com/office/officeart/2005/8/layout/vList5"/>
    <dgm:cxn modelId="{2FFE725F-3FA8-43D3-8C0B-7F5CB38A15E9}" type="presParOf" srcId="{CDC9D051-6915-43A4-924E-0651C3C08D55}" destId="{6685968A-C2AA-46C0-BC07-64B8D3BCDB2D}" srcOrd="0" destOrd="0" presId="urn:microsoft.com/office/officeart/2005/8/layout/vList5"/>
    <dgm:cxn modelId="{FB247184-0FDD-4CA8-9779-079A97C6F412}" type="presParOf" srcId="{CDC9D051-6915-43A4-924E-0651C3C08D55}" destId="{DFC0224F-DCE3-42E4-8C94-3E18880AAC06}" srcOrd="1" destOrd="0" presId="urn:microsoft.com/office/officeart/2005/8/layout/vList5"/>
    <dgm:cxn modelId="{8717AAEA-CFD4-43A2-80B7-0ED1811902BA}" type="presParOf" srcId="{17142900-28C4-4F11-A88A-FC28723DCE87}" destId="{EB7D3A9C-D1D5-43E2-8445-4C3DF55F774E}" srcOrd="1" destOrd="0" presId="urn:microsoft.com/office/officeart/2005/8/layout/vList5"/>
    <dgm:cxn modelId="{38059930-97A2-460E-814A-27CAADDEFCF0}" type="presParOf" srcId="{17142900-28C4-4F11-A88A-FC28723DCE87}" destId="{FA8D3098-E4D7-4D5C-A830-1C86221980C7}" srcOrd="2" destOrd="0" presId="urn:microsoft.com/office/officeart/2005/8/layout/vList5"/>
    <dgm:cxn modelId="{380B9615-758D-4DF0-9BC9-91C77ACFD461}" type="presParOf" srcId="{FA8D3098-E4D7-4D5C-A830-1C86221980C7}" destId="{5820F9C1-C433-46E2-BB03-CFD9C5F2A91A}" srcOrd="0" destOrd="0" presId="urn:microsoft.com/office/officeart/2005/8/layout/vList5"/>
    <dgm:cxn modelId="{2434AD70-37DF-46C8-979B-D3324E57DFD5}" type="presParOf" srcId="{FA8D3098-E4D7-4D5C-A830-1C86221980C7}" destId="{26CF315F-A1FC-4555-B6A5-9D07FA283F0F}" srcOrd="1" destOrd="0" presId="urn:microsoft.com/office/officeart/2005/8/layout/vList5"/>
    <dgm:cxn modelId="{EF60FF41-E99F-4B2A-A376-292B9BB14D74}" type="presParOf" srcId="{17142900-28C4-4F11-A88A-FC28723DCE87}" destId="{6A60FA55-5A88-4965-92DE-4A0FB506A05D}" srcOrd="3" destOrd="0" presId="urn:microsoft.com/office/officeart/2005/8/layout/vList5"/>
    <dgm:cxn modelId="{FCFF9A70-C91B-47EB-A82A-39DE18FDBC71}" type="presParOf" srcId="{17142900-28C4-4F11-A88A-FC28723DCE87}" destId="{3F9D185D-8460-4CD0-9177-B615E761DA38}" srcOrd="4" destOrd="0" presId="urn:microsoft.com/office/officeart/2005/8/layout/vList5"/>
    <dgm:cxn modelId="{89678B28-B21D-4017-A18B-949538667E66}" type="presParOf" srcId="{3F9D185D-8460-4CD0-9177-B615E761DA38}" destId="{99D89C5C-9EAA-4377-8609-5E2F5B424298}" srcOrd="0" destOrd="0" presId="urn:microsoft.com/office/officeart/2005/8/layout/vList5"/>
    <dgm:cxn modelId="{72A86883-FD41-4C13-BC2D-9498AAA1D89E}" type="presParOf" srcId="{3F9D185D-8460-4CD0-9177-B615E761DA38}" destId="{E89E41CA-2000-4339-AC4E-61B5FC58C20E}" srcOrd="1" destOrd="0" presId="urn:microsoft.com/office/officeart/2005/8/layout/vList5"/>
    <dgm:cxn modelId="{BB836BCC-4F62-4087-B9FD-042330642764}" type="presParOf" srcId="{17142900-28C4-4F11-A88A-FC28723DCE87}" destId="{BCDC4A33-A8C4-4EB4-9F6F-51F1D24E6E9D}" srcOrd="5" destOrd="0" presId="urn:microsoft.com/office/officeart/2005/8/layout/vList5"/>
    <dgm:cxn modelId="{DD641EDF-C232-4A18-B3FD-1F4EE1B8CF82}" type="presParOf" srcId="{17142900-28C4-4F11-A88A-FC28723DCE87}" destId="{213F6208-A424-4AF9-A092-F18028D4D186}" srcOrd="6" destOrd="0" presId="urn:microsoft.com/office/officeart/2005/8/layout/vList5"/>
    <dgm:cxn modelId="{C92BA2EA-EA22-4169-B2A7-92CF99F6B252}" type="presParOf" srcId="{213F6208-A424-4AF9-A092-F18028D4D186}" destId="{BE8D356C-E46B-488E-BDFE-32045241FC1F}" srcOrd="0" destOrd="0" presId="urn:microsoft.com/office/officeart/2005/8/layout/vList5"/>
    <dgm:cxn modelId="{064965CA-AE9B-4BC7-9C44-1ACC7CB13918}" type="presParOf" srcId="{213F6208-A424-4AF9-A092-F18028D4D186}" destId="{448F19F6-7372-4EBD-9632-C071EF12A9DF}" srcOrd="1" destOrd="0" presId="urn:microsoft.com/office/officeart/2005/8/layout/vList5"/>
    <dgm:cxn modelId="{E3F2620B-295E-4E37-915A-1E00DEBA1F0A}" type="presParOf" srcId="{17142900-28C4-4F11-A88A-FC28723DCE87}" destId="{DEC376B4-DD22-44EA-94BC-2D30282C6AB1}" srcOrd="7" destOrd="0" presId="urn:microsoft.com/office/officeart/2005/8/layout/vList5"/>
    <dgm:cxn modelId="{807235C4-D375-4CE6-BC70-E54673ACC90C}" type="presParOf" srcId="{17142900-28C4-4F11-A88A-FC28723DCE87}" destId="{4624B9F1-CA8E-4177-820E-5F7EE7093E4F}" srcOrd="8" destOrd="0" presId="urn:microsoft.com/office/officeart/2005/8/layout/vList5"/>
    <dgm:cxn modelId="{4666AF30-A526-46BF-A7B7-D49374307790}" type="presParOf" srcId="{4624B9F1-CA8E-4177-820E-5F7EE7093E4F}" destId="{59C4945B-1765-4E36-953F-B0A1D4478958}" srcOrd="0" destOrd="0" presId="urn:microsoft.com/office/officeart/2005/8/layout/vList5"/>
    <dgm:cxn modelId="{417D5594-6B67-45E8-843C-CC0AB9ED2926}" type="presParOf" srcId="{4624B9F1-CA8E-4177-820E-5F7EE7093E4F}" destId="{B7291303-55D1-4ACC-895E-DEF3EE58AE66}"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B4CFA-19D8-468F-8529-CB8B70CBC78C}" type="doc">
      <dgm:prSet loTypeId="urn:microsoft.com/office/officeart/2008/layout/VerticalCurvedList" loCatId="list" qsTypeId="urn:microsoft.com/office/officeart/2005/8/quickstyle/simple1" qsCatId="simple" csTypeId="urn:microsoft.com/office/officeart/2005/8/colors/accent4_2" csCatId="accent4"/>
      <dgm:spPr/>
      <dgm:t>
        <a:bodyPr/>
        <a:lstStyle/>
        <a:p>
          <a:endParaRPr lang="en-US"/>
        </a:p>
      </dgm:t>
    </dgm:pt>
    <dgm:pt modelId="{179857D6-573B-46FE-AC9F-A1D7246C867F}">
      <dgm:prSet/>
      <dgm:spPr/>
      <dgm:t>
        <a:bodyPr/>
        <a:lstStyle/>
        <a:p>
          <a:r>
            <a:rPr lang="en-US" dirty="0"/>
            <a:t>Containers</a:t>
          </a:r>
        </a:p>
      </dgm:t>
    </dgm:pt>
    <dgm:pt modelId="{B3A4F12E-722D-412D-BFE9-E23B0AC7939F}" type="parTrans" cxnId="{C5793F9D-E736-4143-8BDA-FFA99A80D9A1}">
      <dgm:prSet/>
      <dgm:spPr/>
      <dgm:t>
        <a:bodyPr/>
        <a:lstStyle/>
        <a:p>
          <a:endParaRPr lang="en-US"/>
        </a:p>
      </dgm:t>
    </dgm:pt>
    <dgm:pt modelId="{3B758593-E7B8-4057-9DB5-245E249A7DE4}" type="sibTrans" cxnId="{C5793F9D-E736-4143-8BDA-FFA99A80D9A1}">
      <dgm:prSet/>
      <dgm:spPr/>
      <dgm:t>
        <a:bodyPr/>
        <a:lstStyle/>
        <a:p>
          <a:endParaRPr lang="en-US"/>
        </a:p>
      </dgm:t>
    </dgm:pt>
    <dgm:pt modelId="{D25C8A1F-CCBB-471D-8D4B-97801BCFDCD5}">
      <dgm:prSet/>
      <dgm:spPr/>
      <dgm:t>
        <a:bodyPr/>
        <a:lstStyle/>
        <a:p>
          <a:r>
            <a:rPr lang="en-US" dirty="0"/>
            <a:t>Workloads</a:t>
          </a:r>
        </a:p>
      </dgm:t>
    </dgm:pt>
    <dgm:pt modelId="{EE111F7B-4303-4B26-AB5C-3E87AE1F4399}" type="parTrans" cxnId="{BF9F28C7-97CA-4817-A843-D38BB79681A0}">
      <dgm:prSet/>
      <dgm:spPr/>
      <dgm:t>
        <a:bodyPr/>
        <a:lstStyle/>
        <a:p>
          <a:endParaRPr lang="en-US"/>
        </a:p>
      </dgm:t>
    </dgm:pt>
    <dgm:pt modelId="{CFB0419B-A351-46BD-9889-A9C7B4757610}" type="sibTrans" cxnId="{BF9F28C7-97CA-4817-A843-D38BB79681A0}">
      <dgm:prSet/>
      <dgm:spPr/>
      <dgm:t>
        <a:bodyPr/>
        <a:lstStyle/>
        <a:p>
          <a:endParaRPr lang="en-US"/>
        </a:p>
      </dgm:t>
    </dgm:pt>
    <dgm:pt modelId="{C70F392F-5B10-4C1F-B06E-14BC002B4F49}">
      <dgm:prSet/>
      <dgm:spPr/>
      <dgm:t>
        <a:bodyPr/>
        <a:lstStyle/>
        <a:p>
          <a:r>
            <a:rPr lang="en-US" dirty="0"/>
            <a:t>Configuration</a:t>
          </a:r>
        </a:p>
      </dgm:t>
    </dgm:pt>
    <dgm:pt modelId="{AF90E0BE-0ED0-473F-9D74-225A4EBAF7E9}" type="parTrans" cxnId="{2D609496-E03B-468E-930D-12D1CAFB969F}">
      <dgm:prSet/>
      <dgm:spPr/>
      <dgm:t>
        <a:bodyPr/>
        <a:lstStyle/>
        <a:p>
          <a:endParaRPr lang="en-US"/>
        </a:p>
      </dgm:t>
    </dgm:pt>
    <dgm:pt modelId="{BB0F7131-3225-440D-B9F3-59C2537881C7}" type="sibTrans" cxnId="{2D609496-E03B-468E-930D-12D1CAFB969F}">
      <dgm:prSet/>
      <dgm:spPr/>
      <dgm:t>
        <a:bodyPr/>
        <a:lstStyle/>
        <a:p>
          <a:endParaRPr lang="en-US"/>
        </a:p>
      </dgm:t>
    </dgm:pt>
    <dgm:pt modelId="{C00BDDAA-276C-4A48-B7D9-3E082F34EE8E}">
      <dgm:prSet/>
      <dgm:spPr/>
      <dgm:t>
        <a:bodyPr/>
        <a:lstStyle/>
        <a:p>
          <a:r>
            <a:rPr lang="en-US" dirty="0"/>
            <a:t>Services, Load Balancing &amp; Networking</a:t>
          </a:r>
        </a:p>
      </dgm:t>
    </dgm:pt>
    <dgm:pt modelId="{4428388A-B9FD-4D88-A4F7-7E3790A45A47}" type="parTrans" cxnId="{16285EF2-CCC7-4B9F-87BE-23572B33047A}">
      <dgm:prSet/>
      <dgm:spPr/>
      <dgm:t>
        <a:bodyPr/>
        <a:lstStyle/>
        <a:p>
          <a:endParaRPr lang="en-US"/>
        </a:p>
      </dgm:t>
    </dgm:pt>
    <dgm:pt modelId="{7808C56C-AB02-4217-8662-32F3AB01F54B}" type="sibTrans" cxnId="{16285EF2-CCC7-4B9F-87BE-23572B33047A}">
      <dgm:prSet/>
      <dgm:spPr/>
      <dgm:t>
        <a:bodyPr/>
        <a:lstStyle/>
        <a:p>
          <a:endParaRPr lang="en-US"/>
        </a:p>
      </dgm:t>
    </dgm:pt>
    <dgm:pt modelId="{6F945E54-0FC2-4613-8B75-EA9B1D1B6B31}">
      <dgm:prSet/>
      <dgm:spPr/>
      <dgm:t>
        <a:bodyPr/>
        <a:lstStyle/>
        <a:p>
          <a:r>
            <a:rPr lang="en-US" dirty="0"/>
            <a:t>Storage</a:t>
          </a:r>
        </a:p>
      </dgm:t>
    </dgm:pt>
    <dgm:pt modelId="{9A56A5B5-4B33-4833-B053-AB5672C17DFF}" type="parTrans" cxnId="{F04506C0-FF22-4FFC-AA72-F4540807904D}">
      <dgm:prSet/>
      <dgm:spPr/>
      <dgm:t>
        <a:bodyPr/>
        <a:lstStyle/>
        <a:p>
          <a:endParaRPr lang="en-US"/>
        </a:p>
      </dgm:t>
    </dgm:pt>
    <dgm:pt modelId="{C16DFA8D-C46F-429B-BDAA-9BEE21C467C5}" type="sibTrans" cxnId="{F04506C0-FF22-4FFC-AA72-F4540807904D}">
      <dgm:prSet/>
      <dgm:spPr/>
      <dgm:t>
        <a:bodyPr/>
        <a:lstStyle/>
        <a:p>
          <a:endParaRPr lang="en-US"/>
        </a:p>
      </dgm:t>
    </dgm:pt>
    <dgm:pt modelId="{21C5A76E-0C2E-4AF9-A421-52302CE9DA34}" type="pres">
      <dgm:prSet presAssocID="{73AB4CFA-19D8-468F-8529-CB8B70CBC78C}" presName="Name0" presStyleCnt="0">
        <dgm:presLayoutVars>
          <dgm:chMax val="7"/>
          <dgm:chPref val="7"/>
          <dgm:dir/>
        </dgm:presLayoutVars>
      </dgm:prSet>
      <dgm:spPr/>
      <dgm:t>
        <a:bodyPr/>
        <a:lstStyle/>
        <a:p>
          <a:endParaRPr lang="en-IN"/>
        </a:p>
      </dgm:t>
    </dgm:pt>
    <dgm:pt modelId="{36B21801-C387-45A6-A823-BBD8BC0025B9}" type="pres">
      <dgm:prSet presAssocID="{73AB4CFA-19D8-468F-8529-CB8B70CBC78C}" presName="Name1" presStyleCnt="0"/>
      <dgm:spPr/>
    </dgm:pt>
    <dgm:pt modelId="{3E38E894-2014-4FD4-9DF0-25C939095C49}" type="pres">
      <dgm:prSet presAssocID="{73AB4CFA-19D8-468F-8529-CB8B70CBC78C}" presName="cycle" presStyleCnt="0"/>
      <dgm:spPr/>
    </dgm:pt>
    <dgm:pt modelId="{0CE91BCF-8E09-48F9-9AB8-81311F784267}" type="pres">
      <dgm:prSet presAssocID="{73AB4CFA-19D8-468F-8529-CB8B70CBC78C}" presName="srcNode" presStyleLbl="node1" presStyleIdx="0" presStyleCnt="5"/>
      <dgm:spPr/>
    </dgm:pt>
    <dgm:pt modelId="{CFF4B7EA-B469-41FA-9D1F-397E67E05E5B}" type="pres">
      <dgm:prSet presAssocID="{73AB4CFA-19D8-468F-8529-CB8B70CBC78C}" presName="conn" presStyleLbl="parChTrans1D2" presStyleIdx="0" presStyleCnt="1"/>
      <dgm:spPr/>
      <dgm:t>
        <a:bodyPr/>
        <a:lstStyle/>
        <a:p>
          <a:endParaRPr lang="en-IN"/>
        </a:p>
      </dgm:t>
    </dgm:pt>
    <dgm:pt modelId="{D889744D-8F14-4254-8F4C-E78B7BE61F93}" type="pres">
      <dgm:prSet presAssocID="{73AB4CFA-19D8-468F-8529-CB8B70CBC78C}" presName="extraNode" presStyleLbl="node1" presStyleIdx="0" presStyleCnt="5"/>
      <dgm:spPr/>
    </dgm:pt>
    <dgm:pt modelId="{54CA69C5-3C1F-46F8-95EA-E702FBEA229D}" type="pres">
      <dgm:prSet presAssocID="{73AB4CFA-19D8-468F-8529-CB8B70CBC78C}" presName="dstNode" presStyleLbl="node1" presStyleIdx="0" presStyleCnt="5"/>
      <dgm:spPr/>
    </dgm:pt>
    <dgm:pt modelId="{25A926ED-060E-4C7B-ADF2-46D4F3C2D902}" type="pres">
      <dgm:prSet presAssocID="{179857D6-573B-46FE-AC9F-A1D7246C867F}" presName="text_1" presStyleLbl="node1" presStyleIdx="0" presStyleCnt="5">
        <dgm:presLayoutVars>
          <dgm:bulletEnabled val="1"/>
        </dgm:presLayoutVars>
      </dgm:prSet>
      <dgm:spPr/>
      <dgm:t>
        <a:bodyPr/>
        <a:lstStyle/>
        <a:p>
          <a:endParaRPr lang="en-IN"/>
        </a:p>
      </dgm:t>
    </dgm:pt>
    <dgm:pt modelId="{2D4AAE3F-3D06-4A27-8443-841B13CA9684}" type="pres">
      <dgm:prSet presAssocID="{179857D6-573B-46FE-AC9F-A1D7246C867F}" presName="accent_1" presStyleCnt="0"/>
      <dgm:spPr/>
    </dgm:pt>
    <dgm:pt modelId="{F0FA854A-4731-4311-A484-8CA1F56F9F22}" type="pres">
      <dgm:prSet presAssocID="{179857D6-573B-46FE-AC9F-A1D7246C867F}" presName="accentRepeatNode" presStyleLbl="solidFgAcc1" presStyleIdx="0" presStyleCnt="5"/>
      <dgm:spPr/>
    </dgm:pt>
    <dgm:pt modelId="{9A6F6B16-7D14-474D-9359-1964CA45A78D}" type="pres">
      <dgm:prSet presAssocID="{D25C8A1F-CCBB-471D-8D4B-97801BCFDCD5}" presName="text_2" presStyleLbl="node1" presStyleIdx="1" presStyleCnt="5">
        <dgm:presLayoutVars>
          <dgm:bulletEnabled val="1"/>
        </dgm:presLayoutVars>
      </dgm:prSet>
      <dgm:spPr/>
      <dgm:t>
        <a:bodyPr/>
        <a:lstStyle/>
        <a:p>
          <a:endParaRPr lang="en-IN"/>
        </a:p>
      </dgm:t>
    </dgm:pt>
    <dgm:pt modelId="{D09F2F39-E813-49CB-ABA9-18E7CCCD94B0}" type="pres">
      <dgm:prSet presAssocID="{D25C8A1F-CCBB-471D-8D4B-97801BCFDCD5}" presName="accent_2" presStyleCnt="0"/>
      <dgm:spPr/>
    </dgm:pt>
    <dgm:pt modelId="{C14A9FD9-711D-4E8E-B10C-8F2D2DA4D0F5}" type="pres">
      <dgm:prSet presAssocID="{D25C8A1F-CCBB-471D-8D4B-97801BCFDCD5}" presName="accentRepeatNode" presStyleLbl="solidFgAcc1" presStyleIdx="1" presStyleCnt="5"/>
      <dgm:spPr/>
    </dgm:pt>
    <dgm:pt modelId="{88246E5A-5EEC-4C9A-8893-7AEED8E925B4}" type="pres">
      <dgm:prSet presAssocID="{C70F392F-5B10-4C1F-B06E-14BC002B4F49}" presName="text_3" presStyleLbl="node1" presStyleIdx="2" presStyleCnt="5">
        <dgm:presLayoutVars>
          <dgm:bulletEnabled val="1"/>
        </dgm:presLayoutVars>
      </dgm:prSet>
      <dgm:spPr/>
      <dgm:t>
        <a:bodyPr/>
        <a:lstStyle/>
        <a:p>
          <a:endParaRPr lang="en-IN"/>
        </a:p>
      </dgm:t>
    </dgm:pt>
    <dgm:pt modelId="{6B9F3281-4A07-4AAD-B1F9-1E6C2720B690}" type="pres">
      <dgm:prSet presAssocID="{C70F392F-5B10-4C1F-B06E-14BC002B4F49}" presName="accent_3" presStyleCnt="0"/>
      <dgm:spPr/>
    </dgm:pt>
    <dgm:pt modelId="{05665EF3-7041-482E-98D5-BE26F3F3BF15}" type="pres">
      <dgm:prSet presAssocID="{C70F392F-5B10-4C1F-B06E-14BC002B4F49}" presName="accentRepeatNode" presStyleLbl="solidFgAcc1" presStyleIdx="2" presStyleCnt="5"/>
      <dgm:spPr/>
    </dgm:pt>
    <dgm:pt modelId="{5D96273B-3998-4CCD-8AC0-12A304AC8471}" type="pres">
      <dgm:prSet presAssocID="{C00BDDAA-276C-4A48-B7D9-3E082F34EE8E}" presName="text_4" presStyleLbl="node1" presStyleIdx="3" presStyleCnt="5">
        <dgm:presLayoutVars>
          <dgm:bulletEnabled val="1"/>
        </dgm:presLayoutVars>
      </dgm:prSet>
      <dgm:spPr/>
      <dgm:t>
        <a:bodyPr/>
        <a:lstStyle/>
        <a:p>
          <a:endParaRPr lang="en-IN"/>
        </a:p>
      </dgm:t>
    </dgm:pt>
    <dgm:pt modelId="{1FBC5666-5C2B-4601-BB67-03E86E43EA77}" type="pres">
      <dgm:prSet presAssocID="{C00BDDAA-276C-4A48-B7D9-3E082F34EE8E}" presName="accent_4" presStyleCnt="0"/>
      <dgm:spPr/>
    </dgm:pt>
    <dgm:pt modelId="{D2C4799E-406E-4B08-8CB7-56DAE3966EF4}" type="pres">
      <dgm:prSet presAssocID="{C00BDDAA-276C-4A48-B7D9-3E082F34EE8E}" presName="accentRepeatNode" presStyleLbl="solidFgAcc1" presStyleIdx="3" presStyleCnt="5"/>
      <dgm:spPr/>
    </dgm:pt>
    <dgm:pt modelId="{6845544C-66FA-4D16-A39A-CA32E5444183}" type="pres">
      <dgm:prSet presAssocID="{6F945E54-0FC2-4613-8B75-EA9B1D1B6B31}" presName="text_5" presStyleLbl="node1" presStyleIdx="4" presStyleCnt="5">
        <dgm:presLayoutVars>
          <dgm:bulletEnabled val="1"/>
        </dgm:presLayoutVars>
      </dgm:prSet>
      <dgm:spPr/>
      <dgm:t>
        <a:bodyPr/>
        <a:lstStyle/>
        <a:p>
          <a:endParaRPr lang="en-IN"/>
        </a:p>
      </dgm:t>
    </dgm:pt>
    <dgm:pt modelId="{0E8B7ABB-4C2F-467B-BA12-CADE49803421}" type="pres">
      <dgm:prSet presAssocID="{6F945E54-0FC2-4613-8B75-EA9B1D1B6B31}" presName="accent_5" presStyleCnt="0"/>
      <dgm:spPr/>
    </dgm:pt>
    <dgm:pt modelId="{47CFC0D2-5755-4DF2-975B-3A63F5DBB42F}" type="pres">
      <dgm:prSet presAssocID="{6F945E54-0FC2-4613-8B75-EA9B1D1B6B31}" presName="accentRepeatNode" presStyleLbl="solidFgAcc1" presStyleIdx="4" presStyleCnt="5"/>
      <dgm:spPr/>
    </dgm:pt>
  </dgm:ptLst>
  <dgm:cxnLst>
    <dgm:cxn modelId="{ACFD9966-E1A1-4826-B413-3324E9338205}" type="presOf" srcId="{C00BDDAA-276C-4A48-B7D9-3E082F34EE8E}" destId="{5D96273B-3998-4CCD-8AC0-12A304AC8471}" srcOrd="0" destOrd="0" presId="urn:microsoft.com/office/officeart/2008/layout/VerticalCurvedList"/>
    <dgm:cxn modelId="{F04506C0-FF22-4FFC-AA72-F4540807904D}" srcId="{73AB4CFA-19D8-468F-8529-CB8B70CBC78C}" destId="{6F945E54-0FC2-4613-8B75-EA9B1D1B6B31}" srcOrd="4" destOrd="0" parTransId="{9A56A5B5-4B33-4833-B053-AB5672C17DFF}" sibTransId="{C16DFA8D-C46F-429B-BDAA-9BEE21C467C5}"/>
    <dgm:cxn modelId="{5C56F8CF-4461-4B8B-AC60-9CE5F39B5847}" type="presOf" srcId="{73AB4CFA-19D8-468F-8529-CB8B70CBC78C}" destId="{21C5A76E-0C2E-4AF9-A421-52302CE9DA34}" srcOrd="0" destOrd="0" presId="urn:microsoft.com/office/officeart/2008/layout/VerticalCurvedList"/>
    <dgm:cxn modelId="{C5793F9D-E736-4143-8BDA-FFA99A80D9A1}" srcId="{73AB4CFA-19D8-468F-8529-CB8B70CBC78C}" destId="{179857D6-573B-46FE-AC9F-A1D7246C867F}" srcOrd="0" destOrd="0" parTransId="{B3A4F12E-722D-412D-BFE9-E23B0AC7939F}" sibTransId="{3B758593-E7B8-4057-9DB5-245E249A7DE4}"/>
    <dgm:cxn modelId="{097E5730-DC1B-4688-86FD-72AADA07A68F}" type="presOf" srcId="{C70F392F-5B10-4C1F-B06E-14BC002B4F49}" destId="{88246E5A-5EEC-4C9A-8893-7AEED8E925B4}" srcOrd="0" destOrd="0" presId="urn:microsoft.com/office/officeart/2008/layout/VerticalCurvedList"/>
    <dgm:cxn modelId="{305D1CA5-9863-4ED5-B1E0-867D17599003}" type="presOf" srcId="{179857D6-573B-46FE-AC9F-A1D7246C867F}" destId="{25A926ED-060E-4C7B-ADF2-46D4F3C2D902}" srcOrd="0" destOrd="0" presId="urn:microsoft.com/office/officeart/2008/layout/VerticalCurvedList"/>
    <dgm:cxn modelId="{2D609496-E03B-468E-930D-12D1CAFB969F}" srcId="{73AB4CFA-19D8-468F-8529-CB8B70CBC78C}" destId="{C70F392F-5B10-4C1F-B06E-14BC002B4F49}" srcOrd="2" destOrd="0" parTransId="{AF90E0BE-0ED0-473F-9D74-225A4EBAF7E9}" sibTransId="{BB0F7131-3225-440D-B9F3-59C2537881C7}"/>
    <dgm:cxn modelId="{691281AF-FEA0-49E8-9FDA-61475E01F980}" type="presOf" srcId="{D25C8A1F-CCBB-471D-8D4B-97801BCFDCD5}" destId="{9A6F6B16-7D14-474D-9359-1964CA45A78D}" srcOrd="0" destOrd="0" presId="urn:microsoft.com/office/officeart/2008/layout/VerticalCurvedList"/>
    <dgm:cxn modelId="{4FAF40DE-2968-45F1-B795-DE85F62AFB51}" type="presOf" srcId="{3B758593-E7B8-4057-9DB5-245E249A7DE4}" destId="{CFF4B7EA-B469-41FA-9D1F-397E67E05E5B}" srcOrd="0" destOrd="0" presId="urn:microsoft.com/office/officeart/2008/layout/VerticalCurvedList"/>
    <dgm:cxn modelId="{0C167714-1F10-4394-962A-286DB1CC3157}" type="presOf" srcId="{6F945E54-0FC2-4613-8B75-EA9B1D1B6B31}" destId="{6845544C-66FA-4D16-A39A-CA32E5444183}" srcOrd="0" destOrd="0" presId="urn:microsoft.com/office/officeart/2008/layout/VerticalCurvedList"/>
    <dgm:cxn modelId="{BF9F28C7-97CA-4817-A843-D38BB79681A0}" srcId="{73AB4CFA-19D8-468F-8529-CB8B70CBC78C}" destId="{D25C8A1F-CCBB-471D-8D4B-97801BCFDCD5}" srcOrd="1" destOrd="0" parTransId="{EE111F7B-4303-4B26-AB5C-3E87AE1F4399}" sibTransId="{CFB0419B-A351-46BD-9889-A9C7B4757610}"/>
    <dgm:cxn modelId="{16285EF2-CCC7-4B9F-87BE-23572B33047A}" srcId="{73AB4CFA-19D8-468F-8529-CB8B70CBC78C}" destId="{C00BDDAA-276C-4A48-B7D9-3E082F34EE8E}" srcOrd="3" destOrd="0" parTransId="{4428388A-B9FD-4D88-A4F7-7E3790A45A47}" sibTransId="{7808C56C-AB02-4217-8662-32F3AB01F54B}"/>
    <dgm:cxn modelId="{1C253EC4-3DDE-42EC-AEAE-8293DD1D6304}" type="presParOf" srcId="{21C5A76E-0C2E-4AF9-A421-52302CE9DA34}" destId="{36B21801-C387-45A6-A823-BBD8BC0025B9}" srcOrd="0" destOrd="0" presId="urn:microsoft.com/office/officeart/2008/layout/VerticalCurvedList"/>
    <dgm:cxn modelId="{E9BC467F-2C56-4865-946A-E0FC824CE6AE}" type="presParOf" srcId="{36B21801-C387-45A6-A823-BBD8BC0025B9}" destId="{3E38E894-2014-4FD4-9DF0-25C939095C49}" srcOrd="0" destOrd="0" presId="urn:microsoft.com/office/officeart/2008/layout/VerticalCurvedList"/>
    <dgm:cxn modelId="{70CC6D92-A615-4D70-9B5B-D80D955184C0}" type="presParOf" srcId="{3E38E894-2014-4FD4-9DF0-25C939095C49}" destId="{0CE91BCF-8E09-48F9-9AB8-81311F784267}" srcOrd="0" destOrd="0" presId="urn:microsoft.com/office/officeart/2008/layout/VerticalCurvedList"/>
    <dgm:cxn modelId="{AD3E2DC2-45DA-438B-BE6F-C9B991B430BE}" type="presParOf" srcId="{3E38E894-2014-4FD4-9DF0-25C939095C49}" destId="{CFF4B7EA-B469-41FA-9D1F-397E67E05E5B}" srcOrd="1" destOrd="0" presId="urn:microsoft.com/office/officeart/2008/layout/VerticalCurvedList"/>
    <dgm:cxn modelId="{B3117F6D-45D8-480D-B35B-3D7BE6E06B73}" type="presParOf" srcId="{3E38E894-2014-4FD4-9DF0-25C939095C49}" destId="{D889744D-8F14-4254-8F4C-E78B7BE61F93}" srcOrd="2" destOrd="0" presId="urn:microsoft.com/office/officeart/2008/layout/VerticalCurvedList"/>
    <dgm:cxn modelId="{AB497DCE-5B0D-4233-A168-5B71C0BB1DAD}" type="presParOf" srcId="{3E38E894-2014-4FD4-9DF0-25C939095C49}" destId="{54CA69C5-3C1F-46F8-95EA-E702FBEA229D}" srcOrd="3" destOrd="0" presId="urn:microsoft.com/office/officeart/2008/layout/VerticalCurvedList"/>
    <dgm:cxn modelId="{B7054108-5B13-41AD-91A3-E7D5BD542BFA}" type="presParOf" srcId="{36B21801-C387-45A6-A823-BBD8BC0025B9}" destId="{25A926ED-060E-4C7B-ADF2-46D4F3C2D902}" srcOrd="1" destOrd="0" presId="urn:microsoft.com/office/officeart/2008/layout/VerticalCurvedList"/>
    <dgm:cxn modelId="{6582F9AD-8A6F-4486-9CB3-422348CDF4B4}" type="presParOf" srcId="{36B21801-C387-45A6-A823-BBD8BC0025B9}" destId="{2D4AAE3F-3D06-4A27-8443-841B13CA9684}" srcOrd="2" destOrd="0" presId="urn:microsoft.com/office/officeart/2008/layout/VerticalCurvedList"/>
    <dgm:cxn modelId="{45745160-9967-4593-85E2-25EB10D9D06E}" type="presParOf" srcId="{2D4AAE3F-3D06-4A27-8443-841B13CA9684}" destId="{F0FA854A-4731-4311-A484-8CA1F56F9F22}" srcOrd="0" destOrd="0" presId="urn:microsoft.com/office/officeart/2008/layout/VerticalCurvedList"/>
    <dgm:cxn modelId="{16D0471E-A733-46F1-B1C8-2B46EAF4BC46}" type="presParOf" srcId="{36B21801-C387-45A6-A823-BBD8BC0025B9}" destId="{9A6F6B16-7D14-474D-9359-1964CA45A78D}" srcOrd="3" destOrd="0" presId="urn:microsoft.com/office/officeart/2008/layout/VerticalCurvedList"/>
    <dgm:cxn modelId="{F921DB55-D833-4407-A461-CABAEF283F93}" type="presParOf" srcId="{36B21801-C387-45A6-A823-BBD8BC0025B9}" destId="{D09F2F39-E813-49CB-ABA9-18E7CCCD94B0}" srcOrd="4" destOrd="0" presId="urn:microsoft.com/office/officeart/2008/layout/VerticalCurvedList"/>
    <dgm:cxn modelId="{525E0C4B-42D7-4163-95A8-96F1527F448D}" type="presParOf" srcId="{D09F2F39-E813-49CB-ABA9-18E7CCCD94B0}" destId="{C14A9FD9-711D-4E8E-B10C-8F2D2DA4D0F5}" srcOrd="0" destOrd="0" presId="urn:microsoft.com/office/officeart/2008/layout/VerticalCurvedList"/>
    <dgm:cxn modelId="{5E9731B5-5D85-4628-A6F7-9EA47C4AF615}" type="presParOf" srcId="{36B21801-C387-45A6-A823-BBD8BC0025B9}" destId="{88246E5A-5EEC-4C9A-8893-7AEED8E925B4}" srcOrd="5" destOrd="0" presId="urn:microsoft.com/office/officeart/2008/layout/VerticalCurvedList"/>
    <dgm:cxn modelId="{213E89E6-3477-4D09-9340-88BD4A3D5EC1}" type="presParOf" srcId="{36B21801-C387-45A6-A823-BBD8BC0025B9}" destId="{6B9F3281-4A07-4AAD-B1F9-1E6C2720B690}" srcOrd="6" destOrd="0" presId="urn:microsoft.com/office/officeart/2008/layout/VerticalCurvedList"/>
    <dgm:cxn modelId="{E80AEE69-E233-4B18-9325-2B666CC60291}" type="presParOf" srcId="{6B9F3281-4A07-4AAD-B1F9-1E6C2720B690}" destId="{05665EF3-7041-482E-98D5-BE26F3F3BF15}" srcOrd="0" destOrd="0" presId="urn:microsoft.com/office/officeart/2008/layout/VerticalCurvedList"/>
    <dgm:cxn modelId="{F129A65F-7CA1-47D6-A139-6FC799510F33}" type="presParOf" srcId="{36B21801-C387-45A6-A823-BBD8BC0025B9}" destId="{5D96273B-3998-4CCD-8AC0-12A304AC8471}" srcOrd="7" destOrd="0" presId="urn:microsoft.com/office/officeart/2008/layout/VerticalCurvedList"/>
    <dgm:cxn modelId="{B9FC7E21-A92B-4716-8818-39B827C05296}" type="presParOf" srcId="{36B21801-C387-45A6-A823-BBD8BC0025B9}" destId="{1FBC5666-5C2B-4601-BB67-03E86E43EA77}" srcOrd="8" destOrd="0" presId="urn:microsoft.com/office/officeart/2008/layout/VerticalCurvedList"/>
    <dgm:cxn modelId="{4EB4C20E-FFFF-4FFC-8E23-89BEA1A05952}" type="presParOf" srcId="{1FBC5666-5C2B-4601-BB67-03E86E43EA77}" destId="{D2C4799E-406E-4B08-8CB7-56DAE3966EF4}" srcOrd="0" destOrd="0" presId="urn:microsoft.com/office/officeart/2008/layout/VerticalCurvedList"/>
    <dgm:cxn modelId="{F96103F4-22E1-4CEF-9E0E-3668F765F5CD}" type="presParOf" srcId="{36B21801-C387-45A6-A823-BBD8BC0025B9}" destId="{6845544C-66FA-4D16-A39A-CA32E5444183}" srcOrd="9" destOrd="0" presId="urn:microsoft.com/office/officeart/2008/layout/VerticalCurvedList"/>
    <dgm:cxn modelId="{6004E2DF-C730-4981-9E57-80683EAF78C2}" type="presParOf" srcId="{36B21801-C387-45A6-A823-BBD8BC0025B9}" destId="{0E8B7ABB-4C2F-467B-BA12-CADE49803421}" srcOrd="10" destOrd="0" presId="urn:microsoft.com/office/officeart/2008/layout/VerticalCurvedList"/>
    <dgm:cxn modelId="{9E99FE01-EACD-44D4-BB4C-0462A2FCCDA7}" type="presParOf" srcId="{0E8B7ABB-4C2F-467B-BA12-CADE49803421}" destId="{47CFC0D2-5755-4DF2-975B-3A63F5DBB42F}"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C0224F-DCE3-42E4-8C94-3E18880AAC06}">
      <dsp:nvSpPr>
        <dsp:cNvPr id="0" name=""/>
        <dsp:cNvSpPr/>
      </dsp:nvSpPr>
      <dsp:spPr>
        <a:xfrm rot="5400000">
          <a:off x="4798380" y="-2363355"/>
          <a:ext cx="593749" cy="5472293"/>
        </a:xfrm>
        <a:prstGeom prst="round2Same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Scale the containers on the fly to handle any spikes in workloads</a:t>
          </a:r>
        </a:p>
      </dsp:txBody>
      <dsp:txXfrm rot="5400000">
        <a:off x="4798380" y="-2363355"/>
        <a:ext cx="593749" cy="5472293"/>
      </dsp:txXfrm>
    </dsp:sp>
    <dsp:sp modelId="{6685968A-C2AA-46C0-BC07-64B8D3BCDB2D}">
      <dsp:nvSpPr>
        <dsp:cNvPr id="0" name=""/>
        <dsp:cNvSpPr/>
      </dsp:nvSpPr>
      <dsp:spPr>
        <a:xfrm>
          <a:off x="0" y="0"/>
          <a:ext cx="2376680" cy="74218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Horizontal Scaling:</a:t>
          </a:r>
        </a:p>
      </dsp:txBody>
      <dsp:txXfrm>
        <a:off x="0" y="0"/>
        <a:ext cx="2376680" cy="742187"/>
      </dsp:txXfrm>
    </dsp:sp>
    <dsp:sp modelId="{26CF315F-A1FC-4555-B6A5-9D07FA283F0F}">
      <dsp:nvSpPr>
        <dsp:cNvPr id="0" name=""/>
        <dsp:cNvSpPr/>
      </dsp:nvSpPr>
      <dsp:spPr>
        <a:xfrm rot="5400000">
          <a:off x="4798380" y="-1584058"/>
          <a:ext cx="593749" cy="5472293"/>
        </a:xfrm>
        <a:prstGeom prst="round2Same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Automatically restart and redeploy containers if they are identified as “unhealthy”</a:t>
          </a:r>
        </a:p>
      </dsp:txBody>
      <dsp:txXfrm rot="5400000">
        <a:off x="4798380" y="-1584058"/>
        <a:ext cx="593749" cy="5472293"/>
      </dsp:txXfrm>
    </dsp:sp>
    <dsp:sp modelId="{5820F9C1-C433-46E2-BB03-CFD9C5F2A91A}">
      <dsp:nvSpPr>
        <dsp:cNvPr id="0" name=""/>
        <dsp:cNvSpPr/>
      </dsp:nvSpPr>
      <dsp:spPr>
        <a:xfrm>
          <a:off x="0" y="779294"/>
          <a:ext cx="2376680" cy="74218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Self-healing:</a:t>
          </a:r>
        </a:p>
      </dsp:txBody>
      <dsp:txXfrm>
        <a:off x="0" y="779294"/>
        <a:ext cx="2376680" cy="742187"/>
      </dsp:txXfrm>
    </dsp:sp>
    <dsp:sp modelId="{E89E41CA-2000-4339-AC4E-61B5FC58C20E}">
      <dsp:nvSpPr>
        <dsp:cNvPr id="0" name=""/>
        <dsp:cNvSpPr/>
      </dsp:nvSpPr>
      <dsp:spPr>
        <a:xfrm rot="5400000">
          <a:off x="4798380" y="-804762"/>
          <a:ext cx="593749" cy="5472293"/>
        </a:xfrm>
        <a:prstGeom prst="round2Same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Externalize application configurations and account credentials without exposing them within the stack configuration and limiting the number of rebuild/recompilation required</a:t>
          </a:r>
        </a:p>
      </dsp:txBody>
      <dsp:txXfrm rot="5400000">
        <a:off x="4798380" y="-804762"/>
        <a:ext cx="593749" cy="5472293"/>
      </dsp:txXfrm>
    </dsp:sp>
    <dsp:sp modelId="{99D89C5C-9EAA-4377-8609-5E2F5B424298}">
      <dsp:nvSpPr>
        <dsp:cNvPr id="0" name=""/>
        <dsp:cNvSpPr/>
      </dsp:nvSpPr>
      <dsp:spPr>
        <a:xfrm>
          <a:off x="0" y="1558591"/>
          <a:ext cx="2376680" cy="74218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Secret and Configuration Management:</a:t>
          </a:r>
        </a:p>
      </dsp:txBody>
      <dsp:txXfrm>
        <a:off x="0" y="1558591"/>
        <a:ext cx="2376680" cy="742187"/>
      </dsp:txXfrm>
    </dsp:sp>
    <dsp:sp modelId="{448F19F6-7372-4EBD-9632-C071EF12A9DF}">
      <dsp:nvSpPr>
        <dsp:cNvPr id="0" name=""/>
        <dsp:cNvSpPr/>
      </dsp:nvSpPr>
      <dsp:spPr>
        <a:xfrm rot="5400000">
          <a:off x="4798380" y="-25465"/>
          <a:ext cx="593749" cy="5472293"/>
        </a:xfrm>
        <a:prstGeom prst="round2Same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Based on resource requirements and availability, containers are deployed to nodes to best balance the application workload</a:t>
          </a:r>
        </a:p>
      </dsp:txBody>
      <dsp:txXfrm rot="5400000">
        <a:off x="4798380" y="-25465"/>
        <a:ext cx="593749" cy="5472293"/>
      </dsp:txXfrm>
    </dsp:sp>
    <dsp:sp modelId="{BE8D356C-E46B-488E-BDFE-32045241FC1F}">
      <dsp:nvSpPr>
        <dsp:cNvPr id="0" name=""/>
        <dsp:cNvSpPr/>
      </dsp:nvSpPr>
      <dsp:spPr>
        <a:xfrm>
          <a:off x="0" y="2337887"/>
          <a:ext cx="2376680" cy="74218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Automatic Deployment:</a:t>
          </a:r>
        </a:p>
      </dsp:txBody>
      <dsp:txXfrm>
        <a:off x="0" y="2337887"/>
        <a:ext cx="2376680" cy="742187"/>
      </dsp:txXfrm>
    </dsp:sp>
    <dsp:sp modelId="{B7291303-55D1-4ACC-895E-DEF3EE58AE66}">
      <dsp:nvSpPr>
        <dsp:cNvPr id="0" name=""/>
        <dsp:cNvSpPr/>
      </dsp:nvSpPr>
      <dsp:spPr>
        <a:xfrm rot="5400000">
          <a:off x="4798380" y="753831"/>
          <a:ext cx="593749" cy="5472293"/>
        </a:xfrm>
        <a:prstGeom prst="round2Same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Monitor and gather resource usage and performance metrics</a:t>
          </a:r>
        </a:p>
      </dsp:txBody>
      <dsp:txXfrm rot="5400000">
        <a:off x="4798380" y="753831"/>
        <a:ext cx="593749" cy="5472293"/>
      </dsp:txXfrm>
    </dsp:sp>
    <dsp:sp modelId="{59C4945B-1765-4E36-953F-B0A1D4478958}">
      <dsp:nvSpPr>
        <dsp:cNvPr id="0" name=""/>
        <dsp:cNvSpPr/>
      </dsp:nvSpPr>
      <dsp:spPr>
        <a:xfrm>
          <a:off x="0" y="3117184"/>
          <a:ext cx="2376680" cy="74218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Metrics:</a:t>
          </a:r>
        </a:p>
      </dsp:txBody>
      <dsp:txXfrm>
        <a:off x="0" y="3117184"/>
        <a:ext cx="2376680" cy="74218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F4B7EA-B469-41FA-9D1F-397E67E05E5B}">
      <dsp:nvSpPr>
        <dsp:cNvPr id="0" name=""/>
        <dsp:cNvSpPr/>
      </dsp:nvSpPr>
      <dsp:spPr>
        <a:xfrm>
          <a:off x="-5308356" y="-812958"/>
          <a:ext cx="6321021" cy="6321021"/>
        </a:xfrm>
        <a:prstGeom prst="blockArc">
          <a:avLst>
            <a:gd name="adj1" fmla="val 18900000"/>
            <a:gd name="adj2" fmla="val 2700000"/>
            <a:gd name="adj3" fmla="val 342"/>
          </a:avLst>
        </a:prstGeom>
        <a:noFill/>
        <a:ln w="1905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926ED-060E-4C7B-ADF2-46D4F3C2D902}">
      <dsp:nvSpPr>
        <dsp:cNvPr id="0" name=""/>
        <dsp:cNvSpPr/>
      </dsp:nvSpPr>
      <dsp:spPr>
        <a:xfrm>
          <a:off x="442856" y="293350"/>
          <a:ext cx="7724292" cy="58707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92" tIns="76200" rIns="76200" bIns="76200" numCol="1" spcCol="1270" anchor="ctr" anchorCtr="0">
          <a:noAutofit/>
        </a:bodyPr>
        <a:lstStyle/>
        <a:p>
          <a:pPr lvl="0" algn="l" defTabSz="1333500">
            <a:lnSpc>
              <a:spcPct val="90000"/>
            </a:lnSpc>
            <a:spcBef>
              <a:spcPct val="0"/>
            </a:spcBef>
            <a:spcAft>
              <a:spcPct val="35000"/>
            </a:spcAft>
          </a:pPr>
          <a:r>
            <a:rPr lang="en-US" sz="3000" kern="1200" dirty="0"/>
            <a:t>Containers</a:t>
          </a:r>
        </a:p>
      </dsp:txBody>
      <dsp:txXfrm>
        <a:off x="442856" y="293350"/>
        <a:ext cx="7724292" cy="587075"/>
      </dsp:txXfrm>
    </dsp:sp>
    <dsp:sp modelId="{F0FA854A-4731-4311-A484-8CA1F56F9F22}">
      <dsp:nvSpPr>
        <dsp:cNvPr id="0" name=""/>
        <dsp:cNvSpPr/>
      </dsp:nvSpPr>
      <dsp:spPr>
        <a:xfrm>
          <a:off x="75933" y="219965"/>
          <a:ext cx="733844" cy="733844"/>
        </a:xfrm>
        <a:prstGeom prst="ellipse">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6F6B16-7D14-474D-9359-1964CA45A78D}">
      <dsp:nvSpPr>
        <dsp:cNvPr id="0" name=""/>
        <dsp:cNvSpPr/>
      </dsp:nvSpPr>
      <dsp:spPr>
        <a:xfrm>
          <a:off x="863537" y="1173682"/>
          <a:ext cx="7303611" cy="58707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92" tIns="76200" rIns="76200" bIns="76200" numCol="1" spcCol="1270" anchor="ctr" anchorCtr="0">
          <a:noAutofit/>
        </a:bodyPr>
        <a:lstStyle/>
        <a:p>
          <a:pPr lvl="0" algn="l" defTabSz="1333500">
            <a:lnSpc>
              <a:spcPct val="90000"/>
            </a:lnSpc>
            <a:spcBef>
              <a:spcPct val="0"/>
            </a:spcBef>
            <a:spcAft>
              <a:spcPct val="35000"/>
            </a:spcAft>
          </a:pPr>
          <a:r>
            <a:rPr lang="en-US" sz="3000" kern="1200" dirty="0"/>
            <a:t>Workloads</a:t>
          </a:r>
        </a:p>
      </dsp:txBody>
      <dsp:txXfrm>
        <a:off x="863537" y="1173682"/>
        <a:ext cx="7303611" cy="587075"/>
      </dsp:txXfrm>
    </dsp:sp>
    <dsp:sp modelId="{C14A9FD9-711D-4E8E-B10C-8F2D2DA4D0F5}">
      <dsp:nvSpPr>
        <dsp:cNvPr id="0" name=""/>
        <dsp:cNvSpPr/>
      </dsp:nvSpPr>
      <dsp:spPr>
        <a:xfrm>
          <a:off x="496615" y="1100297"/>
          <a:ext cx="733844" cy="733844"/>
        </a:xfrm>
        <a:prstGeom prst="ellipse">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246E5A-5EEC-4C9A-8893-7AEED8E925B4}">
      <dsp:nvSpPr>
        <dsp:cNvPr id="0" name=""/>
        <dsp:cNvSpPr/>
      </dsp:nvSpPr>
      <dsp:spPr>
        <a:xfrm>
          <a:off x="992652" y="2054014"/>
          <a:ext cx="7174495" cy="58707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92" tIns="76200" rIns="76200" bIns="76200" numCol="1" spcCol="1270" anchor="ctr" anchorCtr="0">
          <a:noAutofit/>
        </a:bodyPr>
        <a:lstStyle/>
        <a:p>
          <a:pPr lvl="0" algn="l" defTabSz="1333500">
            <a:lnSpc>
              <a:spcPct val="90000"/>
            </a:lnSpc>
            <a:spcBef>
              <a:spcPct val="0"/>
            </a:spcBef>
            <a:spcAft>
              <a:spcPct val="35000"/>
            </a:spcAft>
          </a:pPr>
          <a:r>
            <a:rPr lang="en-US" sz="3000" kern="1200" dirty="0"/>
            <a:t>Configuration</a:t>
          </a:r>
        </a:p>
      </dsp:txBody>
      <dsp:txXfrm>
        <a:off x="992652" y="2054014"/>
        <a:ext cx="7174495" cy="587075"/>
      </dsp:txXfrm>
    </dsp:sp>
    <dsp:sp modelId="{05665EF3-7041-482E-98D5-BE26F3F3BF15}">
      <dsp:nvSpPr>
        <dsp:cNvPr id="0" name=""/>
        <dsp:cNvSpPr/>
      </dsp:nvSpPr>
      <dsp:spPr>
        <a:xfrm>
          <a:off x="625730" y="1980630"/>
          <a:ext cx="733844" cy="733844"/>
        </a:xfrm>
        <a:prstGeom prst="ellipse">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6273B-3998-4CCD-8AC0-12A304AC8471}">
      <dsp:nvSpPr>
        <dsp:cNvPr id="0" name=""/>
        <dsp:cNvSpPr/>
      </dsp:nvSpPr>
      <dsp:spPr>
        <a:xfrm>
          <a:off x="863537" y="2934346"/>
          <a:ext cx="7303611" cy="58707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92" tIns="76200" rIns="76200" bIns="76200" numCol="1" spcCol="1270" anchor="ctr" anchorCtr="0">
          <a:noAutofit/>
        </a:bodyPr>
        <a:lstStyle/>
        <a:p>
          <a:pPr lvl="0" algn="l" defTabSz="1333500">
            <a:lnSpc>
              <a:spcPct val="90000"/>
            </a:lnSpc>
            <a:spcBef>
              <a:spcPct val="0"/>
            </a:spcBef>
            <a:spcAft>
              <a:spcPct val="35000"/>
            </a:spcAft>
          </a:pPr>
          <a:r>
            <a:rPr lang="en-US" sz="3000" kern="1200" dirty="0"/>
            <a:t>Services, Load Balancing &amp; Networking</a:t>
          </a:r>
        </a:p>
      </dsp:txBody>
      <dsp:txXfrm>
        <a:off x="863537" y="2934346"/>
        <a:ext cx="7303611" cy="587075"/>
      </dsp:txXfrm>
    </dsp:sp>
    <dsp:sp modelId="{D2C4799E-406E-4B08-8CB7-56DAE3966EF4}">
      <dsp:nvSpPr>
        <dsp:cNvPr id="0" name=""/>
        <dsp:cNvSpPr/>
      </dsp:nvSpPr>
      <dsp:spPr>
        <a:xfrm>
          <a:off x="496615" y="2860962"/>
          <a:ext cx="733844" cy="733844"/>
        </a:xfrm>
        <a:prstGeom prst="ellipse">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45544C-66FA-4D16-A39A-CA32E5444183}">
      <dsp:nvSpPr>
        <dsp:cNvPr id="0" name=""/>
        <dsp:cNvSpPr/>
      </dsp:nvSpPr>
      <dsp:spPr>
        <a:xfrm>
          <a:off x="442856" y="3814678"/>
          <a:ext cx="7724292" cy="58707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92" tIns="76200" rIns="76200" bIns="76200" numCol="1" spcCol="1270" anchor="ctr" anchorCtr="0">
          <a:noAutofit/>
        </a:bodyPr>
        <a:lstStyle/>
        <a:p>
          <a:pPr lvl="0" algn="l" defTabSz="1333500">
            <a:lnSpc>
              <a:spcPct val="90000"/>
            </a:lnSpc>
            <a:spcBef>
              <a:spcPct val="0"/>
            </a:spcBef>
            <a:spcAft>
              <a:spcPct val="35000"/>
            </a:spcAft>
          </a:pPr>
          <a:r>
            <a:rPr lang="en-US" sz="3000" kern="1200" dirty="0"/>
            <a:t>Storage</a:t>
          </a:r>
        </a:p>
      </dsp:txBody>
      <dsp:txXfrm>
        <a:off x="442856" y="3814678"/>
        <a:ext cx="7724292" cy="587075"/>
      </dsp:txXfrm>
    </dsp:sp>
    <dsp:sp modelId="{47CFC0D2-5755-4DF2-975B-3A63F5DBB42F}">
      <dsp:nvSpPr>
        <dsp:cNvPr id="0" name=""/>
        <dsp:cNvSpPr/>
      </dsp:nvSpPr>
      <dsp:spPr>
        <a:xfrm>
          <a:off x="75933" y="3741294"/>
          <a:ext cx="733844" cy="733844"/>
        </a:xfrm>
        <a:prstGeom prst="ellipse">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00A3043-998B-4D12-B890-019C5CA11EEC}" type="datetimeFigureOut">
              <a:rPr lang="en-IN" smtClean="0"/>
              <a:pPr/>
              <a:t>17-01-2019</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07BEAB0-4785-4D3E-BA31-CB72BF5D41D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0A3043-998B-4D12-B890-019C5CA11EEC}" type="datetimeFigureOut">
              <a:rPr lang="en-IN" smtClean="0"/>
              <a:pPr/>
              <a:t>17-01-2019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0A3043-998B-4D12-B890-019C5CA11EEC}" type="datetimeFigureOut">
              <a:rPr lang="en-IN" smtClean="0"/>
              <a:pPr/>
              <a:t>17-01-2019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0A3043-998B-4D12-B890-019C5CA11EEC}" type="datetimeFigureOut">
              <a:rPr lang="en-IN" smtClean="0"/>
              <a:pPr/>
              <a:t>17-01-2019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0A3043-998B-4D12-B890-019C5CA11EEC}" type="datetimeFigureOut">
              <a:rPr lang="en-IN" smtClean="0"/>
              <a:pPr/>
              <a:t>17-01-2019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0A3043-998B-4D12-B890-019C5CA11EEC}" type="datetimeFigureOut">
              <a:rPr lang="en-IN" smtClean="0"/>
              <a:pPr/>
              <a:t>17-01-2019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00A3043-998B-4D12-B890-019C5CA11EEC}" type="datetimeFigureOut">
              <a:rPr lang="en-IN" smtClean="0"/>
              <a:pPr/>
              <a:t>17-01-2019</a:t>
            </a:fld>
            <a:endParaRPr lang="en-IN"/>
          </a:p>
        </p:txBody>
      </p:sp>
      <p:sp>
        <p:nvSpPr>
          <p:cNvPr id="27" name="Slide Number Placeholder 26"/>
          <p:cNvSpPr>
            <a:spLocks noGrp="1"/>
          </p:cNvSpPr>
          <p:nvPr>
            <p:ph type="sldNum" sz="quarter" idx="11"/>
          </p:nvPr>
        </p:nvSpPr>
        <p:spPr/>
        <p:txBody>
          <a:bodyPr rtlCol="0"/>
          <a:lstStyle/>
          <a:p>
            <a:fld id="{907BEAB0-4785-4D3E-BA31-CB72BF5D41DC}"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00A3043-998B-4D12-B890-019C5CA11EEC}" type="datetimeFigureOut">
              <a:rPr lang="en-IN" smtClean="0"/>
              <a:pPr/>
              <a:t>17-01-2019</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907BEAB0-4785-4D3E-BA31-CB72BF5D41D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A3043-998B-4D12-B890-019C5CA11EEC}" type="datetimeFigureOut">
              <a:rPr lang="en-IN" smtClean="0"/>
              <a:pPr/>
              <a:t>17-01-2019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0A3043-998B-4D12-B890-019C5CA11EEC}" type="datetimeFigureOut">
              <a:rPr lang="en-IN" smtClean="0"/>
              <a:pPr/>
              <a:t>17-01-2019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0A3043-998B-4D12-B890-019C5CA11EEC}" type="datetimeFigureOut">
              <a:rPr lang="en-IN" smtClean="0"/>
              <a:pPr/>
              <a:t>17-01-2019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00A3043-998B-4D12-B890-019C5CA11EEC}" type="datetimeFigureOut">
              <a:rPr lang="en-IN" smtClean="0"/>
              <a:pPr/>
              <a:t>17-01-2019</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07BEAB0-4785-4D3E-BA31-CB72BF5D41D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ubernetes.io/docs/concepts/cluster-administration/add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hyperlink" Target="https://kubernetes.io/docs/concepts/containers/imag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aw.githubusercontent.com/mhausenblas/kbe/master/specs/pods/constraint-pod.yaml" TargetMode="External"/><Relationship Id="rId2" Type="http://schemas.openxmlformats.org/officeDocument/2006/relationships/hyperlink" Target="https://raw.githubusercontent.com/mhausenblas/kbe/master/specs/pods/pod.ya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raw.githubusercontent.com/mhausenblas/kbe/master/specs/rcs/rc.ya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aw.githubusercontent.com/mhausenblas/kbe/master/specs/deployments/d10.yaml" TargetMode="External"/><Relationship Id="rId2" Type="http://schemas.openxmlformats.org/officeDocument/2006/relationships/hyperlink" Target="https://raw.githubusercontent.com/mhausenblas/kbe/master/specs/deployments/d09.ya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cloud.google.com/kubernetes-engine/docs/concepts/secr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3568" y="1988840"/>
            <a:ext cx="7704856" cy="1049908"/>
          </a:xfrm>
        </p:spPr>
        <p:txBody>
          <a:bodyPr>
            <a:noAutofit/>
          </a:bodyPr>
          <a:lstStyle/>
          <a:p>
            <a:pPr algn="ctr"/>
            <a:r>
              <a:rPr lang="en-IN" sz="4400" b="1" dirty="0" err="1" smtClean="0">
                <a:solidFill>
                  <a:schemeClr val="tx1"/>
                </a:solidFill>
                <a:latin typeface="Arial" pitchFamily="34" charset="0"/>
                <a:cs typeface="Arial" pitchFamily="34" charset="0"/>
              </a:rPr>
              <a:t>Kubernetes</a:t>
            </a:r>
            <a:r>
              <a:rPr lang="en-IN" sz="4400" b="1" dirty="0" smtClean="0">
                <a:solidFill>
                  <a:schemeClr val="tx1"/>
                </a:solidFill>
                <a:latin typeface="Arial" pitchFamily="34" charset="0"/>
                <a:cs typeface="Arial" pitchFamily="34" charset="0"/>
              </a:rPr>
              <a:t> Tutorial</a:t>
            </a:r>
            <a:endParaRPr lang="en-IN" sz="5400" b="1" dirty="0">
              <a:solidFill>
                <a:schemeClr val="tx1"/>
              </a:solidFill>
              <a:latin typeface="Arial" pitchFamily="34" charset="0"/>
              <a:cs typeface="Arial" pitchFamily="34" charset="0"/>
            </a:endParaRPr>
          </a:p>
        </p:txBody>
      </p:sp>
      <p:pic>
        <p:nvPicPr>
          <p:cNvPr id="4" name="Picture 2" descr="Kubernetes (container engine).png">
            <a:extLst>
              <a:ext uri="{FF2B5EF4-FFF2-40B4-BE49-F238E27FC236}">
                <a16:creationId xmlns="" xmlns:a16="http://schemas.microsoft.com/office/drawing/2014/main" id="{E02F3BA5-ACF9-4119-BF32-A38609038EC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76246" y="3249636"/>
            <a:ext cx="1969478" cy="17251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066800"/>
          </a:xfrm>
        </p:spPr>
        <p:txBody>
          <a:bodyPr/>
          <a:lstStyle/>
          <a:p>
            <a:r>
              <a:rPr lang="en-GB" dirty="0" smtClean="0">
                <a:solidFill>
                  <a:schemeClr val="tx1"/>
                </a:solidFill>
                <a:latin typeface="Arial" pitchFamily="34" charset="0"/>
                <a:cs typeface="Arial" pitchFamily="34" charset="0"/>
              </a:rPr>
              <a:t>Controller Manager</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700808"/>
            <a:ext cx="8229600" cy="4325112"/>
          </a:xfrm>
        </p:spPr>
        <p:txBody>
          <a:bodyPr>
            <a:normAutofit/>
          </a:bodyPr>
          <a:lstStyle/>
          <a:p>
            <a:pPr marL="0" indent="0">
              <a:buNone/>
            </a:pPr>
            <a:r>
              <a:rPr lang="en-US" sz="2000" dirty="0" smtClean="0">
                <a:latin typeface="Arial" pitchFamily="34" charset="0"/>
                <a:cs typeface="Arial" pitchFamily="34" charset="0"/>
              </a:rPr>
              <a:t>Most other cluster-level functions are currently performed by a separate process, called the Controller Manager. It performs both lifecycle functions (e.g., namespace creation and lifecycle, event garbage collection, terminated-pod garbage collection, cascading-deletion garbage collection, node garbage collection) and API business logic (e.g., scaling of pods controlled by a </a:t>
            </a:r>
            <a:r>
              <a:rPr lang="en-US" sz="2000" dirty="0" err="1" smtClean="0">
                <a:latin typeface="Arial" pitchFamily="34" charset="0"/>
                <a:cs typeface="Arial" pitchFamily="34" charset="0"/>
              </a:rPr>
              <a:t>ReplicaSet</a:t>
            </a:r>
            <a:r>
              <a:rPr lang="en-US" sz="2000" dirty="0" smtClean="0">
                <a:latin typeface="Arial" pitchFamily="34" charset="0"/>
                <a:cs typeface="Arial" pitchFamily="34" charset="0"/>
              </a:rPr>
              <a:t>).</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The application management and composition layer provides self-healing, scaling, application lifecycle management, service discovery, routing, and service binding and provisioning.</a:t>
            </a:r>
          </a:p>
          <a:p>
            <a:pPr>
              <a:buNone/>
            </a:pP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1066800"/>
          </a:xfrm>
        </p:spPr>
        <p:txBody>
          <a:bodyPr/>
          <a:lstStyle/>
          <a:p>
            <a:r>
              <a:rPr lang="en-GB" dirty="0" smtClean="0">
                <a:solidFill>
                  <a:schemeClr val="tx1"/>
                </a:solidFill>
                <a:latin typeface="Arial" pitchFamily="34" charset="0"/>
                <a:cs typeface="Arial" pitchFamily="34" charset="0"/>
              </a:rPr>
              <a:t>Scheduler</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844824"/>
            <a:ext cx="8229600" cy="4325112"/>
          </a:xfrm>
        </p:spPr>
        <p:txBody>
          <a:bodyPr>
            <a:normAutofit/>
          </a:bodyPr>
          <a:lstStyle/>
          <a:p>
            <a:pPr marL="0" indent="0">
              <a:buNone/>
            </a:pPr>
            <a:r>
              <a:rPr lang="en-US" sz="1800" dirty="0" err="1" smtClean="0">
                <a:cs typeface="Arial" pitchFamily="34" charset="0"/>
              </a:rPr>
              <a:t>Kubernetes</a:t>
            </a:r>
            <a:r>
              <a:rPr lang="en-US" sz="1800" dirty="0" smtClean="0">
                <a:cs typeface="Arial" pitchFamily="34" charset="0"/>
              </a:rPr>
              <a:t> enables users to ask a cluster to run a set of containers. The scheduler component automatically chooses hosts to run those containers on.</a:t>
            </a:r>
          </a:p>
          <a:p>
            <a:pPr marL="0" indent="0">
              <a:buNone/>
            </a:pPr>
            <a:endParaRPr lang="en-US" sz="1800" dirty="0" smtClean="0">
              <a:cs typeface="Arial" pitchFamily="34" charset="0"/>
            </a:endParaRPr>
          </a:p>
          <a:p>
            <a:pPr marL="0" indent="0">
              <a:buNone/>
            </a:pPr>
            <a:r>
              <a:rPr lang="en-US" sz="1800" dirty="0" smtClean="0">
                <a:cs typeface="Arial" pitchFamily="34" charset="0"/>
              </a:rPr>
              <a:t>The scheduler watches for unscheduled pods and binds them to nodes according to the availability of the requested resources, quality of service requirements, affinity and anti-affinity specifications, and other constraints.</a:t>
            </a:r>
          </a:p>
          <a:p>
            <a:pPr>
              <a:buNone/>
            </a:pPr>
            <a:endParaRPr lang="en-IN" sz="1800" dirty="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1066800"/>
          </a:xfrm>
        </p:spPr>
        <p:txBody>
          <a:bodyPr/>
          <a:lstStyle/>
          <a:p>
            <a:r>
              <a:rPr lang="en-GB" dirty="0" err="1" smtClean="0">
                <a:solidFill>
                  <a:schemeClr val="tx1"/>
                </a:solidFill>
                <a:latin typeface="Arial" pitchFamily="34" charset="0"/>
                <a:cs typeface="Arial" pitchFamily="34" charset="0"/>
              </a:rPr>
              <a:t>Kubelet</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844824"/>
            <a:ext cx="8229600" cy="4325112"/>
          </a:xfrm>
        </p:spPr>
        <p:txBody>
          <a:bodyPr>
            <a:normAutofit fontScale="70000" lnSpcReduction="20000"/>
          </a:bodyPr>
          <a:lstStyle/>
          <a:p>
            <a:pPr marL="0" indent="0">
              <a:buNone/>
            </a:pPr>
            <a:r>
              <a:rPr lang="en-US" dirty="0" smtClean="0">
                <a:latin typeface="Arial" pitchFamily="34" charset="0"/>
                <a:cs typeface="Arial" pitchFamily="34" charset="0"/>
              </a:rPr>
              <a:t>The most important and most prominent controller in </a:t>
            </a:r>
            <a:r>
              <a:rPr lang="en-US" dirty="0" err="1" smtClean="0">
                <a:latin typeface="Arial" pitchFamily="34" charset="0"/>
                <a:cs typeface="Arial" pitchFamily="34" charset="0"/>
              </a:rPr>
              <a:t>Kubernetes</a:t>
            </a:r>
            <a:r>
              <a:rPr lang="en-US" dirty="0" smtClean="0">
                <a:latin typeface="Arial" pitchFamily="34" charset="0"/>
                <a:cs typeface="Arial" pitchFamily="34" charset="0"/>
              </a:rPr>
              <a:t> is </a:t>
            </a:r>
            <a:r>
              <a:rPr lang="en-US" dirty="0" err="1" smtClean="0">
                <a:latin typeface="Arial" pitchFamily="34" charset="0"/>
                <a:cs typeface="Arial" pitchFamily="34" charset="0"/>
              </a:rPr>
              <a:t>kubelet</a:t>
            </a:r>
            <a:r>
              <a:rPr lang="en-US" dirty="0" smtClean="0">
                <a:latin typeface="Arial" pitchFamily="34" charset="0"/>
                <a:cs typeface="Arial" pitchFamily="34" charset="0"/>
              </a:rPr>
              <a:t> which is the primary implementer of pod and node APIs that drive the container execution layer.</a:t>
            </a:r>
          </a:p>
          <a:p>
            <a:pPr marL="0" indent="0">
              <a:buNone/>
            </a:pPr>
            <a:endParaRPr lang="en-US" dirty="0" smtClean="0">
              <a:latin typeface="Arial" pitchFamily="34" charset="0"/>
              <a:cs typeface="Arial" pitchFamily="34" charset="0"/>
            </a:endParaRPr>
          </a:p>
          <a:p>
            <a:pPr marL="0" indent="0">
              <a:buNone/>
            </a:pPr>
            <a:r>
              <a:rPr lang="en-US" dirty="0" err="1" smtClean="0">
                <a:latin typeface="Arial" pitchFamily="34" charset="0"/>
                <a:cs typeface="Arial" pitchFamily="34" charset="0"/>
              </a:rPr>
              <a:t>Kubernetes</a:t>
            </a:r>
            <a:r>
              <a:rPr lang="en-US" dirty="0" smtClean="0">
                <a:latin typeface="Arial" pitchFamily="34" charset="0"/>
                <a:cs typeface="Arial" pitchFamily="34" charset="0"/>
              </a:rPr>
              <a:t> manages isolated application containers. Not only are application containers isolated from each other, but they are also isolated from the hosts on which they reside on. This is critical to decoupling management of individual applications from each other and from management of the underlying cluster’s infrastructure. </a:t>
            </a:r>
            <a:r>
              <a:rPr lang="en-US" dirty="0" err="1" smtClean="0">
                <a:latin typeface="Arial" pitchFamily="34" charset="0"/>
                <a:cs typeface="Arial" pitchFamily="34" charset="0"/>
              </a:rPr>
              <a:t>Kubernetes</a:t>
            </a:r>
            <a:r>
              <a:rPr lang="en-US" dirty="0" smtClean="0">
                <a:latin typeface="Arial" pitchFamily="34" charset="0"/>
                <a:cs typeface="Arial" pitchFamily="34" charset="0"/>
              </a:rPr>
              <a:t> provides pods that can host multiple containers/storage volumes and decoupling deployment-time concerns from build-time concerns..</a:t>
            </a:r>
          </a:p>
          <a:p>
            <a:pPr marL="0" indent="0">
              <a:buNone/>
            </a:pPr>
            <a:endParaRPr lang="en-US" dirty="0" smtClean="0">
              <a:latin typeface="Arial" pitchFamily="34" charset="0"/>
              <a:cs typeface="Arial" pitchFamily="34" charset="0"/>
            </a:endParaRPr>
          </a:p>
          <a:p>
            <a:pPr marL="0" indent="0">
              <a:buNone/>
            </a:pPr>
            <a:r>
              <a:rPr lang="en-US" dirty="0" smtClean="0">
                <a:latin typeface="Arial" pitchFamily="34" charset="0"/>
                <a:cs typeface="Arial" pitchFamily="34" charset="0"/>
              </a:rPr>
              <a:t>API admission control may reject pods or add additional scheduling constraints to them, but </a:t>
            </a:r>
            <a:r>
              <a:rPr lang="en-US" dirty="0" err="1" smtClean="0">
                <a:latin typeface="Arial" pitchFamily="34" charset="0"/>
                <a:cs typeface="Arial" pitchFamily="34" charset="0"/>
              </a:rPr>
              <a:t>kubelet</a:t>
            </a:r>
            <a:r>
              <a:rPr lang="en-US" dirty="0" smtClean="0">
                <a:latin typeface="Arial" pitchFamily="34" charset="0"/>
                <a:cs typeface="Arial" pitchFamily="34" charset="0"/>
              </a:rPr>
              <a:t> is the final arbiter of what pods can and cannot run on a given node, not the schedulers or </a:t>
            </a:r>
            <a:r>
              <a:rPr lang="en-US" dirty="0" err="1" smtClean="0">
                <a:latin typeface="Arial" pitchFamily="34" charset="0"/>
                <a:cs typeface="Arial" pitchFamily="34" charset="0"/>
              </a:rPr>
              <a:t>DaemonSets</a:t>
            </a:r>
            <a:r>
              <a:rPr lang="en-US" dirty="0" smtClean="0">
                <a:latin typeface="Arial" pitchFamily="34" charset="0"/>
                <a:cs typeface="Arial" pitchFamily="34" charset="0"/>
              </a:rPr>
              <a:t>.</a:t>
            </a:r>
          </a:p>
          <a:p>
            <a:pPr>
              <a:buNone/>
            </a:pPr>
            <a:endParaRPr lang="en-IN"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720080"/>
          </a:xfrm>
        </p:spPr>
        <p:txBody>
          <a:bodyPr>
            <a:normAutofit/>
          </a:bodyPr>
          <a:lstStyle/>
          <a:p>
            <a:r>
              <a:rPr lang="en-GB" sz="2800" dirty="0" err="1" smtClean="0">
                <a:solidFill>
                  <a:schemeClr val="tx1"/>
                </a:solidFill>
                <a:latin typeface="Arial" pitchFamily="34" charset="0"/>
                <a:cs typeface="Arial" pitchFamily="34" charset="0"/>
              </a:rPr>
              <a:t>Kube</a:t>
            </a:r>
            <a:r>
              <a:rPr lang="en-GB" sz="2800" dirty="0" smtClean="0">
                <a:solidFill>
                  <a:schemeClr val="tx1"/>
                </a:solidFill>
                <a:latin typeface="Arial" pitchFamily="34" charset="0"/>
                <a:cs typeface="Arial" pitchFamily="34" charset="0"/>
              </a:rPr>
              <a:t>-Proxy</a:t>
            </a:r>
            <a:endParaRPr lang="en-IN" sz="28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268760"/>
            <a:ext cx="8229600" cy="4325112"/>
          </a:xfrm>
        </p:spPr>
        <p:txBody>
          <a:bodyPr>
            <a:normAutofit/>
          </a:bodyPr>
          <a:lstStyle/>
          <a:p>
            <a:pPr marL="0" indent="0">
              <a:buNone/>
            </a:pPr>
            <a:r>
              <a:rPr lang="en-US" sz="1800" dirty="0" smtClean="0">
                <a:latin typeface="Arial" pitchFamily="34" charset="0"/>
                <a:cs typeface="Arial" pitchFamily="34" charset="0"/>
              </a:rPr>
              <a:t>The service abstraction provides a way to group pods under a common access policy (e.g., load-balancer). The implementation of this creates a virtual IP which clients can access and which is transparently </a:t>
            </a:r>
            <a:r>
              <a:rPr lang="en-US" sz="1800" dirty="0" err="1" smtClean="0">
                <a:latin typeface="Arial" pitchFamily="34" charset="0"/>
                <a:cs typeface="Arial" pitchFamily="34" charset="0"/>
              </a:rPr>
              <a:t>proxied</a:t>
            </a:r>
            <a:r>
              <a:rPr lang="en-US" sz="1800" dirty="0" smtClean="0">
                <a:latin typeface="Arial" pitchFamily="34" charset="0"/>
                <a:cs typeface="Arial" pitchFamily="34" charset="0"/>
              </a:rPr>
              <a:t> to the pods in a Service. Each node runs a </a:t>
            </a:r>
            <a:r>
              <a:rPr lang="en-US" sz="1800" dirty="0" err="1" smtClean="0">
                <a:latin typeface="Arial" pitchFamily="34" charset="0"/>
                <a:cs typeface="Arial" pitchFamily="34" charset="0"/>
              </a:rPr>
              <a:t>kube</a:t>
            </a:r>
            <a:r>
              <a:rPr lang="en-US" sz="1800" dirty="0" smtClean="0">
                <a:latin typeface="Arial" pitchFamily="34" charset="0"/>
                <a:cs typeface="Arial" pitchFamily="34" charset="0"/>
              </a:rPr>
              <a:t>-proxy process which programs </a:t>
            </a:r>
            <a:r>
              <a:rPr lang="en-US" sz="1800" dirty="0" err="1" smtClean="0">
                <a:latin typeface="Arial" pitchFamily="34" charset="0"/>
                <a:cs typeface="Arial" pitchFamily="34" charset="0"/>
              </a:rPr>
              <a:t>iptables</a:t>
            </a:r>
            <a:r>
              <a:rPr lang="en-US" sz="1800" dirty="0" smtClean="0">
                <a:latin typeface="Arial" pitchFamily="34" charset="0"/>
                <a:cs typeface="Arial" pitchFamily="34" charset="0"/>
              </a:rPr>
              <a:t> rules to trap access to service IPs and redirect them to the correct </a:t>
            </a:r>
            <a:r>
              <a:rPr lang="en-US" sz="1800" dirty="0" err="1" smtClean="0">
                <a:latin typeface="Arial" pitchFamily="34" charset="0"/>
                <a:cs typeface="Arial" pitchFamily="34" charset="0"/>
              </a:rPr>
              <a:t>backends</a:t>
            </a:r>
            <a:r>
              <a:rPr lang="en-US" sz="1800" dirty="0" smtClean="0">
                <a:latin typeface="Arial" pitchFamily="34" charset="0"/>
                <a:cs typeface="Arial" pitchFamily="34" charset="0"/>
              </a:rPr>
              <a:t>. </a:t>
            </a:r>
          </a:p>
          <a:p>
            <a:pPr marL="0" indent="0">
              <a:buNone/>
            </a:pPr>
            <a:r>
              <a:rPr lang="en-US" sz="1800" dirty="0" smtClean="0">
                <a:latin typeface="Arial" pitchFamily="34" charset="0"/>
                <a:cs typeface="Arial" pitchFamily="34" charset="0"/>
              </a:rPr>
              <a:t>This provides a highly-available load-balancing solution with low performance overhead by balancing client traffic from a node on that same node.</a:t>
            </a:r>
          </a:p>
          <a:p>
            <a:pPr>
              <a:buNone/>
            </a:pPr>
            <a:endParaRPr lang="en-IN" sz="1800" dirty="0">
              <a:latin typeface="Arial" pitchFamily="34" charset="0"/>
              <a:cs typeface="Arial" pitchFamily="34" charset="0"/>
            </a:endParaRPr>
          </a:p>
        </p:txBody>
      </p:sp>
      <p:pic>
        <p:nvPicPr>
          <p:cNvPr id="4" name="Graphic 7">
            <a:extLst>
              <a:ext uri="{FF2B5EF4-FFF2-40B4-BE49-F238E27FC236}">
                <a16:creationId xmlns="" xmlns:a16="http://schemas.microsoft.com/office/drawing/2014/main" id="{89BD4842-DF1C-4D8A-8547-E431221B1760}"/>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2051720" y="3284984"/>
            <a:ext cx="4595558" cy="340463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smtClean="0">
                <a:solidFill>
                  <a:schemeClr val="tx1"/>
                </a:solidFill>
                <a:latin typeface="Arial" pitchFamily="34" charset="0"/>
                <a:cs typeface="Arial" pitchFamily="34" charset="0"/>
              </a:rPr>
              <a:t>Cluster -&gt; Master Communication</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700808"/>
            <a:ext cx="8229600" cy="4325112"/>
          </a:xfrm>
        </p:spPr>
        <p:txBody>
          <a:bodyPr>
            <a:normAutofit/>
          </a:bodyPr>
          <a:lstStyle/>
          <a:p>
            <a:pPr marL="0" indent="0">
              <a:buNone/>
            </a:pPr>
            <a:r>
              <a:rPr lang="en-US" sz="1800" dirty="0" smtClean="0">
                <a:latin typeface="Arial" pitchFamily="34" charset="0"/>
                <a:cs typeface="Arial" pitchFamily="34" charset="0"/>
              </a:rPr>
              <a:t>All communication paths from the cluster to the master terminate at the </a:t>
            </a:r>
            <a:r>
              <a:rPr lang="en-US" sz="1800" dirty="0" err="1" smtClean="0">
                <a:latin typeface="Arial" pitchFamily="34" charset="0"/>
                <a:cs typeface="Arial" pitchFamily="34" charset="0"/>
              </a:rPr>
              <a:t>apiserver</a:t>
            </a:r>
            <a:r>
              <a:rPr lang="en-US" sz="1800" dirty="0" smtClean="0">
                <a:latin typeface="Arial" pitchFamily="34" charset="0"/>
                <a:cs typeface="Arial" pitchFamily="34" charset="0"/>
              </a:rPr>
              <a:t>. In a typical deployment the </a:t>
            </a:r>
            <a:r>
              <a:rPr lang="en-US" sz="1800" dirty="0" err="1" smtClean="0">
                <a:latin typeface="Arial" pitchFamily="34" charset="0"/>
                <a:cs typeface="Arial" pitchFamily="34" charset="0"/>
              </a:rPr>
              <a:t>apiserver</a:t>
            </a:r>
            <a:r>
              <a:rPr lang="en-US" sz="1800" dirty="0" smtClean="0">
                <a:latin typeface="Arial" pitchFamily="34" charset="0"/>
                <a:cs typeface="Arial" pitchFamily="34" charset="0"/>
              </a:rPr>
              <a:t> is configured to listen for remote connections on a secure HTTPS port (443).</a:t>
            </a:r>
          </a:p>
          <a:p>
            <a:pPr marL="0" indent="0">
              <a:buNone/>
            </a:pPr>
            <a:endParaRPr lang="en-US" sz="1800" dirty="0" smtClean="0">
              <a:latin typeface="Arial" pitchFamily="34" charset="0"/>
              <a:cs typeface="Arial" pitchFamily="34" charset="0"/>
            </a:endParaRPr>
          </a:p>
          <a:p>
            <a:pPr marL="0" indent="0">
              <a:buNone/>
            </a:pPr>
            <a:r>
              <a:rPr lang="en-US" sz="1800" dirty="0" smtClean="0">
                <a:latin typeface="Arial" pitchFamily="34" charset="0"/>
                <a:cs typeface="Arial" pitchFamily="34" charset="0"/>
              </a:rPr>
              <a:t>Pods that wish to connect to the </a:t>
            </a:r>
            <a:r>
              <a:rPr lang="en-US" sz="1800" dirty="0" err="1" smtClean="0">
                <a:latin typeface="Arial" pitchFamily="34" charset="0"/>
                <a:cs typeface="Arial" pitchFamily="34" charset="0"/>
              </a:rPr>
              <a:t>apiserver</a:t>
            </a:r>
            <a:r>
              <a:rPr lang="en-US" sz="1800" dirty="0" smtClean="0">
                <a:latin typeface="Arial" pitchFamily="34" charset="0"/>
                <a:cs typeface="Arial" pitchFamily="34" charset="0"/>
              </a:rPr>
              <a:t> can do so securely by leveraging a service account so that </a:t>
            </a:r>
            <a:r>
              <a:rPr lang="en-US" sz="1800" dirty="0" err="1" smtClean="0">
                <a:latin typeface="Arial" pitchFamily="34" charset="0"/>
                <a:cs typeface="Arial" pitchFamily="34" charset="0"/>
              </a:rPr>
              <a:t>Kubernetes</a:t>
            </a:r>
            <a:r>
              <a:rPr lang="en-US" sz="1800" dirty="0" smtClean="0">
                <a:latin typeface="Arial" pitchFamily="34" charset="0"/>
                <a:cs typeface="Arial" pitchFamily="34" charset="0"/>
              </a:rPr>
              <a:t> will automatically inject the public root certificate and a valid bearer token into the pod when it is created. </a:t>
            </a:r>
            <a:r>
              <a:rPr lang="en-US" sz="1800" dirty="0" err="1" smtClean="0">
                <a:latin typeface="Arial" pitchFamily="34" charset="0"/>
                <a:cs typeface="Arial" pitchFamily="34" charset="0"/>
              </a:rPr>
              <a:t>Kubernetes</a:t>
            </a:r>
            <a:r>
              <a:rPr lang="en-US" sz="1800" dirty="0" smtClean="0">
                <a:latin typeface="Arial" pitchFamily="34" charset="0"/>
                <a:cs typeface="Arial" pitchFamily="34" charset="0"/>
              </a:rPr>
              <a:t> services (in all namespaces) are configured with a virtual IP address that is redirected (via </a:t>
            </a:r>
            <a:r>
              <a:rPr lang="en-US" sz="1800" dirty="0" err="1" smtClean="0">
                <a:latin typeface="Arial" pitchFamily="34" charset="0"/>
                <a:cs typeface="Arial" pitchFamily="34" charset="0"/>
              </a:rPr>
              <a:t>kube</a:t>
            </a:r>
            <a:r>
              <a:rPr lang="en-US" sz="1800" dirty="0" smtClean="0">
                <a:latin typeface="Arial" pitchFamily="34" charset="0"/>
                <a:cs typeface="Arial" pitchFamily="34" charset="0"/>
              </a:rPr>
              <a:t>-proxy) to the HTTPS endpoint on the </a:t>
            </a:r>
            <a:r>
              <a:rPr lang="en-US" sz="1800" dirty="0" err="1" smtClean="0">
                <a:latin typeface="Arial" pitchFamily="34" charset="0"/>
                <a:cs typeface="Arial" pitchFamily="34" charset="0"/>
              </a:rPr>
              <a:t>apiserver</a:t>
            </a:r>
            <a:r>
              <a:rPr lang="en-US" sz="1800" dirty="0" smtClean="0">
                <a:latin typeface="Arial" pitchFamily="34" charset="0"/>
                <a:cs typeface="Arial" pitchFamily="34" charset="0"/>
              </a:rPr>
              <a:t>.</a:t>
            </a:r>
          </a:p>
          <a:p>
            <a:pPr>
              <a:buNone/>
            </a:pPr>
            <a:endParaRPr lang="en-IN"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lstStyle/>
          <a:p>
            <a:r>
              <a:rPr lang="en-GB" dirty="0" smtClean="0">
                <a:solidFill>
                  <a:schemeClr val="tx1"/>
                </a:solidFill>
                <a:latin typeface="Arial" pitchFamily="34" charset="0"/>
                <a:cs typeface="Arial" pitchFamily="34" charset="0"/>
              </a:rPr>
              <a:t>Master -&gt; Cluster Communication</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700808"/>
            <a:ext cx="8229600" cy="4325112"/>
          </a:xfrm>
        </p:spPr>
        <p:txBody>
          <a:bodyPr>
            <a:normAutofit/>
          </a:bodyPr>
          <a:lstStyle/>
          <a:p>
            <a:pPr marL="0" indent="0">
              <a:buNone/>
            </a:pPr>
            <a:r>
              <a:rPr lang="en-US" sz="1400" dirty="0" smtClean="0">
                <a:latin typeface="Arial" pitchFamily="34" charset="0"/>
                <a:cs typeface="Arial" pitchFamily="34" charset="0"/>
              </a:rPr>
              <a:t>There are two primary communication paths from the master (</a:t>
            </a:r>
            <a:r>
              <a:rPr lang="en-US" sz="1400" dirty="0" err="1" smtClean="0">
                <a:latin typeface="Arial" pitchFamily="34" charset="0"/>
                <a:cs typeface="Arial" pitchFamily="34" charset="0"/>
              </a:rPr>
              <a:t>apiserver</a:t>
            </a:r>
            <a:r>
              <a:rPr lang="en-US" sz="1400" dirty="0" smtClean="0">
                <a:latin typeface="Arial" pitchFamily="34" charset="0"/>
                <a:cs typeface="Arial" pitchFamily="34" charset="0"/>
              </a:rPr>
              <a:t>) to the cluster. The first is from the </a:t>
            </a:r>
            <a:r>
              <a:rPr lang="en-US" sz="1400" dirty="0" err="1" smtClean="0">
                <a:latin typeface="Arial" pitchFamily="34" charset="0"/>
                <a:cs typeface="Arial" pitchFamily="34" charset="0"/>
              </a:rPr>
              <a:t>apiserver</a:t>
            </a:r>
            <a:r>
              <a:rPr lang="en-US" sz="1400" dirty="0" smtClean="0">
                <a:latin typeface="Arial" pitchFamily="34" charset="0"/>
                <a:cs typeface="Arial" pitchFamily="34" charset="0"/>
              </a:rPr>
              <a:t> to the </a:t>
            </a:r>
            <a:r>
              <a:rPr lang="en-US" sz="1400" dirty="0" err="1" smtClean="0">
                <a:latin typeface="Arial" pitchFamily="34" charset="0"/>
                <a:cs typeface="Arial" pitchFamily="34" charset="0"/>
              </a:rPr>
              <a:t>kubelet</a:t>
            </a:r>
            <a:r>
              <a:rPr lang="en-US" sz="1400" dirty="0" smtClean="0">
                <a:latin typeface="Arial" pitchFamily="34" charset="0"/>
                <a:cs typeface="Arial" pitchFamily="34" charset="0"/>
              </a:rPr>
              <a:t> process which runs on each node in the cluster. The second is from the </a:t>
            </a:r>
            <a:r>
              <a:rPr lang="en-US" sz="1400" dirty="0" err="1" smtClean="0">
                <a:latin typeface="Arial" pitchFamily="34" charset="0"/>
                <a:cs typeface="Arial" pitchFamily="34" charset="0"/>
              </a:rPr>
              <a:t>apiserver</a:t>
            </a:r>
            <a:r>
              <a:rPr lang="en-US" sz="1400" dirty="0" smtClean="0">
                <a:latin typeface="Arial" pitchFamily="34" charset="0"/>
                <a:cs typeface="Arial" pitchFamily="34" charset="0"/>
              </a:rPr>
              <a:t> to any node, pod, or service through the </a:t>
            </a:r>
            <a:r>
              <a:rPr lang="en-US" sz="1400" dirty="0" err="1" smtClean="0">
                <a:latin typeface="Arial" pitchFamily="34" charset="0"/>
                <a:cs typeface="Arial" pitchFamily="34" charset="0"/>
              </a:rPr>
              <a:t>apiserver’s</a:t>
            </a:r>
            <a:r>
              <a:rPr lang="en-US" sz="1400" dirty="0" smtClean="0">
                <a:latin typeface="Arial" pitchFamily="34" charset="0"/>
                <a:cs typeface="Arial" pitchFamily="34" charset="0"/>
              </a:rPr>
              <a:t> proxy functionality.</a:t>
            </a:r>
          </a:p>
          <a:p>
            <a:pPr marL="0" indent="0">
              <a:buNone/>
            </a:pPr>
            <a:endParaRPr lang="en-US" sz="1400" dirty="0" smtClean="0">
              <a:latin typeface="Arial" pitchFamily="34" charset="0"/>
              <a:cs typeface="Arial" pitchFamily="34" charset="0"/>
            </a:endParaRPr>
          </a:p>
          <a:p>
            <a:pPr marL="0" indent="0">
              <a:buNone/>
            </a:pPr>
            <a:r>
              <a:rPr lang="en-US" sz="1400" dirty="0" smtClean="0">
                <a:latin typeface="Arial" pitchFamily="34" charset="0"/>
                <a:cs typeface="Arial" pitchFamily="34" charset="0"/>
              </a:rPr>
              <a:t>The connections from the </a:t>
            </a:r>
            <a:r>
              <a:rPr lang="en-US" sz="1400" dirty="0" err="1" smtClean="0">
                <a:latin typeface="Arial" pitchFamily="34" charset="0"/>
                <a:cs typeface="Arial" pitchFamily="34" charset="0"/>
              </a:rPr>
              <a:t>apiserver</a:t>
            </a:r>
            <a:r>
              <a:rPr lang="en-US" sz="1400" dirty="0" smtClean="0">
                <a:latin typeface="Arial" pitchFamily="34" charset="0"/>
                <a:cs typeface="Arial" pitchFamily="34" charset="0"/>
              </a:rPr>
              <a:t> to the </a:t>
            </a:r>
            <a:r>
              <a:rPr lang="en-US" sz="1400" dirty="0" err="1" smtClean="0">
                <a:latin typeface="Arial" pitchFamily="34" charset="0"/>
                <a:cs typeface="Arial" pitchFamily="34" charset="0"/>
              </a:rPr>
              <a:t>kubelet</a:t>
            </a:r>
            <a:r>
              <a:rPr lang="en-US" sz="1400" dirty="0" smtClean="0">
                <a:latin typeface="Arial" pitchFamily="34" charset="0"/>
                <a:cs typeface="Arial" pitchFamily="34" charset="0"/>
              </a:rPr>
              <a:t> process are used for the usage of </a:t>
            </a:r>
            <a:r>
              <a:rPr lang="en-US" sz="1400" dirty="0" err="1" smtClean="0">
                <a:latin typeface="Arial" pitchFamily="34" charset="0"/>
                <a:cs typeface="Arial" pitchFamily="34" charset="0"/>
              </a:rPr>
              <a:t>kubectl</a:t>
            </a:r>
            <a:r>
              <a:rPr lang="en-US" sz="1400" dirty="0" smtClean="0">
                <a:latin typeface="Arial" pitchFamily="34" charset="0"/>
                <a:cs typeface="Arial" pitchFamily="34" charset="0"/>
              </a:rPr>
              <a:t> and providing </a:t>
            </a:r>
            <a:r>
              <a:rPr lang="en-US" sz="1400" dirty="0" err="1" smtClean="0">
                <a:latin typeface="Arial" pitchFamily="34" charset="0"/>
                <a:cs typeface="Arial" pitchFamily="34" charset="0"/>
              </a:rPr>
              <a:t>kubelet’s</a:t>
            </a:r>
            <a:r>
              <a:rPr lang="en-US" sz="1400" dirty="0" smtClean="0">
                <a:latin typeface="Arial" pitchFamily="34" charset="0"/>
                <a:cs typeface="Arial" pitchFamily="34" charset="0"/>
              </a:rPr>
              <a:t> port-forwarding functionality. </a:t>
            </a:r>
            <a:r>
              <a:rPr lang="en-US" sz="1400" dirty="0" err="1" smtClean="0">
                <a:latin typeface="Arial" pitchFamily="34" charset="0"/>
                <a:cs typeface="Arial" pitchFamily="34" charset="0"/>
              </a:rPr>
              <a:t>Kubectl</a:t>
            </a:r>
            <a:r>
              <a:rPr lang="en-US" sz="1400" dirty="0" smtClean="0">
                <a:latin typeface="Arial" pitchFamily="34" charset="0"/>
                <a:cs typeface="Arial" pitchFamily="34" charset="0"/>
              </a:rPr>
              <a:t> will be covered in more detail later in this deck, but at a high level, </a:t>
            </a:r>
            <a:r>
              <a:rPr lang="en-US" sz="1400" dirty="0" err="1" smtClean="0">
                <a:latin typeface="Arial" pitchFamily="34" charset="0"/>
                <a:cs typeface="Arial" pitchFamily="34" charset="0"/>
              </a:rPr>
              <a:t>kubectl</a:t>
            </a:r>
            <a:r>
              <a:rPr lang="en-US" sz="1400" dirty="0" smtClean="0">
                <a:latin typeface="Arial" pitchFamily="34" charset="0"/>
                <a:cs typeface="Arial" pitchFamily="34" charset="0"/>
              </a:rPr>
              <a:t> can be used for:</a:t>
            </a:r>
          </a:p>
          <a:p>
            <a:pPr lvl="1"/>
            <a:r>
              <a:rPr lang="en-US" sz="1400" dirty="0" smtClean="0">
                <a:solidFill>
                  <a:schemeClr val="tx1"/>
                </a:solidFill>
                <a:latin typeface="Arial" pitchFamily="34" charset="0"/>
                <a:cs typeface="Arial" pitchFamily="34" charset="0"/>
              </a:rPr>
              <a:t>Basic commands (i.e. create, display and delete a resource)</a:t>
            </a:r>
          </a:p>
          <a:p>
            <a:pPr lvl="1"/>
            <a:r>
              <a:rPr lang="en-US" sz="1400" dirty="0" smtClean="0">
                <a:solidFill>
                  <a:schemeClr val="tx1"/>
                </a:solidFill>
                <a:latin typeface="Arial" pitchFamily="34" charset="0"/>
                <a:cs typeface="Arial" pitchFamily="34" charset="0"/>
              </a:rPr>
              <a:t>Deploy commands (i.e. rolling updates and scaling)</a:t>
            </a:r>
          </a:p>
          <a:p>
            <a:pPr lvl="1"/>
            <a:r>
              <a:rPr lang="en-US" sz="1400" dirty="0" smtClean="0">
                <a:solidFill>
                  <a:schemeClr val="tx1"/>
                </a:solidFill>
                <a:latin typeface="Arial" pitchFamily="34" charset="0"/>
                <a:cs typeface="Arial" pitchFamily="34" charset="0"/>
              </a:rPr>
              <a:t>Cluster management commands (i.e. display cluster info, resource usage and manage the nodes)</a:t>
            </a:r>
          </a:p>
          <a:p>
            <a:pPr lvl="1"/>
            <a:r>
              <a:rPr lang="en-US" sz="1400" dirty="0" smtClean="0">
                <a:solidFill>
                  <a:schemeClr val="tx1"/>
                </a:solidFill>
                <a:latin typeface="Arial" pitchFamily="34" charset="0"/>
                <a:cs typeface="Arial" pitchFamily="34" charset="0"/>
              </a:rPr>
              <a:t>Troubleshooting and debugging commands (i.e. fetch logs, describe resources and attach to a resource)</a:t>
            </a:r>
          </a:p>
          <a:p>
            <a:pPr lvl="1"/>
            <a:endParaRPr lang="en-US" sz="1400" dirty="0" smtClean="0">
              <a:solidFill>
                <a:schemeClr val="tx1"/>
              </a:solidFill>
              <a:latin typeface="Arial" pitchFamily="34" charset="0"/>
              <a:cs typeface="Arial" pitchFamily="34" charset="0"/>
            </a:endParaRPr>
          </a:p>
          <a:p>
            <a:pPr lvl="1"/>
            <a:endParaRPr lang="en-US" sz="1400" dirty="0" smtClean="0">
              <a:solidFill>
                <a:schemeClr val="tx1"/>
              </a:solidFill>
              <a:latin typeface="Arial" pitchFamily="34" charset="0"/>
              <a:cs typeface="Arial" pitchFamily="34" charset="0"/>
            </a:endParaRPr>
          </a:p>
          <a:p>
            <a:pPr>
              <a:buNone/>
            </a:pPr>
            <a:endParaRPr lang="en-IN"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1066800"/>
          </a:xfrm>
        </p:spPr>
        <p:txBody>
          <a:bodyPr/>
          <a:lstStyle/>
          <a:p>
            <a:r>
              <a:rPr lang="en-GB" dirty="0" smtClean="0">
                <a:solidFill>
                  <a:schemeClr val="tx1"/>
                </a:solidFill>
                <a:latin typeface="Arial" pitchFamily="34" charset="0"/>
                <a:cs typeface="Arial" pitchFamily="34" charset="0"/>
              </a:rPr>
              <a:t>Node Status</a:t>
            </a:r>
            <a:endParaRPr lang="en-IN" dirty="0">
              <a:solidFill>
                <a:schemeClr val="tx1"/>
              </a:solidFill>
              <a:latin typeface="Arial" pitchFamily="34" charset="0"/>
              <a:cs typeface="Arial" pitchFamily="34" charset="0"/>
            </a:endParaRPr>
          </a:p>
        </p:txBody>
      </p:sp>
      <p:graphicFrame>
        <p:nvGraphicFramePr>
          <p:cNvPr id="4" name="Table 3">
            <a:extLst>
              <a:ext uri="{FF2B5EF4-FFF2-40B4-BE49-F238E27FC236}">
                <a16:creationId xmlns="" xmlns:a16="http://schemas.microsoft.com/office/drawing/2014/main" id="{60C21DD4-01FC-40CC-AA36-85AF9A136498}"/>
              </a:ext>
            </a:extLst>
          </p:cNvPr>
          <p:cNvGraphicFramePr>
            <a:graphicFrameLocks noGrp="1"/>
          </p:cNvGraphicFramePr>
          <p:nvPr>
            <p:extLst>
              <p:ext uri="{D42A27DB-BD31-4B8C-83A1-F6EECF244321}">
                <p14:modId xmlns="" xmlns:p14="http://schemas.microsoft.com/office/powerpoint/2010/main" val="3586148730"/>
              </p:ext>
            </p:extLst>
          </p:nvPr>
        </p:nvGraphicFramePr>
        <p:xfrm>
          <a:off x="395536" y="1844824"/>
          <a:ext cx="8232304" cy="3906520"/>
        </p:xfrm>
        <a:graphic>
          <a:graphicData uri="http://schemas.openxmlformats.org/drawingml/2006/table">
            <a:tbl>
              <a:tblPr firstRow="1" bandRow="1">
                <a:tableStyleId>{00A15C55-8517-42AA-B614-E9B94910E393}</a:tableStyleId>
              </a:tblPr>
              <a:tblGrid>
                <a:gridCol w="1970824">
                  <a:extLst>
                    <a:ext uri="{9D8B030D-6E8A-4147-A177-3AD203B41FA5}">
                      <a16:colId xmlns="" xmlns:a16="http://schemas.microsoft.com/office/drawing/2014/main" val="317432323"/>
                    </a:ext>
                  </a:extLst>
                </a:gridCol>
                <a:gridCol w="6261480">
                  <a:extLst>
                    <a:ext uri="{9D8B030D-6E8A-4147-A177-3AD203B41FA5}">
                      <a16:colId xmlns="" xmlns:a16="http://schemas.microsoft.com/office/drawing/2014/main" val="957683728"/>
                    </a:ext>
                  </a:extLst>
                </a:gridCol>
              </a:tblGrid>
              <a:tr h="370840">
                <a:tc>
                  <a:txBody>
                    <a:bodyPr/>
                    <a:lstStyle/>
                    <a:p>
                      <a:r>
                        <a:rPr lang="en-US" sz="1600" dirty="0"/>
                        <a:t>Node Condition</a:t>
                      </a:r>
                    </a:p>
                  </a:txBody>
                  <a:tcPr/>
                </a:tc>
                <a:tc>
                  <a:txBody>
                    <a:bodyPr/>
                    <a:lstStyle/>
                    <a:p>
                      <a:r>
                        <a:rPr lang="en-US" sz="1600" dirty="0"/>
                        <a:t>Description</a:t>
                      </a:r>
                    </a:p>
                  </a:txBody>
                  <a:tcPr/>
                </a:tc>
                <a:extLst>
                  <a:ext uri="{0D108BD9-81ED-4DB2-BD59-A6C34878D82A}">
                    <a16:rowId xmlns="" xmlns:a16="http://schemas.microsoft.com/office/drawing/2014/main" val="1344152448"/>
                  </a:ext>
                </a:extLst>
              </a:tr>
              <a:tr h="370840">
                <a:tc>
                  <a:txBody>
                    <a:bodyPr/>
                    <a:lstStyle/>
                    <a:p>
                      <a:r>
                        <a:rPr lang="en-US" sz="1400" dirty="0" err="1"/>
                        <a:t>OutOfDisk</a:t>
                      </a:r>
                      <a:endParaRPr lang="en-US" sz="1400" dirty="0"/>
                    </a:p>
                  </a:txBody>
                  <a:tcPr/>
                </a:tc>
                <a:tc>
                  <a:txBody>
                    <a:bodyPr/>
                    <a:lstStyle/>
                    <a:p>
                      <a:r>
                        <a:rPr lang="en-US" sz="1400" b="1" dirty="0"/>
                        <a:t>True </a:t>
                      </a:r>
                      <a:r>
                        <a:rPr lang="en-US" sz="1400" dirty="0"/>
                        <a:t>if there is insufficient free space on the node for adding new pods</a:t>
                      </a:r>
                    </a:p>
                    <a:p>
                      <a:r>
                        <a:rPr lang="en-US" sz="1400" b="1" dirty="0"/>
                        <a:t>False</a:t>
                      </a:r>
                      <a:r>
                        <a:rPr lang="en-US" sz="1400" dirty="0"/>
                        <a:t> otherwise</a:t>
                      </a:r>
                    </a:p>
                  </a:txBody>
                  <a:tcPr/>
                </a:tc>
                <a:extLst>
                  <a:ext uri="{0D108BD9-81ED-4DB2-BD59-A6C34878D82A}">
                    <a16:rowId xmlns="" xmlns:a16="http://schemas.microsoft.com/office/drawing/2014/main" val="2177962631"/>
                  </a:ext>
                </a:extLst>
              </a:tr>
              <a:tr h="370840">
                <a:tc>
                  <a:txBody>
                    <a:bodyPr/>
                    <a:lstStyle/>
                    <a:p>
                      <a:r>
                        <a:rPr lang="en-US" sz="1400" dirty="0"/>
                        <a:t>Ready</a:t>
                      </a:r>
                    </a:p>
                  </a:txBody>
                  <a:tcPr/>
                </a:tc>
                <a:tc>
                  <a:txBody>
                    <a:bodyPr/>
                    <a:lstStyle/>
                    <a:p>
                      <a:r>
                        <a:rPr lang="en-US" sz="1400" b="1" dirty="0"/>
                        <a:t>True </a:t>
                      </a:r>
                      <a:r>
                        <a:rPr lang="en-US" sz="1400" dirty="0"/>
                        <a:t>if the node is healthy and ready to accept pods</a:t>
                      </a:r>
                    </a:p>
                    <a:p>
                      <a:r>
                        <a:rPr lang="en-US" sz="1400" b="1" dirty="0"/>
                        <a:t>False</a:t>
                      </a:r>
                      <a:r>
                        <a:rPr lang="en-US" sz="1400" dirty="0"/>
                        <a:t> if the node is not healthy and not accepting pods</a:t>
                      </a:r>
                    </a:p>
                    <a:p>
                      <a:r>
                        <a:rPr lang="en-US" sz="1400" b="1" dirty="0"/>
                        <a:t>Unknown </a:t>
                      </a:r>
                      <a:r>
                        <a:rPr lang="en-US" sz="1400" dirty="0"/>
                        <a:t>if the node controller has not heard from the node in the last 40 seconds</a:t>
                      </a:r>
                    </a:p>
                  </a:txBody>
                  <a:tcPr/>
                </a:tc>
                <a:extLst>
                  <a:ext uri="{0D108BD9-81ED-4DB2-BD59-A6C34878D82A}">
                    <a16:rowId xmlns="" xmlns:a16="http://schemas.microsoft.com/office/drawing/2014/main" val="4042918267"/>
                  </a:ext>
                </a:extLst>
              </a:tr>
              <a:tr h="370840">
                <a:tc>
                  <a:txBody>
                    <a:bodyPr/>
                    <a:lstStyle/>
                    <a:p>
                      <a:r>
                        <a:rPr lang="en-US" sz="1400" dirty="0" err="1"/>
                        <a:t>MemoryPressure</a:t>
                      </a:r>
                      <a:endParaRPr lang="en-US" sz="1400" dirty="0"/>
                    </a:p>
                  </a:txBody>
                  <a:tcPr/>
                </a:tc>
                <a:tc>
                  <a:txBody>
                    <a:bodyPr/>
                    <a:lstStyle/>
                    <a:p>
                      <a:r>
                        <a:rPr lang="en-US" sz="1400" b="1" dirty="0"/>
                        <a:t>True </a:t>
                      </a:r>
                      <a:r>
                        <a:rPr lang="en-US" sz="1400" dirty="0"/>
                        <a:t>if pressure exists on the node memory (i.e. memory is low)</a:t>
                      </a:r>
                    </a:p>
                    <a:p>
                      <a:r>
                        <a:rPr lang="en-US" sz="1400" b="1" dirty="0"/>
                        <a:t>False</a:t>
                      </a:r>
                      <a:r>
                        <a:rPr lang="en-US" sz="1400" dirty="0"/>
                        <a:t> otherwise</a:t>
                      </a:r>
                    </a:p>
                  </a:txBody>
                  <a:tcPr/>
                </a:tc>
                <a:extLst>
                  <a:ext uri="{0D108BD9-81ED-4DB2-BD59-A6C34878D82A}">
                    <a16:rowId xmlns="" xmlns:a16="http://schemas.microsoft.com/office/drawing/2014/main" val="3137324451"/>
                  </a:ext>
                </a:extLst>
              </a:tr>
              <a:tr h="370840">
                <a:tc>
                  <a:txBody>
                    <a:bodyPr/>
                    <a:lstStyle/>
                    <a:p>
                      <a:r>
                        <a:rPr lang="en-US" sz="1400" dirty="0" err="1"/>
                        <a:t>DiskPressure</a:t>
                      </a:r>
                      <a:endParaRPr lang="en-US" sz="1400" dirty="0"/>
                    </a:p>
                  </a:txBody>
                  <a:tcPr/>
                </a:tc>
                <a:tc>
                  <a:txBody>
                    <a:bodyPr/>
                    <a:lstStyle/>
                    <a:p>
                      <a:r>
                        <a:rPr lang="en-US" sz="1400" b="1" dirty="0"/>
                        <a:t>True </a:t>
                      </a:r>
                      <a:r>
                        <a:rPr lang="en-US" sz="1400" dirty="0"/>
                        <a:t>if pressure exists on the disk size (i.e. disk capacity is low)</a:t>
                      </a:r>
                    </a:p>
                    <a:p>
                      <a:r>
                        <a:rPr lang="en-US" sz="1400" b="1" dirty="0"/>
                        <a:t>False</a:t>
                      </a:r>
                      <a:r>
                        <a:rPr lang="en-US" sz="1400" dirty="0"/>
                        <a:t> otherwise</a:t>
                      </a:r>
                    </a:p>
                  </a:txBody>
                  <a:tcPr/>
                </a:tc>
                <a:extLst>
                  <a:ext uri="{0D108BD9-81ED-4DB2-BD59-A6C34878D82A}">
                    <a16:rowId xmlns="" xmlns:a16="http://schemas.microsoft.com/office/drawing/2014/main" val="1101911708"/>
                  </a:ext>
                </a:extLst>
              </a:tr>
              <a:tr h="370840">
                <a:tc>
                  <a:txBody>
                    <a:bodyPr/>
                    <a:lstStyle/>
                    <a:p>
                      <a:r>
                        <a:rPr lang="en-US" sz="1400" dirty="0" err="1"/>
                        <a:t>NetworkUnavailable</a:t>
                      </a:r>
                      <a:endParaRPr lang="en-US" sz="1400" dirty="0"/>
                    </a:p>
                  </a:txBody>
                  <a:tcPr/>
                </a:tc>
                <a:tc>
                  <a:txBody>
                    <a:bodyPr/>
                    <a:lstStyle/>
                    <a:p>
                      <a:r>
                        <a:rPr lang="en-US" sz="1400" b="1" dirty="0"/>
                        <a:t>True</a:t>
                      </a:r>
                      <a:r>
                        <a:rPr lang="en-US" sz="1400" dirty="0"/>
                        <a:t> if the network for the node is not correctly configured</a:t>
                      </a:r>
                    </a:p>
                    <a:p>
                      <a:r>
                        <a:rPr lang="en-US" sz="1400" b="1" dirty="0"/>
                        <a:t>False</a:t>
                      </a:r>
                      <a:r>
                        <a:rPr lang="en-US" sz="1400" dirty="0"/>
                        <a:t> otherwise</a:t>
                      </a:r>
                    </a:p>
                  </a:txBody>
                  <a:tcPr/>
                </a:tc>
                <a:extLst>
                  <a:ext uri="{0D108BD9-81ED-4DB2-BD59-A6C34878D82A}">
                    <a16:rowId xmlns="" xmlns:a16="http://schemas.microsoft.com/office/drawing/2014/main" val="480015257"/>
                  </a:ext>
                </a:extLst>
              </a:tr>
              <a:tr h="370840">
                <a:tc>
                  <a:txBody>
                    <a:bodyPr/>
                    <a:lstStyle/>
                    <a:p>
                      <a:r>
                        <a:rPr lang="en-US" sz="1400" dirty="0" err="1"/>
                        <a:t>ConfigOK</a:t>
                      </a:r>
                      <a:endParaRPr lang="en-US" sz="1400" dirty="0"/>
                    </a:p>
                  </a:txBody>
                  <a:tcPr/>
                </a:tc>
                <a:tc>
                  <a:txBody>
                    <a:bodyPr/>
                    <a:lstStyle/>
                    <a:p>
                      <a:r>
                        <a:rPr lang="en-US" sz="1400" b="1" dirty="0"/>
                        <a:t>True</a:t>
                      </a:r>
                      <a:r>
                        <a:rPr lang="en-US" sz="1400" dirty="0"/>
                        <a:t> if </a:t>
                      </a:r>
                      <a:r>
                        <a:rPr lang="en-US" sz="1400" dirty="0" err="1"/>
                        <a:t>kubelet</a:t>
                      </a:r>
                      <a:r>
                        <a:rPr lang="en-US" sz="1400" dirty="0"/>
                        <a:t> is correctly configured</a:t>
                      </a:r>
                    </a:p>
                    <a:p>
                      <a:r>
                        <a:rPr lang="en-US" sz="1400" b="1" dirty="0"/>
                        <a:t>False </a:t>
                      </a:r>
                      <a:r>
                        <a:rPr lang="en-US" sz="1400" dirty="0"/>
                        <a:t>otherwise</a:t>
                      </a:r>
                    </a:p>
                  </a:txBody>
                  <a:tcPr/>
                </a:tc>
                <a:extLst>
                  <a:ext uri="{0D108BD9-81ED-4DB2-BD59-A6C34878D82A}">
                    <a16:rowId xmlns="" xmlns:a16="http://schemas.microsoft.com/office/drawing/2014/main" val="2313848072"/>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smtClean="0">
                <a:solidFill>
                  <a:schemeClr val="tx1"/>
                </a:solidFill>
                <a:latin typeface="Arial" pitchFamily="34" charset="0"/>
                <a:cs typeface="Arial" pitchFamily="34" charset="0"/>
              </a:rPr>
              <a:t>Network Overview</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844824"/>
            <a:ext cx="8229600" cy="4325112"/>
          </a:xfrm>
        </p:spPr>
        <p:txBody>
          <a:bodyPr>
            <a:normAutofit/>
          </a:bodyPr>
          <a:lstStyle/>
          <a:p>
            <a:pPr marL="0" indent="0">
              <a:buNone/>
            </a:pPr>
            <a:r>
              <a:rPr lang="en-US" sz="1800" dirty="0" smtClean="0">
                <a:latin typeface="Arial" pitchFamily="34" charset="0"/>
                <a:cs typeface="Arial" pitchFamily="34" charset="0"/>
              </a:rPr>
              <a:t>By design, </a:t>
            </a:r>
            <a:r>
              <a:rPr lang="en-US" sz="1800" dirty="0" err="1" smtClean="0">
                <a:latin typeface="Arial" pitchFamily="34" charset="0"/>
                <a:cs typeface="Arial" pitchFamily="34" charset="0"/>
              </a:rPr>
              <a:t>Kubernetes</a:t>
            </a:r>
            <a:r>
              <a:rPr lang="en-US" sz="1800" dirty="0" smtClean="0">
                <a:latin typeface="Arial" pitchFamily="34" charset="0"/>
                <a:cs typeface="Arial" pitchFamily="34" charset="0"/>
              </a:rPr>
              <a:t> does not install a networking solution upon creation of the cluster. </a:t>
            </a:r>
            <a:r>
              <a:rPr lang="en-US" sz="1800" dirty="0" err="1" smtClean="0">
                <a:latin typeface="Arial" pitchFamily="34" charset="0"/>
                <a:cs typeface="Arial" pitchFamily="34" charset="0"/>
              </a:rPr>
              <a:t>Kubernetes</a:t>
            </a:r>
            <a:r>
              <a:rPr lang="en-US" sz="1800" dirty="0" smtClean="0">
                <a:latin typeface="Arial" pitchFamily="34" charset="0"/>
                <a:cs typeface="Arial" pitchFamily="34" charset="0"/>
              </a:rPr>
              <a:t> aims to preserve user choice and flexibility where it is important. This means a third-party CNI-compliant networking solution must be installed by using </a:t>
            </a:r>
            <a:r>
              <a:rPr lang="en-US" sz="1800" i="1" dirty="0" err="1" smtClean="0">
                <a:latin typeface="Arial" pitchFamily="34" charset="0"/>
                <a:cs typeface="Arial" pitchFamily="34" charset="0"/>
              </a:rPr>
              <a:t>kubectl</a:t>
            </a:r>
            <a:r>
              <a:rPr lang="en-US" sz="1800" i="1" dirty="0" smtClean="0">
                <a:latin typeface="Arial" pitchFamily="34" charset="0"/>
                <a:cs typeface="Arial" pitchFamily="34" charset="0"/>
              </a:rPr>
              <a:t> apply</a:t>
            </a:r>
            <a:r>
              <a:rPr lang="en-US" sz="1800" dirty="0" smtClean="0">
                <a:latin typeface="Arial" pitchFamily="34" charset="0"/>
                <a:cs typeface="Arial" pitchFamily="34" charset="0"/>
              </a:rPr>
              <a:t>.</a:t>
            </a:r>
          </a:p>
          <a:p>
            <a:pPr marL="0" indent="0">
              <a:buNone/>
            </a:pPr>
            <a:endParaRPr lang="en-US" sz="1800" dirty="0" smtClean="0">
              <a:latin typeface="Arial" pitchFamily="34" charset="0"/>
              <a:cs typeface="Arial" pitchFamily="34" charset="0"/>
            </a:endParaRPr>
          </a:p>
          <a:p>
            <a:pPr marL="0" indent="0">
              <a:buNone/>
            </a:pPr>
            <a:r>
              <a:rPr lang="en-US" sz="1800" dirty="0" smtClean="0">
                <a:latin typeface="Arial" pitchFamily="34" charset="0"/>
                <a:cs typeface="Arial" pitchFamily="34" charset="0"/>
              </a:rPr>
              <a:t>While there are numerous networking solutions given as examples in </a:t>
            </a:r>
            <a:r>
              <a:rPr lang="en-US" sz="1800" dirty="0" err="1" smtClean="0">
                <a:latin typeface="Arial" pitchFamily="34" charset="0"/>
                <a:cs typeface="Arial" pitchFamily="34" charset="0"/>
                <a:hlinkClick r:id="rId2"/>
              </a:rPr>
              <a:t>Kubernetes</a:t>
            </a:r>
            <a:r>
              <a:rPr lang="en-US" sz="1800" dirty="0" smtClean="0">
                <a:latin typeface="Arial" pitchFamily="34" charset="0"/>
                <a:cs typeface="Arial" pitchFamily="34" charset="0"/>
                <a:hlinkClick r:id="rId2"/>
              </a:rPr>
              <a:t> documentation</a:t>
            </a:r>
            <a:r>
              <a:rPr lang="en-US" sz="1800" dirty="0" smtClean="0">
                <a:latin typeface="Arial" pitchFamily="34" charset="0"/>
                <a:cs typeface="Arial" pitchFamily="34" charset="0"/>
              </a:rPr>
              <a:t>, the most commonly used seem to be Calico, Flannel and Weave Net. Since PV First utilizes Weave Net, the deck will focus on Weave Net.</a:t>
            </a:r>
          </a:p>
          <a:p>
            <a:pPr>
              <a:buNone/>
            </a:pPr>
            <a:endParaRPr lang="en-IN"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1066800"/>
          </a:xfrm>
        </p:spPr>
        <p:txBody>
          <a:bodyPr/>
          <a:lstStyle/>
          <a:p>
            <a:r>
              <a:rPr lang="en-GB" dirty="0" err="1" smtClean="0">
                <a:solidFill>
                  <a:schemeClr val="tx1"/>
                </a:solidFill>
              </a:rPr>
              <a:t>Kubernetes</a:t>
            </a:r>
            <a:r>
              <a:rPr lang="en-GB" dirty="0" smtClean="0">
                <a:solidFill>
                  <a:schemeClr val="tx1"/>
                </a:solidFill>
              </a:rPr>
              <a:t> Cluster Objects</a:t>
            </a:r>
            <a:endParaRPr lang="en-IN" dirty="0">
              <a:solidFill>
                <a:schemeClr val="tx1"/>
              </a:solidFill>
            </a:endParaRPr>
          </a:p>
        </p:txBody>
      </p:sp>
      <p:graphicFrame>
        <p:nvGraphicFramePr>
          <p:cNvPr id="4" name="Diagram 3">
            <a:extLst>
              <a:ext uri="{FF2B5EF4-FFF2-40B4-BE49-F238E27FC236}">
                <a16:creationId xmlns="" xmlns:a16="http://schemas.microsoft.com/office/drawing/2014/main" id="{A2B3DA47-1C91-49A6-91CB-5876226A3BD9}"/>
              </a:ext>
            </a:extLst>
          </p:cNvPr>
          <p:cNvGraphicFramePr/>
          <p:nvPr>
            <p:extLst>
              <p:ext uri="{D42A27DB-BD31-4B8C-83A1-F6EECF244321}">
                <p14:modId xmlns="" xmlns:p14="http://schemas.microsoft.com/office/powerpoint/2010/main" val="27634960"/>
              </p:ext>
            </p:extLst>
          </p:nvPr>
        </p:nvGraphicFramePr>
        <p:xfrm>
          <a:off x="467544" y="1916832"/>
          <a:ext cx="8232303" cy="4695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1066800"/>
          </a:xfrm>
        </p:spPr>
        <p:txBody>
          <a:bodyPr/>
          <a:lstStyle/>
          <a:p>
            <a:r>
              <a:rPr lang="en-GB" dirty="0" smtClean="0">
                <a:solidFill>
                  <a:schemeClr val="tx1"/>
                </a:solidFill>
                <a:latin typeface="Arial" pitchFamily="34" charset="0"/>
                <a:cs typeface="Arial" pitchFamily="34" charset="0"/>
              </a:rPr>
              <a:t>Images</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467544" y="1844824"/>
            <a:ext cx="8229600" cy="4325112"/>
          </a:xfrm>
        </p:spPr>
        <p:txBody>
          <a:bodyPr>
            <a:noAutofit/>
          </a:bodyPr>
          <a:lstStyle/>
          <a:p>
            <a:pPr marL="0" indent="0">
              <a:buNone/>
            </a:pPr>
            <a:r>
              <a:rPr lang="en-US" sz="1600" dirty="0" err="1" smtClean="0"/>
              <a:t>Kubernetes</a:t>
            </a:r>
            <a:r>
              <a:rPr lang="en-US" sz="1600" dirty="0" smtClean="0"/>
              <a:t> uses images create from the container runtime that is implemented within the cluster. </a:t>
            </a:r>
            <a:r>
              <a:rPr lang="en-US" sz="1600" dirty="0" err="1" smtClean="0"/>
              <a:t>Docker</a:t>
            </a:r>
            <a:r>
              <a:rPr lang="en-US" sz="1600" dirty="0" smtClean="0"/>
              <a:t> is the container runtime used by PV First and will be used as the example</a:t>
            </a:r>
          </a:p>
          <a:p>
            <a:pPr marL="0" indent="0">
              <a:buNone/>
            </a:pPr>
            <a:r>
              <a:rPr lang="en-US" sz="1600" dirty="0" smtClean="0"/>
              <a:t/>
            </a:r>
            <a:br>
              <a:rPr lang="en-US" sz="1600" dirty="0" smtClean="0"/>
            </a:br>
            <a:r>
              <a:rPr lang="en-US" sz="1600" dirty="0" smtClean="0"/>
              <a:t>A </a:t>
            </a:r>
            <a:r>
              <a:rPr lang="en-US" sz="1600" dirty="0" err="1" smtClean="0"/>
              <a:t>Docker</a:t>
            </a:r>
            <a:r>
              <a:rPr lang="en-US" sz="1600" dirty="0" smtClean="0"/>
              <a:t> image is created and pushed to a registry (</a:t>
            </a:r>
            <a:r>
              <a:rPr lang="en-US" sz="1600" dirty="0" err="1" smtClean="0"/>
              <a:t>DockerHub</a:t>
            </a:r>
            <a:r>
              <a:rPr lang="en-US" sz="1600" dirty="0" smtClean="0"/>
              <a:t>) before referring to it in a </a:t>
            </a:r>
            <a:r>
              <a:rPr lang="en-US" sz="1600" dirty="0" err="1" smtClean="0"/>
              <a:t>Kubernetes</a:t>
            </a:r>
            <a:r>
              <a:rPr lang="en-US" sz="1600" dirty="0" smtClean="0"/>
              <a:t> pod.</a:t>
            </a:r>
          </a:p>
          <a:p>
            <a:pPr marL="0" indent="0">
              <a:buNone/>
            </a:pPr>
            <a:endParaRPr lang="en-US" sz="1600" dirty="0" smtClean="0"/>
          </a:p>
          <a:p>
            <a:pPr marL="0" indent="0">
              <a:buNone/>
            </a:pPr>
            <a:r>
              <a:rPr lang="en-US" sz="1600" dirty="0" smtClean="0"/>
              <a:t>The default pull policy is </a:t>
            </a:r>
            <a:r>
              <a:rPr lang="en-US" sz="1600" dirty="0" err="1" smtClean="0"/>
              <a:t>IfNotPresent</a:t>
            </a:r>
            <a:r>
              <a:rPr lang="en-US" sz="1600" dirty="0" smtClean="0"/>
              <a:t> which causes the </a:t>
            </a:r>
            <a:r>
              <a:rPr lang="en-US" sz="1600" dirty="0" err="1" smtClean="0"/>
              <a:t>kubelet</a:t>
            </a:r>
            <a:r>
              <a:rPr lang="en-US" sz="1600" dirty="0" smtClean="0"/>
              <a:t> to not pull an image if it already exists. To change this, set the </a:t>
            </a:r>
            <a:r>
              <a:rPr lang="en-US" sz="1600" dirty="0" err="1" smtClean="0"/>
              <a:t>imagePullPolicy</a:t>
            </a:r>
            <a:r>
              <a:rPr lang="en-US" sz="1600" dirty="0" smtClean="0"/>
              <a:t> of the container to Always. While using the :latest tag is alternative option to force an image pull, it has been deprecated and does not follow best practices. The use of :latest makes it difficult to track versions of an image when deployed and limits the ability to roll back. </a:t>
            </a:r>
          </a:p>
          <a:p>
            <a:pPr marL="0" indent="0">
              <a:buNone/>
            </a:pPr>
            <a:endParaRPr lang="en-US" sz="1600" dirty="0" smtClean="0"/>
          </a:p>
          <a:p>
            <a:pPr marL="0" indent="0">
              <a:buNone/>
            </a:pPr>
            <a:r>
              <a:rPr lang="en-US" sz="1600" dirty="0" smtClean="0"/>
              <a:t>Private registries may require keys to read images from them. Credentials can be provided in several ways:</a:t>
            </a:r>
          </a:p>
          <a:p>
            <a:pPr lvl="1"/>
            <a:endParaRPr lang="en-US" sz="1600" dirty="0" smtClean="0"/>
          </a:p>
          <a:p>
            <a:pPr lvl="1"/>
            <a:r>
              <a:rPr lang="en-US" sz="1600" dirty="0" smtClean="0">
                <a:hlinkClick r:id="rId2"/>
              </a:rPr>
              <a:t>https://kubernetes.io/docs/concepts/containers/images/</a:t>
            </a:r>
            <a:endParaRPr lang="en-US" sz="1600" dirty="0" smtClean="0"/>
          </a:p>
          <a:p>
            <a:pPr lvl="1"/>
            <a:endParaRPr lang="en-US" sz="1600" dirty="0" smtClean="0"/>
          </a:p>
          <a:p>
            <a:pPr>
              <a:buNone/>
            </a:pPr>
            <a:endParaRPr lang="en-IN"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Kubernetes</a:t>
            </a:r>
            <a:r>
              <a:rPr lang="en-IN" dirty="0" smtClean="0"/>
              <a:t> Tutorial</a:t>
            </a:r>
            <a:endParaRPr lang="en-IN" dirty="0"/>
          </a:p>
        </p:txBody>
      </p:sp>
      <p:sp>
        <p:nvSpPr>
          <p:cNvPr id="3" name="Content Placeholder 2"/>
          <p:cNvSpPr>
            <a:spLocks noGrp="1"/>
          </p:cNvSpPr>
          <p:nvPr>
            <p:ph idx="1"/>
          </p:nvPr>
        </p:nvSpPr>
        <p:spPr/>
        <p:txBody>
          <a:bodyPr>
            <a:normAutofit/>
          </a:bodyPr>
          <a:lstStyle/>
          <a:p>
            <a:pPr>
              <a:buNone/>
            </a:pPr>
            <a:r>
              <a:rPr lang="en-IN" sz="2000" dirty="0" smtClean="0"/>
              <a:t>Day-1) </a:t>
            </a:r>
            <a:r>
              <a:rPr lang="en-IN" sz="2000" dirty="0" err="1" smtClean="0"/>
              <a:t>Kubernetes</a:t>
            </a:r>
            <a:r>
              <a:rPr lang="en-IN" sz="2000" dirty="0" smtClean="0"/>
              <a:t> Introduction</a:t>
            </a:r>
          </a:p>
          <a:p>
            <a:pPr>
              <a:buNone/>
            </a:pPr>
            <a:r>
              <a:rPr lang="en-IN" sz="2000" dirty="0" smtClean="0"/>
              <a:t>		a) Introduction</a:t>
            </a:r>
          </a:p>
          <a:p>
            <a:pPr>
              <a:buNone/>
            </a:pPr>
            <a:r>
              <a:rPr lang="en-IN" sz="2000" dirty="0" smtClean="0"/>
              <a:t>		b) </a:t>
            </a:r>
            <a:r>
              <a:rPr lang="en-IN" sz="2000" dirty="0" err="1" smtClean="0"/>
              <a:t>Kubernetes</a:t>
            </a:r>
            <a:r>
              <a:rPr lang="en-IN" sz="2000" dirty="0" smtClean="0"/>
              <a:t> Architecture</a:t>
            </a:r>
          </a:p>
          <a:p>
            <a:pPr>
              <a:buNone/>
            </a:pPr>
            <a:r>
              <a:rPr lang="en-IN" sz="2000" dirty="0" smtClean="0"/>
              <a:t>		c) </a:t>
            </a:r>
            <a:r>
              <a:rPr lang="en-IN" sz="2000" dirty="0" err="1" smtClean="0"/>
              <a:t>Kubernetes</a:t>
            </a:r>
            <a:r>
              <a:rPr lang="en-IN" sz="2000" dirty="0" smtClean="0"/>
              <a:t> Objects</a:t>
            </a:r>
          </a:p>
          <a:p>
            <a:pPr>
              <a:buNone/>
            </a:pPr>
            <a:r>
              <a:rPr lang="en-IN" sz="2000" dirty="0" smtClean="0"/>
              <a:t>Day-2) </a:t>
            </a:r>
            <a:r>
              <a:rPr lang="en-IN" sz="2000" dirty="0" err="1" smtClean="0"/>
              <a:t>Kubernetes</a:t>
            </a:r>
            <a:r>
              <a:rPr lang="en-IN" sz="2000" dirty="0" smtClean="0"/>
              <a:t> scripts examples and real-time scenarios</a:t>
            </a:r>
          </a:p>
          <a:p>
            <a:pPr>
              <a:buNone/>
            </a:pPr>
            <a:r>
              <a:rPr lang="en-IN" sz="2000" dirty="0" smtClean="0"/>
              <a:t>Day-3) Auto scaling and Roll-Back of app deployments</a:t>
            </a:r>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effectLst>
                  <a:outerShdw blurRad="38100" dist="38100" dir="2700000" algn="tl">
                    <a:srgbClr val="C0C0C0"/>
                  </a:outerShdw>
                </a:effectLst>
              </a:rPr>
              <a:t>Container Environment Variables</a:t>
            </a:r>
            <a:endParaRPr lang="en-IN" dirty="0">
              <a:solidFill>
                <a:schemeClr val="tx1"/>
              </a:solidFill>
            </a:endParaRPr>
          </a:p>
        </p:txBody>
      </p:sp>
      <p:sp>
        <p:nvSpPr>
          <p:cNvPr id="3" name="Content Placeholder 2"/>
          <p:cNvSpPr>
            <a:spLocks noGrp="1"/>
          </p:cNvSpPr>
          <p:nvPr>
            <p:ph idx="1"/>
          </p:nvPr>
        </p:nvSpPr>
        <p:spPr/>
        <p:txBody>
          <a:bodyPr/>
          <a:lstStyle/>
          <a:p>
            <a:pPr marL="0" indent="0">
              <a:buNone/>
            </a:pPr>
            <a:r>
              <a:rPr lang="en-US" sz="1400" dirty="0" smtClean="0"/>
              <a:t>The </a:t>
            </a:r>
            <a:r>
              <a:rPr lang="en-US" sz="1400" dirty="0" err="1" smtClean="0"/>
              <a:t>Kubernetes</a:t>
            </a:r>
            <a:r>
              <a:rPr lang="en-US" sz="1400" dirty="0" smtClean="0"/>
              <a:t> container environment provides several important resources to containers:</a:t>
            </a:r>
          </a:p>
          <a:p>
            <a:pPr lvl="1"/>
            <a:r>
              <a:rPr lang="en-US" sz="1200" dirty="0" smtClean="0">
                <a:solidFill>
                  <a:schemeClr val="tx1"/>
                </a:solidFill>
              </a:rPr>
              <a:t>A </a:t>
            </a:r>
            <a:r>
              <a:rPr lang="en-US" sz="1200" dirty="0" err="1" smtClean="0">
                <a:solidFill>
                  <a:schemeClr val="tx1"/>
                </a:solidFill>
              </a:rPr>
              <a:t>filesystem</a:t>
            </a:r>
            <a:r>
              <a:rPr lang="en-US" sz="1200" dirty="0" smtClean="0">
                <a:solidFill>
                  <a:schemeClr val="tx1"/>
                </a:solidFill>
              </a:rPr>
              <a:t> which is a combination of an image and one or more volumes</a:t>
            </a:r>
          </a:p>
          <a:p>
            <a:pPr lvl="1"/>
            <a:r>
              <a:rPr lang="en-US" sz="1200" dirty="0" smtClean="0">
                <a:solidFill>
                  <a:schemeClr val="tx1"/>
                </a:solidFill>
              </a:rPr>
              <a:t>Information about the container itself</a:t>
            </a:r>
          </a:p>
          <a:p>
            <a:pPr lvl="1"/>
            <a:r>
              <a:rPr lang="en-US" sz="1200" dirty="0" smtClean="0">
                <a:solidFill>
                  <a:schemeClr val="tx1"/>
                </a:solidFill>
              </a:rPr>
              <a:t>Information about other objects in the cluster</a:t>
            </a:r>
          </a:p>
          <a:p>
            <a:pPr marL="0" indent="0">
              <a:buNone/>
            </a:pPr>
            <a:endParaRPr lang="en-US" sz="1400" dirty="0" smtClean="0"/>
          </a:p>
          <a:p>
            <a:pPr marL="0" indent="0">
              <a:buNone/>
            </a:pPr>
            <a:r>
              <a:rPr lang="en-US" sz="1400" b="1" u="sng" dirty="0" smtClean="0"/>
              <a:t>Container Information:</a:t>
            </a:r>
          </a:p>
          <a:p>
            <a:pPr lvl="1"/>
            <a:r>
              <a:rPr lang="en-US" sz="1200" dirty="0" smtClean="0">
                <a:solidFill>
                  <a:schemeClr val="tx1"/>
                </a:solidFill>
              </a:rPr>
              <a:t>The </a:t>
            </a:r>
            <a:r>
              <a:rPr lang="en-US" sz="1200" i="1" dirty="0" smtClean="0">
                <a:solidFill>
                  <a:schemeClr val="tx1"/>
                </a:solidFill>
              </a:rPr>
              <a:t>hostname</a:t>
            </a:r>
            <a:r>
              <a:rPr lang="en-US" sz="1200" dirty="0" smtClean="0">
                <a:solidFill>
                  <a:schemeClr val="tx1"/>
                </a:solidFill>
              </a:rPr>
              <a:t> of a container is the name of the pod in which the container is running.</a:t>
            </a:r>
          </a:p>
          <a:p>
            <a:pPr lvl="1"/>
            <a:r>
              <a:rPr lang="en-US" sz="1200" dirty="0" smtClean="0">
                <a:solidFill>
                  <a:schemeClr val="tx1"/>
                </a:solidFill>
              </a:rPr>
              <a:t>The pod name and namespace are available as environment variables</a:t>
            </a:r>
          </a:p>
          <a:p>
            <a:pPr lvl="1"/>
            <a:r>
              <a:rPr lang="en-US" sz="1200" dirty="0" smtClean="0">
                <a:solidFill>
                  <a:schemeClr val="tx1"/>
                </a:solidFill>
              </a:rPr>
              <a:t>User-defined environment variables from pod definitions (i.e. </a:t>
            </a:r>
            <a:r>
              <a:rPr lang="en-US" sz="1200" dirty="0" err="1" smtClean="0">
                <a:solidFill>
                  <a:schemeClr val="tx1"/>
                </a:solidFill>
              </a:rPr>
              <a:t>ConfigMap</a:t>
            </a:r>
            <a:r>
              <a:rPr lang="en-US" sz="1200" dirty="0" smtClean="0">
                <a:solidFill>
                  <a:schemeClr val="tx1"/>
                </a:solidFill>
              </a:rPr>
              <a:t>, Secrets) are available</a:t>
            </a:r>
          </a:p>
          <a:p>
            <a:pPr lvl="1"/>
            <a:r>
              <a:rPr lang="en-US" sz="1200" dirty="0" smtClean="0">
                <a:solidFill>
                  <a:schemeClr val="tx1"/>
                </a:solidFill>
              </a:rPr>
              <a:t>Statically defined environment-variables from the image (i.e. </a:t>
            </a:r>
            <a:r>
              <a:rPr lang="en-US" sz="1200" dirty="0" err="1" smtClean="0">
                <a:solidFill>
                  <a:schemeClr val="tx1"/>
                </a:solidFill>
              </a:rPr>
              <a:t>Dockerfile</a:t>
            </a:r>
            <a:r>
              <a:rPr lang="en-US" sz="1200" dirty="0" smtClean="0">
                <a:solidFill>
                  <a:schemeClr val="tx1"/>
                </a:solidFill>
              </a:rPr>
              <a:t>) are available</a:t>
            </a:r>
          </a:p>
          <a:p>
            <a:pPr marL="0" indent="0">
              <a:buNone/>
            </a:pPr>
            <a:endParaRPr lang="en-US" sz="1400" dirty="0" smtClean="0"/>
          </a:p>
          <a:p>
            <a:pPr marL="0" indent="0">
              <a:buNone/>
            </a:pPr>
            <a:r>
              <a:rPr lang="en-US" sz="1400" b="1" u="sng" dirty="0" smtClean="0"/>
              <a:t>Cluster Information:</a:t>
            </a:r>
          </a:p>
          <a:p>
            <a:pPr lvl="1"/>
            <a:r>
              <a:rPr lang="en-US" sz="1200" dirty="0" smtClean="0">
                <a:solidFill>
                  <a:schemeClr val="tx1"/>
                </a:solidFill>
              </a:rPr>
              <a:t>A list of all services that were running when the container was created are available as environment variables</a:t>
            </a:r>
          </a:p>
          <a:p>
            <a:pPr lvl="1"/>
            <a:r>
              <a:rPr lang="en-US" sz="1200" dirty="0" smtClean="0">
                <a:solidFill>
                  <a:schemeClr val="tx1"/>
                </a:solidFill>
              </a:rPr>
              <a:t>Services have dedicated IP addresses and are available to a container via DNS when the DNS </a:t>
            </a:r>
            <a:r>
              <a:rPr lang="en-US" sz="1200" dirty="0" err="1" smtClean="0">
                <a:solidFill>
                  <a:schemeClr val="tx1"/>
                </a:solidFill>
              </a:rPr>
              <a:t>addon</a:t>
            </a:r>
            <a:r>
              <a:rPr lang="en-US" sz="1200" dirty="0" smtClean="0">
                <a:solidFill>
                  <a:schemeClr val="tx1"/>
                </a:solidFill>
              </a:rPr>
              <a:t> is enabled.</a:t>
            </a:r>
          </a:p>
          <a:p>
            <a:pPr>
              <a:buNone/>
            </a:pP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err="1" smtClean="0">
                <a:solidFill>
                  <a:schemeClr val="tx1"/>
                </a:solidFill>
              </a:rPr>
              <a:t>Kubernetes</a:t>
            </a:r>
            <a:r>
              <a:rPr lang="en-GB" dirty="0" smtClean="0">
                <a:solidFill>
                  <a:schemeClr val="tx1"/>
                </a:solidFill>
                <a:effectLst>
                  <a:outerShdw blurRad="38100" dist="38100" dir="2700000" algn="tl">
                    <a:srgbClr val="C0C0C0"/>
                  </a:outerShdw>
                </a:effectLst>
              </a:rPr>
              <a:t> Pods</a:t>
            </a:r>
            <a:endParaRPr lang="en-IN" dirty="0">
              <a:solidFill>
                <a:schemeClr val="tx1"/>
              </a:solidFill>
            </a:endParaRPr>
          </a:p>
        </p:txBody>
      </p:sp>
      <p:sp>
        <p:nvSpPr>
          <p:cNvPr id="3" name="Content Placeholder 2"/>
          <p:cNvSpPr>
            <a:spLocks noGrp="1"/>
          </p:cNvSpPr>
          <p:nvPr>
            <p:ph idx="1"/>
          </p:nvPr>
        </p:nvSpPr>
        <p:spPr>
          <a:xfrm>
            <a:off x="539552" y="1844824"/>
            <a:ext cx="8229600" cy="4325112"/>
          </a:xfrm>
        </p:spPr>
        <p:txBody>
          <a:bodyPr>
            <a:normAutofit/>
          </a:bodyPr>
          <a:lstStyle/>
          <a:p>
            <a:pPr marL="0" indent="0">
              <a:buNone/>
            </a:pPr>
            <a:r>
              <a:rPr lang="en-US" sz="1400" dirty="0" smtClean="0"/>
              <a:t>This section provides an overview of a Pod, the smallest deployable object in </a:t>
            </a:r>
            <a:r>
              <a:rPr lang="en-US" sz="1400" dirty="0" err="1" smtClean="0"/>
              <a:t>Kubernetes</a:t>
            </a:r>
            <a:r>
              <a:rPr lang="en-US" sz="1400" dirty="0" smtClean="0"/>
              <a:t>, which represents a running process within the cluster.</a:t>
            </a:r>
          </a:p>
          <a:p>
            <a:pPr marL="0" indent="0">
              <a:buNone/>
            </a:pPr>
            <a:endParaRPr lang="en-US" sz="1400" dirty="0" smtClean="0"/>
          </a:p>
          <a:p>
            <a:pPr marL="0" indent="0">
              <a:buNone/>
            </a:pPr>
            <a:r>
              <a:rPr lang="en-US" sz="1400" dirty="0" smtClean="0"/>
              <a:t>A pod is the combination of an application container (or in some cases, multiple containers), storage resources, a unique network IP, and options on how the container(s) should run. A pod represents a unit of deployment: a single instance of an application in </a:t>
            </a:r>
            <a:r>
              <a:rPr lang="en-US" sz="1400" dirty="0" err="1" smtClean="0"/>
              <a:t>Kubernetes</a:t>
            </a:r>
            <a:r>
              <a:rPr lang="en-US" sz="1400" dirty="0" smtClean="0"/>
              <a:t>. </a:t>
            </a:r>
          </a:p>
          <a:p>
            <a:pPr marL="0" indent="0">
              <a:buNone/>
            </a:pPr>
            <a:endParaRPr lang="en-US" sz="1400" dirty="0" smtClean="0"/>
          </a:p>
          <a:p>
            <a:pPr marL="0" indent="0">
              <a:buNone/>
            </a:pPr>
            <a:r>
              <a:rPr lang="en-US" sz="1400" dirty="0" smtClean="0"/>
              <a:t>There are two main ways that a </a:t>
            </a:r>
            <a:r>
              <a:rPr lang="en-US" sz="1400" dirty="0" err="1" smtClean="0"/>
              <a:t>Kubernetes</a:t>
            </a:r>
            <a:r>
              <a:rPr lang="en-US" sz="1400" dirty="0" smtClean="0"/>
              <a:t> pod is used within a cluster:</a:t>
            </a:r>
          </a:p>
          <a:p>
            <a:pPr lvl="1"/>
            <a:r>
              <a:rPr lang="en-US" sz="1400" dirty="0" smtClean="0">
                <a:solidFill>
                  <a:schemeClr val="tx1"/>
                </a:solidFill>
              </a:rPr>
              <a:t>Single Container Pod: The “one-container-per-pod” model is the most common </a:t>
            </a:r>
            <a:r>
              <a:rPr lang="en-US" sz="1400" dirty="0" err="1" smtClean="0">
                <a:solidFill>
                  <a:schemeClr val="tx1"/>
                </a:solidFill>
              </a:rPr>
              <a:t>Kubernetes</a:t>
            </a:r>
            <a:r>
              <a:rPr lang="en-US" sz="1400" dirty="0" smtClean="0">
                <a:solidFill>
                  <a:schemeClr val="tx1"/>
                </a:solidFill>
              </a:rPr>
              <a:t> use case. The pod is used as a wrapper around a single container with its’ storage resources, networking and options. </a:t>
            </a:r>
            <a:r>
              <a:rPr lang="en-US" sz="1400" dirty="0" err="1" smtClean="0">
                <a:solidFill>
                  <a:schemeClr val="tx1"/>
                </a:solidFill>
              </a:rPr>
              <a:t>Kubernetes</a:t>
            </a:r>
            <a:r>
              <a:rPr lang="en-US" sz="1400" dirty="0" smtClean="0">
                <a:solidFill>
                  <a:schemeClr val="tx1"/>
                </a:solidFill>
              </a:rPr>
              <a:t> manages the pod rather than the container directly.</a:t>
            </a:r>
          </a:p>
          <a:p>
            <a:pPr lvl="1"/>
            <a:r>
              <a:rPr lang="en-US" sz="1400" dirty="0" smtClean="0">
                <a:solidFill>
                  <a:schemeClr val="tx1"/>
                </a:solidFill>
              </a:rPr>
              <a:t>Multi-Container Pods: A pod might contain an application composed of multiple co-located containers that are tightly coupled and need to share resources. These co-located containers might form a single process or application – one container is serving files from a shared volume to the public, while a separate “sidecar” container refreshes or updates those files. The pod wraps these containers and storage resources together as a single manageable entity.</a:t>
            </a:r>
          </a:p>
          <a:p>
            <a:pPr>
              <a:buNone/>
            </a:pPr>
            <a:endParaRPr lang="en-IN"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1066800"/>
          </a:xfrm>
        </p:spPr>
        <p:txBody>
          <a:bodyPr/>
          <a:lstStyle/>
          <a:p>
            <a:r>
              <a:rPr lang="en-GB" dirty="0" smtClean="0">
                <a:solidFill>
                  <a:schemeClr val="tx1"/>
                </a:solidFill>
              </a:rPr>
              <a:t>Multi-Container</a:t>
            </a:r>
            <a:r>
              <a:rPr lang="en-GB" dirty="0" smtClean="0">
                <a:solidFill>
                  <a:srgbClr val="66AA44"/>
                </a:solidFill>
                <a:effectLst>
                  <a:outerShdw blurRad="38100" dist="38100" dir="2700000" algn="tl">
                    <a:srgbClr val="C0C0C0"/>
                  </a:outerShdw>
                </a:effectLst>
              </a:rPr>
              <a:t> </a:t>
            </a:r>
            <a:r>
              <a:rPr lang="en-GB" dirty="0" smtClean="0">
                <a:solidFill>
                  <a:schemeClr val="tx1"/>
                </a:solidFill>
                <a:effectLst>
                  <a:outerShdw blurRad="38100" dist="38100" dir="2700000" algn="tl">
                    <a:srgbClr val="C0C0C0"/>
                  </a:outerShdw>
                </a:effectLst>
              </a:rPr>
              <a:t>Pods</a:t>
            </a:r>
            <a:endParaRPr lang="en-IN" dirty="0">
              <a:solidFill>
                <a:schemeClr val="tx1"/>
              </a:solidFill>
            </a:endParaRPr>
          </a:p>
        </p:txBody>
      </p:sp>
      <p:sp>
        <p:nvSpPr>
          <p:cNvPr id="3" name="Content Placeholder 2"/>
          <p:cNvSpPr>
            <a:spLocks noGrp="1"/>
          </p:cNvSpPr>
          <p:nvPr>
            <p:ph idx="1"/>
          </p:nvPr>
        </p:nvSpPr>
        <p:spPr>
          <a:xfrm>
            <a:off x="467544" y="1916832"/>
            <a:ext cx="8229600" cy="4325112"/>
          </a:xfrm>
        </p:spPr>
        <p:txBody>
          <a:bodyPr>
            <a:normAutofit/>
          </a:bodyPr>
          <a:lstStyle/>
          <a:p>
            <a:pPr>
              <a:buNone/>
            </a:pPr>
            <a:r>
              <a:rPr lang="en-US" sz="1800" dirty="0" smtClean="0"/>
              <a:t>	An example of a multi-container pod contains a container that acts as a web server for files in a shared volume and a separate “sidecar” container that updates those files from a remote source.</a:t>
            </a:r>
          </a:p>
          <a:p>
            <a:pPr>
              <a:buNone/>
            </a:pPr>
            <a:endParaRPr lang="en-IN" sz="1800" dirty="0"/>
          </a:p>
        </p:txBody>
      </p:sp>
      <p:pic>
        <p:nvPicPr>
          <p:cNvPr id="4" name="Graphic 5">
            <a:extLst>
              <a:ext uri="{FF2B5EF4-FFF2-40B4-BE49-F238E27FC236}">
                <a16:creationId xmlns="" xmlns:a16="http://schemas.microsoft.com/office/drawing/2014/main" id="{EE3E951A-158A-40B2-9E35-A28056E38FCA}"/>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2699792" y="3789040"/>
            <a:ext cx="2326770" cy="247597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of pod</a:t>
            </a:r>
            <a:endParaRPr lang="en-IN" dirty="0"/>
          </a:p>
        </p:txBody>
      </p:sp>
      <p:sp>
        <p:nvSpPr>
          <p:cNvPr id="3" name="Content Placeholder 2"/>
          <p:cNvSpPr>
            <a:spLocks noGrp="1"/>
          </p:cNvSpPr>
          <p:nvPr>
            <p:ph idx="1"/>
          </p:nvPr>
        </p:nvSpPr>
        <p:spPr/>
        <p:txBody>
          <a:bodyPr>
            <a:normAutofit/>
          </a:bodyPr>
          <a:lstStyle/>
          <a:p>
            <a:pPr>
              <a:buNone/>
            </a:pPr>
            <a:r>
              <a:rPr lang="en-IN" dirty="0" err="1" smtClean="0"/>
              <a:t>kubectl</a:t>
            </a:r>
            <a:r>
              <a:rPr lang="en-IN" dirty="0" smtClean="0"/>
              <a:t> create -f </a:t>
            </a:r>
            <a:r>
              <a:rPr lang="en-IN" dirty="0" smtClean="0">
                <a:hlinkClick r:id="rId2"/>
              </a:rPr>
              <a:t>https://</a:t>
            </a:r>
            <a:r>
              <a:rPr lang="en-IN" dirty="0" smtClean="0">
                <a:hlinkClick r:id="rId2"/>
              </a:rPr>
              <a:t>raw.githubusercontent.com/mhausenblas/kbe/master/specs/pods/pod.yaml</a:t>
            </a:r>
            <a:endParaRPr lang="en-IN" dirty="0" smtClean="0"/>
          </a:p>
          <a:p>
            <a:pPr>
              <a:buNone/>
            </a:pPr>
            <a:endParaRPr lang="en-IN" dirty="0" smtClean="0"/>
          </a:p>
          <a:p>
            <a:pPr>
              <a:buNone/>
            </a:pPr>
            <a:r>
              <a:rPr lang="en-IN" dirty="0" err="1" smtClean="0"/>
              <a:t>kubectl</a:t>
            </a:r>
            <a:r>
              <a:rPr lang="en-IN" dirty="0" smtClean="0"/>
              <a:t> create -f </a:t>
            </a:r>
            <a:r>
              <a:rPr lang="en-IN" dirty="0" smtClean="0">
                <a:hlinkClick r:id="rId3"/>
              </a:rPr>
              <a:t>https://</a:t>
            </a:r>
            <a:r>
              <a:rPr lang="en-IN" dirty="0" smtClean="0">
                <a:hlinkClick r:id="rId3"/>
              </a:rPr>
              <a:t>raw.githubusercontent.com/mhausenblas/kbe/master/specs/pods/constraint-pod.yaml</a:t>
            </a:r>
            <a:r>
              <a:rPr lang="en-IN" dirty="0" smtClean="0"/>
              <a:t>  </a:t>
            </a:r>
            <a:r>
              <a:rPr lang="en-IN" dirty="0" smtClean="0"/>
              <a:t/>
            </a:r>
            <a:br>
              <a:rPr lang="en-IN" dirty="0" smtClean="0"/>
            </a:b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1066800"/>
          </a:xfrm>
        </p:spPr>
        <p:txBody>
          <a:bodyPr/>
          <a:lstStyle/>
          <a:p>
            <a:r>
              <a:rPr lang="en-GB" dirty="0" smtClean="0">
                <a:solidFill>
                  <a:schemeClr val="tx1"/>
                </a:solidFill>
              </a:rPr>
              <a:t>Pod Networking</a:t>
            </a:r>
            <a:endParaRPr lang="en-IN" dirty="0">
              <a:solidFill>
                <a:schemeClr val="tx1"/>
              </a:solidFill>
            </a:endParaRPr>
          </a:p>
        </p:txBody>
      </p:sp>
      <p:sp>
        <p:nvSpPr>
          <p:cNvPr id="3" name="Content Placeholder 2"/>
          <p:cNvSpPr>
            <a:spLocks noGrp="1"/>
          </p:cNvSpPr>
          <p:nvPr>
            <p:ph idx="1"/>
          </p:nvPr>
        </p:nvSpPr>
        <p:spPr>
          <a:xfrm>
            <a:off x="539552" y="1916832"/>
            <a:ext cx="8229600" cy="4325112"/>
          </a:xfrm>
        </p:spPr>
        <p:txBody>
          <a:bodyPr>
            <a:normAutofit/>
          </a:bodyPr>
          <a:lstStyle/>
          <a:p>
            <a:pPr marL="0" indent="0">
              <a:buNone/>
            </a:pPr>
            <a:r>
              <a:rPr lang="en-US" sz="1800" dirty="0" smtClean="0"/>
              <a:t>Each pod is assigned a unique IP address regardless of the number of containers within a pod. Each container within the pod shares the network namespace which includes the IP address and network ports.</a:t>
            </a:r>
          </a:p>
          <a:p>
            <a:pPr marL="0" indent="0">
              <a:buNone/>
            </a:pPr>
            <a:endParaRPr lang="en-US" sz="1800" dirty="0" smtClean="0"/>
          </a:p>
          <a:p>
            <a:pPr marL="0" indent="0">
              <a:buNone/>
            </a:pPr>
            <a:r>
              <a:rPr lang="en-US" sz="1800" dirty="0" smtClean="0"/>
              <a:t>Containers within the pod can communicate using </a:t>
            </a:r>
            <a:r>
              <a:rPr lang="en-US" sz="1800" dirty="0" err="1" smtClean="0"/>
              <a:t>localhost</a:t>
            </a:r>
            <a:r>
              <a:rPr lang="en-US" sz="1800" dirty="0" smtClean="0"/>
              <a:t>. However, processes outside of the pod (i.e. other pods, databases (</a:t>
            </a:r>
            <a:r>
              <a:rPr lang="en-US" sz="1800" dirty="0" err="1" smtClean="0"/>
              <a:t>MongoDB</a:t>
            </a:r>
            <a:r>
              <a:rPr lang="en-US" sz="1800" dirty="0" smtClean="0"/>
              <a:t>), messaging solutions (Kafka) must communicate through the Services created for the pod.</a:t>
            </a:r>
          </a:p>
          <a:p>
            <a:pPr>
              <a:buNone/>
            </a:pPr>
            <a:endParaRPr lang="en-IN"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066800"/>
          </a:xfrm>
        </p:spPr>
        <p:txBody>
          <a:bodyPr/>
          <a:lstStyle/>
          <a:p>
            <a:r>
              <a:rPr lang="en-GB" dirty="0" smtClean="0">
                <a:solidFill>
                  <a:schemeClr val="tx1"/>
                </a:solidFill>
              </a:rPr>
              <a:t>Pod Storage</a:t>
            </a:r>
            <a:endParaRPr lang="en-IN" dirty="0">
              <a:solidFill>
                <a:schemeClr val="tx1"/>
              </a:solidFill>
            </a:endParaRPr>
          </a:p>
        </p:txBody>
      </p:sp>
      <p:sp>
        <p:nvSpPr>
          <p:cNvPr id="3" name="Content Placeholder 2"/>
          <p:cNvSpPr>
            <a:spLocks noGrp="1"/>
          </p:cNvSpPr>
          <p:nvPr>
            <p:ph idx="1"/>
          </p:nvPr>
        </p:nvSpPr>
        <p:spPr>
          <a:xfrm>
            <a:off x="539552" y="1916832"/>
            <a:ext cx="8229600" cy="4325112"/>
          </a:xfrm>
        </p:spPr>
        <p:txBody>
          <a:bodyPr>
            <a:normAutofit/>
          </a:bodyPr>
          <a:lstStyle/>
          <a:p>
            <a:pPr marL="0" indent="0">
              <a:buNone/>
            </a:pPr>
            <a:r>
              <a:rPr lang="en-US" sz="2000" dirty="0" smtClean="0"/>
              <a:t>A pod can have a storage volumes attached where all containers within the pod have access. This enables the containers within the pod to share data. Volumes allow for data to be persisted beyond the lifespan of the container(s) within the pod. </a:t>
            </a:r>
          </a:p>
          <a:p>
            <a:pPr marL="0" indent="0">
              <a:buNone/>
            </a:pPr>
            <a:endParaRPr lang="en-US" sz="2000" dirty="0" smtClean="0"/>
          </a:p>
          <a:p>
            <a:pPr marL="0" indent="0">
              <a:buNone/>
            </a:pPr>
            <a:r>
              <a:rPr lang="en-US" sz="2000" dirty="0" smtClean="0"/>
              <a:t>Volumes will be covered in more detail later within the deck.</a:t>
            </a:r>
          </a:p>
          <a:p>
            <a:pPr>
              <a:buNone/>
            </a:pPr>
            <a:endParaRPr lang="en-IN"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smtClean="0">
                <a:solidFill>
                  <a:schemeClr val="tx1"/>
                </a:solidFill>
              </a:rPr>
              <a:t>Pod Lifecycle</a:t>
            </a:r>
            <a:endParaRPr lang="en-IN" dirty="0">
              <a:solidFill>
                <a:schemeClr val="tx1"/>
              </a:solidFill>
            </a:endParaRPr>
          </a:p>
        </p:txBody>
      </p:sp>
      <p:sp>
        <p:nvSpPr>
          <p:cNvPr id="3" name="Content Placeholder 2"/>
          <p:cNvSpPr>
            <a:spLocks noGrp="1"/>
          </p:cNvSpPr>
          <p:nvPr>
            <p:ph idx="1"/>
          </p:nvPr>
        </p:nvSpPr>
        <p:spPr>
          <a:xfrm>
            <a:off x="539552" y="1700808"/>
            <a:ext cx="8229600" cy="4325112"/>
          </a:xfrm>
        </p:spPr>
        <p:txBody>
          <a:bodyPr>
            <a:noAutofit/>
          </a:bodyPr>
          <a:lstStyle/>
          <a:p>
            <a:pPr marL="0" indent="0">
              <a:buNone/>
            </a:pPr>
            <a:r>
              <a:rPr lang="en-US" sz="1400" dirty="0" smtClean="0"/>
              <a:t>A pod’s status is determined by it’s phase. The phase is a simple, high-level summary of where the pod is in within its lifecycle. The possible values for phase are:</a:t>
            </a:r>
          </a:p>
          <a:p>
            <a:pPr lvl="1"/>
            <a:r>
              <a:rPr lang="en-US" sz="1400" dirty="0" smtClean="0">
                <a:solidFill>
                  <a:schemeClr val="tx1"/>
                </a:solidFill>
              </a:rPr>
              <a:t>Pending: The pod has been accepted by the </a:t>
            </a:r>
            <a:r>
              <a:rPr lang="en-US" sz="1400" dirty="0" err="1" smtClean="0">
                <a:solidFill>
                  <a:schemeClr val="tx1"/>
                </a:solidFill>
              </a:rPr>
              <a:t>Kubernetes</a:t>
            </a:r>
            <a:r>
              <a:rPr lang="en-US" sz="1400" dirty="0" smtClean="0">
                <a:solidFill>
                  <a:schemeClr val="tx1"/>
                </a:solidFill>
              </a:rPr>
              <a:t> system, but one or more of the containers have not been created. This also includes time before being scheduled as well as the time to download images from the container registry.</a:t>
            </a:r>
          </a:p>
          <a:p>
            <a:pPr lvl="1"/>
            <a:r>
              <a:rPr lang="en-US" sz="1400" dirty="0" smtClean="0">
                <a:solidFill>
                  <a:schemeClr val="tx1"/>
                </a:solidFill>
              </a:rPr>
              <a:t>Running: The pod has been bound to a node, all of the containers have been created and/or at least one container is still running.</a:t>
            </a:r>
          </a:p>
          <a:p>
            <a:pPr lvl="1"/>
            <a:r>
              <a:rPr lang="en-US" sz="1400" dirty="0" smtClean="0">
                <a:solidFill>
                  <a:schemeClr val="tx1"/>
                </a:solidFill>
              </a:rPr>
              <a:t>Succeeded: All containers in the pod have terminated successfully and will not be restarted.</a:t>
            </a:r>
          </a:p>
          <a:p>
            <a:pPr lvl="1"/>
            <a:r>
              <a:rPr lang="en-US" sz="1400" dirty="0" smtClean="0">
                <a:solidFill>
                  <a:schemeClr val="tx1"/>
                </a:solidFill>
              </a:rPr>
              <a:t>Failed: All containers within the pod have been terminated, but at least one container has exited with a non-zero status or was terminated by the system.</a:t>
            </a:r>
          </a:p>
          <a:p>
            <a:pPr lvl="1">
              <a:spcBef>
                <a:spcPts val="0"/>
              </a:spcBef>
              <a:spcAft>
                <a:spcPts val="1200"/>
              </a:spcAft>
            </a:pPr>
            <a:r>
              <a:rPr lang="en-US" sz="1400" dirty="0" smtClean="0">
                <a:solidFill>
                  <a:schemeClr val="tx1"/>
                </a:solidFill>
              </a:rPr>
              <a:t>Unknown: The state of the pod could not be obtained</a:t>
            </a:r>
          </a:p>
          <a:p>
            <a:pPr marL="0" indent="0">
              <a:spcBef>
                <a:spcPts val="0"/>
              </a:spcBef>
              <a:spcAft>
                <a:spcPts val="1200"/>
              </a:spcAft>
              <a:buNone/>
            </a:pPr>
            <a:r>
              <a:rPr lang="en-US" sz="1400" dirty="0" err="1" smtClean="0"/>
              <a:t>PodStatus</a:t>
            </a:r>
            <a:r>
              <a:rPr lang="en-US" sz="1400" dirty="0" smtClean="0"/>
              <a:t> has an array of </a:t>
            </a:r>
            <a:r>
              <a:rPr lang="en-US" sz="1400" dirty="0" err="1" smtClean="0"/>
              <a:t>PodConditions</a:t>
            </a:r>
            <a:r>
              <a:rPr lang="en-US" sz="1400" dirty="0" smtClean="0"/>
              <a:t> with types such as “</a:t>
            </a:r>
            <a:r>
              <a:rPr lang="en-US" sz="1400" dirty="0" err="1" smtClean="0"/>
              <a:t>PodScheduled</a:t>
            </a:r>
            <a:r>
              <a:rPr lang="en-US" sz="1400" dirty="0" smtClean="0"/>
              <a:t>”, “Ready”, “</a:t>
            </a:r>
            <a:r>
              <a:rPr lang="en-US" sz="1400" dirty="0" err="1" smtClean="0"/>
              <a:t>Inititiailized</a:t>
            </a:r>
            <a:r>
              <a:rPr lang="en-US" sz="1400" dirty="0" smtClean="0"/>
              <a:t>” and “</a:t>
            </a:r>
            <a:r>
              <a:rPr lang="en-US" sz="1400" dirty="0" err="1" smtClean="0"/>
              <a:t>Unscheduleable</a:t>
            </a:r>
            <a:r>
              <a:rPr lang="en-US" sz="1400" dirty="0" smtClean="0"/>
              <a:t>” with a status of “True”, “False” and “Unknown”.</a:t>
            </a:r>
          </a:p>
          <a:p>
            <a:pPr marL="0" indent="0">
              <a:spcBef>
                <a:spcPts val="0"/>
              </a:spcBef>
              <a:spcAft>
                <a:spcPts val="1200"/>
              </a:spcAft>
              <a:buNone/>
            </a:pPr>
            <a:r>
              <a:rPr lang="en-US" sz="1400" dirty="0" smtClean="0"/>
              <a:t>Typically, pods do not disappear until someone destroys them. This might be a human or a controller; however, the exception to the rule is pods with a phase of Succeeded or Failed for a pre-determined duration will expire and be terminated.</a:t>
            </a:r>
          </a:p>
          <a:p>
            <a:pPr marL="0" indent="0">
              <a:spcBef>
                <a:spcPts val="0"/>
              </a:spcBef>
              <a:spcAft>
                <a:spcPts val="1200"/>
              </a:spcAft>
              <a:buNone/>
            </a:pPr>
            <a:r>
              <a:rPr lang="en-US" sz="1400" dirty="0" smtClean="0"/>
              <a:t>A pod has a </a:t>
            </a:r>
            <a:r>
              <a:rPr lang="en-US" sz="1400" dirty="0" err="1" smtClean="0"/>
              <a:t>restartPolicy</a:t>
            </a:r>
            <a:r>
              <a:rPr lang="en-US" sz="1400" dirty="0" smtClean="0"/>
              <a:t> with possible values Always, </a:t>
            </a:r>
            <a:r>
              <a:rPr lang="en-US" sz="1400" dirty="0" err="1" smtClean="0"/>
              <a:t>OnFailure</a:t>
            </a:r>
            <a:r>
              <a:rPr lang="en-US" sz="1400" dirty="0" smtClean="0"/>
              <a:t>, and Never. The default value is Always and applies to all containers in the pod. Failed containers that are restarted by the </a:t>
            </a:r>
            <a:r>
              <a:rPr lang="en-US" sz="1400" dirty="0" err="1" smtClean="0"/>
              <a:t>kubelet</a:t>
            </a:r>
            <a:r>
              <a:rPr lang="en-US" sz="1400" dirty="0" smtClean="0"/>
              <a:t> are restarted with an exponential back-off delay (10s, 20s, 40s …) capped at five minutes, and is reset after ten minutes of successful execution.</a:t>
            </a:r>
          </a:p>
          <a:p>
            <a:pPr>
              <a:buNone/>
            </a:pPr>
            <a:endParaRPr lang="en-IN" sz="1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lstStyle/>
          <a:p>
            <a:r>
              <a:rPr lang="en-GB" dirty="0" smtClean="0">
                <a:solidFill>
                  <a:schemeClr val="tx1"/>
                </a:solidFill>
                <a:latin typeface="Arial" pitchFamily="34" charset="0"/>
                <a:cs typeface="Arial" pitchFamily="34" charset="0"/>
              </a:rPr>
              <a:t>Container Probes</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628800"/>
            <a:ext cx="8229600" cy="4680520"/>
          </a:xfrm>
        </p:spPr>
        <p:txBody>
          <a:bodyPr>
            <a:normAutofit/>
          </a:bodyPr>
          <a:lstStyle/>
          <a:p>
            <a:pPr marL="0" indent="0">
              <a:buNone/>
            </a:pPr>
            <a:r>
              <a:rPr lang="en-US" sz="1400" dirty="0" smtClean="0"/>
              <a:t>A Probe is a diagnostic performed periodically by the </a:t>
            </a:r>
            <a:r>
              <a:rPr lang="en-US" sz="1400" dirty="0" err="1" smtClean="0"/>
              <a:t>kubelet</a:t>
            </a:r>
            <a:r>
              <a:rPr lang="en-US" sz="1400" dirty="0" smtClean="0"/>
              <a:t> on a Container. To perform a diagnostic, the </a:t>
            </a:r>
            <a:r>
              <a:rPr lang="en-US" sz="1400" dirty="0" err="1" smtClean="0"/>
              <a:t>kubelet</a:t>
            </a:r>
            <a:r>
              <a:rPr lang="en-US" sz="1400" dirty="0" smtClean="0"/>
              <a:t> calls a Handler implemented by the Container. There are three types of handlers:</a:t>
            </a:r>
          </a:p>
          <a:p>
            <a:pPr lvl="1"/>
            <a:r>
              <a:rPr lang="en-US" sz="1400" i="1" dirty="0" err="1" smtClean="0">
                <a:solidFill>
                  <a:schemeClr val="tx1"/>
                </a:solidFill>
              </a:rPr>
              <a:t>ExecAction</a:t>
            </a:r>
            <a:r>
              <a:rPr lang="en-US" sz="1400" dirty="0" smtClean="0">
                <a:solidFill>
                  <a:schemeClr val="tx1"/>
                </a:solidFill>
              </a:rPr>
              <a:t>: Executes a specified command inside the Container. The diagnostic is considered successful if the command exits with a status code of 0</a:t>
            </a:r>
          </a:p>
          <a:p>
            <a:pPr lvl="1"/>
            <a:r>
              <a:rPr lang="en-US" sz="1400" i="1" dirty="0" err="1" smtClean="0">
                <a:solidFill>
                  <a:schemeClr val="tx1"/>
                </a:solidFill>
              </a:rPr>
              <a:t>TCPSocketAction</a:t>
            </a:r>
            <a:r>
              <a:rPr lang="en-US" sz="1400" dirty="0" smtClean="0">
                <a:solidFill>
                  <a:schemeClr val="tx1"/>
                </a:solidFill>
              </a:rPr>
              <a:t>: Performs a TCP check against the Container’s IP address on a specified port. The diagnostic is considered successful if the port is open.</a:t>
            </a:r>
          </a:p>
          <a:p>
            <a:pPr lvl="1"/>
            <a:r>
              <a:rPr lang="en-US" sz="1400" i="1" dirty="0" err="1" smtClean="0">
                <a:solidFill>
                  <a:schemeClr val="tx1"/>
                </a:solidFill>
              </a:rPr>
              <a:t>HTTPGetAction</a:t>
            </a:r>
            <a:r>
              <a:rPr lang="en-US" sz="1400" dirty="0" smtClean="0">
                <a:solidFill>
                  <a:schemeClr val="tx1"/>
                </a:solidFill>
              </a:rPr>
              <a:t>: Performs an HTTP Get request against the Container’s IP address on a specified port and path. The diagnostic is considered successful if the response has a status code greater than or equal to 200 and less than 400.</a:t>
            </a:r>
          </a:p>
          <a:p>
            <a:pPr lvl="1"/>
            <a:endParaRPr lang="en-US" sz="1400" dirty="0" smtClean="0">
              <a:solidFill>
                <a:schemeClr val="tx1"/>
              </a:solidFill>
            </a:endParaRPr>
          </a:p>
          <a:p>
            <a:pPr marL="0" indent="0">
              <a:buNone/>
            </a:pPr>
            <a:r>
              <a:rPr lang="en-US" sz="1400" dirty="0" smtClean="0"/>
              <a:t>The </a:t>
            </a:r>
            <a:r>
              <a:rPr lang="en-US" sz="1400" dirty="0" err="1" smtClean="0"/>
              <a:t>kubelet</a:t>
            </a:r>
            <a:r>
              <a:rPr lang="en-US" sz="1400" dirty="0" smtClean="0"/>
              <a:t> can optionally perform and react to two kinds of probes on running Containers:</a:t>
            </a:r>
          </a:p>
          <a:p>
            <a:pPr lvl="1"/>
            <a:r>
              <a:rPr lang="en-US" sz="1400" i="1" dirty="0" err="1" smtClean="0">
                <a:solidFill>
                  <a:schemeClr val="tx1"/>
                </a:solidFill>
              </a:rPr>
              <a:t>livenessProbe</a:t>
            </a:r>
            <a:r>
              <a:rPr lang="en-US" sz="1400" dirty="0" smtClean="0">
                <a:solidFill>
                  <a:schemeClr val="tx1"/>
                </a:solidFill>
              </a:rPr>
              <a:t>: Indicates whether the Container is running. If the </a:t>
            </a:r>
            <a:r>
              <a:rPr lang="en-US" sz="1400" dirty="0" err="1" smtClean="0">
                <a:solidFill>
                  <a:schemeClr val="tx1"/>
                </a:solidFill>
              </a:rPr>
              <a:t>liveness</a:t>
            </a:r>
            <a:r>
              <a:rPr lang="en-US" sz="1400" dirty="0" smtClean="0">
                <a:solidFill>
                  <a:schemeClr val="tx1"/>
                </a:solidFill>
              </a:rPr>
              <a:t> probe fails, the </a:t>
            </a:r>
            <a:r>
              <a:rPr lang="en-US" sz="1400" dirty="0" err="1" smtClean="0">
                <a:solidFill>
                  <a:schemeClr val="tx1"/>
                </a:solidFill>
              </a:rPr>
              <a:t>kubelet</a:t>
            </a:r>
            <a:r>
              <a:rPr lang="en-US" sz="1400" dirty="0" smtClean="0">
                <a:solidFill>
                  <a:schemeClr val="tx1"/>
                </a:solidFill>
              </a:rPr>
              <a:t> kills the Container, and the Container is subjected to its restart policy. If a Container does not provide a </a:t>
            </a:r>
            <a:r>
              <a:rPr lang="en-US" sz="1400" dirty="0" err="1" smtClean="0">
                <a:solidFill>
                  <a:schemeClr val="tx1"/>
                </a:solidFill>
              </a:rPr>
              <a:t>liveness</a:t>
            </a:r>
            <a:r>
              <a:rPr lang="en-US" sz="1400" dirty="0" smtClean="0">
                <a:solidFill>
                  <a:schemeClr val="tx1"/>
                </a:solidFill>
              </a:rPr>
              <a:t> probe, the default state is Success.</a:t>
            </a:r>
          </a:p>
          <a:p>
            <a:pPr lvl="1"/>
            <a:r>
              <a:rPr lang="en-US" sz="1400" i="1" dirty="0" err="1" smtClean="0">
                <a:solidFill>
                  <a:schemeClr val="tx1"/>
                </a:solidFill>
              </a:rPr>
              <a:t>readinessProbe</a:t>
            </a:r>
            <a:r>
              <a:rPr lang="en-US" sz="1400" dirty="0" smtClean="0">
                <a:solidFill>
                  <a:schemeClr val="tx1"/>
                </a:solidFill>
              </a:rPr>
              <a:t>: Indicates whether the Container is ready to service requests. If the readiness probe fails, the endpoints controller removes the Pod’s IP address from the endpoints of all Services that match the Pod. The default state of readiness before the initial delay is Failure. If a Container does not provide a readiness probe, the default state is Success</a:t>
            </a:r>
          </a:p>
          <a:p>
            <a:pPr>
              <a:buNone/>
            </a:pPr>
            <a:endParaRPr lang="en-IN"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066800"/>
          </a:xfrm>
        </p:spPr>
        <p:txBody>
          <a:bodyPr/>
          <a:lstStyle/>
          <a:p>
            <a:r>
              <a:rPr lang="en-GB" dirty="0" smtClean="0">
                <a:solidFill>
                  <a:schemeClr val="tx1"/>
                </a:solidFill>
              </a:rPr>
              <a:t>Pod Disruption</a:t>
            </a:r>
            <a:endParaRPr lang="en-IN" dirty="0">
              <a:solidFill>
                <a:schemeClr val="tx1"/>
              </a:solidFill>
            </a:endParaRPr>
          </a:p>
        </p:txBody>
      </p:sp>
      <p:sp>
        <p:nvSpPr>
          <p:cNvPr id="3" name="Content Placeholder 2"/>
          <p:cNvSpPr>
            <a:spLocks noGrp="1"/>
          </p:cNvSpPr>
          <p:nvPr>
            <p:ph idx="1"/>
          </p:nvPr>
        </p:nvSpPr>
        <p:spPr>
          <a:xfrm>
            <a:off x="539552" y="1484784"/>
            <a:ext cx="8229600" cy="4325112"/>
          </a:xfrm>
        </p:spPr>
        <p:txBody>
          <a:bodyPr>
            <a:noAutofit/>
          </a:bodyPr>
          <a:lstStyle/>
          <a:p>
            <a:pPr marL="0" indent="0">
              <a:buNone/>
            </a:pPr>
            <a:r>
              <a:rPr lang="en-US" sz="1400" dirty="0" smtClean="0"/>
              <a:t>Pods do not disappear until someone (a person or a controller) destroys them or there is an unavoidable hardware/software error. </a:t>
            </a:r>
            <a:r>
              <a:rPr lang="en-US" sz="1400" dirty="0" err="1" smtClean="0"/>
              <a:t>Kubernetes</a:t>
            </a:r>
            <a:r>
              <a:rPr lang="en-US" sz="1400" dirty="0" smtClean="0"/>
              <a:t> breaks down pod disruptions to two types: involuntary disruptions and voluntary disruptions.</a:t>
            </a:r>
          </a:p>
          <a:p>
            <a:pPr marL="0" indent="0">
              <a:buNone/>
            </a:pPr>
            <a:endParaRPr lang="en-US" sz="1400" dirty="0" smtClean="0"/>
          </a:p>
          <a:p>
            <a:pPr marL="0" indent="0">
              <a:buNone/>
            </a:pPr>
            <a:r>
              <a:rPr lang="en-US" sz="1400" b="1" u="sng" dirty="0" smtClean="0"/>
              <a:t>Involuntary Disruptions:</a:t>
            </a:r>
          </a:p>
          <a:p>
            <a:pPr lvl="1"/>
            <a:r>
              <a:rPr lang="en-US" sz="1400" dirty="0" smtClean="0">
                <a:solidFill>
                  <a:schemeClr val="tx1"/>
                </a:solidFill>
              </a:rPr>
              <a:t>These disruptions are typical conditions that are not specific to </a:t>
            </a:r>
            <a:r>
              <a:rPr lang="en-US" sz="1400" dirty="0" err="1" smtClean="0">
                <a:solidFill>
                  <a:schemeClr val="tx1"/>
                </a:solidFill>
              </a:rPr>
              <a:t>Kubernetes</a:t>
            </a:r>
            <a:r>
              <a:rPr lang="en-US" sz="1400" dirty="0" smtClean="0">
                <a:solidFill>
                  <a:schemeClr val="tx1"/>
                </a:solidFill>
              </a:rPr>
              <a:t> </a:t>
            </a:r>
          </a:p>
          <a:p>
            <a:pPr lvl="1"/>
            <a:r>
              <a:rPr lang="en-US" sz="1400" dirty="0" smtClean="0">
                <a:solidFill>
                  <a:schemeClr val="tx1"/>
                </a:solidFill>
              </a:rPr>
              <a:t>Examples:</a:t>
            </a:r>
          </a:p>
          <a:p>
            <a:pPr lvl="2"/>
            <a:r>
              <a:rPr lang="en-US" sz="1400" dirty="0" smtClean="0">
                <a:solidFill>
                  <a:schemeClr val="tx1"/>
                </a:solidFill>
              </a:rPr>
              <a:t>Hardware failure on the machine backing the node</a:t>
            </a:r>
          </a:p>
          <a:p>
            <a:pPr lvl="2"/>
            <a:r>
              <a:rPr lang="en-US" sz="1400" dirty="0" smtClean="0">
                <a:solidFill>
                  <a:schemeClr val="tx1"/>
                </a:solidFill>
              </a:rPr>
              <a:t>Hypervisor failure</a:t>
            </a:r>
          </a:p>
          <a:p>
            <a:pPr lvl="2"/>
            <a:r>
              <a:rPr lang="en-US" sz="1400" dirty="0" smtClean="0">
                <a:solidFill>
                  <a:schemeClr val="tx1"/>
                </a:solidFill>
              </a:rPr>
              <a:t>Kernel panic</a:t>
            </a:r>
          </a:p>
          <a:p>
            <a:pPr lvl="2"/>
            <a:r>
              <a:rPr lang="en-US" sz="1400" dirty="0" smtClean="0">
                <a:solidFill>
                  <a:schemeClr val="tx1"/>
                </a:solidFill>
              </a:rPr>
              <a:t>Node disappears from the cluster</a:t>
            </a:r>
          </a:p>
          <a:p>
            <a:pPr lvl="2">
              <a:spcBef>
                <a:spcPts val="360"/>
              </a:spcBef>
              <a:spcAft>
                <a:spcPts val="1200"/>
              </a:spcAft>
            </a:pPr>
            <a:r>
              <a:rPr lang="en-US" sz="1400" dirty="0" smtClean="0">
                <a:solidFill>
                  <a:schemeClr val="tx1"/>
                </a:solidFill>
              </a:rPr>
              <a:t>Eviction of a pod due to resources</a:t>
            </a:r>
          </a:p>
          <a:p>
            <a:pPr marL="0" indent="0">
              <a:buNone/>
            </a:pPr>
            <a:r>
              <a:rPr lang="en-US" sz="1400" b="1" u="sng" dirty="0" smtClean="0"/>
              <a:t>Voluntary Disruptions:</a:t>
            </a:r>
          </a:p>
          <a:p>
            <a:pPr lvl="1"/>
            <a:r>
              <a:rPr lang="en-US" sz="1400" dirty="0" smtClean="0">
                <a:solidFill>
                  <a:schemeClr val="tx1"/>
                </a:solidFill>
              </a:rPr>
              <a:t>These disruptions include actions initiated by the application owner and a cluster administrator</a:t>
            </a:r>
          </a:p>
          <a:p>
            <a:pPr lvl="1"/>
            <a:r>
              <a:rPr lang="en-US" sz="1400" dirty="0" smtClean="0">
                <a:solidFill>
                  <a:schemeClr val="tx1"/>
                </a:solidFill>
              </a:rPr>
              <a:t>Examples:</a:t>
            </a:r>
          </a:p>
          <a:p>
            <a:pPr lvl="2"/>
            <a:r>
              <a:rPr lang="en-US" sz="1400" dirty="0" smtClean="0">
                <a:solidFill>
                  <a:schemeClr val="tx1"/>
                </a:solidFill>
              </a:rPr>
              <a:t>Deleting a deployment or other controller that manages the pod</a:t>
            </a:r>
          </a:p>
          <a:p>
            <a:pPr lvl="2"/>
            <a:r>
              <a:rPr lang="en-US" sz="1400" dirty="0" smtClean="0">
                <a:solidFill>
                  <a:schemeClr val="tx1"/>
                </a:solidFill>
              </a:rPr>
              <a:t>Updating a deployment’s pod template causing a restart</a:t>
            </a:r>
          </a:p>
          <a:p>
            <a:pPr lvl="2"/>
            <a:r>
              <a:rPr lang="en-US" sz="1400" dirty="0" smtClean="0">
                <a:solidFill>
                  <a:schemeClr val="tx1"/>
                </a:solidFill>
              </a:rPr>
              <a:t>Directly deleting a pod</a:t>
            </a:r>
          </a:p>
          <a:p>
            <a:pPr lvl="2"/>
            <a:r>
              <a:rPr lang="en-US" sz="1400" dirty="0" smtClean="0">
                <a:solidFill>
                  <a:schemeClr val="tx1"/>
                </a:solidFill>
              </a:rPr>
              <a:t>Draining a node</a:t>
            </a:r>
          </a:p>
          <a:p>
            <a:pPr>
              <a:buNone/>
            </a:pPr>
            <a:endParaRPr lang="en-IN" sz="1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1066800"/>
          </a:xfrm>
        </p:spPr>
        <p:txBody>
          <a:bodyPr/>
          <a:lstStyle/>
          <a:p>
            <a:r>
              <a:rPr lang="en-GB" dirty="0" err="1" smtClean="0">
                <a:solidFill>
                  <a:schemeClr val="tx1"/>
                </a:solidFill>
              </a:rPr>
              <a:t>ReplicaSet</a:t>
            </a:r>
            <a:endParaRPr lang="en-IN" dirty="0">
              <a:solidFill>
                <a:schemeClr val="tx1"/>
              </a:solidFill>
            </a:endParaRPr>
          </a:p>
        </p:txBody>
      </p:sp>
      <p:sp>
        <p:nvSpPr>
          <p:cNvPr id="3" name="Content Placeholder 2"/>
          <p:cNvSpPr>
            <a:spLocks noGrp="1"/>
          </p:cNvSpPr>
          <p:nvPr>
            <p:ph idx="1"/>
          </p:nvPr>
        </p:nvSpPr>
        <p:spPr>
          <a:xfrm>
            <a:off x="457200" y="1700808"/>
            <a:ext cx="8229600" cy="4873728"/>
          </a:xfrm>
        </p:spPr>
        <p:txBody>
          <a:bodyPr>
            <a:normAutofit/>
          </a:bodyPr>
          <a:lstStyle/>
          <a:p>
            <a:pPr marL="0" indent="0">
              <a:buNone/>
            </a:pPr>
            <a:r>
              <a:rPr lang="en-US" sz="2000" dirty="0" err="1" smtClean="0">
                <a:latin typeface="Times New Roman" pitchFamily="18" charset="0"/>
                <a:cs typeface="Times New Roman" pitchFamily="18" charset="0"/>
              </a:rPr>
              <a:t>ReplicaSet</a:t>
            </a:r>
            <a:r>
              <a:rPr lang="en-US" sz="2000" dirty="0" smtClean="0">
                <a:latin typeface="Times New Roman" pitchFamily="18" charset="0"/>
                <a:cs typeface="Times New Roman" pitchFamily="18" charset="0"/>
              </a:rPr>
              <a:t> is the next-generation </a:t>
            </a:r>
            <a:r>
              <a:rPr lang="en-US" sz="2000" dirty="0" err="1" smtClean="0">
                <a:latin typeface="Times New Roman" pitchFamily="18" charset="0"/>
                <a:cs typeface="Times New Roman" pitchFamily="18" charset="0"/>
              </a:rPr>
              <a:t>ReplicationController</a:t>
            </a:r>
            <a:r>
              <a:rPr lang="en-US" sz="2000" dirty="0" smtClean="0">
                <a:latin typeface="Times New Roman" pitchFamily="18" charset="0"/>
                <a:cs typeface="Times New Roman" pitchFamily="18" charset="0"/>
              </a:rPr>
              <a:t> which is mainly used by </a:t>
            </a:r>
            <a:r>
              <a:rPr lang="en-US" sz="2000" i="1" dirty="0" smtClean="0">
                <a:latin typeface="Times New Roman" pitchFamily="18" charset="0"/>
                <a:cs typeface="Times New Roman" pitchFamily="18" charset="0"/>
              </a:rPr>
              <a:t>Deployment</a:t>
            </a:r>
            <a:r>
              <a:rPr lang="en-US" sz="2000" dirty="0" smtClean="0">
                <a:latin typeface="Times New Roman" pitchFamily="18" charset="0"/>
                <a:cs typeface="Times New Roman" pitchFamily="18" charset="0"/>
              </a:rPr>
              <a:t> as a mechanism to orchestrate pod creation, deletion and updates. The only difference between a </a:t>
            </a:r>
            <a:r>
              <a:rPr lang="en-US" sz="2000" dirty="0" err="1" smtClean="0">
                <a:latin typeface="Times New Roman" pitchFamily="18" charset="0"/>
                <a:cs typeface="Times New Roman" pitchFamily="18" charset="0"/>
              </a:rPr>
              <a:t>ReplicaSet</a:t>
            </a:r>
            <a:r>
              <a:rPr lang="en-US" sz="2000" dirty="0" smtClean="0">
                <a:latin typeface="Times New Roman" pitchFamily="18" charset="0"/>
                <a:cs typeface="Times New Roman" pitchFamily="18" charset="0"/>
              </a:rPr>
              <a:t> and a Replication Controller right now is the selector support. </a:t>
            </a:r>
            <a:r>
              <a:rPr lang="en-US" sz="2000" dirty="0" err="1" smtClean="0">
                <a:latin typeface="Times New Roman" pitchFamily="18" charset="0"/>
                <a:cs typeface="Times New Roman" pitchFamily="18" charset="0"/>
              </a:rPr>
              <a:t>ReplicaSet</a:t>
            </a:r>
            <a:r>
              <a:rPr lang="en-US" sz="2000" dirty="0" smtClean="0">
                <a:latin typeface="Times New Roman" pitchFamily="18" charset="0"/>
                <a:cs typeface="Times New Roman" pitchFamily="18" charset="0"/>
              </a:rPr>
              <a:t> supports the new set-based selector requirements. Set-based label requirements allow filtering keys according to a set of values. Three kinds of operators are supported: </a:t>
            </a:r>
            <a:r>
              <a:rPr lang="en-US" sz="2000" dirty="0" err="1" smtClean="0">
                <a:latin typeface="Times New Roman" pitchFamily="18" charset="0"/>
                <a:cs typeface="Times New Roman" pitchFamily="18" charset="0"/>
              </a:rPr>
              <a:t>in,notin</a:t>
            </a:r>
            <a:r>
              <a:rPr lang="en-US" sz="2000" dirty="0" smtClean="0">
                <a:latin typeface="Times New Roman" pitchFamily="18" charset="0"/>
                <a:cs typeface="Times New Roman" pitchFamily="18" charset="0"/>
              </a:rPr>
              <a:t> and exists (only the key identifier).</a:t>
            </a:r>
          </a:p>
          <a:p>
            <a:pPr marL="0" indent="0">
              <a:buNone/>
            </a:pPr>
            <a:endParaRPr lang="en-US" sz="2000" i="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Note: It is recommended to use Deployments instead of directly using Replica Sets, unless you require custom update orchestration or don’t require updates at all. When you use Deployments you don’t have to worry about managing the </a:t>
            </a:r>
            <a:r>
              <a:rPr lang="en-US" sz="2000" b="1" dirty="0" err="1" smtClean="0">
                <a:latin typeface="Times New Roman" pitchFamily="18" charset="0"/>
                <a:cs typeface="Times New Roman" pitchFamily="18" charset="0"/>
              </a:rPr>
              <a:t>ReplicaSets</a:t>
            </a:r>
            <a:r>
              <a:rPr lang="en-US" sz="2000" b="1" dirty="0" smtClean="0">
                <a:latin typeface="Times New Roman" pitchFamily="18" charset="0"/>
                <a:cs typeface="Times New Roman" pitchFamily="18" charset="0"/>
              </a:rPr>
              <a:t> that they create. Deployments own and manage their </a:t>
            </a:r>
            <a:r>
              <a:rPr lang="en-US" sz="2000" b="1" dirty="0" err="1" smtClean="0">
                <a:latin typeface="Times New Roman" pitchFamily="18" charset="0"/>
                <a:cs typeface="Times New Roman" pitchFamily="18" charset="0"/>
              </a:rPr>
              <a:t>ReplicaSets</a:t>
            </a:r>
            <a:r>
              <a:rPr lang="en-US" sz="2000" b="1" dirty="0" smtClean="0">
                <a:latin typeface="Times New Roman" pitchFamily="18" charset="0"/>
                <a:cs typeface="Times New Roman" pitchFamily="18" charset="0"/>
              </a:rPr>
              <a:t>.</a:t>
            </a:r>
          </a:p>
          <a:p>
            <a:pPr>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lstStyle/>
          <a:p>
            <a:r>
              <a:rPr lang="en-IN" dirty="0">
                <a:solidFill>
                  <a:schemeClr val="tx1"/>
                </a:solidFill>
                <a:latin typeface="Arial" pitchFamily="34" charset="0"/>
                <a:cs typeface="Arial" pitchFamily="34" charset="0"/>
              </a:rPr>
              <a:t>Agenda</a:t>
            </a:r>
          </a:p>
        </p:txBody>
      </p:sp>
      <p:sp>
        <p:nvSpPr>
          <p:cNvPr id="3" name="Content Placeholder 2"/>
          <p:cNvSpPr>
            <a:spLocks noGrp="1"/>
          </p:cNvSpPr>
          <p:nvPr>
            <p:ph idx="1"/>
          </p:nvPr>
        </p:nvSpPr>
        <p:spPr>
          <a:xfrm>
            <a:off x="539552" y="1700808"/>
            <a:ext cx="8229600" cy="3483832"/>
          </a:xfrm>
        </p:spPr>
        <p:txBody>
          <a:bodyPr>
            <a:normAutofit fontScale="85000" lnSpcReduction="20000"/>
          </a:bodyPr>
          <a:lstStyle/>
          <a:p>
            <a:pPr marL="457200" lvl="0" indent="-457200">
              <a:buNone/>
            </a:pPr>
            <a:r>
              <a:rPr lang="en-IN" dirty="0" smtClean="0">
                <a:latin typeface="Arial" pitchFamily="34" charset="0"/>
                <a:cs typeface="Arial" pitchFamily="34" charset="0"/>
              </a:rPr>
              <a:t>☞  </a:t>
            </a:r>
            <a:r>
              <a:rPr lang="en-US" dirty="0" smtClean="0">
                <a:latin typeface="Arial" pitchFamily="34" charset="0"/>
                <a:cs typeface="Arial" pitchFamily="34" charset="0"/>
              </a:rPr>
              <a:t>Overview</a:t>
            </a:r>
          </a:p>
          <a:p>
            <a:pPr marL="457200" lvl="0" indent="-457200">
              <a:buNone/>
            </a:pPr>
            <a:r>
              <a:rPr lang="en-IN" dirty="0" smtClean="0">
                <a:latin typeface="Arial" pitchFamily="34" charset="0"/>
                <a:cs typeface="Arial" pitchFamily="34" charset="0"/>
              </a:rPr>
              <a:t>☞  </a:t>
            </a:r>
            <a:r>
              <a:rPr lang="en-US" dirty="0" err="1" smtClean="0">
                <a:latin typeface="Arial" pitchFamily="34" charset="0"/>
                <a:cs typeface="Arial" pitchFamily="34" charset="0"/>
              </a:rPr>
              <a:t>Kubernetes</a:t>
            </a:r>
            <a:r>
              <a:rPr lang="en-US" dirty="0" smtClean="0">
                <a:latin typeface="Arial" pitchFamily="34" charset="0"/>
                <a:cs typeface="Arial" pitchFamily="34" charset="0"/>
              </a:rPr>
              <a:t> Introduction</a:t>
            </a:r>
          </a:p>
          <a:p>
            <a:pPr marL="457200" lvl="0" indent="-457200">
              <a:buNone/>
            </a:pPr>
            <a:r>
              <a:rPr lang="en-IN" dirty="0" smtClean="0">
                <a:latin typeface="Arial" pitchFamily="34" charset="0"/>
                <a:cs typeface="Arial" pitchFamily="34" charset="0"/>
              </a:rPr>
              <a:t>☞  </a:t>
            </a:r>
            <a:r>
              <a:rPr lang="en-US" dirty="0" err="1" smtClean="0">
                <a:latin typeface="Arial" pitchFamily="34" charset="0"/>
                <a:cs typeface="Arial" pitchFamily="34" charset="0"/>
              </a:rPr>
              <a:t>Kubernetes</a:t>
            </a:r>
            <a:r>
              <a:rPr lang="en-US" dirty="0" smtClean="0">
                <a:latin typeface="Arial" pitchFamily="34" charset="0"/>
                <a:cs typeface="Arial" pitchFamily="34" charset="0"/>
              </a:rPr>
              <a:t> Architecture</a:t>
            </a:r>
          </a:p>
          <a:p>
            <a:pPr marL="457200" lvl="0" indent="-457200">
              <a:buNone/>
            </a:pPr>
            <a:r>
              <a:rPr lang="en-IN" dirty="0" smtClean="0">
                <a:latin typeface="Arial" pitchFamily="34" charset="0"/>
                <a:cs typeface="Arial" pitchFamily="34" charset="0"/>
              </a:rPr>
              <a:t>☞  </a:t>
            </a:r>
            <a:r>
              <a:rPr lang="en-US" dirty="0" smtClean="0">
                <a:latin typeface="Arial" pitchFamily="34" charset="0"/>
                <a:cs typeface="Arial" pitchFamily="34" charset="0"/>
              </a:rPr>
              <a:t>Containers</a:t>
            </a:r>
          </a:p>
          <a:p>
            <a:pPr marL="457200" lvl="0" indent="-457200">
              <a:buNone/>
            </a:pPr>
            <a:r>
              <a:rPr lang="en-IN" dirty="0" smtClean="0">
                <a:latin typeface="Arial" pitchFamily="34" charset="0"/>
                <a:cs typeface="Arial" pitchFamily="34" charset="0"/>
              </a:rPr>
              <a:t>☞  </a:t>
            </a:r>
            <a:r>
              <a:rPr lang="en-US" dirty="0" smtClean="0">
                <a:latin typeface="Arial" pitchFamily="34" charset="0"/>
                <a:cs typeface="Arial" pitchFamily="34" charset="0"/>
              </a:rPr>
              <a:t>Workloads</a:t>
            </a:r>
          </a:p>
          <a:p>
            <a:pPr marL="457200" lvl="0" indent="-457200">
              <a:buNone/>
            </a:pPr>
            <a:r>
              <a:rPr lang="en-IN" dirty="0" smtClean="0">
                <a:latin typeface="Arial" pitchFamily="34" charset="0"/>
                <a:cs typeface="Arial" pitchFamily="34" charset="0"/>
              </a:rPr>
              <a:t>☞  </a:t>
            </a:r>
            <a:r>
              <a:rPr lang="en-US" dirty="0" smtClean="0">
                <a:latin typeface="Arial" pitchFamily="34" charset="0"/>
                <a:cs typeface="Arial" pitchFamily="34" charset="0"/>
              </a:rPr>
              <a:t>Deployment</a:t>
            </a:r>
          </a:p>
          <a:p>
            <a:pPr marL="457200" lvl="0" indent="-457200">
              <a:buNone/>
            </a:pPr>
            <a:r>
              <a:rPr lang="en-IN" dirty="0" smtClean="0">
                <a:latin typeface="Arial" pitchFamily="34" charset="0"/>
                <a:cs typeface="Arial" pitchFamily="34" charset="0"/>
              </a:rPr>
              <a:t>☞  </a:t>
            </a:r>
            <a:r>
              <a:rPr lang="en-US" dirty="0" smtClean="0">
                <a:latin typeface="Arial" pitchFamily="34" charset="0"/>
                <a:cs typeface="Arial" pitchFamily="34" charset="0"/>
              </a:rPr>
              <a:t>Networking</a:t>
            </a:r>
          </a:p>
          <a:p>
            <a:pPr marL="457200" lvl="0" indent="-457200">
              <a:buNone/>
            </a:pPr>
            <a:r>
              <a:rPr lang="en-IN" dirty="0" smtClean="0">
                <a:latin typeface="Arial" pitchFamily="34" charset="0"/>
                <a:cs typeface="Arial" pitchFamily="34" charset="0"/>
              </a:rPr>
              <a:t>☞  </a:t>
            </a:r>
            <a:r>
              <a:rPr lang="en-US" dirty="0" smtClean="0">
                <a:latin typeface="Arial" pitchFamily="34" charset="0"/>
                <a:cs typeface="Arial" pitchFamily="34" charset="0"/>
              </a:rPr>
              <a:t>Storage</a:t>
            </a:r>
          </a:p>
          <a:p>
            <a:pPr marL="457200" lvl="0" indent="-457200">
              <a:buNone/>
            </a:pPr>
            <a:r>
              <a:rPr lang="en-IN" dirty="0" smtClean="0">
                <a:latin typeface="Arial" pitchFamily="34" charset="0"/>
                <a:cs typeface="Arial" pitchFamily="34" charset="0"/>
              </a:rPr>
              <a:t>☞  </a:t>
            </a:r>
            <a:r>
              <a:rPr lang="en-US" dirty="0" smtClean="0">
                <a:latin typeface="Arial" pitchFamily="34" charset="0"/>
                <a:cs typeface="Arial" pitchFamily="34" charset="0"/>
              </a:rPr>
              <a:t>Configuration</a:t>
            </a:r>
          </a:p>
          <a:p>
            <a:pPr marL="457200" lvl="0" indent="-457200">
              <a:buNone/>
            </a:pPr>
            <a:r>
              <a:rPr lang="en-IN" dirty="0" smtClean="0">
                <a:latin typeface="Arial" pitchFamily="34" charset="0"/>
                <a:cs typeface="Arial" pitchFamily="34" charset="0"/>
              </a:rPr>
              <a:t>☞  </a:t>
            </a:r>
            <a:r>
              <a:rPr lang="en-US" dirty="0" smtClean="0">
                <a:latin typeface="Arial" pitchFamily="34" charset="0"/>
                <a:cs typeface="Arial" pitchFamily="34" charset="0"/>
              </a:rPr>
              <a:t>Cluster Administration</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of RS</a:t>
            </a:r>
            <a:endParaRPr lang="en-IN" dirty="0"/>
          </a:p>
        </p:txBody>
      </p:sp>
      <p:sp>
        <p:nvSpPr>
          <p:cNvPr id="3" name="Content Placeholder 2"/>
          <p:cNvSpPr>
            <a:spLocks noGrp="1"/>
          </p:cNvSpPr>
          <p:nvPr>
            <p:ph idx="1"/>
          </p:nvPr>
        </p:nvSpPr>
        <p:spPr/>
        <p:txBody>
          <a:bodyPr/>
          <a:lstStyle/>
          <a:p>
            <a:pPr>
              <a:buNone/>
            </a:pPr>
            <a:r>
              <a:rPr lang="en-IN" dirty="0" err="1" smtClean="0"/>
              <a:t>kubectl</a:t>
            </a:r>
            <a:r>
              <a:rPr lang="en-IN" dirty="0" smtClean="0"/>
              <a:t> </a:t>
            </a:r>
            <a:r>
              <a:rPr lang="en-IN" dirty="0" smtClean="0"/>
              <a:t>create -f </a:t>
            </a:r>
            <a:r>
              <a:rPr lang="en-IN" dirty="0" smtClean="0">
                <a:hlinkClick r:id="rId2"/>
              </a:rPr>
              <a:t>https://</a:t>
            </a:r>
            <a:r>
              <a:rPr lang="en-IN" dirty="0" smtClean="0">
                <a:hlinkClick r:id="rId2"/>
              </a:rPr>
              <a:t>raw.githubusercontent.com/mhausenblas/kbe/master/specs/rcs/rc.yaml</a:t>
            </a:r>
            <a:r>
              <a:rPr lang="en-IN" dirty="0" smtClean="0"/>
              <a:t>  </a:t>
            </a:r>
            <a:r>
              <a:rPr lang="en-IN" dirty="0" smtClean="0"/>
              <a:t/>
            </a:r>
            <a:br>
              <a:rPr lang="en-IN" dirty="0" smtClean="0"/>
            </a:br>
            <a:endParaRPr lang="en-IN" dirty="0" smtClean="0"/>
          </a:p>
          <a:p>
            <a:pPr>
              <a:buNone/>
            </a:pPr>
            <a:r>
              <a:rPr lang="en-IN" dirty="0" smtClean="0"/>
              <a:t>To scale RS</a:t>
            </a:r>
          </a:p>
          <a:p>
            <a:pPr>
              <a:buNone/>
            </a:pPr>
            <a:r>
              <a:rPr lang="en-IN" dirty="0" err="1" smtClean="0"/>
              <a:t>kubectl</a:t>
            </a:r>
            <a:r>
              <a:rPr lang="en-IN" dirty="0" smtClean="0"/>
              <a:t> scale --replicas=3 </a:t>
            </a:r>
            <a:r>
              <a:rPr lang="en-IN" dirty="0" err="1" smtClean="0"/>
              <a:t>rc</a:t>
            </a:r>
            <a:r>
              <a:rPr lang="en-IN" dirty="0" smtClean="0"/>
              <a:t>/</a:t>
            </a:r>
            <a:r>
              <a:rPr lang="en-IN" dirty="0" err="1" smtClean="0"/>
              <a:t>rcex</a:t>
            </a:r>
            <a:r>
              <a:rPr lang="en-IN" dirty="0" smtClean="0"/>
              <a:t>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1066800"/>
          </a:xfrm>
        </p:spPr>
        <p:txBody>
          <a:bodyPr/>
          <a:lstStyle/>
          <a:p>
            <a:r>
              <a:rPr lang="en-GB" dirty="0" smtClean="0">
                <a:solidFill>
                  <a:schemeClr val="tx1"/>
                </a:solidFill>
              </a:rPr>
              <a:t>Deployment</a:t>
            </a:r>
            <a:endParaRPr lang="en-IN" dirty="0">
              <a:solidFill>
                <a:schemeClr val="tx1"/>
              </a:solidFill>
            </a:endParaRPr>
          </a:p>
        </p:txBody>
      </p:sp>
      <p:sp>
        <p:nvSpPr>
          <p:cNvPr id="3" name="Content Placeholder 2"/>
          <p:cNvSpPr>
            <a:spLocks noGrp="1"/>
          </p:cNvSpPr>
          <p:nvPr>
            <p:ph idx="1"/>
          </p:nvPr>
        </p:nvSpPr>
        <p:spPr>
          <a:xfrm>
            <a:off x="539552" y="1988840"/>
            <a:ext cx="8229600" cy="4325112"/>
          </a:xfrm>
        </p:spPr>
        <p:txBody>
          <a:bodyPr>
            <a:normAutofit/>
          </a:bodyPr>
          <a:lstStyle/>
          <a:p>
            <a:pPr marL="0" indent="0">
              <a:buNone/>
            </a:pPr>
            <a:r>
              <a:rPr lang="en-US" sz="1400" dirty="0" smtClean="0"/>
              <a:t>A Deployment controller provides declarative updates for Pods and </a:t>
            </a:r>
            <a:r>
              <a:rPr lang="en-US" sz="1400" dirty="0" err="1" smtClean="0"/>
              <a:t>ReplicaSets</a:t>
            </a:r>
            <a:r>
              <a:rPr lang="en-US" sz="1400" dirty="0" smtClean="0"/>
              <a:t>. </a:t>
            </a:r>
            <a:r>
              <a:rPr lang="en-US" sz="1400" dirty="0" err="1" smtClean="0"/>
              <a:t>ReplicaSets</a:t>
            </a:r>
            <a:r>
              <a:rPr lang="en-US" sz="1400" dirty="0" smtClean="0"/>
              <a:t> and Pods are not managed by the cluster admin, rather than through manipulation of the Deployment object. A desired state is described and the Deployment controller changes the actual state of the deployment to the desired state at a controlled rate. </a:t>
            </a:r>
          </a:p>
          <a:p>
            <a:pPr marL="0" indent="0">
              <a:buNone/>
            </a:pPr>
            <a:endParaRPr lang="en-US" sz="1400" dirty="0" smtClean="0"/>
          </a:p>
          <a:p>
            <a:pPr marL="0" indent="0">
              <a:buNone/>
            </a:pPr>
            <a:r>
              <a:rPr lang="en-US" sz="1400" dirty="0" smtClean="0"/>
              <a:t>Common use cases of a Deployment include:</a:t>
            </a:r>
          </a:p>
          <a:p>
            <a:pPr lvl="1"/>
            <a:r>
              <a:rPr lang="en-US" sz="1400" dirty="0" smtClean="0">
                <a:solidFill>
                  <a:schemeClr val="tx1"/>
                </a:solidFill>
              </a:rPr>
              <a:t>Rollout of a </a:t>
            </a:r>
            <a:r>
              <a:rPr lang="en-US" sz="1400" dirty="0" err="1" smtClean="0">
                <a:solidFill>
                  <a:schemeClr val="tx1"/>
                </a:solidFill>
              </a:rPr>
              <a:t>ReplicaSet</a:t>
            </a:r>
            <a:r>
              <a:rPr lang="en-US" sz="1400" dirty="0" smtClean="0">
                <a:solidFill>
                  <a:schemeClr val="tx1"/>
                </a:solidFill>
              </a:rPr>
              <a:t> to create pods</a:t>
            </a:r>
          </a:p>
          <a:p>
            <a:pPr lvl="1"/>
            <a:r>
              <a:rPr lang="en-US" sz="1400" dirty="0" smtClean="0">
                <a:solidFill>
                  <a:schemeClr val="tx1"/>
                </a:solidFill>
              </a:rPr>
              <a:t>Rollback to a previous version of the pods</a:t>
            </a:r>
          </a:p>
          <a:p>
            <a:pPr lvl="1"/>
            <a:r>
              <a:rPr lang="en-US" sz="1400" dirty="0" smtClean="0">
                <a:solidFill>
                  <a:schemeClr val="tx1"/>
                </a:solidFill>
              </a:rPr>
              <a:t>Scale pods to facilitate the load</a:t>
            </a:r>
          </a:p>
          <a:p>
            <a:pPr>
              <a:buNone/>
            </a:pPr>
            <a:endParaRPr lang="en-IN"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of Deployment </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err="1" smtClean="0"/>
              <a:t>kubectl</a:t>
            </a:r>
            <a:r>
              <a:rPr lang="en-IN" dirty="0" smtClean="0"/>
              <a:t> create -f </a:t>
            </a:r>
            <a:r>
              <a:rPr lang="en-IN" dirty="0" smtClean="0">
                <a:hlinkClick r:id="rId2"/>
              </a:rPr>
              <a:t>https://</a:t>
            </a:r>
            <a:r>
              <a:rPr lang="en-IN" dirty="0" smtClean="0">
                <a:hlinkClick r:id="rId2"/>
              </a:rPr>
              <a:t>raw.githubusercontent.com/mhausenblas/kbe/master/specs/deployments/d09.yaml</a:t>
            </a:r>
            <a:endParaRPr lang="en-IN" dirty="0" smtClean="0"/>
          </a:p>
          <a:p>
            <a:pPr>
              <a:buNone/>
            </a:pPr>
            <a:endParaRPr lang="en-IN" dirty="0" smtClean="0"/>
          </a:p>
          <a:p>
            <a:pPr>
              <a:buNone/>
            </a:pPr>
            <a:r>
              <a:rPr lang="en-IN" dirty="0" err="1" smtClean="0"/>
              <a:t>kubectl</a:t>
            </a:r>
            <a:r>
              <a:rPr lang="en-IN" dirty="0" smtClean="0"/>
              <a:t> apply -f </a:t>
            </a:r>
            <a:r>
              <a:rPr lang="en-IN" dirty="0" smtClean="0">
                <a:hlinkClick r:id="rId3"/>
              </a:rPr>
              <a:t>https://</a:t>
            </a:r>
            <a:r>
              <a:rPr lang="en-IN" dirty="0" smtClean="0">
                <a:hlinkClick r:id="rId3"/>
              </a:rPr>
              <a:t>raw.githubusercontent.com/mhausenblas/kbe/master/specs/deployments/d10.yaml</a:t>
            </a:r>
            <a:r>
              <a:rPr lang="en-IN" dirty="0" smtClean="0"/>
              <a:t> </a:t>
            </a:r>
          </a:p>
          <a:p>
            <a:pPr>
              <a:buNone/>
            </a:pPr>
            <a:endParaRPr lang="en-IN" dirty="0" smtClean="0"/>
          </a:p>
          <a:p>
            <a:pPr>
              <a:buNone/>
            </a:pPr>
            <a:r>
              <a:rPr lang="en-IN" dirty="0" err="1" smtClean="0"/>
              <a:t>kubectl</a:t>
            </a:r>
            <a:r>
              <a:rPr lang="en-IN" dirty="0" smtClean="0"/>
              <a:t> edit </a:t>
            </a:r>
            <a:r>
              <a:rPr lang="en-IN" dirty="0" smtClean="0"/>
              <a:t>deploy/</a:t>
            </a:r>
            <a:r>
              <a:rPr lang="en-IN" dirty="0" err="1" smtClean="0"/>
              <a:t>sise</a:t>
            </a:r>
            <a:r>
              <a:rPr lang="en-IN" dirty="0" smtClean="0"/>
              <a:t>-deploy </a:t>
            </a:r>
          </a:p>
          <a:p>
            <a:pPr>
              <a:buNone/>
            </a:pPr>
            <a:r>
              <a:rPr lang="en-IN" dirty="0" err="1" smtClean="0"/>
              <a:t>kubectl</a:t>
            </a:r>
            <a:r>
              <a:rPr lang="en-IN" dirty="0" smtClean="0"/>
              <a:t> rollout </a:t>
            </a:r>
            <a:r>
              <a:rPr lang="en-IN" b="1" dirty="0" smtClean="0"/>
              <a:t>history</a:t>
            </a:r>
            <a:r>
              <a:rPr lang="en-IN" dirty="0" smtClean="0"/>
              <a:t> </a:t>
            </a:r>
            <a:r>
              <a:rPr lang="en-IN" dirty="0" smtClean="0"/>
              <a:t>deploy/</a:t>
            </a:r>
            <a:r>
              <a:rPr lang="en-IN" dirty="0" err="1" smtClean="0"/>
              <a:t>sise</a:t>
            </a:r>
            <a:r>
              <a:rPr lang="en-IN" dirty="0" smtClean="0"/>
              <a:t>-deploy</a:t>
            </a:r>
          </a:p>
          <a:p>
            <a:pPr>
              <a:buNone/>
            </a:pPr>
            <a:r>
              <a:rPr lang="en-IN" dirty="0" err="1" smtClean="0"/>
              <a:t>kubectl</a:t>
            </a:r>
            <a:r>
              <a:rPr lang="en-IN" dirty="0" smtClean="0"/>
              <a:t> rollout undo deploy/</a:t>
            </a:r>
            <a:r>
              <a:rPr lang="en-IN" dirty="0" err="1" smtClean="0"/>
              <a:t>sise</a:t>
            </a:r>
            <a:r>
              <a:rPr lang="en-IN" dirty="0" smtClean="0"/>
              <a:t>-deploy --</a:t>
            </a:r>
            <a:r>
              <a:rPr lang="en-IN" dirty="0" smtClean="0"/>
              <a:t>to-revision=1</a:t>
            </a:r>
          </a:p>
          <a:p>
            <a:pPr>
              <a:buNone/>
            </a:pPr>
            <a:r>
              <a:rPr lang="en-IN" dirty="0" err="1" smtClean="0"/>
              <a:t>kubectl</a:t>
            </a:r>
            <a:r>
              <a:rPr lang="en-IN" dirty="0" smtClean="0"/>
              <a:t> rollout </a:t>
            </a:r>
            <a:r>
              <a:rPr lang="en-IN" b="1" dirty="0" smtClean="0"/>
              <a:t>history</a:t>
            </a:r>
            <a:r>
              <a:rPr lang="en-IN" dirty="0" smtClean="0"/>
              <a:t> </a:t>
            </a:r>
            <a:r>
              <a:rPr lang="en-IN" dirty="0" smtClean="0"/>
              <a:t>deploy/</a:t>
            </a:r>
            <a:r>
              <a:rPr lang="en-IN" dirty="0" err="1" smtClean="0"/>
              <a:t>sise</a:t>
            </a:r>
            <a:r>
              <a:rPr lang="en-IN" dirty="0" smtClean="0"/>
              <a:t>-deploy</a:t>
            </a:r>
          </a:p>
          <a:p>
            <a:pPr>
              <a:buNone/>
            </a:pP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1066800"/>
          </a:xfrm>
        </p:spPr>
        <p:txBody>
          <a:bodyPr/>
          <a:lstStyle/>
          <a:p>
            <a:r>
              <a:rPr lang="en-GB" dirty="0" smtClean="0">
                <a:solidFill>
                  <a:schemeClr val="tx1"/>
                </a:solidFill>
              </a:rPr>
              <a:t>Rolling Back a Deployment</a:t>
            </a:r>
            <a:endParaRPr lang="en-IN" dirty="0">
              <a:solidFill>
                <a:schemeClr val="tx1"/>
              </a:solidFill>
            </a:endParaRPr>
          </a:p>
        </p:txBody>
      </p:sp>
      <p:sp>
        <p:nvSpPr>
          <p:cNvPr id="3" name="Content Placeholder 2"/>
          <p:cNvSpPr>
            <a:spLocks noGrp="1"/>
          </p:cNvSpPr>
          <p:nvPr>
            <p:ph idx="1"/>
          </p:nvPr>
        </p:nvSpPr>
        <p:spPr>
          <a:xfrm>
            <a:off x="539552" y="1916832"/>
            <a:ext cx="8229600" cy="4325112"/>
          </a:xfrm>
        </p:spPr>
        <p:txBody>
          <a:bodyPr>
            <a:normAutofit/>
          </a:bodyPr>
          <a:lstStyle/>
          <a:p>
            <a:pPr marL="0" indent="0">
              <a:buNone/>
            </a:pPr>
            <a:r>
              <a:rPr lang="en-US" sz="2000" dirty="0" smtClean="0"/>
              <a:t>Sometimes a Deployment will need to be rolled back. This could be due to instability, such as a crash loop, or the containers need to be rolled back to a previous version. In order to do this, the following command is run:</a:t>
            </a:r>
          </a:p>
          <a:p>
            <a:pPr marL="0" indent="0" algn="ctr">
              <a:buNone/>
            </a:pPr>
            <a:endParaRPr lang="en-US" sz="2000" dirty="0" smtClean="0"/>
          </a:p>
          <a:p>
            <a:pPr marL="0" indent="0" algn="ctr">
              <a:buNone/>
            </a:pPr>
            <a:r>
              <a:rPr lang="en-US" sz="2000" i="1" dirty="0" err="1" smtClean="0"/>
              <a:t>kubectl</a:t>
            </a:r>
            <a:r>
              <a:rPr lang="en-US" sz="2000" i="1" dirty="0" smtClean="0"/>
              <a:t> set image deployments &lt;POD_NAME&gt; &lt;CONTAINER_NAME&gt;=&lt;IMAGE_NAME&gt;:&lt;VERSION&gt;</a:t>
            </a:r>
          </a:p>
          <a:p>
            <a:pPr marL="0" indent="0">
              <a:buNone/>
            </a:pPr>
            <a:endParaRPr lang="en-US" sz="2000" dirty="0" smtClean="0"/>
          </a:p>
          <a:p>
            <a:pPr marL="0" indent="0">
              <a:buNone/>
            </a:pPr>
            <a:r>
              <a:rPr lang="en-US" sz="2000" dirty="0" smtClean="0"/>
              <a:t>This will implement a rolling update of all pods that are the older version one at a time. At least one instance of the pod will be running until the update is complete. The exact number of instances will be depended on the </a:t>
            </a:r>
            <a:r>
              <a:rPr lang="en-US" sz="2000" i="1" dirty="0" smtClean="0"/>
              <a:t>Desired</a:t>
            </a:r>
            <a:r>
              <a:rPr lang="en-US" sz="2000" dirty="0" smtClean="0"/>
              <a:t> value defined in the Deployment</a:t>
            </a:r>
          </a:p>
          <a:p>
            <a:pPr>
              <a:buNone/>
            </a:pPr>
            <a:endParaRPr lang="en-IN"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smtClean="0">
                <a:solidFill>
                  <a:schemeClr val="tx1"/>
                </a:solidFill>
              </a:rPr>
              <a:t>Scaling a Deployment</a:t>
            </a:r>
            <a:endParaRPr lang="en-IN" dirty="0">
              <a:solidFill>
                <a:schemeClr val="tx1"/>
              </a:solidFill>
            </a:endParaRPr>
          </a:p>
        </p:txBody>
      </p:sp>
      <p:sp>
        <p:nvSpPr>
          <p:cNvPr id="3" name="Content Placeholder 2"/>
          <p:cNvSpPr>
            <a:spLocks noGrp="1"/>
          </p:cNvSpPr>
          <p:nvPr>
            <p:ph idx="1"/>
          </p:nvPr>
        </p:nvSpPr>
        <p:spPr>
          <a:xfrm>
            <a:off x="539552" y="1772816"/>
            <a:ext cx="8229600" cy="4325112"/>
          </a:xfrm>
        </p:spPr>
        <p:txBody>
          <a:bodyPr>
            <a:normAutofit fontScale="85000" lnSpcReduction="20000"/>
          </a:bodyPr>
          <a:lstStyle/>
          <a:p>
            <a:pPr marL="0" indent="0">
              <a:buNone/>
            </a:pPr>
            <a:r>
              <a:rPr lang="en-US" dirty="0" smtClean="0"/>
              <a:t>There are two ways of scaling a deployment: manual and auto-scaling.</a:t>
            </a:r>
          </a:p>
          <a:p>
            <a:pPr marL="0" indent="0">
              <a:buNone/>
            </a:pPr>
            <a:endParaRPr lang="en-US" dirty="0" smtClean="0"/>
          </a:p>
          <a:p>
            <a:pPr marL="0" indent="0">
              <a:buNone/>
            </a:pPr>
            <a:r>
              <a:rPr lang="en-US" b="1" u="sng" dirty="0" smtClean="0"/>
              <a:t>Manual Scaling:</a:t>
            </a:r>
          </a:p>
          <a:p>
            <a:pPr marL="0" indent="0">
              <a:buNone/>
            </a:pPr>
            <a:r>
              <a:rPr lang="en-US" dirty="0" smtClean="0"/>
              <a:t>In order to manually scale a deployment, the following command must be run:</a:t>
            </a:r>
          </a:p>
          <a:p>
            <a:pPr marL="0" indent="0" algn="ctr">
              <a:buNone/>
            </a:pPr>
            <a:r>
              <a:rPr lang="en-US" i="1" dirty="0" err="1" smtClean="0"/>
              <a:t>kubectl</a:t>
            </a:r>
            <a:r>
              <a:rPr lang="en-US" i="1" dirty="0" smtClean="0"/>
              <a:t> scale deployment &lt;DEPLOYMENT-NAME&gt; --replicas=10</a:t>
            </a:r>
          </a:p>
          <a:p>
            <a:pPr marL="0" indent="0">
              <a:buNone/>
            </a:pPr>
            <a:endParaRPr lang="en-US" dirty="0" smtClean="0"/>
          </a:p>
          <a:p>
            <a:pPr marL="0" indent="0">
              <a:buNone/>
            </a:pPr>
            <a:r>
              <a:rPr lang="en-US" b="1" u="sng" dirty="0" smtClean="0"/>
              <a:t>Auto-Scaling:</a:t>
            </a:r>
          </a:p>
          <a:p>
            <a:pPr marL="0" indent="0">
              <a:buNone/>
            </a:pPr>
            <a:r>
              <a:rPr lang="en-US" dirty="0" smtClean="0"/>
              <a:t>An </a:t>
            </a:r>
            <a:r>
              <a:rPr lang="en-US" dirty="0" err="1" smtClean="0"/>
              <a:t>autoscaler</a:t>
            </a:r>
            <a:r>
              <a:rPr lang="en-US" dirty="0" smtClean="0"/>
              <a:t> can be configured to determine the minimum and maximum number of pods you want to run based on the CPU utilization of your existing pods.</a:t>
            </a:r>
          </a:p>
          <a:p>
            <a:pPr>
              <a:buNone/>
            </a:pP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tx1"/>
                </a:solidFill>
              </a:rPr>
              <a:t>DaemonSet</a:t>
            </a:r>
            <a:endParaRPr lang="en-IN"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1400" dirty="0" smtClean="0"/>
              <a:t>A </a:t>
            </a:r>
            <a:r>
              <a:rPr lang="en-US" sz="1400" dirty="0" err="1" smtClean="0"/>
              <a:t>DaemonSet</a:t>
            </a:r>
            <a:r>
              <a:rPr lang="en-US" sz="1400" dirty="0" smtClean="0"/>
              <a:t> ensures that all (or some) nodes have a copy of a pod running. As nodes are added to the cluster, pods are added to them. As nodes are removed from the cluster, those pods are removed. If you delete a </a:t>
            </a:r>
            <a:r>
              <a:rPr lang="en-US" sz="1400" dirty="0" err="1" smtClean="0"/>
              <a:t>DaemonSet</a:t>
            </a:r>
            <a:r>
              <a:rPr lang="en-US" sz="1400" dirty="0" smtClean="0"/>
              <a:t>, the pods it created will be deleted.</a:t>
            </a:r>
          </a:p>
          <a:p>
            <a:pPr marL="0" indent="0">
              <a:buNone/>
            </a:pPr>
            <a:endParaRPr lang="en-US" sz="1400" dirty="0" smtClean="0"/>
          </a:p>
          <a:p>
            <a:pPr marL="0" indent="0">
              <a:buNone/>
            </a:pPr>
            <a:r>
              <a:rPr lang="en-US" sz="1400" dirty="0" smtClean="0"/>
              <a:t>Typical use cases of a </a:t>
            </a:r>
            <a:r>
              <a:rPr lang="en-US" sz="1400" dirty="0" err="1" smtClean="0"/>
              <a:t>DaemonSet</a:t>
            </a:r>
            <a:r>
              <a:rPr lang="en-US" sz="1400" dirty="0" smtClean="0"/>
              <a:t> are:</a:t>
            </a:r>
          </a:p>
          <a:p>
            <a:pPr lvl="1"/>
            <a:r>
              <a:rPr lang="en-US" sz="1400" dirty="0" smtClean="0">
                <a:solidFill>
                  <a:schemeClr val="tx1"/>
                </a:solidFill>
              </a:rPr>
              <a:t>Running a cluster storage daemon, such as </a:t>
            </a:r>
            <a:r>
              <a:rPr lang="en-US" sz="1400" dirty="0" err="1" smtClean="0">
                <a:solidFill>
                  <a:schemeClr val="tx1"/>
                </a:solidFill>
              </a:rPr>
              <a:t>glusterd</a:t>
            </a:r>
            <a:r>
              <a:rPr lang="en-US" sz="1400" dirty="0" smtClean="0">
                <a:solidFill>
                  <a:schemeClr val="tx1"/>
                </a:solidFill>
              </a:rPr>
              <a:t>, </a:t>
            </a:r>
            <a:r>
              <a:rPr lang="en-US" sz="1400" dirty="0" err="1" smtClean="0">
                <a:solidFill>
                  <a:schemeClr val="tx1"/>
                </a:solidFill>
              </a:rPr>
              <a:t>ceph</a:t>
            </a:r>
            <a:r>
              <a:rPr lang="en-US" sz="1400" dirty="0" smtClean="0">
                <a:solidFill>
                  <a:schemeClr val="tx1"/>
                </a:solidFill>
              </a:rPr>
              <a:t>, etc., on each node.</a:t>
            </a:r>
          </a:p>
          <a:p>
            <a:pPr lvl="1"/>
            <a:r>
              <a:rPr lang="en-US" sz="1400" dirty="0" smtClean="0">
                <a:solidFill>
                  <a:schemeClr val="tx1"/>
                </a:solidFill>
              </a:rPr>
              <a:t>Running a logs collection daemon on every node, such as </a:t>
            </a:r>
            <a:r>
              <a:rPr lang="en-US" sz="1400" dirty="0" err="1" smtClean="0">
                <a:solidFill>
                  <a:schemeClr val="tx1"/>
                </a:solidFill>
              </a:rPr>
              <a:t>fluentd</a:t>
            </a:r>
            <a:r>
              <a:rPr lang="en-US" sz="1400" dirty="0" smtClean="0">
                <a:solidFill>
                  <a:schemeClr val="tx1"/>
                </a:solidFill>
              </a:rPr>
              <a:t> or </a:t>
            </a:r>
            <a:r>
              <a:rPr lang="en-US" sz="1400" dirty="0" err="1" smtClean="0">
                <a:solidFill>
                  <a:schemeClr val="tx1"/>
                </a:solidFill>
              </a:rPr>
              <a:t>logstash</a:t>
            </a:r>
            <a:r>
              <a:rPr lang="en-US" sz="1400" dirty="0" smtClean="0">
                <a:solidFill>
                  <a:schemeClr val="tx1"/>
                </a:solidFill>
              </a:rPr>
              <a:t>, etc.</a:t>
            </a:r>
          </a:p>
          <a:p>
            <a:pPr lvl="1"/>
            <a:r>
              <a:rPr lang="en-US" sz="1400" dirty="0" smtClean="0">
                <a:solidFill>
                  <a:schemeClr val="tx1"/>
                </a:solidFill>
              </a:rPr>
              <a:t>Running a node monitoring daemon on every node, such as Prometheus, </a:t>
            </a:r>
            <a:r>
              <a:rPr lang="en-US" sz="1400" dirty="0" err="1" smtClean="0">
                <a:solidFill>
                  <a:schemeClr val="tx1"/>
                </a:solidFill>
              </a:rPr>
              <a:t>collectd</a:t>
            </a:r>
            <a:r>
              <a:rPr lang="en-US" sz="1400" dirty="0" smtClean="0">
                <a:solidFill>
                  <a:schemeClr val="tx1"/>
                </a:solidFill>
              </a:rPr>
              <a:t>, etc.</a:t>
            </a:r>
          </a:p>
          <a:p>
            <a:pPr lvl="1"/>
            <a:r>
              <a:rPr lang="en-US" sz="1400" dirty="0" smtClean="0">
                <a:solidFill>
                  <a:schemeClr val="tx1"/>
                </a:solidFill>
              </a:rPr>
              <a:t>Running a network daemon on every node, such as Weave Net, </a:t>
            </a:r>
            <a:r>
              <a:rPr lang="en-US" sz="1400" dirty="0" err="1" smtClean="0">
                <a:solidFill>
                  <a:schemeClr val="tx1"/>
                </a:solidFill>
              </a:rPr>
              <a:t>Kube</a:t>
            </a:r>
            <a:r>
              <a:rPr lang="en-US" sz="1400" dirty="0" smtClean="0">
                <a:solidFill>
                  <a:schemeClr val="tx1"/>
                </a:solidFill>
              </a:rPr>
              <a:t>-Proxy, etc.</a:t>
            </a:r>
          </a:p>
          <a:p>
            <a:pPr>
              <a:buNone/>
            </a:pPr>
            <a:endParaRPr lang="en-IN" sz="1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smtClean="0">
                <a:solidFill>
                  <a:schemeClr val="tx1"/>
                </a:solidFill>
              </a:rPr>
              <a:t>Storage</a:t>
            </a:r>
            <a:endParaRPr lang="en-IN" dirty="0">
              <a:solidFill>
                <a:schemeClr val="tx1"/>
              </a:solidFill>
            </a:endParaRPr>
          </a:p>
        </p:txBody>
      </p:sp>
      <p:sp>
        <p:nvSpPr>
          <p:cNvPr id="3" name="Content Placeholder 2"/>
          <p:cNvSpPr>
            <a:spLocks noGrp="1"/>
          </p:cNvSpPr>
          <p:nvPr>
            <p:ph idx="1"/>
          </p:nvPr>
        </p:nvSpPr>
        <p:spPr>
          <a:xfrm>
            <a:off x="539552" y="1772816"/>
            <a:ext cx="8229600" cy="4325112"/>
          </a:xfrm>
        </p:spPr>
        <p:txBody>
          <a:bodyPr>
            <a:normAutofit/>
          </a:bodyPr>
          <a:lstStyle/>
          <a:p>
            <a:pPr marL="0" indent="0">
              <a:buNone/>
            </a:pPr>
            <a:r>
              <a:rPr lang="en-US" sz="2000" dirty="0" smtClean="0"/>
              <a:t>Containers are ephemeral in nature, regardless of container orchestration or runtime. Changes to the file system and file contents are lost when the container crashes. When the container is brought back up, the changes made in the previous container are lost since the container starts with a clean slate. Another common challenge faced with containers is how files are shared between containers. </a:t>
            </a:r>
          </a:p>
          <a:p>
            <a:pPr marL="0" indent="0">
              <a:buNone/>
            </a:pPr>
            <a:endParaRPr lang="en-US" sz="2000" dirty="0" smtClean="0"/>
          </a:p>
          <a:p>
            <a:pPr marL="0" indent="0">
              <a:buNone/>
            </a:pPr>
            <a:r>
              <a:rPr lang="en-US" sz="2000" dirty="0" err="1" smtClean="0"/>
              <a:t>Kubernetes</a:t>
            </a:r>
            <a:r>
              <a:rPr lang="en-US" sz="2000" dirty="0" smtClean="0"/>
              <a:t> provides several options on how to combat these challenges through volumes. There are two types of volumes: Volumes and </a:t>
            </a:r>
            <a:r>
              <a:rPr lang="en-US" sz="2000" dirty="0" err="1" smtClean="0"/>
              <a:t>PersistentVolumes</a:t>
            </a:r>
            <a:r>
              <a:rPr lang="en-US" sz="2000" dirty="0" smtClean="0"/>
              <a:t>.</a:t>
            </a:r>
          </a:p>
          <a:p>
            <a:pPr>
              <a:buNone/>
            </a:pPr>
            <a:endParaRPr lang="en-IN"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Volumes</a:t>
            </a:r>
            <a:endParaRPr lang="en-IN"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000" dirty="0" smtClean="0"/>
              <a:t>A </a:t>
            </a:r>
            <a:r>
              <a:rPr lang="en-US" sz="2000" dirty="0" err="1" smtClean="0"/>
              <a:t>Kubernetes</a:t>
            </a:r>
            <a:r>
              <a:rPr lang="en-US" sz="2000" dirty="0" smtClean="0"/>
              <a:t> volume simply a “directory” which is accessible to the containers within a pod. What backs the volume (ex. Azure, AWS, GCP, local, NFS, etc.) and whether there is data initially stored on the volume is entirely determined by the user. </a:t>
            </a:r>
          </a:p>
          <a:p>
            <a:pPr marL="0" indent="0">
              <a:buNone/>
            </a:pPr>
            <a:endParaRPr lang="en-US" sz="2000" dirty="0" smtClean="0"/>
          </a:p>
          <a:p>
            <a:pPr marL="0" indent="0">
              <a:buNone/>
            </a:pPr>
            <a:r>
              <a:rPr lang="en-US" sz="2000" dirty="0" smtClean="0"/>
              <a:t>Pods can use any number of them simultaneously. To use a volume, a pod specifies what volumes to provide for the pod and where to mount the volumes on the container. </a:t>
            </a:r>
          </a:p>
          <a:p>
            <a:pPr marL="0" indent="0">
              <a:buNone/>
            </a:pPr>
            <a:endParaRPr lang="en-US" sz="2000" dirty="0" smtClean="0"/>
          </a:p>
          <a:p>
            <a:pPr marL="0" indent="0">
              <a:buNone/>
            </a:pPr>
            <a:r>
              <a:rPr lang="en-US" sz="2000" dirty="0" smtClean="0"/>
              <a:t>The lifecycle of a volume is explicitly tied to the pod that is using it. A volume can outlive containers within the pod which will see the data preserved. But when the pod no longer exists, neither does the volume. </a:t>
            </a:r>
          </a:p>
          <a:p>
            <a:pPr>
              <a:buNone/>
            </a:pPr>
            <a:endParaRPr lang="en-IN"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tx1"/>
                </a:solidFill>
              </a:rPr>
              <a:t>PersistentVolumes</a:t>
            </a:r>
            <a:endParaRPr lang="en-IN"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000" dirty="0" err="1" smtClean="0"/>
              <a:t>PersistentVolume</a:t>
            </a:r>
            <a:r>
              <a:rPr lang="en-US" sz="2000" dirty="0" smtClean="0"/>
              <a:t> (PV) are a step above </a:t>
            </a:r>
            <a:r>
              <a:rPr lang="en-US" sz="2000" dirty="0" err="1" smtClean="0"/>
              <a:t>Kubernetes</a:t>
            </a:r>
            <a:r>
              <a:rPr lang="en-US" sz="2000" dirty="0" smtClean="0"/>
              <a:t> Volumes. A PV is a piece of storage in the cluster that has been provisioned by the administration. As the name suggests, the difference between a PV and Volume is its’ lifecycle. A PV has a lifecycle independent of any pod that uses it. If a pod no longer exists, the PV, and it’s data, will still exist.</a:t>
            </a:r>
          </a:p>
          <a:p>
            <a:pPr marL="0" indent="0">
              <a:buNone/>
            </a:pPr>
            <a:endParaRPr lang="en-US" sz="2000" dirty="0" smtClean="0"/>
          </a:p>
          <a:p>
            <a:pPr marL="0" indent="0">
              <a:buNone/>
            </a:pPr>
            <a:r>
              <a:rPr lang="en-US" sz="2000" dirty="0" smtClean="0"/>
              <a:t>A </a:t>
            </a:r>
            <a:r>
              <a:rPr lang="en-US" sz="2000" dirty="0" err="1" smtClean="0"/>
              <a:t>PersistentVolumeClaim</a:t>
            </a:r>
            <a:r>
              <a:rPr lang="en-US" sz="2000" dirty="0" smtClean="0"/>
              <a:t> (PVC) is a request for storage by a user. It is similar to a pod. Pods consume node resources and PVCs consume PV resources. PVCs can request a specific size and access mode for the PV. For example, the PV can only be mounted once read/write or many times read-only. </a:t>
            </a:r>
          </a:p>
          <a:p>
            <a:pPr>
              <a:buNone/>
            </a:pPr>
            <a:endParaRPr lang="en-IN"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1066800"/>
          </a:xfrm>
        </p:spPr>
        <p:txBody>
          <a:bodyPr/>
          <a:lstStyle/>
          <a:p>
            <a:r>
              <a:rPr lang="en-IN" dirty="0" err="1" smtClean="0">
                <a:solidFill>
                  <a:schemeClr val="tx1"/>
                </a:solidFill>
              </a:rPr>
              <a:t>ConfigMap</a:t>
            </a:r>
            <a:endParaRPr lang="en-IN" dirty="0">
              <a:solidFill>
                <a:schemeClr val="tx1"/>
              </a:solidFill>
            </a:endParaRPr>
          </a:p>
        </p:txBody>
      </p:sp>
      <p:sp>
        <p:nvSpPr>
          <p:cNvPr id="3" name="Content Placeholder 2"/>
          <p:cNvSpPr>
            <a:spLocks noGrp="1"/>
          </p:cNvSpPr>
          <p:nvPr>
            <p:ph idx="1"/>
          </p:nvPr>
        </p:nvSpPr>
        <p:spPr>
          <a:xfrm>
            <a:off x="395536" y="1988840"/>
            <a:ext cx="8229600" cy="4325112"/>
          </a:xfrm>
        </p:spPr>
        <p:txBody>
          <a:bodyPr>
            <a:normAutofit/>
          </a:bodyPr>
          <a:lstStyle/>
          <a:p>
            <a:pPr>
              <a:buNone/>
            </a:pPr>
            <a:r>
              <a:rPr lang="en-IN" sz="2000" b="1" dirty="0" smtClean="0"/>
              <a:t>	</a:t>
            </a:r>
            <a:r>
              <a:rPr lang="en-IN" sz="2000" dirty="0" err="1" smtClean="0"/>
              <a:t>ConfigMaps</a:t>
            </a:r>
            <a:r>
              <a:rPr lang="en-IN" sz="2000" dirty="0" smtClean="0"/>
              <a:t> bind configuration files, command-line arguments, environment variables, port numbers, and other configuration </a:t>
            </a:r>
            <a:r>
              <a:rPr lang="en-IN" sz="2000" dirty="0" err="1" smtClean="0"/>
              <a:t>artifacts</a:t>
            </a:r>
            <a:r>
              <a:rPr lang="en-IN" sz="2000" dirty="0" smtClean="0"/>
              <a:t> to your Pods' containers and system components at runtime. </a:t>
            </a:r>
            <a:r>
              <a:rPr lang="en-IN" sz="2000" dirty="0" err="1" smtClean="0"/>
              <a:t>ConfigMaps</a:t>
            </a:r>
            <a:r>
              <a:rPr lang="en-IN" sz="2000" dirty="0" smtClean="0"/>
              <a:t> allow you to separate your configurations from your Pods and components, which helps keep your workloads portable, makes their configurations easier to change and manage, and prevents </a:t>
            </a:r>
            <a:r>
              <a:rPr lang="en-IN" sz="2000" dirty="0" err="1" smtClean="0"/>
              <a:t>hardcoding</a:t>
            </a:r>
            <a:r>
              <a:rPr lang="en-IN" sz="2000" dirty="0" smtClean="0"/>
              <a:t> configuration data to Pod specifications.</a:t>
            </a:r>
          </a:p>
          <a:p>
            <a:pPr>
              <a:buNone/>
            </a:pPr>
            <a:endParaRPr lang="en-IN" sz="2000" dirty="0" smtClean="0"/>
          </a:p>
          <a:p>
            <a:pPr>
              <a:buNone/>
            </a:pPr>
            <a:r>
              <a:rPr lang="en-IN" sz="2000" dirty="0" smtClean="0"/>
              <a:t>	</a:t>
            </a:r>
            <a:r>
              <a:rPr lang="en-IN" sz="2000" dirty="0" err="1" smtClean="0"/>
              <a:t>ConfigMaps</a:t>
            </a:r>
            <a:r>
              <a:rPr lang="en-IN" sz="2000" dirty="0" smtClean="0"/>
              <a:t> are useful for storing and sharing </a:t>
            </a:r>
            <a:r>
              <a:rPr lang="en-IN" sz="2000" i="1" dirty="0" smtClean="0"/>
              <a:t>non-sensitive</a:t>
            </a:r>
            <a:r>
              <a:rPr lang="en-IN" sz="2000" dirty="0" smtClean="0"/>
              <a:t>, unencrypted configuration information. To use sensitive information in your clusters, you must use </a:t>
            </a:r>
            <a:r>
              <a:rPr lang="en-IN" sz="2000" dirty="0" smtClean="0">
                <a:hlinkClick r:id="rId2"/>
              </a:rPr>
              <a:t>Secrets</a:t>
            </a:r>
            <a:r>
              <a:rPr lang="en-IN" sz="2000" dirty="0" smtClean="0"/>
              <a:t>.</a:t>
            </a:r>
          </a:p>
          <a:p>
            <a:pPr>
              <a:buNone/>
            </a:pPr>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1066800"/>
          </a:xfrm>
        </p:spPr>
        <p:txBody>
          <a:bodyPr/>
          <a:lstStyle/>
          <a:p>
            <a:r>
              <a:rPr lang="en-GB" dirty="0" smtClean="0">
                <a:solidFill>
                  <a:schemeClr val="tx1"/>
                </a:solidFill>
                <a:latin typeface="Arial" pitchFamily="34" charset="0"/>
                <a:cs typeface="Arial" pitchFamily="34" charset="0"/>
              </a:rPr>
              <a:t>Introduction</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988840"/>
            <a:ext cx="8229600" cy="4325112"/>
          </a:xfrm>
        </p:spPr>
        <p:txBody>
          <a:bodyPr>
            <a:normAutofit/>
          </a:bodyPr>
          <a:lstStyle/>
          <a:p>
            <a:pPr marL="0" indent="0">
              <a:spcBef>
                <a:spcPts val="600"/>
              </a:spcBef>
              <a:spcAft>
                <a:spcPts val="600"/>
              </a:spcAft>
              <a:buNone/>
            </a:pPr>
            <a:r>
              <a:rPr lang="en-US" sz="1900" dirty="0" smtClean="0">
                <a:latin typeface="Arial" pitchFamily="34" charset="0"/>
                <a:cs typeface="Arial" pitchFamily="34" charset="0"/>
              </a:rPr>
              <a:t>The purpose of this document is to provide a high-level overview of </a:t>
            </a:r>
            <a:r>
              <a:rPr lang="en-US" sz="1900" dirty="0" err="1" smtClean="0">
                <a:latin typeface="Arial" pitchFamily="34" charset="0"/>
                <a:cs typeface="Arial" pitchFamily="34" charset="0"/>
              </a:rPr>
              <a:t>Kubernetes</a:t>
            </a:r>
            <a:r>
              <a:rPr lang="en-US" sz="1900" dirty="0" smtClean="0">
                <a:latin typeface="Arial" pitchFamily="34" charset="0"/>
                <a:cs typeface="Arial" pitchFamily="34" charset="0"/>
              </a:rPr>
              <a:t> (K8) and provide training links. After going through this document, you should have a high-level understanding of </a:t>
            </a:r>
            <a:r>
              <a:rPr lang="en-US" sz="1900" dirty="0" err="1" smtClean="0">
                <a:latin typeface="Arial" pitchFamily="34" charset="0"/>
                <a:cs typeface="Arial" pitchFamily="34" charset="0"/>
              </a:rPr>
              <a:t>Kubernetes</a:t>
            </a:r>
            <a:r>
              <a:rPr lang="en-US" sz="1900" dirty="0" smtClean="0">
                <a:latin typeface="Arial" pitchFamily="34" charset="0"/>
                <a:cs typeface="Arial" pitchFamily="34" charset="0"/>
              </a:rPr>
              <a:t> and it’s key components and functions. The document will describe how PV First utilizes </a:t>
            </a:r>
            <a:r>
              <a:rPr lang="en-US" sz="1900" dirty="0" err="1" smtClean="0">
                <a:latin typeface="Arial" pitchFamily="34" charset="0"/>
                <a:cs typeface="Arial" pitchFamily="34" charset="0"/>
              </a:rPr>
              <a:t>Kubernetes</a:t>
            </a:r>
            <a:r>
              <a:rPr lang="en-US" sz="1900" dirty="0" smtClean="0">
                <a:latin typeface="Arial" pitchFamily="34" charset="0"/>
                <a:cs typeface="Arial" pitchFamily="34" charset="0"/>
              </a:rPr>
              <a:t>. In addition, the document will cover key topics for </a:t>
            </a:r>
            <a:r>
              <a:rPr lang="en-US" sz="1900" dirty="0" err="1" smtClean="0">
                <a:latin typeface="Arial" pitchFamily="34" charset="0"/>
                <a:cs typeface="Arial" pitchFamily="34" charset="0"/>
              </a:rPr>
              <a:t>Kubernetes</a:t>
            </a:r>
            <a:r>
              <a:rPr lang="en-US" sz="1900" dirty="0" smtClean="0">
                <a:latin typeface="Arial" pitchFamily="34" charset="0"/>
                <a:cs typeface="Arial" pitchFamily="34" charset="0"/>
              </a:rPr>
              <a:t> even if they are not used in PV First.</a:t>
            </a:r>
          </a:p>
          <a:p>
            <a:pPr marL="0" indent="0">
              <a:spcBef>
                <a:spcPts val="600"/>
              </a:spcBef>
              <a:spcAft>
                <a:spcPts val="600"/>
              </a:spcAft>
              <a:buNone/>
            </a:pPr>
            <a:r>
              <a:rPr lang="en-US" sz="1900" dirty="0" smtClean="0">
                <a:latin typeface="Arial" pitchFamily="34" charset="0"/>
                <a:cs typeface="Arial" pitchFamily="34" charset="0"/>
              </a:rPr>
              <a:t>The majority of this deck’s content has come directly from </a:t>
            </a:r>
            <a:r>
              <a:rPr lang="en-US" sz="1900" dirty="0" err="1" smtClean="0">
                <a:latin typeface="Arial" pitchFamily="34" charset="0"/>
                <a:cs typeface="Arial" pitchFamily="34" charset="0"/>
              </a:rPr>
              <a:t>Kubernetes</a:t>
            </a:r>
            <a:r>
              <a:rPr lang="en-US" sz="1900" dirty="0" smtClean="0">
                <a:latin typeface="Arial" pitchFamily="34" charset="0"/>
                <a:cs typeface="Arial" pitchFamily="34" charset="0"/>
              </a:rPr>
              <a:t> documentation.</a:t>
            </a:r>
          </a:p>
          <a:p>
            <a:pPr>
              <a:buNone/>
            </a:pPr>
            <a:endParaRPr lang="en-IN"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lstStyle/>
          <a:p>
            <a:r>
              <a:rPr lang="en-GB" dirty="0" smtClean="0">
                <a:solidFill>
                  <a:schemeClr val="tx1"/>
                </a:solidFill>
              </a:rPr>
              <a:t>Secrets</a:t>
            </a:r>
            <a:endParaRPr lang="en-IN" dirty="0">
              <a:solidFill>
                <a:schemeClr val="tx1"/>
              </a:solidFill>
            </a:endParaRPr>
          </a:p>
        </p:txBody>
      </p:sp>
      <p:sp>
        <p:nvSpPr>
          <p:cNvPr id="3" name="Content Placeholder 2"/>
          <p:cNvSpPr>
            <a:spLocks noGrp="1"/>
          </p:cNvSpPr>
          <p:nvPr>
            <p:ph idx="1"/>
          </p:nvPr>
        </p:nvSpPr>
        <p:spPr>
          <a:xfrm>
            <a:off x="539552" y="1628800"/>
            <a:ext cx="8229600" cy="4752528"/>
          </a:xfrm>
        </p:spPr>
        <p:txBody>
          <a:bodyPr>
            <a:normAutofit fontScale="55000" lnSpcReduction="20000"/>
          </a:bodyPr>
          <a:lstStyle/>
          <a:p>
            <a:pPr marL="0" indent="0">
              <a:buNone/>
            </a:pPr>
            <a:r>
              <a:rPr lang="en-US" dirty="0" smtClean="0"/>
              <a:t>Secrets are designed to hold sensitive information such as credentials, </a:t>
            </a:r>
            <a:r>
              <a:rPr lang="en-US" dirty="0" err="1" smtClean="0"/>
              <a:t>Oauth</a:t>
            </a:r>
            <a:r>
              <a:rPr lang="en-US" dirty="0" smtClean="0"/>
              <a:t> tokens and </a:t>
            </a:r>
            <a:r>
              <a:rPr lang="en-US" dirty="0" err="1" smtClean="0"/>
              <a:t>ssh</a:t>
            </a:r>
            <a:r>
              <a:rPr lang="en-US" dirty="0" smtClean="0"/>
              <a:t> keys. The use of Secrets provides greater flexibility and security for this information in comparison to putting it within the pod definition (i.e. YAML) or in a </a:t>
            </a:r>
            <a:r>
              <a:rPr lang="en-US" dirty="0" err="1" smtClean="0"/>
              <a:t>Docker</a:t>
            </a:r>
            <a:r>
              <a:rPr lang="en-US" dirty="0" smtClean="0"/>
              <a:t> image (i.e. </a:t>
            </a:r>
            <a:r>
              <a:rPr lang="en-US" dirty="0" err="1" smtClean="0"/>
              <a:t>Dockerfile</a:t>
            </a:r>
            <a:r>
              <a:rPr lang="en-US" dirty="0" smtClean="0"/>
              <a:t> or </a:t>
            </a:r>
            <a:r>
              <a:rPr lang="en-US" dirty="0" err="1" smtClean="0"/>
              <a:t>application.properties</a:t>
            </a:r>
            <a:r>
              <a:rPr lang="en-US" dirty="0" smtClean="0"/>
              <a:t>). </a:t>
            </a:r>
          </a:p>
          <a:p>
            <a:pPr marL="0" indent="0">
              <a:buNone/>
            </a:pPr>
            <a:endParaRPr lang="en-US" dirty="0" smtClean="0"/>
          </a:p>
          <a:p>
            <a:pPr marL="0" indent="0">
              <a:buNone/>
            </a:pPr>
            <a:r>
              <a:rPr lang="en-US" b="1" u="sng" dirty="0" smtClean="0"/>
              <a:t>Built-in Secrets:</a:t>
            </a:r>
            <a:endParaRPr lang="en-US" dirty="0" smtClean="0"/>
          </a:p>
          <a:p>
            <a:pPr marL="0" indent="0">
              <a:spcAft>
                <a:spcPts val="1200"/>
              </a:spcAft>
              <a:buNone/>
            </a:pPr>
            <a:r>
              <a:rPr lang="en-US" dirty="0" err="1" smtClean="0"/>
              <a:t>Kubernetes</a:t>
            </a:r>
            <a:r>
              <a:rPr lang="en-US" dirty="0" smtClean="0"/>
              <a:t> automatically creates secrets which contain credentials for accessing the API and it automatically modifies your pods to use this type of secret.</a:t>
            </a:r>
          </a:p>
          <a:p>
            <a:pPr marL="0" indent="0">
              <a:buNone/>
            </a:pPr>
            <a:r>
              <a:rPr lang="en-US" b="1" u="sng" dirty="0" smtClean="0"/>
              <a:t>Custom Secrets:</a:t>
            </a:r>
          </a:p>
          <a:p>
            <a:pPr marL="0" indent="0">
              <a:buNone/>
            </a:pPr>
            <a:r>
              <a:rPr lang="en-US" dirty="0" smtClean="0"/>
              <a:t>Custom secrets can be created to handle the pod’s use of credentials like a database. </a:t>
            </a:r>
          </a:p>
          <a:p>
            <a:pPr marL="0" indent="0">
              <a:buNone/>
            </a:pPr>
            <a:endParaRPr lang="en-US" dirty="0" smtClean="0"/>
          </a:p>
          <a:p>
            <a:pPr marL="0" indent="0">
              <a:buNone/>
            </a:pPr>
            <a:r>
              <a:rPr lang="en-US" dirty="0" smtClean="0"/>
              <a:t>Secrets can be mounted as data volumes or be exposed as environment variables to be used by a container in a pod. They can also be used by other parts of the system, without being directly exposed to the pod. A secret is only sent to a node if a pod on that node requires it. It is not written to disk. It is stored in a </a:t>
            </a:r>
            <a:r>
              <a:rPr lang="en-US" dirty="0" err="1" smtClean="0"/>
              <a:t>tmpfs</a:t>
            </a:r>
            <a:r>
              <a:rPr lang="en-US" dirty="0" smtClean="0"/>
              <a:t> and does not come to rest on the node. It is deleted once the pod that depends on it is deleted.</a:t>
            </a:r>
          </a:p>
          <a:p>
            <a:pPr marL="0" indent="0">
              <a:buNone/>
            </a:pPr>
            <a:endParaRPr lang="en-US" dirty="0" smtClean="0"/>
          </a:p>
          <a:p>
            <a:pPr marL="0" indent="0">
              <a:buNone/>
            </a:pPr>
            <a:r>
              <a:rPr lang="en-US" dirty="0" smtClean="0"/>
              <a:t>There may be secrets for several pods on the same node. However, only the secrets that a pod requests are potentially visible within its containers. Therefore, one Pod does not have access to the secrets of another pod.</a:t>
            </a:r>
          </a:p>
          <a:p>
            <a:pPr>
              <a:buNone/>
            </a:pP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smtClean="0">
                <a:solidFill>
                  <a:schemeClr val="tx1"/>
                </a:solidFill>
              </a:rPr>
              <a:t>Service</a:t>
            </a:r>
            <a:endParaRPr lang="en-IN" dirty="0">
              <a:solidFill>
                <a:schemeClr val="tx1"/>
              </a:solidFill>
            </a:endParaRPr>
          </a:p>
        </p:txBody>
      </p:sp>
      <p:sp>
        <p:nvSpPr>
          <p:cNvPr id="3" name="Content Placeholder 2"/>
          <p:cNvSpPr>
            <a:spLocks noGrp="1"/>
          </p:cNvSpPr>
          <p:nvPr>
            <p:ph idx="1"/>
          </p:nvPr>
        </p:nvSpPr>
        <p:spPr>
          <a:xfrm>
            <a:off x="457200" y="1844824"/>
            <a:ext cx="8229600" cy="4729712"/>
          </a:xfrm>
        </p:spPr>
        <p:txBody>
          <a:bodyPr>
            <a:normAutofit/>
          </a:bodyPr>
          <a:lstStyle/>
          <a:p>
            <a:pPr marL="0" indent="0">
              <a:buNone/>
            </a:pPr>
            <a:r>
              <a:rPr lang="en-US" sz="2000" dirty="0" smtClean="0"/>
              <a:t>A Service is a policy that defines how a pod is accessed. The pod, or set of pods, that are targeted by a Service is typically defined by a Label Selector. The value of the Label Selector is matched to a label that is within a pod’s definition. </a:t>
            </a:r>
          </a:p>
          <a:p>
            <a:pPr marL="0" indent="0">
              <a:buNone/>
            </a:pPr>
            <a:endParaRPr lang="en-US" sz="2000" dirty="0" smtClean="0"/>
          </a:p>
          <a:p>
            <a:pPr marL="0" indent="0">
              <a:buNone/>
            </a:pPr>
            <a:r>
              <a:rPr lang="en-US" sz="2000" dirty="0" smtClean="0"/>
              <a:t>Each Service is assigned a unique IP address (also called </a:t>
            </a:r>
            <a:r>
              <a:rPr lang="en-US" sz="2000" dirty="0" err="1" smtClean="0"/>
              <a:t>clusterIP</a:t>
            </a:r>
            <a:r>
              <a:rPr lang="en-US" sz="2000" dirty="0" smtClean="0"/>
              <a:t>). This address is tied to the lifespan of the Service. It will not change while the Service is alive. Pods can be configured to talk to the Service and the communication to the Service will be automatically load-balanced out to one pod that is a member of the Service through endpoints. Each pod will be given an endpoint and the endpoint is automatically removed and disassociated from the Service when the pod dies. New pods with the matching selector will have their endpoints get automatically added.</a:t>
            </a:r>
          </a:p>
          <a:p>
            <a:pPr marL="0" indent="0">
              <a:buNone/>
            </a:pPr>
            <a:endParaRPr lang="en-US" sz="2000" dirty="0" smtClean="0"/>
          </a:p>
          <a:p>
            <a:pPr marL="0" indent="0">
              <a:buNone/>
            </a:pPr>
            <a:endParaRPr lang="en-US" sz="2000" dirty="0" smtClean="0"/>
          </a:p>
          <a:p>
            <a:pPr>
              <a:buNone/>
            </a:pPr>
            <a:endParaRPr lang="en-IN"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29600" cy="1143000"/>
          </a:xfrm>
        </p:spPr>
        <p:txBody>
          <a:bodyPr/>
          <a:lstStyle/>
          <a:p>
            <a:pPr algn="ctr"/>
            <a:r>
              <a:rPr lang="en-IN" b="1" dirty="0" smtClean="0"/>
              <a:t>Questions ?</a:t>
            </a:r>
            <a:endParaRPr lang="en-IN"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636912"/>
            <a:ext cx="8229600" cy="1143000"/>
          </a:xfrm>
        </p:spPr>
        <p:txBody>
          <a:bodyPr/>
          <a:lstStyle/>
          <a:p>
            <a:pPr algn="ctr"/>
            <a:r>
              <a:rPr lang="en-IN" b="1" dirty="0" smtClean="0"/>
              <a:t>Thank you</a:t>
            </a:r>
            <a:endParaRPr lang="en-IN"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64704"/>
            <a:ext cx="8229600" cy="1066800"/>
          </a:xfrm>
        </p:spPr>
        <p:txBody>
          <a:bodyPr/>
          <a:lstStyle/>
          <a:p>
            <a:r>
              <a:rPr lang="en-GB" dirty="0" smtClean="0">
                <a:solidFill>
                  <a:schemeClr val="tx1"/>
                </a:solidFill>
                <a:latin typeface="Arial" pitchFamily="34" charset="0"/>
                <a:cs typeface="Arial" pitchFamily="34" charset="0"/>
              </a:rPr>
              <a:t>What is </a:t>
            </a:r>
            <a:r>
              <a:rPr lang="en-GB" dirty="0" err="1" smtClean="0">
                <a:solidFill>
                  <a:schemeClr val="tx1"/>
                </a:solidFill>
                <a:latin typeface="Arial" pitchFamily="34" charset="0"/>
                <a:cs typeface="Arial" pitchFamily="34" charset="0"/>
              </a:rPr>
              <a:t>Kubernetes</a:t>
            </a:r>
            <a:r>
              <a:rPr lang="en-GB" dirty="0" smtClean="0">
                <a:solidFill>
                  <a:schemeClr val="tx1"/>
                </a:solidFill>
                <a:latin typeface="Arial" pitchFamily="34" charset="0"/>
                <a:cs typeface="Arial" pitchFamily="34" charset="0"/>
              </a:rPr>
              <a:t> (K8s)</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467544" y="1916832"/>
            <a:ext cx="8229600" cy="4325112"/>
          </a:xfrm>
        </p:spPr>
        <p:txBody>
          <a:bodyPr>
            <a:normAutofit/>
          </a:bodyPr>
          <a:lstStyle/>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Kubernetes</a:t>
            </a:r>
            <a:r>
              <a:rPr lang="en-US" sz="2000" dirty="0" smtClean="0">
                <a:latin typeface="Arial" pitchFamily="34" charset="0"/>
                <a:cs typeface="Arial" pitchFamily="34" charset="0"/>
              </a:rPr>
              <a:t> is a container orchestration tool designed to help automate the deployment, scaling and management of containerized applications. Containers are grouped into logical units for easy management and discovery. Since </a:t>
            </a:r>
            <a:r>
              <a:rPr lang="en-US" sz="2000" dirty="0" err="1" smtClean="0">
                <a:latin typeface="Arial" pitchFamily="34" charset="0"/>
                <a:cs typeface="Arial" pitchFamily="34" charset="0"/>
              </a:rPr>
              <a:t>Kubernetes</a:t>
            </a:r>
            <a:r>
              <a:rPr lang="en-US" sz="2000" dirty="0" smtClean="0">
                <a:latin typeface="Arial" pitchFamily="34" charset="0"/>
                <a:cs typeface="Arial" pitchFamily="34" charset="0"/>
              </a:rPr>
              <a:t> is open source, the solution can be implemented on-premises or in the cloud (hybrid, public or private).</a:t>
            </a:r>
          </a:p>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pPr>
              <a:buNone/>
            </a:pPr>
            <a:endParaRPr lang="en-IN" sz="2000" dirty="0">
              <a:latin typeface="Arial" pitchFamily="34" charset="0"/>
              <a:cs typeface="Arial" pitchFamily="34" charset="0"/>
            </a:endParaRPr>
          </a:p>
        </p:txBody>
      </p:sp>
      <p:pic>
        <p:nvPicPr>
          <p:cNvPr id="4" name="Picture 2" descr="Kubernetes (container engine).png">
            <a:extLst>
              <a:ext uri="{FF2B5EF4-FFF2-40B4-BE49-F238E27FC236}">
                <a16:creationId xmlns="" xmlns:a16="http://schemas.microsoft.com/office/drawing/2014/main" id="{E02F3BA5-ACF9-4119-BF32-A38609038EC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31840" y="4221088"/>
            <a:ext cx="2477862" cy="227456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latin typeface="Arial" pitchFamily="34" charset="0"/>
                <a:cs typeface="Arial" pitchFamily="34" charset="0"/>
              </a:rPr>
              <a:t>Why </a:t>
            </a:r>
            <a:r>
              <a:rPr lang="en-GB" dirty="0" err="1" smtClean="0">
                <a:solidFill>
                  <a:schemeClr val="tx1"/>
                </a:solidFill>
                <a:latin typeface="Arial" pitchFamily="34" charset="0"/>
                <a:cs typeface="Arial" pitchFamily="34" charset="0"/>
              </a:rPr>
              <a:t>Kubernetes</a:t>
            </a:r>
            <a:r>
              <a:rPr lang="en-GB" dirty="0" smtClean="0">
                <a:solidFill>
                  <a:schemeClr val="tx1"/>
                </a:solidFill>
                <a:latin typeface="Arial" pitchFamily="34" charset="0"/>
                <a:cs typeface="Arial" pitchFamily="34" charset="0"/>
              </a:rPr>
              <a:t>?</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Kubernetes</a:t>
            </a:r>
            <a:r>
              <a:rPr lang="en-US" sz="2000" dirty="0" smtClean="0">
                <a:latin typeface="Arial" pitchFamily="34" charset="0"/>
                <a:cs typeface="Arial" pitchFamily="34" charset="0"/>
              </a:rPr>
              <a:t> is a production-grade, open-source infrastructure for the deployment, scaling, management, and composition of application containers across clusters of host. It is primarily targeted at applications composed of multiple containers. It therefore groups containers using pods and labels into tightly coupled and loosely coupled formations for easy management and discovery. </a:t>
            </a:r>
          </a:p>
          <a:p>
            <a:pPr>
              <a:buNone/>
            </a:pP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20080"/>
          </a:xfrm>
        </p:spPr>
        <p:txBody>
          <a:bodyPr>
            <a:normAutofit/>
          </a:bodyPr>
          <a:lstStyle/>
          <a:p>
            <a:r>
              <a:rPr lang="en-GB" sz="2800" dirty="0" smtClean="0">
                <a:solidFill>
                  <a:schemeClr val="tx1"/>
                </a:solidFill>
                <a:latin typeface="Arial" pitchFamily="34" charset="0"/>
                <a:cs typeface="Arial" pitchFamily="34" charset="0"/>
              </a:rPr>
              <a:t>Benefits of </a:t>
            </a:r>
            <a:r>
              <a:rPr lang="en-GB" sz="2800" dirty="0" err="1" smtClean="0">
                <a:solidFill>
                  <a:schemeClr val="tx1"/>
                </a:solidFill>
                <a:latin typeface="Arial" pitchFamily="34" charset="0"/>
                <a:cs typeface="Arial" pitchFamily="34" charset="0"/>
              </a:rPr>
              <a:t>Kubernetes</a:t>
            </a:r>
            <a:r>
              <a:rPr lang="en-GB" sz="2800" dirty="0" smtClean="0">
                <a:solidFill>
                  <a:schemeClr val="tx1"/>
                </a:solidFill>
                <a:latin typeface="Arial" pitchFamily="34" charset="0"/>
                <a:cs typeface="Arial" pitchFamily="34" charset="0"/>
              </a:rPr>
              <a:t> (K8s)</a:t>
            </a:r>
            <a:endParaRPr lang="en-IN" sz="28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196752"/>
            <a:ext cx="8229600" cy="1584176"/>
          </a:xfrm>
        </p:spPr>
        <p:txBody>
          <a:bodyPr>
            <a:normAutofit/>
          </a:bodyPr>
          <a:lstStyle/>
          <a:p>
            <a:pPr marL="0" indent="0">
              <a:spcBef>
                <a:spcPts val="600"/>
              </a:spcBef>
              <a:spcAft>
                <a:spcPts val="600"/>
              </a:spcAft>
              <a:buNone/>
            </a:pPr>
            <a:r>
              <a:rPr lang="en-US" sz="1600" dirty="0" err="1" smtClean="0">
                <a:latin typeface="Arial" pitchFamily="34" charset="0"/>
                <a:cs typeface="Arial" pitchFamily="34" charset="0"/>
              </a:rPr>
              <a:t>Kubernetes</a:t>
            </a:r>
            <a:r>
              <a:rPr lang="en-US" sz="1600" dirty="0" smtClean="0">
                <a:latin typeface="Arial" pitchFamily="34" charset="0"/>
                <a:cs typeface="Arial" pitchFamily="34" charset="0"/>
              </a:rPr>
              <a:t> provides a container-centric management environment. It orchestrates computing, networking, and storage infrastructure on behalf of user workloads. This provides much of the simplicity of Platform as a Service (</a:t>
            </a:r>
            <a:r>
              <a:rPr lang="en-US" sz="1600" dirty="0" err="1" smtClean="0">
                <a:latin typeface="Arial" pitchFamily="34" charset="0"/>
                <a:cs typeface="Arial" pitchFamily="34" charset="0"/>
              </a:rPr>
              <a:t>PaaS</a:t>
            </a:r>
            <a:r>
              <a:rPr lang="en-US" sz="1600" dirty="0" smtClean="0">
                <a:latin typeface="Arial" pitchFamily="34" charset="0"/>
                <a:cs typeface="Arial" pitchFamily="34" charset="0"/>
              </a:rPr>
              <a:t>) with the flexibility of Infrastructure as a Service (</a:t>
            </a:r>
            <a:r>
              <a:rPr lang="en-US" sz="1600" dirty="0" err="1" smtClean="0">
                <a:latin typeface="Arial" pitchFamily="34" charset="0"/>
                <a:cs typeface="Arial" pitchFamily="34" charset="0"/>
              </a:rPr>
              <a:t>IaaS</a:t>
            </a:r>
            <a:r>
              <a:rPr lang="en-US" sz="1600" dirty="0" smtClean="0">
                <a:latin typeface="Arial" pitchFamily="34" charset="0"/>
                <a:cs typeface="Arial" pitchFamily="34" charset="0"/>
              </a:rPr>
              <a:t>), and enables portability across infrastructure providers.</a:t>
            </a:r>
          </a:p>
          <a:p>
            <a:pPr marL="0" indent="0">
              <a:spcBef>
                <a:spcPts val="600"/>
              </a:spcBef>
              <a:spcAft>
                <a:spcPts val="600"/>
              </a:spcAft>
              <a:buNone/>
            </a:pPr>
            <a:r>
              <a:rPr lang="en-US" sz="1600" dirty="0" err="1" smtClean="0">
                <a:latin typeface="Arial" pitchFamily="34" charset="0"/>
                <a:cs typeface="Arial" pitchFamily="34" charset="0"/>
              </a:rPr>
              <a:t>Kubernetes</a:t>
            </a:r>
            <a:r>
              <a:rPr lang="en-US" sz="1600" dirty="0" smtClean="0">
                <a:latin typeface="Arial" pitchFamily="34" charset="0"/>
                <a:cs typeface="Arial" pitchFamily="34" charset="0"/>
              </a:rPr>
              <a:t> provides the following features:</a:t>
            </a:r>
          </a:p>
          <a:p>
            <a:pPr>
              <a:buNone/>
            </a:pPr>
            <a:endParaRPr lang="en-IN" sz="1600" dirty="0">
              <a:latin typeface="Arial" pitchFamily="34" charset="0"/>
              <a:cs typeface="Arial" pitchFamily="34" charset="0"/>
            </a:endParaRPr>
          </a:p>
        </p:txBody>
      </p:sp>
      <p:graphicFrame>
        <p:nvGraphicFramePr>
          <p:cNvPr id="7" name="Diagram 6">
            <a:extLst>
              <a:ext uri="{FF2B5EF4-FFF2-40B4-BE49-F238E27FC236}">
                <a16:creationId xmlns="" xmlns:a16="http://schemas.microsoft.com/office/drawing/2014/main" id="{D3C38658-A20D-47C1-B73E-FD4547DB2066}"/>
              </a:ext>
            </a:extLst>
          </p:cNvPr>
          <p:cNvGraphicFramePr/>
          <p:nvPr>
            <p:extLst/>
          </p:nvPr>
        </p:nvGraphicFramePr>
        <p:xfrm>
          <a:off x="611560" y="2780928"/>
          <a:ext cx="7887658" cy="3862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066800"/>
          </a:xfrm>
        </p:spPr>
        <p:txBody>
          <a:bodyPr/>
          <a:lstStyle/>
          <a:p>
            <a:r>
              <a:rPr lang="en-GB" dirty="0" err="1" smtClean="0">
                <a:solidFill>
                  <a:schemeClr val="tx1"/>
                </a:solidFill>
                <a:latin typeface="Arial" pitchFamily="34" charset="0"/>
                <a:cs typeface="Arial" pitchFamily="34" charset="0"/>
              </a:rPr>
              <a:t>Kubernetes</a:t>
            </a:r>
            <a:r>
              <a:rPr lang="en-GB" dirty="0" smtClean="0">
                <a:solidFill>
                  <a:schemeClr val="tx1"/>
                </a:solidFill>
                <a:latin typeface="Arial" pitchFamily="34" charset="0"/>
                <a:cs typeface="Arial" pitchFamily="34" charset="0"/>
              </a:rPr>
              <a:t> Architecture</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628800"/>
            <a:ext cx="8229600" cy="4325112"/>
          </a:xfrm>
        </p:spPr>
        <p:txBody>
          <a:bodyPr>
            <a:normAutofit/>
          </a:bodyPr>
          <a:lstStyle/>
          <a:p>
            <a:pPr>
              <a:buNone/>
            </a:pPr>
            <a:r>
              <a:rPr lang="en-US" sz="1400" dirty="0" smtClean="0">
                <a:latin typeface="Arial" pitchFamily="34" charset="0"/>
                <a:cs typeface="Arial" pitchFamily="34" charset="0"/>
              </a:rPr>
              <a:t>A running </a:t>
            </a:r>
            <a:r>
              <a:rPr lang="en-US" sz="1400" dirty="0" err="1" smtClean="0">
                <a:latin typeface="Arial" pitchFamily="34" charset="0"/>
                <a:cs typeface="Arial" pitchFamily="34" charset="0"/>
              </a:rPr>
              <a:t>Kubernetes</a:t>
            </a:r>
            <a:r>
              <a:rPr lang="en-US" sz="1400" dirty="0" smtClean="0">
                <a:latin typeface="Arial" pitchFamily="34" charset="0"/>
                <a:cs typeface="Arial" pitchFamily="34" charset="0"/>
              </a:rPr>
              <a:t> cluster contains node agents (</a:t>
            </a:r>
            <a:r>
              <a:rPr lang="en-US" sz="1400" dirty="0" err="1" smtClean="0">
                <a:latin typeface="Arial" pitchFamily="34" charset="0"/>
                <a:cs typeface="Arial" pitchFamily="34" charset="0"/>
              </a:rPr>
              <a:t>kubelet</a:t>
            </a:r>
            <a:r>
              <a:rPr lang="en-US" sz="1400" dirty="0" smtClean="0">
                <a:latin typeface="Arial" pitchFamily="34" charset="0"/>
                <a:cs typeface="Arial" pitchFamily="34" charset="0"/>
              </a:rPr>
              <a:t>) and a cluster control plane (AKA master), with cluster state backed by a distributed storage system (</a:t>
            </a:r>
            <a:r>
              <a:rPr lang="en-US" sz="1400" dirty="0" err="1" smtClean="0">
                <a:latin typeface="Arial" pitchFamily="34" charset="0"/>
                <a:cs typeface="Arial" pitchFamily="34" charset="0"/>
              </a:rPr>
              <a:t>etcd</a:t>
            </a:r>
            <a:r>
              <a:rPr lang="en-US" sz="1400" dirty="0" smtClean="0">
                <a:latin typeface="Arial" pitchFamily="34" charset="0"/>
                <a:cs typeface="Arial" pitchFamily="34" charset="0"/>
              </a:rPr>
              <a:t>).</a:t>
            </a:r>
          </a:p>
          <a:p>
            <a:pPr>
              <a:buNone/>
            </a:pPr>
            <a:endParaRPr lang="en-IN" sz="1400" dirty="0"/>
          </a:p>
        </p:txBody>
      </p:sp>
      <p:pic>
        <p:nvPicPr>
          <p:cNvPr id="4" name="Picture 2" descr="Image result for Kubernetes">
            <a:extLst>
              <a:ext uri="{FF2B5EF4-FFF2-40B4-BE49-F238E27FC236}">
                <a16:creationId xmlns="" xmlns:a16="http://schemas.microsoft.com/office/drawing/2014/main" id="{89593976-AFC3-48A2-A5D7-F7DA5C237B8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7704" y="2708920"/>
            <a:ext cx="4751770" cy="336776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066800"/>
          </a:xfrm>
        </p:spPr>
        <p:txBody>
          <a:bodyPr/>
          <a:lstStyle/>
          <a:p>
            <a:r>
              <a:rPr lang="en-GB" dirty="0" smtClean="0">
                <a:solidFill>
                  <a:schemeClr val="tx1"/>
                </a:solidFill>
                <a:latin typeface="Arial" pitchFamily="34" charset="0"/>
                <a:cs typeface="Arial" pitchFamily="34" charset="0"/>
              </a:rPr>
              <a:t>API Server</a:t>
            </a:r>
            <a:endParaRPr lang="en-IN"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539552" y="1484784"/>
            <a:ext cx="8229600" cy="4325112"/>
          </a:xfrm>
        </p:spPr>
        <p:txBody>
          <a:bodyPr>
            <a:noAutofit/>
          </a:bodyPr>
          <a:lstStyle/>
          <a:p>
            <a:pPr marL="0" indent="0">
              <a:buNone/>
            </a:pPr>
            <a:r>
              <a:rPr lang="en-US" sz="1800" dirty="0" smtClean="0">
                <a:latin typeface="Arial" pitchFamily="34" charset="0"/>
                <a:cs typeface="Arial" pitchFamily="34" charset="0"/>
              </a:rPr>
              <a:t>The API server acts as the gateway to the cluster. By definition, the API server must be accessible by clients from outside the cluster whereas the nodes and containers may not be. Clients authenticate the API server and also use it as a bastion and proxy/tunnel to nodes and pods (and services).</a:t>
            </a:r>
          </a:p>
          <a:p>
            <a:pPr marL="0" indent="0">
              <a:buNone/>
            </a:pPr>
            <a:endParaRPr lang="en-US" sz="1800" dirty="0" smtClean="0">
              <a:latin typeface="Arial" pitchFamily="34" charset="0"/>
              <a:cs typeface="Arial" pitchFamily="34" charset="0"/>
            </a:endParaRPr>
          </a:p>
          <a:p>
            <a:pPr marL="0" indent="0">
              <a:buNone/>
            </a:pPr>
            <a:r>
              <a:rPr lang="en-US" sz="1800" dirty="0" err="1" smtClean="0">
                <a:latin typeface="Arial" pitchFamily="34" charset="0"/>
                <a:cs typeface="Arial" pitchFamily="34" charset="0"/>
              </a:rPr>
              <a:t>Kubernetes</a:t>
            </a:r>
            <a:r>
              <a:rPr lang="en-US" sz="1800" dirty="0" smtClean="0">
                <a:latin typeface="Arial" pitchFamily="34" charset="0"/>
                <a:cs typeface="Arial" pitchFamily="34" charset="0"/>
              </a:rPr>
              <a:t> cannot function without this basic API machinery, which includes:</a:t>
            </a:r>
          </a:p>
          <a:p>
            <a:pPr lvl="1"/>
            <a:r>
              <a:rPr lang="en-US" sz="1800" dirty="0" smtClean="0">
                <a:solidFill>
                  <a:schemeClr val="tx1"/>
                </a:solidFill>
                <a:latin typeface="Arial" pitchFamily="34" charset="0"/>
                <a:cs typeface="Arial" pitchFamily="34" charset="0"/>
              </a:rPr>
              <a:t>REST semantics, watch, durability and consistency guarantees, API versioning, defaulting, and validation</a:t>
            </a:r>
          </a:p>
          <a:p>
            <a:pPr lvl="1"/>
            <a:r>
              <a:rPr lang="en-US" sz="1800" dirty="0" smtClean="0">
                <a:solidFill>
                  <a:schemeClr val="tx1"/>
                </a:solidFill>
                <a:latin typeface="Arial" pitchFamily="34" charset="0"/>
                <a:cs typeface="Arial" pitchFamily="34" charset="0"/>
              </a:rPr>
              <a:t>Built-in admission-control semantics, synchronous admission-control hooks, and asynchronous resource initialization</a:t>
            </a:r>
          </a:p>
          <a:p>
            <a:pPr lvl="1"/>
            <a:r>
              <a:rPr lang="en-US" sz="1800" dirty="0" smtClean="0">
                <a:solidFill>
                  <a:schemeClr val="tx1"/>
                </a:solidFill>
                <a:latin typeface="Arial" pitchFamily="34" charset="0"/>
                <a:cs typeface="Arial" pitchFamily="34" charset="0"/>
              </a:rPr>
              <a:t>API registration and discovery</a:t>
            </a:r>
          </a:p>
          <a:p>
            <a:pPr marL="0" lvl="1" indent="0">
              <a:buNone/>
            </a:pPr>
            <a:endParaRPr lang="en-US" sz="1800" dirty="0" smtClean="0">
              <a:solidFill>
                <a:schemeClr val="tx1"/>
              </a:solidFill>
              <a:latin typeface="Arial" pitchFamily="34" charset="0"/>
              <a:cs typeface="Arial" pitchFamily="34" charset="0"/>
            </a:endParaRPr>
          </a:p>
          <a:p>
            <a:pPr marL="0" lvl="1" indent="0">
              <a:buNone/>
            </a:pPr>
            <a:r>
              <a:rPr lang="en-US" sz="1800" dirty="0" smtClean="0">
                <a:solidFill>
                  <a:schemeClr val="tx1"/>
                </a:solidFill>
                <a:latin typeface="Arial" pitchFamily="34" charset="0"/>
                <a:cs typeface="Arial" pitchFamily="34" charset="0"/>
              </a:rPr>
              <a:t>It is intended to be a relatively simple server, with most/all business logic implemented in separate components or in plug-ins. It mainly processes REST operations, validates them, and updates the corresponding objects in </a:t>
            </a:r>
            <a:r>
              <a:rPr lang="en-US" sz="1800" dirty="0" err="1" smtClean="0">
                <a:solidFill>
                  <a:schemeClr val="tx1"/>
                </a:solidFill>
                <a:latin typeface="Arial" pitchFamily="34" charset="0"/>
                <a:cs typeface="Arial" pitchFamily="34" charset="0"/>
              </a:rPr>
              <a:t>etcd</a:t>
            </a:r>
            <a:r>
              <a:rPr lang="en-US" sz="1800" dirty="0" smtClean="0">
                <a:solidFill>
                  <a:schemeClr val="tx1"/>
                </a:solidFill>
                <a:latin typeface="Arial" pitchFamily="34" charset="0"/>
                <a:cs typeface="Arial" pitchFamily="34" charset="0"/>
              </a:rPr>
              <a:t>. All persistent cluster state is stored in an instance of </a:t>
            </a:r>
            <a:r>
              <a:rPr lang="en-US" sz="1800" dirty="0" err="1" smtClean="0">
                <a:solidFill>
                  <a:schemeClr val="tx1"/>
                </a:solidFill>
                <a:latin typeface="Arial" pitchFamily="34" charset="0"/>
                <a:cs typeface="Arial" pitchFamily="34" charset="0"/>
              </a:rPr>
              <a:t>etcd</a:t>
            </a:r>
            <a:r>
              <a:rPr lang="en-US" sz="1800" dirty="0" smtClean="0">
                <a:solidFill>
                  <a:schemeClr val="tx1"/>
                </a:solidFill>
                <a:latin typeface="Arial" pitchFamily="34" charset="0"/>
                <a:cs typeface="Arial" pitchFamily="34" charset="0"/>
              </a:rPr>
              <a:t>.</a:t>
            </a:r>
          </a:p>
          <a:p>
            <a:pPr>
              <a:buNone/>
            </a:pPr>
            <a:endParaRPr lang="en-IN"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197</TotalTime>
  <Words>3933</Words>
  <Application>Microsoft Office PowerPoint</Application>
  <PresentationFormat>On-screen Show (4:3)</PresentationFormat>
  <Paragraphs>279</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Urban</vt:lpstr>
      <vt:lpstr>Slide 1</vt:lpstr>
      <vt:lpstr>Kubernetes Tutorial</vt:lpstr>
      <vt:lpstr>Agenda</vt:lpstr>
      <vt:lpstr>Introduction</vt:lpstr>
      <vt:lpstr>What is Kubernetes (K8s)</vt:lpstr>
      <vt:lpstr>Why Kubernetes?</vt:lpstr>
      <vt:lpstr>Benefits of Kubernetes (K8s)</vt:lpstr>
      <vt:lpstr>Kubernetes Architecture</vt:lpstr>
      <vt:lpstr>API Server</vt:lpstr>
      <vt:lpstr>Controller Manager</vt:lpstr>
      <vt:lpstr>Scheduler</vt:lpstr>
      <vt:lpstr>Kubelet</vt:lpstr>
      <vt:lpstr>Kube-Proxy</vt:lpstr>
      <vt:lpstr>Cluster -&gt; Master Communication</vt:lpstr>
      <vt:lpstr>Master -&gt; Cluster Communication</vt:lpstr>
      <vt:lpstr>Node Status</vt:lpstr>
      <vt:lpstr>Network Overview</vt:lpstr>
      <vt:lpstr>Kubernetes Cluster Objects</vt:lpstr>
      <vt:lpstr>Images</vt:lpstr>
      <vt:lpstr>Container Environment Variables</vt:lpstr>
      <vt:lpstr>Kubernetes Pods</vt:lpstr>
      <vt:lpstr>Multi-Container Pods</vt:lpstr>
      <vt:lpstr>Deployment of pod</vt:lpstr>
      <vt:lpstr>Pod Networking</vt:lpstr>
      <vt:lpstr>Pod Storage</vt:lpstr>
      <vt:lpstr>Pod Lifecycle</vt:lpstr>
      <vt:lpstr>Container Probes</vt:lpstr>
      <vt:lpstr>Pod Disruption</vt:lpstr>
      <vt:lpstr>ReplicaSet</vt:lpstr>
      <vt:lpstr>Deployment of RS</vt:lpstr>
      <vt:lpstr>Deployment</vt:lpstr>
      <vt:lpstr>Deployment of Deployment </vt:lpstr>
      <vt:lpstr>Rolling Back a Deployment</vt:lpstr>
      <vt:lpstr>Scaling a Deployment</vt:lpstr>
      <vt:lpstr>DaemonSet</vt:lpstr>
      <vt:lpstr>Storage</vt:lpstr>
      <vt:lpstr>Volumes</vt:lpstr>
      <vt:lpstr>PersistentVolumes</vt:lpstr>
      <vt:lpstr>ConfigMap</vt:lpstr>
      <vt:lpstr>Secrets</vt:lpstr>
      <vt:lpstr>Service</vt:lpstr>
      <vt:lpstr>Questions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venkatesh madala</dc:creator>
  <cp:lastModifiedBy>venkatesh madala</cp:lastModifiedBy>
  <cp:revision>35</cp:revision>
  <dcterms:created xsi:type="dcterms:W3CDTF">2018-12-21T03:53:38Z</dcterms:created>
  <dcterms:modified xsi:type="dcterms:W3CDTF">2019-01-17T18:16:03Z</dcterms:modified>
</cp:coreProperties>
</file>