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99" r:id="rId6"/>
    <p:sldId id="260" r:id="rId7"/>
    <p:sldId id="305" r:id="rId8"/>
    <p:sldId id="261" r:id="rId9"/>
    <p:sldId id="306" r:id="rId10"/>
    <p:sldId id="262" r:id="rId11"/>
    <p:sldId id="263" r:id="rId12"/>
    <p:sldId id="301" r:id="rId13"/>
    <p:sldId id="264" r:id="rId14"/>
    <p:sldId id="265" r:id="rId15"/>
    <p:sldId id="302" r:id="rId16"/>
    <p:sldId id="267" r:id="rId17"/>
    <p:sldId id="268" r:id="rId18"/>
    <p:sldId id="307" r:id="rId19"/>
    <p:sldId id="269" r:id="rId20"/>
    <p:sldId id="270" r:id="rId21"/>
    <p:sldId id="271" r:id="rId22"/>
    <p:sldId id="272" r:id="rId23"/>
    <p:sldId id="266" r:id="rId24"/>
    <p:sldId id="273" r:id="rId25"/>
    <p:sldId id="274" r:id="rId26"/>
    <p:sldId id="303" r:id="rId27"/>
    <p:sldId id="275" r:id="rId28"/>
    <p:sldId id="276" r:id="rId29"/>
    <p:sldId id="277" r:id="rId30"/>
    <p:sldId id="278" r:id="rId31"/>
  </p:sldIdLst>
  <p:sldSz cx="9753600" cy="7315200"/>
  <p:notesSz cx="6858000" cy="9144000"/>
  <p:embeddedFontLst>
    <p:embeddedFont>
      <p:font typeface="Times New Roman Bold" panose="02020803070505020304" pitchFamily="18" charset="0"/>
      <p:regular r:id="rId32"/>
      <p:bold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65" d="100"/>
          <a:sy n="65" d="100"/>
        </p:scale>
        <p:origin x="1196"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0" y="16"/>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Freeform 3"/>
          <p:cNvSpPr/>
          <p:nvPr/>
        </p:nvSpPr>
        <p:spPr>
          <a:xfrm>
            <a:off x="3879789" y="2962006"/>
            <a:ext cx="1994021" cy="1391187"/>
          </a:xfrm>
          <a:custGeom>
            <a:avLst/>
            <a:gdLst/>
            <a:ahLst/>
            <a:cxnLst/>
            <a:rect l="l" t="t" r="r" b="b"/>
            <a:pathLst>
              <a:path w="1994021" h="1391187">
                <a:moveTo>
                  <a:pt x="0" y="0"/>
                </a:moveTo>
                <a:lnTo>
                  <a:pt x="1994021" y="0"/>
                </a:lnTo>
                <a:lnTo>
                  <a:pt x="1994021" y="1391187"/>
                </a:lnTo>
                <a:lnTo>
                  <a:pt x="0" y="1391187"/>
                </a:lnTo>
                <a:lnTo>
                  <a:pt x="0" y="0"/>
                </a:lnTo>
                <a:close/>
              </a:path>
            </a:pathLst>
          </a:custGeom>
          <a:blipFill>
            <a:blip r:embed="rId3"/>
            <a:stretch>
              <a:fillRect/>
            </a:stretch>
          </a:blipFill>
        </p:spPr>
      </p:sp>
      <p:sp>
        <p:nvSpPr>
          <p:cNvPr id="5" name="TextBox 5"/>
          <p:cNvSpPr txBox="1"/>
          <p:nvPr/>
        </p:nvSpPr>
        <p:spPr>
          <a:xfrm>
            <a:off x="981730" y="1066800"/>
            <a:ext cx="7790140" cy="1573636"/>
          </a:xfrm>
          <a:prstGeom prst="rect">
            <a:avLst/>
          </a:prstGeom>
        </p:spPr>
        <p:txBody>
          <a:bodyPr wrap="square" lIns="0" tIns="0" rIns="0" bIns="0" rtlCol="0" anchor="t">
            <a:spAutoFit/>
          </a:bodyPr>
          <a:lstStyle/>
          <a:p>
            <a:pPr algn="ctr">
              <a:lnSpc>
                <a:spcPts val="4175"/>
              </a:lnSpc>
            </a:pPr>
            <a:r>
              <a:rPr lang="en-IN" sz="2800" b="1"/>
              <a:t>Multiclass Retinal Image Classification for Diabetic Retinopathy Stages Using Convolutional Neural Networks</a:t>
            </a:r>
            <a:endParaRPr lang="en-US" sz="2800" b="1" spc="-10">
              <a:solidFill>
                <a:srgbClr val="000000"/>
              </a:solidFill>
              <a:latin typeface="Times New Roman Bold"/>
              <a:ea typeface="Times New Roman Bold"/>
              <a:cs typeface="Times New Roman Bold"/>
              <a:sym typeface="Times New Roman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p:cNvSpPr txBox="1"/>
          <p:nvPr/>
        </p:nvSpPr>
        <p:spPr>
          <a:xfrm>
            <a:off x="311782" y="1673186"/>
            <a:ext cx="8739653" cy="4001095"/>
          </a:xfrm>
          <a:prstGeom prst="rect">
            <a:avLst/>
          </a:prstGeom>
        </p:spPr>
        <p:txBody>
          <a:bodyPr wrap="square" lIns="0" tIns="0" rIns="0" bIns="0" rtlCol="0" anchor="t">
            <a:spAutoFit/>
          </a:bodyPr>
          <a:lstStyle/>
          <a:p>
            <a:pPr>
              <a:buFont typeface="Arial" panose="020B0604020202020204" pitchFamily="34" charset="0"/>
              <a:buChar char="•"/>
            </a:pPr>
            <a:r>
              <a:rPr lang="en-US" sz="2000" b="1"/>
              <a:t>High Accuracy</a:t>
            </a:r>
            <a:r>
              <a:rPr lang="en-US" sz="2000"/>
              <a:t>: The use of deep learning, particularly CNNs, enables the model to learn complex patterns and features, leading to improved accuracy in classifying DR stages.</a:t>
            </a:r>
          </a:p>
          <a:p>
            <a:pPr>
              <a:buFont typeface="Arial" panose="020B0604020202020204" pitchFamily="34" charset="0"/>
              <a:buChar char="•"/>
            </a:pPr>
            <a:endParaRPr lang="en-US" sz="2000"/>
          </a:p>
          <a:p>
            <a:pPr>
              <a:buFont typeface="Arial" panose="020B0604020202020204" pitchFamily="34" charset="0"/>
              <a:buChar char="•"/>
            </a:pPr>
            <a:r>
              <a:rPr lang="en-US" sz="2000" b="1"/>
              <a:t>Adaptability</a:t>
            </a:r>
            <a:r>
              <a:rPr lang="en-US" sz="2000"/>
              <a:t>: The system's ability to leverage transfer learning and handle diverse datasets ensures that it can be applied to various populations and medical settings.</a:t>
            </a:r>
          </a:p>
          <a:p>
            <a:pPr>
              <a:buFont typeface="Arial" panose="020B0604020202020204" pitchFamily="34" charset="0"/>
              <a:buChar char="•"/>
            </a:pPr>
            <a:endParaRPr lang="en-US" sz="2000"/>
          </a:p>
          <a:p>
            <a:pPr>
              <a:buFont typeface="Arial" panose="020B0604020202020204" pitchFamily="34" charset="0"/>
              <a:buChar char="•"/>
            </a:pPr>
            <a:r>
              <a:rPr lang="en-US" sz="2000" b="1"/>
              <a:t>Explainability</a:t>
            </a:r>
            <a:r>
              <a:rPr lang="en-US" sz="2000"/>
              <a:t>: The inclusion of interpretability techniques enhances transparency, enabling clinicians to understand how the model arrives at its predictions.</a:t>
            </a:r>
          </a:p>
          <a:p>
            <a:pPr>
              <a:buFont typeface="Arial" panose="020B0604020202020204" pitchFamily="34" charset="0"/>
              <a:buChar char="•"/>
            </a:pPr>
            <a:endParaRPr lang="en-US" sz="2000"/>
          </a:p>
          <a:p>
            <a:pPr>
              <a:buFont typeface="Arial" panose="020B0604020202020204" pitchFamily="34" charset="0"/>
              <a:buChar char="•"/>
            </a:pPr>
            <a:r>
              <a:rPr lang="en-US" sz="2000" b="1"/>
              <a:t>Scalability</a:t>
            </a:r>
            <a:r>
              <a:rPr lang="en-US" sz="2000"/>
              <a:t>: The system can be deployed in various healthcare settings, from hospitals to remote clinics, making it an effective tool for large-scale diabetic retinopathy screening.</a:t>
            </a:r>
          </a:p>
        </p:txBody>
      </p:sp>
      <p:sp>
        <p:nvSpPr>
          <p:cNvPr id="4" name="TextBox 4"/>
          <p:cNvSpPr txBox="1"/>
          <p:nvPr/>
        </p:nvSpPr>
        <p:spPr>
          <a:xfrm>
            <a:off x="9051435" y="6862099"/>
            <a:ext cx="163915" cy="249046"/>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7</a:t>
            </a:r>
          </a:p>
        </p:txBody>
      </p:sp>
      <p:sp>
        <p:nvSpPr>
          <p:cNvPr id="5" name="TextBox 5"/>
          <p:cNvSpPr txBox="1"/>
          <p:nvPr/>
        </p:nvSpPr>
        <p:spPr>
          <a:xfrm>
            <a:off x="431600" y="670044"/>
            <a:ext cx="5484368" cy="452162"/>
          </a:xfrm>
          <a:prstGeom prst="rect">
            <a:avLst/>
          </a:prstGeom>
        </p:spPr>
        <p:txBody>
          <a:bodyPr lIns="0" tIns="0" rIns="0" bIns="0" rtlCol="0" anchor="t">
            <a:spAutoFit/>
          </a:bodyPr>
          <a:lstStyle/>
          <a:p>
            <a:pPr algn="l">
              <a:lnSpc>
                <a:spcPts val="3071"/>
              </a:lnSpc>
            </a:pPr>
            <a:r>
              <a:rPr lang="en-US" sz="2559" b="1" spc="-5">
                <a:solidFill>
                  <a:srgbClr val="000000"/>
                </a:solidFill>
                <a:latin typeface="Times New Roman Bold"/>
                <a:ea typeface="Times New Roman Bold"/>
                <a:cs typeface="Times New Roman Bold"/>
                <a:sym typeface="Times New Roman Bold"/>
              </a:rPr>
              <a:t>PROPOSED SYSTEM ADVANTAGES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0" y="1995"/>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p:cNvSpPr txBox="1"/>
          <p:nvPr/>
        </p:nvSpPr>
        <p:spPr>
          <a:xfrm>
            <a:off x="1950720" y="452755"/>
            <a:ext cx="5445760" cy="705194"/>
          </a:xfrm>
          <a:prstGeom prst="rect">
            <a:avLst/>
          </a:prstGeom>
        </p:spPr>
        <p:txBody>
          <a:bodyPr lIns="0" tIns="0" rIns="0" bIns="0" rtlCol="0" anchor="t">
            <a:spAutoFit/>
          </a:bodyPr>
          <a:lstStyle/>
          <a:p>
            <a:pPr algn="l">
              <a:lnSpc>
                <a:spcPts val="3071"/>
              </a:lnSpc>
            </a:pPr>
            <a:r>
              <a:rPr lang="en-US" sz="2559" b="1" spc="-15">
                <a:solidFill>
                  <a:srgbClr val="000000"/>
                </a:solidFill>
                <a:latin typeface="Times New Roman Bold"/>
                <a:ea typeface="Times New Roman Bold"/>
                <a:cs typeface="Times New Roman Bold"/>
                <a:sym typeface="Times New Roman Bold"/>
              </a:rPr>
              <a:t>SOFTWARE REQUIREMENTS</a:t>
            </a:r>
          </a:p>
        </p:txBody>
      </p:sp>
      <p:sp>
        <p:nvSpPr>
          <p:cNvPr id="4" name="TextBox 4"/>
          <p:cNvSpPr txBox="1"/>
          <p:nvPr/>
        </p:nvSpPr>
        <p:spPr>
          <a:xfrm>
            <a:off x="8969037" y="6862099"/>
            <a:ext cx="245871" cy="249046"/>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8</a:t>
            </a:r>
          </a:p>
        </p:txBody>
      </p:sp>
      <p:sp>
        <p:nvSpPr>
          <p:cNvPr id="6" name="Rectangle 1">
            <a:extLst>
              <a:ext uri="{FF2B5EF4-FFF2-40B4-BE49-F238E27FC236}">
                <a16:creationId xmlns:a16="http://schemas.microsoft.com/office/drawing/2014/main" id="{4D8E4495-82DB-326C-9946-90DF524537B9}"/>
              </a:ext>
            </a:extLst>
          </p:cNvPr>
          <p:cNvSpPr>
            <a:spLocks noChangeArrowheads="1"/>
          </p:cNvSpPr>
          <p:nvPr/>
        </p:nvSpPr>
        <p:spPr bwMode="auto">
          <a:xfrm>
            <a:off x="439994" y="1231445"/>
            <a:ext cx="8757708"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mj-lt"/>
              <a:buAutoNum type="arabicPeriod"/>
            </a:pPr>
            <a:r>
              <a:rPr lang="en-IN" sz="2000" b="1"/>
              <a:t>Operating System</a:t>
            </a:r>
            <a:r>
              <a:rPr lang="en-IN" sz="2000"/>
              <a:t>: Windows 10/11, Linux (Ubuntu), or macOS.</a:t>
            </a:r>
          </a:p>
          <a:p>
            <a:pPr>
              <a:buFont typeface="+mj-lt"/>
              <a:buAutoNum type="arabicPeriod"/>
            </a:pPr>
            <a:r>
              <a:rPr lang="en-IN" sz="2000" b="1"/>
              <a:t>Programming Language</a:t>
            </a:r>
            <a:r>
              <a:rPr lang="en-IN" sz="2000"/>
              <a:t>: Python (3.x).</a:t>
            </a:r>
          </a:p>
          <a:p>
            <a:pPr>
              <a:buFont typeface="+mj-lt"/>
              <a:buAutoNum type="arabicPeriod"/>
            </a:pPr>
            <a:r>
              <a:rPr lang="en-IN" sz="2000" b="1"/>
              <a:t>Deep Learning Frameworks</a:t>
            </a:r>
            <a:r>
              <a:rPr lang="en-IN" sz="2000"/>
              <a:t>:</a:t>
            </a:r>
          </a:p>
          <a:p>
            <a:pPr marL="742950" lvl="1" indent="-285750">
              <a:buFont typeface="+mj-lt"/>
              <a:buAutoNum type="arabicPeriod"/>
            </a:pPr>
            <a:r>
              <a:rPr lang="en-IN" sz="2000"/>
              <a:t>TensorFlow or Keras (for CNN model development and training).</a:t>
            </a:r>
          </a:p>
          <a:p>
            <a:pPr marL="742950" lvl="1" indent="-285750">
              <a:buFont typeface="+mj-lt"/>
              <a:buAutoNum type="arabicPeriod"/>
            </a:pPr>
            <a:r>
              <a:rPr lang="en-IN" sz="2000"/>
              <a:t>PyTorch (optional, as an alternative framework).</a:t>
            </a:r>
          </a:p>
          <a:p>
            <a:pPr>
              <a:buFont typeface="+mj-lt"/>
              <a:buAutoNum type="arabicPeriod"/>
            </a:pPr>
            <a:r>
              <a:rPr lang="en-IN" sz="2000" b="1"/>
              <a:t>Libraries</a:t>
            </a:r>
            <a:r>
              <a:rPr lang="en-IN" sz="2000"/>
              <a:t>:</a:t>
            </a:r>
          </a:p>
          <a:p>
            <a:pPr marL="742950" lvl="1" indent="-285750">
              <a:buFont typeface="+mj-lt"/>
              <a:buAutoNum type="arabicPeriod"/>
            </a:pPr>
            <a:r>
              <a:rPr lang="en-IN" sz="2000"/>
              <a:t>NumPy (for numerical computations).</a:t>
            </a:r>
          </a:p>
          <a:p>
            <a:pPr marL="742950" lvl="1" indent="-285750">
              <a:buFont typeface="+mj-lt"/>
              <a:buAutoNum type="arabicPeriod"/>
            </a:pPr>
            <a:r>
              <a:rPr lang="en-IN" sz="2000"/>
              <a:t>OpenCV (for image preprocessing).</a:t>
            </a:r>
          </a:p>
          <a:p>
            <a:pPr marL="742950" lvl="1" indent="-285750">
              <a:buFont typeface="+mj-lt"/>
              <a:buAutoNum type="arabicPeriod"/>
            </a:pPr>
            <a:r>
              <a:rPr lang="en-IN" sz="2000"/>
              <a:t>Matplotlib/Seaborn (for data visualization).</a:t>
            </a:r>
          </a:p>
          <a:p>
            <a:pPr marL="742950" lvl="1" indent="-285750">
              <a:buFont typeface="+mj-lt"/>
              <a:buAutoNum type="arabicPeriod"/>
            </a:pPr>
            <a:r>
              <a:rPr lang="en-IN" sz="2000"/>
              <a:t>Scikit-learn (for performance evaluation and metrics).</a:t>
            </a:r>
          </a:p>
          <a:p>
            <a:pPr>
              <a:buFont typeface="+mj-lt"/>
              <a:buAutoNum type="arabicPeriod"/>
            </a:pPr>
            <a:r>
              <a:rPr lang="en-IN" sz="2000" b="1"/>
              <a:t>Data Processing Tools</a:t>
            </a:r>
            <a:r>
              <a:rPr lang="en-IN" sz="2000"/>
              <a:t>:</a:t>
            </a:r>
          </a:p>
          <a:p>
            <a:pPr marL="742950" lvl="1" indent="-285750">
              <a:buFont typeface="+mj-lt"/>
              <a:buAutoNum type="arabicPeriod"/>
            </a:pPr>
            <a:r>
              <a:rPr lang="en-IN" sz="2000"/>
              <a:t>Pandas (for data manipulation and analysis).</a:t>
            </a:r>
          </a:p>
          <a:p>
            <a:pPr>
              <a:buFont typeface="+mj-lt"/>
              <a:buAutoNum type="arabicPeriod"/>
            </a:pPr>
            <a:r>
              <a:rPr lang="en-IN" sz="2000" b="1"/>
              <a:t>Integrated Development Environment (IDE)</a:t>
            </a:r>
            <a:r>
              <a:rPr lang="en-IN" sz="2000"/>
              <a:t>:</a:t>
            </a:r>
          </a:p>
          <a:p>
            <a:pPr marL="742950" lvl="1" indent="-285750">
              <a:buFont typeface="+mj-lt"/>
              <a:buAutoNum type="arabicPeriod"/>
            </a:pPr>
            <a:r>
              <a:rPr lang="en-IN" sz="2000"/>
              <a:t>Visual Studio Code, PyCharm, or Jupyter Notebook.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6F439-74CE-679A-19DB-FF19124F9F0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35F867F-B65C-E7A6-B25C-727D85889FC5}"/>
              </a:ext>
            </a:extLst>
          </p:cNvPr>
          <p:cNvSpPr/>
          <p:nvPr/>
        </p:nvSpPr>
        <p:spPr>
          <a:xfrm>
            <a:off x="20" y="12306"/>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txBody>
          <a:bodyPr/>
          <a:lstStyle/>
          <a:p>
            <a:endParaRPr lang="en-IN"/>
          </a:p>
        </p:txBody>
      </p:sp>
      <p:sp>
        <p:nvSpPr>
          <p:cNvPr id="3" name="TextBox 3">
            <a:extLst>
              <a:ext uri="{FF2B5EF4-FFF2-40B4-BE49-F238E27FC236}">
                <a16:creationId xmlns:a16="http://schemas.microsoft.com/office/drawing/2014/main" id="{8D519108-65E3-0F05-9F68-B9350D49D1F0}"/>
              </a:ext>
            </a:extLst>
          </p:cNvPr>
          <p:cNvSpPr txBox="1"/>
          <p:nvPr/>
        </p:nvSpPr>
        <p:spPr>
          <a:xfrm>
            <a:off x="1950720" y="452755"/>
            <a:ext cx="5445760" cy="705194"/>
          </a:xfrm>
          <a:prstGeom prst="rect">
            <a:avLst/>
          </a:prstGeom>
        </p:spPr>
        <p:txBody>
          <a:bodyPr lIns="0" tIns="0" rIns="0" bIns="0" rtlCol="0" anchor="t">
            <a:spAutoFit/>
          </a:bodyPr>
          <a:lstStyle/>
          <a:p>
            <a:pPr algn="l">
              <a:lnSpc>
                <a:spcPts val="3071"/>
              </a:lnSpc>
            </a:pPr>
            <a:r>
              <a:rPr lang="en-US" sz="2559" b="1" spc="-15">
                <a:solidFill>
                  <a:srgbClr val="000000"/>
                </a:solidFill>
                <a:latin typeface="Times New Roman Bold"/>
                <a:ea typeface="Times New Roman Bold"/>
                <a:cs typeface="Times New Roman Bold"/>
                <a:sym typeface="Times New Roman Bold"/>
              </a:rPr>
              <a:t>SOFTWARE REQUIREMENTS</a:t>
            </a:r>
          </a:p>
        </p:txBody>
      </p:sp>
      <p:sp>
        <p:nvSpPr>
          <p:cNvPr id="4" name="TextBox 4">
            <a:extLst>
              <a:ext uri="{FF2B5EF4-FFF2-40B4-BE49-F238E27FC236}">
                <a16:creationId xmlns:a16="http://schemas.microsoft.com/office/drawing/2014/main" id="{E9272B0E-988D-37D4-1212-8DAA56398DE0}"/>
              </a:ext>
            </a:extLst>
          </p:cNvPr>
          <p:cNvSpPr txBox="1"/>
          <p:nvPr/>
        </p:nvSpPr>
        <p:spPr>
          <a:xfrm>
            <a:off x="8969037" y="6862099"/>
            <a:ext cx="245871" cy="249046"/>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8</a:t>
            </a:r>
          </a:p>
        </p:txBody>
      </p:sp>
      <p:sp>
        <p:nvSpPr>
          <p:cNvPr id="5" name="Rectangle 1">
            <a:extLst>
              <a:ext uri="{FF2B5EF4-FFF2-40B4-BE49-F238E27FC236}">
                <a16:creationId xmlns:a16="http://schemas.microsoft.com/office/drawing/2014/main" id="{E701758D-7645-BA28-2DB6-8F0EBD6237D5}"/>
              </a:ext>
            </a:extLst>
          </p:cNvPr>
          <p:cNvSpPr>
            <a:spLocks noChangeArrowheads="1"/>
          </p:cNvSpPr>
          <p:nvPr/>
        </p:nvSpPr>
        <p:spPr bwMode="auto">
          <a:xfrm>
            <a:off x="419100" y="1157949"/>
            <a:ext cx="89154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a:ln>
                  <a:noFill/>
                </a:ln>
                <a:solidFill>
                  <a:schemeClr val="tx1"/>
                </a:solidFill>
                <a:effectLst/>
              </a:rPr>
              <a:t>Visualization Tools:</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rPr>
              <a:t>Matplotlib</a:t>
            </a:r>
            <a:r>
              <a:rPr kumimoji="0" lang="en-US" altLang="en-US" sz="2000" b="0" i="0" u="none" strike="noStrike" cap="none" normalizeH="0" baseline="0">
                <a:ln>
                  <a:noFill/>
                </a:ln>
                <a:solidFill>
                  <a:schemeClr val="tx1"/>
                </a:solidFill>
                <a:effectLst/>
              </a:rPr>
              <a:t>: For visualizing data and model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rPr>
              <a:t>Seaborn</a:t>
            </a:r>
            <a:r>
              <a:rPr kumimoji="0" lang="en-US" altLang="en-US" sz="2000" b="0" i="0" u="none" strike="noStrike" cap="none" normalizeH="0" baseline="0">
                <a:ln>
                  <a:noFill/>
                </a:ln>
                <a:solidFill>
                  <a:schemeClr val="tx1"/>
                </a:solidFill>
                <a:effectLst/>
              </a:rPr>
              <a:t>: For enhanced statistical visualizations.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rPr>
              <a:t>Plotly</a:t>
            </a:r>
            <a:r>
              <a:rPr kumimoji="0" lang="en-US" altLang="en-US" sz="2000" b="0" i="0" u="none" strike="noStrike" cap="none" normalizeH="0" baseline="0">
                <a:ln>
                  <a:noFill/>
                </a:ln>
                <a:solidFill>
                  <a:schemeClr val="tx1"/>
                </a:solidFill>
                <a:effectLst/>
              </a:rPr>
              <a:t>: For creating interactive and dynamic plots.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a:ln>
                  <a:noFill/>
                </a:ln>
                <a:solidFill>
                  <a:schemeClr val="tx1"/>
                </a:solidFill>
                <a:effectLst/>
              </a:rPr>
              <a:t>Deployment Tools (Optional for Real-Time Monitoring):</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rPr>
              <a:t>Flask</a:t>
            </a:r>
            <a:r>
              <a:rPr kumimoji="0" lang="en-US" altLang="en-US" sz="2000" b="0" i="0" u="none" strike="noStrike" cap="none" normalizeH="0" baseline="0">
                <a:ln>
                  <a:noFill/>
                </a:ln>
                <a:solidFill>
                  <a:schemeClr val="tx1"/>
                </a:solidFill>
                <a:effectLst/>
              </a:rPr>
              <a:t> or </a:t>
            </a:r>
            <a:r>
              <a:rPr kumimoji="0" lang="en-US" altLang="en-US" sz="2000" b="1" i="0" u="none" strike="noStrike" cap="none" normalizeH="0" baseline="0">
                <a:ln>
                  <a:noFill/>
                </a:ln>
                <a:solidFill>
                  <a:schemeClr val="tx1"/>
                </a:solidFill>
                <a:effectLst/>
              </a:rPr>
              <a:t>FastAPI</a:t>
            </a:r>
            <a:r>
              <a:rPr kumimoji="0" lang="en-US" altLang="en-US" sz="2000" b="0" i="0" u="none" strike="noStrike" cap="none" normalizeH="0" baseline="0">
                <a:ln>
                  <a:noFill/>
                </a:ln>
                <a:solidFill>
                  <a:schemeClr val="tx1"/>
                </a:solidFill>
                <a:effectLst/>
              </a:rPr>
              <a:t>: For deploying the model as a web service.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rPr>
              <a:t>Docker</a:t>
            </a:r>
            <a:r>
              <a:rPr kumimoji="0" lang="en-US" altLang="en-US" sz="2000" b="0" i="0" u="none" strike="noStrike" cap="none" normalizeH="0" baseline="0">
                <a:ln>
                  <a:noFill/>
                </a:ln>
                <a:solidFill>
                  <a:schemeClr val="tx1"/>
                </a:solidFill>
                <a:effectLst/>
              </a:rPr>
              <a:t>: For containerizing the application.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rPr>
              <a:t>Streamlit</a:t>
            </a:r>
            <a:r>
              <a:rPr kumimoji="0" lang="en-US" altLang="en-US" sz="2000" b="0" i="0" u="none" strike="noStrike" cap="none" normalizeH="0" baseline="0">
                <a:ln>
                  <a:noFill/>
                </a:ln>
                <a:solidFill>
                  <a:schemeClr val="tx1"/>
                </a:solidFill>
                <a:effectLst/>
              </a:rPr>
              <a:t>: For building a simple web-based user interface for real-time monitoring.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endParaRPr>
          </a:p>
        </p:txBody>
      </p:sp>
    </p:spTree>
    <p:extLst>
      <p:ext uri="{BB962C8B-B14F-4D97-AF65-F5344CB8AC3E}">
        <p14:creationId xmlns:p14="http://schemas.microsoft.com/office/powerpoint/2010/main" val="1631648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p:cNvSpPr txBox="1"/>
          <p:nvPr/>
        </p:nvSpPr>
        <p:spPr>
          <a:xfrm>
            <a:off x="2362200" y="396156"/>
            <a:ext cx="6258560" cy="705194"/>
          </a:xfrm>
          <a:prstGeom prst="rect">
            <a:avLst/>
          </a:prstGeom>
        </p:spPr>
        <p:txBody>
          <a:bodyPr lIns="0" tIns="0" rIns="0" bIns="0" rtlCol="0" anchor="t">
            <a:spAutoFit/>
          </a:bodyPr>
          <a:lstStyle/>
          <a:p>
            <a:pPr algn="l">
              <a:lnSpc>
                <a:spcPts val="3071"/>
              </a:lnSpc>
            </a:pPr>
            <a:r>
              <a:rPr lang="en-US" sz="2559" b="1" spc="-15">
                <a:solidFill>
                  <a:srgbClr val="000000"/>
                </a:solidFill>
                <a:latin typeface="Times New Roman Bold"/>
                <a:ea typeface="Times New Roman Bold"/>
                <a:cs typeface="Times New Roman Bold"/>
                <a:sym typeface="Times New Roman Bold"/>
              </a:rPr>
              <a:t>HARDWARE REQUIREMENTS</a:t>
            </a:r>
          </a:p>
        </p:txBody>
      </p:sp>
      <p:sp>
        <p:nvSpPr>
          <p:cNvPr id="4" name="TextBox 4"/>
          <p:cNvSpPr txBox="1"/>
          <p:nvPr/>
        </p:nvSpPr>
        <p:spPr>
          <a:xfrm>
            <a:off x="8969037" y="6862099"/>
            <a:ext cx="245871" cy="249046"/>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9</a:t>
            </a:r>
          </a:p>
        </p:txBody>
      </p:sp>
      <p:sp>
        <p:nvSpPr>
          <p:cNvPr id="6" name="Rectangle 1">
            <a:extLst>
              <a:ext uri="{FF2B5EF4-FFF2-40B4-BE49-F238E27FC236}">
                <a16:creationId xmlns:a16="http://schemas.microsoft.com/office/drawing/2014/main" id="{CF58661F-68E9-114F-B94D-59A3D244C653}"/>
              </a:ext>
            </a:extLst>
          </p:cNvPr>
          <p:cNvSpPr>
            <a:spLocks noChangeArrowheads="1"/>
          </p:cNvSpPr>
          <p:nvPr/>
        </p:nvSpPr>
        <p:spPr bwMode="auto">
          <a:xfrm>
            <a:off x="383540" y="1077313"/>
            <a:ext cx="906780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rPr>
              <a:t>Processor:</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Minimum:</a:t>
            </a:r>
            <a:r>
              <a:rPr kumimoji="0" lang="en-US" altLang="en-US" sz="1800" b="0" i="0" u="none" strike="noStrike" cap="none" normalizeH="0" baseline="0">
                <a:ln>
                  <a:noFill/>
                </a:ln>
                <a:solidFill>
                  <a:schemeClr val="tx1"/>
                </a:solidFill>
                <a:effectLst/>
              </a:rPr>
              <a:t> Intel Core i5 (8th Gen or higher) or AMD Ryzen 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Recommended:</a:t>
            </a:r>
            <a:r>
              <a:rPr kumimoji="0" lang="en-US" altLang="en-US" sz="1800" b="0" i="0" u="none" strike="noStrike" cap="none" normalizeH="0" baseline="0">
                <a:ln>
                  <a:noFill/>
                </a:ln>
                <a:solidFill>
                  <a:schemeClr val="tx1"/>
                </a:solidFill>
                <a:effectLst/>
              </a:rPr>
              <a:t> Intel Core i7/i9 (10th Gen or higher) or AMD Ryzen 7/9 for better performance during training.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rPr>
              <a:t>Graphics Processing Unit (GPU):</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Minimum:</a:t>
            </a:r>
            <a:r>
              <a:rPr kumimoji="0" lang="en-US" altLang="en-US" sz="1800" b="0" i="0" u="none" strike="noStrike" cap="none" normalizeH="0" baseline="0">
                <a:ln>
                  <a:noFill/>
                </a:ln>
                <a:solidFill>
                  <a:schemeClr val="tx1"/>
                </a:solidFill>
                <a:effectLst/>
              </a:rPr>
              <a:t> NVIDIA GTX 1050 or equivalent (for small-scale training).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Recommended:</a:t>
            </a:r>
            <a:r>
              <a:rPr kumimoji="0" lang="en-US" altLang="en-US" sz="1800" b="0" i="0" u="none" strike="noStrike" cap="none" normalizeH="0" baseline="0">
                <a:ln>
                  <a:noFill/>
                </a:ln>
                <a:solidFill>
                  <a:schemeClr val="tx1"/>
                </a:solidFill>
                <a:effectLst/>
              </a:rPr>
              <a:t> NVIDIA RTX 3060/3070/3090 or higher, or NVIDIA A100 (for faster deep learning model training).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rPr>
              <a:t>RAM:</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Minimum:</a:t>
            </a:r>
            <a:r>
              <a:rPr kumimoji="0" lang="en-US" altLang="en-US" sz="1800" b="0" i="0" u="none" strike="noStrike" cap="none" normalizeH="0" baseline="0">
                <a:ln>
                  <a:noFill/>
                </a:ln>
                <a:solidFill>
                  <a:schemeClr val="tx1"/>
                </a:solidFill>
                <a:effectLst/>
              </a:rPr>
              <a:t> 8 GB (sufficient for small datasets and basic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Recommended:</a:t>
            </a:r>
            <a:r>
              <a:rPr kumimoji="0" lang="en-US" altLang="en-US" sz="1800" b="0" i="0" u="none" strike="noStrike" cap="none" normalizeH="0" baseline="0">
                <a:ln>
                  <a:noFill/>
                </a:ln>
                <a:solidFill>
                  <a:schemeClr val="tx1"/>
                </a:solidFill>
                <a:effectLst/>
              </a:rPr>
              <a:t> 16 GB.</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rPr>
              <a:t>Storage:</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Minimum:</a:t>
            </a:r>
            <a:r>
              <a:rPr kumimoji="0" lang="en-US" altLang="en-US" sz="1800" b="0" i="0" u="none" strike="noStrike" cap="none" normalizeH="0" baseline="0">
                <a:ln>
                  <a:noFill/>
                </a:ln>
                <a:solidFill>
                  <a:schemeClr val="tx1"/>
                </a:solidFill>
                <a:effectLst/>
              </a:rPr>
              <a:t> 256 GB SSD (Solid State Drive) for system and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Recommended:</a:t>
            </a:r>
            <a:r>
              <a:rPr kumimoji="0" lang="en-US" altLang="en-US" sz="1800" b="0" i="0" u="none" strike="noStrike" cap="none" normalizeH="0" baseline="0">
                <a:ln>
                  <a:noFill/>
                </a:ln>
                <a:solidFill>
                  <a:schemeClr val="tx1"/>
                </a:solidFill>
                <a:effectLst/>
              </a:rPr>
              <a:t> 512 GB or 1 TB SSD to accommodate datasets, checkpoints, and model files.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rPr>
              <a:t>Hard Drive (Optional for Data Backup):</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rPr>
              <a:t>Additional HDD (1 TB or more) for storing backup datasets and processed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0" y="-29688"/>
            <a:ext cx="9753580" cy="7315184"/>
          </a:xfrm>
          <a:custGeom>
            <a:avLst/>
            <a:gdLst/>
            <a:ahLst/>
            <a:cxnLst/>
            <a:rect l="l" t="t" r="r" b="b"/>
            <a:pathLst>
              <a:path w="9753580" h="7315184">
                <a:moveTo>
                  <a:pt x="0" y="0"/>
                </a:moveTo>
                <a:lnTo>
                  <a:pt x="9753579" y="0"/>
                </a:lnTo>
                <a:lnTo>
                  <a:pt x="9753579" y="7315184"/>
                </a:lnTo>
                <a:lnTo>
                  <a:pt x="0" y="7315184"/>
                </a:lnTo>
                <a:lnTo>
                  <a:pt x="0" y="0"/>
                </a:lnTo>
                <a:close/>
              </a:path>
            </a:pathLst>
          </a:custGeom>
          <a:blipFill>
            <a:blip r:embed="rId2"/>
            <a:stretch>
              <a:fillRect l="-16" r="-16"/>
            </a:stretch>
          </a:blipFill>
        </p:spPr>
        <p:txBody>
          <a:bodyPr/>
          <a:lstStyle/>
          <a:p>
            <a:endParaRPr lang="en-IN"/>
          </a:p>
        </p:txBody>
      </p:sp>
      <p:sp>
        <p:nvSpPr>
          <p:cNvPr id="4" name="TextBox 4"/>
          <p:cNvSpPr txBox="1"/>
          <p:nvPr/>
        </p:nvSpPr>
        <p:spPr>
          <a:xfrm>
            <a:off x="288014" y="195113"/>
            <a:ext cx="9160786" cy="6955750"/>
          </a:xfrm>
          <a:prstGeom prst="rect">
            <a:avLst/>
          </a:prstGeom>
        </p:spPr>
        <p:txBody>
          <a:bodyPr wrap="square" lIns="0" tIns="0" rIns="0" bIns="0" rtlCol="0" anchor="t">
            <a:spAutoFit/>
          </a:bodyPr>
          <a:lstStyle/>
          <a:p>
            <a:r>
              <a:rPr lang="en-US" sz="2800" b="1"/>
              <a:t>Functional Requirements:</a:t>
            </a:r>
          </a:p>
          <a:p>
            <a:endParaRPr lang="en-US" sz="2800" b="1"/>
          </a:p>
          <a:p>
            <a:pPr>
              <a:buFont typeface="+mj-lt"/>
              <a:buAutoNum type="arabicPeriod"/>
            </a:pPr>
            <a:r>
              <a:rPr lang="en-US" b="1"/>
              <a:t>Image Preprocessing</a:t>
            </a:r>
            <a:r>
              <a:rPr lang="en-US"/>
              <a:t>:</a:t>
            </a:r>
          </a:p>
          <a:p>
            <a:pPr marL="742950" lvl="1" indent="-285750">
              <a:buFont typeface="+mj-lt"/>
              <a:buAutoNum type="arabicPeriod"/>
            </a:pPr>
            <a:r>
              <a:rPr lang="en-US"/>
              <a:t>The system should be able to load and preprocess retinal images for training and testing.</a:t>
            </a:r>
          </a:p>
          <a:p>
            <a:pPr marL="742950" lvl="1" indent="-285750">
              <a:buFont typeface="+mj-lt"/>
              <a:buAutoNum type="arabicPeriod"/>
            </a:pPr>
            <a:r>
              <a:rPr lang="en-US"/>
              <a:t>It should handle operations such as resizing, normalization, and data augmentation (rotation, flipping, zooming).</a:t>
            </a:r>
          </a:p>
          <a:p>
            <a:pPr>
              <a:buFont typeface="+mj-lt"/>
              <a:buAutoNum type="arabicPeriod"/>
            </a:pPr>
            <a:r>
              <a:rPr lang="en-US" b="1"/>
              <a:t>Model Training</a:t>
            </a:r>
            <a:r>
              <a:rPr lang="en-US"/>
              <a:t>:</a:t>
            </a:r>
          </a:p>
          <a:p>
            <a:pPr marL="742950" lvl="1" indent="-285750">
              <a:buFont typeface="+mj-lt"/>
              <a:buAutoNum type="arabicPeriod"/>
            </a:pPr>
            <a:r>
              <a:rPr lang="en-US"/>
              <a:t>The system should support the training of a Convolutional Neural Network (CNN) model on a labeled dataset of retinal images.</a:t>
            </a:r>
          </a:p>
          <a:p>
            <a:pPr marL="742950" lvl="1" indent="-285750">
              <a:buFont typeface="+mj-lt"/>
              <a:buAutoNum type="arabicPeriod"/>
            </a:pPr>
            <a:r>
              <a:rPr lang="en-US"/>
              <a:t>It should allow for the use of transfer learning, utilizing pre-trained models for fine-tuning.</a:t>
            </a:r>
          </a:p>
          <a:p>
            <a:pPr>
              <a:buFont typeface="+mj-lt"/>
              <a:buAutoNum type="arabicPeriod"/>
            </a:pPr>
            <a:r>
              <a:rPr lang="en-US" b="1"/>
              <a:t>Multiclass Classification</a:t>
            </a:r>
            <a:r>
              <a:rPr lang="en-US"/>
              <a:t>:</a:t>
            </a:r>
          </a:p>
          <a:p>
            <a:pPr marL="742950" lvl="1" indent="-285750">
              <a:buFont typeface="+mj-lt"/>
              <a:buAutoNum type="arabicPeriod"/>
            </a:pPr>
            <a:r>
              <a:rPr lang="en-US"/>
              <a:t>The system should classify retinal images into multiple stages of diabetic retinopathy (mild, moderate, severe, etc.).</a:t>
            </a:r>
          </a:p>
          <a:p>
            <a:pPr marL="742950" lvl="1" indent="-285750">
              <a:buFont typeface="+mj-lt"/>
              <a:buAutoNum type="arabicPeriod"/>
            </a:pPr>
            <a:r>
              <a:rPr lang="en-US"/>
              <a:t>It should output a classification label indicating the severity of DR.</a:t>
            </a:r>
          </a:p>
          <a:p>
            <a:pPr>
              <a:buFont typeface="+mj-lt"/>
              <a:buAutoNum type="arabicPeriod"/>
            </a:pPr>
            <a:r>
              <a:rPr lang="en-US" b="1"/>
              <a:t>Model Evaluation</a:t>
            </a:r>
            <a:r>
              <a:rPr lang="en-US"/>
              <a:t>:</a:t>
            </a:r>
          </a:p>
          <a:p>
            <a:pPr marL="742950" lvl="1" indent="-285750">
              <a:buFont typeface="+mj-lt"/>
              <a:buAutoNum type="arabicPeriod"/>
            </a:pPr>
            <a:r>
              <a:rPr lang="en-US"/>
              <a:t>The system should evaluate the trained model using metrics like accuracy, precision, recall, and F1-score.</a:t>
            </a:r>
          </a:p>
          <a:p>
            <a:pPr marL="742950" lvl="1" indent="-285750">
              <a:buFont typeface="+mj-lt"/>
              <a:buAutoNum type="arabicPeriod"/>
            </a:pPr>
            <a:r>
              <a:rPr lang="en-US"/>
              <a:t>It should provide a confusion matrix and other relevant performance statistics.</a:t>
            </a:r>
          </a:p>
          <a:p>
            <a:pPr>
              <a:buFont typeface="+mj-lt"/>
              <a:buAutoNum type="arabicPeriod"/>
            </a:pPr>
            <a:r>
              <a:rPr lang="en-US" b="1"/>
              <a:t>Class Imbalance Handling</a:t>
            </a:r>
            <a:r>
              <a:rPr lang="en-US"/>
              <a:t>:</a:t>
            </a:r>
          </a:p>
          <a:p>
            <a:pPr marL="742950" lvl="1" indent="-285750">
              <a:buFont typeface="+mj-lt"/>
              <a:buAutoNum type="arabicPeriod"/>
            </a:pPr>
            <a:r>
              <a:rPr lang="en-US"/>
              <a:t>The system should implement techniques (e.g., class weighting, oversampling) to address class imbalance during training.</a:t>
            </a:r>
          </a:p>
          <a:p>
            <a:pPr>
              <a:buFont typeface="+mj-lt"/>
              <a:buAutoNum type="arabicPeriod"/>
            </a:pPr>
            <a:r>
              <a:rPr lang="en-US" b="1"/>
              <a:t>Real-time Inference</a:t>
            </a:r>
            <a:r>
              <a:rPr lang="en-US"/>
              <a:t>:</a:t>
            </a:r>
          </a:p>
          <a:p>
            <a:pPr marL="742950" lvl="1" indent="-285750">
              <a:buFont typeface="+mj-lt"/>
              <a:buAutoNum type="arabicPeriod"/>
            </a:pPr>
            <a:r>
              <a:rPr lang="en-US"/>
              <a:t>The system should allow real-time inference, enabling users to input new retinal images and receive immediate classification results.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1B35A-F99A-C34C-3813-8D5BE8B22D4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E91A6A2-66B2-1A69-FE1D-A63CCE32D61B}"/>
              </a:ext>
            </a:extLst>
          </p:cNvPr>
          <p:cNvSpPr/>
          <p:nvPr/>
        </p:nvSpPr>
        <p:spPr>
          <a:xfrm>
            <a:off x="20" y="-29688"/>
            <a:ext cx="9753580" cy="7315184"/>
          </a:xfrm>
          <a:custGeom>
            <a:avLst/>
            <a:gdLst/>
            <a:ahLst/>
            <a:cxnLst/>
            <a:rect l="l" t="t" r="r" b="b"/>
            <a:pathLst>
              <a:path w="9753580" h="7315184">
                <a:moveTo>
                  <a:pt x="0" y="0"/>
                </a:moveTo>
                <a:lnTo>
                  <a:pt x="9753579" y="0"/>
                </a:lnTo>
                <a:lnTo>
                  <a:pt x="9753579" y="7315184"/>
                </a:lnTo>
                <a:lnTo>
                  <a:pt x="0" y="7315184"/>
                </a:lnTo>
                <a:lnTo>
                  <a:pt x="0" y="0"/>
                </a:lnTo>
                <a:close/>
              </a:path>
            </a:pathLst>
          </a:custGeom>
          <a:blipFill>
            <a:blip r:embed="rId2"/>
            <a:stretch>
              <a:fillRect l="-16" r="-16"/>
            </a:stretch>
          </a:blipFill>
        </p:spPr>
        <p:txBody>
          <a:bodyPr/>
          <a:lstStyle/>
          <a:p>
            <a:endParaRPr lang="en-IN"/>
          </a:p>
        </p:txBody>
      </p:sp>
      <p:sp>
        <p:nvSpPr>
          <p:cNvPr id="4" name="TextBox 4">
            <a:extLst>
              <a:ext uri="{FF2B5EF4-FFF2-40B4-BE49-F238E27FC236}">
                <a16:creationId xmlns:a16="http://schemas.microsoft.com/office/drawing/2014/main" id="{944DF1A3-406A-E41F-F6FB-8304B9295589}"/>
              </a:ext>
            </a:extLst>
          </p:cNvPr>
          <p:cNvSpPr txBox="1"/>
          <p:nvPr/>
        </p:nvSpPr>
        <p:spPr>
          <a:xfrm>
            <a:off x="288014" y="195113"/>
            <a:ext cx="9160786" cy="6740307"/>
          </a:xfrm>
          <a:prstGeom prst="rect">
            <a:avLst/>
          </a:prstGeom>
        </p:spPr>
        <p:txBody>
          <a:bodyPr wrap="square" lIns="0" tIns="0" rIns="0" bIns="0" rtlCol="0" anchor="t">
            <a:spAutoFit/>
          </a:bodyPr>
          <a:lstStyle/>
          <a:p>
            <a:r>
              <a:rPr lang="en-US" sz="2400" b="1"/>
              <a:t>Non-Functional Requirements</a:t>
            </a:r>
          </a:p>
          <a:p>
            <a:endParaRPr lang="en-US"/>
          </a:p>
          <a:p>
            <a:pPr>
              <a:buFont typeface="+mj-lt"/>
              <a:buAutoNum type="arabicPeriod"/>
            </a:pPr>
            <a:r>
              <a:rPr lang="en-US" b="1"/>
              <a:t>Performance</a:t>
            </a:r>
            <a:r>
              <a:rPr lang="en-US"/>
              <a:t>:</a:t>
            </a:r>
          </a:p>
          <a:p>
            <a:pPr marL="742950" lvl="1" indent="-285750">
              <a:buFont typeface="+mj-lt"/>
              <a:buAutoNum type="arabicPeriod"/>
            </a:pPr>
            <a:r>
              <a:rPr lang="en-US"/>
              <a:t>The system should be capable of processing and classifying retinal images efficiently, with training times optimized through the use of GPUs.</a:t>
            </a:r>
          </a:p>
          <a:p>
            <a:pPr marL="742950" lvl="1" indent="-285750">
              <a:buFont typeface="+mj-lt"/>
              <a:buAutoNum type="arabicPeriod"/>
            </a:pPr>
            <a:r>
              <a:rPr lang="en-US"/>
              <a:t>Inference (image classification) should be completed within a few seconds per image to ensure fast results.</a:t>
            </a:r>
          </a:p>
          <a:p>
            <a:pPr>
              <a:buFont typeface="+mj-lt"/>
              <a:buAutoNum type="arabicPeriod"/>
            </a:pPr>
            <a:r>
              <a:rPr lang="en-US" b="1"/>
              <a:t>Scalability</a:t>
            </a:r>
            <a:r>
              <a:rPr lang="en-US"/>
              <a:t>:</a:t>
            </a:r>
          </a:p>
          <a:p>
            <a:pPr marL="742950" lvl="1" indent="-285750">
              <a:buFont typeface="+mj-lt"/>
              <a:buAutoNum type="arabicPeriod"/>
            </a:pPr>
            <a:r>
              <a:rPr lang="en-US"/>
              <a:t>The system should be able to scale to handle a large number of images and datasets without a significant drop in performance.</a:t>
            </a:r>
          </a:p>
          <a:p>
            <a:pPr marL="742950" lvl="1" indent="-285750">
              <a:buFont typeface="+mj-lt"/>
              <a:buAutoNum type="arabicPeriod"/>
            </a:pPr>
            <a:r>
              <a:rPr lang="en-US"/>
              <a:t>It should support batch processing for large-scale image classification tasks.</a:t>
            </a:r>
          </a:p>
          <a:p>
            <a:pPr>
              <a:buFont typeface="+mj-lt"/>
              <a:buAutoNum type="arabicPeriod"/>
            </a:pPr>
            <a:r>
              <a:rPr lang="en-US" b="1"/>
              <a:t>Reliability</a:t>
            </a:r>
            <a:r>
              <a:rPr lang="en-US"/>
              <a:t>:</a:t>
            </a:r>
          </a:p>
          <a:p>
            <a:pPr marL="742950" lvl="1" indent="-285750">
              <a:buFont typeface="+mj-lt"/>
              <a:buAutoNum type="arabicPeriod"/>
            </a:pPr>
            <a:r>
              <a:rPr lang="en-US"/>
              <a:t>The system must be stable and able to handle errors gracefully, ensuring that crashes or unexpected failures are minimized.</a:t>
            </a:r>
          </a:p>
          <a:p>
            <a:pPr marL="742950" lvl="1" indent="-285750">
              <a:buFont typeface="+mj-lt"/>
              <a:buAutoNum type="arabicPeriod"/>
            </a:pPr>
            <a:r>
              <a:rPr lang="en-US"/>
              <a:t>It should provide clear error messages for users in case of input errors or processing failures.</a:t>
            </a:r>
          </a:p>
          <a:p>
            <a:pPr>
              <a:buFont typeface="+mj-lt"/>
              <a:buAutoNum type="arabicPeriod"/>
            </a:pPr>
            <a:r>
              <a:rPr lang="en-US" b="1"/>
              <a:t>Usability</a:t>
            </a:r>
            <a:r>
              <a:rPr lang="en-US"/>
              <a:t>:</a:t>
            </a:r>
          </a:p>
          <a:p>
            <a:pPr marL="742950" lvl="1" indent="-285750">
              <a:buFont typeface="+mj-lt"/>
              <a:buAutoNum type="arabicPeriod"/>
            </a:pPr>
            <a:r>
              <a:rPr lang="en-US"/>
              <a:t>The system should have an intuitive user interface that is easy to navigate, whether for uploading images or viewing results.</a:t>
            </a:r>
          </a:p>
          <a:p>
            <a:pPr marL="742950" lvl="1" indent="-285750">
              <a:buFont typeface="+mj-lt"/>
              <a:buAutoNum type="arabicPeriod"/>
            </a:pPr>
            <a:r>
              <a:rPr lang="en-US"/>
              <a:t>It should require minimal training for healthcare professionals or users to operate.</a:t>
            </a:r>
          </a:p>
          <a:p>
            <a:pPr>
              <a:buFont typeface="+mj-lt"/>
              <a:buAutoNum type="arabicPeriod"/>
            </a:pPr>
            <a:r>
              <a:rPr lang="en-US" b="1"/>
              <a:t>Maintainability</a:t>
            </a:r>
            <a:r>
              <a:rPr lang="en-US"/>
              <a:t>:</a:t>
            </a:r>
          </a:p>
          <a:p>
            <a:pPr marL="742950" lvl="1" indent="-285750">
              <a:buFont typeface="+mj-lt"/>
              <a:buAutoNum type="arabicPeriod"/>
            </a:pPr>
            <a:r>
              <a:rPr lang="en-US"/>
              <a:t>The system should be designed in a modular way so that individual components (such as the model or preprocessing steps) can be easily updated or replaced.</a:t>
            </a:r>
          </a:p>
          <a:p>
            <a:pPr marL="742950" lvl="1" indent="-285750">
              <a:buFont typeface="+mj-lt"/>
              <a:buAutoNum type="arabicPeriod"/>
            </a:pPr>
            <a:r>
              <a:rPr lang="en-US"/>
              <a:t>Code should be well-documented for future modifications or debugging.</a:t>
            </a:r>
          </a:p>
        </p:txBody>
      </p:sp>
    </p:spTree>
    <p:extLst>
      <p:ext uri="{BB962C8B-B14F-4D97-AF65-F5344CB8AC3E}">
        <p14:creationId xmlns:p14="http://schemas.microsoft.com/office/powerpoint/2010/main" val="4154335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0" y="16"/>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16" r="-16"/>
            </a:stretch>
          </a:blipFill>
        </p:spPr>
      </p:sp>
      <p:sp>
        <p:nvSpPr>
          <p:cNvPr id="3" name="TextBox 3"/>
          <p:cNvSpPr txBox="1"/>
          <p:nvPr/>
        </p:nvSpPr>
        <p:spPr>
          <a:xfrm>
            <a:off x="1391920" y="2441575"/>
            <a:ext cx="7457440" cy="1115759"/>
          </a:xfrm>
          <a:prstGeom prst="rect">
            <a:avLst/>
          </a:prstGeom>
        </p:spPr>
        <p:txBody>
          <a:bodyPr lIns="0" tIns="0" rIns="0" bIns="0" rtlCol="0" anchor="t">
            <a:spAutoFit/>
          </a:bodyPr>
          <a:lstStyle/>
          <a:p>
            <a:pPr algn="just">
              <a:lnSpc>
                <a:spcPts val="7680"/>
              </a:lnSpc>
            </a:pPr>
            <a:r>
              <a:rPr lang="en-US" sz="6400" b="1">
                <a:solidFill>
                  <a:srgbClr val="000000"/>
                </a:solidFill>
                <a:latin typeface="Times New Roman Bold"/>
                <a:ea typeface="Times New Roman Bold"/>
                <a:cs typeface="Times New Roman Bold"/>
                <a:sym typeface="Times New Roman Bold"/>
              </a:rPr>
              <a:t>UML DIAGRAMS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6"/>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16" r="-16"/>
            </a:stretch>
          </a:blipFill>
        </p:spPr>
      </p:sp>
      <p:sp>
        <p:nvSpPr>
          <p:cNvPr id="3" name="TextBox 3"/>
          <p:cNvSpPr txBox="1"/>
          <p:nvPr/>
        </p:nvSpPr>
        <p:spPr>
          <a:xfrm>
            <a:off x="822960" y="641282"/>
            <a:ext cx="6156960" cy="448628"/>
          </a:xfrm>
          <a:prstGeom prst="rect">
            <a:avLst/>
          </a:prstGeom>
        </p:spPr>
        <p:txBody>
          <a:bodyPr lIns="0" tIns="0" rIns="0" bIns="0" rtlCol="0" anchor="t">
            <a:spAutoFit/>
          </a:bodyPr>
          <a:lstStyle/>
          <a:p>
            <a:pPr algn="l">
              <a:lnSpc>
                <a:spcPts val="3071"/>
              </a:lnSpc>
            </a:pPr>
            <a:r>
              <a:rPr lang="en-US" sz="2559" b="1">
                <a:solidFill>
                  <a:srgbClr val="000000"/>
                </a:solidFill>
                <a:latin typeface="Times New Roman Bold"/>
                <a:ea typeface="Times New Roman Bold"/>
                <a:cs typeface="Times New Roman Bold"/>
                <a:sym typeface="Times New Roman Bold"/>
              </a:rPr>
              <a:t>USE CASE DIAGRAM:</a:t>
            </a:r>
          </a:p>
        </p:txBody>
      </p:sp>
      <p:pic>
        <p:nvPicPr>
          <p:cNvPr id="8" name="Picture 7">
            <a:extLst>
              <a:ext uri="{FF2B5EF4-FFF2-40B4-BE49-F238E27FC236}">
                <a16:creationId xmlns:a16="http://schemas.microsoft.com/office/drawing/2014/main" id="{63BC86F3-63F1-4696-C169-27A94014C3B2}"/>
              </a:ext>
            </a:extLst>
          </p:cNvPr>
          <p:cNvPicPr>
            <a:picLocks noChangeAspect="1"/>
          </p:cNvPicPr>
          <p:nvPr/>
        </p:nvPicPr>
        <p:blipFill>
          <a:blip r:embed="rId3">
            <a:extLst>
              <a:ext uri="{28A0092B-C50C-407E-A947-70E740481C1C}">
                <a14:useLocalDpi xmlns:a14="http://schemas.microsoft.com/office/drawing/2010/main" val="0"/>
              </a:ext>
            </a:extLst>
          </a:blip>
          <a:srcRect b="66667"/>
          <a:stretch/>
        </p:blipFill>
        <p:spPr>
          <a:xfrm>
            <a:off x="1524000" y="1905000"/>
            <a:ext cx="6553200" cy="441620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0BFCD8-08BF-CAEF-3D0E-3753AB95197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35732D5-3D86-9D79-1EC8-034C133611B6}"/>
              </a:ext>
            </a:extLst>
          </p:cNvPr>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16" r="-16"/>
            </a:stretch>
          </a:blipFill>
        </p:spPr>
      </p:sp>
      <p:sp>
        <p:nvSpPr>
          <p:cNvPr id="3" name="TextBox 3">
            <a:extLst>
              <a:ext uri="{FF2B5EF4-FFF2-40B4-BE49-F238E27FC236}">
                <a16:creationId xmlns:a16="http://schemas.microsoft.com/office/drawing/2014/main" id="{81964A53-B6A4-CA38-BE43-5876393B02CF}"/>
              </a:ext>
            </a:extLst>
          </p:cNvPr>
          <p:cNvSpPr txBox="1"/>
          <p:nvPr/>
        </p:nvSpPr>
        <p:spPr>
          <a:xfrm>
            <a:off x="822960" y="641282"/>
            <a:ext cx="6156960" cy="375103"/>
          </a:xfrm>
          <a:prstGeom prst="rect">
            <a:avLst/>
          </a:prstGeom>
        </p:spPr>
        <p:txBody>
          <a:bodyPr lIns="0" tIns="0" rIns="0" bIns="0" rtlCol="0" anchor="t">
            <a:spAutoFit/>
          </a:bodyPr>
          <a:lstStyle/>
          <a:p>
            <a:pPr algn="l">
              <a:lnSpc>
                <a:spcPts val="3071"/>
              </a:lnSpc>
            </a:pPr>
            <a:r>
              <a:rPr lang="en-US" sz="2559" b="1">
                <a:solidFill>
                  <a:srgbClr val="000000"/>
                </a:solidFill>
                <a:latin typeface="Times New Roman Bold"/>
                <a:ea typeface="Times New Roman Bold"/>
                <a:cs typeface="Times New Roman Bold"/>
                <a:sym typeface="Times New Roman Bold"/>
              </a:rPr>
              <a:t>CLASS DIAGRAM:</a:t>
            </a:r>
          </a:p>
        </p:txBody>
      </p:sp>
      <p:pic>
        <p:nvPicPr>
          <p:cNvPr id="6" name="Picture 5">
            <a:extLst>
              <a:ext uri="{FF2B5EF4-FFF2-40B4-BE49-F238E27FC236}">
                <a16:creationId xmlns:a16="http://schemas.microsoft.com/office/drawing/2014/main" id="{A88E098D-83B2-A42D-8CBE-B1D54837D9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0704" y="1371600"/>
            <a:ext cx="4932191" cy="5245996"/>
          </a:xfrm>
          <a:prstGeom prst="rect">
            <a:avLst/>
          </a:prstGeom>
        </p:spPr>
      </p:pic>
    </p:spTree>
    <p:extLst>
      <p:ext uri="{BB962C8B-B14F-4D97-AF65-F5344CB8AC3E}">
        <p14:creationId xmlns:p14="http://schemas.microsoft.com/office/powerpoint/2010/main" val="1307048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6"/>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16" r="-16"/>
            </a:stretch>
          </a:blipFill>
        </p:spPr>
      </p:sp>
      <p:sp>
        <p:nvSpPr>
          <p:cNvPr id="3" name="TextBox 3"/>
          <p:cNvSpPr txBox="1"/>
          <p:nvPr/>
        </p:nvSpPr>
        <p:spPr>
          <a:xfrm>
            <a:off x="904229" y="648335"/>
            <a:ext cx="3881120" cy="448628"/>
          </a:xfrm>
          <a:prstGeom prst="rect">
            <a:avLst/>
          </a:prstGeom>
        </p:spPr>
        <p:txBody>
          <a:bodyPr lIns="0" tIns="0" rIns="0" bIns="0" rtlCol="0" anchor="t">
            <a:spAutoFit/>
          </a:bodyPr>
          <a:lstStyle/>
          <a:p>
            <a:pPr algn="l">
              <a:lnSpc>
                <a:spcPts val="3071"/>
              </a:lnSpc>
            </a:pPr>
            <a:r>
              <a:rPr lang="en-US" sz="2559" b="1">
                <a:solidFill>
                  <a:srgbClr val="000000"/>
                </a:solidFill>
                <a:latin typeface="Times New Roman Bold"/>
                <a:ea typeface="Times New Roman Bold"/>
                <a:cs typeface="Times New Roman Bold"/>
                <a:sym typeface="Times New Roman Bold"/>
              </a:rPr>
              <a:t>ACTIVITY DIAGRAM:</a:t>
            </a:r>
          </a:p>
        </p:txBody>
      </p:sp>
      <p:pic>
        <p:nvPicPr>
          <p:cNvPr id="5" name="Picture 4">
            <a:extLst>
              <a:ext uri="{FF2B5EF4-FFF2-40B4-BE49-F238E27FC236}">
                <a16:creationId xmlns:a16="http://schemas.microsoft.com/office/drawing/2014/main" id="{CD95112D-B426-E01E-9742-F361E930FEA3}"/>
              </a:ext>
            </a:extLst>
          </p:cNvPr>
          <p:cNvPicPr>
            <a:picLocks noChangeAspect="1"/>
          </p:cNvPicPr>
          <p:nvPr/>
        </p:nvPicPr>
        <p:blipFill>
          <a:blip r:embed="rId3">
            <a:extLst>
              <a:ext uri="{28A0092B-C50C-407E-A947-70E740481C1C}">
                <a14:useLocalDpi xmlns:a14="http://schemas.microsoft.com/office/drawing/2010/main" val="0"/>
              </a:ext>
            </a:extLst>
          </a:blip>
          <a:srcRect b="39584"/>
          <a:stretch/>
        </p:blipFill>
        <p:spPr>
          <a:xfrm>
            <a:off x="533400" y="1219200"/>
            <a:ext cx="5638800" cy="5085476"/>
          </a:xfrm>
          <a:prstGeom prst="rect">
            <a:avLst/>
          </a:prstGeom>
        </p:spPr>
      </p:pic>
      <p:pic>
        <p:nvPicPr>
          <p:cNvPr id="9" name="Picture 8">
            <a:extLst>
              <a:ext uri="{FF2B5EF4-FFF2-40B4-BE49-F238E27FC236}">
                <a16:creationId xmlns:a16="http://schemas.microsoft.com/office/drawing/2014/main" id="{50453A00-9D69-F3FB-9B69-65EF0532E88A}"/>
              </a:ext>
            </a:extLst>
          </p:cNvPr>
          <p:cNvPicPr>
            <a:picLocks noChangeAspect="1"/>
          </p:cNvPicPr>
          <p:nvPr/>
        </p:nvPicPr>
        <p:blipFill>
          <a:blip r:embed="rId3">
            <a:extLst>
              <a:ext uri="{28A0092B-C50C-407E-A947-70E740481C1C}">
                <a14:useLocalDpi xmlns:a14="http://schemas.microsoft.com/office/drawing/2010/main" val="0"/>
              </a:ext>
            </a:extLst>
          </a:blip>
          <a:srcRect l="20456" t="57292" r="11126"/>
          <a:stretch/>
        </p:blipFill>
        <p:spPr>
          <a:xfrm>
            <a:off x="5257800" y="2514600"/>
            <a:ext cx="3733801" cy="347922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p:cNvSpPr txBox="1"/>
          <p:nvPr/>
        </p:nvSpPr>
        <p:spPr>
          <a:xfrm>
            <a:off x="4028057" y="105659"/>
            <a:ext cx="1740747" cy="617516"/>
          </a:xfrm>
          <a:prstGeom prst="rect">
            <a:avLst/>
          </a:prstGeom>
        </p:spPr>
        <p:txBody>
          <a:bodyPr lIns="0" tIns="0" rIns="0" bIns="0" rtlCol="0" anchor="t">
            <a:spAutoFit/>
          </a:bodyPr>
          <a:lstStyle/>
          <a:p>
            <a:pPr algn="l">
              <a:lnSpc>
                <a:spcPts val="4223"/>
              </a:lnSpc>
            </a:pPr>
            <a:r>
              <a:rPr lang="en-US" sz="3519" b="1" spc="-5">
                <a:solidFill>
                  <a:srgbClr val="000000"/>
                </a:solidFill>
                <a:latin typeface="Times New Roman Bold"/>
                <a:ea typeface="Times New Roman Bold"/>
                <a:cs typeface="Times New Roman Bold"/>
                <a:sym typeface="Times New Roman Bold"/>
              </a:rPr>
              <a:t>Contents</a:t>
            </a:r>
          </a:p>
        </p:txBody>
      </p:sp>
      <p:sp>
        <p:nvSpPr>
          <p:cNvPr id="4" name="TextBox 4"/>
          <p:cNvSpPr txBox="1"/>
          <p:nvPr/>
        </p:nvSpPr>
        <p:spPr>
          <a:xfrm>
            <a:off x="9051435" y="6909088"/>
            <a:ext cx="172720" cy="252181"/>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2</a:t>
            </a:r>
          </a:p>
        </p:txBody>
      </p:sp>
      <p:sp>
        <p:nvSpPr>
          <p:cNvPr id="5" name="TextBox 5"/>
          <p:cNvSpPr txBox="1"/>
          <p:nvPr/>
        </p:nvSpPr>
        <p:spPr>
          <a:xfrm>
            <a:off x="685800" y="1143000"/>
            <a:ext cx="5294715" cy="5381625"/>
          </a:xfrm>
          <a:prstGeom prst="rect">
            <a:avLst/>
          </a:prstGeom>
        </p:spPr>
        <p:txBody>
          <a:bodyPr lIns="0" tIns="0" rIns="0" bIns="0" rtlCol="0" anchor="t">
            <a:spAutoFit/>
          </a:bodyPr>
          <a:lstStyle/>
          <a:p>
            <a:pPr marL="522495" lvl="1" indent="-261247" algn="l">
              <a:lnSpc>
                <a:spcPts val="3071"/>
              </a:lnSpc>
              <a:buAutoNum type="arabicPeriod"/>
            </a:pPr>
            <a:r>
              <a:rPr lang="en-US" sz="2559" spc="-5">
                <a:solidFill>
                  <a:srgbClr val="000000"/>
                </a:solidFill>
                <a:latin typeface="Times New Roman"/>
                <a:ea typeface="Times New Roman"/>
                <a:cs typeface="Times New Roman"/>
                <a:sym typeface="Times New Roman"/>
              </a:rPr>
              <a:t>Abstract</a:t>
            </a:r>
          </a:p>
          <a:p>
            <a:pPr marL="522495" lvl="1" indent="-261247" algn="l">
              <a:lnSpc>
                <a:spcPts val="3071"/>
              </a:lnSpc>
              <a:buAutoNum type="arabicPeriod"/>
            </a:pPr>
            <a:r>
              <a:rPr lang="en-US" sz="2559" spc="-5">
                <a:solidFill>
                  <a:srgbClr val="000000"/>
                </a:solidFill>
                <a:latin typeface="Times New Roman"/>
                <a:ea typeface="Times New Roman"/>
                <a:cs typeface="Times New Roman"/>
                <a:sym typeface="Times New Roman"/>
              </a:rPr>
              <a:t>Introduction with motivation</a:t>
            </a:r>
          </a:p>
          <a:p>
            <a:pPr marL="522495" lvl="1" indent="-261247" algn="l">
              <a:lnSpc>
                <a:spcPts val="3071"/>
              </a:lnSpc>
              <a:buAutoNum type="arabicPeriod"/>
            </a:pPr>
            <a:r>
              <a:rPr lang="en-US" sz="2559" spc="-5">
                <a:solidFill>
                  <a:srgbClr val="000000"/>
                </a:solidFill>
                <a:latin typeface="Times New Roman"/>
                <a:ea typeface="Times New Roman"/>
                <a:cs typeface="Times New Roman"/>
                <a:sym typeface="Times New Roman"/>
              </a:rPr>
              <a:t>Existing System with references</a:t>
            </a:r>
          </a:p>
          <a:p>
            <a:pPr marL="522495" lvl="1" indent="-261247" algn="l">
              <a:lnSpc>
                <a:spcPts val="3071"/>
              </a:lnSpc>
              <a:buAutoNum type="arabicPeriod"/>
            </a:pPr>
            <a:r>
              <a:rPr lang="en-US" sz="2559" spc="-5">
                <a:solidFill>
                  <a:srgbClr val="000000"/>
                </a:solidFill>
                <a:latin typeface="Times New Roman"/>
                <a:ea typeface="Times New Roman"/>
                <a:cs typeface="Times New Roman"/>
                <a:sym typeface="Times New Roman"/>
              </a:rPr>
              <a:t>Proposed System with advantages</a:t>
            </a:r>
          </a:p>
          <a:p>
            <a:pPr marL="522495" lvl="1" indent="-261247" algn="l">
              <a:lnSpc>
                <a:spcPts val="3071"/>
              </a:lnSpc>
              <a:buAutoNum type="arabicPeriod"/>
            </a:pPr>
            <a:r>
              <a:rPr lang="en-US" sz="2559" spc="-5">
                <a:solidFill>
                  <a:srgbClr val="000000"/>
                </a:solidFill>
                <a:latin typeface="Times New Roman"/>
                <a:ea typeface="Times New Roman"/>
                <a:cs typeface="Times New Roman"/>
                <a:sym typeface="Times New Roman"/>
              </a:rPr>
              <a:t>Software Requirements</a:t>
            </a:r>
          </a:p>
          <a:p>
            <a:pPr marL="522495" lvl="1" indent="-261247" algn="l">
              <a:lnSpc>
                <a:spcPts val="3071"/>
              </a:lnSpc>
              <a:buAutoNum type="arabicPeriod"/>
            </a:pPr>
            <a:r>
              <a:rPr lang="en-US" sz="2559" spc="-5">
                <a:solidFill>
                  <a:srgbClr val="000000"/>
                </a:solidFill>
                <a:latin typeface="Times New Roman"/>
                <a:ea typeface="Times New Roman"/>
                <a:cs typeface="Times New Roman"/>
                <a:sym typeface="Times New Roman"/>
              </a:rPr>
              <a:t>Hardware Requirements</a:t>
            </a:r>
          </a:p>
          <a:p>
            <a:pPr marL="522495" lvl="1" indent="-261247" algn="l">
              <a:lnSpc>
                <a:spcPts val="3071"/>
              </a:lnSpc>
              <a:buAutoNum type="arabicPeriod"/>
            </a:pPr>
            <a:r>
              <a:rPr lang="en-US" sz="2559" spc="-5">
                <a:solidFill>
                  <a:srgbClr val="000000"/>
                </a:solidFill>
                <a:latin typeface="Times New Roman"/>
                <a:ea typeface="Times New Roman"/>
                <a:cs typeface="Times New Roman"/>
                <a:sym typeface="Times New Roman"/>
              </a:rPr>
              <a:t>Functional Requirements</a:t>
            </a:r>
          </a:p>
          <a:p>
            <a:pPr marL="522495" lvl="1" indent="-261247" algn="l">
              <a:lnSpc>
                <a:spcPts val="3071"/>
              </a:lnSpc>
              <a:buAutoNum type="arabicPeriod"/>
            </a:pPr>
            <a:r>
              <a:rPr lang="en-US" sz="2559" spc="-5">
                <a:solidFill>
                  <a:srgbClr val="000000"/>
                </a:solidFill>
                <a:latin typeface="Times New Roman"/>
                <a:ea typeface="Times New Roman"/>
                <a:cs typeface="Times New Roman"/>
                <a:sym typeface="Times New Roman"/>
              </a:rPr>
              <a:t>Non Functional Requirements</a:t>
            </a:r>
          </a:p>
          <a:p>
            <a:pPr marL="522495" lvl="1" indent="-261247" algn="l">
              <a:lnSpc>
                <a:spcPts val="3071"/>
              </a:lnSpc>
              <a:buAutoNum type="arabicPeriod"/>
            </a:pPr>
            <a:r>
              <a:rPr lang="en-US" sz="2559" spc="-5">
                <a:solidFill>
                  <a:srgbClr val="000000"/>
                </a:solidFill>
                <a:latin typeface="Times New Roman"/>
                <a:ea typeface="Times New Roman"/>
                <a:cs typeface="Times New Roman"/>
                <a:sym typeface="Times New Roman"/>
              </a:rPr>
              <a:t>System Architecture</a:t>
            </a:r>
          </a:p>
          <a:p>
            <a:pPr marL="342324" lvl="1" indent="-171162" algn="l">
              <a:lnSpc>
                <a:spcPts val="3071"/>
              </a:lnSpc>
              <a:buAutoNum type="arabicPeriod"/>
            </a:pPr>
            <a:r>
              <a:rPr lang="en-US" sz="2559" spc="-5">
                <a:solidFill>
                  <a:srgbClr val="000000"/>
                </a:solidFill>
                <a:latin typeface="Times New Roman"/>
                <a:ea typeface="Times New Roman"/>
                <a:cs typeface="Times New Roman"/>
                <a:sym typeface="Times New Roman"/>
              </a:rPr>
              <a:t>System Design</a:t>
            </a:r>
          </a:p>
          <a:p>
            <a:pPr marL="366031" lvl="1" indent="-183015" algn="l">
              <a:lnSpc>
                <a:spcPts val="3071"/>
              </a:lnSpc>
              <a:buAutoNum type="arabicPeriod"/>
            </a:pPr>
            <a:r>
              <a:rPr lang="en-US" sz="2559" spc="-5">
                <a:solidFill>
                  <a:srgbClr val="000000"/>
                </a:solidFill>
                <a:latin typeface="Times New Roman"/>
                <a:ea typeface="Times New Roman"/>
                <a:cs typeface="Times New Roman"/>
                <a:sym typeface="Times New Roman"/>
              </a:rPr>
              <a:t>Output Screens</a:t>
            </a:r>
          </a:p>
          <a:p>
            <a:pPr marL="342324" lvl="1" indent="-171162" algn="l">
              <a:lnSpc>
                <a:spcPts val="3071"/>
              </a:lnSpc>
              <a:buAutoNum type="arabicPeriod"/>
            </a:pPr>
            <a:r>
              <a:rPr lang="en-US" sz="2559" spc="-31">
                <a:solidFill>
                  <a:srgbClr val="000000"/>
                </a:solidFill>
                <a:latin typeface="Times New Roman"/>
                <a:ea typeface="Times New Roman"/>
                <a:cs typeface="Times New Roman"/>
                <a:sym typeface="Times New Roman"/>
              </a:rPr>
              <a:t>System Modules</a:t>
            </a:r>
          </a:p>
          <a:p>
            <a:pPr marL="342324" lvl="1" indent="-171162" algn="l">
              <a:lnSpc>
                <a:spcPts val="3071"/>
              </a:lnSpc>
              <a:buAutoNum type="arabicPeriod"/>
            </a:pPr>
            <a:r>
              <a:rPr lang="en-US" sz="2559" spc="-5">
                <a:solidFill>
                  <a:srgbClr val="000000"/>
                </a:solidFill>
                <a:latin typeface="Times New Roman"/>
                <a:ea typeface="Times New Roman"/>
                <a:cs typeface="Times New Roman"/>
                <a:sym typeface="Times New Roman"/>
              </a:rPr>
              <a:t>Conclusion</a:t>
            </a:r>
          </a:p>
          <a:p>
            <a:pPr marL="342324" lvl="1" indent="-171162" algn="l">
              <a:lnSpc>
                <a:spcPts val="3071"/>
              </a:lnSpc>
              <a:buAutoNum type="arabicPeriod"/>
            </a:pPr>
            <a:r>
              <a:rPr lang="en-US" sz="2559" spc="-5">
                <a:solidFill>
                  <a:srgbClr val="000000"/>
                </a:solidFill>
                <a:latin typeface="Times New Roman"/>
                <a:ea typeface="Times New Roman"/>
                <a:cs typeface="Times New Roman"/>
                <a:sym typeface="Times New Roman"/>
              </a:rPr>
              <a:t>Future Scope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p:cNvSpPr txBox="1"/>
          <p:nvPr/>
        </p:nvSpPr>
        <p:spPr>
          <a:xfrm>
            <a:off x="8969037" y="6862099"/>
            <a:ext cx="245871" cy="249046"/>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15</a:t>
            </a:r>
          </a:p>
        </p:txBody>
      </p:sp>
      <p:sp>
        <p:nvSpPr>
          <p:cNvPr id="4" name="TextBox 4"/>
          <p:cNvSpPr txBox="1"/>
          <p:nvPr/>
        </p:nvSpPr>
        <p:spPr>
          <a:xfrm>
            <a:off x="660400" y="485775"/>
            <a:ext cx="4693920" cy="448628"/>
          </a:xfrm>
          <a:prstGeom prst="rect">
            <a:avLst/>
          </a:prstGeom>
        </p:spPr>
        <p:txBody>
          <a:bodyPr lIns="0" tIns="0" rIns="0" bIns="0" rtlCol="0" anchor="t">
            <a:spAutoFit/>
          </a:bodyPr>
          <a:lstStyle/>
          <a:p>
            <a:pPr algn="l">
              <a:lnSpc>
                <a:spcPts val="3071"/>
              </a:lnSpc>
            </a:pPr>
            <a:r>
              <a:rPr lang="en-US" sz="2559" b="1">
                <a:solidFill>
                  <a:srgbClr val="000000"/>
                </a:solidFill>
                <a:latin typeface="Times New Roman Bold"/>
                <a:ea typeface="Times New Roman Bold"/>
                <a:cs typeface="Times New Roman Bold"/>
                <a:sym typeface="Times New Roman Bold"/>
              </a:rPr>
              <a:t>SEQUENCE DIAGRAM:</a:t>
            </a:r>
          </a:p>
        </p:txBody>
      </p:sp>
      <p:pic>
        <p:nvPicPr>
          <p:cNvPr id="7" name="Picture 6">
            <a:extLst>
              <a:ext uri="{FF2B5EF4-FFF2-40B4-BE49-F238E27FC236}">
                <a16:creationId xmlns:a16="http://schemas.microsoft.com/office/drawing/2014/main" id="{2851F3FD-7288-0997-B260-0302637B4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934403"/>
            <a:ext cx="6852165" cy="609695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p:cNvSpPr txBox="1"/>
          <p:nvPr/>
        </p:nvSpPr>
        <p:spPr>
          <a:xfrm>
            <a:off x="8969037" y="6862099"/>
            <a:ext cx="245871" cy="249046"/>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16</a:t>
            </a:r>
          </a:p>
        </p:txBody>
      </p:sp>
      <p:sp>
        <p:nvSpPr>
          <p:cNvPr id="4" name="TextBox 4"/>
          <p:cNvSpPr txBox="1"/>
          <p:nvPr/>
        </p:nvSpPr>
        <p:spPr>
          <a:xfrm>
            <a:off x="741680" y="567055"/>
            <a:ext cx="4693920" cy="448628"/>
          </a:xfrm>
          <a:prstGeom prst="rect">
            <a:avLst/>
          </a:prstGeom>
        </p:spPr>
        <p:txBody>
          <a:bodyPr lIns="0" tIns="0" rIns="0" bIns="0" rtlCol="0" anchor="t">
            <a:spAutoFit/>
          </a:bodyPr>
          <a:lstStyle/>
          <a:p>
            <a:pPr algn="l">
              <a:lnSpc>
                <a:spcPts val="3071"/>
              </a:lnSpc>
            </a:pPr>
            <a:r>
              <a:rPr lang="en-US" sz="2559" b="1">
                <a:solidFill>
                  <a:srgbClr val="000000"/>
                </a:solidFill>
                <a:latin typeface="Times New Roman Bold"/>
                <a:ea typeface="Times New Roman Bold"/>
                <a:cs typeface="Times New Roman Bold"/>
                <a:sym typeface="Times New Roman Bold"/>
              </a:rPr>
              <a:t>COMPONENT DIAGRAM:</a:t>
            </a:r>
          </a:p>
        </p:txBody>
      </p:sp>
      <p:pic>
        <p:nvPicPr>
          <p:cNvPr id="6" name="Picture 5">
            <a:extLst>
              <a:ext uri="{FF2B5EF4-FFF2-40B4-BE49-F238E27FC236}">
                <a16:creationId xmlns:a16="http://schemas.microsoft.com/office/drawing/2014/main" id="{C5948280-1082-5CFF-BE53-D894AD2DC0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522" y="2971800"/>
            <a:ext cx="8739850" cy="16002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p:cNvSpPr txBox="1"/>
          <p:nvPr/>
        </p:nvSpPr>
        <p:spPr>
          <a:xfrm>
            <a:off x="8969037" y="6862099"/>
            <a:ext cx="245871" cy="249046"/>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17</a:t>
            </a:r>
          </a:p>
        </p:txBody>
      </p:sp>
      <p:sp>
        <p:nvSpPr>
          <p:cNvPr id="4" name="TextBox 4"/>
          <p:cNvSpPr txBox="1"/>
          <p:nvPr/>
        </p:nvSpPr>
        <p:spPr>
          <a:xfrm>
            <a:off x="741680" y="892175"/>
            <a:ext cx="6156960" cy="448628"/>
          </a:xfrm>
          <a:prstGeom prst="rect">
            <a:avLst/>
          </a:prstGeom>
        </p:spPr>
        <p:txBody>
          <a:bodyPr lIns="0" tIns="0" rIns="0" bIns="0" rtlCol="0" anchor="t">
            <a:spAutoFit/>
          </a:bodyPr>
          <a:lstStyle/>
          <a:p>
            <a:pPr algn="l">
              <a:lnSpc>
                <a:spcPts val="3071"/>
              </a:lnSpc>
            </a:pPr>
            <a:r>
              <a:rPr lang="en-US" sz="2559" b="1">
                <a:solidFill>
                  <a:srgbClr val="000000"/>
                </a:solidFill>
                <a:latin typeface="Times New Roman Bold"/>
                <a:ea typeface="Times New Roman Bold"/>
                <a:cs typeface="Times New Roman Bold"/>
                <a:sym typeface="Times New Roman Bold"/>
              </a:rPr>
              <a:t>DEPLOYMENT DIAGRAM:</a:t>
            </a:r>
          </a:p>
        </p:txBody>
      </p:sp>
      <p:pic>
        <p:nvPicPr>
          <p:cNvPr id="7" name="Picture 6">
            <a:extLst>
              <a:ext uri="{FF2B5EF4-FFF2-40B4-BE49-F238E27FC236}">
                <a16:creationId xmlns:a16="http://schemas.microsoft.com/office/drawing/2014/main" id="{97985A13-9B05-8B72-7543-AB430D30A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680" y="1490055"/>
            <a:ext cx="7558087" cy="56210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668" y="20489"/>
            <a:ext cx="9817211" cy="7255839"/>
          </a:xfrm>
          <a:custGeom>
            <a:avLst/>
            <a:gdLst/>
            <a:ahLst/>
            <a:cxnLst/>
            <a:rect l="l" t="t" r="r" b="b"/>
            <a:pathLst>
              <a:path w="9817211" h="7255839">
                <a:moveTo>
                  <a:pt x="0" y="0"/>
                </a:moveTo>
                <a:lnTo>
                  <a:pt x="9817211" y="0"/>
                </a:lnTo>
                <a:lnTo>
                  <a:pt x="9817211" y="7255838"/>
                </a:lnTo>
                <a:lnTo>
                  <a:pt x="0" y="7255838"/>
                </a:lnTo>
                <a:lnTo>
                  <a:pt x="0" y="0"/>
                </a:lnTo>
                <a:close/>
              </a:path>
            </a:pathLst>
          </a:custGeom>
          <a:blipFill>
            <a:blip r:embed="rId2"/>
            <a:stretch>
              <a:fillRect t="-937" b="-937"/>
            </a:stretch>
          </a:blipFill>
        </p:spPr>
        <p:txBody>
          <a:bodyPr/>
          <a:lstStyle/>
          <a:p>
            <a:endParaRPr lang="en-IN"/>
          </a:p>
        </p:txBody>
      </p:sp>
      <p:sp>
        <p:nvSpPr>
          <p:cNvPr id="3" name="TextBox 3"/>
          <p:cNvSpPr txBox="1"/>
          <p:nvPr/>
        </p:nvSpPr>
        <p:spPr>
          <a:xfrm>
            <a:off x="2412527" y="279998"/>
            <a:ext cx="4408084" cy="712258"/>
          </a:xfrm>
          <a:prstGeom prst="rect">
            <a:avLst/>
          </a:prstGeom>
        </p:spPr>
        <p:txBody>
          <a:bodyPr lIns="0" tIns="0" rIns="0" bIns="0" rtlCol="0" anchor="t">
            <a:spAutoFit/>
          </a:bodyPr>
          <a:lstStyle/>
          <a:p>
            <a:pPr algn="l">
              <a:lnSpc>
                <a:spcPts val="3071"/>
              </a:lnSpc>
            </a:pPr>
            <a:r>
              <a:rPr lang="en-US" sz="2559" b="1" spc="-5">
                <a:solidFill>
                  <a:srgbClr val="000000"/>
                </a:solidFill>
                <a:latin typeface="Times New Roman Bold"/>
                <a:ea typeface="Times New Roman Bold"/>
                <a:cs typeface="Times New Roman Bold"/>
                <a:sym typeface="Times New Roman Bold"/>
              </a:rPr>
              <a:t>SYSTEM ARCHITECTURE</a:t>
            </a:r>
          </a:p>
        </p:txBody>
      </p:sp>
      <p:pic>
        <p:nvPicPr>
          <p:cNvPr id="5" name="Picture 4">
            <a:extLst>
              <a:ext uri="{FF2B5EF4-FFF2-40B4-BE49-F238E27FC236}">
                <a16:creationId xmlns:a16="http://schemas.microsoft.com/office/drawing/2014/main" id="{C764A09B-3318-2BA2-5A0A-3981BD9D4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244" y="1905000"/>
            <a:ext cx="8834783" cy="3429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p:cNvSpPr txBox="1"/>
          <p:nvPr/>
        </p:nvSpPr>
        <p:spPr>
          <a:xfrm>
            <a:off x="8969037" y="6862099"/>
            <a:ext cx="245871" cy="249046"/>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18</a:t>
            </a:r>
          </a:p>
        </p:txBody>
      </p:sp>
      <p:sp>
        <p:nvSpPr>
          <p:cNvPr id="4" name="TextBox 4"/>
          <p:cNvSpPr txBox="1"/>
          <p:nvPr/>
        </p:nvSpPr>
        <p:spPr>
          <a:xfrm>
            <a:off x="3342640" y="404496"/>
            <a:ext cx="2255520" cy="711263"/>
          </a:xfrm>
          <a:prstGeom prst="rect">
            <a:avLst/>
          </a:prstGeom>
        </p:spPr>
        <p:txBody>
          <a:bodyPr lIns="0" tIns="0" rIns="0" bIns="0" rtlCol="0" anchor="t">
            <a:spAutoFit/>
          </a:bodyPr>
          <a:lstStyle/>
          <a:p>
            <a:pPr algn="l">
              <a:lnSpc>
                <a:spcPts val="3071"/>
              </a:lnSpc>
            </a:pPr>
            <a:r>
              <a:rPr lang="en-US" sz="2559" b="1">
                <a:solidFill>
                  <a:srgbClr val="000000"/>
                </a:solidFill>
                <a:latin typeface="Times New Roman Bold"/>
                <a:ea typeface="Times New Roman Bold"/>
                <a:cs typeface="Times New Roman Bold"/>
                <a:sym typeface="Times New Roman Bold"/>
              </a:rPr>
              <a:t>MODULES</a:t>
            </a:r>
          </a:p>
        </p:txBody>
      </p:sp>
      <p:sp>
        <p:nvSpPr>
          <p:cNvPr id="5" name="TextBox 5"/>
          <p:cNvSpPr txBox="1"/>
          <p:nvPr/>
        </p:nvSpPr>
        <p:spPr>
          <a:xfrm>
            <a:off x="335280" y="997648"/>
            <a:ext cx="8920480" cy="5816977"/>
          </a:xfrm>
          <a:prstGeom prst="rect">
            <a:avLst/>
          </a:prstGeom>
        </p:spPr>
        <p:txBody>
          <a:bodyPr lIns="0" tIns="0" rIns="0" bIns="0" rtlCol="0" anchor="t">
            <a:spAutoFit/>
          </a:bodyPr>
          <a:lstStyle/>
          <a:p>
            <a:r>
              <a:rPr lang="en-US"/>
              <a:t>For the </a:t>
            </a:r>
            <a:r>
              <a:rPr lang="en-US" b="1"/>
              <a:t>Multiclass Retinal Image Classification for Diabetic Retinopathy Stages Using CNN</a:t>
            </a:r>
            <a:r>
              <a:rPr lang="en-US"/>
              <a:t> project, the system can be divided into several modules. Each module plays a critical role in the overall functionality of the system.</a:t>
            </a:r>
          </a:p>
          <a:p>
            <a:r>
              <a:rPr lang="en-US"/>
              <a:t>Here are the main </a:t>
            </a:r>
            <a:r>
              <a:rPr lang="en-US" b="1"/>
              <a:t>modules</a:t>
            </a:r>
            <a:r>
              <a:rPr lang="en-US"/>
              <a:t> for your project:</a:t>
            </a:r>
          </a:p>
          <a:p>
            <a:endParaRPr lang="en-US"/>
          </a:p>
          <a:p>
            <a:r>
              <a:rPr lang="en-US" b="1"/>
              <a:t>1. Image Upload Module</a:t>
            </a:r>
          </a:p>
          <a:p>
            <a:pPr>
              <a:buFont typeface="Arial" panose="020B0604020202020204" pitchFamily="34" charset="0"/>
              <a:buChar char="•"/>
            </a:pPr>
            <a:r>
              <a:rPr lang="en-US" b="1"/>
              <a:t>Purpose</a:t>
            </a:r>
            <a:r>
              <a:rPr lang="en-US"/>
              <a:t>: This module allows users (healthcare professionals or admins) to upload retinal images for classification.</a:t>
            </a:r>
          </a:p>
          <a:p>
            <a:pPr>
              <a:buFont typeface="Arial" panose="020B0604020202020204" pitchFamily="34" charset="0"/>
              <a:buChar char="•"/>
            </a:pPr>
            <a:r>
              <a:rPr lang="en-US" b="1"/>
              <a:t>Components</a:t>
            </a:r>
            <a:r>
              <a:rPr lang="en-US"/>
              <a:t>:</a:t>
            </a:r>
          </a:p>
          <a:p>
            <a:pPr marL="742950" lvl="1" indent="-285750">
              <a:buFont typeface="Arial" panose="020B0604020202020204" pitchFamily="34" charset="0"/>
              <a:buChar char="•"/>
            </a:pPr>
            <a:r>
              <a:rPr lang="en-US" b="1"/>
              <a:t>Image Upload Interface</a:t>
            </a:r>
            <a:r>
              <a:rPr lang="en-US"/>
              <a:t>: Provides the user interface for image selection and uploading.</a:t>
            </a:r>
          </a:p>
          <a:p>
            <a:pPr marL="742950" lvl="1" indent="-285750">
              <a:buFont typeface="Arial" panose="020B0604020202020204" pitchFamily="34" charset="0"/>
              <a:buChar char="•"/>
            </a:pPr>
            <a:r>
              <a:rPr lang="en-US" b="1"/>
              <a:t>Preprocessing</a:t>
            </a:r>
            <a:r>
              <a:rPr lang="en-US"/>
              <a:t>: Handles image resizing, normalization, and other preprocessing tasks before sending the image for classification.</a:t>
            </a:r>
          </a:p>
          <a:p>
            <a:pPr marL="742950" lvl="1" indent="-285750">
              <a:buFont typeface="Arial" panose="020B0604020202020204" pitchFamily="34" charset="0"/>
              <a:buChar char="•"/>
            </a:pPr>
            <a:endParaRPr lang="en-US"/>
          </a:p>
          <a:p>
            <a:r>
              <a:rPr lang="en-US" b="1"/>
              <a:t>2. Model Inference Module</a:t>
            </a:r>
          </a:p>
          <a:p>
            <a:pPr>
              <a:buFont typeface="Arial" panose="020B0604020202020204" pitchFamily="34" charset="0"/>
              <a:buChar char="•"/>
            </a:pPr>
            <a:r>
              <a:rPr lang="en-US" b="1"/>
              <a:t>Purpose</a:t>
            </a:r>
            <a:r>
              <a:rPr lang="en-US"/>
              <a:t>: Handles the core image classification process using the trained CNN model.</a:t>
            </a:r>
          </a:p>
          <a:p>
            <a:pPr>
              <a:buFont typeface="Arial" panose="020B0604020202020204" pitchFamily="34" charset="0"/>
              <a:buChar char="•"/>
            </a:pPr>
            <a:r>
              <a:rPr lang="en-US" b="1"/>
              <a:t>Components</a:t>
            </a:r>
            <a:r>
              <a:rPr lang="en-US"/>
              <a:t>:</a:t>
            </a:r>
          </a:p>
          <a:p>
            <a:pPr marL="742950" lvl="1" indent="-285750">
              <a:buFont typeface="Arial" panose="020B0604020202020204" pitchFamily="34" charset="0"/>
              <a:buChar char="•"/>
            </a:pPr>
            <a:r>
              <a:rPr lang="en-US" b="1"/>
              <a:t>Model Loading</a:t>
            </a:r>
            <a:r>
              <a:rPr lang="en-US"/>
              <a:t>: Loads the pretrained deep learning model for classification.</a:t>
            </a:r>
          </a:p>
          <a:p>
            <a:pPr marL="742950" lvl="1" indent="-285750">
              <a:buFont typeface="Arial" panose="020B0604020202020204" pitchFamily="34" charset="0"/>
              <a:buChar char="•"/>
            </a:pPr>
            <a:r>
              <a:rPr lang="en-US" b="1"/>
              <a:t>Image Classification</a:t>
            </a:r>
            <a:r>
              <a:rPr lang="en-US"/>
              <a:t>: Passes the uploaded retinal image through the CNN model to classify the stage of diabetic retinopathy.</a:t>
            </a:r>
          </a:p>
          <a:p>
            <a:pPr marL="742950" lvl="1" indent="-285750">
              <a:buFont typeface="Arial" panose="020B0604020202020204" pitchFamily="34" charset="0"/>
              <a:buChar char="•"/>
            </a:pPr>
            <a:r>
              <a:rPr lang="en-US" b="1"/>
              <a:t>API Gateway</a:t>
            </a:r>
            <a:r>
              <a:rPr lang="en-US"/>
              <a:t>: Facilitates communication between different backend services and the web frontend.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p:cNvSpPr txBox="1"/>
          <p:nvPr/>
        </p:nvSpPr>
        <p:spPr>
          <a:xfrm>
            <a:off x="8969037" y="6862099"/>
            <a:ext cx="245871" cy="249046"/>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19</a:t>
            </a:r>
          </a:p>
        </p:txBody>
      </p:sp>
      <p:sp>
        <p:nvSpPr>
          <p:cNvPr id="4" name="TextBox 4"/>
          <p:cNvSpPr txBox="1"/>
          <p:nvPr/>
        </p:nvSpPr>
        <p:spPr>
          <a:xfrm>
            <a:off x="457190" y="303034"/>
            <a:ext cx="8839200" cy="6647974"/>
          </a:xfrm>
          <a:prstGeom prst="rect">
            <a:avLst/>
          </a:prstGeom>
        </p:spPr>
        <p:txBody>
          <a:bodyPr lIns="0" tIns="0" rIns="0" bIns="0" rtlCol="0" anchor="t">
            <a:spAutoFit/>
          </a:bodyPr>
          <a:lstStyle/>
          <a:p>
            <a:pPr marL="742950" lvl="1" indent="-285750">
              <a:buFont typeface="Arial" panose="020B0604020202020204" pitchFamily="34" charset="0"/>
              <a:buChar char="•"/>
            </a:pPr>
            <a:endParaRPr lang="en-US"/>
          </a:p>
          <a:p>
            <a:r>
              <a:rPr lang="en-US" b="1"/>
              <a:t>3. Post-Processing Module</a:t>
            </a:r>
          </a:p>
          <a:p>
            <a:pPr>
              <a:buFont typeface="Arial" panose="020B0604020202020204" pitchFamily="34" charset="0"/>
              <a:buChar char="•"/>
            </a:pPr>
            <a:r>
              <a:rPr lang="en-US" b="1"/>
              <a:t>Purpose</a:t>
            </a:r>
            <a:r>
              <a:rPr lang="en-US"/>
              <a:t>: This module handles post-processing tasks such as generating explanations for the classification.</a:t>
            </a:r>
          </a:p>
          <a:p>
            <a:pPr>
              <a:buFont typeface="Arial" panose="020B0604020202020204" pitchFamily="34" charset="0"/>
              <a:buChar char="•"/>
            </a:pPr>
            <a:r>
              <a:rPr lang="en-US" b="1"/>
              <a:t>Components</a:t>
            </a:r>
            <a:r>
              <a:rPr lang="en-US"/>
              <a:t>:</a:t>
            </a:r>
          </a:p>
          <a:p>
            <a:pPr marL="742950" lvl="1" indent="-285750">
              <a:buFont typeface="Arial" panose="020B0604020202020204" pitchFamily="34" charset="0"/>
              <a:buChar char="•"/>
            </a:pPr>
            <a:r>
              <a:rPr lang="en-US" b="1"/>
              <a:t>Grad-CAM</a:t>
            </a:r>
            <a:r>
              <a:rPr lang="en-US"/>
              <a:t>: A visualization technique to provide a heatmap explaining which parts of the retinal image contributed most to the classification result.</a:t>
            </a:r>
          </a:p>
          <a:p>
            <a:pPr marL="742950" lvl="1" indent="-285750">
              <a:buFont typeface="Arial" panose="020B0604020202020204" pitchFamily="34" charset="0"/>
              <a:buChar char="•"/>
            </a:pPr>
            <a:r>
              <a:rPr lang="en-US" b="1"/>
              <a:t>Model Saving</a:t>
            </a:r>
            <a:r>
              <a:rPr lang="en-US"/>
              <a:t>: Saves the trained model for future use, retraining, or deployment.</a:t>
            </a:r>
          </a:p>
          <a:p>
            <a:pPr marL="742950" lvl="1" indent="-285750">
              <a:buFont typeface="Arial" panose="020B0604020202020204" pitchFamily="34" charset="0"/>
              <a:buChar char="•"/>
            </a:pPr>
            <a:endParaRPr lang="en-US"/>
          </a:p>
          <a:p>
            <a:r>
              <a:rPr lang="en-US" b="1"/>
              <a:t>4. Result Display Module</a:t>
            </a:r>
          </a:p>
          <a:p>
            <a:pPr>
              <a:buFont typeface="Arial" panose="020B0604020202020204" pitchFamily="34" charset="0"/>
              <a:buChar char="•"/>
            </a:pPr>
            <a:r>
              <a:rPr lang="en-US" b="1"/>
              <a:t>Purpose</a:t>
            </a:r>
            <a:r>
              <a:rPr lang="en-US"/>
              <a:t>: Displays the classification results and any relevant explanations (e.g., Grad-CAM).</a:t>
            </a:r>
          </a:p>
          <a:p>
            <a:pPr>
              <a:buFont typeface="Arial" panose="020B0604020202020204" pitchFamily="34" charset="0"/>
              <a:buChar char="•"/>
            </a:pPr>
            <a:r>
              <a:rPr lang="en-US" b="1"/>
              <a:t>Components</a:t>
            </a:r>
            <a:r>
              <a:rPr lang="en-US"/>
              <a:t>:</a:t>
            </a:r>
          </a:p>
          <a:p>
            <a:pPr marL="742950" lvl="1" indent="-285750">
              <a:buFont typeface="Arial" panose="020B0604020202020204" pitchFamily="34" charset="0"/>
              <a:buChar char="•"/>
            </a:pPr>
            <a:r>
              <a:rPr lang="en-US" b="1"/>
              <a:t>Results Interface</a:t>
            </a:r>
            <a:r>
              <a:rPr lang="en-US"/>
              <a:t>: Shows the predicted diabetic retinopathy stage (e.g., No DR, Mild DR, Moderate DR, Severe DR).</a:t>
            </a:r>
          </a:p>
          <a:p>
            <a:pPr marL="742950" lvl="1" indent="-285750">
              <a:buFont typeface="Arial" panose="020B0604020202020204" pitchFamily="34" charset="0"/>
              <a:buChar char="•"/>
            </a:pPr>
            <a:r>
              <a:rPr lang="en-US" b="1"/>
              <a:t>Explanation Interface</a:t>
            </a:r>
            <a:r>
              <a:rPr lang="en-US"/>
              <a:t>: Displays the Grad-CAM heatmap overlay on the image to help healthcare professionals understand the model's decision-making process.</a:t>
            </a:r>
          </a:p>
          <a:p>
            <a:pPr marL="742950" lvl="1" indent="-285750">
              <a:buFont typeface="Arial" panose="020B0604020202020204" pitchFamily="34" charset="0"/>
              <a:buChar char="•"/>
            </a:pPr>
            <a:endParaRPr lang="en-US"/>
          </a:p>
          <a:p>
            <a:r>
              <a:rPr lang="en-US" b="1"/>
              <a:t>5. Model Training and Testing Module</a:t>
            </a:r>
          </a:p>
          <a:p>
            <a:pPr>
              <a:buFont typeface="Arial" panose="020B0604020202020204" pitchFamily="34" charset="0"/>
              <a:buChar char="•"/>
            </a:pPr>
            <a:r>
              <a:rPr lang="en-US" b="1"/>
              <a:t>Purpose</a:t>
            </a:r>
            <a:r>
              <a:rPr lang="en-US"/>
              <a:t>: Trains and tests the CNN model using labeled retinal image datasets.</a:t>
            </a:r>
          </a:p>
          <a:p>
            <a:pPr>
              <a:buFont typeface="Arial" panose="020B0604020202020204" pitchFamily="34" charset="0"/>
              <a:buChar char="•"/>
            </a:pPr>
            <a:r>
              <a:rPr lang="en-US" b="1"/>
              <a:t>Components</a:t>
            </a:r>
            <a:r>
              <a:rPr lang="en-US"/>
              <a:t>:</a:t>
            </a:r>
          </a:p>
          <a:p>
            <a:pPr marL="742950" lvl="1" indent="-285750">
              <a:buFont typeface="Arial" panose="020B0604020202020204" pitchFamily="34" charset="0"/>
              <a:buChar char="•"/>
            </a:pPr>
            <a:r>
              <a:rPr lang="en-US" b="1"/>
              <a:t>Model Training</a:t>
            </a:r>
            <a:r>
              <a:rPr lang="en-US"/>
              <a:t>: Involves training the model with labeled data to learn the stages of diabetic retinopathy.</a:t>
            </a:r>
          </a:p>
          <a:p>
            <a:pPr marL="742950" lvl="1" indent="-285750">
              <a:buFont typeface="Arial" panose="020B0604020202020204" pitchFamily="34" charset="0"/>
              <a:buChar char="•"/>
            </a:pPr>
            <a:r>
              <a:rPr lang="en-US" b="1"/>
              <a:t>Model Testing</a:t>
            </a:r>
            <a:r>
              <a:rPr lang="en-US"/>
              <a:t>: Evaluates the trained model's performance using a test dataset to check its accuracy and generalization.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67232-71F8-075A-6B5E-4B45E9D4C0E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4A876F0-9FA9-F327-9834-6891AF41A823}"/>
              </a:ext>
            </a:extLst>
          </p:cNvPr>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a:extLst>
              <a:ext uri="{FF2B5EF4-FFF2-40B4-BE49-F238E27FC236}">
                <a16:creationId xmlns:a16="http://schemas.microsoft.com/office/drawing/2014/main" id="{93802FA8-B983-5900-0AE4-23187CE908BB}"/>
              </a:ext>
            </a:extLst>
          </p:cNvPr>
          <p:cNvSpPr txBox="1"/>
          <p:nvPr/>
        </p:nvSpPr>
        <p:spPr>
          <a:xfrm>
            <a:off x="8969037" y="6862099"/>
            <a:ext cx="245871" cy="249046"/>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19</a:t>
            </a:r>
          </a:p>
        </p:txBody>
      </p:sp>
      <p:sp>
        <p:nvSpPr>
          <p:cNvPr id="4" name="TextBox 4">
            <a:extLst>
              <a:ext uri="{FF2B5EF4-FFF2-40B4-BE49-F238E27FC236}">
                <a16:creationId xmlns:a16="http://schemas.microsoft.com/office/drawing/2014/main" id="{3C4DB665-5B1C-ED99-675A-DE38448B4F61}"/>
              </a:ext>
            </a:extLst>
          </p:cNvPr>
          <p:cNvSpPr txBox="1"/>
          <p:nvPr/>
        </p:nvSpPr>
        <p:spPr>
          <a:xfrm>
            <a:off x="457190" y="647837"/>
            <a:ext cx="8839200" cy="4431983"/>
          </a:xfrm>
          <a:prstGeom prst="rect">
            <a:avLst/>
          </a:prstGeom>
        </p:spPr>
        <p:txBody>
          <a:bodyPr lIns="0" tIns="0" rIns="0" bIns="0" rtlCol="0" anchor="t">
            <a:spAutoFit/>
          </a:bodyPr>
          <a:lstStyle/>
          <a:p>
            <a:pPr marL="742950" lvl="1" indent="-285750">
              <a:buFont typeface="Arial" panose="020B0604020202020204" pitchFamily="34" charset="0"/>
              <a:buChar char="•"/>
            </a:pPr>
            <a:endParaRPr lang="en-US"/>
          </a:p>
          <a:p>
            <a:r>
              <a:rPr lang="en-US" b="1"/>
              <a:t>6. Database Module</a:t>
            </a:r>
          </a:p>
          <a:p>
            <a:pPr>
              <a:buFont typeface="Arial" panose="020B0604020202020204" pitchFamily="34" charset="0"/>
              <a:buChar char="•"/>
            </a:pPr>
            <a:r>
              <a:rPr lang="en-US" b="1"/>
              <a:t>Purpose</a:t>
            </a:r>
            <a:r>
              <a:rPr lang="en-US"/>
              <a:t>: Handles the storage and retrieval of data, including the trained models and test datasets.</a:t>
            </a:r>
          </a:p>
          <a:p>
            <a:pPr>
              <a:buFont typeface="Arial" panose="020B0604020202020204" pitchFamily="34" charset="0"/>
              <a:buChar char="•"/>
            </a:pPr>
            <a:r>
              <a:rPr lang="en-US" b="1"/>
              <a:t>Components</a:t>
            </a:r>
            <a:r>
              <a:rPr lang="en-US"/>
              <a:t>:</a:t>
            </a:r>
          </a:p>
          <a:p>
            <a:pPr marL="742950" lvl="1" indent="-285750">
              <a:buFont typeface="Arial" panose="020B0604020202020204" pitchFamily="34" charset="0"/>
              <a:buChar char="•"/>
            </a:pPr>
            <a:r>
              <a:rPr lang="en-US" b="1"/>
              <a:t>Trained Model Storage</a:t>
            </a:r>
            <a:r>
              <a:rPr lang="en-US"/>
              <a:t>: Stores the final trained CNN model.</a:t>
            </a:r>
          </a:p>
          <a:p>
            <a:pPr marL="742950" lvl="1" indent="-285750">
              <a:buFont typeface="Arial" panose="020B0604020202020204" pitchFamily="34" charset="0"/>
              <a:buChar char="•"/>
            </a:pPr>
            <a:r>
              <a:rPr lang="en-US" b="1"/>
              <a:t>Test Dataset</a:t>
            </a:r>
            <a:r>
              <a:rPr lang="en-US"/>
              <a:t>: Stores the dataset used for testing the trained model.</a:t>
            </a:r>
          </a:p>
          <a:p>
            <a:pPr marL="742950" lvl="1" indent="-285750">
              <a:buFont typeface="Arial" panose="020B0604020202020204" pitchFamily="34" charset="0"/>
              <a:buChar char="•"/>
            </a:pPr>
            <a:endParaRPr lang="en-US"/>
          </a:p>
          <a:p>
            <a:r>
              <a:rPr lang="en-US" b="1"/>
              <a:t>7. User Management and Access Control Module</a:t>
            </a:r>
          </a:p>
          <a:p>
            <a:pPr>
              <a:buFont typeface="Arial" panose="020B0604020202020204" pitchFamily="34" charset="0"/>
              <a:buChar char="•"/>
            </a:pPr>
            <a:r>
              <a:rPr lang="en-US" b="1"/>
              <a:t>Purpose</a:t>
            </a:r>
            <a:r>
              <a:rPr lang="en-US"/>
              <a:t>: Manages user roles (e.g., Admin, Healthcare Professional, User) and their respective access to features in the application.</a:t>
            </a:r>
          </a:p>
          <a:p>
            <a:pPr>
              <a:buFont typeface="Arial" panose="020B0604020202020204" pitchFamily="34" charset="0"/>
              <a:buChar char="•"/>
            </a:pPr>
            <a:r>
              <a:rPr lang="en-US" b="1"/>
              <a:t>Components</a:t>
            </a:r>
            <a:r>
              <a:rPr lang="en-US"/>
              <a:t>:</a:t>
            </a:r>
          </a:p>
          <a:p>
            <a:pPr marL="742950" lvl="1" indent="-285750">
              <a:buFont typeface="Arial" panose="020B0604020202020204" pitchFamily="34" charset="0"/>
              <a:buChar char="•"/>
            </a:pPr>
            <a:r>
              <a:rPr lang="en-US" b="1"/>
              <a:t>Authentication</a:t>
            </a:r>
            <a:r>
              <a:rPr lang="en-US"/>
              <a:t>: Ensures that only authorized users can upload images and view results.</a:t>
            </a:r>
          </a:p>
          <a:p>
            <a:pPr marL="742950" lvl="1" indent="-285750">
              <a:buFont typeface="Arial" panose="020B0604020202020204" pitchFamily="34" charset="0"/>
              <a:buChar char="•"/>
            </a:pPr>
            <a:r>
              <a:rPr lang="en-US" b="1"/>
              <a:t>Authorization</a:t>
            </a:r>
            <a:r>
              <a:rPr lang="en-US"/>
              <a:t>: Assigns different access levels for various users (e.g., admin users can retrain models, healthcare professionals can only upload and view results).</a:t>
            </a:r>
          </a:p>
        </p:txBody>
      </p:sp>
    </p:spTree>
    <p:extLst>
      <p:ext uri="{BB962C8B-B14F-4D97-AF65-F5344CB8AC3E}">
        <p14:creationId xmlns:p14="http://schemas.microsoft.com/office/powerpoint/2010/main" val="424579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p:cNvSpPr txBox="1"/>
          <p:nvPr/>
        </p:nvSpPr>
        <p:spPr>
          <a:xfrm>
            <a:off x="3180080" y="404495"/>
            <a:ext cx="3230880" cy="711263"/>
          </a:xfrm>
          <a:prstGeom prst="rect">
            <a:avLst/>
          </a:prstGeom>
        </p:spPr>
        <p:txBody>
          <a:bodyPr lIns="0" tIns="0" rIns="0" bIns="0" rtlCol="0" anchor="t">
            <a:spAutoFit/>
          </a:bodyPr>
          <a:lstStyle/>
          <a:p>
            <a:pPr algn="l">
              <a:lnSpc>
                <a:spcPts val="3071"/>
              </a:lnSpc>
            </a:pPr>
            <a:r>
              <a:rPr lang="en-US" sz="2559" b="1">
                <a:solidFill>
                  <a:srgbClr val="000000"/>
                </a:solidFill>
                <a:latin typeface="Times New Roman Bold"/>
                <a:ea typeface="Times New Roman Bold"/>
                <a:cs typeface="Times New Roman Bold"/>
                <a:sym typeface="Times New Roman Bold"/>
              </a:rPr>
              <a:t>CONCLUSION</a:t>
            </a:r>
          </a:p>
        </p:txBody>
      </p:sp>
      <p:sp>
        <p:nvSpPr>
          <p:cNvPr id="4" name="TextBox 4"/>
          <p:cNvSpPr txBox="1"/>
          <p:nvPr/>
        </p:nvSpPr>
        <p:spPr>
          <a:xfrm>
            <a:off x="416560" y="983683"/>
            <a:ext cx="8757920" cy="5539978"/>
          </a:xfrm>
          <a:prstGeom prst="rect">
            <a:avLst/>
          </a:prstGeom>
        </p:spPr>
        <p:txBody>
          <a:bodyPr lIns="0" tIns="0" rIns="0" bIns="0" rtlCol="0" anchor="t">
            <a:spAutoFit/>
          </a:bodyPr>
          <a:lstStyle/>
          <a:p>
            <a:r>
              <a:rPr lang="en-US" sz="2000"/>
              <a:t>The </a:t>
            </a:r>
            <a:r>
              <a:rPr lang="en-US" sz="2000" b="1"/>
              <a:t>Multiclass Retinal Image Classification for Diabetic Retinopathy Stages Using CNN</a:t>
            </a:r>
            <a:r>
              <a:rPr lang="en-US" sz="2000"/>
              <a:t> project presents a powerful solution to assist healthcare professionals in diagnosing diabetic retinopathy stages from retinal images. By leveraging advanced deep learning techniques, particularly Convolutional Neural Networks (CNN), the system automates the process of classification, enabling faster and more accurate diagnosis.</a:t>
            </a:r>
          </a:p>
          <a:p>
            <a:r>
              <a:rPr lang="en-US" sz="2000"/>
              <a:t>Through the integration of various modules—image upload, model inference, post-processing, result display, and database management—the system offers a seamless experience for users, ensuring the easy uploading of retinal images, accurate classification of diabetic retinopathy stages, and visual explanations through Grad-CAM. Additionally, the inclusion of model training and testing ensures the continuous improvement of the model's performance over time.</a:t>
            </a:r>
          </a:p>
          <a:p>
            <a:r>
              <a:rPr lang="en-US" sz="2000"/>
              <a:t>The system’s architecture is designed to be scalable and user-friendly, providing robust backend support, efficient data management, and secure user access controls. By reducing the reliance on manual diagnosis, the proposed system has the potential to significantly enhance the accuracy and efficiency of diabetic retinopathy detection, ultimately contributing to better patient outcomes and improved healthcare delivery.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p:cNvSpPr txBox="1"/>
          <p:nvPr/>
        </p:nvSpPr>
        <p:spPr>
          <a:xfrm>
            <a:off x="3342640" y="648335"/>
            <a:ext cx="2674654" cy="711263"/>
          </a:xfrm>
          <a:prstGeom prst="rect">
            <a:avLst/>
          </a:prstGeom>
        </p:spPr>
        <p:txBody>
          <a:bodyPr lIns="0" tIns="0" rIns="0" bIns="0" rtlCol="0" anchor="t">
            <a:spAutoFit/>
          </a:bodyPr>
          <a:lstStyle/>
          <a:p>
            <a:pPr algn="l">
              <a:lnSpc>
                <a:spcPts val="3071"/>
              </a:lnSpc>
            </a:pPr>
            <a:r>
              <a:rPr lang="en-US" sz="2559" b="1">
                <a:solidFill>
                  <a:srgbClr val="000000"/>
                </a:solidFill>
                <a:latin typeface="Times New Roman Bold"/>
                <a:ea typeface="Times New Roman Bold"/>
                <a:cs typeface="Times New Roman Bold"/>
                <a:sym typeface="Times New Roman Bold"/>
              </a:rPr>
              <a:t>FUTURE SCOPE</a:t>
            </a:r>
          </a:p>
        </p:txBody>
      </p:sp>
      <p:sp>
        <p:nvSpPr>
          <p:cNvPr id="4" name="TextBox 4"/>
          <p:cNvSpPr txBox="1"/>
          <p:nvPr/>
        </p:nvSpPr>
        <p:spPr>
          <a:xfrm>
            <a:off x="521333" y="1359598"/>
            <a:ext cx="8710913" cy="4616648"/>
          </a:xfrm>
          <a:prstGeom prst="rect">
            <a:avLst/>
          </a:prstGeom>
        </p:spPr>
        <p:txBody>
          <a:bodyPr lIns="0" tIns="0" rIns="0" bIns="0" rtlCol="0" anchor="t">
            <a:spAutoFit/>
          </a:bodyPr>
          <a:lstStyle/>
          <a:p>
            <a:r>
              <a:rPr lang="en-US" sz="2000" b="1"/>
              <a:t>Points</a:t>
            </a:r>
          </a:p>
          <a:p>
            <a:endParaRPr lang="en-US" sz="2000" b="1"/>
          </a:p>
          <a:p>
            <a:pPr>
              <a:buFont typeface="+mj-lt"/>
              <a:buAutoNum type="arabicPeriod"/>
            </a:pPr>
            <a:r>
              <a:rPr lang="en-US" sz="2000" b="1"/>
              <a:t>Real-Time Diagnosis</a:t>
            </a:r>
            <a:r>
              <a:rPr lang="en-US" sz="2000"/>
              <a:t>:</a:t>
            </a:r>
          </a:p>
          <a:p>
            <a:pPr marL="742950" lvl="1" indent="-285750">
              <a:buFont typeface="+mj-lt"/>
              <a:buAutoNum type="arabicPeriod"/>
            </a:pPr>
            <a:r>
              <a:rPr lang="en-US" sz="2000"/>
              <a:t>Optimizing the system for real-time retinal image classification, allowing healthcare professionals to make instant decisions, particularly in urgent cases.</a:t>
            </a:r>
          </a:p>
          <a:p>
            <a:pPr marL="742950" lvl="1" indent="-285750">
              <a:buFont typeface="+mj-lt"/>
              <a:buAutoNum type="arabicPeriod"/>
            </a:pPr>
            <a:endParaRPr lang="en-US" sz="2000"/>
          </a:p>
          <a:p>
            <a:pPr>
              <a:buFont typeface="+mj-lt"/>
              <a:buAutoNum type="arabicPeriod"/>
            </a:pPr>
            <a:r>
              <a:rPr lang="en-US" sz="2000" b="1"/>
              <a:t>Mobile Application Development</a:t>
            </a:r>
            <a:r>
              <a:rPr lang="en-US" sz="2000"/>
              <a:t>:</a:t>
            </a:r>
          </a:p>
          <a:p>
            <a:pPr marL="742950" lvl="1" indent="-285750">
              <a:buFont typeface="+mj-lt"/>
              <a:buAutoNum type="arabicPeriod"/>
            </a:pPr>
            <a:r>
              <a:rPr lang="en-US" sz="2000"/>
              <a:t>Developing a mobile version of the system to make it accessible to healthcare professionals in remote areas, enhancing its reach and usability.</a:t>
            </a:r>
          </a:p>
          <a:p>
            <a:pPr marL="742950" lvl="1" indent="-285750">
              <a:buFont typeface="+mj-lt"/>
              <a:buAutoNum type="arabicPeriod"/>
            </a:pPr>
            <a:endParaRPr lang="en-US" sz="2000"/>
          </a:p>
          <a:p>
            <a:pPr>
              <a:buFont typeface="+mj-lt"/>
              <a:buAutoNum type="arabicPeriod"/>
            </a:pPr>
            <a:r>
              <a:rPr lang="en-US" sz="2000" b="1"/>
              <a:t>Enhanced Model Accuracy with Larger Datasets</a:t>
            </a:r>
            <a:r>
              <a:rPr lang="en-US" sz="2000"/>
              <a:t>:</a:t>
            </a:r>
          </a:p>
          <a:p>
            <a:pPr marL="742950" lvl="1" indent="-285750">
              <a:buFont typeface="+mj-lt"/>
              <a:buAutoNum type="arabicPeriod"/>
            </a:pPr>
            <a:r>
              <a:rPr lang="en-US" sz="2000"/>
              <a:t>Improving the CNN model by using more extensive and diverse datasets, along with advanced techniques like transfer learning, to boost classification accuracy.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p:cNvSpPr txBox="1"/>
          <p:nvPr/>
        </p:nvSpPr>
        <p:spPr>
          <a:xfrm>
            <a:off x="3423920" y="439834"/>
            <a:ext cx="3799840" cy="711263"/>
          </a:xfrm>
          <a:prstGeom prst="rect">
            <a:avLst/>
          </a:prstGeom>
        </p:spPr>
        <p:txBody>
          <a:bodyPr lIns="0" tIns="0" rIns="0" bIns="0" rtlCol="0" anchor="t">
            <a:spAutoFit/>
          </a:bodyPr>
          <a:lstStyle/>
          <a:p>
            <a:pPr algn="l">
              <a:lnSpc>
                <a:spcPts val="3071"/>
              </a:lnSpc>
            </a:pPr>
            <a:r>
              <a:rPr lang="en-US" sz="2559" b="1">
                <a:solidFill>
                  <a:srgbClr val="000000"/>
                </a:solidFill>
                <a:latin typeface="Times New Roman Bold"/>
                <a:ea typeface="Times New Roman Bold"/>
                <a:cs typeface="Times New Roman Bold"/>
                <a:sym typeface="Times New Roman Bold"/>
              </a:rPr>
              <a:t>REFERENCES</a:t>
            </a:r>
          </a:p>
        </p:txBody>
      </p:sp>
      <p:sp>
        <p:nvSpPr>
          <p:cNvPr id="4" name="TextBox 4"/>
          <p:cNvSpPr txBox="1"/>
          <p:nvPr/>
        </p:nvSpPr>
        <p:spPr>
          <a:xfrm>
            <a:off x="335280" y="1509395"/>
            <a:ext cx="8839200" cy="4439036"/>
          </a:xfrm>
          <a:prstGeom prst="rect">
            <a:avLst/>
          </a:prstGeom>
        </p:spPr>
        <p:txBody>
          <a:bodyPr lIns="0" tIns="0" rIns="0" bIns="0" rtlCol="0" anchor="t">
            <a:spAutoFit/>
          </a:bodyPr>
          <a:lstStyle/>
          <a:p>
            <a:pPr algn="just">
              <a:lnSpc>
                <a:spcPts val="4352"/>
              </a:lnSpc>
            </a:pPr>
            <a:r>
              <a:rPr lang="en-IN" sz="2400"/>
              <a:t>[1]Classification of Diabetic Retinopathy Images by Using Deep Learning Models 1 Suvajit Dutta, Bonthala CS Manideep, Syed Muzamil Basha, Ronnie D. Caytiles1 and N. Ch. S. N. Iyengar2</a:t>
            </a:r>
          </a:p>
          <a:p>
            <a:pPr algn="just">
              <a:lnSpc>
                <a:spcPts val="4352"/>
              </a:lnSpc>
            </a:pPr>
            <a:endParaRPr lang="en-IN" sz="2400"/>
          </a:p>
          <a:p>
            <a:pPr algn="just">
              <a:lnSpc>
                <a:spcPts val="4352"/>
              </a:lnSpc>
            </a:pPr>
            <a:r>
              <a:rPr lang="en-US" sz="2133">
                <a:solidFill>
                  <a:srgbClr val="000000"/>
                </a:solidFill>
                <a:latin typeface="Times New Roman"/>
                <a:ea typeface="Times New Roman"/>
                <a:cs typeface="Times New Roman"/>
                <a:sym typeface="Times New Roman"/>
              </a:rPr>
              <a:t>[2</a:t>
            </a:r>
            <a:r>
              <a:rPr lang="en-US" sz="2400">
                <a:solidFill>
                  <a:srgbClr val="000000"/>
                </a:solidFill>
                <a:latin typeface="Times New Roman"/>
                <a:ea typeface="Times New Roman"/>
                <a:cs typeface="Times New Roman"/>
                <a:sym typeface="Times New Roman"/>
              </a:rPr>
              <a:t>]</a:t>
            </a:r>
            <a:r>
              <a:rPr lang="en-IN" sz="2400" b="1"/>
              <a:t> Gulshan, V., Peng, L., Coram, M., Stumpe, M. C., Wu, D., Narayanaswamy, A., ... &amp; Patel, B. N.</a:t>
            </a:r>
            <a:r>
              <a:rPr lang="en-IN" sz="2400"/>
              <a:t> (2016). </a:t>
            </a:r>
            <a:r>
              <a:rPr lang="en-IN" sz="2400" i="1"/>
              <a:t>Development and Validation of a Deep Learning Algorithm for Detection of Diabetic Retinopathy in Retinal Fundus Photographs</a:t>
            </a:r>
            <a:r>
              <a:rPr lang="en-IN" sz="2400"/>
              <a:t>. JAMA, 316(22), 2402-2410.</a:t>
            </a:r>
            <a:endParaRPr lang="en-US" sz="24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p:cNvSpPr txBox="1"/>
          <p:nvPr/>
        </p:nvSpPr>
        <p:spPr>
          <a:xfrm>
            <a:off x="3738880" y="500578"/>
            <a:ext cx="1952075" cy="712258"/>
          </a:xfrm>
          <a:prstGeom prst="rect">
            <a:avLst/>
          </a:prstGeom>
        </p:spPr>
        <p:txBody>
          <a:bodyPr lIns="0" tIns="0" rIns="0" bIns="0" rtlCol="0" anchor="t">
            <a:spAutoFit/>
          </a:bodyPr>
          <a:lstStyle/>
          <a:p>
            <a:pPr algn="l">
              <a:lnSpc>
                <a:spcPts val="3071"/>
              </a:lnSpc>
            </a:pPr>
            <a:r>
              <a:rPr lang="en-US" sz="2559" b="1" spc="-5">
                <a:solidFill>
                  <a:srgbClr val="000000"/>
                </a:solidFill>
                <a:latin typeface="Times New Roman Bold"/>
                <a:ea typeface="Times New Roman Bold"/>
                <a:cs typeface="Times New Roman Bold"/>
                <a:sym typeface="Times New Roman Bold"/>
              </a:rPr>
              <a:t>ABSTRACT</a:t>
            </a:r>
          </a:p>
        </p:txBody>
      </p:sp>
      <p:sp>
        <p:nvSpPr>
          <p:cNvPr id="4" name="TextBox 4"/>
          <p:cNvSpPr txBox="1"/>
          <p:nvPr/>
        </p:nvSpPr>
        <p:spPr>
          <a:xfrm>
            <a:off x="9051435" y="6909088"/>
            <a:ext cx="172720" cy="252181"/>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3</a:t>
            </a:r>
          </a:p>
        </p:txBody>
      </p:sp>
      <p:sp>
        <p:nvSpPr>
          <p:cNvPr id="5" name="TextBox 5"/>
          <p:cNvSpPr txBox="1"/>
          <p:nvPr/>
        </p:nvSpPr>
        <p:spPr>
          <a:xfrm>
            <a:off x="254427" y="1448308"/>
            <a:ext cx="8969728" cy="5551520"/>
          </a:xfrm>
          <a:prstGeom prst="rect">
            <a:avLst/>
          </a:prstGeom>
        </p:spPr>
        <p:txBody>
          <a:bodyPr lIns="0" tIns="0" rIns="0" bIns="0" rtlCol="0" anchor="t">
            <a:spAutoFit/>
          </a:bodyPr>
          <a:lstStyle/>
          <a:p>
            <a:pPr marL="143707" lvl="1">
              <a:lnSpc>
                <a:spcPts val="2943"/>
              </a:lnSpc>
            </a:pPr>
            <a:r>
              <a:rPr lang="en-US" sz="2000"/>
              <a:t>Diabetic Retinopathy (DR) is a leading cause of blindness, and its early detection is crucial for effective treatment. This project focuses on developing a robust, deep learning-based model for multiclass retinal image classification to identify different stages of diabetic retinopathy using Convolutional Neural Networks (CNNs). The model is trained on a dataset of retinal images, each labeled according to the severity of DR, ranging from mild to severe stages. The images undergo preprocessing, including resizing, normalization, and augmentation, to improve the model’s generalization ability. A CNN architecture, potentially leveraging transfer learning techniques with pre-trained models like ResNet or DenseNet, is utilized for accurate feature extraction and classification. The model's performance is evaluated using metrics such as accuracy, precision, recall, and F1-score, with the goal of achieving high classification accuracy across multiple stages of DR. This work aims to provide an efficient and automated solution for early detection of diabetic retinopathy, facilitating timely medical intervention and reducing the burden on healthcare professionals.</a:t>
            </a:r>
            <a:endParaRPr lang="en-US" sz="2000" spc="-5">
              <a:solidFill>
                <a:srgbClr val="00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Freeform 3"/>
          <p:cNvSpPr/>
          <p:nvPr/>
        </p:nvSpPr>
        <p:spPr>
          <a:xfrm>
            <a:off x="1616396" y="2336795"/>
            <a:ext cx="6217907" cy="2641593"/>
          </a:xfrm>
          <a:custGeom>
            <a:avLst/>
            <a:gdLst/>
            <a:ahLst/>
            <a:cxnLst/>
            <a:rect l="l" t="t" r="r" b="b"/>
            <a:pathLst>
              <a:path w="6217907" h="2641593">
                <a:moveTo>
                  <a:pt x="0" y="0"/>
                </a:moveTo>
                <a:lnTo>
                  <a:pt x="6217907" y="0"/>
                </a:lnTo>
                <a:lnTo>
                  <a:pt x="6217907" y="2641592"/>
                </a:lnTo>
                <a:lnTo>
                  <a:pt x="0" y="2641592"/>
                </a:lnTo>
                <a:lnTo>
                  <a:pt x="0" y="0"/>
                </a:lnTo>
                <a:close/>
              </a:path>
            </a:pathLst>
          </a:custGeom>
          <a:blipFill>
            <a:blip r:embed="rId3"/>
            <a:stretch>
              <a:fillRect/>
            </a:stretch>
          </a:blipFill>
        </p:spPr>
      </p:sp>
      <p:sp>
        <p:nvSpPr>
          <p:cNvPr id="4" name="TextBox 4"/>
          <p:cNvSpPr txBox="1"/>
          <p:nvPr/>
        </p:nvSpPr>
        <p:spPr>
          <a:xfrm>
            <a:off x="8969037" y="6862099"/>
            <a:ext cx="245871" cy="249046"/>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23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p:cNvSpPr txBox="1"/>
          <p:nvPr/>
        </p:nvSpPr>
        <p:spPr>
          <a:xfrm>
            <a:off x="302715" y="1165013"/>
            <a:ext cx="8921440" cy="4616648"/>
          </a:xfrm>
          <a:prstGeom prst="rect">
            <a:avLst/>
          </a:prstGeom>
        </p:spPr>
        <p:txBody>
          <a:bodyPr lIns="0" tIns="0" rIns="0" bIns="0" rtlCol="0" anchor="t">
            <a:spAutoFit/>
          </a:bodyPr>
          <a:lstStyle/>
          <a:p>
            <a:pPr marL="285750" indent="-285750">
              <a:buFont typeface="Arial" panose="020B0604020202020204" pitchFamily="34" charset="0"/>
              <a:buChar char="•"/>
            </a:pPr>
            <a:r>
              <a:rPr lang="en-US" sz="2000"/>
              <a:t>Diabetic Retinopathy (DR) is a common complication of diabetes that affects the eyes, leading to potential vision loss or blindness if left untreated. It occurs due to damage to the blood vessels in the retina, which can result in bleeding, leakage, or the growth of abnormal blood vessels. As the disease progresses, it can lead to varying stages of retinopathy, ranging from mild non-proliferative DR to severe proliferative DR, with the latter causing significant vision impairment. Early detection and diagnosis are critical for preventing irreversible damage to the retina and ensuring timely treatment.</a:t>
            </a:r>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r>
              <a:rPr lang="en-US" sz="2000"/>
              <a:t>In clinical practice, the diagnosis of diabetic retinopathy is typically carried out by ophthalmologists through a process called retinal screening, which involves the examination of retinal images. However, manual analysis of these images is a time-consuming and subjective process, heavily dependent on the expertise of the clinician. This creates a need for automated diagnostic systems that can quickly and accurately assess the severity of DR from retinal images.</a:t>
            </a:r>
          </a:p>
        </p:txBody>
      </p:sp>
      <p:sp>
        <p:nvSpPr>
          <p:cNvPr id="4" name="TextBox 4"/>
          <p:cNvSpPr txBox="1"/>
          <p:nvPr/>
        </p:nvSpPr>
        <p:spPr>
          <a:xfrm>
            <a:off x="9051435" y="6909088"/>
            <a:ext cx="172720" cy="252181"/>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4</a:t>
            </a:r>
          </a:p>
        </p:txBody>
      </p:sp>
      <p:sp>
        <p:nvSpPr>
          <p:cNvPr id="5" name="TextBox 5"/>
          <p:cNvSpPr txBox="1"/>
          <p:nvPr/>
        </p:nvSpPr>
        <p:spPr>
          <a:xfrm>
            <a:off x="3332480" y="452755"/>
            <a:ext cx="2712720" cy="712258"/>
          </a:xfrm>
          <a:prstGeom prst="rect">
            <a:avLst/>
          </a:prstGeom>
        </p:spPr>
        <p:txBody>
          <a:bodyPr lIns="0" tIns="0" rIns="0" bIns="0" rtlCol="0" anchor="t">
            <a:spAutoFit/>
          </a:bodyPr>
          <a:lstStyle/>
          <a:p>
            <a:pPr algn="l">
              <a:lnSpc>
                <a:spcPts val="3071"/>
              </a:lnSpc>
            </a:pPr>
            <a:r>
              <a:rPr lang="en-US" sz="2559" b="1" spc="-5">
                <a:solidFill>
                  <a:srgbClr val="000000"/>
                </a:solidFill>
                <a:latin typeface="Times New Roman Bold"/>
                <a:ea typeface="Times New Roman Bold"/>
                <a:cs typeface="Times New Roman Bold"/>
                <a:sym typeface="Times New Roman Bold"/>
              </a:rPr>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DA95B-C347-81FF-82FA-8F838555CBF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0F5C4AF-036E-BCDC-63F8-FA0A7A70D96C}"/>
              </a:ext>
            </a:extLst>
          </p:cNvPr>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a:extLst>
              <a:ext uri="{FF2B5EF4-FFF2-40B4-BE49-F238E27FC236}">
                <a16:creationId xmlns:a16="http://schemas.microsoft.com/office/drawing/2014/main" id="{7C33F0E5-3C0C-FA08-D7D2-640EDDEF2451}"/>
              </a:ext>
            </a:extLst>
          </p:cNvPr>
          <p:cNvSpPr txBox="1"/>
          <p:nvPr/>
        </p:nvSpPr>
        <p:spPr>
          <a:xfrm>
            <a:off x="416070" y="1371600"/>
            <a:ext cx="8921440" cy="4924425"/>
          </a:xfrm>
          <a:prstGeom prst="rect">
            <a:avLst/>
          </a:prstGeom>
        </p:spPr>
        <p:txBody>
          <a:bodyPr lIns="0" tIns="0" rIns="0" bIns="0" rtlCol="0" anchor="t">
            <a:spAutoFit/>
          </a:bodyPr>
          <a:lstStyle/>
          <a:p>
            <a:pPr marL="342900" indent="-342900">
              <a:buFont typeface="Arial" panose="020B0604020202020204" pitchFamily="34" charset="0"/>
              <a:buChar char="•"/>
            </a:pPr>
            <a:r>
              <a:rPr lang="en-US" sz="2000"/>
              <a:t>With advancements in deep learning and computer vision, Convolutional Neural Networks (CNNs) have emerged as a powerful tool for image classification tasks, including medical image analysis. CNNs are particularly well-suited for handling visual data, as they automatically learn and extract relevant features from images. This capability has made them highly effective for tasks like identifying patterns in retinal images and classifying them based on various stages of diabetic retinopathy.</a:t>
            </a:r>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The goal of this project is to develop a deep learning model that can automatically classify retinal images into different stages of diabetic retinopathy, leveraging CNNs. The model will be trained on a labeled dataset of retinal images, where each image is categorized based on the severity of DR, ranging from mild to severe stages. By using CNNs, the model will learn the intricate patterns and features in retinal images that are indicative of DR stages, providing an efficient and automated solution for diagnosis.</a:t>
            </a:r>
          </a:p>
        </p:txBody>
      </p:sp>
      <p:sp>
        <p:nvSpPr>
          <p:cNvPr id="4" name="TextBox 4">
            <a:extLst>
              <a:ext uri="{FF2B5EF4-FFF2-40B4-BE49-F238E27FC236}">
                <a16:creationId xmlns:a16="http://schemas.microsoft.com/office/drawing/2014/main" id="{E8F86F60-DF53-E531-3B06-25A62CC8EABD}"/>
              </a:ext>
            </a:extLst>
          </p:cNvPr>
          <p:cNvSpPr txBox="1"/>
          <p:nvPr/>
        </p:nvSpPr>
        <p:spPr>
          <a:xfrm>
            <a:off x="9051435" y="6909088"/>
            <a:ext cx="172720" cy="252181"/>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4</a:t>
            </a:r>
          </a:p>
        </p:txBody>
      </p:sp>
      <p:sp>
        <p:nvSpPr>
          <p:cNvPr id="5" name="TextBox 5">
            <a:extLst>
              <a:ext uri="{FF2B5EF4-FFF2-40B4-BE49-F238E27FC236}">
                <a16:creationId xmlns:a16="http://schemas.microsoft.com/office/drawing/2014/main" id="{1FDB4468-CA9D-7770-6B64-2EF25BB136D2}"/>
              </a:ext>
            </a:extLst>
          </p:cNvPr>
          <p:cNvSpPr txBox="1"/>
          <p:nvPr/>
        </p:nvSpPr>
        <p:spPr>
          <a:xfrm>
            <a:off x="3332480" y="452755"/>
            <a:ext cx="2712720" cy="712258"/>
          </a:xfrm>
          <a:prstGeom prst="rect">
            <a:avLst/>
          </a:prstGeom>
        </p:spPr>
        <p:txBody>
          <a:bodyPr lIns="0" tIns="0" rIns="0" bIns="0" rtlCol="0" anchor="t">
            <a:spAutoFit/>
          </a:bodyPr>
          <a:lstStyle/>
          <a:p>
            <a:pPr algn="l">
              <a:lnSpc>
                <a:spcPts val="3071"/>
              </a:lnSpc>
            </a:pPr>
            <a:r>
              <a:rPr lang="en-US" sz="2559" b="1" spc="-5">
                <a:solidFill>
                  <a:srgbClr val="000000"/>
                </a:solidFill>
                <a:latin typeface="Times New Roman Bold"/>
                <a:ea typeface="Times New Roman Bold"/>
                <a:cs typeface="Times New Roman Bold"/>
                <a:sym typeface="Times New Roman Bold"/>
              </a:rPr>
              <a:t>INTRODUCTION</a:t>
            </a:r>
          </a:p>
        </p:txBody>
      </p:sp>
    </p:spTree>
    <p:extLst>
      <p:ext uri="{BB962C8B-B14F-4D97-AF65-F5344CB8AC3E}">
        <p14:creationId xmlns:p14="http://schemas.microsoft.com/office/powerpoint/2010/main" val="748725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p:cNvSpPr txBox="1"/>
          <p:nvPr/>
        </p:nvSpPr>
        <p:spPr>
          <a:xfrm>
            <a:off x="914400" y="494180"/>
            <a:ext cx="6629400" cy="397545"/>
          </a:xfrm>
          <a:prstGeom prst="rect">
            <a:avLst/>
          </a:prstGeom>
        </p:spPr>
        <p:txBody>
          <a:bodyPr wrap="square" lIns="0" tIns="0" rIns="0" bIns="0" rtlCol="0" anchor="t">
            <a:spAutoFit/>
          </a:bodyPr>
          <a:lstStyle/>
          <a:p>
            <a:pPr algn="l">
              <a:lnSpc>
                <a:spcPts val="3071"/>
              </a:lnSpc>
            </a:pPr>
            <a:r>
              <a:rPr lang="en-US" sz="2800" b="1"/>
              <a:t>Existing Systems and Their Disadvantages</a:t>
            </a:r>
            <a:endParaRPr lang="en-US" sz="2559" b="1" spc="-5">
              <a:solidFill>
                <a:srgbClr val="000000"/>
              </a:solidFill>
              <a:latin typeface="Times New Roman Bold"/>
              <a:ea typeface="Times New Roman Bold"/>
              <a:cs typeface="Times New Roman Bold"/>
              <a:sym typeface="Times New Roman Bold"/>
            </a:endParaRPr>
          </a:p>
        </p:txBody>
      </p:sp>
      <p:sp>
        <p:nvSpPr>
          <p:cNvPr id="4" name="TextBox 4"/>
          <p:cNvSpPr txBox="1"/>
          <p:nvPr/>
        </p:nvSpPr>
        <p:spPr>
          <a:xfrm>
            <a:off x="9078528" y="6861939"/>
            <a:ext cx="109728" cy="238039"/>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5</a:t>
            </a:r>
          </a:p>
        </p:txBody>
      </p:sp>
      <p:sp>
        <p:nvSpPr>
          <p:cNvPr id="5" name="TextBox 5"/>
          <p:cNvSpPr txBox="1"/>
          <p:nvPr/>
        </p:nvSpPr>
        <p:spPr>
          <a:xfrm>
            <a:off x="457200" y="1246629"/>
            <a:ext cx="8994000" cy="5847755"/>
          </a:xfrm>
          <a:prstGeom prst="rect">
            <a:avLst/>
          </a:prstGeom>
        </p:spPr>
        <p:txBody>
          <a:bodyPr wrap="square" lIns="0" tIns="0" rIns="0" bIns="0" rtlCol="0" anchor="t">
            <a:spAutoFit/>
          </a:bodyPr>
          <a:lstStyle/>
          <a:p>
            <a:r>
              <a:rPr lang="en-US" sz="2000"/>
              <a:t>Several existing systems aim to assist in the detection of diabetic retinopathy through automated image classification techniques, but many of them face limitations in terms of accuracy, scalability, and adaptability. These systems generally rely on traditional image processing methods, machine learning algorithms, or shallow neural networks. While they have shown promise, they still struggle with several key challenges:</a:t>
            </a:r>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b="1"/>
              <a:t>Traditional Image Processing</a:t>
            </a:r>
            <a:r>
              <a:rPr lang="en-US" sz="2000"/>
              <a:t>: Some systems use hand-crafted features like texture, color, or shape extracted from retinal images for classification. However, these methods often miss subtle features that could indicate early-stage diabetic retinopathy, leading to false negatives or poor performance in complex cases. Additionally, these methods are often time-consuming and require domain expertise for feature extraction.</a:t>
            </a:r>
          </a:p>
          <a:p>
            <a:pPr marL="342900" indent="-342900">
              <a:buFont typeface="Arial" panose="020B0604020202020204" pitchFamily="34" charset="0"/>
              <a:buChar char="•"/>
            </a:pPr>
            <a:r>
              <a:rPr lang="en-US" sz="2000" b="1"/>
              <a:t>Shallow Machine Learning Models</a:t>
            </a:r>
            <a:r>
              <a:rPr lang="en-US" sz="2000"/>
              <a:t>: Many early attempts at automated DR detection used shallow machine learning models such as Support Vector Machines (SVM) or decision trees. These models rely on manually designed features and often require a large amount of preprocessing to achieve good performance. However, they are limited by their inability to learn deep hierarchical features directly from the raw image data, which restricts their ability to adapt to new, unseen patterns in retinal images.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AED8E-CDF4-94AD-7F07-FE4ACAB7DD6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5F07319-A115-C2C7-103F-4F73FEB18BB0}"/>
              </a:ext>
            </a:extLst>
          </p:cNvPr>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a:extLst>
              <a:ext uri="{FF2B5EF4-FFF2-40B4-BE49-F238E27FC236}">
                <a16:creationId xmlns:a16="http://schemas.microsoft.com/office/drawing/2014/main" id="{55C67056-ACE6-0214-3AD4-353AD9C77AF4}"/>
              </a:ext>
            </a:extLst>
          </p:cNvPr>
          <p:cNvSpPr txBox="1"/>
          <p:nvPr/>
        </p:nvSpPr>
        <p:spPr>
          <a:xfrm>
            <a:off x="914400" y="494180"/>
            <a:ext cx="6629400" cy="397545"/>
          </a:xfrm>
          <a:prstGeom prst="rect">
            <a:avLst/>
          </a:prstGeom>
        </p:spPr>
        <p:txBody>
          <a:bodyPr wrap="square" lIns="0" tIns="0" rIns="0" bIns="0" rtlCol="0" anchor="t">
            <a:spAutoFit/>
          </a:bodyPr>
          <a:lstStyle/>
          <a:p>
            <a:pPr algn="l">
              <a:lnSpc>
                <a:spcPts val="3071"/>
              </a:lnSpc>
            </a:pPr>
            <a:r>
              <a:rPr lang="en-US" sz="2800" b="1"/>
              <a:t>Existing Systems and Their Disadvantages</a:t>
            </a:r>
            <a:endParaRPr lang="en-US" sz="2559" b="1" spc="-5">
              <a:solidFill>
                <a:srgbClr val="000000"/>
              </a:solidFill>
              <a:latin typeface="Times New Roman Bold"/>
              <a:ea typeface="Times New Roman Bold"/>
              <a:cs typeface="Times New Roman Bold"/>
              <a:sym typeface="Times New Roman Bold"/>
            </a:endParaRPr>
          </a:p>
        </p:txBody>
      </p:sp>
      <p:sp>
        <p:nvSpPr>
          <p:cNvPr id="4" name="TextBox 4">
            <a:extLst>
              <a:ext uri="{FF2B5EF4-FFF2-40B4-BE49-F238E27FC236}">
                <a16:creationId xmlns:a16="http://schemas.microsoft.com/office/drawing/2014/main" id="{F0D74A70-EB37-F7FC-88AC-E640FA958A26}"/>
              </a:ext>
            </a:extLst>
          </p:cNvPr>
          <p:cNvSpPr txBox="1"/>
          <p:nvPr/>
        </p:nvSpPr>
        <p:spPr>
          <a:xfrm>
            <a:off x="9078528" y="6861939"/>
            <a:ext cx="109728" cy="238039"/>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5</a:t>
            </a:r>
          </a:p>
        </p:txBody>
      </p:sp>
      <p:sp>
        <p:nvSpPr>
          <p:cNvPr id="5" name="TextBox 5">
            <a:extLst>
              <a:ext uri="{FF2B5EF4-FFF2-40B4-BE49-F238E27FC236}">
                <a16:creationId xmlns:a16="http://schemas.microsoft.com/office/drawing/2014/main" id="{4240C0F0-2A7E-560C-99AB-C0EFED26C50C}"/>
              </a:ext>
            </a:extLst>
          </p:cNvPr>
          <p:cNvSpPr txBox="1"/>
          <p:nvPr/>
        </p:nvSpPr>
        <p:spPr>
          <a:xfrm>
            <a:off x="418814" y="1179577"/>
            <a:ext cx="8769442" cy="5847755"/>
          </a:xfrm>
          <a:prstGeom prst="rect">
            <a:avLst/>
          </a:prstGeom>
        </p:spPr>
        <p:txBody>
          <a:bodyPr lIns="0" tIns="0" rIns="0" bIns="0" rtlCol="0" anchor="t">
            <a:spAutoFit/>
          </a:bodyPr>
          <a:lstStyle/>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b="1"/>
              <a:t>Deep Learning Models with Limited Data</a:t>
            </a:r>
            <a:r>
              <a:rPr lang="en-US" sz="2000"/>
              <a:t>: While Convolutional Neural Networks (CNNs) have been successfully applied to medical image classification, many existing systems use small datasets or suffer from overfitting due to insufficient data. This reduces the model's ability to generalize well to new cases, leading to lower accuracy and reliability when deployed in real-world settings.</a:t>
            </a:r>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b="1"/>
              <a:t>Class Imbalance</a:t>
            </a:r>
            <a:r>
              <a:rPr lang="en-US" sz="2000"/>
              <a:t>: In many existing systems, the datasets used for training often suffer from class imbalance, where certain stages of diabetic retinopathy are underrepresented. This can result in biased models that perform well on more prevalent classes but poorly on underrepresented ones, leading to misclassification of less common stages of DR.</a:t>
            </a:r>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b="1"/>
              <a:t>Lack of Interpretability</a:t>
            </a:r>
            <a:r>
              <a:rPr lang="en-US" sz="2000"/>
              <a:t>: Many deep learning models, especially those applied to medical imaging, are considered "black boxes," offering little insight into the decision-making process. This lack of interpretability can be a significant drawback in medical applications, where understanding how a decision was made is crucial for building trust with healthcare professionals.</a:t>
            </a:r>
          </a:p>
          <a:p>
            <a:pPr marL="342900" indent="-342900">
              <a:buFont typeface="Arial" panose="020B0604020202020204" pitchFamily="34" charset="0"/>
              <a:buChar char="•"/>
            </a:pPr>
            <a:endParaRPr lang="en-US" sz="2000"/>
          </a:p>
        </p:txBody>
      </p:sp>
    </p:spTree>
    <p:extLst>
      <p:ext uri="{BB962C8B-B14F-4D97-AF65-F5344CB8AC3E}">
        <p14:creationId xmlns:p14="http://schemas.microsoft.com/office/powerpoint/2010/main" val="2750875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6"/>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p:cNvSpPr txBox="1"/>
          <p:nvPr/>
        </p:nvSpPr>
        <p:spPr>
          <a:xfrm>
            <a:off x="395857" y="1214885"/>
            <a:ext cx="8808425" cy="5232202"/>
          </a:xfrm>
          <a:prstGeom prst="rect">
            <a:avLst/>
          </a:prstGeom>
        </p:spPr>
        <p:txBody>
          <a:bodyPr lIns="0" tIns="0" rIns="0" bIns="0" rtlCol="0" anchor="t">
            <a:spAutoFit/>
          </a:bodyPr>
          <a:lstStyle/>
          <a:p>
            <a:r>
              <a:rPr lang="en-US" sz="2000"/>
              <a:t>The proposed system aims to overcome the limitations of existing methods by leveraging advanced deep learning techniques, particularly Convolutional Neural Networks (CNNs), for the automated classification of diabetic retinopathy (DR) stages from retinal images. Unlike traditional image processing methods, which rely on manual feature extraction, or shallow machine learning models, which cannot learn complex hierarchical features, the proposed system will be capable of directly learning these features from raw image data, significantly improving its accuracy and generalization.</a:t>
            </a:r>
          </a:p>
          <a:p>
            <a:r>
              <a:rPr lang="en-US" sz="2000"/>
              <a:t>Key features of the proposed system include:</a:t>
            </a:r>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b="1"/>
              <a:t>Deep Learning with CNNs</a:t>
            </a:r>
            <a:r>
              <a:rPr lang="en-US" sz="2000"/>
              <a:t>: The core of the system is a CNN, which is trained on a large dataset of retinal images. This architecture will enable the system to automatically learn both low-level and high-level features from the images, allowing for better recognition of the intricate patterns associated with different stages of diabetic retinopathy. The system will be built using state-of-the-art CNN models such as ResNet, DenseNet, or custom architectures to optimize performance.</a:t>
            </a:r>
          </a:p>
        </p:txBody>
      </p:sp>
      <p:sp>
        <p:nvSpPr>
          <p:cNvPr id="4" name="TextBox 4"/>
          <p:cNvSpPr txBox="1"/>
          <p:nvPr/>
        </p:nvSpPr>
        <p:spPr>
          <a:xfrm>
            <a:off x="9051435" y="6862099"/>
            <a:ext cx="163915" cy="249046"/>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6</a:t>
            </a:r>
          </a:p>
        </p:txBody>
      </p:sp>
      <p:sp>
        <p:nvSpPr>
          <p:cNvPr id="5" name="TextBox 5"/>
          <p:cNvSpPr txBox="1"/>
          <p:nvPr/>
        </p:nvSpPr>
        <p:spPr>
          <a:xfrm>
            <a:off x="2912533" y="661373"/>
            <a:ext cx="3495717" cy="712258"/>
          </a:xfrm>
          <a:prstGeom prst="rect">
            <a:avLst/>
          </a:prstGeom>
        </p:spPr>
        <p:txBody>
          <a:bodyPr lIns="0" tIns="0" rIns="0" bIns="0" rtlCol="0" anchor="t">
            <a:spAutoFit/>
          </a:bodyPr>
          <a:lstStyle/>
          <a:p>
            <a:pPr algn="l">
              <a:lnSpc>
                <a:spcPts val="3071"/>
              </a:lnSpc>
            </a:pPr>
            <a:r>
              <a:rPr lang="en-US" sz="2559" b="1" spc="-5">
                <a:solidFill>
                  <a:srgbClr val="000000"/>
                </a:solidFill>
                <a:latin typeface="Times New Roman Bold"/>
                <a:ea typeface="Times New Roman Bold"/>
                <a:cs typeface="Times New Roman Bold"/>
                <a:sym typeface="Times New Roman Bold"/>
              </a:rPr>
              <a:t>PROPOSED 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1E504-13BF-61C5-2E44-0ADAEC6B092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94CADE1-A4A4-F23C-71B3-917033E0D957}"/>
              </a:ext>
            </a:extLst>
          </p:cNvPr>
          <p:cNvSpPr/>
          <p:nvPr/>
        </p:nvSpPr>
        <p:spPr>
          <a:xfrm>
            <a:off x="0" y="16"/>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a:extLst>
              <a:ext uri="{FF2B5EF4-FFF2-40B4-BE49-F238E27FC236}">
                <a16:creationId xmlns:a16="http://schemas.microsoft.com/office/drawing/2014/main" id="{7B4DF8EF-FC3D-4FA7-657D-FC6B5986B4FD}"/>
              </a:ext>
            </a:extLst>
          </p:cNvPr>
          <p:cNvSpPr txBox="1"/>
          <p:nvPr/>
        </p:nvSpPr>
        <p:spPr>
          <a:xfrm>
            <a:off x="368143" y="817463"/>
            <a:ext cx="9017294" cy="6463308"/>
          </a:xfrm>
          <a:prstGeom prst="rect">
            <a:avLst/>
          </a:prstGeom>
        </p:spPr>
        <p:txBody>
          <a:bodyPr wrap="square" lIns="0" tIns="0" rIns="0" bIns="0" rtlCol="0" anchor="t">
            <a:spAutoFit/>
          </a:bodyPr>
          <a:lstStyle/>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b="1"/>
              <a:t>Data Augmentation and Transfer Learning</a:t>
            </a:r>
            <a:r>
              <a:rPr lang="en-US" sz="2000"/>
              <a:t>: To improve the model's ability to generalize and handle limited data, the proposed system will use data augmentation techniques, such as random rotations, flips, and zooms, to artificially increase the size of the dataset. Additionally, transfer learning will be employed, utilizing pre-trained models on large image datasets like ImageNet to fine-tune the model for the specific task of DR classification. This will help overcome the issue of overfitting and improve performance, especially in cases with insufficient labeled data.</a:t>
            </a:r>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b="1"/>
              <a:t>Multiclass Classification</a:t>
            </a:r>
            <a:r>
              <a:rPr lang="en-US" sz="2000"/>
              <a:t>: The system will classify retinal images into multiple stages of diabetic retinopathy, ranging from mild to severe stages. This multiclass approach will provide a more detailed and accurate diagnosis compared to binary classification methods, helping healthcare professionals understand the severity of the condition and make informed treatment decisions.</a:t>
            </a:r>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b="1"/>
              <a:t>Handling Class Imbalance</a:t>
            </a:r>
            <a:r>
              <a:rPr lang="en-US" sz="2000"/>
              <a:t>: To address the challenge of class imbalance, the proposed system will implement techniques like class weighting, oversampling, or using focal loss, which will help improve performance on underrepresented classes. This will ensure that the system provides accurate predictions even for less common stages of DR.</a:t>
            </a:r>
          </a:p>
        </p:txBody>
      </p:sp>
      <p:sp>
        <p:nvSpPr>
          <p:cNvPr id="4" name="TextBox 4">
            <a:extLst>
              <a:ext uri="{FF2B5EF4-FFF2-40B4-BE49-F238E27FC236}">
                <a16:creationId xmlns:a16="http://schemas.microsoft.com/office/drawing/2014/main" id="{735E2620-CD9B-192A-E74D-7D24BC32A73D}"/>
              </a:ext>
            </a:extLst>
          </p:cNvPr>
          <p:cNvSpPr txBox="1"/>
          <p:nvPr/>
        </p:nvSpPr>
        <p:spPr>
          <a:xfrm>
            <a:off x="9051435" y="6862099"/>
            <a:ext cx="163915" cy="249046"/>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6</a:t>
            </a:r>
          </a:p>
        </p:txBody>
      </p:sp>
      <p:sp>
        <p:nvSpPr>
          <p:cNvPr id="5" name="TextBox 5">
            <a:extLst>
              <a:ext uri="{FF2B5EF4-FFF2-40B4-BE49-F238E27FC236}">
                <a16:creationId xmlns:a16="http://schemas.microsoft.com/office/drawing/2014/main" id="{15707229-B19E-0680-3163-6588DC848603}"/>
              </a:ext>
            </a:extLst>
          </p:cNvPr>
          <p:cNvSpPr txBox="1"/>
          <p:nvPr/>
        </p:nvSpPr>
        <p:spPr>
          <a:xfrm>
            <a:off x="3048000" y="461334"/>
            <a:ext cx="3495717" cy="712258"/>
          </a:xfrm>
          <a:prstGeom prst="rect">
            <a:avLst/>
          </a:prstGeom>
        </p:spPr>
        <p:txBody>
          <a:bodyPr lIns="0" tIns="0" rIns="0" bIns="0" rtlCol="0" anchor="t">
            <a:spAutoFit/>
          </a:bodyPr>
          <a:lstStyle/>
          <a:p>
            <a:pPr algn="l">
              <a:lnSpc>
                <a:spcPts val="3071"/>
              </a:lnSpc>
            </a:pPr>
            <a:r>
              <a:rPr lang="en-US" sz="2559" b="1" spc="-5">
                <a:solidFill>
                  <a:srgbClr val="000000"/>
                </a:solidFill>
                <a:latin typeface="Times New Roman Bold"/>
                <a:ea typeface="Times New Roman Bold"/>
                <a:cs typeface="Times New Roman Bold"/>
                <a:sym typeface="Times New Roman Bold"/>
              </a:rPr>
              <a:t>PROPOSED SYSTEM</a:t>
            </a:r>
          </a:p>
        </p:txBody>
      </p:sp>
    </p:spTree>
    <p:extLst>
      <p:ext uri="{BB962C8B-B14F-4D97-AF65-F5344CB8AC3E}">
        <p14:creationId xmlns:p14="http://schemas.microsoft.com/office/powerpoint/2010/main" val="851387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3144</Words>
  <Application>Microsoft Office PowerPoint</Application>
  <PresentationFormat>Custom</PresentationFormat>
  <Paragraphs>231</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Times New Roman Bold</vt:lpstr>
      <vt:lpstr>Arial</vt:lpstr>
      <vt:lpstr>Times New Roman</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A1_majorppt.pptx</dc:title>
  <cp:lastModifiedBy>LAKSHMAN SANAGAPALLI</cp:lastModifiedBy>
  <cp:revision>64</cp:revision>
  <dcterms:created xsi:type="dcterms:W3CDTF">2006-08-16T00:00:00Z</dcterms:created>
  <dcterms:modified xsi:type="dcterms:W3CDTF">2025-01-24T14:27:48Z</dcterms:modified>
  <dc:identifier>DAGc79zNt7g</dc:identifier>
</cp:coreProperties>
</file>