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9" r:id="rId3"/>
    <p:sldId id="261" r:id="rId4"/>
    <p:sldId id="262" r:id="rId5"/>
    <p:sldId id="263" r:id="rId6"/>
    <p:sldId id="264" r:id="rId7"/>
    <p:sldId id="265" r:id="rId8"/>
    <p:sldId id="266" r:id="rId9"/>
    <p:sldId id="267" r:id="rId10"/>
    <p:sldId id="268"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180488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349617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236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3343588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425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3973879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85937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1598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82057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3DD27-9A8E-4616-85E6-DF3E119F4AFB}"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99263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3DD27-9A8E-4616-85E6-DF3E119F4AFB}"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25251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DD27-9A8E-4616-85E6-DF3E119F4AFB}"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155951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3DD27-9A8E-4616-85E6-DF3E119F4AFB}"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420140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DD27-9A8E-4616-85E6-DF3E119F4AFB}" type="datetimeFigureOut">
              <a:rPr lang="en-IN" smtClean="0"/>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195216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3DD27-9A8E-4616-85E6-DF3E119F4AFB}"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206394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3DD27-9A8E-4616-85E6-DF3E119F4AFB}"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E37C9-A1C2-4703-9C06-8230F9E433FF}" type="slidenum">
              <a:rPr lang="en-IN" smtClean="0"/>
              <a:t>‹#›</a:t>
            </a:fld>
            <a:endParaRPr lang="en-IN"/>
          </a:p>
        </p:txBody>
      </p:sp>
    </p:spTree>
    <p:extLst>
      <p:ext uri="{BB962C8B-B14F-4D97-AF65-F5344CB8AC3E}">
        <p14:creationId xmlns:p14="http://schemas.microsoft.com/office/powerpoint/2010/main" val="196260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D3DD27-9A8E-4616-85E6-DF3E119F4AFB}" type="datetimeFigureOut">
              <a:rPr lang="en-IN" smtClean="0"/>
              <a:t>24-06-2024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0E37C9-A1C2-4703-9C06-8230F9E433FF}" type="slidenum">
              <a:rPr lang="en-IN" smtClean="0"/>
              <a:t>‹#›</a:t>
            </a:fld>
            <a:endParaRPr lang="en-IN"/>
          </a:p>
        </p:txBody>
      </p:sp>
    </p:spTree>
    <p:extLst>
      <p:ext uri="{BB962C8B-B14F-4D97-AF65-F5344CB8AC3E}">
        <p14:creationId xmlns:p14="http://schemas.microsoft.com/office/powerpoint/2010/main" val="7604775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enkateshmotepalli/venkateshmotepalli.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6B07D-A7A4-5E1B-0F9C-032291E03189}"/>
              </a:ext>
            </a:extLst>
          </p:cNvPr>
          <p:cNvSpPr txBox="1"/>
          <p:nvPr/>
        </p:nvSpPr>
        <p:spPr>
          <a:xfrm>
            <a:off x="831273" y="3563084"/>
            <a:ext cx="10529453" cy="830997"/>
          </a:xfrm>
          <a:prstGeom prst="rect">
            <a:avLst/>
          </a:prstGeom>
          <a:noFill/>
        </p:spPr>
        <p:txBody>
          <a:bodyPr wrap="square">
            <a:spAutoFit/>
          </a:bodyPr>
          <a:lstStyle/>
          <a:p>
            <a:pPr algn="ctr"/>
            <a:r>
              <a:rPr lang="en-US" sz="4800" b="1" dirty="0"/>
              <a:t>MOTEPALLI VENKATESH</a:t>
            </a:r>
            <a:endParaRPr lang="en-US" sz="4800" dirty="0"/>
          </a:p>
        </p:txBody>
      </p:sp>
    </p:spTree>
    <p:extLst>
      <p:ext uri="{BB962C8B-B14F-4D97-AF65-F5344CB8AC3E}">
        <p14:creationId xmlns:p14="http://schemas.microsoft.com/office/powerpoint/2010/main" val="328647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50AC-8AD2-AE36-D35A-2E07F22F88BA}"/>
              </a:ext>
            </a:extLst>
          </p:cNvPr>
          <p:cNvSpPr>
            <a:spLocks noGrp="1"/>
          </p:cNvSpPr>
          <p:nvPr>
            <p:ph type="title"/>
          </p:nvPr>
        </p:nvSpPr>
        <p:spPr>
          <a:xfrm>
            <a:off x="838199" y="475961"/>
            <a:ext cx="10758055" cy="5204403"/>
          </a:xfrm>
        </p:spPr>
        <p:txBody>
          <a:bodyPr>
            <a:normAutofit fontScale="90000"/>
          </a:bodyPr>
          <a:lstStyle/>
          <a:p>
            <a:r>
              <a:rPr lang="en-US" b="1" dirty="0"/>
              <a:t>Conclusion</a:t>
            </a:r>
            <a:br>
              <a:rPr lang="en-US" b="1" dirty="0"/>
            </a:br>
            <a:r>
              <a:rPr lang="en-US" b="1" dirty="0"/>
              <a:t>Summary</a:t>
            </a:r>
            <a:br>
              <a:rPr lang="en-US" b="1" dirty="0"/>
            </a:br>
            <a:r>
              <a:rPr lang="en-US" sz="4000" dirty="0"/>
              <a:t>Recap the main points discussed in the presentation, emphasizing the risks posed by keyloggers and the importance of implementing effective security measures.</a:t>
            </a:r>
            <a:br>
              <a:rPr lang="en-US" sz="4000" dirty="0"/>
            </a:br>
            <a:r>
              <a:rPr lang="en-US" b="1" dirty="0"/>
              <a:t>Call to Action</a:t>
            </a:r>
            <a:br>
              <a:rPr lang="en-US" b="1" dirty="0"/>
            </a:br>
            <a:r>
              <a:rPr lang="en-US" sz="4000" dirty="0"/>
              <a:t>Encourage audience members to enhance their cybersecurity awareness and adopt preventive strategies against keylogger threats.</a:t>
            </a:r>
            <a:endParaRPr lang="en-IN" sz="4000" dirty="0"/>
          </a:p>
        </p:txBody>
      </p:sp>
    </p:spTree>
    <p:extLst>
      <p:ext uri="{BB962C8B-B14F-4D97-AF65-F5344CB8AC3E}">
        <p14:creationId xmlns:p14="http://schemas.microsoft.com/office/powerpoint/2010/main" val="359361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5DEE-6C54-62E7-1F4E-F6AB2D015DE9}"/>
              </a:ext>
            </a:extLst>
          </p:cNvPr>
          <p:cNvSpPr>
            <a:spLocks noGrp="1"/>
          </p:cNvSpPr>
          <p:nvPr>
            <p:ph type="title"/>
          </p:nvPr>
        </p:nvSpPr>
        <p:spPr>
          <a:xfrm>
            <a:off x="838199" y="365125"/>
            <a:ext cx="10965873" cy="4386984"/>
          </a:xfrm>
        </p:spPr>
        <p:txBody>
          <a:bodyPr/>
          <a:lstStyle/>
          <a:p>
            <a:r>
              <a:rPr lang="en-US" sz="4000" b="1" dirty="0"/>
              <a:t>Open Discussion</a:t>
            </a:r>
            <a:br>
              <a:rPr lang="en-US" sz="4000" b="1" dirty="0"/>
            </a:br>
            <a:r>
              <a:rPr lang="en-US" sz="3600" dirty="0"/>
              <a:t>Invite questions and facilitate a discussion on keylogger-related topics, including detection techniques, legal implications, and practical cybersecurity measures.</a:t>
            </a:r>
            <a:endParaRPr lang="en-IN" sz="3600" dirty="0"/>
          </a:p>
        </p:txBody>
      </p:sp>
    </p:spTree>
    <p:extLst>
      <p:ext uri="{BB962C8B-B14F-4D97-AF65-F5344CB8AC3E}">
        <p14:creationId xmlns:p14="http://schemas.microsoft.com/office/powerpoint/2010/main" val="417030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168A-7E79-0160-50AD-AB53EB9830D1}"/>
              </a:ext>
            </a:extLst>
          </p:cNvPr>
          <p:cNvSpPr>
            <a:spLocks noGrp="1"/>
          </p:cNvSpPr>
          <p:nvPr>
            <p:ph type="title"/>
          </p:nvPr>
        </p:nvSpPr>
        <p:spPr/>
        <p:txBody>
          <a:bodyPr/>
          <a:lstStyle/>
          <a:p>
            <a:r>
              <a:rPr lang="en-US" dirty="0"/>
              <a:t>Project Link:</a:t>
            </a:r>
            <a:endParaRPr lang="en-IN" dirty="0"/>
          </a:p>
        </p:txBody>
      </p:sp>
      <p:sp>
        <p:nvSpPr>
          <p:cNvPr id="4" name="TextBox 3">
            <a:hlinkClick r:id="rId2"/>
            <a:extLst>
              <a:ext uri="{FF2B5EF4-FFF2-40B4-BE49-F238E27FC236}">
                <a16:creationId xmlns:a16="http://schemas.microsoft.com/office/drawing/2014/main" id="{F3DDF6AF-2C97-3D0A-8125-E5DA2731AA8E}"/>
              </a:ext>
            </a:extLst>
          </p:cNvPr>
          <p:cNvSpPr txBox="1"/>
          <p:nvPr/>
        </p:nvSpPr>
        <p:spPr>
          <a:xfrm>
            <a:off x="1697258" y="3059668"/>
            <a:ext cx="7242463" cy="369332"/>
          </a:xfrm>
          <a:prstGeom prst="rect">
            <a:avLst/>
          </a:prstGeom>
          <a:noFill/>
        </p:spPr>
        <p:txBody>
          <a:bodyPr wrap="square">
            <a:spAutoFit/>
          </a:bodyPr>
          <a:lstStyle/>
          <a:p>
            <a:r>
              <a:rPr lang="en-IN" dirty="0"/>
              <a:t>https://github.com/venkateshmotepalli/venkateshmotepalli.git</a:t>
            </a:r>
          </a:p>
        </p:txBody>
      </p:sp>
    </p:spTree>
    <p:extLst>
      <p:ext uri="{BB962C8B-B14F-4D97-AF65-F5344CB8AC3E}">
        <p14:creationId xmlns:p14="http://schemas.microsoft.com/office/powerpoint/2010/main" val="100925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926E-4B37-8A87-61FE-01D6ED5A5EFD}"/>
              </a:ext>
            </a:extLst>
          </p:cNvPr>
          <p:cNvSpPr>
            <a:spLocks noGrp="1"/>
          </p:cNvSpPr>
          <p:nvPr>
            <p:ph type="title"/>
          </p:nvPr>
        </p:nvSpPr>
        <p:spPr>
          <a:xfrm>
            <a:off x="2348356" y="2734263"/>
            <a:ext cx="6878782" cy="1325563"/>
          </a:xfrm>
        </p:spPr>
        <p:txBody>
          <a:bodyPr/>
          <a:lstStyle/>
          <a:p>
            <a:pPr algn="ctr"/>
            <a:r>
              <a:rPr lang="en-US" b="1" dirty="0"/>
              <a:t>KEY LOGGER AND SECURITY</a:t>
            </a:r>
            <a:endParaRPr lang="en-IN" b="1" dirty="0"/>
          </a:p>
        </p:txBody>
      </p:sp>
    </p:spTree>
    <p:extLst>
      <p:ext uri="{BB962C8B-B14F-4D97-AF65-F5344CB8AC3E}">
        <p14:creationId xmlns:p14="http://schemas.microsoft.com/office/powerpoint/2010/main" val="156176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1EB6-58CE-06C2-A3B8-F114CD078785}"/>
              </a:ext>
            </a:extLst>
          </p:cNvPr>
          <p:cNvSpPr>
            <a:spLocks noGrp="1"/>
          </p:cNvSpPr>
          <p:nvPr>
            <p:ph type="title"/>
          </p:nvPr>
        </p:nvSpPr>
        <p:spPr>
          <a:xfrm>
            <a:off x="762000" y="351270"/>
            <a:ext cx="10591800" cy="5938693"/>
          </a:xfrm>
        </p:spPr>
        <p:txBody>
          <a:bodyPr>
            <a:normAutofit fontScale="90000"/>
          </a:bodyPr>
          <a:lstStyle/>
          <a:p>
            <a:r>
              <a:rPr lang="en-IN" sz="4900" b="1" dirty="0"/>
              <a:t>Introduction to Keyloggers</a:t>
            </a:r>
            <a:br>
              <a:rPr lang="en-IN" b="1" dirty="0"/>
            </a:br>
            <a:r>
              <a:rPr lang="en-IN" dirty="0"/>
              <a:t> </a:t>
            </a:r>
            <a:br>
              <a:rPr lang="en-IN" dirty="0"/>
            </a:br>
            <a:r>
              <a:rPr lang="en-IN" sz="4400" b="1" dirty="0"/>
              <a:t>Definition of Keyloggers</a:t>
            </a:r>
            <a:br>
              <a:rPr lang="en-IN" sz="4000" dirty="0"/>
            </a:br>
            <a:r>
              <a:rPr lang="en-IN" sz="4000" dirty="0"/>
              <a:t>Key loggers are software or hardware devices that record keystrokes on a computer without the user's knowledge.</a:t>
            </a:r>
            <a:br>
              <a:rPr lang="en-IN" dirty="0"/>
            </a:br>
            <a:r>
              <a:rPr lang="en-IN" sz="4400" b="1" dirty="0"/>
              <a:t>Purpose</a:t>
            </a:r>
            <a:br>
              <a:rPr lang="en-IN" b="1" dirty="0"/>
            </a:br>
            <a:r>
              <a:rPr lang="en-IN" sz="4000" dirty="0"/>
              <a:t>Discuss legitimate uses (e.g., employee monitoring, parental control) vs. malicious uses (e.g., stealing passwords, capturing sensitive information).</a:t>
            </a:r>
          </a:p>
        </p:txBody>
      </p:sp>
    </p:spTree>
    <p:extLst>
      <p:ext uri="{BB962C8B-B14F-4D97-AF65-F5344CB8AC3E}">
        <p14:creationId xmlns:p14="http://schemas.microsoft.com/office/powerpoint/2010/main" val="217578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8858-AC08-00AF-F6DD-7DB86653BB37}"/>
              </a:ext>
            </a:extLst>
          </p:cNvPr>
          <p:cNvSpPr>
            <a:spLocks noGrp="1"/>
          </p:cNvSpPr>
          <p:nvPr>
            <p:ph type="title"/>
          </p:nvPr>
        </p:nvSpPr>
        <p:spPr>
          <a:xfrm>
            <a:off x="734291" y="0"/>
            <a:ext cx="10848109" cy="7495309"/>
          </a:xfrm>
        </p:spPr>
        <p:txBody>
          <a:bodyPr>
            <a:normAutofit fontScale="90000"/>
          </a:bodyPr>
          <a:lstStyle/>
          <a:p>
            <a:r>
              <a:rPr lang="en-IN" sz="4900" b="1" dirty="0"/>
              <a:t>How Keyloggers Work</a:t>
            </a:r>
            <a:br>
              <a:rPr lang="en-IN" sz="4900" b="1" dirty="0"/>
            </a:br>
            <a:r>
              <a:rPr lang="en-IN" sz="4400" b="1" dirty="0"/>
              <a:t>Mechanisms</a:t>
            </a:r>
            <a:br>
              <a:rPr lang="en-IN" b="1" dirty="0"/>
            </a:br>
            <a:r>
              <a:rPr lang="en-IN" dirty="0"/>
              <a:t> </a:t>
            </a:r>
            <a:r>
              <a:rPr lang="en-IN" sz="4000" dirty="0"/>
              <a:t>Explain how keyloggers capture keystrokes by intercepting keyboard input through APIs or hardware interception.</a:t>
            </a:r>
            <a:br>
              <a:rPr lang="en-IN" dirty="0"/>
            </a:br>
            <a:r>
              <a:rPr lang="en-IN" b="1" dirty="0"/>
              <a:t>Logging Methods</a:t>
            </a:r>
            <a:br>
              <a:rPr lang="en-IN" b="1" dirty="0"/>
            </a:br>
            <a:r>
              <a:rPr lang="en-IN" sz="4000" dirty="0"/>
              <a:t> Differentiate between local logging (storing data on the same device) and remote logging (sending data over the internet to a remote server).</a:t>
            </a:r>
            <a:br>
              <a:rPr lang="en-IN" sz="4000" dirty="0"/>
            </a:br>
            <a:r>
              <a:rPr lang="en-IN" b="1" dirty="0"/>
              <a:t>Data Transmission</a:t>
            </a:r>
            <a:br>
              <a:rPr lang="en-IN" b="1" dirty="0"/>
            </a:br>
            <a:r>
              <a:rPr lang="en-IN" dirty="0"/>
              <a:t> </a:t>
            </a:r>
            <a:r>
              <a:rPr lang="en-IN" sz="3600" dirty="0"/>
              <a:t>Describe how logged data is transmitted, such as via email, FTP, or HTTP POST requests.</a:t>
            </a:r>
          </a:p>
        </p:txBody>
      </p:sp>
    </p:spTree>
    <p:extLst>
      <p:ext uri="{BB962C8B-B14F-4D97-AF65-F5344CB8AC3E}">
        <p14:creationId xmlns:p14="http://schemas.microsoft.com/office/powerpoint/2010/main" val="24350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F783-D04D-BB52-F7BC-D806982285D5}"/>
              </a:ext>
            </a:extLst>
          </p:cNvPr>
          <p:cNvSpPr>
            <a:spLocks noGrp="1"/>
          </p:cNvSpPr>
          <p:nvPr>
            <p:ph type="title"/>
          </p:nvPr>
        </p:nvSpPr>
        <p:spPr>
          <a:xfrm>
            <a:off x="838199" y="365125"/>
            <a:ext cx="11021291" cy="6160366"/>
          </a:xfrm>
        </p:spPr>
        <p:txBody>
          <a:bodyPr/>
          <a:lstStyle/>
          <a:p>
            <a:r>
              <a:rPr lang="en-IN" sz="4000" b="1" dirty="0"/>
              <a:t>Software Keyloggers</a:t>
            </a:r>
            <a:br>
              <a:rPr lang="en-IN" sz="4000" b="1" dirty="0"/>
            </a:br>
            <a:r>
              <a:rPr lang="en-IN" sz="3600" dirty="0"/>
              <a:t>Examples include commercial software like </a:t>
            </a:r>
            <a:r>
              <a:rPr lang="en-IN" sz="3600" dirty="0" err="1"/>
              <a:t>Spyrix</a:t>
            </a:r>
            <a:r>
              <a:rPr lang="en-IN" sz="3600" dirty="0"/>
              <a:t> and open-source options like Keylogger. </a:t>
            </a:r>
            <a:br>
              <a:rPr lang="en-IN" sz="3600" dirty="0"/>
            </a:br>
            <a:r>
              <a:rPr lang="en-IN" sz="4000" b="1" dirty="0"/>
              <a:t>Hardware Keyloggers</a:t>
            </a:r>
            <a:br>
              <a:rPr lang="en-IN" sz="4000" b="1" dirty="0"/>
            </a:br>
            <a:r>
              <a:rPr lang="en-IN" sz="3600" dirty="0"/>
              <a:t>Discuss physical devices that intercept and record keystrokes between the keyboard and computer.</a:t>
            </a:r>
          </a:p>
        </p:txBody>
      </p:sp>
    </p:spTree>
    <p:extLst>
      <p:ext uri="{BB962C8B-B14F-4D97-AF65-F5344CB8AC3E}">
        <p14:creationId xmlns:p14="http://schemas.microsoft.com/office/powerpoint/2010/main" val="106159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2821-BB52-DB90-F8BE-896A71D8B16E}"/>
              </a:ext>
            </a:extLst>
          </p:cNvPr>
          <p:cNvSpPr>
            <a:spLocks noGrp="1"/>
          </p:cNvSpPr>
          <p:nvPr>
            <p:ph type="title"/>
          </p:nvPr>
        </p:nvSpPr>
        <p:spPr>
          <a:xfrm>
            <a:off x="838200" y="365125"/>
            <a:ext cx="11104418" cy="6492875"/>
          </a:xfrm>
        </p:spPr>
        <p:txBody>
          <a:bodyPr/>
          <a:lstStyle/>
          <a:p>
            <a:r>
              <a:rPr lang="en-IN" sz="4000" b="1" dirty="0"/>
              <a:t>Signs of Infection</a:t>
            </a:r>
            <a:br>
              <a:rPr lang="en-IN" sz="4000" b="1" dirty="0"/>
            </a:br>
            <a:r>
              <a:rPr lang="en-IN" sz="3600" dirty="0"/>
              <a:t>Highlight indicators such as unexplained high CPU usage, unusual network activity, or unexpected system slowdowns.</a:t>
            </a:r>
            <a:br>
              <a:rPr lang="en-IN" sz="3600" dirty="0"/>
            </a:br>
            <a:r>
              <a:rPr lang="en-IN" sz="4000" b="1" dirty="0"/>
              <a:t>Detection Tools</a:t>
            </a:r>
            <a:br>
              <a:rPr lang="en-IN" sz="4000" b="1" dirty="0"/>
            </a:br>
            <a:r>
              <a:rPr lang="en-IN" sz="3600" dirty="0"/>
              <a:t>Mention antivirus software with keylogger detection capabilities and dedicated anti-keylogger programs.</a:t>
            </a:r>
            <a:r>
              <a:rPr lang="en-IN" dirty="0"/>
              <a:t> </a:t>
            </a:r>
            <a:r>
              <a:rPr lang="en-IN" sz="4000" b="1" dirty="0" err="1"/>
              <a:t>Behavioral</a:t>
            </a:r>
            <a:r>
              <a:rPr lang="en-IN" sz="4000" b="1" dirty="0"/>
              <a:t> Analysis</a:t>
            </a:r>
            <a:br>
              <a:rPr lang="en-IN" sz="4000" b="1" dirty="0"/>
            </a:br>
            <a:r>
              <a:rPr lang="en-IN" sz="3600" dirty="0"/>
              <a:t>Explain how monitoring for abnormal keystroke patterns can detect keylogger activity.</a:t>
            </a:r>
          </a:p>
        </p:txBody>
      </p:sp>
    </p:spTree>
    <p:extLst>
      <p:ext uri="{BB962C8B-B14F-4D97-AF65-F5344CB8AC3E}">
        <p14:creationId xmlns:p14="http://schemas.microsoft.com/office/powerpoint/2010/main" val="360195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D435-5FA1-14DD-0147-217132262790}"/>
              </a:ext>
            </a:extLst>
          </p:cNvPr>
          <p:cNvSpPr>
            <a:spLocks noGrp="1"/>
          </p:cNvSpPr>
          <p:nvPr>
            <p:ph type="title"/>
          </p:nvPr>
        </p:nvSpPr>
        <p:spPr>
          <a:xfrm>
            <a:off x="838199" y="365125"/>
            <a:ext cx="10910455" cy="6285057"/>
          </a:xfrm>
        </p:spPr>
        <p:txBody>
          <a:bodyPr>
            <a:normAutofit/>
          </a:bodyPr>
          <a:lstStyle/>
          <a:p>
            <a:r>
              <a:rPr lang="en-US" sz="4000" b="1" dirty="0"/>
              <a:t>Education and Awareness</a:t>
            </a:r>
            <a:br>
              <a:rPr lang="en-US" sz="4000" b="1" dirty="0"/>
            </a:br>
            <a:r>
              <a:rPr lang="en-US" sz="3600" dirty="0"/>
              <a:t>Emphasize the importance of educating users about phishing scams and suspicious links</a:t>
            </a:r>
            <a:r>
              <a:rPr lang="en-US" dirty="0"/>
              <a:t>.</a:t>
            </a:r>
            <a:br>
              <a:rPr lang="en-US" dirty="0"/>
            </a:br>
            <a:r>
              <a:rPr lang="en-US" sz="4000" b="1" dirty="0"/>
              <a:t>Security Best Practices</a:t>
            </a:r>
            <a:br>
              <a:rPr lang="en-US" sz="4000" b="1" dirty="0"/>
            </a:br>
            <a:r>
              <a:rPr lang="en-US" sz="3600" dirty="0"/>
              <a:t>Recommend practices such as using strong passwords, updating software regularly, and avoiding untrusted software downloads.</a:t>
            </a:r>
            <a:br>
              <a:rPr lang="en-US" sz="3600" dirty="0"/>
            </a:br>
            <a:r>
              <a:rPr lang="en-US" b="1" dirty="0"/>
              <a:t>System Hardening</a:t>
            </a:r>
            <a:br>
              <a:rPr lang="en-US" b="1" dirty="0"/>
            </a:br>
            <a:r>
              <a:rPr lang="en-US" sz="3600" dirty="0"/>
              <a:t>Discuss techniques like disabling unused ports, restricting administrative privileges, and using firewall protections.</a:t>
            </a:r>
            <a:endParaRPr lang="en-IN" sz="3600" dirty="0"/>
          </a:p>
        </p:txBody>
      </p:sp>
    </p:spTree>
    <p:extLst>
      <p:ext uri="{BB962C8B-B14F-4D97-AF65-F5344CB8AC3E}">
        <p14:creationId xmlns:p14="http://schemas.microsoft.com/office/powerpoint/2010/main" val="27362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F1C4-53FD-5310-FF56-C8C3C05DBAEE}"/>
              </a:ext>
            </a:extLst>
          </p:cNvPr>
          <p:cNvSpPr>
            <a:spLocks noGrp="1"/>
          </p:cNvSpPr>
          <p:nvPr>
            <p:ph type="title"/>
          </p:nvPr>
        </p:nvSpPr>
        <p:spPr>
          <a:xfrm>
            <a:off x="838199" y="365125"/>
            <a:ext cx="10910455" cy="5384511"/>
          </a:xfrm>
        </p:spPr>
        <p:txBody>
          <a:bodyPr/>
          <a:lstStyle/>
          <a:p>
            <a:r>
              <a:rPr lang="en-US" b="1" dirty="0"/>
              <a:t>Legal and Ethical Considerations</a:t>
            </a:r>
            <a:r>
              <a:rPr lang="en-US" sz="4000" b="1" dirty="0"/>
              <a:t> </a:t>
            </a:r>
            <a:br>
              <a:rPr lang="en-US" sz="4000" b="1" dirty="0"/>
            </a:br>
            <a:r>
              <a:rPr lang="en-US" sz="4000" b="1" dirty="0"/>
              <a:t>Legal Framework</a:t>
            </a:r>
            <a:br>
              <a:rPr lang="en-US" sz="4000" b="1" dirty="0"/>
            </a:br>
            <a:r>
              <a:rPr lang="en-US" sz="3600" dirty="0"/>
              <a:t>Provide an overview of laws related to keylogger use, including privacy regulations and cybersecurity laws in different jurisdictions.</a:t>
            </a:r>
            <a:br>
              <a:rPr lang="en-US" sz="3600" dirty="0"/>
            </a:br>
            <a:r>
              <a:rPr lang="en-US" sz="4000" b="1" dirty="0"/>
              <a:t>Ethical Issues</a:t>
            </a:r>
            <a:br>
              <a:rPr lang="en-US" dirty="0"/>
            </a:br>
            <a:r>
              <a:rPr lang="en-US" sz="3600" dirty="0"/>
              <a:t>Address privacy concerns and ethical implications of monitoring keystrokes without consent</a:t>
            </a:r>
            <a:endParaRPr lang="en-IN" sz="3600" dirty="0"/>
          </a:p>
        </p:txBody>
      </p:sp>
    </p:spTree>
    <p:extLst>
      <p:ext uri="{BB962C8B-B14F-4D97-AF65-F5344CB8AC3E}">
        <p14:creationId xmlns:p14="http://schemas.microsoft.com/office/powerpoint/2010/main" val="272810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D9C1-7CAA-A80C-C13C-046C88D43214}"/>
              </a:ext>
            </a:extLst>
          </p:cNvPr>
          <p:cNvSpPr>
            <a:spLocks noGrp="1"/>
          </p:cNvSpPr>
          <p:nvPr>
            <p:ph type="title"/>
          </p:nvPr>
        </p:nvSpPr>
        <p:spPr>
          <a:xfrm>
            <a:off x="838199" y="365125"/>
            <a:ext cx="10730345" cy="6285057"/>
          </a:xfrm>
        </p:spPr>
        <p:txBody>
          <a:bodyPr/>
          <a:lstStyle/>
          <a:p>
            <a:r>
              <a:rPr lang="en-US" b="1" dirty="0"/>
              <a:t>Real-World Examples</a:t>
            </a:r>
            <a:br>
              <a:rPr lang="en-US" b="1" dirty="0"/>
            </a:br>
            <a:r>
              <a:rPr lang="en-US" sz="4000" b="1" dirty="0"/>
              <a:t>Case Studies</a:t>
            </a:r>
            <a:br>
              <a:rPr lang="en-US" sz="4000" b="1" dirty="0"/>
            </a:br>
            <a:r>
              <a:rPr lang="en-US" sz="3600" dirty="0"/>
              <a:t>Present notable incidents involving keyloggers, such as corporate espionage cases or data breaches.</a:t>
            </a:r>
            <a:br>
              <a:rPr lang="en-US" sz="3600" dirty="0"/>
            </a:br>
            <a:r>
              <a:rPr lang="en-US" sz="4000" b="1" dirty="0"/>
              <a:t>Lessons Learned</a:t>
            </a:r>
            <a:br>
              <a:rPr lang="en-US" sz="4000" b="1" dirty="0"/>
            </a:br>
            <a:r>
              <a:rPr lang="en-US" sz="3600" dirty="0"/>
              <a:t>Discuss lessons from these incidents, such as the importance of proactive monitoring and cybersecurity measures.</a:t>
            </a:r>
            <a:endParaRPr lang="en-IN" sz="3600" dirty="0"/>
          </a:p>
        </p:txBody>
      </p:sp>
    </p:spTree>
    <p:extLst>
      <p:ext uri="{BB962C8B-B14F-4D97-AF65-F5344CB8AC3E}">
        <p14:creationId xmlns:p14="http://schemas.microsoft.com/office/powerpoint/2010/main" val="2489950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463</Words>
  <Application>Microsoft Office PowerPoint</Application>
  <PresentationFormat>Widescreen</PresentationFormat>
  <Paragraphs>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KEY LOGGER AND SECURITY</vt:lpstr>
      <vt:lpstr>Introduction to Keyloggers   Definition of Keyloggers Key loggers are software or hardware devices that record keystrokes on a computer without the user's knowledge. Purpose Discuss legitimate uses (e.g., employee monitoring, parental control) vs. malicious uses (e.g., stealing passwords, capturing sensitive information).</vt:lpstr>
      <vt:lpstr>How Keyloggers Work Mechanisms  Explain how keyloggers capture keystrokes by intercepting keyboard input through APIs or hardware interception. Logging Methods  Differentiate between local logging (storing data on the same device) and remote logging (sending data over the internet to a remote server). Data Transmission  Describe how logged data is transmitted, such as via email, FTP, or HTTP POST requests.</vt:lpstr>
      <vt:lpstr>Software Keyloggers Examples include commercial software like Spyrix and open-source options like Keylogger.  Hardware Keyloggers Discuss physical devices that intercept and record keystrokes between the keyboard and computer.</vt:lpstr>
      <vt:lpstr>Signs of Infection Highlight indicators such as unexplained high CPU usage, unusual network activity, or unexpected system slowdowns. Detection Tools Mention antivirus software with keylogger detection capabilities and dedicated anti-keylogger programs. Behavioral Analysis Explain how monitoring for abnormal keystroke patterns can detect keylogger activity.</vt:lpstr>
      <vt:lpstr>Education and Awareness Emphasize the importance of educating users about phishing scams and suspicious links. Security Best Practices Recommend practices such as using strong passwords, updating software regularly, and avoiding untrusted software downloads. System Hardening Discuss techniques like disabling unused ports, restricting administrative privileges, and using firewall protections.</vt:lpstr>
      <vt:lpstr>Legal and Ethical Considerations  Legal Framework Provide an overview of laws related to keylogger use, including privacy regulations and cybersecurity laws in different jurisdictions. Ethical Issues Address privacy concerns and ethical implications of monitoring keystrokes without consent</vt:lpstr>
      <vt:lpstr>Real-World Examples Case Studies Present notable incidents involving keyloggers, such as corporate espionage cases or data breaches. Lessons Learned Discuss lessons from these incidents, such as the importance of proactive monitoring and cybersecurity measures.</vt:lpstr>
      <vt:lpstr>Conclusion Summary Recap the main points discussed in the presentation, emphasizing the risks posed by keyloggers and the importance of implementing effective security measures. Call to Action Encourage audience members to enhance their cybersecurity awareness and adopt preventive strategies against keylogger threats.</vt:lpstr>
      <vt:lpstr>Open Discussion Invite questions and facilitate a discussion on keylogger-related topics, including detection techniques, legal implications, and practical cybersecurity measures.</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ganeshmotepally@gmail.com</dc:creator>
  <cp:lastModifiedBy>Ganesh motepally</cp:lastModifiedBy>
  <cp:revision>3</cp:revision>
  <dcterms:created xsi:type="dcterms:W3CDTF">2024-06-23T10:25:14Z</dcterms:created>
  <dcterms:modified xsi:type="dcterms:W3CDTF">2024-06-24T05:29:04Z</dcterms:modified>
</cp:coreProperties>
</file>