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73" r:id="rId2"/>
    <p:sldId id="256" r:id="rId3"/>
    <p:sldId id="257" r:id="rId4"/>
    <p:sldId id="258" r:id="rId5"/>
    <p:sldId id="259" r:id="rId6"/>
    <p:sldId id="260" r:id="rId7"/>
    <p:sldId id="261" r:id="rId8"/>
    <p:sldId id="262" r:id="rId9"/>
    <p:sldId id="274" r:id="rId10"/>
    <p:sldId id="263" r:id="rId11"/>
    <p:sldId id="264" r:id="rId12"/>
    <p:sldId id="265" r:id="rId13"/>
    <p:sldId id="266" r:id="rId14"/>
    <p:sldId id="267" r:id="rId15"/>
    <p:sldId id="268" r:id="rId16"/>
    <p:sldId id="271" r:id="rId17"/>
    <p:sldId id="272" r:id="rId18"/>
    <p:sldId id="269"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erriweather" panose="00000500000000000000" pitchFamily="2"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79a2bb4d9b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79a2bb4d9b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9a2bb4d9b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79a2bb4d9b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79a2bb4d9b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79a2bb4d9b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79a2bb4d9b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79a2bb4d9b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79a2bb4d9b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79a2bb4d9b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9a2bb4d9b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79a2bb4d9b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79a2bb4d9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79a2bb4d9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79a2bb4d9b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79a2bb4d9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a2bb4d9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a2bb4d9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9a2bb4d9b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9a2bb4d9b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9a2bb4d9b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9a2bb4d9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9a2bb4d9b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79a2bb4d9b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79a2bb4d9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79a2bb4d9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18E131-7042-C4CB-2A48-921D1E340255}"/>
              </a:ext>
            </a:extLst>
          </p:cNvPr>
          <p:cNvSpPr>
            <a:spLocks noGrp="1"/>
          </p:cNvSpPr>
          <p:nvPr>
            <p:ph type="ctrTitle"/>
          </p:nvPr>
        </p:nvSpPr>
        <p:spPr>
          <a:xfrm>
            <a:off x="3537150" y="1578400"/>
            <a:ext cx="5017500" cy="1578900"/>
          </a:xfrm>
        </p:spPr>
        <p:txBody>
          <a:bodyPr/>
          <a:lstStyle/>
          <a:p>
            <a:r>
              <a:rPr lang="en-GB" dirty="0">
                <a:sym typeface="Merriweather"/>
              </a:rPr>
              <a:t>Bankruptcy Prevention Model</a:t>
            </a:r>
            <a:endParaRPr lang="en-IN" dirty="0"/>
          </a:p>
        </p:txBody>
      </p:sp>
      <p:sp>
        <p:nvSpPr>
          <p:cNvPr id="15" name="Subtitle 14">
            <a:extLst>
              <a:ext uri="{FF2B5EF4-FFF2-40B4-BE49-F238E27FC236}">
                <a16:creationId xmlns:a16="http://schemas.microsoft.com/office/drawing/2014/main" id="{BBE23B9E-6E32-0AB9-7BAC-3D2DBD833A6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8567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585325" y="869250"/>
            <a:ext cx="8128500" cy="39477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Encoded the Target variable</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Splitted the data set </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spcBef>
                <a:spcPts val="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Applied SMOTE Method to Balance the Target Variables</a:t>
            </a:r>
            <a:endParaRPr sz="1100">
              <a:solidFill>
                <a:schemeClr val="lt1"/>
              </a:solidFill>
              <a:latin typeface="Merriweather"/>
              <a:ea typeface="Merriweather"/>
              <a:cs typeface="Merriweather"/>
              <a:sym typeface="Merriweather"/>
            </a:endParaRPr>
          </a:p>
          <a:p>
            <a:pPr marL="457200" lvl="0" indent="0" algn="l" rtl="0">
              <a:spcBef>
                <a:spcPts val="0"/>
              </a:spcBef>
              <a:spcAft>
                <a:spcPts val="0"/>
              </a:spcAft>
              <a:buNone/>
            </a:pPr>
            <a:endParaRPr sz="1100">
              <a:solidFill>
                <a:schemeClr val="lt1"/>
              </a:solidFill>
              <a:latin typeface="Merriweather"/>
              <a:ea typeface="Merriweather"/>
              <a:cs typeface="Merriweather"/>
              <a:sym typeface="Merriweather"/>
            </a:endParaRPr>
          </a:p>
          <a:p>
            <a:pPr marL="457200" lvl="0" indent="-298450" algn="l" rtl="0">
              <a:lnSpc>
                <a:spcPct val="115000"/>
              </a:lnSpc>
              <a:spcBef>
                <a:spcPts val="60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Standardize the data: Applying a standard scaler can be beneficial for many machine learning algorithms, especially those that rely on distance calculations (such as Logistic Regression, SVM, and Gradient Boosting).</a:t>
            </a:r>
            <a:endParaRPr sz="1100">
              <a:solidFill>
                <a:schemeClr val="lt1"/>
              </a:solidFill>
              <a:latin typeface="Merriweather"/>
              <a:ea typeface="Merriweather"/>
              <a:cs typeface="Merriweather"/>
              <a:sym typeface="Merriweather"/>
            </a:endParaRPr>
          </a:p>
          <a:p>
            <a:pPr marL="457200" lvl="0" indent="0" algn="l" rtl="0">
              <a:lnSpc>
                <a:spcPct val="115000"/>
              </a:lnSpc>
              <a:spcBef>
                <a:spcPts val="600"/>
              </a:spcBef>
              <a:spcAft>
                <a:spcPts val="0"/>
              </a:spcAft>
              <a:buNone/>
            </a:pPr>
            <a:endParaRPr sz="1100">
              <a:solidFill>
                <a:schemeClr val="lt1"/>
              </a:solidFill>
              <a:latin typeface="Merriweather"/>
              <a:ea typeface="Merriweather"/>
              <a:cs typeface="Merriweather"/>
              <a:sym typeface="Merriweather"/>
            </a:endParaRPr>
          </a:p>
          <a:p>
            <a:pPr marL="457200" lvl="0" indent="-298450" algn="l" rtl="0">
              <a:lnSpc>
                <a:spcPct val="115000"/>
              </a:lnSpc>
              <a:spcBef>
                <a:spcPts val="600"/>
              </a:spcBef>
              <a:spcAft>
                <a:spcPts val="0"/>
              </a:spcAft>
              <a:buClr>
                <a:schemeClr val="lt1"/>
              </a:buClr>
              <a:buSzPts val="1100"/>
              <a:buFont typeface="Lato"/>
              <a:buAutoNum type="arabicPeriod"/>
            </a:pPr>
            <a:r>
              <a:rPr lang="en-GB" sz="1100">
                <a:solidFill>
                  <a:schemeClr val="lt1"/>
                </a:solidFill>
                <a:latin typeface="Merriweather"/>
                <a:ea typeface="Merriweather"/>
                <a:cs typeface="Merriweather"/>
                <a:sym typeface="Merriweather"/>
              </a:rPr>
              <a:t>Model Implementation: Applying Multiple models </a:t>
            </a:r>
            <a:endParaRPr sz="1100">
              <a:solidFill>
                <a:schemeClr val="lt1"/>
              </a:solidFill>
              <a:latin typeface="Merriweather"/>
              <a:ea typeface="Merriweather"/>
              <a:cs typeface="Merriweather"/>
              <a:sym typeface="Merriweather"/>
            </a:endParaRPr>
          </a:p>
          <a:p>
            <a:pPr marL="457200" lvl="0" indent="0" algn="l" rtl="0">
              <a:lnSpc>
                <a:spcPct val="115000"/>
              </a:lnSpc>
              <a:spcBef>
                <a:spcPts val="600"/>
              </a:spcBef>
              <a:spcAft>
                <a:spcPts val="0"/>
              </a:spcAft>
              <a:buNone/>
            </a:pP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60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Logistic Regression </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Decision Tree</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Random Forest</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Gradient Boosting</a:t>
            </a:r>
            <a:endParaRPr sz="1100">
              <a:solidFill>
                <a:schemeClr val="lt1"/>
              </a:solidFill>
              <a:latin typeface="Merriweather"/>
              <a:ea typeface="Merriweather"/>
              <a:cs typeface="Merriweather"/>
              <a:sym typeface="Merriweather"/>
            </a:endParaRPr>
          </a:p>
          <a:p>
            <a:pPr marL="457200" lvl="0" indent="-298450" algn="just" rtl="0">
              <a:lnSpc>
                <a:spcPct val="115000"/>
              </a:lnSpc>
              <a:spcBef>
                <a:spcPts val="0"/>
              </a:spcBef>
              <a:spcAft>
                <a:spcPts val="0"/>
              </a:spcAft>
              <a:buClr>
                <a:schemeClr val="lt1"/>
              </a:buClr>
              <a:buSzPts val="1100"/>
              <a:buFont typeface="Merriweather"/>
              <a:buAutoNum type="alphaLcPeriod"/>
            </a:pPr>
            <a:r>
              <a:rPr lang="en-GB" sz="1100">
                <a:solidFill>
                  <a:schemeClr val="lt1"/>
                </a:solidFill>
                <a:latin typeface="Merriweather"/>
                <a:ea typeface="Merriweather"/>
                <a:cs typeface="Merriweather"/>
                <a:sym typeface="Merriweather"/>
              </a:rPr>
              <a:t>SVM</a:t>
            </a:r>
            <a:endParaRPr sz="1100">
              <a:solidFill>
                <a:schemeClr val="lt1"/>
              </a:solidFill>
              <a:latin typeface="Lato"/>
              <a:ea typeface="Lato"/>
              <a:cs typeface="Lato"/>
              <a:sym typeface="Lato"/>
            </a:endParaRPr>
          </a:p>
          <a:p>
            <a:pPr marL="457200" lvl="0" indent="0" algn="l" rtl="0">
              <a:spcBef>
                <a:spcPts val="600"/>
              </a:spcBef>
              <a:spcAft>
                <a:spcPts val="0"/>
              </a:spcAft>
              <a:buNone/>
            </a:pPr>
            <a:endParaRPr sz="1300">
              <a:solidFill>
                <a:schemeClr val="lt1"/>
              </a:solidFill>
              <a:latin typeface="Lato"/>
              <a:ea typeface="Lato"/>
              <a:cs typeface="Lato"/>
              <a:sym typeface="Lato"/>
            </a:endParaRPr>
          </a:p>
        </p:txBody>
      </p:sp>
      <p:sp>
        <p:nvSpPr>
          <p:cNvPr id="180" name="Google Shape;180;p20"/>
          <p:cNvSpPr txBox="1"/>
          <p:nvPr/>
        </p:nvSpPr>
        <p:spPr>
          <a:xfrm>
            <a:off x="536725" y="198350"/>
            <a:ext cx="6038100" cy="5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a:solidFill>
                  <a:srgbClr val="82C7A5"/>
                </a:solidFill>
                <a:latin typeface="Merriweather"/>
                <a:ea typeface="Merriweather"/>
                <a:cs typeface="Merriweather"/>
                <a:sym typeface="Merriweather"/>
              </a:rPr>
              <a:t>Steps Involved in Model Building</a:t>
            </a:r>
            <a:endParaRPr sz="1300">
              <a:solidFill>
                <a:srgbClr val="82C7A5"/>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1"/>
          <p:cNvPicPr preferRelativeResize="0"/>
          <p:nvPr/>
        </p:nvPicPr>
        <p:blipFill>
          <a:blip r:embed="rId3">
            <a:alphaModFix/>
          </a:blip>
          <a:stretch>
            <a:fillRect/>
          </a:stretch>
        </p:blipFill>
        <p:spPr>
          <a:xfrm>
            <a:off x="64900" y="499775"/>
            <a:ext cx="5459751" cy="2304349"/>
          </a:xfrm>
          <a:prstGeom prst="rect">
            <a:avLst/>
          </a:prstGeom>
          <a:noFill/>
          <a:ln>
            <a:noFill/>
          </a:ln>
        </p:spPr>
      </p:pic>
      <p:pic>
        <p:nvPicPr>
          <p:cNvPr id="186" name="Google Shape;186;p21"/>
          <p:cNvPicPr preferRelativeResize="0"/>
          <p:nvPr/>
        </p:nvPicPr>
        <p:blipFill>
          <a:blip r:embed="rId4">
            <a:alphaModFix/>
          </a:blip>
          <a:stretch>
            <a:fillRect/>
          </a:stretch>
        </p:blipFill>
        <p:spPr>
          <a:xfrm>
            <a:off x="5524650" y="499775"/>
            <a:ext cx="3539200" cy="2304350"/>
          </a:xfrm>
          <a:prstGeom prst="rect">
            <a:avLst/>
          </a:prstGeom>
          <a:noFill/>
          <a:ln>
            <a:noFill/>
          </a:ln>
        </p:spPr>
      </p:pic>
      <p:sp>
        <p:nvSpPr>
          <p:cNvPr id="187" name="Google Shape;187;p21"/>
          <p:cNvSpPr txBox="1"/>
          <p:nvPr/>
        </p:nvSpPr>
        <p:spPr>
          <a:xfrm>
            <a:off x="64900" y="71975"/>
            <a:ext cx="31554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lt1"/>
                </a:solidFill>
                <a:latin typeface="Merriweather"/>
                <a:ea typeface="Merriweather"/>
                <a:cs typeface="Merriweather"/>
                <a:sym typeface="Merriweather"/>
              </a:rPr>
              <a:t>Classification Report:</a:t>
            </a:r>
            <a:endParaRPr sz="1800">
              <a:solidFill>
                <a:schemeClr val="lt1"/>
              </a:solidFill>
              <a:latin typeface="Lato"/>
              <a:ea typeface="Lato"/>
              <a:cs typeface="Lato"/>
              <a:sym typeface="Lato"/>
            </a:endParaRPr>
          </a:p>
        </p:txBody>
      </p:sp>
      <p:pic>
        <p:nvPicPr>
          <p:cNvPr id="188" name="Google Shape;188;p21"/>
          <p:cNvPicPr preferRelativeResize="0"/>
          <p:nvPr/>
        </p:nvPicPr>
        <p:blipFill>
          <a:blip r:embed="rId5">
            <a:alphaModFix/>
          </a:blip>
          <a:stretch>
            <a:fillRect/>
          </a:stretch>
        </p:blipFill>
        <p:spPr>
          <a:xfrm>
            <a:off x="711725" y="2839150"/>
            <a:ext cx="7875675" cy="2259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2"/>
          <p:cNvPicPr preferRelativeResize="0"/>
          <p:nvPr/>
        </p:nvPicPr>
        <p:blipFill>
          <a:blip r:embed="rId3">
            <a:alphaModFix/>
          </a:blip>
          <a:stretch>
            <a:fillRect/>
          </a:stretch>
        </p:blipFill>
        <p:spPr>
          <a:xfrm>
            <a:off x="152400" y="677450"/>
            <a:ext cx="4482009" cy="2419349"/>
          </a:xfrm>
          <a:prstGeom prst="rect">
            <a:avLst/>
          </a:prstGeom>
          <a:noFill/>
          <a:ln>
            <a:noFill/>
          </a:ln>
        </p:spPr>
      </p:pic>
      <p:pic>
        <p:nvPicPr>
          <p:cNvPr id="194" name="Google Shape;194;p22"/>
          <p:cNvPicPr preferRelativeResize="0"/>
          <p:nvPr/>
        </p:nvPicPr>
        <p:blipFill>
          <a:blip r:embed="rId4">
            <a:alphaModFix/>
          </a:blip>
          <a:stretch>
            <a:fillRect/>
          </a:stretch>
        </p:blipFill>
        <p:spPr>
          <a:xfrm>
            <a:off x="152400" y="3210299"/>
            <a:ext cx="8839204" cy="1739355"/>
          </a:xfrm>
          <a:prstGeom prst="rect">
            <a:avLst/>
          </a:prstGeom>
          <a:noFill/>
          <a:ln>
            <a:noFill/>
          </a:ln>
        </p:spPr>
      </p:pic>
      <p:pic>
        <p:nvPicPr>
          <p:cNvPr id="195" name="Google Shape;195;p22"/>
          <p:cNvPicPr preferRelativeResize="0"/>
          <p:nvPr/>
        </p:nvPicPr>
        <p:blipFill>
          <a:blip r:embed="rId5">
            <a:alphaModFix/>
          </a:blip>
          <a:stretch>
            <a:fillRect/>
          </a:stretch>
        </p:blipFill>
        <p:spPr>
          <a:xfrm>
            <a:off x="4786809" y="680400"/>
            <a:ext cx="4204791" cy="2413453"/>
          </a:xfrm>
          <a:prstGeom prst="rect">
            <a:avLst/>
          </a:prstGeom>
          <a:noFill/>
          <a:ln>
            <a:noFill/>
          </a:ln>
        </p:spPr>
      </p:pic>
      <p:sp>
        <p:nvSpPr>
          <p:cNvPr id="196" name="Google Shape;196;p22"/>
          <p:cNvSpPr txBox="1"/>
          <p:nvPr/>
        </p:nvSpPr>
        <p:spPr>
          <a:xfrm>
            <a:off x="196400" y="140000"/>
            <a:ext cx="8731200" cy="42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82C7A5"/>
                </a:solidFill>
                <a:latin typeface="Merriweather"/>
                <a:ea typeface="Merriweather"/>
                <a:cs typeface="Merriweather"/>
                <a:sym typeface="Merriweather"/>
              </a:rPr>
              <a:t>Comparison of Model performance, Feature importance &amp;  Confusion Matrices plot:</a:t>
            </a:r>
            <a:endParaRPr>
              <a:solidFill>
                <a:srgbClr val="82C7A5"/>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3"/>
          <p:cNvPicPr preferRelativeResize="0"/>
          <p:nvPr/>
        </p:nvPicPr>
        <p:blipFill>
          <a:blip r:embed="rId3">
            <a:alphaModFix/>
          </a:blip>
          <a:stretch>
            <a:fillRect/>
          </a:stretch>
        </p:blipFill>
        <p:spPr>
          <a:xfrm>
            <a:off x="249625" y="1063700"/>
            <a:ext cx="3291524" cy="3646150"/>
          </a:xfrm>
          <a:prstGeom prst="rect">
            <a:avLst/>
          </a:prstGeom>
          <a:noFill/>
          <a:ln>
            <a:noFill/>
          </a:ln>
        </p:spPr>
      </p:pic>
      <p:pic>
        <p:nvPicPr>
          <p:cNvPr id="202" name="Google Shape;202;p23"/>
          <p:cNvPicPr preferRelativeResize="0"/>
          <p:nvPr/>
        </p:nvPicPr>
        <p:blipFill>
          <a:blip r:embed="rId4">
            <a:alphaModFix/>
          </a:blip>
          <a:stretch>
            <a:fillRect/>
          </a:stretch>
        </p:blipFill>
        <p:spPr>
          <a:xfrm>
            <a:off x="3638375" y="1063700"/>
            <a:ext cx="5454626" cy="3646150"/>
          </a:xfrm>
          <a:prstGeom prst="rect">
            <a:avLst/>
          </a:prstGeom>
          <a:noFill/>
          <a:ln>
            <a:noFill/>
          </a:ln>
        </p:spPr>
      </p:pic>
      <p:sp>
        <p:nvSpPr>
          <p:cNvPr id="203" name="Google Shape;203;p23"/>
          <p:cNvSpPr txBox="1"/>
          <p:nvPr/>
        </p:nvSpPr>
        <p:spPr>
          <a:xfrm>
            <a:off x="332525" y="344200"/>
            <a:ext cx="7059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rgbClr val="82C7A5"/>
                </a:solidFill>
                <a:latin typeface="Merriweather"/>
                <a:ea typeface="Merriweather"/>
                <a:cs typeface="Merriweather"/>
                <a:sym typeface="Merriweather"/>
              </a:rPr>
              <a:t>ROC Curve &amp; Learning Curves:</a:t>
            </a:r>
            <a:endParaRPr sz="1300">
              <a:solidFill>
                <a:srgbClr val="82C7A5"/>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215850" y="188625"/>
            <a:ext cx="8575800" cy="58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600">
                <a:solidFill>
                  <a:srgbClr val="82C7A5"/>
                </a:solidFill>
                <a:latin typeface="Merriweather"/>
                <a:ea typeface="Merriweather"/>
                <a:cs typeface="Merriweather"/>
                <a:sym typeface="Merriweather"/>
              </a:rPr>
              <a:t>Hyperparameter Tuning for Logistic Regression, Random Forest and SVM</a:t>
            </a:r>
            <a:r>
              <a:rPr lang="en-GB" sz="1600">
                <a:solidFill>
                  <a:srgbClr val="D5D5D5"/>
                </a:solidFill>
                <a:highlight>
                  <a:srgbClr val="383838"/>
                </a:highlight>
                <a:latin typeface="Roboto"/>
                <a:ea typeface="Roboto"/>
                <a:cs typeface="Roboto"/>
                <a:sym typeface="Roboto"/>
              </a:rPr>
              <a:t>:</a:t>
            </a:r>
            <a:endParaRPr sz="1600">
              <a:solidFill>
                <a:srgbClr val="82C7A5"/>
              </a:solidFill>
              <a:latin typeface="Merriweather"/>
              <a:ea typeface="Merriweather"/>
              <a:cs typeface="Merriweather"/>
              <a:sym typeface="Merriweather"/>
            </a:endParaRPr>
          </a:p>
          <a:p>
            <a:pPr marL="0" lvl="0" indent="0" algn="l" rtl="0">
              <a:spcBef>
                <a:spcPts val="1200"/>
              </a:spcBef>
              <a:spcAft>
                <a:spcPts val="0"/>
              </a:spcAft>
              <a:buNone/>
            </a:pPr>
            <a:endParaRPr sz="1800">
              <a:solidFill>
                <a:srgbClr val="82C7A5"/>
              </a:solidFill>
              <a:latin typeface="Merriweather"/>
              <a:ea typeface="Merriweather"/>
              <a:cs typeface="Merriweather"/>
              <a:sym typeface="Merriweather"/>
            </a:endParaRPr>
          </a:p>
        </p:txBody>
      </p:sp>
      <p:sp>
        <p:nvSpPr>
          <p:cNvPr id="209" name="Google Shape;209;p24"/>
          <p:cNvSpPr txBox="1"/>
          <p:nvPr/>
        </p:nvSpPr>
        <p:spPr>
          <a:xfrm>
            <a:off x="361700" y="694225"/>
            <a:ext cx="8040900" cy="76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1100">
                <a:solidFill>
                  <a:srgbClr val="82C7A5"/>
                </a:solidFill>
                <a:latin typeface="Merriweather"/>
                <a:ea typeface="Merriweather"/>
                <a:cs typeface="Merriweather"/>
                <a:sym typeface="Merriweather"/>
              </a:rPr>
              <a:t>Using GridSearchCV:</a:t>
            </a:r>
            <a:r>
              <a:rPr lang="en-GB" sz="1100">
                <a:solidFill>
                  <a:schemeClr val="lt1"/>
                </a:solidFill>
                <a:latin typeface="Merriweather"/>
                <a:ea typeface="Merriweather"/>
                <a:cs typeface="Merriweather"/>
                <a:sym typeface="Merriweather"/>
              </a:rPr>
              <a:t> If you have ample computational resources and the parameter grid is manageable, GridSearchCV ensures that you explore all possible combinations and guarantees finding the best combination within our grid.</a:t>
            </a:r>
            <a:endParaRPr sz="1200">
              <a:solidFill>
                <a:srgbClr val="D5D5D5"/>
              </a:solidFill>
              <a:highlight>
                <a:srgbClr val="383838"/>
              </a:highlight>
              <a:latin typeface="Roboto"/>
              <a:ea typeface="Roboto"/>
              <a:cs typeface="Roboto"/>
              <a:sym typeface="Roboto"/>
            </a:endParaRPr>
          </a:p>
          <a:p>
            <a:pPr marL="0" lvl="0" indent="0" algn="l" rtl="0">
              <a:spcBef>
                <a:spcPts val="600"/>
              </a:spcBef>
              <a:spcAft>
                <a:spcPts val="0"/>
              </a:spcAft>
              <a:buNone/>
            </a:pPr>
            <a:endParaRPr sz="1300">
              <a:solidFill>
                <a:schemeClr val="lt1"/>
              </a:solidFill>
              <a:latin typeface="Lato"/>
              <a:ea typeface="Lato"/>
              <a:cs typeface="Lato"/>
              <a:sym typeface="Lato"/>
            </a:endParaRPr>
          </a:p>
        </p:txBody>
      </p:sp>
      <p:pic>
        <p:nvPicPr>
          <p:cNvPr id="210" name="Google Shape;210;p24"/>
          <p:cNvPicPr preferRelativeResize="0"/>
          <p:nvPr/>
        </p:nvPicPr>
        <p:blipFill>
          <a:blip r:embed="rId3">
            <a:alphaModFix/>
          </a:blip>
          <a:stretch>
            <a:fillRect/>
          </a:stretch>
        </p:blipFill>
        <p:spPr>
          <a:xfrm>
            <a:off x="152400" y="1614625"/>
            <a:ext cx="8687800" cy="3376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206125" y="305300"/>
            <a:ext cx="8663400" cy="8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r>
              <a:rPr lang="en-GB" sz="1100" dirty="0">
                <a:solidFill>
                  <a:srgbClr val="82C7A5"/>
                </a:solidFill>
                <a:latin typeface="Merriweather"/>
                <a:ea typeface="Merriweather"/>
                <a:cs typeface="Merriweather"/>
                <a:sym typeface="Merriweather"/>
              </a:rPr>
              <a:t>Using </a:t>
            </a:r>
            <a:r>
              <a:rPr lang="en-GB" sz="1100" dirty="0" err="1">
                <a:solidFill>
                  <a:srgbClr val="82C7A5"/>
                </a:solidFill>
                <a:latin typeface="Merriweather"/>
                <a:ea typeface="Merriweather"/>
                <a:cs typeface="Merriweather"/>
                <a:sym typeface="Merriweather"/>
              </a:rPr>
              <a:t>RandomizedSearchCV</a:t>
            </a:r>
            <a:r>
              <a:rPr lang="en-GB" sz="1100" dirty="0">
                <a:solidFill>
                  <a:srgbClr val="82C7A5"/>
                </a:solidFill>
                <a:latin typeface="Merriweather"/>
                <a:ea typeface="Merriweather"/>
                <a:cs typeface="Merriweather"/>
                <a:sym typeface="Merriweather"/>
              </a:rPr>
              <a:t>:</a:t>
            </a:r>
            <a:endParaRPr sz="1100" dirty="0">
              <a:solidFill>
                <a:srgbClr val="82C7A5"/>
              </a:solidFill>
              <a:latin typeface="Merriweather"/>
              <a:ea typeface="Merriweather"/>
              <a:cs typeface="Merriweather"/>
              <a:sym typeface="Merriweather"/>
            </a:endParaRPr>
          </a:p>
          <a:p>
            <a:pPr marL="0" lvl="0" indent="0" algn="l" rtl="0">
              <a:lnSpc>
                <a:spcPct val="115000"/>
              </a:lnSpc>
              <a:spcBef>
                <a:spcPts val="600"/>
              </a:spcBef>
              <a:spcAft>
                <a:spcPts val="0"/>
              </a:spcAft>
              <a:buNone/>
            </a:pPr>
            <a:r>
              <a:rPr lang="en-GB" sz="1100" dirty="0">
                <a:solidFill>
                  <a:schemeClr val="lt1"/>
                </a:solidFill>
                <a:latin typeface="Merriweather"/>
                <a:ea typeface="Merriweather"/>
                <a:cs typeface="Merriweather"/>
                <a:sym typeface="Merriweather"/>
              </a:rPr>
              <a:t>If you want to save time and computational resources or if the parameter space is large, </a:t>
            </a:r>
            <a:r>
              <a:rPr lang="en-GB" sz="1100" dirty="0" err="1">
                <a:solidFill>
                  <a:schemeClr val="lt1"/>
                </a:solidFill>
                <a:latin typeface="Merriweather"/>
                <a:ea typeface="Merriweather"/>
                <a:cs typeface="Merriweather"/>
                <a:sym typeface="Merriweather"/>
              </a:rPr>
              <a:t>RandomizedSearchCV</a:t>
            </a:r>
            <a:r>
              <a:rPr lang="en-GB" sz="1100" dirty="0">
                <a:solidFill>
                  <a:schemeClr val="lt1"/>
                </a:solidFill>
                <a:latin typeface="Merriweather"/>
                <a:ea typeface="Merriweather"/>
                <a:cs typeface="Merriweather"/>
                <a:sym typeface="Merriweather"/>
              </a:rPr>
              <a:t> is usually more practical. It allows you to get a good approximation of the best parameters without the exhaustive search.</a:t>
            </a:r>
            <a:endParaRPr sz="1200" dirty="0">
              <a:solidFill>
                <a:srgbClr val="D5D5D5"/>
              </a:solidFill>
              <a:highlight>
                <a:srgbClr val="383838"/>
              </a:highlight>
              <a:latin typeface="Roboto"/>
              <a:ea typeface="Roboto"/>
              <a:cs typeface="Roboto"/>
              <a:sym typeface="Roboto"/>
            </a:endParaRPr>
          </a:p>
          <a:p>
            <a:pPr marL="0" lvl="0" indent="0" algn="l" rtl="0">
              <a:spcBef>
                <a:spcPts val="600"/>
              </a:spcBef>
              <a:spcAft>
                <a:spcPts val="0"/>
              </a:spcAft>
              <a:buNone/>
            </a:pPr>
            <a:endParaRPr sz="1300" dirty="0">
              <a:solidFill>
                <a:schemeClr val="lt1"/>
              </a:solidFill>
              <a:latin typeface="Lato"/>
              <a:ea typeface="Lato"/>
              <a:cs typeface="Lato"/>
              <a:sym typeface="Lato"/>
            </a:endParaRPr>
          </a:p>
        </p:txBody>
      </p:sp>
      <p:pic>
        <p:nvPicPr>
          <p:cNvPr id="216" name="Google Shape;216;p25"/>
          <p:cNvPicPr preferRelativeResize="0"/>
          <p:nvPr/>
        </p:nvPicPr>
        <p:blipFill>
          <a:blip r:embed="rId3">
            <a:alphaModFix/>
          </a:blip>
          <a:stretch>
            <a:fillRect/>
          </a:stretch>
        </p:blipFill>
        <p:spPr>
          <a:xfrm>
            <a:off x="152400" y="1342400"/>
            <a:ext cx="8839204" cy="35348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C174BB-3DAC-8BFC-7A54-587EE081019F}"/>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346293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91CF-0A2E-8992-66F1-3A6DAE39155A}"/>
              </a:ext>
            </a:extLst>
          </p:cNvPr>
          <p:cNvSpPr>
            <a:spLocks noGrp="1"/>
          </p:cNvSpPr>
          <p:nvPr>
            <p:ph type="title"/>
          </p:nvPr>
        </p:nvSpPr>
        <p:spPr>
          <a:xfrm>
            <a:off x="1297500" y="393750"/>
            <a:ext cx="7038900" cy="914100"/>
          </a:xfrm>
        </p:spPr>
        <p:txBody>
          <a:bodyPr/>
          <a:lstStyle/>
          <a:p>
            <a:r>
              <a:rPr lang="en-IN" dirty="0"/>
              <a:t>Challenges :</a:t>
            </a:r>
          </a:p>
        </p:txBody>
      </p:sp>
      <p:sp>
        <p:nvSpPr>
          <p:cNvPr id="3" name="Text Placeholder 2">
            <a:extLst>
              <a:ext uri="{FF2B5EF4-FFF2-40B4-BE49-F238E27FC236}">
                <a16:creationId xmlns:a16="http://schemas.microsoft.com/office/drawing/2014/main" id="{EAC46179-A815-5D44-8532-3377EFC793FD}"/>
              </a:ext>
            </a:extLst>
          </p:cNvPr>
          <p:cNvSpPr>
            <a:spLocks noGrp="1"/>
          </p:cNvSpPr>
          <p:nvPr>
            <p:ph type="body" idx="1"/>
          </p:nvPr>
        </p:nvSpPr>
        <p:spPr>
          <a:xfrm>
            <a:off x="1297500" y="1567550"/>
            <a:ext cx="7038900" cy="2911200"/>
          </a:xfrm>
        </p:spPr>
        <p:txBody>
          <a:bodyPr/>
          <a:lstStyle/>
          <a:p>
            <a:r>
              <a:rPr lang="en-IN" dirty="0"/>
              <a:t>Features are limited made.</a:t>
            </a:r>
          </a:p>
          <a:p>
            <a:r>
              <a:rPr lang="en-IN" dirty="0"/>
              <a:t>Overfitting</a:t>
            </a:r>
          </a:p>
          <a:p>
            <a:r>
              <a:rPr lang="en-IN" dirty="0"/>
              <a:t>Most Algorithms are giving an accuracy of 1. need to relay on precision, Recall and F1 score</a:t>
            </a:r>
          </a:p>
        </p:txBody>
      </p:sp>
    </p:spTree>
    <p:extLst>
      <p:ext uri="{BB962C8B-B14F-4D97-AF65-F5344CB8AC3E}">
        <p14:creationId xmlns:p14="http://schemas.microsoft.com/office/powerpoint/2010/main" val="22929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p:txBody>
          <a:bodyPr spcFirstLastPara="1" wrap="square" lIns="91425" tIns="91425" rIns="91425" bIns="91425" anchor="ctr" anchorCtr="0">
            <a:normAutofit/>
          </a:bodyPr>
          <a:lstStyle/>
          <a:p>
            <a:pPr lvl="0"/>
            <a:r>
              <a:rPr lang="en-GB"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30" name="Title 29">
            <a:extLst>
              <a:ext uri="{FF2B5EF4-FFF2-40B4-BE49-F238E27FC236}">
                <a16:creationId xmlns:a16="http://schemas.microsoft.com/office/drawing/2014/main" id="{56DB724A-00F6-F580-CA88-4E9A65986EF1}"/>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BFBE2A0A-8F80-C893-69D7-87D37B1E3751}"/>
              </a:ext>
            </a:extLst>
          </p:cNvPr>
          <p:cNvSpPr>
            <a:spLocks noGrp="1"/>
          </p:cNvSpPr>
          <p:nvPr>
            <p:ph type="body" idx="1"/>
          </p:nvPr>
        </p:nvSpPr>
        <p:spPr>
          <a:xfrm>
            <a:off x="1297500" y="1567550"/>
            <a:ext cx="3403200" cy="2911200"/>
          </a:xfrm>
        </p:spPr>
        <p:txBody>
          <a:bodyPr>
            <a:normAutofit/>
          </a:bodyPr>
          <a:lstStyle/>
          <a:p>
            <a:r>
              <a:rPr lang="en-IN" dirty="0"/>
              <a:t>Mentor</a:t>
            </a:r>
            <a:br>
              <a:rPr lang="en-IN" dirty="0"/>
            </a:br>
            <a:r>
              <a:rPr lang="en-IN" dirty="0"/>
              <a:t>Karthik </a:t>
            </a:r>
            <a:r>
              <a:rPr lang="en-IN" dirty="0" err="1"/>
              <a:t>Muskula</a:t>
            </a:r>
            <a:br>
              <a:rPr lang="en-IN" dirty="0"/>
            </a:br>
            <a:br>
              <a:rPr lang="en-IN" dirty="0"/>
            </a:br>
            <a:r>
              <a:rPr lang="en-IN" dirty="0"/>
              <a:t>Co-Mentor </a:t>
            </a:r>
          </a:p>
          <a:p>
            <a:r>
              <a:rPr lang="en-IN" dirty="0"/>
              <a:t>Pallavi </a:t>
            </a:r>
            <a:r>
              <a:rPr lang="en-IN" dirty="0" err="1"/>
              <a:t>Bapuram</a:t>
            </a:r>
            <a:r>
              <a:rPr lang="en-IN" dirty="0"/>
              <a:t> </a:t>
            </a:r>
          </a:p>
          <a:p>
            <a:pPr lvl="0"/>
            <a:endParaRPr lang="en-GB" dirty="0">
              <a:sym typeface="Lato"/>
            </a:endParaRPr>
          </a:p>
        </p:txBody>
      </p:sp>
      <p:sp>
        <p:nvSpPr>
          <p:cNvPr id="15" name="Text Placeholder 14">
            <a:extLst>
              <a:ext uri="{FF2B5EF4-FFF2-40B4-BE49-F238E27FC236}">
                <a16:creationId xmlns:a16="http://schemas.microsoft.com/office/drawing/2014/main" id="{9617CF44-2C4E-8D2C-87EB-0ECFE3F0C202}"/>
              </a:ext>
            </a:extLst>
          </p:cNvPr>
          <p:cNvSpPr>
            <a:spLocks noGrp="1"/>
          </p:cNvSpPr>
          <p:nvPr>
            <p:ph type="body" idx="2"/>
          </p:nvPr>
        </p:nvSpPr>
        <p:spPr>
          <a:xfrm>
            <a:off x="4933221" y="1567550"/>
            <a:ext cx="3403200" cy="2911200"/>
          </a:xfrm>
        </p:spPr>
        <p:txBody>
          <a:bodyPr>
            <a:normAutofit/>
          </a:bodyPr>
          <a:lstStyle/>
          <a:p>
            <a:r>
              <a:rPr lang="en-GB" dirty="0">
                <a:sym typeface="Lato"/>
              </a:rPr>
              <a:t>Team</a:t>
            </a:r>
            <a:br>
              <a:rPr lang="en-GB" dirty="0">
                <a:sym typeface="Lato"/>
              </a:rPr>
            </a:br>
            <a:br>
              <a:rPr lang="en-GB" dirty="0">
                <a:sym typeface="Lato"/>
              </a:rPr>
            </a:br>
            <a:r>
              <a:rPr lang="en-GB" dirty="0">
                <a:sym typeface="Lato"/>
              </a:rPr>
              <a:t>Aniket </a:t>
            </a:r>
            <a:r>
              <a:rPr lang="en-GB" dirty="0" err="1">
                <a:sym typeface="Lato"/>
              </a:rPr>
              <a:t>Ajayrao</a:t>
            </a:r>
            <a:r>
              <a:rPr lang="en-GB" dirty="0">
                <a:sym typeface="Lato"/>
              </a:rPr>
              <a:t> </a:t>
            </a:r>
            <a:r>
              <a:rPr lang="en-GB" dirty="0" err="1">
                <a:sym typeface="Lato"/>
              </a:rPr>
              <a:t>Katyarmal</a:t>
            </a:r>
            <a:br>
              <a:rPr lang="en-GB" dirty="0">
                <a:sym typeface="Lato"/>
              </a:rPr>
            </a:br>
            <a:r>
              <a:rPr lang="en-GB" dirty="0">
                <a:sym typeface="Lato"/>
              </a:rPr>
              <a:t>Hari Prasath P</a:t>
            </a:r>
            <a:br>
              <a:rPr lang="en-GB" dirty="0">
                <a:sym typeface="Lato"/>
              </a:rPr>
            </a:br>
            <a:r>
              <a:rPr lang="en-GB" dirty="0">
                <a:sym typeface="Lato"/>
              </a:rPr>
              <a:t>Venkatesh Pabbati</a:t>
            </a:r>
            <a:br>
              <a:rPr lang="en-GB" dirty="0">
                <a:sym typeface="Lato"/>
              </a:rPr>
            </a:br>
            <a:r>
              <a:rPr lang="en-GB" dirty="0">
                <a:sym typeface="Lato"/>
              </a:rPr>
              <a:t>Manasi Milind More</a:t>
            </a:r>
            <a:br>
              <a:rPr lang="en-GB" dirty="0">
                <a:sym typeface="Lato"/>
              </a:rPr>
            </a:br>
            <a:r>
              <a:rPr lang="en-GB" dirty="0">
                <a:sym typeface="Lato"/>
              </a:rPr>
              <a:t>Mohammad Faraz Ahmed</a:t>
            </a:r>
            <a:br>
              <a:rPr lang="en-GB" dirty="0">
                <a:sym typeface="Lato"/>
              </a:rPr>
            </a:br>
            <a:r>
              <a:rPr lang="en-GB" dirty="0">
                <a:sym typeface="Lato"/>
              </a:rPr>
              <a:t>M A Rahman</a:t>
            </a:r>
            <a:br>
              <a:rPr lang="en-GB" dirty="0">
                <a:sym typeface="Lato"/>
              </a:rPr>
            </a:br>
            <a:r>
              <a:rPr lang="en-GB" dirty="0" err="1">
                <a:sym typeface="Lato"/>
              </a:rPr>
              <a:t>Chelloju</a:t>
            </a:r>
            <a:r>
              <a:rPr lang="en-GB" dirty="0">
                <a:sym typeface="Lato"/>
              </a:rPr>
              <a:t> </a:t>
            </a:r>
            <a:r>
              <a:rPr lang="en-GB" dirty="0" err="1">
                <a:sym typeface="Lato"/>
              </a:rPr>
              <a:t>Sreehitha</a:t>
            </a:r>
            <a:br>
              <a:rPr lang="en-GB" dirty="0">
                <a:sym typeface="Lato"/>
              </a:rPr>
            </a:b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p:spPr>
        <p:txBody>
          <a:bodyPr spcFirstLastPara="1" wrap="square" lIns="91425" tIns="91425" rIns="91425" bIns="91425" anchor="t" anchorCtr="0">
            <a:normAutofit/>
          </a:bodyPr>
          <a:lstStyle/>
          <a:p>
            <a:pPr lvl="0"/>
            <a:r>
              <a:rPr lang="en-GB">
                <a:sym typeface="Merriweather"/>
              </a:rPr>
              <a:t>Problem Statement</a:t>
            </a:r>
          </a:p>
        </p:txBody>
      </p:sp>
      <p:sp>
        <p:nvSpPr>
          <p:cNvPr id="142" name="Google Shape;142;p14"/>
          <p:cNvSpPr txBox="1">
            <a:spLocks noGrp="1"/>
          </p:cNvSpPr>
          <p:nvPr>
            <p:ph type="body" idx="1"/>
          </p:nvPr>
        </p:nvSpPr>
        <p:spPr>
          <a:xfrm>
            <a:off x="1297500" y="1567550"/>
            <a:ext cx="7038900" cy="2911200"/>
          </a:xfrm>
        </p:spPr>
        <p:txBody>
          <a:bodyPr spcFirstLastPara="1" wrap="square" lIns="91425" tIns="91425" rIns="91425" bIns="91425" anchor="t" anchorCtr="0">
            <a:normAutofit fontScale="92500" lnSpcReduction="20000"/>
          </a:bodyPr>
          <a:lstStyle/>
          <a:p>
            <a:pPr lvl="0"/>
            <a:r>
              <a:rPr lang="en-US">
                <a:sym typeface="Merriweather"/>
              </a:rPr>
              <a:t>Importance of Bankruptcy Prediction:</a:t>
            </a:r>
          </a:p>
          <a:p>
            <a:pPr lvl="0"/>
            <a:r>
              <a:rPr lang="en-US">
                <a:sym typeface="Merriweather"/>
              </a:rPr>
              <a:t>Bankruptcy prediction is a critical task for various stakeholders, including financial institutions, investors, and policymakers. Accurate prediction can help in mitigating financial risks and enhancing the stability of the financial system. By identifying companies that are likely to go bankrupt, proactive measures can be taken to manage and reduce potential losses.</a:t>
            </a:r>
          </a:p>
          <a:p>
            <a:pPr lvl="0"/>
            <a:r>
              <a:rPr lang="en-US">
                <a:sym typeface="Merriweather"/>
              </a:rPr>
              <a:t>Challenges in Bankruptcy Prediction:</a:t>
            </a:r>
          </a:p>
          <a:p>
            <a:pPr lvl="0"/>
            <a:r>
              <a:rPr lang="en-US">
                <a:sym typeface="Merriweather"/>
              </a:rPr>
              <a:t>Predicting bankruptcy is challenging due to the complexity and variability of financial data. Companies have different financial structures, and economic conditions can change rapidly, impacting the accuracy of predictions. Traditional statistical methods may not capture the non-linear relationships in the data, necessitating the use of advanced machine learning techniques.</a:t>
            </a:r>
          </a:p>
          <a:p>
            <a:pPr lvl="0"/>
            <a:r>
              <a:rPr lang="en-US">
                <a:sym typeface="Merriweather"/>
              </a:rPr>
              <a:t>Impact of Accurate Prediction:</a:t>
            </a:r>
          </a:p>
          <a:p>
            <a:pPr lvl="0"/>
            <a:r>
              <a:rPr lang="en-US">
                <a:sym typeface="Merriweather"/>
              </a:rPr>
              <a:t>An accurate bankruptcy prediction model can provide early warnings, allowing stakeholders to take preventive actions such as restructuring debts, improving cash flow management, and making informed investment decisions. It also helps in regulatory compliance and enhances the overall health of the financial ecosystem.</a:t>
            </a:r>
            <a:endParaRPr lang="en-US">
              <a:sym typeface="Arial"/>
            </a:endParaRPr>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p:spPr>
        <p:txBody>
          <a:bodyPr spcFirstLastPara="1" wrap="square" lIns="91425" tIns="91425" rIns="91425" bIns="91425" anchor="t" anchorCtr="0">
            <a:normAutofit/>
          </a:bodyPr>
          <a:lstStyle/>
          <a:p>
            <a:pPr lvl="0"/>
            <a:r>
              <a:rPr lang="en-GB">
                <a:sym typeface="Merriweather"/>
              </a:rPr>
              <a:t>Objective:</a:t>
            </a:r>
          </a:p>
        </p:txBody>
      </p:sp>
      <p:sp>
        <p:nvSpPr>
          <p:cNvPr id="148" name="Google Shape;148;p15"/>
          <p:cNvSpPr txBox="1">
            <a:spLocks noGrp="1"/>
          </p:cNvSpPr>
          <p:nvPr>
            <p:ph type="body" idx="1"/>
          </p:nvPr>
        </p:nvSpPr>
        <p:spPr>
          <a:xfrm>
            <a:off x="1297500" y="1567550"/>
            <a:ext cx="7038900" cy="2911200"/>
          </a:xfrm>
        </p:spPr>
        <p:txBody>
          <a:bodyPr spcFirstLastPara="1" wrap="square" lIns="91425" tIns="91425" rIns="91425" bIns="91425" anchor="t" anchorCtr="0">
            <a:normAutofit fontScale="92500" lnSpcReduction="20000"/>
          </a:bodyPr>
          <a:lstStyle/>
          <a:p>
            <a:pPr lvl="0"/>
            <a:r>
              <a:rPr lang="en-US">
                <a:sym typeface="Merriweather"/>
              </a:rPr>
              <a:t>Developing Predictive Models:</a:t>
            </a:r>
          </a:p>
          <a:p>
            <a:pPr lvl="0"/>
            <a:r>
              <a:rPr lang="en-US">
                <a:sym typeface="Merriweather"/>
              </a:rPr>
              <a:t>The primary objective of this project is to develop and evaluate multiple machine learning models to accurately predict bankruptcy. The models considered include Logistic Regression, Random Forest, Gradient Boosting, Support Vector Machine (SVM), and Decision Trees. Each model brings a different approach to capturing patterns in the data, thereby providing a comprehensive analysis.</a:t>
            </a:r>
          </a:p>
          <a:p>
            <a:pPr lvl="0"/>
            <a:r>
              <a:rPr lang="en-US">
                <a:sym typeface="Merriweather"/>
              </a:rPr>
              <a:t>Comparative Analysis:</a:t>
            </a:r>
          </a:p>
          <a:p>
            <a:pPr lvl="0"/>
            <a:r>
              <a:rPr lang="en-US">
                <a:sym typeface="Merriweather"/>
              </a:rPr>
              <a:t>By implementing and comparing various models, we aim to identify the most effective algorithm for bankruptcy prediction. This involves not only assessing the accuracy of the models but also understanding their strengths and weaknesses in terms of precision, recall, F1-score, and AUC (Area Under the ROC Curve).</a:t>
            </a:r>
          </a:p>
          <a:p>
            <a:pPr lvl="0"/>
            <a:r>
              <a:rPr lang="en-US">
                <a:sym typeface="Merriweather"/>
              </a:rPr>
              <a:t>Model Selection for Deployment:</a:t>
            </a:r>
          </a:p>
          <a:p>
            <a:pPr lvl="0"/>
            <a:r>
              <a:rPr lang="en-US">
                <a:sym typeface="Merriweather"/>
              </a:rPr>
              <a:t>The ultimate goal is to select the best-performing model(s) for deployment in real-world scenarios. This involves not just looking at the highest accuracy but also considering model interpretability, computational efficiency, and the ability to handle unseen data robustly.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p:spPr>
        <p:txBody>
          <a:bodyPr spcFirstLastPara="1" wrap="square" lIns="91425" tIns="91425" rIns="91425" bIns="91425" anchor="t" anchorCtr="0">
            <a:normAutofit/>
          </a:bodyPr>
          <a:lstStyle/>
          <a:p>
            <a:pPr lvl="0"/>
            <a:r>
              <a:rPr lang="en-GB" dirty="0">
                <a:sym typeface="Merriweather"/>
              </a:rPr>
              <a:t>Data Overview</a:t>
            </a:r>
          </a:p>
        </p:txBody>
      </p:sp>
      <p:sp>
        <p:nvSpPr>
          <p:cNvPr id="154" name="Google Shape;154;p16"/>
          <p:cNvSpPr txBox="1">
            <a:spLocks noGrp="1"/>
          </p:cNvSpPr>
          <p:nvPr>
            <p:ph type="body" idx="1"/>
          </p:nvPr>
        </p:nvSpPr>
        <p:spPr>
          <a:xfrm>
            <a:off x="1297500" y="1567550"/>
            <a:ext cx="7038900" cy="2911200"/>
          </a:xfrm>
        </p:spPr>
        <p:txBody>
          <a:bodyPr spcFirstLastPara="1" wrap="square" lIns="91425" tIns="91425" rIns="91425" bIns="91425" anchor="t" anchorCtr="0">
            <a:normAutofit fontScale="70000" lnSpcReduction="20000"/>
          </a:bodyPr>
          <a:lstStyle/>
          <a:p>
            <a:pPr lvl="0"/>
            <a:r>
              <a:rPr lang="en-US" dirty="0">
                <a:sym typeface="Merriweather"/>
              </a:rPr>
              <a:t>Dataset Description:</a:t>
            </a:r>
          </a:p>
          <a:p>
            <a:pPr lvl="0"/>
            <a:r>
              <a:rPr lang="en-US" dirty="0">
                <a:sym typeface="Merriweather"/>
              </a:rPr>
              <a:t>The dataset contains information on 250 companies with 7 features each. The features are designed to capture various risks and capabilities related to the companies financial and operational status.</a:t>
            </a:r>
          </a:p>
          <a:p>
            <a:pPr lvl="0"/>
            <a:r>
              <a:rPr lang="en-US" dirty="0">
                <a:sym typeface="Merriweather"/>
              </a:rPr>
              <a:t>Features:</a:t>
            </a:r>
          </a:p>
          <a:p>
            <a:pPr lvl="1"/>
            <a:r>
              <a:rPr lang="en-US" dirty="0">
                <a:sym typeface="Merriweather"/>
              </a:rPr>
              <a:t>Industrial Risk: This shows the risk level of the industry in which the company operates</a:t>
            </a:r>
          </a:p>
          <a:p>
            <a:pPr lvl="1"/>
            <a:endParaRPr lang="en-US" dirty="0">
              <a:sym typeface="Merriweather"/>
            </a:endParaRPr>
          </a:p>
          <a:p>
            <a:pPr lvl="1"/>
            <a:r>
              <a:rPr lang="en-US" dirty="0">
                <a:sym typeface="Merriweather"/>
              </a:rPr>
              <a:t>Management Risk: This indicates the risk associated with the company's management practices.</a:t>
            </a:r>
          </a:p>
          <a:p>
            <a:pPr lvl="1"/>
            <a:endParaRPr lang="en-US" dirty="0">
              <a:sym typeface="Merriweather"/>
            </a:endParaRPr>
          </a:p>
          <a:p>
            <a:pPr lvl="1"/>
            <a:r>
              <a:rPr lang="en-US" dirty="0">
                <a:sym typeface="Merriweather"/>
              </a:rPr>
              <a:t>Financial Flexibility: This reflects how easily the company can manage its financial obligations.</a:t>
            </a:r>
          </a:p>
          <a:p>
            <a:pPr lvl="1"/>
            <a:endParaRPr lang="en-US" dirty="0">
              <a:sym typeface="Merriweather"/>
            </a:endParaRPr>
          </a:p>
          <a:p>
            <a:pPr lvl="1"/>
            <a:r>
              <a:rPr lang="en-US" dirty="0">
                <a:sym typeface="Merriweather"/>
              </a:rPr>
              <a:t>Credibility: This measures how credible or trustworthy the company is perceived to be.</a:t>
            </a:r>
          </a:p>
          <a:p>
            <a:pPr lvl="1"/>
            <a:endParaRPr lang="en-US" dirty="0">
              <a:sym typeface="Merriweather"/>
            </a:endParaRPr>
          </a:p>
          <a:p>
            <a:pPr lvl="1"/>
            <a:r>
              <a:rPr lang="en-US" dirty="0">
                <a:sym typeface="Merriweather"/>
              </a:rPr>
              <a:t>Competitiveness: This assesses how competitive the company is within its industry.</a:t>
            </a:r>
          </a:p>
          <a:p>
            <a:pPr lvl="1"/>
            <a:endParaRPr lang="en-US" dirty="0">
              <a:sym typeface="Merriweather"/>
            </a:endParaRPr>
          </a:p>
          <a:p>
            <a:pPr lvl="1"/>
            <a:r>
              <a:rPr lang="en-US" dirty="0">
                <a:sym typeface="Merriweather"/>
              </a:rPr>
              <a:t>Operating Risk: This shows the risk associated with the company's operations.</a:t>
            </a:r>
          </a:p>
          <a:p>
            <a:pPr lvl="1"/>
            <a:endParaRPr lang="en-US" dirty="0">
              <a:sym typeface="Merriweather"/>
            </a:endParaRPr>
          </a:p>
          <a:p>
            <a:pPr lvl="1"/>
            <a:r>
              <a:rPr lang="en-US" dirty="0">
                <a:sym typeface="Merriweather"/>
              </a:rPr>
              <a:t>Target Variable Class: This is the target variable that indicates whether the company went bankrupt or not.</a:t>
            </a:r>
          </a:p>
          <a:p>
            <a:pPr lvl="1"/>
            <a:endParaRPr lang="en-US" dirty="0">
              <a:sym typeface="Merriweather"/>
            </a:endParaRPr>
          </a:p>
          <a:p>
            <a:pPr lvl="1"/>
            <a:r>
              <a:rPr lang="en-US" dirty="0">
                <a:sym typeface="Merriweather"/>
              </a:rPr>
              <a:t>Initial Dataset Size: 250 samples</a:t>
            </a:r>
          </a:p>
          <a:p>
            <a:pPr lvl="1"/>
            <a:endParaRPr lang="en-US" dirty="0">
              <a:sym typeface="Merriweather"/>
            </a:endParaRPr>
          </a:p>
          <a:p>
            <a:pPr lvl="1"/>
            <a:r>
              <a:rPr lang="en-US" dirty="0">
                <a:sym typeface="Merriweather"/>
              </a:rPr>
              <a:t>Post-Preprocessing Size: 103 samples (after removing 147 duplicate entries)</a:t>
            </a:r>
            <a:endParaRPr lang="en-US" dirty="0">
              <a:sym typeface="Arial"/>
            </a:endParaRPr>
          </a:p>
          <a:p>
            <a:pPr lvl="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p:spPr>
        <p:txBody>
          <a:bodyPr spcFirstLastPara="1" wrap="square" lIns="91425" tIns="91425" rIns="91425" bIns="91425" anchor="t" anchorCtr="0">
            <a:noAutofit/>
          </a:bodyPr>
          <a:lstStyle/>
          <a:p>
            <a:pPr lvl="0"/>
            <a:r>
              <a:rPr lang="en-GB" dirty="0">
                <a:sym typeface="Merriweather"/>
              </a:rPr>
              <a:t>Data Preprocessing</a:t>
            </a:r>
            <a:endParaRPr lang="en-GB" dirty="0"/>
          </a:p>
        </p:txBody>
      </p:sp>
      <p:sp>
        <p:nvSpPr>
          <p:cNvPr id="160" name="Google Shape;160;p17"/>
          <p:cNvSpPr txBox="1">
            <a:spLocks noGrp="1"/>
          </p:cNvSpPr>
          <p:nvPr>
            <p:ph type="body" idx="1"/>
          </p:nvPr>
        </p:nvSpPr>
        <p:spPr>
          <a:xfrm>
            <a:off x="1297500" y="1567550"/>
            <a:ext cx="7038900" cy="2911200"/>
          </a:xfrm>
        </p:spPr>
        <p:txBody>
          <a:bodyPr spcFirstLastPara="1" wrap="square" lIns="91425" tIns="91425" rIns="91425" bIns="91425" anchor="t" anchorCtr="0">
            <a:normAutofit/>
          </a:bodyPr>
          <a:lstStyle/>
          <a:p>
            <a:pPr lvl="0"/>
            <a:r>
              <a:rPr lang="en-US" dirty="0">
                <a:sym typeface="Arial"/>
              </a:rPr>
              <a:t>Check for Null Values:</a:t>
            </a:r>
          </a:p>
          <a:p>
            <a:pPr lvl="0"/>
            <a:r>
              <a:rPr lang="en-US" dirty="0">
                <a:sym typeface="Arial"/>
              </a:rPr>
              <a:t>"Ensured no missing values."</a:t>
            </a:r>
          </a:p>
          <a:p>
            <a:pPr lvl="0"/>
            <a:r>
              <a:rPr lang="en-US" dirty="0">
                <a:sym typeface="Arial"/>
              </a:rPr>
              <a:t>Check for Duplicate Values:</a:t>
            </a:r>
          </a:p>
          <a:p>
            <a:pPr lvl="0"/>
            <a:r>
              <a:rPr lang="en-US" dirty="0">
                <a:sym typeface="Arial"/>
              </a:rPr>
              <a:t>"Identified duplicate records."</a:t>
            </a:r>
          </a:p>
          <a:p>
            <a:pPr lvl="0"/>
            <a:r>
              <a:rPr lang="en-US" dirty="0">
                <a:sym typeface="Arial"/>
              </a:rPr>
              <a:t>Dropping Duplicates:</a:t>
            </a:r>
          </a:p>
          <a:p>
            <a:pPr lvl="0"/>
            <a:r>
              <a:rPr lang="en-US" dirty="0">
                <a:sym typeface="Arial"/>
              </a:rPr>
              <a:t>"Removed duplicate entries."</a:t>
            </a:r>
          </a:p>
          <a:p>
            <a:pPr lvl="0"/>
            <a:r>
              <a:rPr lang="en-US" dirty="0">
                <a:sym typeface="Arial"/>
              </a:rPr>
              <a:t>Statistical Summary:</a:t>
            </a:r>
          </a:p>
          <a:p>
            <a:pPr lvl="0"/>
            <a:r>
              <a:rPr lang="en-US" dirty="0">
                <a:sym typeface="Arial"/>
              </a:rPr>
              <a:t>"Summarized data statistics."</a:t>
            </a:r>
          </a:p>
          <a:p>
            <a:pPr lvl="0"/>
            <a:endParaRPr lang="en-US" dirty="0">
              <a:sym typeface="Merriweather"/>
            </a:endParaRPr>
          </a:p>
        </p:txBody>
      </p:sp>
      <p:pic>
        <p:nvPicPr>
          <p:cNvPr id="161" name="Google Shape;161;p17"/>
          <p:cNvPicPr preferRelativeResize="0"/>
          <p:nvPr/>
        </p:nvPicPr>
        <p:blipFill>
          <a:blip r:embed="rId3">
            <a:alphaModFix/>
          </a:blip>
          <a:stretch>
            <a:fillRect/>
          </a:stretch>
        </p:blipFill>
        <p:spPr>
          <a:xfrm>
            <a:off x="6238991" y="3050036"/>
            <a:ext cx="1383172" cy="1328935"/>
          </a:xfrm>
          <a:prstGeom prst="rect">
            <a:avLst/>
          </a:prstGeom>
          <a:noFill/>
          <a:ln>
            <a:noFill/>
          </a:ln>
        </p:spPr>
      </p:pic>
      <p:pic>
        <p:nvPicPr>
          <p:cNvPr id="162" name="Google Shape;162;p17"/>
          <p:cNvPicPr preferRelativeResize="0"/>
          <p:nvPr/>
        </p:nvPicPr>
        <p:blipFill>
          <a:blip r:embed="rId4">
            <a:alphaModFix/>
          </a:blip>
          <a:stretch>
            <a:fillRect/>
          </a:stretch>
        </p:blipFill>
        <p:spPr>
          <a:xfrm>
            <a:off x="3842550" y="2813850"/>
            <a:ext cx="5133776" cy="2032300"/>
          </a:xfrm>
          <a:prstGeom prst="rect">
            <a:avLst/>
          </a:prstGeom>
          <a:noFill/>
          <a:ln>
            <a:noFill/>
          </a:ln>
        </p:spPr>
      </p:pic>
      <p:pic>
        <p:nvPicPr>
          <p:cNvPr id="163" name="Google Shape;163;p17"/>
          <p:cNvPicPr preferRelativeResize="0"/>
          <p:nvPr/>
        </p:nvPicPr>
        <p:blipFill>
          <a:blip r:embed="rId3">
            <a:alphaModFix/>
          </a:blip>
          <a:stretch>
            <a:fillRect/>
          </a:stretch>
        </p:blipFill>
        <p:spPr>
          <a:xfrm>
            <a:off x="5693850" y="953525"/>
            <a:ext cx="1928300" cy="1500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5" name="Title 4">
            <a:extLst>
              <a:ext uri="{FF2B5EF4-FFF2-40B4-BE49-F238E27FC236}">
                <a16:creationId xmlns:a16="http://schemas.microsoft.com/office/drawing/2014/main" id="{1DC6DB56-61A9-A06A-9A4B-ECE6D79D15AB}"/>
              </a:ext>
            </a:extLst>
          </p:cNvPr>
          <p:cNvSpPr>
            <a:spLocks noGrp="1"/>
          </p:cNvSpPr>
          <p:nvPr>
            <p:ph type="title"/>
          </p:nvPr>
        </p:nvSpPr>
        <p:spPr>
          <a:xfrm>
            <a:off x="1297500" y="393750"/>
            <a:ext cx="7038900" cy="914100"/>
          </a:xfrm>
        </p:spPr>
        <p:txBody>
          <a:bodyPr/>
          <a:lstStyle/>
          <a:p>
            <a:r>
              <a:rPr lang="en-GB" dirty="0">
                <a:sym typeface="Merriweather"/>
              </a:rPr>
              <a:t>Models Implemented</a:t>
            </a:r>
            <a:endParaRPr lang="en-IN" dirty="0"/>
          </a:p>
        </p:txBody>
      </p:sp>
      <p:sp>
        <p:nvSpPr>
          <p:cNvPr id="169" name="Google Shape;169;p18"/>
          <p:cNvSpPr txBox="1">
            <a:spLocks noGrp="1"/>
          </p:cNvSpPr>
          <p:nvPr>
            <p:ph type="body" idx="1"/>
          </p:nvPr>
        </p:nvSpPr>
        <p:spPr>
          <a:xfrm>
            <a:off x="1297500" y="1567550"/>
            <a:ext cx="7038900" cy="2911200"/>
          </a:xfrm>
        </p:spPr>
        <p:txBody>
          <a:bodyPr spcFirstLastPara="1" wrap="square" lIns="91425" tIns="91425" rIns="91425" bIns="91425" anchor="t" anchorCtr="0">
            <a:normAutofit/>
          </a:bodyPr>
          <a:lstStyle/>
          <a:p>
            <a:pPr marL="146050" lvl="0" indent="0">
              <a:buNone/>
            </a:pPr>
            <a:r>
              <a:rPr lang="en-US" dirty="0">
                <a:sym typeface="Merriweather"/>
              </a:rPr>
              <a:t>List of Models:</a:t>
            </a:r>
          </a:p>
          <a:p>
            <a:pPr marL="146050" lvl="0" indent="0">
              <a:buNone/>
            </a:pPr>
            <a:endParaRPr lang="en-US" dirty="0">
              <a:sym typeface="Merriweather"/>
            </a:endParaRPr>
          </a:p>
          <a:p>
            <a:pPr lvl="0"/>
            <a:r>
              <a:rPr lang="en-US" dirty="0">
                <a:sym typeface="Merriweather"/>
              </a:rPr>
              <a:t>Logistic Regression</a:t>
            </a:r>
          </a:p>
          <a:p>
            <a:pPr lvl="0"/>
            <a:r>
              <a:rPr lang="en-US" dirty="0">
                <a:sym typeface="Merriweather"/>
              </a:rPr>
              <a:t>Random Forest</a:t>
            </a:r>
          </a:p>
          <a:p>
            <a:pPr lvl="0"/>
            <a:r>
              <a:rPr lang="en-US" dirty="0">
                <a:sym typeface="Merriweather"/>
              </a:rPr>
              <a:t>Gradient Boosting</a:t>
            </a:r>
          </a:p>
          <a:p>
            <a:pPr lvl="0"/>
            <a:r>
              <a:rPr lang="en-US" dirty="0">
                <a:sym typeface="Merriweather"/>
              </a:rPr>
              <a:t>Support Vector Machine (SVM)</a:t>
            </a:r>
          </a:p>
          <a:p>
            <a:pPr lvl="0"/>
            <a:r>
              <a:rPr lang="en-US" dirty="0">
                <a:sym typeface="Merriweather"/>
              </a:rPr>
              <a:t>Decision Trees</a:t>
            </a:r>
          </a:p>
          <a:p>
            <a:pPr lvl="0"/>
            <a:r>
              <a:rPr lang="en-US" dirty="0">
                <a:sym typeface="Merriweather"/>
              </a:rPr>
              <a:t>Brief Explanation: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p:txBody>
          <a:bodyPr spcFirstLastPara="1" wrap="square" lIns="91425" tIns="91425" rIns="91425" bIns="91425" anchor="ctr" anchorCtr="0">
            <a:normAutofit/>
          </a:bodyPr>
          <a:lstStyle/>
          <a:p>
            <a:pPr lvl="0"/>
            <a:endParaRPr lang="en-US" dirty="0"/>
          </a:p>
        </p:txBody>
      </p:sp>
      <p:sp>
        <p:nvSpPr>
          <p:cNvPr id="5" name="Text Placeholder 4">
            <a:extLst>
              <a:ext uri="{FF2B5EF4-FFF2-40B4-BE49-F238E27FC236}">
                <a16:creationId xmlns:a16="http://schemas.microsoft.com/office/drawing/2014/main" id="{2A889739-193F-36FA-7B5C-B3D6C83467C0}"/>
              </a:ext>
            </a:extLst>
          </p:cNvPr>
          <p:cNvSpPr>
            <a:spLocks noGrp="1"/>
          </p:cNvSpPr>
          <p:nvPr>
            <p:ph type="body" idx="1"/>
          </p:nvPr>
        </p:nvSpPr>
        <p:spPr/>
        <p:txBody>
          <a:bodyPr>
            <a:normAutofit fontScale="85000" lnSpcReduction="20000"/>
          </a:bodyPr>
          <a:lstStyle/>
          <a:p>
            <a:pPr lvl="0"/>
            <a:r>
              <a:rPr lang="en-US" dirty="0">
                <a:sym typeface="Merriweather"/>
              </a:rPr>
              <a:t>1. Logistic Regression:</a:t>
            </a:r>
          </a:p>
          <a:p>
            <a:pPr lvl="0"/>
            <a:r>
              <a:rPr lang="en-US" dirty="0">
                <a:sym typeface="Merriweather"/>
              </a:rPr>
              <a:t>A linear model used for binary classification tasks. It models the probability that a given input point belongs to a certain class using the logistic function. Logistic Regression is interpretable and works well when the relationship between features and the target is approximately linear.</a:t>
            </a:r>
          </a:p>
          <a:p>
            <a:pPr lvl="0"/>
            <a:endParaRPr lang="en-US" dirty="0">
              <a:sym typeface="Merriweather"/>
            </a:endParaRPr>
          </a:p>
          <a:p>
            <a:pPr lvl="0"/>
            <a:r>
              <a:rPr lang="en-US" dirty="0">
                <a:sym typeface="Merriweather"/>
              </a:rPr>
              <a:t>2. Random Forest:</a:t>
            </a:r>
          </a:p>
          <a:p>
            <a:pPr lvl="0"/>
            <a:endParaRPr lang="en-US" dirty="0">
              <a:sym typeface="Merriweather"/>
            </a:endParaRPr>
          </a:p>
          <a:p>
            <a:pPr lvl="0"/>
            <a:r>
              <a:rPr lang="en-US" dirty="0">
                <a:sym typeface="Merriweather"/>
              </a:rPr>
              <a:t>An ensemble learning method that constructs multiple decision trees during training and outputs the mode of the classes (classification) of the individual trees. It reduces overfitting and improves accuracy by averaging multiple trees.</a:t>
            </a:r>
          </a:p>
          <a:p>
            <a:pPr lvl="0"/>
            <a:endParaRPr lang="en-US" dirty="0">
              <a:sym typeface="Merriweather"/>
            </a:endParaRPr>
          </a:p>
          <a:p>
            <a:pPr lvl="0"/>
            <a:r>
              <a:rPr lang="en-US" dirty="0">
                <a:sym typeface="Merriweather"/>
              </a:rPr>
              <a:t>3. Gradient Boosting:</a:t>
            </a:r>
          </a:p>
          <a:p>
            <a:pPr lvl="0"/>
            <a:endParaRPr lang="en-US" dirty="0">
              <a:sym typeface="Merriweather"/>
            </a:endParaRPr>
          </a:p>
          <a:p>
            <a:pPr lvl="0"/>
            <a:r>
              <a:rPr lang="en-US" dirty="0">
                <a:sym typeface="Merriweather"/>
              </a:rPr>
              <a:t>An ensemble technique that builds models sequentially, with each new model correcting errors made by the previous ones. It uses a gradient descent algorithm to minimize the loss when adding new models. Gradient Boosting is known for its high predictive accuracy.</a:t>
            </a:r>
          </a:p>
          <a:p>
            <a:pPr lvl="0"/>
            <a:endParaRPr lang="en-US" dirty="0">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95651-B05A-A637-3C80-6DCCEA9E3A5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9A7DA6A-3141-6918-B93F-65153857FE7E}"/>
              </a:ext>
            </a:extLst>
          </p:cNvPr>
          <p:cNvSpPr>
            <a:spLocks noGrp="1"/>
          </p:cNvSpPr>
          <p:nvPr>
            <p:ph type="body" idx="1"/>
          </p:nvPr>
        </p:nvSpPr>
        <p:spPr/>
        <p:txBody>
          <a:bodyPr>
            <a:normAutofit lnSpcReduction="10000"/>
          </a:bodyPr>
          <a:lstStyle/>
          <a:p>
            <a:pPr lvl="0"/>
            <a:r>
              <a:rPr lang="en-US" dirty="0">
                <a:sym typeface="Merriweather"/>
              </a:rPr>
              <a:t>4. Support Vector Machine (SVM):</a:t>
            </a:r>
          </a:p>
          <a:p>
            <a:pPr lvl="0"/>
            <a:endParaRPr lang="en-US" dirty="0">
              <a:sym typeface="Merriweather"/>
            </a:endParaRPr>
          </a:p>
          <a:p>
            <a:pPr lvl="0"/>
            <a:r>
              <a:rPr lang="en-US" dirty="0">
                <a:sym typeface="Merriweather"/>
              </a:rPr>
              <a:t>A powerful classification method that finds the hyperplane which best separates the data into different classes. It works well for both linear and non-linear data through the use of kernel functions, making it versatile and effective in high-dimensional spaces.</a:t>
            </a:r>
          </a:p>
          <a:p>
            <a:pPr lvl="0"/>
            <a:endParaRPr lang="en-US" dirty="0">
              <a:sym typeface="Merriweather"/>
            </a:endParaRPr>
          </a:p>
          <a:p>
            <a:pPr lvl="0"/>
            <a:r>
              <a:rPr lang="en-US" dirty="0">
                <a:sym typeface="Merriweather"/>
              </a:rPr>
              <a:t>5. Decision Trees:</a:t>
            </a:r>
          </a:p>
          <a:p>
            <a:pPr lvl="0"/>
            <a:endParaRPr lang="en-US" dirty="0">
              <a:sym typeface="Merriweather"/>
            </a:endParaRPr>
          </a:p>
          <a:p>
            <a:pPr lvl="0"/>
            <a:r>
              <a:rPr lang="en-US" dirty="0">
                <a:sym typeface="Merriweather"/>
              </a:rPr>
              <a:t>A non-linear model that splits the data into subsets based on the value of input features, forming a tree structure. Each node represents a feature, each branch represents a decision rule, and each leaf represents an outcome. Decision Trees are simple to understand and interpret but can easily overfit.</a:t>
            </a:r>
            <a:endParaRPr lang="en-IN" dirty="0"/>
          </a:p>
          <a:p>
            <a:endParaRPr lang="en-IN" dirty="0"/>
          </a:p>
        </p:txBody>
      </p:sp>
    </p:spTree>
    <p:extLst>
      <p:ext uri="{BB962C8B-B14F-4D97-AF65-F5344CB8AC3E}">
        <p14:creationId xmlns:p14="http://schemas.microsoft.com/office/powerpoint/2010/main" val="3886370334"/>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1081</Words>
  <Application>Microsoft Office PowerPoint</Application>
  <PresentationFormat>On-screen Show (16:9)</PresentationFormat>
  <Paragraphs>102</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Lato</vt:lpstr>
      <vt:lpstr>Merriweather</vt:lpstr>
      <vt:lpstr>Montserrat</vt:lpstr>
      <vt:lpstr>Roboto</vt:lpstr>
      <vt:lpstr>Arial</vt:lpstr>
      <vt:lpstr>Focus</vt:lpstr>
      <vt:lpstr>Bankruptcy Prevention Model</vt:lpstr>
      <vt:lpstr>PowerPoint Presentation</vt:lpstr>
      <vt:lpstr>Problem Statement</vt:lpstr>
      <vt:lpstr>Objective:</vt:lpstr>
      <vt:lpstr>Data Overview</vt:lpstr>
      <vt:lpstr>Data Preprocessing</vt:lpstr>
      <vt:lpstr>Models Implemented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Venkatesh Pabbati</cp:lastModifiedBy>
  <cp:revision>6</cp:revision>
  <dcterms:modified xsi:type="dcterms:W3CDTF">2024-08-09T07:02:32Z</dcterms:modified>
</cp:coreProperties>
</file>