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7/1/2024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7/1/2024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7/1/2024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7/1/2024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7/1/2024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7/1/2024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7/1/2024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7/1/2024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9BADA-3142-3891-073F-FDB01B3539C0}"/>
              </a:ext>
            </a:extLst>
          </p:cNvPr>
          <p:cNvSpPr>
            <a:spLocks noGrp="1"/>
          </p:cNvSpPr>
          <p:nvPr>
            <p:ph type="ctrTitle"/>
          </p:nvPr>
        </p:nvSpPr>
        <p:spPr/>
        <p:txBody>
          <a:bodyPr/>
          <a:lstStyle/>
          <a:p>
            <a:r>
              <a:rPr lang="en-US" b="1" dirty="0"/>
              <a:t>Book Recommendation</a:t>
            </a:r>
            <a:endParaRPr lang="en-IN" b="1" dirty="0"/>
          </a:p>
        </p:txBody>
      </p:sp>
      <p:sp>
        <p:nvSpPr>
          <p:cNvPr id="3" name="Subtitle 2">
            <a:extLst>
              <a:ext uri="{FF2B5EF4-FFF2-40B4-BE49-F238E27FC236}">
                <a16:creationId xmlns:a16="http://schemas.microsoft.com/office/drawing/2014/main" id="{F20A34C8-6C54-ADC2-CAC0-3CA84AAA1F8C}"/>
              </a:ext>
            </a:extLst>
          </p:cNvPr>
          <p:cNvSpPr>
            <a:spLocks noGrp="1"/>
          </p:cNvSpPr>
          <p:nvPr>
            <p:ph type="subTitle" idx="1"/>
          </p:nvPr>
        </p:nvSpPr>
        <p:spPr/>
        <p:txBody>
          <a:bodyPr/>
          <a:lstStyle/>
          <a:p>
            <a:r>
              <a:rPr lang="en-US" dirty="0"/>
              <a:t>Group 2</a:t>
            </a:r>
            <a:endParaRPr lang="en-IN" dirty="0"/>
          </a:p>
        </p:txBody>
      </p:sp>
    </p:spTree>
    <p:extLst>
      <p:ext uri="{BB962C8B-B14F-4D97-AF65-F5344CB8AC3E}">
        <p14:creationId xmlns:p14="http://schemas.microsoft.com/office/powerpoint/2010/main" val="2865746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6D0058-20C9-EC4B-3801-24DC6DB26105}"/>
              </a:ext>
            </a:extLst>
          </p:cNvPr>
          <p:cNvSpPr>
            <a:spLocks noGrp="1"/>
          </p:cNvSpPr>
          <p:nvPr>
            <p:ph idx="4294967295"/>
          </p:nvPr>
        </p:nvSpPr>
        <p:spPr>
          <a:xfrm>
            <a:off x="1332437" y="575495"/>
            <a:ext cx="10058400" cy="4022725"/>
          </a:xfrm>
        </p:spPr>
        <p:txBody>
          <a:bodyPr/>
          <a:lstStyle/>
          <a:p>
            <a:r>
              <a:rPr lang="en-US" dirty="0"/>
              <a:t>We create a function based on similarity score where user enters a book and will get book recommendations. </a:t>
            </a:r>
            <a:endParaRPr lang="en-IN" dirty="0"/>
          </a:p>
        </p:txBody>
      </p:sp>
      <p:pic>
        <p:nvPicPr>
          <p:cNvPr id="5" name="Picture 4">
            <a:extLst>
              <a:ext uri="{FF2B5EF4-FFF2-40B4-BE49-F238E27FC236}">
                <a16:creationId xmlns:a16="http://schemas.microsoft.com/office/drawing/2014/main" id="{6134A3AE-391F-B244-ABC4-308490756865}"/>
              </a:ext>
            </a:extLst>
          </p:cNvPr>
          <p:cNvPicPr>
            <a:picLocks noChangeAspect="1"/>
          </p:cNvPicPr>
          <p:nvPr/>
        </p:nvPicPr>
        <p:blipFill>
          <a:blip r:embed="rId2"/>
          <a:stretch>
            <a:fillRect/>
          </a:stretch>
        </p:blipFill>
        <p:spPr>
          <a:xfrm>
            <a:off x="1332436" y="1662731"/>
            <a:ext cx="9602361" cy="4022724"/>
          </a:xfrm>
          <a:prstGeom prst="rect">
            <a:avLst/>
          </a:prstGeom>
        </p:spPr>
      </p:pic>
    </p:spTree>
    <p:extLst>
      <p:ext uri="{BB962C8B-B14F-4D97-AF65-F5344CB8AC3E}">
        <p14:creationId xmlns:p14="http://schemas.microsoft.com/office/powerpoint/2010/main" val="340208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2C9D4-78A0-5704-7B6E-1B206E5FC5F2}"/>
              </a:ext>
            </a:extLst>
          </p:cNvPr>
          <p:cNvSpPr>
            <a:spLocks noGrp="1"/>
          </p:cNvSpPr>
          <p:nvPr>
            <p:ph type="title"/>
          </p:nvPr>
        </p:nvSpPr>
        <p:spPr/>
        <p:txBody>
          <a:bodyPr>
            <a:normAutofit fontScale="90000"/>
          </a:bodyPr>
          <a:lstStyle/>
          <a:p>
            <a:r>
              <a:rPr lang="en-IN" b="1" dirty="0"/>
              <a:t>Recommendation using Google </a:t>
            </a:r>
            <a:r>
              <a:rPr lang="en-IN" b="1" dirty="0" err="1"/>
              <a:t>Tensorflow</a:t>
            </a:r>
            <a:br>
              <a:rPr lang="en-IN" b="1" dirty="0"/>
            </a:br>
            <a:endParaRPr lang="en-IN" dirty="0"/>
          </a:p>
        </p:txBody>
      </p:sp>
      <p:sp>
        <p:nvSpPr>
          <p:cNvPr id="3" name="Content Placeholder 2">
            <a:extLst>
              <a:ext uri="{FF2B5EF4-FFF2-40B4-BE49-F238E27FC236}">
                <a16:creationId xmlns:a16="http://schemas.microsoft.com/office/drawing/2014/main" id="{91B4C58B-6781-4799-28C5-76811B50A20C}"/>
              </a:ext>
            </a:extLst>
          </p:cNvPr>
          <p:cNvSpPr>
            <a:spLocks noGrp="1"/>
          </p:cNvSpPr>
          <p:nvPr>
            <p:ph idx="1"/>
          </p:nvPr>
        </p:nvSpPr>
        <p:spPr/>
        <p:txBody>
          <a:bodyPr/>
          <a:lstStyle/>
          <a:p>
            <a:r>
              <a:rPr lang="en-US" dirty="0"/>
              <a:t>Created database with user-id, book-id and ratings. </a:t>
            </a:r>
          </a:p>
          <a:p>
            <a:r>
              <a:rPr lang="en-US" dirty="0"/>
              <a:t>Create 2 other columns with unique user-id’s and unique book-id’s. </a:t>
            </a:r>
          </a:p>
          <a:p>
            <a:r>
              <a:rPr lang="en-US" dirty="0"/>
              <a:t>Change database to </a:t>
            </a:r>
            <a:r>
              <a:rPr lang="en-US" dirty="0" err="1"/>
              <a:t>tensorflow</a:t>
            </a:r>
            <a:r>
              <a:rPr lang="en-US" dirty="0"/>
              <a:t> slices. </a:t>
            </a:r>
          </a:p>
          <a:p>
            <a:r>
              <a:rPr lang="en-US" dirty="0"/>
              <a:t>Create training data and train the model. </a:t>
            </a:r>
          </a:p>
          <a:p>
            <a:endParaRPr lang="en-US" dirty="0"/>
          </a:p>
          <a:p>
            <a:pPr marL="0" indent="0">
              <a:buNone/>
            </a:pPr>
            <a:endParaRPr lang="en-IN" dirty="0"/>
          </a:p>
        </p:txBody>
      </p:sp>
      <p:pic>
        <p:nvPicPr>
          <p:cNvPr id="5" name="Picture 4">
            <a:extLst>
              <a:ext uri="{FF2B5EF4-FFF2-40B4-BE49-F238E27FC236}">
                <a16:creationId xmlns:a16="http://schemas.microsoft.com/office/drawing/2014/main" id="{FEEE6722-638D-264E-395F-0BE6E8032293}"/>
              </a:ext>
            </a:extLst>
          </p:cNvPr>
          <p:cNvPicPr>
            <a:picLocks noChangeAspect="1"/>
          </p:cNvPicPr>
          <p:nvPr/>
        </p:nvPicPr>
        <p:blipFill>
          <a:blip r:embed="rId2"/>
          <a:stretch>
            <a:fillRect/>
          </a:stretch>
        </p:blipFill>
        <p:spPr>
          <a:xfrm>
            <a:off x="1097280" y="3693543"/>
            <a:ext cx="9428048" cy="2383018"/>
          </a:xfrm>
          <a:prstGeom prst="rect">
            <a:avLst/>
          </a:prstGeom>
        </p:spPr>
      </p:pic>
    </p:spTree>
    <p:extLst>
      <p:ext uri="{BB962C8B-B14F-4D97-AF65-F5344CB8AC3E}">
        <p14:creationId xmlns:p14="http://schemas.microsoft.com/office/powerpoint/2010/main" val="4274159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51A45C-5C58-BB49-F3A7-3E8A841B7AF8}"/>
              </a:ext>
            </a:extLst>
          </p:cNvPr>
          <p:cNvSpPr>
            <a:spLocks noGrp="1"/>
          </p:cNvSpPr>
          <p:nvPr>
            <p:ph idx="4294967295"/>
          </p:nvPr>
        </p:nvSpPr>
        <p:spPr>
          <a:xfrm>
            <a:off x="1066800" y="367658"/>
            <a:ext cx="10058400" cy="4022725"/>
          </a:xfrm>
        </p:spPr>
        <p:txBody>
          <a:bodyPr/>
          <a:lstStyle/>
          <a:p>
            <a:r>
              <a:rPr lang="en-US" dirty="0"/>
              <a:t>Create function to show recommended books based on entered user id.  5 Books are recommended. </a:t>
            </a:r>
            <a:endParaRPr lang="en-IN" dirty="0"/>
          </a:p>
        </p:txBody>
      </p:sp>
      <p:pic>
        <p:nvPicPr>
          <p:cNvPr id="9" name="Picture 8">
            <a:extLst>
              <a:ext uri="{FF2B5EF4-FFF2-40B4-BE49-F238E27FC236}">
                <a16:creationId xmlns:a16="http://schemas.microsoft.com/office/drawing/2014/main" id="{8FC893B8-9D58-6015-81BE-4F8F9414B055}"/>
              </a:ext>
            </a:extLst>
          </p:cNvPr>
          <p:cNvPicPr>
            <a:picLocks noChangeAspect="1"/>
          </p:cNvPicPr>
          <p:nvPr/>
        </p:nvPicPr>
        <p:blipFill>
          <a:blip r:embed="rId2"/>
          <a:stretch>
            <a:fillRect/>
          </a:stretch>
        </p:blipFill>
        <p:spPr>
          <a:xfrm>
            <a:off x="437360" y="1094273"/>
            <a:ext cx="11317279" cy="3296110"/>
          </a:xfrm>
          <a:prstGeom prst="rect">
            <a:avLst/>
          </a:prstGeom>
        </p:spPr>
      </p:pic>
      <p:pic>
        <p:nvPicPr>
          <p:cNvPr id="11" name="Picture 10">
            <a:extLst>
              <a:ext uri="{FF2B5EF4-FFF2-40B4-BE49-F238E27FC236}">
                <a16:creationId xmlns:a16="http://schemas.microsoft.com/office/drawing/2014/main" id="{6188EC78-0926-0CD5-0A67-48BE06AE328A}"/>
              </a:ext>
            </a:extLst>
          </p:cNvPr>
          <p:cNvPicPr>
            <a:picLocks noChangeAspect="1"/>
          </p:cNvPicPr>
          <p:nvPr/>
        </p:nvPicPr>
        <p:blipFill>
          <a:blip r:embed="rId3"/>
          <a:stretch>
            <a:fillRect/>
          </a:stretch>
        </p:blipFill>
        <p:spPr>
          <a:xfrm>
            <a:off x="825441" y="4561106"/>
            <a:ext cx="5439172" cy="1695400"/>
          </a:xfrm>
          <a:prstGeom prst="rect">
            <a:avLst/>
          </a:prstGeom>
        </p:spPr>
      </p:pic>
    </p:spTree>
    <p:extLst>
      <p:ext uri="{BB962C8B-B14F-4D97-AF65-F5344CB8AC3E}">
        <p14:creationId xmlns:p14="http://schemas.microsoft.com/office/powerpoint/2010/main" val="187357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5A05E-42F9-3F20-5D01-EFC811262FE1}"/>
              </a:ext>
            </a:extLst>
          </p:cNvPr>
          <p:cNvSpPr>
            <a:spLocks noGrp="1"/>
          </p:cNvSpPr>
          <p:nvPr>
            <p:ph type="title"/>
          </p:nvPr>
        </p:nvSpPr>
        <p:spPr>
          <a:xfrm>
            <a:off x="1066800" y="988906"/>
            <a:ext cx="10058400" cy="748454"/>
          </a:xfrm>
        </p:spPr>
        <p:txBody>
          <a:bodyPr/>
          <a:lstStyle/>
          <a:p>
            <a:r>
              <a:rPr lang="en-US" dirty="0"/>
              <a:t>Deploying the Model (Collaborative)</a:t>
            </a:r>
            <a:endParaRPr lang="en-IN" dirty="0"/>
          </a:p>
        </p:txBody>
      </p:sp>
      <p:sp>
        <p:nvSpPr>
          <p:cNvPr id="3" name="Content Placeholder 2">
            <a:extLst>
              <a:ext uri="{FF2B5EF4-FFF2-40B4-BE49-F238E27FC236}">
                <a16:creationId xmlns:a16="http://schemas.microsoft.com/office/drawing/2014/main" id="{1F079514-8017-2685-3AB3-7974FDBDF26F}"/>
              </a:ext>
            </a:extLst>
          </p:cNvPr>
          <p:cNvSpPr>
            <a:spLocks noGrp="1"/>
          </p:cNvSpPr>
          <p:nvPr>
            <p:ph idx="1"/>
          </p:nvPr>
        </p:nvSpPr>
        <p:spPr/>
        <p:txBody>
          <a:bodyPr/>
          <a:lstStyle/>
          <a:p>
            <a:r>
              <a:rPr lang="en-US" dirty="0"/>
              <a:t>Deploy the model using </a:t>
            </a:r>
            <a:r>
              <a:rPr lang="en-US" dirty="0" err="1"/>
              <a:t>streamlit</a:t>
            </a:r>
            <a:r>
              <a:rPr lang="en-US" dirty="0"/>
              <a:t>. Enter Book Title to get book recommendations. </a:t>
            </a:r>
            <a:endParaRPr lang="en-IN" dirty="0"/>
          </a:p>
        </p:txBody>
      </p:sp>
      <p:pic>
        <p:nvPicPr>
          <p:cNvPr id="5" name="Picture 4">
            <a:extLst>
              <a:ext uri="{FF2B5EF4-FFF2-40B4-BE49-F238E27FC236}">
                <a16:creationId xmlns:a16="http://schemas.microsoft.com/office/drawing/2014/main" id="{60FC33B1-FC2B-5509-ACFD-32BCE95F99ED}"/>
              </a:ext>
            </a:extLst>
          </p:cNvPr>
          <p:cNvPicPr>
            <a:picLocks noChangeAspect="1"/>
          </p:cNvPicPr>
          <p:nvPr/>
        </p:nvPicPr>
        <p:blipFill>
          <a:blip r:embed="rId2"/>
          <a:stretch>
            <a:fillRect/>
          </a:stretch>
        </p:blipFill>
        <p:spPr>
          <a:xfrm>
            <a:off x="3128419" y="2120631"/>
            <a:ext cx="5383283" cy="4115692"/>
          </a:xfrm>
          <a:prstGeom prst="rect">
            <a:avLst/>
          </a:prstGeom>
        </p:spPr>
      </p:pic>
    </p:spTree>
    <p:extLst>
      <p:ext uri="{BB962C8B-B14F-4D97-AF65-F5344CB8AC3E}">
        <p14:creationId xmlns:p14="http://schemas.microsoft.com/office/powerpoint/2010/main" val="3221075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A28BBB-BA7B-CD03-03CF-81527F9D194C}"/>
              </a:ext>
            </a:extLst>
          </p:cNvPr>
          <p:cNvSpPr>
            <a:spLocks noGrp="1"/>
          </p:cNvSpPr>
          <p:nvPr>
            <p:ph idx="4294967295"/>
          </p:nvPr>
        </p:nvSpPr>
        <p:spPr>
          <a:xfrm>
            <a:off x="1472119" y="571940"/>
            <a:ext cx="10058400" cy="4022725"/>
          </a:xfrm>
        </p:spPr>
        <p:txBody>
          <a:bodyPr/>
          <a:lstStyle/>
          <a:p>
            <a:r>
              <a:rPr lang="en-US" dirty="0"/>
              <a:t>Deploying the Model (</a:t>
            </a:r>
            <a:r>
              <a:rPr lang="en-US" b="1" dirty="0"/>
              <a:t>TensorFlow</a:t>
            </a:r>
            <a:r>
              <a:rPr lang="en-US" dirty="0"/>
              <a:t>). Enter User-id to get recommended books.</a:t>
            </a:r>
            <a:endParaRPr lang="en-IN" dirty="0"/>
          </a:p>
        </p:txBody>
      </p:sp>
      <p:pic>
        <p:nvPicPr>
          <p:cNvPr id="5" name="Picture 4">
            <a:extLst>
              <a:ext uri="{FF2B5EF4-FFF2-40B4-BE49-F238E27FC236}">
                <a16:creationId xmlns:a16="http://schemas.microsoft.com/office/drawing/2014/main" id="{CDE65EB7-4CBE-F7DF-C023-13B4C9313E63}"/>
              </a:ext>
            </a:extLst>
          </p:cNvPr>
          <p:cNvPicPr>
            <a:picLocks noChangeAspect="1"/>
          </p:cNvPicPr>
          <p:nvPr/>
        </p:nvPicPr>
        <p:blipFill>
          <a:blip r:embed="rId2"/>
          <a:stretch>
            <a:fillRect/>
          </a:stretch>
        </p:blipFill>
        <p:spPr>
          <a:xfrm>
            <a:off x="2835326" y="1040859"/>
            <a:ext cx="6521348" cy="5018514"/>
          </a:xfrm>
          <a:prstGeom prst="rect">
            <a:avLst/>
          </a:prstGeom>
        </p:spPr>
      </p:pic>
    </p:spTree>
    <p:extLst>
      <p:ext uri="{BB962C8B-B14F-4D97-AF65-F5344CB8AC3E}">
        <p14:creationId xmlns:p14="http://schemas.microsoft.com/office/powerpoint/2010/main" val="958881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F243A-E7FD-21A8-29D7-0CE5507347F9}"/>
              </a:ext>
            </a:extLst>
          </p:cNvPr>
          <p:cNvSpPr>
            <a:spLocks noGrp="1"/>
          </p:cNvSpPr>
          <p:nvPr>
            <p:ph type="title"/>
          </p:nvPr>
        </p:nvSpPr>
        <p:spPr/>
        <p:txBody>
          <a:bodyPr/>
          <a:lstStyle/>
          <a:p>
            <a:r>
              <a:rPr lang="en-US" dirty="0"/>
              <a:t>Challenges</a:t>
            </a:r>
            <a:endParaRPr lang="en-IN" dirty="0"/>
          </a:p>
        </p:txBody>
      </p:sp>
      <p:sp>
        <p:nvSpPr>
          <p:cNvPr id="3" name="Content Placeholder 2">
            <a:extLst>
              <a:ext uri="{FF2B5EF4-FFF2-40B4-BE49-F238E27FC236}">
                <a16:creationId xmlns:a16="http://schemas.microsoft.com/office/drawing/2014/main" id="{8B27024D-6FBB-D83C-26E0-EFDE4CF56E08}"/>
              </a:ext>
            </a:extLst>
          </p:cNvPr>
          <p:cNvSpPr>
            <a:spLocks noGrp="1"/>
          </p:cNvSpPr>
          <p:nvPr>
            <p:ph idx="1"/>
          </p:nvPr>
        </p:nvSpPr>
        <p:spPr>
          <a:xfrm>
            <a:off x="1097280" y="1845733"/>
            <a:ext cx="10058400" cy="4725663"/>
          </a:xfrm>
        </p:spPr>
        <p:txBody>
          <a:bodyPr>
            <a:normAutofit lnSpcReduction="10000"/>
          </a:bodyPr>
          <a:lstStyle/>
          <a:p>
            <a:r>
              <a:rPr lang="en-US" dirty="0"/>
              <a:t>Cleaning data: Lot of missing values and many outliers were present. So filtering data based on practicality was bit challenging. </a:t>
            </a:r>
          </a:p>
          <a:p>
            <a:r>
              <a:rPr lang="en-US" dirty="0"/>
              <a:t>Recommending books with Collaborative: Using cosine similarity not all the books are covered in the recommended system. Hence many books are not shown for similar/recommended books. </a:t>
            </a:r>
          </a:p>
          <a:p>
            <a:r>
              <a:rPr lang="en-US" dirty="0" err="1"/>
              <a:t>Tensorflow</a:t>
            </a:r>
            <a:r>
              <a:rPr lang="en-US" dirty="0"/>
              <a:t> System: The library uses data which is already in tensor format so for a pandas </a:t>
            </a:r>
            <a:r>
              <a:rPr lang="en-US" dirty="0" err="1"/>
              <a:t>dataframe</a:t>
            </a:r>
            <a:r>
              <a:rPr lang="en-US" dirty="0"/>
              <a:t> the data had to be converted into tensor format.</a:t>
            </a:r>
          </a:p>
          <a:p>
            <a:r>
              <a:rPr lang="en-US" dirty="0"/>
              <a:t>Having a stable version of </a:t>
            </a:r>
            <a:r>
              <a:rPr lang="en-US" dirty="0" err="1"/>
              <a:t>tensorflow</a:t>
            </a:r>
            <a:r>
              <a:rPr lang="en-US" dirty="0"/>
              <a:t> which works well with the given version of python as not all updated versions of python work well with </a:t>
            </a:r>
            <a:r>
              <a:rPr lang="en-US" dirty="0" err="1"/>
              <a:t>tensorflow</a:t>
            </a:r>
            <a:r>
              <a:rPr lang="en-US" dirty="0"/>
              <a:t>. </a:t>
            </a:r>
          </a:p>
          <a:p>
            <a:r>
              <a:rPr lang="en-US" dirty="0"/>
              <a:t>Deploying model using </a:t>
            </a:r>
            <a:r>
              <a:rPr lang="en-US" dirty="0" err="1"/>
              <a:t>tensorflow</a:t>
            </a:r>
            <a:r>
              <a:rPr lang="en-US" dirty="0"/>
              <a:t>: As we have used custom subclasses for </a:t>
            </a:r>
            <a:r>
              <a:rPr lang="en-US" dirty="0" err="1"/>
              <a:t>tensorflow</a:t>
            </a:r>
            <a:r>
              <a:rPr lang="en-US" dirty="0"/>
              <a:t> we had to implement call function as well.</a:t>
            </a:r>
          </a:p>
          <a:p>
            <a:r>
              <a:rPr lang="en-US" dirty="0"/>
              <a:t>Saving and loading model for deployment with correct format so we can use in deployment as the h5 format was giving error. </a:t>
            </a:r>
          </a:p>
          <a:p>
            <a:r>
              <a:rPr lang="en-US" dirty="0"/>
              <a:t>Saved model is very large in size and also running in local system was time consuming. </a:t>
            </a:r>
          </a:p>
          <a:p>
            <a:endParaRPr lang="en-US" dirty="0"/>
          </a:p>
          <a:p>
            <a:endParaRPr lang="en-US" dirty="0"/>
          </a:p>
        </p:txBody>
      </p:sp>
    </p:spTree>
    <p:extLst>
      <p:ext uri="{BB962C8B-B14F-4D97-AF65-F5344CB8AC3E}">
        <p14:creationId xmlns:p14="http://schemas.microsoft.com/office/powerpoint/2010/main" val="3902002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C2025-07C2-8728-17A5-91255F6F1D49}"/>
              </a:ext>
            </a:extLst>
          </p:cNvPr>
          <p:cNvSpPr>
            <a:spLocks noGrp="1"/>
          </p:cNvSpPr>
          <p:nvPr>
            <p:ph type="ctrTitle" idx="4294967295"/>
          </p:nvPr>
        </p:nvSpPr>
        <p:spPr>
          <a:xfrm>
            <a:off x="2911812" y="1692613"/>
            <a:ext cx="7068766" cy="2243611"/>
          </a:xfrm>
        </p:spPr>
        <p:txBody>
          <a:bodyPr>
            <a:normAutofit/>
          </a:bodyPr>
          <a:lstStyle/>
          <a:p>
            <a:r>
              <a:rPr lang="en-US" sz="9600" b="1" dirty="0"/>
              <a:t>THANK YOU</a:t>
            </a:r>
            <a:endParaRPr lang="en-IN" sz="9600" b="1" dirty="0"/>
          </a:p>
        </p:txBody>
      </p:sp>
    </p:spTree>
    <p:extLst>
      <p:ext uri="{BB962C8B-B14F-4D97-AF65-F5344CB8AC3E}">
        <p14:creationId xmlns:p14="http://schemas.microsoft.com/office/powerpoint/2010/main" val="3713617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220E2-57A0-F540-E122-2E1B486A89E1}"/>
              </a:ext>
            </a:extLst>
          </p:cNvPr>
          <p:cNvSpPr>
            <a:spLocks noGrp="1"/>
          </p:cNvSpPr>
          <p:nvPr>
            <p:ph type="title"/>
          </p:nvPr>
        </p:nvSpPr>
        <p:spPr/>
        <p:txBody>
          <a:bodyPr/>
          <a:lstStyle/>
          <a:p>
            <a:r>
              <a:rPr lang="en-US" dirty="0"/>
              <a:t>Participants</a:t>
            </a:r>
            <a:endParaRPr lang="en-IN" dirty="0"/>
          </a:p>
        </p:txBody>
      </p:sp>
      <p:sp>
        <p:nvSpPr>
          <p:cNvPr id="3" name="Content Placeholder 2">
            <a:extLst>
              <a:ext uri="{FF2B5EF4-FFF2-40B4-BE49-F238E27FC236}">
                <a16:creationId xmlns:a16="http://schemas.microsoft.com/office/drawing/2014/main" id="{A105787A-932E-78C6-1120-50BF890C0222}"/>
              </a:ext>
            </a:extLst>
          </p:cNvPr>
          <p:cNvSpPr>
            <a:spLocks noGrp="1"/>
          </p:cNvSpPr>
          <p:nvPr>
            <p:ph idx="1"/>
          </p:nvPr>
        </p:nvSpPr>
        <p:spPr/>
        <p:txBody>
          <a:bodyPr/>
          <a:lstStyle/>
          <a:p>
            <a:pPr marL="457200" indent="-457200">
              <a:buFont typeface="+mj-lt"/>
              <a:buAutoNum type="arabicPeriod"/>
            </a:pPr>
            <a:r>
              <a:rPr lang="en-IN" dirty="0"/>
              <a:t>Mr. Vipin Sanjay </a:t>
            </a:r>
            <a:r>
              <a:rPr lang="en-IN" dirty="0" err="1"/>
              <a:t>Warulkar</a:t>
            </a:r>
            <a:r>
              <a:rPr lang="en-IN" dirty="0"/>
              <a:t>.</a:t>
            </a:r>
          </a:p>
          <a:p>
            <a:pPr marL="457200" indent="-457200">
              <a:buFont typeface="+mj-lt"/>
              <a:buAutoNum type="arabicPeriod"/>
            </a:pPr>
            <a:r>
              <a:rPr lang="en-IN" dirty="0"/>
              <a:t>Mrs. Priyanka </a:t>
            </a:r>
            <a:r>
              <a:rPr lang="en-IN" dirty="0" err="1"/>
              <a:t>Junj</a:t>
            </a:r>
            <a:endParaRPr lang="en-IN" dirty="0"/>
          </a:p>
          <a:p>
            <a:pPr marL="457200" indent="-457200">
              <a:buFont typeface="+mj-lt"/>
              <a:buAutoNum type="arabicPeriod"/>
            </a:pPr>
            <a:r>
              <a:rPr lang="en-IN" dirty="0"/>
              <a:t>Mr Abhinav Raja</a:t>
            </a:r>
          </a:p>
          <a:p>
            <a:pPr marL="457200" indent="-457200">
              <a:buFont typeface="+mj-lt"/>
              <a:buAutoNum type="arabicPeriod"/>
            </a:pPr>
            <a:r>
              <a:rPr lang="en-IN" dirty="0"/>
              <a:t>Mr. </a:t>
            </a:r>
            <a:r>
              <a:rPr lang="en-IN" dirty="0" err="1"/>
              <a:t>Kagitha</a:t>
            </a:r>
            <a:r>
              <a:rPr lang="en-IN" dirty="0"/>
              <a:t> Manish Kumar</a:t>
            </a:r>
          </a:p>
          <a:p>
            <a:pPr marL="457200" indent="-457200">
              <a:buFont typeface="+mj-lt"/>
              <a:buAutoNum type="arabicPeriod"/>
            </a:pPr>
            <a:r>
              <a:rPr lang="en-IN" dirty="0"/>
              <a:t>Mr. Venkatesh </a:t>
            </a:r>
            <a:r>
              <a:rPr lang="en-IN" dirty="0" err="1"/>
              <a:t>Pabbati</a:t>
            </a:r>
            <a:endParaRPr lang="en-IN" dirty="0"/>
          </a:p>
          <a:p>
            <a:pPr marL="457200" indent="-457200">
              <a:buFont typeface="+mj-lt"/>
              <a:buAutoNum type="arabicPeriod"/>
            </a:pPr>
            <a:r>
              <a:rPr lang="en-IN" dirty="0" err="1"/>
              <a:t>Manvesh</a:t>
            </a:r>
            <a:r>
              <a:rPr lang="en-IN" dirty="0"/>
              <a:t> </a:t>
            </a:r>
            <a:r>
              <a:rPr lang="en-IN" dirty="0" err="1"/>
              <a:t>Dadasaheb</a:t>
            </a:r>
            <a:r>
              <a:rPr lang="en-IN" dirty="0"/>
              <a:t> </a:t>
            </a:r>
            <a:r>
              <a:rPr lang="en-IN" dirty="0" err="1"/>
              <a:t>Karande</a:t>
            </a:r>
            <a:endParaRPr lang="en-IN" dirty="0"/>
          </a:p>
          <a:p>
            <a:pPr marL="457200" indent="-457200">
              <a:buFont typeface="+mj-lt"/>
              <a:buAutoNum type="arabicPeriod"/>
            </a:pPr>
            <a:r>
              <a:rPr lang="en-IN" dirty="0"/>
              <a:t>Atharva Vijay </a:t>
            </a:r>
            <a:r>
              <a:rPr lang="en-IN" dirty="0" err="1"/>
              <a:t>Kamodkar</a:t>
            </a:r>
            <a:endParaRPr lang="en-IN" dirty="0"/>
          </a:p>
          <a:p>
            <a:pPr marL="0" indent="0">
              <a:buNone/>
            </a:pPr>
            <a:r>
              <a:rPr lang="en-IN" dirty="0"/>
              <a:t>						Mentor: Karthik</a:t>
            </a:r>
          </a:p>
          <a:p>
            <a:pPr marL="0" indent="0">
              <a:buNone/>
            </a:pPr>
            <a:r>
              <a:rPr lang="en-IN" dirty="0"/>
              <a:t>						Date: 1 June 2024</a:t>
            </a:r>
          </a:p>
          <a:p>
            <a:pPr marL="0" indent="0">
              <a:buNone/>
            </a:pPr>
            <a:endParaRPr lang="en-IN" dirty="0"/>
          </a:p>
        </p:txBody>
      </p:sp>
    </p:spTree>
    <p:extLst>
      <p:ext uri="{BB962C8B-B14F-4D97-AF65-F5344CB8AC3E}">
        <p14:creationId xmlns:p14="http://schemas.microsoft.com/office/powerpoint/2010/main" val="3551028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E4FB2-F368-302C-B70B-81C9C21B1C93}"/>
              </a:ext>
            </a:extLst>
          </p:cNvPr>
          <p:cNvSpPr>
            <a:spLocks noGrp="1"/>
          </p:cNvSpPr>
          <p:nvPr>
            <p:ph type="title"/>
          </p:nvPr>
        </p:nvSpPr>
        <p:spPr/>
        <p:txBody>
          <a:bodyPr/>
          <a:lstStyle/>
          <a:p>
            <a:r>
              <a:rPr lang="en-US" dirty="0"/>
              <a:t>Business Objective</a:t>
            </a:r>
            <a:endParaRPr lang="en-IN" dirty="0"/>
          </a:p>
        </p:txBody>
      </p:sp>
      <p:sp>
        <p:nvSpPr>
          <p:cNvPr id="3" name="Content Placeholder 2">
            <a:extLst>
              <a:ext uri="{FF2B5EF4-FFF2-40B4-BE49-F238E27FC236}">
                <a16:creationId xmlns:a16="http://schemas.microsoft.com/office/drawing/2014/main" id="{0F2FADDC-BFB9-6D49-6B97-219629EF7C31}"/>
              </a:ext>
            </a:extLst>
          </p:cNvPr>
          <p:cNvSpPr>
            <a:spLocks noGrp="1"/>
          </p:cNvSpPr>
          <p:nvPr>
            <p:ph idx="1"/>
          </p:nvPr>
        </p:nvSpPr>
        <p:spPr>
          <a:xfrm>
            <a:off x="1066800" y="2458577"/>
            <a:ext cx="10058400" cy="4023360"/>
          </a:xfrm>
        </p:spPr>
        <p:txBody>
          <a:bodyPr/>
          <a:lstStyle/>
          <a:p>
            <a:r>
              <a:rPr lang="en-US" dirty="0"/>
              <a:t>To Recommend books to user based  Ratings and other features as well. </a:t>
            </a:r>
          </a:p>
          <a:p>
            <a:r>
              <a:rPr lang="en-US" dirty="0"/>
              <a:t>To understand user ratings and get insights on popular books </a:t>
            </a:r>
          </a:p>
          <a:p>
            <a:r>
              <a:rPr lang="en-US" dirty="0"/>
              <a:t>The use the insights for better books sales. </a:t>
            </a:r>
          </a:p>
          <a:p>
            <a:r>
              <a:rPr lang="en-US" dirty="0"/>
              <a:t>To get insights on popular book Authors</a:t>
            </a:r>
          </a:p>
          <a:p>
            <a:r>
              <a:rPr lang="en-US" dirty="0"/>
              <a:t>To help platforms of book reading community suggest better books. </a:t>
            </a:r>
            <a:endParaRPr lang="en-IN" dirty="0"/>
          </a:p>
        </p:txBody>
      </p:sp>
    </p:spTree>
    <p:extLst>
      <p:ext uri="{BB962C8B-B14F-4D97-AF65-F5344CB8AC3E}">
        <p14:creationId xmlns:p14="http://schemas.microsoft.com/office/powerpoint/2010/main" val="1535115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9D197-6478-3676-C1DE-5C791C408432}"/>
              </a:ext>
            </a:extLst>
          </p:cNvPr>
          <p:cNvSpPr>
            <a:spLocks noGrp="1"/>
          </p:cNvSpPr>
          <p:nvPr>
            <p:ph type="title"/>
          </p:nvPr>
        </p:nvSpPr>
        <p:spPr/>
        <p:txBody>
          <a:bodyPr/>
          <a:lstStyle/>
          <a:p>
            <a:r>
              <a:rPr lang="en-US" dirty="0"/>
              <a:t>Data</a:t>
            </a:r>
            <a:endParaRPr lang="en-IN" dirty="0"/>
          </a:p>
        </p:txBody>
      </p:sp>
      <p:sp>
        <p:nvSpPr>
          <p:cNvPr id="3" name="Content Placeholder 2">
            <a:extLst>
              <a:ext uri="{FF2B5EF4-FFF2-40B4-BE49-F238E27FC236}">
                <a16:creationId xmlns:a16="http://schemas.microsoft.com/office/drawing/2014/main" id="{8B434774-EFB8-94FB-D45E-2BFD8A922C2B}"/>
              </a:ext>
            </a:extLst>
          </p:cNvPr>
          <p:cNvSpPr>
            <a:spLocks noGrp="1"/>
          </p:cNvSpPr>
          <p:nvPr>
            <p:ph idx="1"/>
          </p:nvPr>
        </p:nvSpPr>
        <p:spPr/>
        <p:txBody>
          <a:bodyPr/>
          <a:lstStyle/>
          <a:p>
            <a:r>
              <a:rPr lang="en-US" dirty="0"/>
              <a:t>We have 3 Data files: Users, Books and Ratings</a:t>
            </a:r>
          </a:p>
          <a:p>
            <a:endParaRPr lang="en-IN" dirty="0"/>
          </a:p>
        </p:txBody>
      </p:sp>
      <p:pic>
        <p:nvPicPr>
          <p:cNvPr id="5" name="Picture 4">
            <a:extLst>
              <a:ext uri="{FF2B5EF4-FFF2-40B4-BE49-F238E27FC236}">
                <a16:creationId xmlns:a16="http://schemas.microsoft.com/office/drawing/2014/main" id="{D9AF7B3E-7692-B27A-754B-682FC4F55C86}"/>
              </a:ext>
            </a:extLst>
          </p:cNvPr>
          <p:cNvPicPr>
            <a:picLocks noChangeAspect="1"/>
          </p:cNvPicPr>
          <p:nvPr/>
        </p:nvPicPr>
        <p:blipFill>
          <a:blip r:embed="rId2"/>
          <a:stretch>
            <a:fillRect/>
          </a:stretch>
        </p:blipFill>
        <p:spPr>
          <a:xfrm>
            <a:off x="364420" y="2374902"/>
            <a:ext cx="3378523" cy="2405700"/>
          </a:xfrm>
          <a:prstGeom prst="rect">
            <a:avLst/>
          </a:prstGeom>
        </p:spPr>
      </p:pic>
      <p:pic>
        <p:nvPicPr>
          <p:cNvPr id="7" name="Picture 6">
            <a:extLst>
              <a:ext uri="{FF2B5EF4-FFF2-40B4-BE49-F238E27FC236}">
                <a16:creationId xmlns:a16="http://schemas.microsoft.com/office/drawing/2014/main" id="{3F4CE33C-F923-EE21-21B4-D8C7DCEFB2A5}"/>
              </a:ext>
            </a:extLst>
          </p:cNvPr>
          <p:cNvPicPr>
            <a:picLocks noChangeAspect="1"/>
          </p:cNvPicPr>
          <p:nvPr/>
        </p:nvPicPr>
        <p:blipFill>
          <a:blip r:embed="rId3"/>
          <a:stretch>
            <a:fillRect/>
          </a:stretch>
        </p:blipFill>
        <p:spPr>
          <a:xfrm>
            <a:off x="3905888" y="2374902"/>
            <a:ext cx="3971913" cy="3494192"/>
          </a:xfrm>
          <a:prstGeom prst="rect">
            <a:avLst/>
          </a:prstGeom>
        </p:spPr>
      </p:pic>
      <p:pic>
        <p:nvPicPr>
          <p:cNvPr id="9" name="Picture 8">
            <a:extLst>
              <a:ext uri="{FF2B5EF4-FFF2-40B4-BE49-F238E27FC236}">
                <a16:creationId xmlns:a16="http://schemas.microsoft.com/office/drawing/2014/main" id="{0103D812-DAA2-262F-0200-323249C02A90}"/>
              </a:ext>
            </a:extLst>
          </p:cNvPr>
          <p:cNvPicPr>
            <a:picLocks noChangeAspect="1"/>
          </p:cNvPicPr>
          <p:nvPr/>
        </p:nvPicPr>
        <p:blipFill>
          <a:blip r:embed="rId4"/>
          <a:stretch>
            <a:fillRect/>
          </a:stretch>
        </p:blipFill>
        <p:spPr>
          <a:xfrm>
            <a:off x="7877801" y="2380547"/>
            <a:ext cx="4157185" cy="3488547"/>
          </a:xfrm>
          <a:prstGeom prst="rect">
            <a:avLst/>
          </a:prstGeom>
        </p:spPr>
      </p:pic>
    </p:spTree>
    <p:extLst>
      <p:ext uri="{BB962C8B-B14F-4D97-AF65-F5344CB8AC3E}">
        <p14:creationId xmlns:p14="http://schemas.microsoft.com/office/powerpoint/2010/main" val="1157428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7B790-085B-D2A9-549F-18A59840115A}"/>
              </a:ext>
            </a:extLst>
          </p:cNvPr>
          <p:cNvSpPr>
            <a:spLocks noGrp="1"/>
          </p:cNvSpPr>
          <p:nvPr>
            <p:ph type="title"/>
          </p:nvPr>
        </p:nvSpPr>
        <p:spPr/>
        <p:txBody>
          <a:bodyPr/>
          <a:lstStyle/>
          <a:p>
            <a:r>
              <a:rPr lang="en-US" dirty="0"/>
              <a:t>Data Cleaning</a:t>
            </a:r>
            <a:endParaRPr lang="en-IN" dirty="0"/>
          </a:p>
        </p:txBody>
      </p:sp>
      <p:sp>
        <p:nvSpPr>
          <p:cNvPr id="3" name="Content Placeholder 2">
            <a:extLst>
              <a:ext uri="{FF2B5EF4-FFF2-40B4-BE49-F238E27FC236}">
                <a16:creationId xmlns:a16="http://schemas.microsoft.com/office/drawing/2014/main" id="{EE83E6E9-828D-C8B8-490B-0440CD58290D}"/>
              </a:ext>
            </a:extLst>
          </p:cNvPr>
          <p:cNvSpPr>
            <a:spLocks noGrp="1"/>
          </p:cNvSpPr>
          <p:nvPr>
            <p:ph idx="1"/>
          </p:nvPr>
        </p:nvSpPr>
        <p:spPr/>
        <p:txBody>
          <a:bodyPr/>
          <a:lstStyle/>
          <a:p>
            <a:r>
              <a:rPr lang="en-US" dirty="0"/>
              <a:t>Ratings Data set has around 7000 rows where rating is 0. Hence we will remove it as these ratings are not present and will impact the recommendation system.</a:t>
            </a:r>
          </a:p>
          <a:p>
            <a:endParaRPr lang="en-IN" dirty="0"/>
          </a:p>
        </p:txBody>
      </p:sp>
      <p:pic>
        <p:nvPicPr>
          <p:cNvPr id="5" name="Picture 4">
            <a:extLst>
              <a:ext uri="{FF2B5EF4-FFF2-40B4-BE49-F238E27FC236}">
                <a16:creationId xmlns:a16="http://schemas.microsoft.com/office/drawing/2014/main" id="{F913E114-8E2F-43A9-4082-F6E10108ABDF}"/>
              </a:ext>
            </a:extLst>
          </p:cNvPr>
          <p:cNvPicPr>
            <a:picLocks noChangeAspect="1"/>
          </p:cNvPicPr>
          <p:nvPr/>
        </p:nvPicPr>
        <p:blipFill>
          <a:blip r:embed="rId2"/>
          <a:stretch>
            <a:fillRect/>
          </a:stretch>
        </p:blipFill>
        <p:spPr>
          <a:xfrm>
            <a:off x="695852" y="2610805"/>
            <a:ext cx="4711700" cy="3366664"/>
          </a:xfrm>
          <a:prstGeom prst="rect">
            <a:avLst/>
          </a:prstGeom>
        </p:spPr>
      </p:pic>
      <p:pic>
        <p:nvPicPr>
          <p:cNvPr id="7" name="Picture 6">
            <a:extLst>
              <a:ext uri="{FF2B5EF4-FFF2-40B4-BE49-F238E27FC236}">
                <a16:creationId xmlns:a16="http://schemas.microsoft.com/office/drawing/2014/main" id="{199A8CDE-A54F-5B7C-A520-491E1513402F}"/>
              </a:ext>
            </a:extLst>
          </p:cNvPr>
          <p:cNvPicPr>
            <a:picLocks noChangeAspect="1"/>
          </p:cNvPicPr>
          <p:nvPr/>
        </p:nvPicPr>
        <p:blipFill>
          <a:blip r:embed="rId3"/>
          <a:stretch>
            <a:fillRect/>
          </a:stretch>
        </p:blipFill>
        <p:spPr>
          <a:xfrm>
            <a:off x="6368852" y="2610805"/>
            <a:ext cx="4786828" cy="3420346"/>
          </a:xfrm>
          <a:prstGeom prst="rect">
            <a:avLst/>
          </a:prstGeom>
        </p:spPr>
      </p:pic>
      <p:sp>
        <p:nvSpPr>
          <p:cNvPr id="8" name="TextBox 7">
            <a:extLst>
              <a:ext uri="{FF2B5EF4-FFF2-40B4-BE49-F238E27FC236}">
                <a16:creationId xmlns:a16="http://schemas.microsoft.com/office/drawing/2014/main" id="{3ADBF037-B2A7-9758-09CE-6092CD457F47}"/>
              </a:ext>
            </a:extLst>
          </p:cNvPr>
          <p:cNvSpPr txBox="1"/>
          <p:nvPr/>
        </p:nvSpPr>
        <p:spPr>
          <a:xfrm>
            <a:off x="2568102" y="3589506"/>
            <a:ext cx="803105" cy="369332"/>
          </a:xfrm>
          <a:prstGeom prst="rect">
            <a:avLst/>
          </a:prstGeom>
          <a:noFill/>
        </p:spPr>
        <p:txBody>
          <a:bodyPr wrap="none" rtlCol="0">
            <a:spAutoFit/>
          </a:bodyPr>
          <a:lstStyle/>
          <a:p>
            <a:r>
              <a:rPr lang="en-US" dirty="0"/>
              <a:t>Before</a:t>
            </a:r>
            <a:endParaRPr lang="en-IN" dirty="0"/>
          </a:p>
        </p:txBody>
      </p:sp>
      <p:sp>
        <p:nvSpPr>
          <p:cNvPr id="9" name="TextBox 8">
            <a:extLst>
              <a:ext uri="{FF2B5EF4-FFF2-40B4-BE49-F238E27FC236}">
                <a16:creationId xmlns:a16="http://schemas.microsoft.com/office/drawing/2014/main" id="{823EBC56-372D-7F35-825B-27F26D41432A}"/>
              </a:ext>
            </a:extLst>
          </p:cNvPr>
          <p:cNvSpPr txBox="1"/>
          <p:nvPr/>
        </p:nvSpPr>
        <p:spPr>
          <a:xfrm>
            <a:off x="7500026" y="3589506"/>
            <a:ext cx="658257" cy="369332"/>
          </a:xfrm>
          <a:prstGeom prst="rect">
            <a:avLst/>
          </a:prstGeom>
          <a:noFill/>
        </p:spPr>
        <p:txBody>
          <a:bodyPr wrap="none" rtlCol="0">
            <a:spAutoFit/>
          </a:bodyPr>
          <a:lstStyle/>
          <a:p>
            <a:r>
              <a:rPr lang="en-US" dirty="0"/>
              <a:t>After</a:t>
            </a:r>
            <a:endParaRPr lang="en-IN" dirty="0"/>
          </a:p>
        </p:txBody>
      </p:sp>
    </p:spTree>
    <p:extLst>
      <p:ext uri="{BB962C8B-B14F-4D97-AF65-F5344CB8AC3E}">
        <p14:creationId xmlns:p14="http://schemas.microsoft.com/office/powerpoint/2010/main" val="4092243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A9D361-817C-5FE1-9347-A3501FCADF0C}"/>
              </a:ext>
            </a:extLst>
          </p:cNvPr>
          <p:cNvSpPr>
            <a:spLocks noGrp="1"/>
          </p:cNvSpPr>
          <p:nvPr>
            <p:ph idx="4294967295"/>
          </p:nvPr>
        </p:nvSpPr>
        <p:spPr>
          <a:xfrm>
            <a:off x="1066800" y="452641"/>
            <a:ext cx="10058400" cy="4024312"/>
          </a:xfrm>
        </p:spPr>
        <p:txBody>
          <a:bodyPr/>
          <a:lstStyle/>
          <a:p>
            <a:r>
              <a:rPr lang="en-US" dirty="0"/>
              <a:t>In users Data set we can plot a box blot to see the age distribution and we observe that there are many outliers present. We can see outliers above 75 but we will consider till 100 for practical reasons. </a:t>
            </a:r>
            <a:endParaRPr lang="en-IN" dirty="0"/>
          </a:p>
        </p:txBody>
      </p:sp>
      <p:pic>
        <p:nvPicPr>
          <p:cNvPr id="5" name="Picture 4">
            <a:extLst>
              <a:ext uri="{FF2B5EF4-FFF2-40B4-BE49-F238E27FC236}">
                <a16:creationId xmlns:a16="http://schemas.microsoft.com/office/drawing/2014/main" id="{2153BDB9-C7D9-2D12-F26F-0EEBDFE22907}"/>
              </a:ext>
            </a:extLst>
          </p:cNvPr>
          <p:cNvPicPr>
            <a:picLocks noChangeAspect="1"/>
          </p:cNvPicPr>
          <p:nvPr/>
        </p:nvPicPr>
        <p:blipFill>
          <a:blip r:embed="rId2"/>
          <a:stretch>
            <a:fillRect/>
          </a:stretch>
        </p:blipFill>
        <p:spPr>
          <a:xfrm>
            <a:off x="776128" y="1822862"/>
            <a:ext cx="5047498" cy="3776479"/>
          </a:xfrm>
          <a:prstGeom prst="rect">
            <a:avLst/>
          </a:prstGeom>
        </p:spPr>
      </p:pic>
      <p:pic>
        <p:nvPicPr>
          <p:cNvPr id="7" name="Picture 6">
            <a:extLst>
              <a:ext uri="{FF2B5EF4-FFF2-40B4-BE49-F238E27FC236}">
                <a16:creationId xmlns:a16="http://schemas.microsoft.com/office/drawing/2014/main" id="{5F5BD5AB-670F-49A5-F3CF-120843256111}"/>
              </a:ext>
            </a:extLst>
          </p:cNvPr>
          <p:cNvPicPr>
            <a:picLocks noChangeAspect="1"/>
          </p:cNvPicPr>
          <p:nvPr/>
        </p:nvPicPr>
        <p:blipFill>
          <a:blip r:embed="rId3"/>
          <a:stretch>
            <a:fillRect/>
          </a:stretch>
        </p:blipFill>
        <p:spPr>
          <a:xfrm>
            <a:off x="6310216" y="1822862"/>
            <a:ext cx="5222020" cy="3776479"/>
          </a:xfrm>
          <a:prstGeom prst="rect">
            <a:avLst/>
          </a:prstGeom>
        </p:spPr>
      </p:pic>
      <p:sp>
        <p:nvSpPr>
          <p:cNvPr id="8" name="TextBox 7">
            <a:extLst>
              <a:ext uri="{FF2B5EF4-FFF2-40B4-BE49-F238E27FC236}">
                <a16:creationId xmlns:a16="http://schemas.microsoft.com/office/drawing/2014/main" id="{E3751901-5410-8CF3-58DF-6340D37B8341}"/>
              </a:ext>
            </a:extLst>
          </p:cNvPr>
          <p:cNvSpPr txBox="1"/>
          <p:nvPr/>
        </p:nvSpPr>
        <p:spPr>
          <a:xfrm>
            <a:off x="7081736" y="5662508"/>
            <a:ext cx="4269823" cy="369332"/>
          </a:xfrm>
          <a:prstGeom prst="rect">
            <a:avLst/>
          </a:prstGeom>
          <a:noFill/>
        </p:spPr>
        <p:txBody>
          <a:bodyPr wrap="none" rtlCol="0">
            <a:spAutoFit/>
          </a:bodyPr>
          <a:lstStyle/>
          <a:p>
            <a:r>
              <a:rPr lang="en-US" dirty="0"/>
              <a:t>Distribution After Removing age above 100 </a:t>
            </a:r>
            <a:endParaRPr lang="en-IN" dirty="0"/>
          </a:p>
        </p:txBody>
      </p:sp>
    </p:spTree>
    <p:extLst>
      <p:ext uri="{BB962C8B-B14F-4D97-AF65-F5344CB8AC3E}">
        <p14:creationId xmlns:p14="http://schemas.microsoft.com/office/powerpoint/2010/main" val="4020300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11C29-4666-3AB6-35C8-B69E85CD1E37}"/>
              </a:ext>
            </a:extLst>
          </p:cNvPr>
          <p:cNvSpPr>
            <a:spLocks noGrp="1"/>
          </p:cNvSpPr>
          <p:nvPr>
            <p:ph type="title"/>
          </p:nvPr>
        </p:nvSpPr>
        <p:spPr/>
        <p:txBody>
          <a:bodyPr/>
          <a:lstStyle/>
          <a:p>
            <a:r>
              <a:rPr lang="en-US" dirty="0"/>
              <a:t>Recommendation Based on Popularity</a:t>
            </a:r>
            <a:endParaRPr lang="en-IN" dirty="0"/>
          </a:p>
        </p:txBody>
      </p:sp>
      <p:sp>
        <p:nvSpPr>
          <p:cNvPr id="3" name="Content Placeholder 2">
            <a:extLst>
              <a:ext uri="{FF2B5EF4-FFF2-40B4-BE49-F238E27FC236}">
                <a16:creationId xmlns:a16="http://schemas.microsoft.com/office/drawing/2014/main" id="{EB4677B1-123B-55E3-3ADE-0591FB75D3DA}"/>
              </a:ext>
            </a:extLst>
          </p:cNvPr>
          <p:cNvSpPr>
            <a:spLocks noGrp="1"/>
          </p:cNvSpPr>
          <p:nvPr>
            <p:ph idx="1"/>
          </p:nvPr>
        </p:nvSpPr>
        <p:spPr/>
        <p:txBody>
          <a:bodyPr/>
          <a:lstStyle/>
          <a:p>
            <a:r>
              <a:rPr lang="en-US" dirty="0"/>
              <a:t>We try to find top 200 Books based on average ratings by users.  We merge Books and Ratings data set and sort the Top 50 Books based on average ratings. We have only considered books which have been rated more than 50 times at least. </a:t>
            </a:r>
            <a:endParaRPr lang="en-IN" dirty="0"/>
          </a:p>
        </p:txBody>
      </p:sp>
      <p:pic>
        <p:nvPicPr>
          <p:cNvPr id="5" name="Picture 4">
            <a:extLst>
              <a:ext uri="{FF2B5EF4-FFF2-40B4-BE49-F238E27FC236}">
                <a16:creationId xmlns:a16="http://schemas.microsoft.com/office/drawing/2014/main" id="{B8A7B792-C3DF-E2C5-655D-CFE9758AE0A1}"/>
              </a:ext>
            </a:extLst>
          </p:cNvPr>
          <p:cNvPicPr>
            <a:picLocks noChangeAspect="1"/>
          </p:cNvPicPr>
          <p:nvPr/>
        </p:nvPicPr>
        <p:blipFill>
          <a:blip r:embed="rId2"/>
          <a:stretch>
            <a:fillRect/>
          </a:stretch>
        </p:blipFill>
        <p:spPr>
          <a:xfrm>
            <a:off x="3176722" y="2882538"/>
            <a:ext cx="4908938" cy="2986556"/>
          </a:xfrm>
          <a:prstGeom prst="rect">
            <a:avLst/>
          </a:prstGeom>
        </p:spPr>
      </p:pic>
    </p:spTree>
    <p:extLst>
      <p:ext uri="{BB962C8B-B14F-4D97-AF65-F5344CB8AC3E}">
        <p14:creationId xmlns:p14="http://schemas.microsoft.com/office/powerpoint/2010/main" val="886863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6B9394F-BF0C-24B3-176A-1C40E5C06559}"/>
              </a:ext>
            </a:extLst>
          </p:cNvPr>
          <p:cNvSpPr>
            <a:spLocks noGrp="1"/>
          </p:cNvSpPr>
          <p:nvPr>
            <p:ph idx="4294967295"/>
          </p:nvPr>
        </p:nvSpPr>
        <p:spPr>
          <a:xfrm>
            <a:off x="635540" y="435753"/>
            <a:ext cx="10058400" cy="4022725"/>
          </a:xfrm>
        </p:spPr>
        <p:txBody>
          <a:bodyPr/>
          <a:lstStyle/>
          <a:p>
            <a:r>
              <a:rPr lang="en-US" dirty="0"/>
              <a:t>Here is the graph showing top 50 Books based on highest average ratings. </a:t>
            </a:r>
            <a:endParaRPr lang="en-IN" dirty="0"/>
          </a:p>
        </p:txBody>
      </p:sp>
      <p:pic>
        <p:nvPicPr>
          <p:cNvPr id="9" name="Picture 8">
            <a:extLst>
              <a:ext uri="{FF2B5EF4-FFF2-40B4-BE49-F238E27FC236}">
                <a16:creationId xmlns:a16="http://schemas.microsoft.com/office/drawing/2014/main" id="{B05B07FC-9972-8ADD-09BC-A439D7EAF3E4}"/>
              </a:ext>
            </a:extLst>
          </p:cNvPr>
          <p:cNvPicPr>
            <a:picLocks noChangeAspect="1"/>
          </p:cNvPicPr>
          <p:nvPr/>
        </p:nvPicPr>
        <p:blipFill>
          <a:blip r:embed="rId2"/>
          <a:stretch>
            <a:fillRect/>
          </a:stretch>
        </p:blipFill>
        <p:spPr>
          <a:xfrm>
            <a:off x="1816342" y="836579"/>
            <a:ext cx="7754005" cy="5359940"/>
          </a:xfrm>
          <a:prstGeom prst="rect">
            <a:avLst/>
          </a:prstGeom>
        </p:spPr>
      </p:pic>
    </p:spTree>
    <p:extLst>
      <p:ext uri="{BB962C8B-B14F-4D97-AF65-F5344CB8AC3E}">
        <p14:creationId xmlns:p14="http://schemas.microsoft.com/office/powerpoint/2010/main" val="3512122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1621B-99E6-CCD3-A006-3B5C4D41E964}"/>
              </a:ext>
            </a:extLst>
          </p:cNvPr>
          <p:cNvSpPr>
            <a:spLocks noGrp="1"/>
          </p:cNvSpPr>
          <p:nvPr>
            <p:ph type="title"/>
          </p:nvPr>
        </p:nvSpPr>
        <p:spPr>
          <a:xfrm>
            <a:off x="1097280" y="490884"/>
            <a:ext cx="10058400" cy="1450757"/>
          </a:xfrm>
        </p:spPr>
        <p:txBody>
          <a:bodyPr>
            <a:normAutofit fontScale="90000"/>
          </a:bodyPr>
          <a:lstStyle/>
          <a:p>
            <a:r>
              <a:rPr lang="en-US" b="1" dirty="0"/>
              <a:t>Recommendation System based on Collaborative Filtering</a:t>
            </a:r>
            <a:br>
              <a:rPr lang="en-US" b="1" dirty="0"/>
            </a:br>
            <a:endParaRPr lang="en-IN" dirty="0"/>
          </a:p>
        </p:txBody>
      </p:sp>
      <p:sp>
        <p:nvSpPr>
          <p:cNvPr id="3" name="Content Placeholder 2">
            <a:extLst>
              <a:ext uri="{FF2B5EF4-FFF2-40B4-BE49-F238E27FC236}">
                <a16:creationId xmlns:a16="http://schemas.microsoft.com/office/drawing/2014/main" id="{09D1130E-2063-785B-6150-8C26E14C17E4}"/>
              </a:ext>
            </a:extLst>
          </p:cNvPr>
          <p:cNvSpPr>
            <a:spLocks noGrp="1"/>
          </p:cNvSpPr>
          <p:nvPr>
            <p:ph idx="1"/>
          </p:nvPr>
        </p:nvSpPr>
        <p:spPr/>
        <p:txBody>
          <a:bodyPr/>
          <a:lstStyle/>
          <a:p>
            <a:r>
              <a:rPr lang="en-US" dirty="0"/>
              <a:t>Here we have considered only the books which have more than just 1 Rating. We have created a pivot with books as rows and users as columns</a:t>
            </a:r>
            <a:endParaRPr lang="en-IN" dirty="0"/>
          </a:p>
        </p:txBody>
      </p:sp>
      <p:pic>
        <p:nvPicPr>
          <p:cNvPr id="5" name="Picture 4">
            <a:extLst>
              <a:ext uri="{FF2B5EF4-FFF2-40B4-BE49-F238E27FC236}">
                <a16:creationId xmlns:a16="http://schemas.microsoft.com/office/drawing/2014/main" id="{399EAED1-BC5B-1F2C-768D-4183A8CBED4C}"/>
              </a:ext>
            </a:extLst>
          </p:cNvPr>
          <p:cNvPicPr>
            <a:picLocks noChangeAspect="1"/>
          </p:cNvPicPr>
          <p:nvPr/>
        </p:nvPicPr>
        <p:blipFill>
          <a:blip r:embed="rId2"/>
          <a:stretch>
            <a:fillRect/>
          </a:stretch>
        </p:blipFill>
        <p:spPr>
          <a:xfrm>
            <a:off x="1721696" y="2514110"/>
            <a:ext cx="8273160" cy="3555950"/>
          </a:xfrm>
          <a:prstGeom prst="rect">
            <a:avLst/>
          </a:prstGeom>
        </p:spPr>
      </p:pic>
    </p:spTree>
    <p:extLst>
      <p:ext uri="{BB962C8B-B14F-4D97-AF65-F5344CB8AC3E}">
        <p14:creationId xmlns:p14="http://schemas.microsoft.com/office/powerpoint/2010/main" val="259475669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210</TotalTime>
  <Words>581</Words>
  <Application>Microsoft Office PowerPoint</Application>
  <PresentationFormat>Widescreen</PresentationFormat>
  <Paragraphs>50</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Calibri</vt:lpstr>
      <vt:lpstr>Calibri Light</vt:lpstr>
      <vt:lpstr>Retrospect</vt:lpstr>
      <vt:lpstr>Book Recommendation</vt:lpstr>
      <vt:lpstr>Participants</vt:lpstr>
      <vt:lpstr>Business Objective</vt:lpstr>
      <vt:lpstr>Data</vt:lpstr>
      <vt:lpstr>Data Cleaning</vt:lpstr>
      <vt:lpstr>PowerPoint Presentation</vt:lpstr>
      <vt:lpstr>Recommendation Based on Popularity</vt:lpstr>
      <vt:lpstr>PowerPoint Presentation</vt:lpstr>
      <vt:lpstr>Recommendation System based on Collaborative Filtering </vt:lpstr>
      <vt:lpstr>PowerPoint Presentation</vt:lpstr>
      <vt:lpstr>Recommendation using Google Tensorflow </vt:lpstr>
      <vt:lpstr>PowerPoint Presentation</vt:lpstr>
      <vt:lpstr>Deploying the Model (Collaborative)</vt:lpstr>
      <vt:lpstr>PowerPoint Presentation</vt:lpstr>
      <vt:lpstr>Challenges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abhinav raja</dc:creator>
  <cp:lastModifiedBy>abhinav raja</cp:lastModifiedBy>
  <cp:revision>3</cp:revision>
  <dcterms:created xsi:type="dcterms:W3CDTF">2024-06-15T11:48:04Z</dcterms:created>
  <dcterms:modified xsi:type="dcterms:W3CDTF">2024-07-01T01:13:52Z</dcterms:modified>
</cp:coreProperties>
</file>