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of LLM-based PDF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400"/>
            </a:pPr>
            <a:r>
              <a:t>Current Challenges:</a:t>
            </a:r>
          </a:p>
          <a:p>
            <a:pPr>
              <a:defRPr sz="1400"/>
            </a:pPr>
            <a:r>
              <a:t>- ~70% of annual reports need custom scripts</a:t>
            </a:r>
          </a:p>
          <a:p>
            <a:pPr>
              <a:defRPr sz="1400"/>
            </a:pPr>
            <a:r>
              <a:t>- Onboarding new jurisdictions takes 2–3 weeks</a:t>
            </a:r>
          </a:p>
          <a:p>
            <a:pPr>
              <a:defRPr sz="1400"/>
            </a:pPr>
            <a:r>
              <a:t>- High maintenance cost for brittle scripts</a:t>
            </a:r>
          </a:p>
          <a:p>
            <a:pPr>
              <a:defRPr sz="1400"/>
            </a:pPr>
          </a:p>
          <a:p>
            <a:pPr>
              <a:defRPr b="1" sz="1400"/>
            </a:pPr>
            <a:r>
              <a:t>Future with LLM Extraction:</a:t>
            </a:r>
          </a:p>
          <a:p>
            <a:pPr>
              <a:defRPr sz="1400"/>
            </a:pPr>
            <a:r>
              <a:t>- Reduce custom scripts to &lt;10%</a:t>
            </a:r>
          </a:p>
          <a:p>
            <a:pPr>
              <a:defRPr sz="1400"/>
            </a:pPr>
            <a:r>
              <a:t>- Onboard new jurisdictions in &lt;1 day</a:t>
            </a:r>
          </a:p>
          <a:p>
            <a:pPr>
              <a:defRPr sz="1400"/>
            </a:pPr>
            <a:r>
              <a:t>- Increase auto-extraction rate to 85–95%</a:t>
            </a:r>
          </a:p>
          <a:p>
            <a:pPr>
              <a:defRPr sz="1400"/>
            </a:pPr>
            <a:r>
              <a:t>- Lower cost, resilient to layout changes</a:t>
            </a:r>
          </a:p>
          <a:p>
            <a:pPr>
              <a:defRPr sz="1400"/>
            </a:pPr>
            <a:r>
              <a:t>- Consistent governance and compliance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KPI-Linked ROI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400"/>
            </a:pPr>
            <a:r>
              <a:t>Before vs After Metrics:</a:t>
            </a:r>
          </a:p>
          <a:p>
            <a:pPr>
              <a:defRPr sz="1400"/>
            </a:pPr>
            <a:r>
              <a:t>- Auto-extraction rate: ~50% → 85–95%</a:t>
            </a:r>
          </a:p>
          <a:p>
            <a:pPr>
              <a:defRPr sz="1400"/>
            </a:pPr>
            <a:r>
              <a:t>- Onboarding time: 2–3 weeks → &lt;1 day</a:t>
            </a:r>
          </a:p>
          <a:p>
            <a:pPr>
              <a:defRPr sz="1400"/>
            </a:pPr>
            <a:r>
              <a:t>- Engineer effort: 30–50 hrs/jurisdiction → 2–5 hrs</a:t>
            </a:r>
          </a:p>
          <a:p>
            <a:pPr>
              <a:defRPr sz="1400"/>
            </a:pPr>
            <a:r>
              <a:t>- Annual cost savings: ~$220K (~83% reduction)</a:t>
            </a:r>
          </a:p>
          <a:p>
            <a:pPr>
              <a:defRPr sz="1400"/>
            </a:pPr>
            <a:r>
              <a:t>- Payback period: &lt;3 months</a:t>
            </a:r>
          </a:p>
          <a:p>
            <a:pPr>
              <a:defRPr sz="1400"/>
            </a:pPr>
          </a:p>
          <a:p>
            <a:pPr>
              <a:defRPr b="1" sz="1400"/>
            </a:pPr>
            <a:r>
              <a:t>Impact:</a:t>
            </a:r>
          </a:p>
          <a:p>
            <a:pPr>
              <a:defRPr sz="1400"/>
            </a:pPr>
            <a:r>
              <a:t>- Faster analytics-ready data</a:t>
            </a:r>
          </a:p>
          <a:p>
            <a:pPr>
              <a:defRPr sz="1400"/>
            </a:pPr>
            <a:r>
              <a:t>- More jurisdictions onboarded at lower cost</a:t>
            </a:r>
          </a:p>
          <a:p>
            <a:pPr>
              <a:defRPr sz="1400"/>
            </a:pPr>
            <a:r>
              <a:t>- Scalable, future-proof extraction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Steps: POC to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400"/>
            </a:pPr>
            <a:r>
              <a:t>Pilot Stage:</a:t>
            </a:r>
          </a:p>
          <a:p>
            <a:pPr>
              <a:defRPr sz="1400"/>
            </a:pPr>
            <a:r>
              <a:t>- Expand dataset across jurisdictions</a:t>
            </a:r>
          </a:p>
          <a:p>
            <a:pPr>
              <a:defRPr sz="1400"/>
            </a:pPr>
            <a:r>
              <a:t>- Integrate real LLM with schema-constrained output</a:t>
            </a:r>
          </a:p>
          <a:p>
            <a:pPr>
              <a:defRPr sz="1400"/>
            </a:pPr>
            <a:r>
              <a:t>- Add validators, confidence scoring, observability</a:t>
            </a:r>
          </a:p>
          <a:p>
            <a:pPr>
              <a:defRPr sz="1400"/>
            </a:pPr>
          </a:p>
          <a:p>
            <a:pPr>
              <a:defRPr b="1" sz="1400"/>
            </a:pPr>
            <a:r>
              <a:t>Production Rollout:</a:t>
            </a:r>
          </a:p>
          <a:p>
            <a:pPr>
              <a:defRPr sz="1400"/>
            </a:pPr>
            <a:r>
              <a:t>- Deploy scalable microservices pipeline (K8s, queues)</a:t>
            </a:r>
          </a:p>
          <a:p>
            <a:pPr>
              <a:defRPr sz="1400"/>
            </a:pPr>
            <a:r>
              <a:t>- Implement human-in-loop review for low-confidence cases</a:t>
            </a:r>
          </a:p>
          <a:p>
            <a:pPr>
              <a:defRPr sz="1400"/>
            </a:pPr>
            <a:r>
              <a:t>- Store structured data + audit logs</a:t>
            </a:r>
          </a:p>
          <a:p>
            <a:pPr>
              <a:defRPr sz="1400"/>
            </a:pPr>
            <a:r>
              <a:t>- Add monitoring and alerts (accuracy, latency, cost)</a:t>
            </a:r>
          </a:p>
          <a:p>
            <a:pPr>
              <a:defRPr sz="1400"/>
            </a:pPr>
          </a:p>
          <a:p>
            <a:pPr>
              <a:defRPr b="1" sz="1400"/>
            </a:pPr>
            <a:r>
              <a:t>Continuous Improvement:</a:t>
            </a:r>
          </a:p>
          <a:p>
            <a:pPr>
              <a:defRPr sz="1400"/>
            </a:pPr>
            <a:r>
              <a:t>- Retrain/fine-tune with reviewer feedback</a:t>
            </a:r>
          </a:p>
          <a:p>
            <a:pPr>
              <a:defRPr sz="1400"/>
            </a:pPr>
            <a:r>
              <a:t>- A/B test prompts and models</a:t>
            </a:r>
          </a:p>
          <a:p>
            <a:pPr>
              <a:defRPr sz="1400"/>
            </a:pPr>
            <a:r>
              <a:t>- Optimize costs (use smaller models where possible)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