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8" roundtripDataSignature="AMtx7mi9tUfZpifa6TX+kqpyVTeSbtQu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1b2b65a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1b2b65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1d8adf11a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1d8adf11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1d8adf11a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1d8adf11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1d8adf11a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1d8adf11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1d8adf11a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61d8adf11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1d8adf11a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61d8adf11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1d8adf11a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1d8adf11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1d8adf11a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61d8adf1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1d8adf11a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1d8adf11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1d8adf11a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1d8adf1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1d8adf11a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1d8adf11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1d8adf11a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1d8adf11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1d8adf11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1d8adf1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1d8adf11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1d8adf1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1d8adf11a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1d8adf11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1d8adf11a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1d8adf1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61b2b65a6a_0_0"/>
          <p:cNvSpPr txBox="1"/>
          <p:nvPr>
            <p:ph type="title"/>
          </p:nvPr>
        </p:nvSpPr>
        <p:spPr>
          <a:xfrm>
            <a:off x="0" y="274650"/>
            <a:ext cx="8686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Agenda</a:t>
            </a:r>
            <a:endParaRPr/>
          </a:p>
        </p:txBody>
      </p:sp>
      <p:sp>
        <p:nvSpPr>
          <p:cNvPr id="85" name="Google Shape;85;g361b2b65a6a_0_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Problem Statement and Assumptions (2 minutes)</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Requirements Analysis (5 minutes)</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High-Level Architecture (10 minutes)</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Component Deep Dive (20 minutes) - Choose 2-3 critical components to discuss in detail.</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AI Integration (10 minutes)</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Scalability and Performance Considerations (5 minutes)</a:t>
            </a:r>
            <a:endParaRPr sz="1800">
              <a:highlight>
                <a:srgbClr val="FFFFFF"/>
              </a:highlight>
            </a:endParaRPr>
          </a:p>
          <a:p>
            <a:pPr indent="-342900" lvl="0" marL="596900" rtl="0" algn="l">
              <a:lnSpc>
                <a:spcPct val="115000"/>
              </a:lnSpc>
              <a:spcBef>
                <a:spcPts val="0"/>
              </a:spcBef>
              <a:spcAft>
                <a:spcPts val="0"/>
              </a:spcAft>
              <a:buClr>
                <a:schemeClr val="dk1"/>
              </a:buClr>
              <a:buSzPts val="1800"/>
              <a:buFont typeface="Calibri"/>
              <a:buChar char="○"/>
            </a:pPr>
            <a:r>
              <a:rPr lang="en-US" sz="1800">
                <a:highlight>
                  <a:srgbClr val="FFFFFF"/>
                </a:highlight>
              </a:rPr>
              <a:t>Q&amp;A and Discussion (8 minutes)</a:t>
            </a:r>
            <a:endParaRPr sz="1800">
              <a:highlight>
                <a:srgbClr val="FFFFFF"/>
              </a:highlight>
            </a:endParaRPr>
          </a:p>
          <a:p>
            <a:pPr indent="0" lvl="0" marL="0" rtl="0" algn="l">
              <a:spcBef>
                <a:spcPts val="360"/>
              </a:spcBef>
              <a:spcAft>
                <a:spcPts val="0"/>
              </a:spcAft>
              <a:buNone/>
            </a:pPr>
            <a:r>
              <a:t/>
            </a:r>
            <a:endParaRPr/>
          </a:p>
        </p:txBody>
      </p:sp>
      <p:pic>
        <p:nvPicPr>
          <p:cNvPr id="86" name="Google Shape;86;g361b2b65a6a_0_0"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61d8adf11a_0_33"/>
          <p:cNvSpPr txBox="1"/>
          <p:nvPr>
            <p:ph type="title"/>
          </p:nvPr>
        </p:nvSpPr>
        <p:spPr>
          <a:xfrm>
            <a:off x="-67925" y="-1"/>
            <a:ext cx="8229600" cy="103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a:t>Data privacy &amp; Security</a:t>
            </a:r>
            <a:endParaRPr/>
          </a:p>
        </p:txBody>
      </p:sp>
      <p:sp>
        <p:nvSpPr>
          <p:cNvPr id="151" name="Google Shape;151;g361d8adf11a_0_3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32500" lnSpcReduction="20000"/>
          </a:bodyPr>
          <a:lstStyle/>
          <a:p>
            <a:pPr indent="0" lvl="0" marL="0" rtl="0" algn="l">
              <a:lnSpc>
                <a:spcPct val="115000"/>
              </a:lnSpc>
              <a:spcBef>
                <a:spcPts val="1400"/>
              </a:spcBef>
              <a:spcAft>
                <a:spcPts val="0"/>
              </a:spcAft>
              <a:buClr>
                <a:schemeClr val="dk1"/>
              </a:buClr>
              <a:buSzPct val="25476"/>
              <a:buFont typeface="Arial"/>
              <a:buNone/>
            </a:pPr>
            <a:r>
              <a:rPr b="1" lang="en-US" sz="4317">
                <a:latin typeface="Arial"/>
                <a:ea typeface="Arial"/>
                <a:cs typeface="Arial"/>
                <a:sym typeface="Arial"/>
              </a:rPr>
              <a:t>PostgreSQL / Redis</a:t>
            </a:r>
            <a:endParaRPr b="1" sz="4317">
              <a:latin typeface="Arial"/>
              <a:ea typeface="Arial"/>
              <a:cs typeface="Arial"/>
              <a:sym typeface="Arial"/>
            </a:endParaRPr>
          </a:p>
          <a:p>
            <a:pPr indent="-313579" lvl="0" marL="457200" rtl="0" algn="l">
              <a:lnSpc>
                <a:spcPct val="115000"/>
              </a:lnSpc>
              <a:spcBef>
                <a:spcPts val="1200"/>
              </a:spcBef>
              <a:spcAft>
                <a:spcPts val="0"/>
              </a:spcAft>
              <a:buSzPct val="100000"/>
              <a:buChar char="●"/>
            </a:pPr>
            <a:r>
              <a:rPr lang="en-US" sz="4117">
                <a:latin typeface="Arial"/>
                <a:ea typeface="Arial"/>
                <a:cs typeface="Arial"/>
                <a:sym typeface="Arial"/>
              </a:rPr>
              <a:t>Encrypt SSN using </a:t>
            </a:r>
            <a:r>
              <a:rPr b="1" lang="en-US" sz="4117">
                <a:latin typeface="Arial"/>
                <a:ea typeface="Arial"/>
                <a:cs typeface="Arial"/>
                <a:sym typeface="Arial"/>
              </a:rPr>
              <a:t>AES-GCM with IV rotation</a:t>
            </a:r>
            <a:br>
              <a:rPr b="1" lang="en-US" sz="4117">
                <a:latin typeface="Arial"/>
                <a:ea typeface="Arial"/>
                <a:cs typeface="Arial"/>
                <a:sym typeface="Arial"/>
              </a:rPr>
            </a:br>
            <a:endParaRPr b="1" sz="4117">
              <a:latin typeface="Arial"/>
              <a:ea typeface="Arial"/>
              <a:cs typeface="Arial"/>
              <a:sym typeface="Arial"/>
            </a:endParaRPr>
          </a:p>
          <a:p>
            <a:pPr indent="-313579" lvl="0" marL="457200" rtl="0" algn="l">
              <a:lnSpc>
                <a:spcPct val="115000"/>
              </a:lnSpc>
              <a:spcBef>
                <a:spcPts val="0"/>
              </a:spcBef>
              <a:spcAft>
                <a:spcPts val="0"/>
              </a:spcAft>
              <a:buSzPct val="100000"/>
              <a:buChar char="●"/>
            </a:pPr>
            <a:r>
              <a:rPr lang="en-US" sz="4117">
                <a:latin typeface="Arial"/>
                <a:ea typeface="Arial"/>
                <a:cs typeface="Arial"/>
                <a:sym typeface="Arial"/>
              </a:rPr>
              <a:t>Store KMS key material outside the app layer (e.g., HashiCorp Vault)</a:t>
            </a:r>
            <a:br>
              <a:rPr lang="en-US" sz="4117">
                <a:latin typeface="Arial"/>
                <a:ea typeface="Arial"/>
                <a:cs typeface="Arial"/>
                <a:sym typeface="Arial"/>
              </a:rPr>
            </a:br>
            <a:endParaRPr sz="4117">
              <a:latin typeface="Arial"/>
              <a:ea typeface="Arial"/>
              <a:cs typeface="Arial"/>
              <a:sym typeface="Arial"/>
            </a:endParaRPr>
          </a:p>
          <a:p>
            <a:pPr indent="-288814" lvl="0" marL="457200" rtl="0" algn="l">
              <a:lnSpc>
                <a:spcPct val="115000"/>
              </a:lnSpc>
              <a:spcBef>
                <a:spcPts val="0"/>
              </a:spcBef>
              <a:spcAft>
                <a:spcPts val="0"/>
              </a:spcAft>
              <a:buSzPct val="70857"/>
              <a:buChar char="●"/>
            </a:pPr>
            <a:r>
              <a:rPr lang="en-US" sz="4117">
                <a:latin typeface="Arial"/>
                <a:ea typeface="Arial"/>
                <a:cs typeface="Arial"/>
                <a:sym typeface="Arial"/>
              </a:rPr>
              <a:t>Apply row-level security + audit logging</a:t>
            </a:r>
            <a:endParaRPr sz="4117">
              <a:latin typeface="Arial"/>
              <a:ea typeface="Arial"/>
              <a:cs typeface="Arial"/>
              <a:sym typeface="Arial"/>
            </a:endParaRPr>
          </a:p>
          <a:p>
            <a:pPr indent="0" lvl="0" marL="457200" rtl="0" algn="l">
              <a:lnSpc>
                <a:spcPct val="115000"/>
              </a:lnSpc>
              <a:spcBef>
                <a:spcPts val="1200"/>
              </a:spcBef>
              <a:spcAft>
                <a:spcPts val="0"/>
              </a:spcAft>
              <a:buNone/>
            </a:pPr>
            <a:r>
              <a:t/>
            </a:r>
            <a:endParaRPr sz="4117">
              <a:latin typeface="Arial"/>
              <a:ea typeface="Arial"/>
              <a:cs typeface="Arial"/>
              <a:sym typeface="Arial"/>
            </a:endParaRPr>
          </a:p>
          <a:p>
            <a:pPr indent="0" lvl="0" marL="0" rtl="0" algn="l">
              <a:lnSpc>
                <a:spcPct val="115000"/>
              </a:lnSpc>
              <a:spcBef>
                <a:spcPts val="1400"/>
              </a:spcBef>
              <a:spcAft>
                <a:spcPts val="0"/>
              </a:spcAft>
              <a:buClr>
                <a:schemeClr val="dk1"/>
              </a:buClr>
              <a:buSzPct val="28733"/>
              <a:buFont typeface="Arial"/>
              <a:buNone/>
            </a:pPr>
            <a:r>
              <a:rPr b="1" lang="en-US" sz="3828">
                <a:latin typeface="Arial"/>
                <a:ea typeface="Arial"/>
                <a:cs typeface="Arial"/>
                <a:sym typeface="Arial"/>
              </a:rPr>
              <a:t> IRS Integration Service</a:t>
            </a:r>
            <a:endParaRPr b="1" sz="3828">
              <a:latin typeface="Arial"/>
              <a:ea typeface="Arial"/>
              <a:cs typeface="Arial"/>
              <a:sym typeface="Arial"/>
            </a:endParaRPr>
          </a:p>
          <a:p>
            <a:pPr indent="-303478" lvl="0" marL="457200" rtl="0" algn="l">
              <a:lnSpc>
                <a:spcPct val="115000"/>
              </a:lnSpc>
              <a:spcBef>
                <a:spcPts val="1200"/>
              </a:spcBef>
              <a:spcAft>
                <a:spcPts val="0"/>
              </a:spcAft>
              <a:buSzPct val="100000"/>
              <a:buChar char="●"/>
            </a:pPr>
            <a:r>
              <a:rPr lang="en-US" sz="3628">
                <a:latin typeface="Arial"/>
                <a:ea typeface="Arial"/>
                <a:cs typeface="Arial"/>
                <a:sym typeface="Arial"/>
              </a:rPr>
              <a:t>Tampering → TLS 1.3 &amp; response signature validation</a:t>
            </a:r>
            <a:br>
              <a:rPr lang="en-US" sz="3628">
                <a:latin typeface="Arial"/>
                <a:ea typeface="Arial"/>
                <a:cs typeface="Arial"/>
                <a:sym typeface="Arial"/>
              </a:rPr>
            </a:br>
            <a:endParaRPr sz="3628">
              <a:latin typeface="Arial"/>
              <a:ea typeface="Arial"/>
              <a:cs typeface="Arial"/>
              <a:sym typeface="Arial"/>
            </a:endParaRPr>
          </a:p>
          <a:p>
            <a:pPr indent="-303478" lvl="0" marL="457200" rtl="0" algn="l">
              <a:lnSpc>
                <a:spcPct val="115000"/>
              </a:lnSpc>
              <a:spcBef>
                <a:spcPts val="0"/>
              </a:spcBef>
              <a:spcAft>
                <a:spcPts val="0"/>
              </a:spcAft>
              <a:buSzPct val="100000"/>
              <a:buChar char="●"/>
            </a:pPr>
            <a:r>
              <a:rPr lang="en-US" sz="3628">
                <a:latin typeface="Arial"/>
                <a:ea typeface="Arial"/>
                <a:cs typeface="Arial"/>
                <a:sym typeface="Arial"/>
              </a:rPr>
              <a:t>DoS fallback → queue IRS lookups, with retries and exponential backoff</a:t>
            </a:r>
            <a:br>
              <a:rPr lang="en-US" sz="3628">
                <a:latin typeface="Arial"/>
                <a:ea typeface="Arial"/>
                <a:cs typeface="Arial"/>
                <a:sym typeface="Arial"/>
              </a:rPr>
            </a:br>
            <a:endParaRPr sz="3628">
              <a:latin typeface="Arial"/>
              <a:ea typeface="Arial"/>
              <a:cs typeface="Arial"/>
              <a:sym typeface="Arial"/>
            </a:endParaRPr>
          </a:p>
          <a:p>
            <a:pPr indent="-303478" lvl="0" marL="457200" rtl="0" algn="l">
              <a:lnSpc>
                <a:spcPct val="115000"/>
              </a:lnSpc>
              <a:spcBef>
                <a:spcPts val="0"/>
              </a:spcBef>
              <a:spcAft>
                <a:spcPts val="0"/>
              </a:spcAft>
              <a:buSzPct val="100000"/>
              <a:buChar char="●"/>
            </a:pPr>
            <a:r>
              <a:rPr lang="en-US" sz="3628">
                <a:latin typeface="Arial"/>
                <a:ea typeface="Arial"/>
                <a:cs typeface="Arial"/>
                <a:sym typeface="Arial"/>
              </a:rPr>
              <a:t>Info disclosure → redact IRS response before logging</a:t>
            </a:r>
            <a:endParaRPr sz="3628">
              <a:latin typeface="Arial"/>
              <a:ea typeface="Arial"/>
              <a:cs typeface="Arial"/>
              <a:sym typeface="Arial"/>
            </a:endParaRPr>
          </a:p>
          <a:p>
            <a:pPr indent="0" lvl="0" marL="0" rtl="0" algn="l">
              <a:spcBef>
                <a:spcPts val="1200"/>
              </a:spcBef>
              <a:spcAft>
                <a:spcPts val="0"/>
              </a:spcAft>
              <a:buClr>
                <a:schemeClr val="dk1"/>
              </a:buClr>
              <a:buSzPts val="358"/>
              <a:buFont typeface="Arial"/>
              <a:buNone/>
            </a:pPr>
            <a:r>
              <a:t/>
            </a:r>
            <a:endParaRPr sz="5046"/>
          </a:p>
          <a:p>
            <a:pPr indent="0" lvl="0" marL="0" rtl="0" algn="l">
              <a:spcBef>
                <a:spcPts val="360"/>
              </a:spcBef>
              <a:spcAft>
                <a:spcPts val="0"/>
              </a:spcAft>
              <a:buClr>
                <a:schemeClr val="dk1"/>
              </a:buClr>
              <a:buSzPct val="37336"/>
              <a:buFont typeface="Arial"/>
              <a:buNone/>
            </a:pPr>
            <a:r>
              <a:rPr b="1" lang="en-US" sz="2946">
                <a:latin typeface="Arial"/>
                <a:ea typeface="Arial"/>
                <a:cs typeface="Arial"/>
                <a:sym typeface="Arial"/>
              </a:rPr>
              <a:t>Tools:</a:t>
            </a:r>
            <a:r>
              <a:rPr lang="en-US" sz="2946">
                <a:latin typeface="Arial"/>
                <a:ea typeface="Arial"/>
                <a:cs typeface="Arial"/>
                <a:sym typeface="Arial"/>
              </a:rPr>
              <a:t> Microsoft Threat Modeling Tool, OWASP Threat Dragon, IriusRisk</a:t>
            </a:r>
            <a:br>
              <a:rPr lang="en-US" sz="2946">
                <a:latin typeface="Arial"/>
                <a:ea typeface="Arial"/>
                <a:cs typeface="Arial"/>
                <a:sym typeface="Arial"/>
              </a:rPr>
            </a:br>
            <a:endParaRPr sz="2946">
              <a:latin typeface="Arial"/>
              <a:ea typeface="Arial"/>
              <a:cs typeface="Arial"/>
              <a:sym typeface="Arial"/>
            </a:endParaRPr>
          </a:p>
          <a:p>
            <a:pPr indent="0" lvl="0" marL="0" rtl="0" algn="l">
              <a:spcBef>
                <a:spcPts val="360"/>
              </a:spcBef>
              <a:spcAft>
                <a:spcPts val="0"/>
              </a:spcAft>
              <a:buClr>
                <a:schemeClr val="dk1"/>
              </a:buClr>
              <a:buSzPct val="37336"/>
              <a:buFont typeface="Arial"/>
              <a:buNone/>
            </a:pPr>
            <a:r>
              <a:rPr b="1" lang="en-US" sz="2946">
                <a:latin typeface="Arial"/>
                <a:ea typeface="Arial"/>
                <a:cs typeface="Arial"/>
                <a:sym typeface="Arial"/>
              </a:rPr>
              <a:t>Best Practice:</a:t>
            </a:r>
            <a:r>
              <a:rPr lang="en-US" sz="2946">
                <a:latin typeface="Arial"/>
                <a:ea typeface="Arial"/>
                <a:cs typeface="Arial"/>
                <a:sym typeface="Arial"/>
              </a:rPr>
              <a:t> Build threat modeling into CI/CD with DevSecOps gates</a:t>
            </a:r>
            <a:br>
              <a:rPr lang="en-US" sz="2946">
                <a:latin typeface="Arial"/>
                <a:ea typeface="Arial"/>
                <a:cs typeface="Arial"/>
                <a:sym typeface="Arial"/>
              </a:rPr>
            </a:br>
            <a:endParaRPr sz="2946">
              <a:latin typeface="Arial"/>
              <a:ea typeface="Arial"/>
              <a:cs typeface="Arial"/>
              <a:sym typeface="Arial"/>
            </a:endParaRPr>
          </a:p>
          <a:p>
            <a:pPr indent="0" lvl="0" marL="0" rtl="0" algn="l">
              <a:spcBef>
                <a:spcPts val="360"/>
              </a:spcBef>
              <a:spcAft>
                <a:spcPts val="0"/>
              </a:spcAft>
              <a:buClr>
                <a:schemeClr val="dk1"/>
              </a:buClr>
              <a:buSzPct val="37336"/>
              <a:buFont typeface="Arial"/>
              <a:buNone/>
            </a:pPr>
            <a:r>
              <a:rPr b="1" lang="en-US" sz="2946">
                <a:latin typeface="Arial"/>
                <a:ea typeface="Arial"/>
                <a:cs typeface="Arial"/>
                <a:sym typeface="Arial"/>
              </a:rPr>
              <a:t>Documentation:</a:t>
            </a:r>
            <a:r>
              <a:rPr lang="en-US" sz="2946">
                <a:latin typeface="Arial"/>
                <a:ea typeface="Arial"/>
                <a:cs typeface="Arial"/>
                <a:sym typeface="Arial"/>
              </a:rPr>
              <a:t> Store threat matrix in Git as code (Markdown, YAML)</a:t>
            </a:r>
            <a:endParaRPr sz="2946">
              <a:latin typeface="Arial"/>
              <a:ea typeface="Arial"/>
              <a:cs typeface="Arial"/>
              <a:sym typeface="Arial"/>
            </a:endParaRPr>
          </a:p>
          <a:p>
            <a:pPr indent="0" lvl="0" marL="0" rtl="0" algn="l">
              <a:spcBef>
                <a:spcPts val="360"/>
              </a:spcBef>
              <a:spcAft>
                <a:spcPts val="0"/>
              </a:spcAft>
              <a:buNone/>
            </a:pPr>
            <a:r>
              <a:t/>
            </a:r>
            <a:endParaRPr/>
          </a:p>
        </p:txBody>
      </p:sp>
      <p:pic>
        <p:nvPicPr>
          <p:cNvPr id="152" name="Google Shape;152;g361d8adf11a_0_33" title="idzfndz55A_1749307473488.png"/>
          <p:cNvPicPr preferRelativeResize="0"/>
          <p:nvPr/>
        </p:nvPicPr>
        <p:blipFill>
          <a:blip r:embed="rId3">
            <a:alphaModFix/>
          </a:blip>
          <a:stretch>
            <a:fillRect/>
          </a:stretch>
        </p:blipFill>
        <p:spPr>
          <a:xfrm>
            <a:off x="0" y="-140737"/>
            <a:ext cx="1321275" cy="1321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61d8adf11a_0_45"/>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Challenge 2: High Season Traffic  Scaling up Strategies</a:t>
            </a:r>
            <a:endParaRPr/>
          </a:p>
        </p:txBody>
      </p:sp>
      <p:sp>
        <p:nvSpPr>
          <p:cNvPr id="158" name="Google Shape;158;g361d8adf11a_0_4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59" name="Google Shape;159;g361d8adf11a_0_45" title="Scaleup-Strategies.jpg"/>
          <p:cNvPicPr preferRelativeResize="0"/>
          <p:nvPr/>
        </p:nvPicPr>
        <p:blipFill>
          <a:blip r:embed="rId3">
            <a:alphaModFix/>
          </a:blip>
          <a:stretch>
            <a:fillRect/>
          </a:stretch>
        </p:blipFill>
        <p:spPr>
          <a:xfrm>
            <a:off x="565413" y="1600200"/>
            <a:ext cx="7153275" cy="3924300"/>
          </a:xfrm>
          <a:prstGeom prst="rect">
            <a:avLst/>
          </a:prstGeom>
          <a:noFill/>
          <a:ln>
            <a:noFill/>
          </a:ln>
        </p:spPr>
      </p:pic>
      <p:pic>
        <p:nvPicPr>
          <p:cNvPr id="160" name="Google Shape;160;g361d8adf11a_0_45" title="idzfndz55A_1749307473488.png"/>
          <p:cNvPicPr preferRelativeResize="0"/>
          <p:nvPr/>
        </p:nvPicPr>
        <p:blipFill>
          <a:blip r:embed="rId4">
            <a:alphaModFix/>
          </a:blip>
          <a:stretch>
            <a:fillRect/>
          </a:stretch>
        </p:blipFill>
        <p:spPr>
          <a:xfrm>
            <a:off x="83900" y="96375"/>
            <a:ext cx="1216400" cy="12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61d8adf11a_0_51"/>
          <p:cNvSpPr txBox="1"/>
          <p:nvPr>
            <p:ph type="title"/>
          </p:nvPr>
        </p:nvSpPr>
        <p:spPr>
          <a:xfrm>
            <a:off x="121625" y="253673"/>
            <a:ext cx="8047200" cy="920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Scaling up Techniques</a:t>
            </a:r>
            <a:endParaRPr/>
          </a:p>
        </p:txBody>
      </p:sp>
      <p:sp>
        <p:nvSpPr>
          <p:cNvPr id="166" name="Google Shape;166;g361d8adf11a_0_5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67" name="Google Shape;167;g361d8adf11a_0_51" title="ScaleUP-techniques.jpg"/>
          <p:cNvPicPr preferRelativeResize="0"/>
          <p:nvPr/>
        </p:nvPicPr>
        <p:blipFill>
          <a:blip r:embed="rId3">
            <a:alphaModFix/>
          </a:blip>
          <a:stretch>
            <a:fillRect/>
          </a:stretch>
        </p:blipFill>
        <p:spPr>
          <a:xfrm>
            <a:off x="534625" y="1600202"/>
            <a:ext cx="7539774" cy="3223350"/>
          </a:xfrm>
          <a:prstGeom prst="rect">
            <a:avLst/>
          </a:prstGeom>
          <a:noFill/>
          <a:ln>
            <a:noFill/>
          </a:ln>
        </p:spPr>
      </p:pic>
      <p:pic>
        <p:nvPicPr>
          <p:cNvPr id="168" name="Google Shape;168;g361d8adf11a_0_51" title="idzfndz55A_1749307473488.png"/>
          <p:cNvPicPr preferRelativeResize="0"/>
          <p:nvPr/>
        </p:nvPicPr>
        <p:blipFill>
          <a:blip r:embed="rId4">
            <a:alphaModFix/>
          </a:blip>
          <a:stretch>
            <a:fillRect/>
          </a:stretch>
        </p:blipFill>
        <p:spPr>
          <a:xfrm>
            <a:off x="83900" y="96375"/>
            <a:ext cx="1321275" cy="132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61d8adf11a_0_82"/>
          <p:cNvSpPr txBox="1"/>
          <p:nvPr>
            <p:ph type="title"/>
          </p:nvPr>
        </p:nvSpPr>
        <p:spPr>
          <a:xfrm>
            <a:off x="0" y="274650"/>
            <a:ext cx="8686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Peak-Off Peak Architecture</a:t>
            </a:r>
            <a:endParaRPr/>
          </a:p>
        </p:txBody>
      </p:sp>
      <p:sp>
        <p:nvSpPr>
          <p:cNvPr id="174" name="Google Shape;174;g361d8adf11a_0_82"/>
          <p:cNvSpPr txBox="1"/>
          <p:nvPr>
            <p:ph idx="1" type="body"/>
          </p:nvPr>
        </p:nvSpPr>
        <p:spPr>
          <a:xfrm>
            <a:off x="79675" y="1195425"/>
            <a:ext cx="8414100" cy="5327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75" name="Google Shape;175;g361d8adf11a_0_82" title="Peak-OffPeak-Architecture.jpg"/>
          <p:cNvPicPr preferRelativeResize="0"/>
          <p:nvPr/>
        </p:nvPicPr>
        <p:blipFill>
          <a:blip r:embed="rId3">
            <a:alphaModFix/>
          </a:blip>
          <a:stretch>
            <a:fillRect/>
          </a:stretch>
        </p:blipFill>
        <p:spPr>
          <a:xfrm>
            <a:off x="79675" y="1294125"/>
            <a:ext cx="3442575" cy="4649625"/>
          </a:xfrm>
          <a:prstGeom prst="rect">
            <a:avLst/>
          </a:prstGeom>
          <a:noFill/>
          <a:ln>
            <a:noFill/>
          </a:ln>
        </p:spPr>
      </p:pic>
      <p:pic>
        <p:nvPicPr>
          <p:cNvPr id="176" name="Google Shape;176;g361d8adf11a_0_82" title="idzfndz55A_1749307473488.png"/>
          <p:cNvPicPr preferRelativeResize="0"/>
          <p:nvPr/>
        </p:nvPicPr>
        <p:blipFill>
          <a:blip r:embed="rId4">
            <a:alphaModFix/>
          </a:blip>
          <a:stretch>
            <a:fillRect/>
          </a:stretch>
        </p:blipFill>
        <p:spPr>
          <a:xfrm>
            <a:off x="-52425" y="-125850"/>
            <a:ext cx="1321275" cy="132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61d8adf11a_0_39"/>
          <p:cNvSpPr txBox="1"/>
          <p:nvPr>
            <p:ph type="title"/>
          </p:nvPr>
        </p:nvSpPr>
        <p:spPr>
          <a:xfrm>
            <a:off x="73400" y="274650"/>
            <a:ext cx="86133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Scale Up &amp; Scale Down</a:t>
            </a:r>
            <a:endParaRPr/>
          </a:p>
        </p:txBody>
      </p:sp>
      <p:sp>
        <p:nvSpPr>
          <p:cNvPr id="182" name="Google Shape;182;g361d8adf11a_0_39"/>
          <p:cNvSpPr txBox="1"/>
          <p:nvPr>
            <p:ph idx="1" type="body"/>
          </p:nvPr>
        </p:nvSpPr>
        <p:spPr>
          <a:xfrm>
            <a:off x="457200" y="2271325"/>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83" name="Google Shape;183;g361d8adf11a_0_39" title="ScaleUP-and-Down-Strategies.jpg"/>
          <p:cNvPicPr preferRelativeResize="0"/>
          <p:nvPr/>
        </p:nvPicPr>
        <p:blipFill>
          <a:blip r:embed="rId3">
            <a:alphaModFix/>
          </a:blip>
          <a:stretch>
            <a:fillRect/>
          </a:stretch>
        </p:blipFill>
        <p:spPr>
          <a:xfrm>
            <a:off x="457200" y="2271313"/>
            <a:ext cx="7572375" cy="3667125"/>
          </a:xfrm>
          <a:prstGeom prst="rect">
            <a:avLst/>
          </a:prstGeom>
          <a:noFill/>
          <a:ln>
            <a:noFill/>
          </a:ln>
        </p:spPr>
      </p:pic>
      <p:pic>
        <p:nvPicPr>
          <p:cNvPr id="184" name="Google Shape;184;g361d8adf11a_0_39" title="idzfndz55A_1749307473488.png"/>
          <p:cNvPicPr preferRelativeResize="0"/>
          <p:nvPr/>
        </p:nvPicPr>
        <p:blipFill>
          <a:blip r:embed="rId4">
            <a:alphaModFix/>
          </a:blip>
          <a:stretch>
            <a:fillRect/>
          </a:stretch>
        </p:blipFill>
        <p:spPr>
          <a:xfrm>
            <a:off x="83900" y="96375"/>
            <a:ext cx="1321275" cy="132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61d8adf11a_0_57"/>
          <p:cNvSpPr txBox="1"/>
          <p:nvPr>
            <p:ph type="title"/>
          </p:nvPr>
        </p:nvSpPr>
        <p:spPr>
          <a:xfrm>
            <a:off x="0" y="-92350"/>
            <a:ext cx="8592300" cy="1119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SzPts val="990"/>
              <a:buNone/>
            </a:pPr>
            <a:r>
              <a:rPr lang="en-US" sz="3259"/>
              <a:t>Switchover Strategies (Peak/OffPeak)</a:t>
            </a:r>
            <a:endParaRPr sz="3259"/>
          </a:p>
        </p:txBody>
      </p:sp>
      <p:sp>
        <p:nvSpPr>
          <p:cNvPr id="190" name="Google Shape;190;g361d8adf11a_0_57"/>
          <p:cNvSpPr txBox="1"/>
          <p:nvPr>
            <p:ph idx="1" type="body"/>
          </p:nvPr>
        </p:nvSpPr>
        <p:spPr>
          <a:xfrm>
            <a:off x="457200" y="1258350"/>
            <a:ext cx="8229600" cy="4867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91" name="Google Shape;191;g361d8adf11a_0_57" title="OffPeak-Peak-switchover1.jpg"/>
          <p:cNvPicPr preferRelativeResize="0"/>
          <p:nvPr/>
        </p:nvPicPr>
        <p:blipFill>
          <a:blip r:embed="rId3">
            <a:alphaModFix/>
          </a:blip>
          <a:stretch>
            <a:fillRect/>
          </a:stretch>
        </p:blipFill>
        <p:spPr>
          <a:xfrm>
            <a:off x="314325" y="723900"/>
            <a:ext cx="8515350" cy="5410200"/>
          </a:xfrm>
          <a:prstGeom prst="rect">
            <a:avLst/>
          </a:prstGeom>
          <a:noFill/>
          <a:ln>
            <a:noFill/>
          </a:ln>
        </p:spPr>
      </p:pic>
      <p:pic>
        <p:nvPicPr>
          <p:cNvPr id="192" name="Google Shape;192;g361d8adf11a_0_57" title="idzfndz55A_1749307473488.png"/>
          <p:cNvPicPr preferRelativeResize="0"/>
          <p:nvPr/>
        </p:nvPicPr>
        <p:blipFill>
          <a:blip r:embed="rId4">
            <a:alphaModFix/>
          </a:blip>
          <a:stretch>
            <a:fillRect/>
          </a:stretch>
        </p:blipFill>
        <p:spPr>
          <a:xfrm>
            <a:off x="83900" y="96375"/>
            <a:ext cx="713050" cy="71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61d8adf11a_0_64"/>
          <p:cNvSpPr txBox="1"/>
          <p:nvPr>
            <p:ph type="title"/>
          </p:nvPr>
        </p:nvSpPr>
        <p:spPr>
          <a:xfrm>
            <a:off x="0" y="0"/>
            <a:ext cx="85713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2860"/>
              <a:t>Switchover Strategies(Peak/OffPeak) Contd.</a:t>
            </a:r>
            <a:endParaRPr sz="2860"/>
          </a:p>
        </p:txBody>
      </p:sp>
      <p:sp>
        <p:nvSpPr>
          <p:cNvPr id="198" name="Google Shape;198;g361d8adf11a_0_6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99" name="Google Shape;199;g361d8adf11a_0_64" title="OffPeak-Peak-switchover2.jpg"/>
          <p:cNvPicPr preferRelativeResize="0"/>
          <p:nvPr/>
        </p:nvPicPr>
        <p:blipFill>
          <a:blip r:embed="rId3">
            <a:alphaModFix/>
          </a:blip>
          <a:stretch>
            <a:fillRect/>
          </a:stretch>
        </p:blipFill>
        <p:spPr>
          <a:xfrm>
            <a:off x="590550" y="1259013"/>
            <a:ext cx="8096250" cy="4867275"/>
          </a:xfrm>
          <a:prstGeom prst="rect">
            <a:avLst/>
          </a:prstGeom>
          <a:noFill/>
          <a:ln>
            <a:noFill/>
          </a:ln>
        </p:spPr>
      </p:pic>
      <p:pic>
        <p:nvPicPr>
          <p:cNvPr id="200" name="Google Shape;200;g361d8adf11a_0_64" title="idzfndz55A_1749307473488.png"/>
          <p:cNvPicPr preferRelativeResize="0"/>
          <p:nvPr/>
        </p:nvPicPr>
        <p:blipFill>
          <a:blip r:embed="rId4">
            <a:alphaModFix/>
          </a:blip>
          <a:stretch>
            <a:fillRect/>
          </a:stretch>
        </p:blipFill>
        <p:spPr>
          <a:xfrm>
            <a:off x="-94375" y="-92375"/>
            <a:ext cx="1059100" cy="1059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61d8adf11a_0_70"/>
          <p:cNvSpPr txBox="1"/>
          <p:nvPr>
            <p:ph idx="1" type="body"/>
          </p:nvPr>
        </p:nvSpPr>
        <p:spPr>
          <a:xfrm>
            <a:off x="461400" y="73400"/>
            <a:ext cx="8472900" cy="6632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06" name="Google Shape;206;g361d8adf11a_0_70" title="SwitchOverSummary.jpg"/>
          <p:cNvPicPr preferRelativeResize="0"/>
          <p:nvPr/>
        </p:nvPicPr>
        <p:blipFill>
          <a:blip r:embed="rId3">
            <a:alphaModFix/>
          </a:blip>
          <a:stretch>
            <a:fillRect/>
          </a:stretch>
        </p:blipFill>
        <p:spPr>
          <a:xfrm>
            <a:off x="559950" y="152400"/>
            <a:ext cx="7136951" cy="655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title"/>
          </p:nvPr>
        </p:nvSpPr>
        <p:spPr>
          <a:xfrm>
            <a:off x="142625" y="28511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AI Pipeline</a:t>
            </a:r>
            <a:endParaRPr/>
          </a:p>
        </p:txBody>
      </p:sp>
      <p:sp>
        <p:nvSpPr>
          <p:cNvPr id="212" name="Google Shape;212;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ONNX inference service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Features: income, filing date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Retraining pipeline</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Confidence threshold alerts</a:t>
            </a:r>
            <a:endParaRPr/>
          </a:p>
        </p:txBody>
      </p:sp>
      <p:pic>
        <p:nvPicPr>
          <p:cNvPr id="213" name="Google Shape;213;p6"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61d8adf11a_0_8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AI Integration</a:t>
            </a:r>
            <a:endParaRPr/>
          </a:p>
        </p:txBody>
      </p:sp>
      <p:sp>
        <p:nvSpPr>
          <p:cNvPr id="219" name="Google Shape;219;g361d8adf11a_0_8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lnSpc>
                <a:spcPct val="80000"/>
              </a:lnSpc>
              <a:spcBef>
                <a:spcPts val="360"/>
              </a:spcBef>
              <a:spcAft>
                <a:spcPts val="0"/>
              </a:spcAft>
              <a:buNone/>
            </a:pPr>
            <a:r>
              <a:rPr lang="en-US" sz="2400"/>
              <a:t> 1. </a:t>
            </a:r>
            <a:r>
              <a:rPr b="1" lang="en-US" sz="2400"/>
              <a:t>Data Gathering- Sources</a:t>
            </a:r>
            <a:r>
              <a:rPr lang="en-US" sz="2400"/>
              <a:t>: </a:t>
            </a:r>
            <a:r>
              <a:rPr lang="en-US" sz="2000"/>
              <a:t>IRS logs, internal filing data, public IRS stats- Fields: filing date, income, refund amount, e-file flag, state, complexity- PII is masked/tokenized. </a:t>
            </a:r>
            <a:endParaRPr sz="2000"/>
          </a:p>
          <a:p>
            <a:pPr indent="0" lvl="0" marL="0" rtl="0" algn="l">
              <a:lnSpc>
                <a:spcPct val="80000"/>
              </a:lnSpc>
              <a:spcBef>
                <a:spcPts val="360"/>
              </a:spcBef>
              <a:spcAft>
                <a:spcPts val="0"/>
              </a:spcAft>
              <a:buNone/>
            </a:pPr>
            <a:r>
              <a:t/>
            </a:r>
            <a:endParaRPr sz="2000"/>
          </a:p>
          <a:p>
            <a:pPr indent="0" lvl="0" marL="0" rtl="0" algn="l">
              <a:lnSpc>
                <a:spcPct val="80000"/>
              </a:lnSpc>
              <a:spcBef>
                <a:spcPts val="360"/>
              </a:spcBef>
              <a:spcAft>
                <a:spcPts val="0"/>
              </a:spcAft>
              <a:buNone/>
            </a:pPr>
            <a:r>
              <a:rPr lang="en-US" sz="2400"/>
              <a:t>2. </a:t>
            </a:r>
            <a:r>
              <a:rPr b="1" lang="en-US" sz="2400"/>
              <a:t>Feature Engineering</a:t>
            </a:r>
            <a:r>
              <a:rPr lang="en-US" sz="2400"/>
              <a:t>- </a:t>
            </a:r>
            <a:r>
              <a:rPr lang="en-US" sz="2000"/>
              <a:t>Features: filing method, amount, day-of-year, state- </a:t>
            </a:r>
            <a:r>
              <a:rPr b="1" lang="en-US" sz="2000"/>
              <a:t>Target: days-to-refund</a:t>
            </a:r>
            <a:r>
              <a:rPr lang="en-US" sz="2000"/>
              <a:t> (regression)- Categorical encoding and binning used. </a:t>
            </a:r>
            <a:endParaRPr sz="2000"/>
          </a:p>
          <a:p>
            <a:pPr indent="0" lvl="0" marL="0" rtl="0" algn="l">
              <a:lnSpc>
                <a:spcPct val="80000"/>
              </a:lnSpc>
              <a:spcBef>
                <a:spcPts val="360"/>
              </a:spcBef>
              <a:spcAft>
                <a:spcPts val="0"/>
              </a:spcAft>
              <a:buNone/>
            </a:pPr>
            <a:r>
              <a:t/>
            </a:r>
            <a:endParaRPr sz="2000"/>
          </a:p>
          <a:p>
            <a:pPr indent="0" lvl="0" marL="0" rtl="0" algn="l">
              <a:lnSpc>
                <a:spcPct val="80000"/>
              </a:lnSpc>
              <a:spcBef>
                <a:spcPts val="360"/>
              </a:spcBef>
              <a:spcAft>
                <a:spcPts val="0"/>
              </a:spcAft>
              <a:buNone/>
            </a:pPr>
            <a:r>
              <a:rPr lang="en-US" sz="2400"/>
              <a:t>3. Modeling &amp; Hosting- </a:t>
            </a:r>
            <a:r>
              <a:rPr lang="en-US" sz="2000"/>
              <a:t>Model: XGBoost or LightGBM with SHAP explanations- Hosting: FastAPI + ONNX </a:t>
            </a:r>
            <a:endParaRPr sz="2000"/>
          </a:p>
        </p:txBody>
      </p:sp>
      <p:pic>
        <p:nvPicPr>
          <p:cNvPr id="220" name="Google Shape;220;g361d8adf11a_0_88"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Tax Refund Tracker</a:t>
            </a:r>
            <a:endParaRPr/>
          </a:p>
        </p:txBody>
      </p:sp>
      <p:sp>
        <p:nvSpPr>
          <p:cNvPr id="92" name="Google Shape;92;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rPr b="1" lang="en-US" sz="1400">
                <a:latin typeface="Arial"/>
                <a:ea typeface="Arial"/>
                <a:cs typeface="Arial"/>
                <a:sym typeface="Arial"/>
              </a:rPr>
              <a:t>Problem Statement: </a:t>
            </a:r>
            <a:endParaRPr b="1" sz="1400">
              <a:latin typeface="Arial"/>
              <a:ea typeface="Arial"/>
              <a:cs typeface="Arial"/>
              <a:sym typeface="Arial"/>
            </a:endParaRPr>
          </a:p>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t/>
            </a:r>
            <a:endParaRPr b="1" sz="1400">
              <a:latin typeface="Arial"/>
              <a:ea typeface="Arial"/>
              <a:cs typeface="Arial"/>
              <a:sym typeface="Arial"/>
            </a:endParaRPr>
          </a:p>
          <a:p>
            <a:pPr indent="0" lvl="0" marL="0" rtl="0" algn="l">
              <a:lnSpc>
                <a:spcPct val="100000"/>
              </a:lnSpc>
              <a:spcBef>
                <a:spcPts val="0"/>
              </a:spcBef>
              <a:spcAft>
                <a:spcPts val="0"/>
              </a:spcAft>
              <a:buNone/>
            </a:pPr>
            <a:r>
              <a:rPr b="1" lang="en-US" sz="1400">
                <a:latin typeface="Arial"/>
                <a:ea typeface="Arial"/>
                <a:cs typeface="Arial"/>
                <a:sym typeface="Arial"/>
              </a:rPr>
              <a:t>Design a secure, scalable system where users can query the status of their most recent tax refund. If no status is available, an AI model should predict the estimated time of arrival (ETA) of the refund.</a:t>
            </a:r>
            <a:endParaRPr b="1" sz="1400">
              <a:solidFill>
                <a:schemeClr val="dk1"/>
              </a:solidFill>
            </a:endParaRPr>
          </a:p>
          <a:p>
            <a:pPr indent="0" lvl="0" marL="0" rtl="0" algn="l">
              <a:lnSpc>
                <a:spcPct val="100000"/>
              </a:lnSpc>
              <a:spcBef>
                <a:spcPts val="0"/>
              </a:spcBef>
              <a:spcAft>
                <a:spcPts val="0"/>
              </a:spcAft>
              <a:buNone/>
            </a:pPr>
            <a:r>
              <a:t/>
            </a:r>
            <a:endParaRPr sz="1400"/>
          </a:p>
          <a:p>
            <a:pPr indent="0" lvl="0" marL="0" rtl="0" algn="l">
              <a:spcBef>
                <a:spcPts val="640"/>
              </a:spcBef>
              <a:spcAft>
                <a:spcPts val="0"/>
              </a:spcAft>
              <a:buNone/>
            </a:pPr>
            <a:r>
              <a:t/>
            </a:r>
            <a:endParaRPr sz="1400"/>
          </a:p>
        </p:txBody>
      </p:sp>
      <p:pic>
        <p:nvPicPr>
          <p:cNvPr id="93" name="Google Shape;93;p2"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61d8adf11a_0_9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200"/>
              <a:t>AI Integration</a:t>
            </a:r>
            <a:endParaRPr/>
          </a:p>
        </p:txBody>
      </p:sp>
      <p:sp>
        <p:nvSpPr>
          <p:cNvPr id="226" name="Google Shape;226;g361d8adf11a_0_9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000"/>
              <a:t>4.Data Pipeline Airflow or Step Functions → S3/Glue → Feature Store (Feast) → Model Training   → Registry → EKS Deployment</a:t>
            </a:r>
            <a:endParaRPr sz="2000"/>
          </a:p>
          <a:p>
            <a:pPr indent="0" lvl="0" marL="0" rtl="0" algn="l">
              <a:spcBef>
                <a:spcPts val="360"/>
              </a:spcBef>
              <a:spcAft>
                <a:spcPts val="0"/>
              </a:spcAft>
              <a:buNone/>
            </a:pPr>
            <a:r>
              <a:t/>
            </a:r>
            <a:endParaRPr b="1" sz="2000">
              <a:latin typeface="Arial"/>
              <a:ea typeface="Arial"/>
              <a:cs typeface="Arial"/>
              <a:sym typeface="Arial"/>
            </a:endParaRPr>
          </a:p>
          <a:p>
            <a:pPr indent="0" lvl="0" marL="0" rtl="0" algn="l">
              <a:spcBef>
                <a:spcPts val="360"/>
              </a:spcBef>
              <a:spcAft>
                <a:spcPts val="0"/>
              </a:spcAft>
              <a:buClr>
                <a:schemeClr val="dk1"/>
              </a:buClr>
              <a:buSzPts val="1100"/>
              <a:buFont typeface="Arial"/>
              <a:buNone/>
            </a:pPr>
            <a:r>
              <a:rPr lang="en-US" sz="2000">
                <a:latin typeface="Arial"/>
                <a:ea typeface="Arial"/>
                <a:cs typeface="Arial"/>
                <a:sym typeface="Arial"/>
              </a:rPr>
              <a:t>5.</a:t>
            </a:r>
            <a:r>
              <a:rPr b="1" lang="en-US" sz="2000">
                <a:latin typeface="Arial"/>
                <a:ea typeface="Arial"/>
                <a:cs typeface="Arial"/>
                <a:sym typeface="Arial"/>
              </a:rPr>
              <a:t>Model training</a:t>
            </a:r>
            <a:r>
              <a:rPr lang="en-US" sz="2000">
                <a:latin typeface="Arial"/>
                <a:ea typeface="Arial"/>
                <a:cs typeface="Arial"/>
                <a:sym typeface="Arial"/>
              </a:rPr>
              <a:t>: XGBoost or LightGBM in Python</a:t>
            </a:r>
            <a:br>
              <a:rPr lang="en-US" sz="2000">
                <a:latin typeface="Arial"/>
                <a:ea typeface="Arial"/>
                <a:cs typeface="Arial"/>
                <a:sym typeface="Arial"/>
              </a:rPr>
            </a:br>
            <a:r>
              <a:rPr lang="en-US" sz="2000">
                <a:latin typeface="Arial"/>
                <a:ea typeface="Arial"/>
                <a:cs typeface="Arial"/>
                <a:sym typeface="Arial"/>
              </a:rPr>
              <a:t>Tracking + Ops: MLflow or Weights &amp; Biases</a:t>
            </a:r>
            <a:br>
              <a:rPr lang="en-US" sz="2000">
                <a:latin typeface="Arial"/>
                <a:ea typeface="Arial"/>
                <a:cs typeface="Arial"/>
                <a:sym typeface="Arial"/>
              </a:rPr>
            </a:br>
            <a:r>
              <a:rPr lang="en-US" sz="2000">
                <a:latin typeface="Arial"/>
                <a:ea typeface="Arial"/>
                <a:cs typeface="Arial"/>
                <a:sym typeface="Arial"/>
              </a:rPr>
              <a:t>Deployment: Convert model to ONNX, serve with FastAPI + ONNX Runtime</a:t>
            </a:r>
            <a:endParaRPr sz="2000">
              <a:latin typeface="Arial"/>
              <a:ea typeface="Arial"/>
              <a:cs typeface="Arial"/>
              <a:sym typeface="Arial"/>
            </a:endParaRPr>
          </a:p>
          <a:p>
            <a:pPr indent="0" lvl="0" marL="0" rtl="0" algn="l">
              <a:spcBef>
                <a:spcPts val="360"/>
              </a:spcBef>
              <a:spcAft>
                <a:spcPts val="0"/>
              </a:spcAft>
              <a:buNone/>
            </a:pPr>
            <a:r>
              <a:rPr lang="en-US" sz="2000"/>
              <a:t>6.</a:t>
            </a:r>
            <a:r>
              <a:rPr b="1" lang="en-US" sz="2000"/>
              <a:t>Data Refresh &amp; Retraining</a:t>
            </a:r>
            <a:r>
              <a:rPr lang="en-US" sz="2000"/>
              <a:t>- Retrain nightly with fresh refund outcomes- Feedback loop to capture real refund dates- Trigger retrain if drift or error threshold is breached. </a:t>
            </a:r>
            <a:endParaRPr sz="2000"/>
          </a:p>
          <a:p>
            <a:pPr indent="0" lvl="0" marL="0" rtl="0" algn="l">
              <a:spcBef>
                <a:spcPts val="360"/>
              </a:spcBef>
              <a:spcAft>
                <a:spcPts val="0"/>
              </a:spcAft>
              <a:buNone/>
            </a:pPr>
            <a:r>
              <a:rPr lang="en-US" sz="2000"/>
              <a:t>7.</a:t>
            </a:r>
            <a:r>
              <a:rPr b="1" lang="en-US" sz="2000"/>
              <a:t>Accuracy &amp; Drift- Metrics</a:t>
            </a:r>
            <a:r>
              <a:rPr lang="en-US" sz="2000"/>
              <a:t>: RMSE &lt; 3d, MAE &lt; 2d, coverage &gt; 85%</a:t>
            </a:r>
            <a:endParaRPr sz="2000"/>
          </a:p>
          <a:p>
            <a:pPr indent="0" lvl="0" marL="0" rtl="0" algn="l">
              <a:spcBef>
                <a:spcPts val="360"/>
              </a:spcBef>
              <a:spcAft>
                <a:spcPts val="0"/>
              </a:spcAft>
              <a:buNone/>
            </a:pPr>
            <a:r>
              <a:rPr lang="en-US" sz="2000"/>
              <a:t>- Tools: Evidently, Langfuze for drift- Feedback-triggered retraining strategy</a:t>
            </a:r>
            <a:endParaRPr sz="2000"/>
          </a:p>
        </p:txBody>
      </p:sp>
      <p:pic>
        <p:nvPicPr>
          <p:cNvPr id="227" name="Google Shape;227;g361d8adf11a_0_94"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61d8adf11a_0_102"/>
          <p:cNvSpPr txBox="1"/>
          <p:nvPr>
            <p:ph type="title"/>
          </p:nvPr>
        </p:nvSpPr>
        <p:spPr>
          <a:xfrm>
            <a:off x="457200" y="274643"/>
            <a:ext cx="8068200" cy="4488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AI Integration</a:t>
            </a:r>
            <a:endParaRPr/>
          </a:p>
        </p:txBody>
      </p:sp>
      <p:sp>
        <p:nvSpPr>
          <p:cNvPr id="233" name="Google Shape;233;g361d8adf11a_0_102"/>
          <p:cNvSpPr txBox="1"/>
          <p:nvPr>
            <p:ph idx="1" type="body"/>
          </p:nvPr>
        </p:nvSpPr>
        <p:spPr>
          <a:xfrm>
            <a:off x="457200" y="807450"/>
            <a:ext cx="8229600" cy="53187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sz="2000"/>
          </a:p>
          <a:p>
            <a:pPr indent="0" lvl="0" marL="0" rtl="0" algn="l">
              <a:spcBef>
                <a:spcPts val="360"/>
              </a:spcBef>
              <a:spcAft>
                <a:spcPts val="0"/>
              </a:spcAft>
              <a:buNone/>
            </a:pPr>
            <a:r>
              <a:rPr lang="en-US" sz="2000"/>
              <a:t>8. </a:t>
            </a:r>
            <a:r>
              <a:rPr b="1" lang="en-US" sz="2000"/>
              <a:t>Bias Detection</a:t>
            </a:r>
            <a:r>
              <a:rPr lang="en-US" sz="2000"/>
              <a:t>- Run Aequitas, Fairlearn on groups (state, income)- Use adversarial debiasing or reweighting if needed- Report disparities and ensure calibration. </a:t>
            </a:r>
            <a:endParaRPr sz="2000"/>
          </a:p>
          <a:p>
            <a:pPr indent="0" lvl="0" marL="0" rtl="0" algn="l">
              <a:spcBef>
                <a:spcPts val="360"/>
              </a:spcBef>
              <a:spcAft>
                <a:spcPts val="0"/>
              </a:spcAft>
              <a:buNone/>
            </a:pPr>
            <a:r>
              <a:rPr lang="en-US" sz="2000"/>
              <a:t>9. </a:t>
            </a:r>
            <a:r>
              <a:rPr b="1" lang="en-US" sz="2000"/>
              <a:t>Monitoring &amp; Feedback</a:t>
            </a:r>
            <a:r>
              <a:rPr lang="en-US" sz="2000"/>
              <a:t>- Metrics: latency, drift, low confidence alerts- Dashboards: Grafana + Langfuse/Prometheus- Alert thresholds on latency, error, and feedback discrepancy. </a:t>
            </a:r>
            <a:endParaRPr sz="2000"/>
          </a:p>
          <a:p>
            <a:pPr indent="0" lvl="0" marL="0" rtl="0" algn="l">
              <a:spcBef>
                <a:spcPts val="360"/>
              </a:spcBef>
              <a:spcAft>
                <a:spcPts val="0"/>
              </a:spcAft>
              <a:buNone/>
            </a:pPr>
            <a:r>
              <a:rPr lang="en-US" sz="2000"/>
              <a:t>10. </a:t>
            </a:r>
            <a:r>
              <a:rPr b="1" lang="en-US" sz="2000"/>
              <a:t>Security &amp; Trust- Encrypt PII (AES + TLS)</a:t>
            </a:r>
            <a:r>
              <a:rPr lang="en-US" sz="2000"/>
              <a:t>- Role-based access (ABAC/RBAC)- Auditable logs of inferences- Only expose non-sensitive fields to model</a:t>
            </a:r>
            <a:endParaRPr sz="2000"/>
          </a:p>
        </p:txBody>
      </p:sp>
      <p:pic>
        <p:nvPicPr>
          <p:cNvPr id="234" name="Google Shape;234;g361d8adf11a_0_102" title="idzfndz55A_1749307473488.png"/>
          <p:cNvPicPr preferRelativeResize="0"/>
          <p:nvPr/>
        </p:nvPicPr>
        <p:blipFill>
          <a:blip r:embed="rId3">
            <a:alphaModFix/>
          </a:blip>
          <a:stretch>
            <a:fillRect/>
          </a:stretch>
        </p:blipFill>
        <p:spPr>
          <a:xfrm>
            <a:off x="104875" y="-50425"/>
            <a:ext cx="954225" cy="954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Q&amp;A</a:t>
            </a:r>
            <a:endParaRPr/>
          </a:p>
        </p:txBody>
      </p:sp>
      <p:sp>
        <p:nvSpPr>
          <p:cNvPr id="240" name="Google Shape;24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61d8adf11a_0_6"/>
          <p:cNvSpPr txBox="1"/>
          <p:nvPr>
            <p:ph type="title"/>
          </p:nvPr>
        </p:nvSpPr>
        <p:spPr>
          <a:xfrm>
            <a:off x="0" y="274650"/>
            <a:ext cx="86868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    Constraints &amp; Assumptions</a:t>
            </a:r>
            <a:endParaRPr/>
          </a:p>
        </p:txBody>
      </p:sp>
      <p:sp>
        <p:nvSpPr>
          <p:cNvPr id="99" name="Google Shape;99;g361d8adf11a_0_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t/>
            </a:r>
            <a:endParaRPr b="1" sz="1400"/>
          </a:p>
          <a:p>
            <a:pPr indent="0" lvl="0" marL="0" rtl="0" algn="l">
              <a:spcBef>
                <a:spcPts val="0"/>
              </a:spcBef>
              <a:spcAft>
                <a:spcPts val="0"/>
              </a:spcAft>
              <a:buNone/>
            </a:pPr>
            <a:r>
              <a:t/>
            </a:r>
            <a:endParaRPr b="1" sz="1400">
              <a:latin typeface="Arial"/>
              <a:ea typeface="Arial"/>
              <a:cs typeface="Arial"/>
              <a:sym typeface="Arial"/>
            </a:endParaRPr>
          </a:p>
          <a:p>
            <a:pPr indent="-355600" lvl="0" marL="457200" rtl="0" algn="l">
              <a:spcBef>
                <a:spcPts val="0"/>
              </a:spcBef>
              <a:spcAft>
                <a:spcPts val="0"/>
              </a:spcAft>
              <a:buSzPts val="2000"/>
              <a:buChar char="•"/>
            </a:pPr>
            <a:r>
              <a:rPr b="1" lang="en-US" sz="2000">
                <a:latin typeface="Arial"/>
                <a:ea typeface="Arial"/>
                <a:cs typeface="Arial"/>
                <a:sym typeface="Arial"/>
              </a:rPr>
              <a:t>Refund statuses are pulled from external systems using IRS API (Existence of this API is mandatory) </a:t>
            </a:r>
            <a:endParaRPr b="1" sz="2000">
              <a:latin typeface="Arial"/>
              <a:ea typeface="Arial"/>
              <a:cs typeface="Arial"/>
              <a:sym typeface="Arial"/>
            </a:endParaRPr>
          </a:p>
          <a:p>
            <a:pPr indent="-355600" lvl="0" marL="457200" rtl="0" algn="l">
              <a:lnSpc>
                <a:spcPct val="115000"/>
              </a:lnSpc>
              <a:spcBef>
                <a:spcPts val="0"/>
              </a:spcBef>
              <a:spcAft>
                <a:spcPts val="0"/>
              </a:spcAft>
              <a:buSzPts val="2000"/>
              <a:buFont typeface="Calibri"/>
              <a:buChar char="•"/>
            </a:pPr>
            <a:r>
              <a:rPr b="1" lang="en-US" sz="2000">
                <a:highlight>
                  <a:srgbClr val="FFFFFF"/>
                </a:highlight>
              </a:rPr>
              <a:t>High traffic is expected around tax season, with significantly lower traffic the rest of the year.</a:t>
            </a:r>
            <a:endParaRPr b="1" sz="2000">
              <a:highlight>
                <a:srgbClr val="FFFFFF"/>
              </a:highlight>
            </a:endParaRPr>
          </a:p>
          <a:p>
            <a:pPr indent="-355600" lvl="0" marL="457200" rtl="0" algn="l">
              <a:lnSpc>
                <a:spcPct val="115000"/>
              </a:lnSpc>
              <a:spcBef>
                <a:spcPts val="0"/>
              </a:spcBef>
              <a:spcAft>
                <a:spcPts val="0"/>
              </a:spcAft>
              <a:buSzPts val="2000"/>
              <a:buFont typeface="Calibri"/>
              <a:buChar char="•"/>
            </a:pPr>
            <a:r>
              <a:rPr b="1" lang="en-US" sz="2000">
                <a:highlight>
                  <a:srgbClr val="FFFFFF"/>
                </a:highlight>
              </a:rPr>
              <a:t>Tax refund status updates may not be instantaneous and could be subject to delays from external systems (e.g., IRS processing systems).</a:t>
            </a:r>
            <a:endParaRPr b="1" sz="2000">
              <a:highlight>
                <a:srgbClr val="FFFFFF"/>
              </a:highlight>
            </a:endParaRPr>
          </a:p>
          <a:p>
            <a:pPr indent="-355600" lvl="0" marL="457200" rtl="0" algn="l">
              <a:lnSpc>
                <a:spcPct val="115000"/>
              </a:lnSpc>
              <a:spcBef>
                <a:spcPts val="0"/>
              </a:spcBef>
              <a:spcAft>
                <a:spcPts val="0"/>
              </a:spcAft>
              <a:buSzPts val="2000"/>
              <a:buFont typeface="Calibri"/>
              <a:buChar char="•"/>
            </a:pPr>
            <a:r>
              <a:rPr b="1" lang="en-US" sz="2000">
                <a:highlight>
                  <a:srgbClr val="FFFFFF"/>
                </a:highlight>
              </a:rPr>
              <a:t>Users expect accurate and timely information.</a:t>
            </a:r>
            <a:endParaRPr b="1" sz="2000">
              <a:highlight>
                <a:srgbClr val="FFFFFF"/>
              </a:highlight>
            </a:endParaRPr>
          </a:p>
          <a:p>
            <a:pPr indent="-355600" lvl="0" marL="457200" rtl="0" algn="l">
              <a:lnSpc>
                <a:spcPct val="115000"/>
              </a:lnSpc>
              <a:spcBef>
                <a:spcPts val="0"/>
              </a:spcBef>
              <a:spcAft>
                <a:spcPts val="0"/>
              </a:spcAft>
              <a:buSzPts val="2000"/>
              <a:buFont typeface="Calibri"/>
              <a:buChar char="•"/>
            </a:pPr>
            <a:r>
              <a:rPr b="1" lang="en-US" sz="2000">
                <a:highlight>
                  <a:srgbClr val="FFFFFF"/>
                </a:highlight>
              </a:rPr>
              <a:t>Security and privacy are paramount, given the sensitive financial data involved.</a:t>
            </a:r>
            <a:endParaRPr b="1" sz="2000">
              <a:highlight>
                <a:srgbClr val="FFFFFF"/>
              </a:highlight>
            </a:endParaRPr>
          </a:p>
          <a:p>
            <a:pPr indent="0" lvl="0" marL="457200" rtl="0" algn="l">
              <a:spcBef>
                <a:spcPts val="0"/>
              </a:spcBef>
              <a:spcAft>
                <a:spcPts val="0"/>
              </a:spcAft>
              <a:buNone/>
            </a:pPr>
            <a:r>
              <a:t/>
            </a:r>
            <a:endParaRPr b="1" sz="1400">
              <a:latin typeface="Arial"/>
              <a:ea typeface="Arial"/>
              <a:cs typeface="Arial"/>
              <a:sym typeface="Arial"/>
            </a:endParaRPr>
          </a:p>
          <a:p>
            <a:pPr indent="0" lvl="0" marL="0" rtl="0" algn="l">
              <a:spcBef>
                <a:spcPts val="640"/>
              </a:spcBef>
              <a:spcAft>
                <a:spcPts val="0"/>
              </a:spcAft>
              <a:buClr>
                <a:schemeClr val="dk1"/>
              </a:buClr>
              <a:buSzPts val="1100"/>
              <a:buFont typeface="Arial"/>
              <a:buNone/>
            </a:pPr>
            <a:r>
              <a:t/>
            </a:r>
            <a:endParaRPr/>
          </a:p>
        </p:txBody>
      </p:sp>
      <p:pic>
        <p:nvPicPr>
          <p:cNvPr id="100" name="Google Shape;100;g361d8adf11a_0_6"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61d8adf11a_0_11"/>
          <p:cNvSpPr txBox="1"/>
          <p:nvPr>
            <p:ph type="title"/>
          </p:nvPr>
        </p:nvSpPr>
        <p:spPr>
          <a:xfrm>
            <a:off x="0" y="243163"/>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100"/>
              <a:t>   </a:t>
            </a:r>
            <a:r>
              <a:rPr lang="en-US" sz="4100"/>
              <a:t>Key Challenges Addressed</a:t>
            </a:r>
            <a:endParaRPr sz="4100"/>
          </a:p>
        </p:txBody>
      </p:sp>
      <p:sp>
        <p:nvSpPr>
          <p:cNvPr id="106" name="Google Shape;106;g361d8adf11a_0_1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640"/>
              </a:spcBef>
              <a:spcAft>
                <a:spcPts val="0"/>
              </a:spcAft>
              <a:buClr>
                <a:schemeClr val="dk1"/>
              </a:buClr>
              <a:buSzPts val="1100"/>
              <a:buFont typeface="Arial"/>
              <a:buNone/>
            </a:pPr>
            <a:r>
              <a:t/>
            </a:r>
            <a:endParaRPr b="1" sz="3500"/>
          </a:p>
          <a:p>
            <a:pPr indent="-450850" lvl="0" marL="457200" rtl="0" algn="l">
              <a:spcBef>
                <a:spcPts val="640"/>
              </a:spcBef>
              <a:spcAft>
                <a:spcPts val="0"/>
              </a:spcAft>
              <a:buSzPts val="3500"/>
              <a:buChar char="•"/>
            </a:pPr>
            <a:r>
              <a:rPr b="1" lang="en-US" sz="3500"/>
              <a:t>Privacy and Trust</a:t>
            </a:r>
            <a:endParaRPr b="1" sz="3500"/>
          </a:p>
          <a:p>
            <a:pPr indent="-450850" lvl="0" marL="457200" rtl="0" algn="l">
              <a:spcBef>
                <a:spcPts val="0"/>
              </a:spcBef>
              <a:spcAft>
                <a:spcPts val="0"/>
              </a:spcAft>
              <a:buSzPts val="3500"/>
              <a:buChar char="•"/>
            </a:pPr>
            <a:r>
              <a:rPr b="1" lang="en-US" sz="3500"/>
              <a:t>High seasonal load</a:t>
            </a:r>
            <a:endParaRPr b="1" sz="3500"/>
          </a:p>
          <a:p>
            <a:pPr indent="-450850" lvl="0" marL="457200" rtl="0" algn="l">
              <a:spcBef>
                <a:spcPts val="0"/>
              </a:spcBef>
              <a:spcAft>
                <a:spcPts val="0"/>
              </a:spcAft>
              <a:buSzPts val="3500"/>
              <a:buChar char="•"/>
            </a:pPr>
            <a:r>
              <a:rPr b="1" lang="en-US" sz="3500"/>
              <a:t>Status Prediction with reasoning. </a:t>
            </a:r>
            <a:endParaRPr b="1" sz="3500"/>
          </a:p>
        </p:txBody>
      </p:sp>
      <p:pic>
        <p:nvPicPr>
          <p:cNvPr id="107" name="Google Shape;107;g361d8adf11a_0_11"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0" y="274650"/>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        Non Functional Requirements</a:t>
            </a:r>
            <a:endParaRPr/>
          </a:p>
        </p:txBody>
      </p:sp>
      <p:sp>
        <p:nvSpPr>
          <p:cNvPr id="113" name="Google Shape;11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a:p>
            <a:pPr indent="-330200" lvl="0" marL="342900" rtl="0" algn="l">
              <a:spcBef>
                <a:spcPts val="640"/>
              </a:spcBef>
              <a:spcAft>
                <a:spcPts val="0"/>
              </a:spcAft>
              <a:buClr>
                <a:schemeClr val="dk1"/>
              </a:buClr>
              <a:buSzPts val="3000"/>
              <a:buChar char="•"/>
            </a:pPr>
            <a:r>
              <a:rPr lang="en-US" sz="3000">
                <a:solidFill>
                  <a:schemeClr val="dk1"/>
                </a:solidFill>
                <a:latin typeface="Calibri"/>
                <a:ea typeface="Calibri"/>
                <a:cs typeface="Calibri"/>
                <a:sym typeface="Calibri"/>
              </a:rPr>
              <a:t> Non-Functional: 99.99% uptime, latency &lt;500ms</a:t>
            </a:r>
            <a:endParaRPr sz="3000"/>
          </a:p>
          <a:p>
            <a:pPr indent="-330200" lvl="0" marL="342900" rtl="0" algn="l">
              <a:spcBef>
                <a:spcPts val="640"/>
              </a:spcBef>
              <a:spcAft>
                <a:spcPts val="0"/>
              </a:spcAft>
              <a:buClr>
                <a:schemeClr val="dk1"/>
              </a:buClr>
              <a:buSzPts val="3000"/>
              <a:buChar char="•"/>
            </a:pPr>
            <a:r>
              <a:rPr lang="en-US" sz="3000">
                <a:solidFill>
                  <a:schemeClr val="dk1"/>
                </a:solidFill>
                <a:latin typeface="Calibri"/>
                <a:ea typeface="Calibri"/>
                <a:cs typeface="Calibri"/>
                <a:sym typeface="Calibri"/>
              </a:rPr>
              <a:t> Compliance: SOC 2, IRS 1075, PII laws (GDPR</a:t>
            </a:r>
            <a:r>
              <a:rPr lang="en-US" sz="3000"/>
              <a:t> etc)</a:t>
            </a:r>
            <a:endParaRPr sz="3000"/>
          </a:p>
        </p:txBody>
      </p:sp>
      <p:pic>
        <p:nvPicPr>
          <p:cNvPr id="114" name="Google Shape;114;p3"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52425" y="274650"/>
            <a:ext cx="8653500" cy="5433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High-Level Architecture</a:t>
            </a:r>
            <a:endParaRPr/>
          </a:p>
        </p:txBody>
      </p:sp>
      <p:sp>
        <p:nvSpPr>
          <p:cNvPr id="120" name="Google Shape;120;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t/>
            </a:r>
            <a:endParaRPr/>
          </a:p>
        </p:txBody>
      </p:sp>
      <p:pic>
        <p:nvPicPr>
          <p:cNvPr id="121" name="Google Shape;121;p4" title="tax_refund_architecture_components.jpg"/>
          <p:cNvPicPr preferRelativeResize="0"/>
          <p:nvPr/>
        </p:nvPicPr>
        <p:blipFill>
          <a:blip r:embed="rId3">
            <a:alphaModFix/>
          </a:blip>
          <a:stretch>
            <a:fillRect/>
          </a:stretch>
        </p:blipFill>
        <p:spPr>
          <a:xfrm>
            <a:off x="500075" y="1048625"/>
            <a:ext cx="8143875" cy="5799850"/>
          </a:xfrm>
          <a:prstGeom prst="rect">
            <a:avLst/>
          </a:prstGeom>
          <a:noFill/>
          <a:ln>
            <a:noFill/>
          </a:ln>
        </p:spPr>
      </p:pic>
      <p:pic>
        <p:nvPicPr>
          <p:cNvPr id="122" name="Google Shape;122;p4" title="idzfndz55A_1749307473488.png"/>
          <p:cNvPicPr preferRelativeResize="0"/>
          <p:nvPr/>
        </p:nvPicPr>
        <p:blipFill>
          <a:blip r:embed="rId4">
            <a:alphaModFix/>
          </a:blip>
          <a:stretch>
            <a:fillRect/>
          </a:stretch>
        </p:blipFill>
        <p:spPr>
          <a:xfrm>
            <a:off x="83900" y="96375"/>
            <a:ext cx="1321275" cy="132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title"/>
          </p:nvPr>
        </p:nvSpPr>
        <p:spPr>
          <a:xfrm>
            <a:off x="73400" y="274650"/>
            <a:ext cx="86133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10000"/>
              <a:buFont typeface="Calibri"/>
              <a:buNone/>
            </a:pPr>
            <a:r>
              <a:rPr lang="en-US" sz="4000"/>
              <a:t>Challenge1:</a:t>
            </a:r>
            <a:r>
              <a:rPr lang="en-US" sz="4000"/>
              <a:t>Data Privacy and Security-Deepdive</a:t>
            </a:r>
            <a:endParaRPr sz="4000"/>
          </a:p>
        </p:txBody>
      </p:sp>
      <p:sp>
        <p:nvSpPr>
          <p:cNvPr id="128" name="Google Shape;128;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11150" lvl="0" marL="342900" rtl="0" algn="l">
              <a:spcBef>
                <a:spcPts val="0"/>
              </a:spcBef>
              <a:spcAft>
                <a:spcPts val="0"/>
              </a:spcAft>
              <a:buClr>
                <a:schemeClr val="dk1"/>
              </a:buClr>
              <a:buSzPts val="2700"/>
              <a:buChar char="•"/>
            </a:pPr>
            <a:r>
              <a:rPr lang="en-US" sz="2700">
                <a:solidFill>
                  <a:schemeClr val="dk1"/>
                </a:solidFill>
                <a:latin typeface="Calibri"/>
                <a:ea typeface="Calibri"/>
                <a:cs typeface="Calibri"/>
                <a:sym typeface="Calibri"/>
              </a:rPr>
              <a:t>STRIDE threat model, encryption, OAuth, zero trust.</a:t>
            </a:r>
            <a:endParaRPr sz="2700">
              <a:solidFill>
                <a:schemeClr val="dk1"/>
              </a:solidFill>
              <a:latin typeface="Calibri"/>
              <a:ea typeface="Calibri"/>
              <a:cs typeface="Calibri"/>
              <a:sym typeface="Calibri"/>
            </a:endParaRPr>
          </a:p>
          <a:p>
            <a:pPr indent="0" lvl="0" marL="342900" rtl="0" algn="l">
              <a:spcBef>
                <a:spcPts val="0"/>
              </a:spcBef>
              <a:spcAft>
                <a:spcPts val="0"/>
              </a:spcAft>
              <a:buNone/>
            </a:pPr>
            <a:r>
              <a:t/>
            </a:r>
            <a:endParaRPr/>
          </a:p>
        </p:txBody>
      </p:sp>
      <p:pic>
        <p:nvPicPr>
          <p:cNvPr id="129" name="Google Shape;129;p5" title="security_threat_model.png"/>
          <p:cNvPicPr preferRelativeResize="0"/>
          <p:nvPr/>
        </p:nvPicPr>
        <p:blipFill>
          <a:blip r:embed="rId3">
            <a:alphaModFix/>
          </a:blip>
          <a:stretch>
            <a:fillRect/>
          </a:stretch>
        </p:blipFill>
        <p:spPr>
          <a:xfrm>
            <a:off x="125825" y="2647475"/>
            <a:ext cx="8931575" cy="2878774"/>
          </a:xfrm>
          <a:prstGeom prst="rect">
            <a:avLst/>
          </a:prstGeom>
          <a:noFill/>
          <a:ln>
            <a:noFill/>
          </a:ln>
        </p:spPr>
      </p:pic>
      <p:pic>
        <p:nvPicPr>
          <p:cNvPr id="130" name="Google Shape;130;p5" title="idzfndz55A_1749307473488.png"/>
          <p:cNvPicPr preferRelativeResize="0"/>
          <p:nvPr/>
        </p:nvPicPr>
        <p:blipFill>
          <a:blip r:embed="rId4">
            <a:alphaModFix/>
          </a:blip>
          <a:stretch>
            <a:fillRect/>
          </a:stretch>
        </p:blipFill>
        <p:spPr>
          <a:xfrm>
            <a:off x="83900" y="96375"/>
            <a:ext cx="1321275" cy="132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61d8adf11a_0_18"/>
          <p:cNvSpPr txBox="1"/>
          <p:nvPr>
            <p:ph type="title"/>
          </p:nvPr>
        </p:nvSpPr>
        <p:spPr>
          <a:xfrm>
            <a:off x="73500" y="117372"/>
            <a:ext cx="8151900" cy="816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3200"/>
              <a:t>Threat model to Refund Tracker</a:t>
            </a:r>
            <a:endParaRPr sz="3200"/>
          </a:p>
        </p:txBody>
      </p:sp>
      <p:sp>
        <p:nvSpPr>
          <p:cNvPr id="136" name="Google Shape;136;g361d8adf11a_0_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7" name="Google Shape;137;g361d8adf11a_0_18" title="Refund_status_STRIDE.jpg"/>
          <p:cNvPicPr preferRelativeResize="0"/>
          <p:nvPr/>
        </p:nvPicPr>
        <p:blipFill>
          <a:blip r:embed="rId3">
            <a:alphaModFix/>
          </a:blip>
          <a:stretch>
            <a:fillRect/>
          </a:stretch>
        </p:blipFill>
        <p:spPr>
          <a:xfrm>
            <a:off x="73500" y="1161379"/>
            <a:ext cx="9144000" cy="5501491"/>
          </a:xfrm>
          <a:prstGeom prst="rect">
            <a:avLst/>
          </a:prstGeom>
          <a:noFill/>
          <a:ln>
            <a:noFill/>
          </a:ln>
        </p:spPr>
      </p:pic>
      <p:pic>
        <p:nvPicPr>
          <p:cNvPr id="138" name="Google Shape;138;g361d8adf11a_0_18" title="idzfndz55A_1749307473488.png"/>
          <p:cNvPicPr preferRelativeResize="0"/>
          <p:nvPr/>
        </p:nvPicPr>
        <p:blipFill>
          <a:blip r:embed="rId4">
            <a:alphaModFix/>
          </a:blip>
          <a:stretch>
            <a:fillRect/>
          </a:stretch>
        </p:blipFill>
        <p:spPr>
          <a:xfrm>
            <a:off x="83900" y="96375"/>
            <a:ext cx="1065000" cy="106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61d8adf11a_0_27"/>
          <p:cNvSpPr txBox="1"/>
          <p:nvPr>
            <p:ph type="title"/>
          </p:nvPr>
        </p:nvSpPr>
        <p:spPr>
          <a:xfrm>
            <a:off x="0" y="274650"/>
            <a:ext cx="8286300" cy="72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Data privacy &amp; Security</a:t>
            </a:r>
            <a:endParaRPr/>
          </a:p>
        </p:txBody>
      </p:sp>
      <p:sp>
        <p:nvSpPr>
          <p:cNvPr id="144" name="Google Shape;144;g361d8adf11a_0_2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32500"/>
          </a:bodyPr>
          <a:lstStyle/>
          <a:p>
            <a:pPr indent="0" lvl="0" marL="0" rtl="0" algn="l">
              <a:lnSpc>
                <a:spcPct val="115000"/>
              </a:lnSpc>
              <a:spcBef>
                <a:spcPts val="1400"/>
              </a:spcBef>
              <a:spcAft>
                <a:spcPts val="0"/>
              </a:spcAft>
              <a:buClr>
                <a:schemeClr val="dk1"/>
              </a:buClr>
              <a:buSzPts val="358"/>
              <a:buFont typeface="Arial"/>
              <a:buNone/>
            </a:pPr>
            <a:r>
              <a:rPr b="1" lang="en-US" sz="5117">
                <a:latin typeface="Arial"/>
                <a:ea typeface="Arial"/>
                <a:cs typeface="Arial"/>
                <a:sym typeface="Arial"/>
              </a:rPr>
              <a:t>API Gateway</a:t>
            </a:r>
            <a:endParaRPr b="1" sz="5117">
              <a:latin typeface="Arial"/>
              <a:ea typeface="Arial"/>
              <a:cs typeface="Arial"/>
              <a:sym typeface="Arial"/>
            </a:endParaRPr>
          </a:p>
          <a:p>
            <a:pPr indent="-330089" lvl="0" marL="457200" rtl="0" algn="l">
              <a:lnSpc>
                <a:spcPct val="115000"/>
              </a:lnSpc>
              <a:spcBef>
                <a:spcPts val="1200"/>
              </a:spcBef>
              <a:spcAft>
                <a:spcPts val="0"/>
              </a:spcAft>
              <a:buSzPct val="100000"/>
              <a:buChar char="●"/>
            </a:pPr>
            <a:r>
              <a:rPr lang="en-US" sz="4917">
                <a:latin typeface="Arial"/>
                <a:ea typeface="Arial"/>
                <a:cs typeface="Arial"/>
                <a:sym typeface="Arial"/>
              </a:rPr>
              <a:t>Spoofing risk → enforce MFA and token-based auth</a:t>
            </a:r>
            <a:br>
              <a:rPr lang="en-US" sz="4917">
                <a:latin typeface="Arial"/>
                <a:ea typeface="Arial"/>
                <a:cs typeface="Arial"/>
                <a:sym typeface="Arial"/>
              </a:rPr>
            </a:br>
            <a:endParaRPr sz="4917">
              <a:latin typeface="Arial"/>
              <a:ea typeface="Arial"/>
              <a:cs typeface="Arial"/>
              <a:sym typeface="Arial"/>
            </a:endParaRPr>
          </a:p>
          <a:p>
            <a:pPr indent="-330089" lvl="0" marL="457200" rtl="0" algn="l">
              <a:lnSpc>
                <a:spcPct val="115000"/>
              </a:lnSpc>
              <a:spcBef>
                <a:spcPts val="0"/>
              </a:spcBef>
              <a:spcAft>
                <a:spcPts val="0"/>
              </a:spcAft>
              <a:buSzPct val="100000"/>
              <a:buChar char="●"/>
            </a:pPr>
            <a:r>
              <a:rPr lang="en-US" sz="4917">
                <a:latin typeface="Arial"/>
                <a:ea typeface="Arial"/>
                <a:cs typeface="Arial"/>
                <a:sym typeface="Arial"/>
              </a:rPr>
              <a:t>Tampering risk → sign tokens and validate with public key</a:t>
            </a:r>
            <a:br>
              <a:rPr lang="en-US" sz="4917">
                <a:latin typeface="Arial"/>
                <a:ea typeface="Arial"/>
                <a:cs typeface="Arial"/>
                <a:sym typeface="Arial"/>
              </a:rPr>
            </a:br>
            <a:endParaRPr sz="4917">
              <a:latin typeface="Arial"/>
              <a:ea typeface="Arial"/>
              <a:cs typeface="Arial"/>
              <a:sym typeface="Arial"/>
            </a:endParaRPr>
          </a:p>
          <a:p>
            <a:pPr indent="-288814" lvl="0" marL="457200" rtl="0" algn="l">
              <a:lnSpc>
                <a:spcPct val="115000"/>
              </a:lnSpc>
              <a:spcBef>
                <a:spcPts val="0"/>
              </a:spcBef>
              <a:spcAft>
                <a:spcPts val="0"/>
              </a:spcAft>
              <a:buSzPct val="59330"/>
              <a:buChar char="●"/>
            </a:pPr>
            <a:r>
              <a:rPr lang="en-US" sz="4917">
                <a:latin typeface="Arial"/>
                <a:ea typeface="Arial"/>
                <a:cs typeface="Arial"/>
                <a:sym typeface="Arial"/>
              </a:rPr>
              <a:t>Rate-limit to prevent DoS</a:t>
            </a:r>
            <a:br>
              <a:rPr lang="en-US" sz="2917">
                <a:latin typeface="Arial"/>
                <a:ea typeface="Arial"/>
                <a:cs typeface="Arial"/>
                <a:sym typeface="Arial"/>
              </a:rPr>
            </a:br>
            <a:endParaRPr sz="2917">
              <a:latin typeface="Arial"/>
              <a:ea typeface="Arial"/>
              <a:cs typeface="Arial"/>
              <a:sym typeface="Arial"/>
            </a:endParaRPr>
          </a:p>
          <a:p>
            <a:pPr indent="0" lvl="0" marL="0" rtl="0" algn="l">
              <a:lnSpc>
                <a:spcPct val="115000"/>
              </a:lnSpc>
              <a:spcBef>
                <a:spcPts val="1400"/>
              </a:spcBef>
              <a:spcAft>
                <a:spcPts val="0"/>
              </a:spcAft>
              <a:buClr>
                <a:schemeClr val="dk1"/>
              </a:buClr>
              <a:buSzPts val="358"/>
              <a:buFont typeface="Arial"/>
              <a:buNone/>
            </a:pPr>
            <a:r>
              <a:rPr b="1" lang="en-US" sz="4717">
                <a:latin typeface="Arial"/>
                <a:ea typeface="Arial"/>
                <a:cs typeface="Arial"/>
                <a:sym typeface="Arial"/>
              </a:rPr>
              <a:t> AI Prediction Service</a:t>
            </a:r>
            <a:endParaRPr b="1" sz="4717">
              <a:latin typeface="Arial"/>
              <a:ea typeface="Arial"/>
              <a:cs typeface="Arial"/>
              <a:sym typeface="Arial"/>
            </a:endParaRPr>
          </a:p>
          <a:p>
            <a:pPr indent="-321834" lvl="0" marL="457200" rtl="0" algn="l">
              <a:lnSpc>
                <a:spcPct val="115000"/>
              </a:lnSpc>
              <a:spcBef>
                <a:spcPts val="1200"/>
              </a:spcBef>
              <a:spcAft>
                <a:spcPts val="0"/>
              </a:spcAft>
              <a:buSzPct val="100000"/>
              <a:buChar char="●"/>
            </a:pPr>
            <a:r>
              <a:rPr lang="en-US" sz="4517">
                <a:latin typeface="Arial"/>
                <a:ea typeface="Arial"/>
                <a:cs typeface="Arial"/>
                <a:sym typeface="Arial"/>
              </a:rPr>
              <a:t>Info disclosure → redact PII before passing to model</a:t>
            </a:r>
            <a:br>
              <a:rPr lang="en-US" sz="4517">
                <a:latin typeface="Arial"/>
                <a:ea typeface="Arial"/>
                <a:cs typeface="Arial"/>
                <a:sym typeface="Arial"/>
              </a:rPr>
            </a:br>
            <a:endParaRPr sz="4517">
              <a:latin typeface="Arial"/>
              <a:ea typeface="Arial"/>
              <a:cs typeface="Arial"/>
              <a:sym typeface="Arial"/>
            </a:endParaRPr>
          </a:p>
          <a:p>
            <a:pPr indent="-321834" lvl="0" marL="457200" rtl="0" algn="l">
              <a:lnSpc>
                <a:spcPct val="115000"/>
              </a:lnSpc>
              <a:spcBef>
                <a:spcPts val="0"/>
              </a:spcBef>
              <a:spcAft>
                <a:spcPts val="0"/>
              </a:spcAft>
              <a:buSzPct val="100000"/>
              <a:buChar char="●"/>
            </a:pPr>
            <a:r>
              <a:rPr lang="en-US" sz="4517">
                <a:latin typeface="Arial"/>
                <a:ea typeface="Arial"/>
                <a:cs typeface="Arial"/>
                <a:sym typeface="Arial"/>
              </a:rPr>
              <a:t>Repudiation → store signed inference logs</a:t>
            </a:r>
            <a:br>
              <a:rPr lang="en-US" sz="4517">
                <a:latin typeface="Arial"/>
                <a:ea typeface="Arial"/>
                <a:cs typeface="Arial"/>
                <a:sym typeface="Arial"/>
              </a:rPr>
            </a:br>
            <a:endParaRPr sz="4517">
              <a:latin typeface="Arial"/>
              <a:ea typeface="Arial"/>
              <a:cs typeface="Arial"/>
              <a:sym typeface="Arial"/>
            </a:endParaRPr>
          </a:p>
          <a:p>
            <a:pPr indent="-288814" lvl="0" marL="457200" rtl="0" algn="l">
              <a:lnSpc>
                <a:spcPct val="115000"/>
              </a:lnSpc>
              <a:spcBef>
                <a:spcPts val="0"/>
              </a:spcBef>
              <a:spcAft>
                <a:spcPts val="0"/>
              </a:spcAft>
              <a:buSzPct val="64583"/>
              <a:buChar char="●"/>
            </a:pPr>
            <a:r>
              <a:rPr lang="en-US" sz="4517">
                <a:latin typeface="Arial"/>
                <a:ea typeface="Arial"/>
                <a:cs typeface="Arial"/>
                <a:sym typeface="Arial"/>
              </a:rPr>
              <a:t>EoP → restrict model retraining to CI/CD jobs only</a:t>
            </a:r>
            <a:br>
              <a:rPr lang="en-US" sz="2917">
                <a:latin typeface="Arial"/>
                <a:ea typeface="Arial"/>
                <a:cs typeface="Arial"/>
                <a:sym typeface="Arial"/>
              </a:rPr>
            </a:br>
            <a:endParaRPr sz="2917">
              <a:latin typeface="Arial"/>
              <a:ea typeface="Arial"/>
              <a:cs typeface="Arial"/>
              <a:sym typeface="Arial"/>
            </a:endParaRPr>
          </a:p>
          <a:p>
            <a:pPr indent="0" lvl="0" marL="0" rtl="0" algn="l">
              <a:lnSpc>
                <a:spcPct val="115000"/>
              </a:lnSpc>
              <a:spcBef>
                <a:spcPts val="1400"/>
              </a:spcBef>
              <a:spcAft>
                <a:spcPts val="400"/>
              </a:spcAft>
              <a:buNone/>
            </a:pPr>
            <a:r>
              <a:t/>
            </a:r>
            <a:endParaRPr/>
          </a:p>
        </p:txBody>
      </p:sp>
      <p:pic>
        <p:nvPicPr>
          <p:cNvPr id="145" name="Google Shape;145;g361d8adf11a_0_27" title="idzfndz55A_1749307473488.png"/>
          <p:cNvPicPr preferRelativeResize="0"/>
          <p:nvPr/>
        </p:nvPicPr>
        <p:blipFill>
          <a:blip r:embed="rId3">
            <a:alphaModFix/>
          </a:blip>
          <a:stretch>
            <a:fillRect/>
          </a:stretch>
        </p:blipFill>
        <p:spPr>
          <a:xfrm>
            <a:off x="83900" y="96375"/>
            <a:ext cx="1321275" cy="1321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