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7" r:id="rId10"/>
    <p:sldId id="264" r:id="rId11"/>
    <p:sldId id="276"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1A68F4-BA18-4B58-B439-2AC08BAC48E2}" type="datetimeFigureOut">
              <a:rPr lang="en-US" smtClean="0"/>
              <a:t>2/13/2017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299294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357982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165370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704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349292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1A68F4-BA18-4B58-B439-2AC08BAC48E2}"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59867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1A68F4-BA18-4B58-B439-2AC08BAC48E2}"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793265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A68F4-BA18-4B58-B439-2AC08BAC48E2}"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352588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A68F4-BA18-4B58-B439-2AC08BAC48E2}"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345306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A68F4-BA18-4B58-B439-2AC08BAC48E2}"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284191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A68F4-BA18-4B58-B439-2AC08BAC48E2}"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186068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27736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1A68F4-BA18-4B58-B439-2AC08BAC48E2}"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218398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1A68F4-BA18-4B58-B439-2AC08BAC48E2}"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230620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A68F4-BA18-4B58-B439-2AC08BAC48E2}"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119137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414824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A68F4-BA18-4B58-B439-2AC08BAC48E2}"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7293-D47D-4AB9-9B28-6090FFB6AB66}" type="slidenum">
              <a:rPr lang="en-US" smtClean="0"/>
              <a:t>‹#›</a:t>
            </a:fld>
            <a:endParaRPr lang="en-US"/>
          </a:p>
        </p:txBody>
      </p:sp>
    </p:spTree>
    <p:extLst>
      <p:ext uri="{BB962C8B-B14F-4D97-AF65-F5344CB8AC3E}">
        <p14:creationId xmlns:p14="http://schemas.microsoft.com/office/powerpoint/2010/main" val="169082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1A68F4-BA18-4B58-B439-2AC08BAC48E2}" type="datetimeFigureOut">
              <a:rPr lang="en-US" smtClean="0"/>
              <a:t>2/13/2017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A7293-D47D-4AB9-9B28-6090FFB6AB66}" type="slidenum">
              <a:rPr lang="en-US" smtClean="0"/>
              <a:t>‹#›</a:t>
            </a:fld>
            <a:endParaRPr lang="en-US"/>
          </a:p>
        </p:txBody>
      </p:sp>
    </p:spTree>
    <p:extLst>
      <p:ext uri="{BB962C8B-B14F-4D97-AF65-F5344CB8AC3E}">
        <p14:creationId xmlns:p14="http://schemas.microsoft.com/office/powerpoint/2010/main" val="24540260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Keyword Spotting – a neural network approach</a:t>
            </a:r>
            <a:endParaRPr lang="en-US" dirty="0"/>
          </a:p>
        </p:txBody>
      </p:sp>
      <p:sp>
        <p:nvSpPr>
          <p:cNvPr id="3" name="Subtitle 2"/>
          <p:cNvSpPr>
            <a:spLocks noGrp="1"/>
          </p:cNvSpPr>
          <p:nvPr>
            <p:ph type="subTitle" idx="1"/>
          </p:nvPr>
        </p:nvSpPr>
        <p:spPr/>
        <p:txBody>
          <a:bodyPr/>
          <a:lstStyle/>
          <a:p>
            <a:r>
              <a:rPr lang="en-US" dirty="0" smtClean="0"/>
              <a:t>Final project: machine Audition and perception</a:t>
            </a:r>
          </a:p>
          <a:p>
            <a:r>
              <a:rPr lang="en-US" dirty="0" smtClean="0"/>
              <a:t>Presented by: Venkatesh Raizaday</a:t>
            </a:r>
            <a:endParaRPr lang="en-US" dirty="0"/>
          </a:p>
        </p:txBody>
      </p:sp>
    </p:spTree>
    <p:extLst>
      <p:ext uri="{BB962C8B-B14F-4D97-AF65-F5344CB8AC3E}">
        <p14:creationId xmlns:p14="http://schemas.microsoft.com/office/powerpoint/2010/main" val="131467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networks</a:t>
            </a:r>
            <a:endParaRPr lang="en-US" dirty="0"/>
          </a:p>
        </p:txBody>
      </p:sp>
      <p:sp>
        <p:nvSpPr>
          <p:cNvPr id="3" name="Content Placeholder 2"/>
          <p:cNvSpPr>
            <a:spLocks noGrp="1"/>
          </p:cNvSpPr>
          <p:nvPr>
            <p:ph idx="1"/>
          </p:nvPr>
        </p:nvSpPr>
        <p:spPr>
          <a:xfrm>
            <a:off x="1141412" y="2249487"/>
            <a:ext cx="9905999" cy="4099798"/>
          </a:xfrm>
        </p:spPr>
        <p:txBody>
          <a:bodyPr>
            <a:normAutofit lnSpcReduction="10000"/>
          </a:bodyPr>
          <a:lstStyle/>
          <a:p>
            <a:r>
              <a:rPr lang="en-US" dirty="0" smtClean="0"/>
              <a:t>Most neural networks are feed forward that is there is no dependency of previous states on the current state.</a:t>
            </a:r>
          </a:p>
          <a:p>
            <a:r>
              <a:rPr lang="en-US" dirty="0" smtClean="0"/>
              <a:t>Language models, self driving cars etc. are examples where past information can be used to make better predictions.</a:t>
            </a:r>
          </a:p>
          <a:p>
            <a:r>
              <a:rPr lang="en-US" dirty="0" smtClean="0"/>
              <a:t>This is precisely what an RNN is used for.</a:t>
            </a:r>
          </a:p>
          <a:p>
            <a:r>
              <a:rPr lang="en-US" dirty="0"/>
              <a:t>RNNs do not have to be organized in layers and directed cycles are allowed. In fact, neurons are actually allowed to be connected to themselves</a:t>
            </a:r>
            <a:r>
              <a:rPr lang="en-US" dirty="0" smtClean="0"/>
              <a:t>.</a:t>
            </a:r>
          </a:p>
          <a:p>
            <a:r>
              <a:rPr lang="en-US" dirty="0" smtClean="0"/>
              <a:t>This brings a concept of time to our neural network.</a:t>
            </a:r>
          </a:p>
        </p:txBody>
      </p:sp>
      <p:pic>
        <p:nvPicPr>
          <p:cNvPr id="4" name="Picture 2" descr="http://www.mattmoocar.me/img/portfolio/rn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641" y="5321"/>
            <a:ext cx="2775601" cy="220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8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sp>
        <p:nvSpPr>
          <p:cNvPr id="3" name="Content Placeholder 2"/>
          <p:cNvSpPr>
            <a:spLocks noGrp="1"/>
          </p:cNvSpPr>
          <p:nvPr>
            <p:ph idx="1"/>
          </p:nvPr>
        </p:nvSpPr>
        <p:spPr/>
        <p:txBody>
          <a:bodyPr/>
          <a:lstStyle/>
          <a:p>
            <a:r>
              <a:rPr lang="en-US" dirty="0" smtClean="0"/>
              <a:t>KWS can also benefit from the use of RNN as a single word is distributed across multiple </a:t>
            </a:r>
            <a:r>
              <a:rPr lang="en-US" dirty="0" err="1" smtClean="0"/>
              <a:t>stft</a:t>
            </a:r>
            <a:r>
              <a:rPr lang="en-US" dirty="0" smtClean="0"/>
              <a:t> bins.</a:t>
            </a:r>
          </a:p>
          <a:p>
            <a:r>
              <a:rPr lang="en-US" dirty="0" smtClean="0"/>
              <a:t>Knowledge of information in previous bins can prove to be helpful in recognizing a word.</a:t>
            </a:r>
          </a:p>
          <a:p>
            <a:r>
              <a:rPr lang="en-US" dirty="0" smtClean="0"/>
              <a:t>We use a Long Short Term Memory cell in our RNN.</a:t>
            </a:r>
            <a:endParaRPr lang="en-US" dirty="0"/>
          </a:p>
        </p:txBody>
      </p:sp>
      <p:pic>
        <p:nvPicPr>
          <p:cNvPr id="4" name="Picture 2" descr="http://www.mattmoocar.me/img/portfolio/rn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520" y="5321"/>
            <a:ext cx="2775601" cy="220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9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 term memory cells</a:t>
            </a:r>
            <a:endParaRPr lang="en-US" dirty="0"/>
          </a:p>
        </p:txBody>
      </p:sp>
      <p:sp>
        <p:nvSpPr>
          <p:cNvPr id="3" name="Content Placeholder 2"/>
          <p:cNvSpPr>
            <a:spLocks noGrp="1"/>
          </p:cNvSpPr>
          <p:nvPr>
            <p:ph idx="1"/>
          </p:nvPr>
        </p:nvSpPr>
        <p:spPr>
          <a:xfrm>
            <a:off x="1141412" y="2249486"/>
            <a:ext cx="9905999" cy="4241465"/>
          </a:xfrm>
        </p:spPr>
        <p:txBody>
          <a:bodyPr/>
          <a:lstStyle/>
          <a:p>
            <a:r>
              <a:rPr lang="en-US" dirty="0" smtClean="0"/>
              <a:t>RNN’s perform well when dependencies are close by but when dependencies are far away our basic RNN might fail.</a:t>
            </a:r>
          </a:p>
          <a:p>
            <a:r>
              <a:rPr lang="en-US" dirty="0"/>
              <a:t>LSTMs are explicitly designed to avoid the long-term dependency problem. Remembering information for long periods of time is practically their default behavior, not something they struggle to </a:t>
            </a:r>
            <a:r>
              <a:rPr lang="en-US" dirty="0" smtClean="0"/>
              <a:t>learn.</a:t>
            </a:r>
          </a:p>
          <a:p>
            <a:r>
              <a:rPr lang="en-US" dirty="0" smtClean="0"/>
              <a:t>LSTMs have something called gates which optionally have a choice to let information through.</a:t>
            </a:r>
          </a:p>
          <a:p>
            <a:r>
              <a:rPr lang="en-US" dirty="0" smtClean="0"/>
              <a:t>The gates control the flow of information in and out of the cell memory.</a:t>
            </a:r>
            <a:endParaRPr lang="en-US" dirty="0"/>
          </a:p>
        </p:txBody>
      </p:sp>
    </p:spTree>
    <p:extLst>
      <p:ext uri="{BB962C8B-B14F-4D97-AF65-F5344CB8AC3E}">
        <p14:creationId xmlns:p14="http://schemas.microsoft.com/office/powerpoint/2010/main" val="1555876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neural networks</a:t>
            </a:r>
            <a:endParaRPr lang="en-US" dirty="0"/>
          </a:p>
        </p:txBody>
      </p:sp>
      <p:sp>
        <p:nvSpPr>
          <p:cNvPr id="3" name="Content Placeholder 2"/>
          <p:cNvSpPr>
            <a:spLocks noGrp="1"/>
          </p:cNvSpPr>
          <p:nvPr>
            <p:ph idx="1"/>
          </p:nvPr>
        </p:nvSpPr>
        <p:spPr/>
        <p:txBody>
          <a:bodyPr/>
          <a:lstStyle/>
          <a:p>
            <a:r>
              <a:rPr lang="en-US" dirty="0" smtClean="0"/>
              <a:t>Most approaches use HMM to generate an underlying model/dictionary and then use Viterbi algorithm to calculate the probability of a given utterance being the word.</a:t>
            </a:r>
          </a:p>
          <a:p>
            <a:r>
              <a:rPr lang="en-US" dirty="0" smtClean="0"/>
              <a:t>More and more research is moving towards neural networks for this approach due to the advent of RNN’s and more complex methods.</a:t>
            </a:r>
          </a:p>
          <a:p>
            <a:r>
              <a:rPr lang="en-US" dirty="0" smtClean="0"/>
              <a:t>Moreover, I tried to implement a HMM based KWS method and the results were drastically low.</a:t>
            </a:r>
            <a:endParaRPr lang="en-US" dirty="0"/>
          </a:p>
        </p:txBody>
      </p:sp>
    </p:spTree>
    <p:extLst>
      <p:ext uri="{BB962C8B-B14F-4D97-AF65-F5344CB8AC3E}">
        <p14:creationId xmlns:p14="http://schemas.microsoft.com/office/powerpoint/2010/main" val="128214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Data</a:t>
            </a:r>
            <a:endParaRPr lang="en-US" dirty="0"/>
          </a:p>
        </p:txBody>
      </p:sp>
      <p:sp>
        <p:nvSpPr>
          <p:cNvPr id="3" name="Content Placeholder 2"/>
          <p:cNvSpPr>
            <a:spLocks noGrp="1"/>
          </p:cNvSpPr>
          <p:nvPr>
            <p:ph idx="1"/>
          </p:nvPr>
        </p:nvSpPr>
        <p:spPr>
          <a:xfrm>
            <a:off x="1141412" y="2249486"/>
            <a:ext cx="9905999" cy="3971009"/>
          </a:xfrm>
        </p:spPr>
        <p:txBody>
          <a:bodyPr>
            <a:normAutofit fontScale="92500" lnSpcReduction="10000"/>
          </a:bodyPr>
          <a:lstStyle/>
          <a:p>
            <a:r>
              <a:rPr lang="en-US" dirty="0" smtClean="0"/>
              <a:t>The data used is taken </a:t>
            </a:r>
            <a:r>
              <a:rPr lang="en-US" dirty="0"/>
              <a:t>from the CSTR VCTK Corpus </a:t>
            </a:r>
            <a:r>
              <a:rPr lang="en-US" dirty="0" smtClean="0"/>
              <a:t>- English </a:t>
            </a:r>
            <a:r>
              <a:rPr lang="en-US" dirty="0"/>
              <a:t>Multi-speaker Corpus for CSTR Voice Cloning </a:t>
            </a:r>
            <a:r>
              <a:rPr lang="en-US" dirty="0" smtClean="0"/>
              <a:t>Toolkit.</a:t>
            </a:r>
          </a:p>
          <a:p>
            <a:r>
              <a:rPr lang="en-US" dirty="0" smtClean="0"/>
              <a:t>High frequency words were chosen from the dataset.</a:t>
            </a:r>
          </a:p>
          <a:p>
            <a:r>
              <a:rPr lang="en-US" dirty="0" smtClean="0"/>
              <a:t>FrequencyCalculator.py has the code for generating frequencies.</a:t>
            </a:r>
          </a:p>
          <a:p>
            <a:r>
              <a:rPr lang="en-US" dirty="0" smtClean="0"/>
              <a:t>Finally the chosen </a:t>
            </a:r>
            <a:r>
              <a:rPr lang="en-US" dirty="0"/>
              <a:t>words were: </a:t>
            </a:r>
            <a:r>
              <a:rPr lang="en-US" i="1" dirty="0">
                <a:solidFill>
                  <a:schemeClr val="accent2"/>
                </a:solidFill>
              </a:rPr>
              <a:t>'people', 'rainbow', 'time', 'should', 'decision', 'home', '</a:t>
            </a:r>
            <a:r>
              <a:rPr lang="en-US" i="1" dirty="0" err="1">
                <a:solidFill>
                  <a:schemeClr val="accent2"/>
                </a:solidFill>
              </a:rPr>
              <a:t>scotland</a:t>
            </a:r>
            <a:r>
              <a:rPr lang="en-US" i="1" dirty="0">
                <a:solidFill>
                  <a:schemeClr val="accent2"/>
                </a:solidFill>
              </a:rPr>
              <a:t>', </a:t>
            </a:r>
            <a:r>
              <a:rPr lang="en-US" i="1" dirty="0" smtClean="0">
                <a:solidFill>
                  <a:schemeClr val="accent2"/>
                </a:solidFill>
              </a:rPr>
              <a:t>'things‘</a:t>
            </a:r>
          </a:p>
          <a:p>
            <a:r>
              <a:rPr lang="en-US" dirty="0" smtClean="0"/>
              <a:t>The first four words have double the frequency when compared to the latter which in the later experiments will help us to see what change amount of data has on accuracy.</a:t>
            </a:r>
            <a:endParaRPr lang="en-US" dirty="0"/>
          </a:p>
        </p:txBody>
      </p:sp>
    </p:spTree>
    <p:extLst>
      <p:ext uri="{BB962C8B-B14F-4D97-AF65-F5344CB8AC3E}">
        <p14:creationId xmlns:p14="http://schemas.microsoft.com/office/powerpoint/2010/main" val="3288309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preprocessing</a:t>
            </a:r>
            <a:endParaRPr lang="en-US" dirty="0"/>
          </a:p>
        </p:txBody>
      </p:sp>
      <p:sp>
        <p:nvSpPr>
          <p:cNvPr id="3" name="Content Placeholder 2"/>
          <p:cNvSpPr>
            <a:spLocks noGrp="1"/>
          </p:cNvSpPr>
          <p:nvPr>
            <p:ph idx="1"/>
          </p:nvPr>
        </p:nvSpPr>
        <p:spPr/>
        <p:txBody>
          <a:bodyPr/>
          <a:lstStyle/>
          <a:p>
            <a:r>
              <a:rPr lang="en-US" dirty="0" smtClean="0"/>
              <a:t>Spectrograms of each wav file was created for input.</a:t>
            </a:r>
          </a:p>
          <a:p>
            <a:r>
              <a:rPr lang="en-US" dirty="0" smtClean="0"/>
              <a:t>The size of each vector is 257 * XXXX where the latter value depends upon the length of the clip.</a:t>
            </a:r>
          </a:p>
          <a:p>
            <a:endParaRPr lang="en-US" dirty="0"/>
          </a:p>
        </p:txBody>
      </p:sp>
    </p:spTree>
    <p:extLst>
      <p:ext uri="{BB962C8B-B14F-4D97-AF65-F5344CB8AC3E}">
        <p14:creationId xmlns:p14="http://schemas.microsoft.com/office/powerpoint/2010/main" val="2239226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Tensor flow</a:t>
            </a:r>
            <a:endParaRPr lang="en-US" dirty="0"/>
          </a:p>
        </p:txBody>
      </p:sp>
      <p:sp>
        <p:nvSpPr>
          <p:cNvPr id="3" name="Content Placeholder 2"/>
          <p:cNvSpPr>
            <a:spLocks noGrp="1"/>
          </p:cNvSpPr>
          <p:nvPr>
            <p:ph idx="1"/>
          </p:nvPr>
        </p:nvSpPr>
        <p:spPr>
          <a:xfrm>
            <a:off x="1141412" y="2249487"/>
            <a:ext cx="9905999" cy="4022524"/>
          </a:xfrm>
        </p:spPr>
        <p:txBody>
          <a:bodyPr>
            <a:normAutofit/>
          </a:bodyPr>
          <a:lstStyle/>
          <a:p>
            <a:r>
              <a:rPr lang="en-US" dirty="0" smtClean="0"/>
              <a:t>Tensor flow is a google open source library for </a:t>
            </a:r>
            <a:r>
              <a:rPr lang="en-US" dirty="0"/>
              <a:t>numerical computation using data flow graphs</a:t>
            </a:r>
            <a:r>
              <a:rPr lang="en-US" dirty="0" smtClean="0"/>
              <a:t>.</a:t>
            </a:r>
          </a:p>
          <a:p>
            <a:r>
              <a:rPr lang="en-US" dirty="0" smtClean="0"/>
              <a:t>It provides an extensive toolkit to work with deep learning and its variants.</a:t>
            </a:r>
          </a:p>
          <a:p>
            <a:r>
              <a:rPr lang="en-US" dirty="0" smtClean="0"/>
              <a:t>Tensor flow has both DNN and RNN libraries where one can design their network and train / test it with their data.</a:t>
            </a:r>
          </a:p>
          <a:p>
            <a:r>
              <a:rPr lang="en-US" dirty="0" smtClean="0"/>
              <a:t>Although it was created by Google brain team exclusively for machine learning and deep learning research, the framework is generic enough to accomplish variety of tasks.</a:t>
            </a:r>
            <a:endParaRPr lang="en-US" dirty="0"/>
          </a:p>
        </p:txBody>
      </p:sp>
    </p:spTree>
    <p:extLst>
      <p:ext uri="{BB962C8B-B14F-4D97-AF65-F5344CB8AC3E}">
        <p14:creationId xmlns:p14="http://schemas.microsoft.com/office/powerpoint/2010/main" val="567029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network specifics (DNN)</a:t>
            </a:r>
            <a:endParaRPr lang="en-US" dirty="0"/>
          </a:p>
        </p:txBody>
      </p:sp>
      <p:sp>
        <p:nvSpPr>
          <p:cNvPr id="3" name="Content Placeholder 2"/>
          <p:cNvSpPr>
            <a:spLocks noGrp="1"/>
          </p:cNvSpPr>
          <p:nvPr>
            <p:ph idx="1"/>
          </p:nvPr>
        </p:nvSpPr>
        <p:spPr/>
        <p:txBody>
          <a:bodyPr/>
          <a:lstStyle/>
          <a:p>
            <a:r>
              <a:rPr lang="en-US" dirty="0" smtClean="0"/>
              <a:t>Input Layer: 257 neurons</a:t>
            </a:r>
          </a:p>
          <a:p>
            <a:r>
              <a:rPr lang="en-US" dirty="0" smtClean="0"/>
              <a:t>Hidden Layers : 3, 500 neurons each</a:t>
            </a:r>
          </a:p>
          <a:p>
            <a:r>
              <a:rPr lang="en-US" dirty="0" smtClean="0"/>
              <a:t>Output Layer: 4 neurons</a:t>
            </a:r>
          </a:p>
          <a:p>
            <a:r>
              <a:rPr lang="en-US" dirty="0" smtClean="0"/>
              <a:t>Activation Function: Rectified Linear Unit (</a:t>
            </a:r>
            <a:r>
              <a:rPr lang="en-US" dirty="0" err="1" smtClean="0"/>
              <a:t>ReLU</a:t>
            </a:r>
            <a:r>
              <a:rPr lang="en-US" dirty="0" smtClean="0"/>
              <a:t>)</a:t>
            </a:r>
          </a:p>
          <a:p>
            <a:r>
              <a:rPr lang="en-US" dirty="0" smtClean="0"/>
              <a:t>Optimization Function: Adam Optimizer (Variant of stochastic gradient descent)</a:t>
            </a:r>
          </a:p>
          <a:p>
            <a:endParaRPr lang="en-US" dirty="0"/>
          </a:p>
        </p:txBody>
      </p:sp>
    </p:spTree>
    <p:extLst>
      <p:ext uri="{BB962C8B-B14F-4D97-AF65-F5344CB8AC3E}">
        <p14:creationId xmlns:p14="http://schemas.microsoft.com/office/powerpoint/2010/main" val="1992723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network specifics </a:t>
            </a:r>
            <a:r>
              <a:rPr lang="en-US" dirty="0" smtClean="0"/>
              <a:t>(RNN</a:t>
            </a:r>
            <a:r>
              <a:rPr lang="en-US" dirty="0"/>
              <a:t>)</a:t>
            </a:r>
          </a:p>
        </p:txBody>
      </p:sp>
      <p:sp>
        <p:nvSpPr>
          <p:cNvPr id="3" name="Content Placeholder 2"/>
          <p:cNvSpPr>
            <a:spLocks noGrp="1"/>
          </p:cNvSpPr>
          <p:nvPr>
            <p:ph idx="1"/>
          </p:nvPr>
        </p:nvSpPr>
        <p:spPr>
          <a:xfrm>
            <a:off x="1141412" y="2249486"/>
            <a:ext cx="9905999" cy="4061161"/>
          </a:xfrm>
        </p:spPr>
        <p:txBody>
          <a:bodyPr>
            <a:normAutofit lnSpcReduction="10000"/>
          </a:bodyPr>
          <a:lstStyle/>
          <a:p>
            <a:r>
              <a:rPr lang="en-US" dirty="0" smtClean="0"/>
              <a:t>512 LSTM cell RNN</a:t>
            </a:r>
          </a:p>
          <a:p>
            <a:r>
              <a:rPr lang="en-US" dirty="0" smtClean="0"/>
              <a:t>257 cells for input.</a:t>
            </a:r>
          </a:p>
          <a:p>
            <a:r>
              <a:rPr lang="en-US" dirty="0" smtClean="0"/>
              <a:t>4 for output</a:t>
            </a:r>
          </a:p>
          <a:p>
            <a:r>
              <a:rPr lang="en-US" dirty="0" smtClean="0"/>
              <a:t>The framework sets the remaining structure using </a:t>
            </a:r>
            <a:r>
              <a:rPr lang="en-US" dirty="0" err="1" smtClean="0"/>
              <a:t>MultiRNNCell</a:t>
            </a:r>
            <a:r>
              <a:rPr lang="en-US" dirty="0" smtClean="0"/>
              <a:t> class</a:t>
            </a:r>
          </a:p>
          <a:p>
            <a:r>
              <a:rPr lang="en-US" dirty="0" smtClean="0"/>
              <a:t>Optimizer: Adam Optimizer</a:t>
            </a:r>
          </a:p>
          <a:p>
            <a:r>
              <a:rPr lang="en-US" dirty="0" smtClean="0"/>
              <a:t>*** Tensor flow provides a very black box implementation of RNN where input cells and output cells are based of your input and expected output. You just initialize the total number of LSTM cells.</a:t>
            </a:r>
            <a:endParaRPr lang="en-US" dirty="0"/>
          </a:p>
        </p:txBody>
      </p:sp>
    </p:spTree>
    <p:extLst>
      <p:ext uri="{BB962C8B-B14F-4D97-AF65-F5344CB8AC3E}">
        <p14:creationId xmlns:p14="http://schemas.microsoft.com/office/powerpoint/2010/main" val="3276992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0747238"/>
              </p:ext>
            </p:extLst>
          </p:nvPr>
        </p:nvGraphicFramePr>
        <p:xfrm>
          <a:off x="2640168" y="2253800"/>
          <a:ext cx="6812925" cy="1097280"/>
        </p:xfrm>
        <a:graphic>
          <a:graphicData uri="http://schemas.openxmlformats.org/drawingml/2006/table">
            <a:tbl>
              <a:tblPr firstRow="1" bandRow="1">
                <a:tableStyleId>{7DF18680-E054-41AD-8BC1-D1AEF772440D}</a:tableStyleId>
              </a:tblPr>
              <a:tblGrid>
                <a:gridCol w="1287888"/>
                <a:gridCol w="2537138"/>
                <a:gridCol w="2987899"/>
              </a:tblGrid>
              <a:tr h="309300">
                <a:tc>
                  <a:txBody>
                    <a:bodyPr/>
                    <a:lstStyle/>
                    <a:p>
                      <a:endParaRPr lang="en-US" dirty="0"/>
                    </a:p>
                  </a:txBody>
                  <a:tcPr/>
                </a:tc>
                <a:tc>
                  <a:txBody>
                    <a:bodyPr/>
                    <a:lstStyle/>
                    <a:p>
                      <a:r>
                        <a:rPr lang="en-US" dirty="0" smtClean="0"/>
                        <a:t>Deep Neural Network</a:t>
                      </a:r>
                      <a:endParaRPr lang="en-US" dirty="0"/>
                    </a:p>
                  </a:txBody>
                  <a:tcPr/>
                </a:tc>
                <a:tc>
                  <a:txBody>
                    <a:bodyPr/>
                    <a:lstStyle/>
                    <a:p>
                      <a:r>
                        <a:rPr lang="en-US" dirty="0" smtClean="0"/>
                        <a:t>Recurrent Neural Network</a:t>
                      </a:r>
                      <a:endParaRPr lang="en-US" dirty="0"/>
                    </a:p>
                  </a:txBody>
                  <a:tcPr/>
                </a:tc>
              </a:tr>
              <a:tr h="309300">
                <a:tc>
                  <a:txBody>
                    <a:bodyPr/>
                    <a:lstStyle/>
                    <a:p>
                      <a:r>
                        <a:rPr lang="en-US" b="1" dirty="0" smtClean="0"/>
                        <a:t>Less Data</a:t>
                      </a:r>
                      <a:endParaRPr lang="en-US" b="1" dirty="0"/>
                    </a:p>
                  </a:txBody>
                  <a:tcPr/>
                </a:tc>
                <a:tc>
                  <a:txBody>
                    <a:bodyPr/>
                    <a:lstStyle/>
                    <a:p>
                      <a:r>
                        <a:rPr lang="en-US" dirty="0" smtClean="0"/>
                        <a:t>0.27</a:t>
                      </a:r>
                      <a:endParaRPr lang="en-US" dirty="0"/>
                    </a:p>
                  </a:txBody>
                  <a:tcPr/>
                </a:tc>
                <a:tc>
                  <a:txBody>
                    <a:bodyPr/>
                    <a:lstStyle/>
                    <a:p>
                      <a:r>
                        <a:rPr lang="en-US" dirty="0" smtClean="0"/>
                        <a:t>0.41</a:t>
                      </a:r>
                      <a:endParaRPr lang="en-US" dirty="0"/>
                    </a:p>
                  </a:txBody>
                  <a:tcPr/>
                </a:tc>
              </a:tr>
              <a:tr h="309300">
                <a:tc>
                  <a:txBody>
                    <a:bodyPr/>
                    <a:lstStyle/>
                    <a:p>
                      <a:r>
                        <a:rPr lang="en-US" b="1" dirty="0" smtClean="0"/>
                        <a:t>More Data</a:t>
                      </a:r>
                      <a:endParaRPr lang="en-US" b="1" dirty="0"/>
                    </a:p>
                  </a:txBody>
                  <a:tcPr/>
                </a:tc>
                <a:tc>
                  <a:txBody>
                    <a:bodyPr/>
                    <a:lstStyle/>
                    <a:p>
                      <a:r>
                        <a:rPr lang="en-US" smtClean="0"/>
                        <a:t>0.29</a:t>
                      </a:r>
                      <a:endParaRPr lang="en-US" dirty="0"/>
                    </a:p>
                  </a:txBody>
                  <a:tcPr/>
                </a:tc>
                <a:tc>
                  <a:txBody>
                    <a:bodyPr/>
                    <a:lstStyle/>
                    <a:p>
                      <a:r>
                        <a:rPr lang="en-US" dirty="0" smtClean="0"/>
                        <a:t>0.43</a:t>
                      </a:r>
                      <a:endParaRPr lang="en-US" dirty="0"/>
                    </a:p>
                  </a:txBody>
                  <a:tcPr/>
                </a:tc>
              </a:tr>
            </a:tbl>
          </a:graphicData>
        </a:graphic>
      </p:graphicFrame>
      <p:sp>
        <p:nvSpPr>
          <p:cNvPr id="5" name="TextBox 4"/>
          <p:cNvSpPr txBox="1"/>
          <p:nvPr/>
        </p:nvSpPr>
        <p:spPr>
          <a:xfrm>
            <a:off x="1326524" y="3902300"/>
            <a:ext cx="897657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Recurrent neural networks perform better than deep neural networks which shows the former are more suitable to the task</a:t>
            </a:r>
          </a:p>
          <a:p>
            <a:pPr marL="285750" indent="-285750">
              <a:buFont typeface="Arial" panose="020B0604020202020204" pitchFamily="34" charset="0"/>
              <a:buChar char="•"/>
            </a:pPr>
            <a:r>
              <a:rPr lang="en-US" sz="2400" dirty="0" smtClean="0"/>
              <a:t>More data implies better performance. Currently the amount of data the network is trained on is very less compared to the dimensionality of the data. So better quality data can also result in better results.</a:t>
            </a:r>
            <a:endParaRPr lang="en-US" sz="2400" dirty="0"/>
          </a:p>
        </p:txBody>
      </p:sp>
    </p:spTree>
    <p:extLst>
      <p:ext uri="{BB962C8B-B14F-4D97-AF65-F5344CB8AC3E}">
        <p14:creationId xmlns:p14="http://schemas.microsoft.com/office/powerpoint/2010/main" val="3348138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What is Keyword Spotting</a:t>
            </a:r>
          </a:p>
          <a:p>
            <a:r>
              <a:rPr lang="en-US" dirty="0" smtClean="0"/>
              <a:t>Why keyword spotting</a:t>
            </a:r>
          </a:p>
          <a:p>
            <a:r>
              <a:rPr lang="en-US" dirty="0" smtClean="0"/>
              <a:t>Approach (Deep nets and recurrent neural networks)</a:t>
            </a:r>
          </a:p>
          <a:p>
            <a:r>
              <a:rPr lang="en-US" dirty="0" smtClean="0"/>
              <a:t>Experiments (Data, Preprocessing, tensor flow)</a:t>
            </a:r>
          </a:p>
          <a:p>
            <a:r>
              <a:rPr lang="en-US" dirty="0" smtClean="0"/>
              <a:t>Results</a:t>
            </a:r>
          </a:p>
          <a:p>
            <a:r>
              <a:rPr lang="en-US" dirty="0" smtClean="0"/>
              <a:t>Difficulties and Future Work</a:t>
            </a:r>
            <a:endParaRPr lang="en-US" dirty="0"/>
          </a:p>
        </p:txBody>
      </p:sp>
    </p:spTree>
    <p:extLst>
      <p:ext uri="{BB962C8B-B14F-4D97-AF65-F5344CB8AC3E}">
        <p14:creationId xmlns:p14="http://schemas.microsoft.com/office/powerpoint/2010/main" val="346145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Finding data for the problem was very difficult.</a:t>
            </a:r>
          </a:p>
          <a:p>
            <a:r>
              <a:rPr lang="en-US" dirty="0" smtClean="0"/>
              <a:t>Aligning audio data to use with tensor flow framework has very few references.</a:t>
            </a:r>
          </a:p>
          <a:p>
            <a:r>
              <a:rPr lang="en-US" dirty="0" smtClean="0"/>
              <a:t>The computation power required to train systems is not very scalable.</a:t>
            </a:r>
          </a:p>
          <a:p>
            <a:r>
              <a:rPr lang="en-US" dirty="0" smtClean="0"/>
              <a:t>On converting audio to respective spectrograms the size increases drastically. Hence training on personal system requires batch processing.</a:t>
            </a:r>
            <a:endParaRPr lang="en-US" dirty="0"/>
          </a:p>
        </p:txBody>
      </p:sp>
    </p:spTree>
    <p:extLst>
      <p:ext uri="{BB962C8B-B14F-4D97-AF65-F5344CB8AC3E}">
        <p14:creationId xmlns:p14="http://schemas.microsoft.com/office/powerpoint/2010/main" val="2337608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The RNN has shown promise to solve this problem so getting appropriate dataset and then running this model.</a:t>
            </a:r>
          </a:p>
          <a:p>
            <a:r>
              <a:rPr lang="en-US" dirty="0" smtClean="0"/>
              <a:t>Implement a hashing based KWS method which basically is a dimensionality reduction technique of representing data</a:t>
            </a:r>
            <a:r>
              <a:rPr lang="en-US" dirty="0" smtClean="0"/>
              <a:t>.</a:t>
            </a:r>
          </a:p>
          <a:p>
            <a:r>
              <a:rPr lang="en-US" dirty="0" smtClean="0"/>
              <a:t>Saving the trained neural network as training takes a lot of time.</a:t>
            </a:r>
            <a:endParaRPr lang="en-US" dirty="0" smtClean="0"/>
          </a:p>
        </p:txBody>
      </p:sp>
    </p:spTree>
    <p:extLst>
      <p:ext uri="{BB962C8B-B14F-4D97-AF65-F5344CB8AC3E}">
        <p14:creationId xmlns:p14="http://schemas.microsoft.com/office/powerpoint/2010/main" val="86518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351" y="2511712"/>
            <a:ext cx="9905998" cy="1478570"/>
          </a:xfrm>
        </p:spPr>
        <p:txBody>
          <a:bodyPr/>
          <a:lstStyle/>
          <a:p>
            <a:pPr algn="ctr"/>
            <a:r>
              <a:rPr lang="en-US" sz="5400" dirty="0" smtClean="0"/>
              <a:t>questions</a:t>
            </a:r>
            <a:endParaRPr lang="en-US" sz="5400" dirty="0"/>
          </a:p>
        </p:txBody>
      </p:sp>
    </p:spTree>
    <p:extLst>
      <p:ext uri="{BB962C8B-B14F-4D97-AF65-F5344CB8AC3E}">
        <p14:creationId xmlns:p14="http://schemas.microsoft.com/office/powerpoint/2010/main" val="3857572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spotting</a:t>
            </a:r>
            <a:endParaRPr lang="en-US" dirty="0"/>
          </a:p>
        </p:txBody>
      </p:sp>
      <p:sp>
        <p:nvSpPr>
          <p:cNvPr id="3" name="Content Placeholder 2"/>
          <p:cNvSpPr>
            <a:spLocks noGrp="1"/>
          </p:cNvSpPr>
          <p:nvPr>
            <p:ph idx="1"/>
          </p:nvPr>
        </p:nvSpPr>
        <p:spPr/>
        <p:txBody>
          <a:bodyPr/>
          <a:lstStyle/>
          <a:p>
            <a:r>
              <a:rPr lang="en-US" dirty="0" smtClean="0"/>
              <a:t>The process of recognizing specific keywords in continuous speech.</a:t>
            </a:r>
          </a:p>
          <a:p>
            <a:r>
              <a:rPr lang="en-US" dirty="0" smtClean="0"/>
              <a:t>Usually there are 3 types of methods employed to achieve this task:</a:t>
            </a:r>
          </a:p>
          <a:p>
            <a:pPr marL="0" indent="0">
              <a:buNone/>
            </a:pPr>
            <a:r>
              <a:rPr lang="en-US" dirty="0"/>
              <a:t>	</a:t>
            </a:r>
            <a:r>
              <a:rPr lang="en-US" dirty="0" smtClean="0"/>
              <a:t>- LVCSR based KWS</a:t>
            </a:r>
          </a:p>
          <a:p>
            <a:pPr marL="0" indent="0">
              <a:buNone/>
            </a:pPr>
            <a:r>
              <a:rPr lang="en-US" dirty="0"/>
              <a:t>	</a:t>
            </a:r>
            <a:r>
              <a:rPr lang="en-US" dirty="0" smtClean="0"/>
              <a:t>- Acoustic KWS</a:t>
            </a:r>
          </a:p>
          <a:p>
            <a:pPr marL="0" indent="0">
              <a:buNone/>
            </a:pPr>
            <a:r>
              <a:rPr lang="en-US" dirty="0"/>
              <a:t>	</a:t>
            </a:r>
            <a:r>
              <a:rPr lang="en-US" dirty="0" smtClean="0"/>
              <a:t>- Phonetic Search KWS</a:t>
            </a:r>
          </a:p>
          <a:p>
            <a:r>
              <a:rPr lang="en-US" dirty="0" smtClean="0"/>
              <a:t>I have tried to employ Acoustic KWS scheme.</a:t>
            </a:r>
            <a:endParaRPr lang="en-US" dirty="0"/>
          </a:p>
        </p:txBody>
      </p:sp>
    </p:spTree>
    <p:extLst>
      <p:ext uri="{BB962C8B-B14F-4D97-AF65-F5344CB8AC3E}">
        <p14:creationId xmlns:p14="http://schemas.microsoft.com/office/powerpoint/2010/main" val="588984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keyword spotting</a:t>
            </a:r>
            <a:endParaRPr lang="en-US" dirty="0"/>
          </a:p>
        </p:txBody>
      </p:sp>
      <p:sp>
        <p:nvSpPr>
          <p:cNvPr id="3" name="Content Placeholder 2"/>
          <p:cNvSpPr>
            <a:spLocks noGrp="1"/>
          </p:cNvSpPr>
          <p:nvPr>
            <p:ph idx="1"/>
          </p:nvPr>
        </p:nvSpPr>
        <p:spPr>
          <a:xfrm>
            <a:off x="1141412" y="2249486"/>
            <a:ext cx="9905999" cy="4125555"/>
          </a:xfrm>
        </p:spPr>
        <p:txBody>
          <a:bodyPr>
            <a:normAutofit lnSpcReduction="10000"/>
          </a:bodyPr>
          <a:lstStyle/>
          <a:p>
            <a:r>
              <a:rPr lang="en-US" dirty="0" smtClean="0"/>
              <a:t>Multiple devices in everyday world that are speech driven.</a:t>
            </a:r>
          </a:p>
          <a:p>
            <a:r>
              <a:rPr lang="en-US" dirty="0" smtClean="0"/>
              <a:t>Large LVCSR systems in each device not possible/practical.</a:t>
            </a:r>
          </a:p>
          <a:p>
            <a:r>
              <a:rPr lang="en-US" dirty="0" smtClean="0"/>
              <a:t>Most tasks can be done by recognizing few keywords rather than translating whole sentences. (</a:t>
            </a:r>
            <a:r>
              <a:rPr lang="en-US" dirty="0" err="1" smtClean="0"/>
              <a:t>Eg</a:t>
            </a:r>
            <a:r>
              <a:rPr lang="en-US" dirty="0" smtClean="0"/>
              <a:t>: What is the </a:t>
            </a:r>
            <a:r>
              <a:rPr lang="en-US" b="1" dirty="0" smtClean="0">
                <a:solidFill>
                  <a:schemeClr val="bg1"/>
                </a:solidFill>
              </a:rPr>
              <a:t>weather</a:t>
            </a:r>
            <a:r>
              <a:rPr lang="en-US" dirty="0" smtClean="0"/>
              <a:t>, what </a:t>
            </a:r>
            <a:r>
              <a:rPr lang="en-US" b="1" dirty="0" smtClean="0">
                <a:solidFill>
                  <a:schemeClr val="bg1"/>
                </a:solidFill>
              </a:rPr>
              <a:t>meetings</a:t>
            </a:r>
            <a:r>
              <a:rPr lang="en-US" dirty="0" smtClean="0">
                <a:solidFill>
                  <a:schemeClr val="bg1"/>
                </a:solidFill>
              </a:rPr>
              <a:t> </a:t>
            </a:r>
            <a:r>
              <a:rPr lang="en-US" dirty="0" smtClean="0"/>
              <a:t>do I have </a:t>
            </a:r>
            <a:r>
              <a:rPr lang="en-US" b="1" dirty="0" smtClean="0">
                <a:solidFill>
                  <a:schemeClr val="bg1"/>
                </a:solidFill>
              </a:rPr>
              <a:t>today</a:t>
            </a:r>
            <a:r>
              <a:rPr lang="en-US" b="1" dirty="0" smtClean="0"/>
              <a:t>)</a:t>
            </a:r>
          </a:p>
          <a:p>
            <a:r>
              <a:rPr lang="en-US" dirty="0" smtClean="0"/>
              <a:t>Can easily be framed as a classification problem.</a:t>
            </a:r>
          </a:p>
          <a:p>
            <a:r>
              <a:rPr lang="en-US" dirty="0" smtClean="0"/>
              <a:t>Neural networks once trained are very efficient/fast. Best for low power consumption on mobile devices.</a:t>
            </a:r>
          </a:p>
          <a:p>
            <a:r>
              <a:rPr lang="en-US" dirty="0" smtClean="0"/>
              <a:t>Provides a framework to makes thing work offline as well.</a:t>
            </a:r>
            <a:endParaRPr lang="en-US" dirty="0"/>
          </a:p>
        </p:txBody>
      </p:sp>
    </p:spTree>
    <p:extLst>
      <p:ext uri="{BB962C8B-B14F-4D97-AF65-F5344CB8AC3E}">
        <p14:creationId xmlns:p14="http://schemas.microsoft.com/office/powerpoint/2010/main" val="402497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neural networks</a:t>
            </a:r>
            <a:endParaRPr lang="en-US" dirty="0"/>
          </a:p>
        </p:txBody>
      </p:sp>
      <p:sp>
        <p:nvSpPr>
          <p:cNvPr id="3" name="Content Placeholder 2"/>
          <p:cNvSpPr>
            <a:spLocks noGrp="1"/>
          </p:cNvSpPr>
          <p:nvPr>
            <p:ph idx="1"/>
          </p:nvPr>
        </p:nvSpPr>
        <p:spPr/>
        <p:txBody>
          <a:bodyPr/>
          <a:lstStyle/>
          <a:p>
            <a:r>
              <a:rPr lang="en-US" dirty="0" smtClean="0"/>
              <a:t>Originated from the perceptron model with basic idea of trying to mimic human brain behavior/ neurons.</a:t>
            </a:r>
          </a:p>
          <a:p>
            <a:r>
              <a:rPr lang="en-US" dirty="0" smtClean="0"/>
              <a:t>Neural networks with more than 1 hidden layer are known as deep neural networks.</a:t>
            </a:r>
          </a:p>
          <a:p>
            <a:r>
              <a:rPr lang="en-US" dirty="0" smtClean="0"/>
              <a:t>Recently have seen a surge in usage due to exceptional performance in many tasks (Image net, LVCSR etc.)</a:t>
            </a:r>
          </a:p>
          <a:p>
            <a:pPr marL="0" indent="0">
              <a:buNone/>
            </a:pPr>
            <a:endParaRPr lang="en-US" dirty="0" smtClean="0"/>
          </a:p>
        </p:txBody>
      </p:sp>
    </p:spTree>
    <p:extLst>
      <p:ext uri="{BB962C8B-B14F-4D97-AF65-F5344CB8AC3E}">
        <p14:creationId xmlns:p14="http://schemas.microsoft.com/office/powerpoint/2010/main" val="998682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neural </a:t>
            </a:r>
            <a:r>
              <a:rPr lang="en-US" dirty="0" smtClean="0"/>
              <a:t>networks</a:t>
            </a:r>
            <a:endParaRPr lang="en-US" dirty="0"/>
          </a:p>
        </p:txBody>
      </p:sp>
      <p:pic>
        <p:nvPicPr>
          <p:cNvPr id="1026" name="Picture 2" descr="https://i.stack.imgur.com/dy6d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7331" y="2097087"/>
            <a:ext cx="6027424" cy="404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59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neural networks</a:t>
            </a:r>
            <a:endParaRPr lang="en-US" dirty="0"/>
          </a:p>
        </p:txBody>
      </p:sp>
      <p:sp>
        <p:nvSpPr>
          <p:cNvPr id="3" name="Content Placeholder 2"/>
          <p:cNvSpPr>
            <a:spLocks noGrp="1"/>
          </p:cNvSpPr>
          <p:nvPr>
            <p:ph idx="1"/>
          </p:nvPr>
        </p:nvSpPr>
        <p:spPr>
          <a:xfrm>
            <a:off x="1141412" y="2249486"/>
            <a:ext cx="9905999" cy="4177071"/>
          </a:xfrm>
        </p:spPr>
        <p:txBody>
          <a:bodyPr>
            <a:normAutofit/>
          </a:bodyPr>
          <a:lstStyle/>
          <a:p>
            <a:r>
              <a:rPr lang="en-US" sz="2000" dirty="0" smtClean="0"/>
              <a:t>Neuron: Each layer has multiple neurons whose output is based on an activation function.</a:t>
            </a:r>
          </a:p>
          <a:p>
            <a:r>
              <a:rPr lang="en-US" sz="2000" dirty="0" smtClean="0"/>
              <a:t>Weights: Neurons in each layer are connected to the neurons of subsequent layer through a link having a specific weight. This weight is adjusted during the training process to reduce the error rate/cost and improve the performance. </a:t>
            </a:r>
          </a:p>
          <a:p>
            <a:r>
              <a:rPr lang="en-US" sz="2000" dirty="0" smtClean="0"/>
              <a:t>Input Layer: The data is passed through this layer initially. There is only one input layer.</a:t>
            </a:r>
          </a:p>
          <a:p>
            <a:r>
              <a:rPr lang="en-US" sz="2000" dirty="0" smtClean="0"/>
              <a:t>Hidden Layer: The number of hidden layers can vary based on the complexity of the problem. For our case we are using 3 layers.</a:t>
            </a:r>
          </a:p>
          <a:p>
            <a:r>
              <a:rPr lang="en-US" sz="2000" dirty="0" smtClean="0"/>
              <a:t>Output Layer: The neurons in the output layer are usually equal to the number of classes in our classification problem.</a:t>
            </a:r>
          </a:p>
        </p:txBody>
      </p:sp>
      <p:pic>
        <p:nvPicPr>
          <p:cNvPr id="2050" name="Picture 2" descr="https://i.stack.imgur.com/dy6d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10" y="0"/>
            <a:ext cx="3176789" cy="213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0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neural networks</a:t>
            </a:r>
          </a:p>
        </p:txBody>
      </p:sp>
      <p:sp>
        <p:nvSpPr>
          <p:cNvPr id="3" name="Content Placeholder 2"/>
          <p:cNvSpPr>
            <a:spLocks noGrp="1"/>
          </p:cNvSpPr>
          <p:nvPr>
            <p:ph idx="1"/>
          </p:nvPr>
        </p:nvSpPr>
        <p:spPr>
          <a:xfrm>
            <a:off x="1141412" y="2249487"/>
            <a:ext cx="9905999" cy="3983888"/>
          </a:xfrm>
        </p:spPr>
        <p:txBody>
          <a:bodyPr>
            <a:normAutofit lnSpcReduction="10000"/>
          </a:bodyPr>
          <a:lstStyle/>
          <a:p>
            <a:r>
              <a:rPr lang="en-US" dirty="0" smtClean="0"/>
              <a:t>Back Propagation Algorithm: The key to the end of neural network winter. This algorithm allows us to adjust the weights of various links by combining this method with an optimization method such as stochastic gradient descent.</a:t>
            </a:r>
          </a:p>
          <a:p>
            <a:r>
              <a:rPr lang="en-US" dirty="0" smtClean="0"/>
              <a:t>This is two phase method. First output is calculated for a training instance then cost/loss is calculated using a function.</a:t>
            </a:r>
          </a:p>
          <a:p>
            <a:r>
              <a:rPr lang="en-US" dirty="0" smtClean="0"/>
              <a:t>Second, </a:t>
            </a:r>
            <a:r>
              <a:rPr lang="en-US" dirty="0"/>
              <a:t> </a:t>
            </a:r>
            <a:r>
              <a:rPr lang="en-US" dirty="0" smtClean="0"/>
              <a:t>using the loss function gradient is calculated </a:t>
            </a:r>
            <a:r>
              <a:rPr lang="en-US" dirty="0"/>
              <a:t>with respect to the weights in the </a:t>
            </a:r>
            <a:r>
              <a:rPr lang="en-US" dirty="0" smtClean="0"/>
              <a:t>network and then the calculated gradient </a:t>
            </a:r>
            <a:r>
              <a:rPr lang="en-US" dirty="0"/>
              <a:t>is fed to the optimization method, which in turn uses it to update the weights, in an attempt to minimize the loss function.</a:t>
            </a:r>
          </a:p>
        </p:txBody>
      </p:sp>
      <p:pic>
        <p:nvPicPr>
          <p:cNvPr id="4" name="Picture 2" descr="https://i.stack.imgur.com/dy6d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10" y="0"/>
            <a:ext cx="3176789" cy="213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9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sp>
        <p:nvSpPr>
          <p:cNvPr id="3" name="Content Placeholder 2"/>
          <p:cNvSpPr>
            <a:spLocks noGrp="1"/>
          </p:cNvSpPr>
          <p:nvPr>
            <p:ph idx="1"/>
          </p:nvPr>
        </p:nvSpPr>
        <p:spPr/>
        <p:txBody>
          <a:bodyPr/>
          <a:lstStyle/>
          <a:p>
            <a:endParaRPr lang="en-US"/>
          </a:p>
        </p:txBody>
      </p:sp>
      <p:pic>
        <p:nvPicPr>
          <p:cNvPr id="3074" name="Picture 2" descr="http://www.mattmoocar.me/img/portfolio/rn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989" y="2249487"/>
            <a:ext cx="5485371" cy="436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36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278</TotalTime>
  <Words>1227</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Keyword Spotting – a neural network approach</vt:lpstr>
      <vt:lpstr>Index</vt:lpstr>
      <vt:lpstr>Keyword spotting</vt:lpstr>
      <vt:lpstr>Why keyword spotting</vt:lpstr>
      <vt:lpstr>Deep neural networks</vt:lpstr>
      <vt:lpstr>Deep neural networks</vt:lpstr>
      <vt:lpstr>Deep neural networks</vt:lpstr>
      <vt:lpstr>Deep neural networks</vt:lpstr>
      <vt:lpstr>Recurrent neural networks</vt:lpstr>
      <vt:lpstr>Recurrent neural networks</vt:lpstr>
      <vt:lpstr>Recurrent neural networks</vt:lpstr>
      <vt:lpstr>Long short term memory cells</vt:lpstr>
      <vt:lpstr>Why neural networks</vt:lpstr>
      <vt:lpstr>Experiment – Data</vt:lpstr>
      <vt:lpstr>Experiment – preprocessing</vt:lpstr>
      <vt:lpstr>Experiment – Tensor flow</vt:lpstr>
      <vt:lpstr>Experiment – network specifics (DNN)</vt:lpstr>
      <vt:lpstr>Experiment – network specifics (RNN)</vt:lpstr>
      <vt:lpstr>results</vt:lpstr>
      <vt:lpstr>challenges</vt:lpstr>
      <vt:lpstr>Future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Spotting – a neural network approach</dc:title>
  <dc:creator>Venkatesh Raizaday</dc:creator>
  <cp:lastModifiedBy>Venkatesh Raizaday</cp:lastModifiedBy>
  <cp:revision>24</cp:revision>
  <dcterms:created xsi:type="dcterms:W3CDTF">2017-02-13T02:47:39Z</dcterms:created>
  <dcterms:modified xsi:type="dcterms:W3CDTF">2017-02-13T20:58:10Z</dcterms:modified>
</cp:coreProperties>
</file>