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948" autoAdjust="0"/>
  </p:normalViewPr>
  <p:slideViewPr>
    <p:cSldViewPr snapToGrid="0">
      <p:cViewPr varScale="1">
        <p:scale>
          <a:sx n="57" d="100"/>
          <a:sy n="57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735E-7084-41D8-926A-AF7B5B80C5EE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15A4-DC5D-43E2-BFDD-E7E2DEAC2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7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315A4-DC5D-43E2-BFDD-E7E2DEAC20C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163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315A4-DC5D-43E2-BFDD-E7E2DEAC20C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44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315A4-DC5D-43E2-BFDD-E7E2DEAC20C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684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315A4-DC5D-43E2-BFDD-E7E2DEAC20C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507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315A4-DC5D-43E2-BFDD-E7E2DEAC20C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18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115F-BEDD-4848-AEBA-32DA961FC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A4A0E-69FC-4B32-9B7A-F0F7BE7D2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A154-2565-432E-AC8F-E9791AAF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F12-9D83-4BC4-8187-C5F465938D78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EA3A3-1ED8-4C31-A87A-E78C5338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0F87E-3735-430B-A859-6E229FDF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FC31-EFC5-461E-8D89-0F07DC3F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4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3875-62FC-4BEA-B9D2-A0BAD94E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4A3F1-BC3B-46C1-ABE1-8F9A3F37F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A7C49-7627-484B-BB81-8C176B50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F12-9D83-4BC4-8187-C5F465938D78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738B8-56A4-48AF-B690-4B5CF2CF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039E5-7C35-4453-9250-DC7B4393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FC31-EFC5-461E-8D89-0F07DC3F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55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02931-7F62-48EA-9D5A-E19A9D48D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98EEA-FA32-4E9A-866C-74ECC323D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38DBE-A836-429E-BDF6-4C58DAED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F12-9D83-4BC4-8187-C5F465938D78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B6D0B-6688-4F41-8DB2-0B14DEBF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1FD70-2EF4-47EA-99D8-D88CD151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FC31-EFC5-461E-8D89-0F07DC3F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35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4AB6-3119-4F00-95EF-3671D56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29FD-1E5D-48EB-B9AA-D56CD346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FE2A-1DA4-4961-BF3D-2E0AB781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F12-9D83-4BC4-8187-C5F465938D78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81DB4-FDC0-4944-A978-0AD2A3E9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32B7E-2B2C-477F-B585-2CC2A9ED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FC31-EFC5-461E-8D89-0F07DC3F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71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7CE1-0294-4B22-921A-F3C6A977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1D3ED-B9DE-4D0D-BBED-5B63B280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BF6A1-DD13-4339-B87B-C3525647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F12-9D83-4BC4-8187-C5F465938D78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910C3-8D34-4447-91ED-F70936C6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ED3E0-AB59-433E-9FDE-DB83EEF0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FC31-EFC5-461E-8D89-0F07DC3F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692E-8931-43E8-827C-E0756B81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3191F-A054-4866-8EF3-A0AD72FD4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90FD8-8465-47BB-AC86-17E78C336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B4210-7911-4F9E-8CCA-6D179299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F12-9D83-4BC4-8187-C5F465938D78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99584-F249-40C7-80A6-D2212720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54F3F-745A-426E-B775-13025B42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FC31-EFC5-461E-8D89-0F07DC3F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9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E94D-973B-4FC6-B15D-221DF025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7428F-9112-4ABD-ACEA-12CBD8C04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B55E0-D794-47D6-8671-4B949CA6E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667AF-5C22-4476-9085-3F4D8403C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8CB6A-640E-4EE5-812E-ADAE6401F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D3D6C-7F0F-45B9-A4BF-5F9F0CFE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F12-9D83-4BC4-8187-C5F465938D78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8F9E0-E804-4C9B-9AD8-32AEF6F1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3A978-831F-4CF5-9A5A-4A605940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FC31-EFC5-461E-8D89-0F07DC3F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30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FC0C-A9B7-4C3F-982C-67D9222D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EBD92-E939-4CE9-8B1E-C31F7EFF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F12-9D83-4BC4-8187-C5F465938D78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8C14C-7D49-4062-B2AF-19D51745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FD890-3092-4EFD-803F-45327C5E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FC31-EFC5-461E-8D89-0F07DC3F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BCFBD-F0FF-482A-B074-E8EACD7B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F12-9D83-4BC4-8187-C5F465938D78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56250-105E-4476-A911-CFB8AB5B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3A780-2050-41C4-9D29-BA5BA4F7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FC31-EFC5-461E-8D89-0F07DC3F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93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3DEF-2EF3-4DAB-9376-C5F2DCB8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38DBE-2D85-42EC-9802-8D7FF03F3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65F84-9B7E-453A-A94B-C3D50E60A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CCD7F-613F-4BEE-AE91-8847E0D6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F12-9D83-4BC4-8187-C5F465938D78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D1B01-E7DF-4F76-A630-506B3D0C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21257-CBB8-48C5-8746-021E4942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FC31-EFC5-461E-8D89-0F07DC3F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28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B21E-919A-435D-B03B-8557B8CC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6C6F6-57DF-439D-91FD-100600101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17BDE-2F06-4ADC-8701-DA3A9FB15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633C8-43DC-4CAC-8794-A42349D7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F12-9D83-4BC4-8187-C5F465938D78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1F694-502B-4519-963C-9D0188C6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2307C-A652-4F4B-875A-B5586BF1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FC31-EFC5-461E-8D89-0F07DC3F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03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6DA71-DDCA-436C-B2A4-BF41CAB0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DA030-FFFA-42B9-B6B9-91A99805B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CCD1B-13E2-4136-B540-5D6F5E0BF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0EF12-9D83-4BC4-8187-C5F465938D78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0F812-918D-474C-9363-82A3395C5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B34F9-82DB-44B5-BAD0-954553324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FC31-EFC5-461E-8D89-0F07DC3F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21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A79F-DC18-4E5C-8051-37B613FB9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0497"/>
            <a:ext cx="9144000" cy="238760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Data Analytics using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23799-D495-4D97-85A5-4668F01AA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0304"/>
            <a:ext cx="9144000" cy="31543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– 1</a:t>
            </a:r>
          </a:p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The Model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Venkatesh Ramanathan</a:t>
            </a:r>
          </a:p>
        </p:txBody>
      </p:sp>
    </p:spTree>
    <p:extLst>
      <p:ext uri="{BB962C8B-B14F-4D97-AF65-F5344CB8AC3E}">
        <p14:creationId xmlns:p14="http://schemas.microsoft.com/office/powerpoint/2010/main" val="322282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574C-6652-4466-9C1F-E3C4E5E8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1452"/>
            <a:ext cx="10515600" cy="1325563"/>
          </a:xfrm>
        </p:spPr>
        <p:txBody>
          <a:bodyPr/>
          <a:lstStyle/>
          <a:p>
            <a:r>
              <a:rPr lang="en-IN" dirty="0"/>
              <a:t>Plot(Dataset) #Dataset12.csv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668B05-6285-4608-8CDA-D9EEAD08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67537"/>
            <a:ext cx="6747932" cy="4351338"/>
          </a:xfrm>
        </p:spPr>
        <p:txBody>
          <a:bodyPr>
            <a:normAutofit/>
          </a:bodyPr>
          <a:lstStyle/>
          <a:p>
            <a:r>
              <a:rPr lang="en-IN" sz="1800" dirty="0"/>
              <a:t>N = 260   </a:t>
            </a:r>
          </a:p>
          <a:p>
            <a:r>
              <a:rPr lang="en-IN" sz="1800" dirty="0"/>
              <a:t>Rebate – Median: 14.541 , Mean: 14.345, Min: 5.013, Max: 24.942 </a:t>
            </a:r>
          </a:p>
          <a:p>
            <a:r>
              <a:rPr lang="en-IN" sz="1800" dirty="0"/>
              <a:t>Ad - Median : 7130, Mean: 6995, Min: 2035, Max :11976 </a:t>
            </a:r>
          </a:p>
          <a:p>
            <a:r>
              <a:rPr lang="en-IN" sz="1800" dirty="0"/>
              <a:t>X- mas: Mean: 0.1154, #0’s : 30 </a:t>
            </a:r>
          </a:p>
          <a:p>
            <a:r>
              <a:rPr lang="en-IN" sz="1800" dirty="0"/>
              <a:t>Sales - Median: 3718, Mean: 3687 , Max: 4365, Min: 2602</a:t>
            </a:r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177235-FF0C-4A24-AC72-47ADDEDD1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2948571"/>
            <a:ext cx="5384800" cy="3862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4E2CEA-24FC-4BC9-B6D8-FAEC9AF20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34" y="3216845"/>
            <a:ext cx="4086433" cy="3326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DED335-6EF0-471C-9AE0-7FF47B85A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133" y="143462"/>
            <a:ext cx="4478867" cy="361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6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6EB55-E9C0-4636-A132-931C31E2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016000"/>
            <a:ext cx="11497733" cy="5841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</a:t>
            </a:r>
            <a:r>
              <a:rPr lang="en-IN" baseline="-25000" dirty="0"/>
              <a:t>0</a:t>
            </a:r>
            <a:r>
              <a:rPr lang="en-IN" dirty="0"/>
              <a:t> + ( b</a:t>
            </a:r>
            <a:r>
              <a:rPr lang="en-IN" baseline="-25000" dirty="0"/>
              <a:t>1</a:t>
            </a:r>
            <a:r>
              <a:rPr lang="en-IN" dirty="0"/>
              <a:t>*(1 – e </a:t>
            </a:r>
            <a:r>
              <a:rPr lang="en-IN" baseline="30000" dirty="0"/>
              <a:t>– r</a:t>
            </a:r>
            <a:r>
              <a:rPr lang="en-IN" baseline="-25000" dirty="0"/>
              <a:t>1</a:t>
            </a:r>
            <a:r>
              <a:rPr lang="en-IN" baseline="30000" dirty="0"/>
              <a:t> * rebate</a:t>
            </a:r>
            <a:r>
              <a:rPr lang="en-IN" dirty="0"/>
              <a:t>) / r</a:t>
            </a:r>
            <a:r>
              <a:rPr lang="en-IN" baseline="-25000" dirty="0"/>
              <a:t>1</a:t>
            </a:r>
            <a:r>
              <a:rPr lang="en-IN" dirty="0"/>
              <a:t> ) + ( b</a:t>
            </a:r>
            <a:r>
              <a:rPr lang="en-IN" baseline="-25000" dirty="0"/>
              <a:t>2</a:t>
            </a:r>
            <a:r>
              <a:rPr lang="en-IN" dirty="0"/>
              <a:t>*(1 – e </a:t>
            </a:r>
            <a:r>
              <a:rPr lang="en-IN" baseline="30000" dirty="0"/>
              <a:t>–r</a:t>
            </a:r>
            <a:r>
              <a:rPr lang="en-IN" baseline="-25000" dirty="0"/>
              <a:t>2</a:t>
            </a:r>
            <a:r>
              <a:rPr lang="en-IN" baseline="30000" dirty="0"/>
              <a:t> * Ad</a:t>
            </a:r>
            <a:r>
              <a:rPr lang="en-IN" dirty="0"/>
              <a:t>) / r</a:t>
            </a:r>
            <a:r>
              <a:rPr lang="en-IN" baseline="-25000" dirty="0"/>
              <a:t>2 </a:t>
            </a:r>
            <a:r>
              <a:rPr lang="en-IN" dirty="0"/>
              <a:t>) + ( b</a:t>
            </a:r>
            <a:r>
              <a:rPr lang="en-IN" baseline="-25000" dirty="0"/>
              <a:t>3</a:t>
            </a:r>
            <a:r>
              <a:rPr lang="en-IN" dirty="0"/>
              <a:t>*</a:t>
            </a:r>
            <a:r>
              <a:rPr lang="en-IN" dirty="0" err="1"/>
              <a:t>xmas</a:t>
            </a:r>
            <a:r>
              <a:rPr lang="en-IN" dirty="0"/>
              <a:t>) + </a:t>
            </a:r>
          </a:p>
          <a:p>
            <a:pPr marL="0" indent="0">
              <a:buNone/>
            </a:pPr>
            <a:r>
              <a:rPr lang="en-IN" dirty="0"/>
              <a:t>( b</a:t>
            </a:r>
            <a:r>
              <a:rPr lang="en-IN" baseline="-25000" dirty="0"/>
              <a:t>4</a:t>
            </a:r>
            <a:r>
              <a:rPr lang="en-IN" dirty="0"/>
              <a:t> * </a:t>
            </a:r>
            <a:r>
              <a:rPr lang="en-IN" dirty="0" err="1"/>
              <a:t>xmas</a:t>
            </a:r>
            <a:r>
              <a:rPr lang="en-IN" dirty="0"/>
              <a:t> *rebate ) + ( b</a:t>
            </a:r>
            <a:r>
              <a:rPr lang="en-IN" baseline="-25000" dirty="0"/>
              <a:t>5</a:t>
            </a:r>
            <a:r>
              <a:rPr lang="en-IN" dirty="0"/>
              <a:t> * </a:t>
            </a:r>
            <a:r>
              <a:rPr lang="en-IN" dirty="0" err="1"/>
              <a:t>xmas</a:t>
            </a:r>
            <a:r>
              <a:rPr lang="en-IN" dirty="0"/>
              <a:t> * Ad ) + (b</a:t>
            </a:r>
            <a:r>
              <a:rPr lang="en-IN" baseline="-25000" dirty="0"/>
              <a:t>6</a:t>
            </a:r>
            <a:r>
              <a:rPr lang="en-IN" dirty="0"/>
              <a:t> * rebate * Ad)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$Par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dirty="0"/>
              <a:t>$objective =  </a:t>
            </a:r>
            <a:r>
              <a:rPr lang="fr-FR" i="1" dirty="0"/>
              <a:t>2061588</a:t>
            </a:r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04AE10C-5FBE-47FA-8439-5C1364AC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0"/>
            <a:ext cx="10515600" cy="1325563"/>
          </a:xfrm>
        </p:spPr>
        <p:txBody>
          <a:bodyPr/>
          <a:lstStyle/>
          <a:p>
            <a:r>
              <a:rPr lang="en-IN" dirty="0"/>
              <a:t>Full Model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8E4F6FD-01A0-4ABB-ABE4-4A90BA7BE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172005"/>
              </p:ext>
            </p:extLst>
          </p:nvPr>
        </p:nvGraphicFramePr>
        <p:xfrm>
          <a:off x="440268" y="3618060"/>
          <a:ext cx="11497732" cy="94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560">
                  <a:extLst>
                    <a:ext uri="{9D8B030D-6E8A-4147-A177-3AD203B41FA5}">
                      <a16:colId xmlns:a16="http://schemas.microsoft.com/office/drawing/2014/main" val="4267913711"/>
                    </a:ext>
                  </a:extLst>
                </a:gridCol>
                <a:gridCol w="1254298">
                  <a:extLst>
                    <a:ext uri="{9D8B030D-6E8A-4147-A177-3AD203B41FA5}">
                      <a16:colId xmlns:a16="http://schemas.microsoft.com/office/drawing/2014/main" val="1271640524"/>
                    </a:ext>
                  </a:extLst>
                </a:gridCol>
                <a:gridCol w="1236876">
                  <a:extLst>
                    <a:ext uri="{9D8B030D-6E8A-4147-A177-3AD203B41FA5}">
                      <a16:colId xmlns:a16="http://schemas.microsoft.com/office/drawing/2014/main" val="4144286635"/>
                    </a:ext>
                  </a:extLst>
                </a:gridCol>
                <a:gridCol w="1202036">
                  <a:extLst>
                    <a:ext uri="{9D8B030D-6E8A-4147-A177-3AD203B41FA5}">
                      <a16:colId xmlns:a16="http://schemas.microsoft.com/office/drawing/2014/main" val="3546922963"/>
                    </a:ext>
                  </a:extLst>
                </a:gridCol>
                <a:gridCol w="1358823">
                  <a:extLst>
                    <a:ext uri="{9D8B030D-6E8A-4147-A177-3AD203B41FA5}">
                      <a16:colId xmlns:a16="http://schemas.microsoft.com/office/drawing/2014/main" val="3426792870"/>
                    </a:ext>
                  </a:extLst>
                </a:gridCol>
                <a:gridCol w="1236877">
                  <a:extLst>
                    <a:ext uri="{9D8B030D-6E8A-4147-A177-3AD203B41FA5}">
                      <a16:colId xmlns:a16="http://schemas.microsoft.com/office/drawing/2014/main" val="2702559422"/>
                    </a:ext>
                  </a:extLst>
                </a:gridCol>
                <a:gridCol w="1411085">
                  <a:extLst>
                    <a:ext uri="{9D8B030D-6E8A-4147-A177-3AD203B41FA5}">
                      <a16:colId xmlns:a16="http://schemas.microsoft.com/office/drawing/2014/main" val="2126744311"/>
                    </a:ext>
                  </a:extLst>
                </a:gridCol>
                <a:gridCol w="1306560">
                  <a:extLst>
                    <a:ext uri="{9D8B030D-6E8A-4147-A177-3AD203B41FA5}">
                      <a16:colId xmlns:a16="http://schemas.microsoft.com/office/drawing/2014/main" val="2052225689"/>
                    </a:ext>
                  </a:extLst>
                </a:gridCol>
                <a:gridCol w="1184617">
                  <a:extLst>
                    <a:ext uri="{9D8B030D-6E8A-4147-A177-3AD203B41FA5}">
                      <a16:colId xmlns:a16="http://schemas.microsoft.com/office/drawing/2014/main" val="3476169794"/>
                    </a:ext>
                  </a:extLst>
                </a:gridCol>
              </a:tblGrid>
              <a:tr h="32594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IN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IN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3000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IN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I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I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IN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IN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IN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IN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03791"/>
                  </a:ext>
                </a:extLst>
              </a:tr>
              <a:tr h="5715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182.2383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14.8027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- 0.02342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0.0241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74.0515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42.8172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- 52.7899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- 0.0326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0.0028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3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37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A8756C-6C64-4C25-BF2D-27B4001A0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232"/>
            <a:ext cx="5377500" cy="3962368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FD9A827-D5E9-4583-B9C1-9CB60A74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47669"/>
            <a:ext cx="10515600" cy="1325563"/>
          </a:xfrm>
        </p:spPr>
        <p:txBody>
          <a:bodyPr/>
          <a:lstStyle/>
          <a:p>
            <a:r>
              <a:rPr lang="en-IN" dirty="0"/>
              <a:t>Y-hat Vs. 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D79388-5A20-4F55-9C6E-E34139E84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99" y="0"/>
            <a:ext cx="4795101" cy="35332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1E58D9-BD4C-4C66-A1F0-39544E52E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13" y="3318949"/>
            <a:ext cx="4802998" cy="353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6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53E6-60E0-4E5E-9BDB-68E26BA9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8" y="1"/>
            <a:ext cx="11430000" cy="1320800"/>
          </a:xfrm>
        </p:spPr>
        <p:txBody>
          <a:bodyPr/>
          <a:lstStyle/>
          <a:p>
            <a:r>
              <a:rPr lang="en-IN" dirty="0"/>
              <a:t>P - Value &amp; Selected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2638B3-B104-4D13-AE48-1B7A7E363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527844"/>
              </p:ext>
            </p:extLst>
          </p:nvPr>
        </p:nvGraphicFramePr>
        <p:xfrm>
          <a:off x="338668" y="1320801"/>
          <a:ext cx="11430000" cy="1457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323015283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72847362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35686028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47186251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81915729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7814228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8797881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32098692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672651346"/>
                    </a:ext>
                  </a:extLst>
                </a:gridCol>
              </a:tblGrid>
              <a:tr h="63473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IN" sz="24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kumimoji="0" lang="en-IN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IN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IN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IN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IN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IN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r</a:t>
                      </a:r>
                      <a:r>
                        <a:rPr kumimoji="0" lang="en-IN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r</a:t>
                      </a:r>
                      <a:r>
                        <a:rPr kumimoji="0" lang="en-IN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83583"/>
                  </a:ext>
                </a:extLst>
              </a:tr>
              <a:tr h="63473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0.5984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0.5508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188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915088-63B6-4458-9699-2E5CF999C2D8}"/>
              </a:ext>
            </a:extLst>
          </p:cNvPr>
          <p:cNvSpPr txBox="1"/>
          <p:nvPr/>
        </p:nvSpPr>
        <p:spPr>
          <a:xfrm>
            <a:off x="118534" y="3152622"/>
            <a:ext cx="11954933" cy="322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IN" sz="2400" dirty="0">
                <a:solidFill>
                  <a:prstClr val="black"/>
                </a:solidFill>
              </a:rPr>
              <a:t>Selection Criteria : -  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IN" sz="2400" dirty="0">
                <a:solidFill>
                  <a:prstClr val="black"/>
                </a:solidFill>
              </a:rPr>
              <a:t>If SSR </a:t>
            </a:r>
            <a:r>
              <a:rPr lang="en-IN" sz="2400" baseline="-25000" dirty="0">
                <a:solidFill>
                  <a:prstClr val="black"/>
                </a:solidFill>
              </a:rPr>
              <a:t>restricted model</a:t>
            </a:r>
            <a:r>
              <a:rPr lang="en-IN" sz="2400" dirty="0">
                <a:solidFill>
                  <a:prstClr val="black"/>
                </a:solidFill>
              </a:rPr>
              <a:t> &lt; SSR </a:t>
            </a:r>
            <a:r>
              <a:rPr lang="en-IN" sz="2400" baseline="-25000" dirty="0">
                <a:solidFill>
                  <a:prstClr val="black"/>
                </a:solidFill>
              </a:rPr>
              <a:t>unrestricted model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IN" sz="2000" dirty="0">
                <a:solidFill>
                  <a:srgbClr val="FF0000"/>
                </a:solidFill>
              </a:rPr>
              <a:t>Exclude</a:t>
            </a:r>
            <a:r>
              <a:rPr lang="en-IN" sz="2000" dirty="0">
                <a:solidFill>
                  <a:prstClr val="black"/>
                </a:solidFill>
              </a:rPr>
              <a:t> parameters from the model if my P – value is greater that  0.05.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IN" sz="2000" dirty="0">
              <a:solidFill>
                <a:prstClr val="black"/>
              </a:solidFill>
            </a:endParaRPr>
          </a:p>
          <a:p>
            <a:r>
              <a:rPr lang="en-IN" sz="2800" dirty="0"/>
              <a:t>182.2383 + 14.8027 + (42.8172 * </a:t>
            </a:r>
            <a:r>
              <a:rPr lang="en-IN" sz="2800" dirty="0" err="1"/>
              <a:t>xmas</a:t>
            </a:r>
            <a:r>
              <a:rPr lang="en-IN" sz="2800" dirty="0"/>
              <a:t>) + (- 52.7899 * </a:t>
            </a:r>
            <a:r>
              <a:rPr lang="en-IN" sz="2800" dirty="0" err="1"/>
              <a:t>xmas</a:t>
            </a:r>
            <a:r>
              <a:rPr lang="en-IN" sz="2800" dirty="0"/>
              <a:t> *rebate ) + (- 0.0326 * </a:t>
            </a:r>
            <a:r>
              <a:rPr lang="en-IN" sz="2800" dirty="0" err="1"/>
              <a:t>xmas</a:t>
            </a:r>
            <a:r>
              <a:rPr lang="en-IN" sz="2800" dirty="0"/>
              <a:t> * Ad ) + (0.0028 * rebate * Ad)</a:t>
            </a:r>
            <a:endParaRPr lang="en-I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IN" sz="2000" baseline="-250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IN" sz="2400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17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032D-2836-4B61-AE53-7B328C81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0705"/>
            <a:ext cx="10515600" cy="1325563"/>
          </a:xfrm>
        </p:spPr>
        <p:txBody>
          <a:bodyPr/>
          <a:lstStyle/>
          <a:p>
            <a:r>
              <a:rPr lang="en-IN" dirty="0"/>
              <a:t>Insights &amp;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5DEB-4CB3-4925-BD65-34BC06E1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303867"/>
            <a:ext cx="11573933" cy="53678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>
              <a:lnSpc>
                <a:spcPct val="100000"/>
              </a:lnSpc>
            </a:pPr>
            <a:r>
              <a:rPr lang="en-IN" sz="2400" dirty="0"/>
              <a:t>For every </a:t>
            </a:r>
            <a:r>
              <a:rPr lang="en-IN" sz="2400" dirty="0">
                <a:solidFill>
                  <a:schemeClr val="accent6"/>
                </a:solidFill>
              </a:rPr>
              <a:t>‘$’</a:t>
            </a:r>
            <a:r>
              <a:rPr lang="en-IN" sz="2400" dirty="0"/>
              <a:t> spent on rebate, the sales of the product increases by </a:t>
            </a:r>
            <a:r>
              <a:rPr lang="en-IN" sz="2400" dirty="0">
                <a:solidFill>
                  <a:schemeClr val="accent6"/>
                </a:solidFill>
              </a:rPr>
              <a:t>14$.</a:t>
            </a:r>
            <a:r>
              <a:rPr lang="en-IN" sz="2400" dirty="0"/>
              <a:t> ( b</a:t>
            </a:r>
            <a:r>
              <a:rPr lang="en-IN" sz="2400" baseline="-25000" dirty="0"/>
              <a:t>1 </a:t>
            </a:r>
            <a:r>
              <a:rPr lang="en-IN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On Xmas, the product sales increases by </a:t>
            </a:r>
            <a:r>
              <a:rPr lang="en-IN" sz="2400" dirty="0">
                <a:solidFill>
                  <a:schemeClr val="accent6"/>
                </a:solidFill>
              </a:rPr>
              <a:t>$42 </a:t>
            </a:r>
            <a:r>
              <a:rPr lang="en-IN" sz="2400" dirty="0"/>
              <a:t>( b</a:t>
            </a:r>
            <a:r>
              <a:rPr lang="en-IN" sz="2400" baseline="-25000" dirty="0"/>
              <a:t>3 </a:t>
            </a:r>
            <a:r>
              <a:rPr lang="en-IN" sz="2400" dirty="0"/>
              <a:t>) 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For every </a:t>
            </a:r>
            <a:r>
              <a:rPr lang="en-IN" sz="2400" dirty="0">
                <a:solidFill>
                  <a:schemeClr val="accent6"/>
                </a:solidFill>
              </a:rPr>
              <a:t>‘$’ </a:t>
            </a:r>
            <a:r>
              <a:rPr lang="en-IN" sz="2400" dirty="0"/>
              <a:t>spent</a:t>
            </a:r>
            <a:r>
              <a:rPr lang="en-IN" sz="2400" dirty="0">
                <a:solidFill>
                  <a:schemeClr val="accent6"/>
                </a:solidFill>
              </a:rPr>
              <a:t> </a:t>
            </a:r>
            <a:r>
              <a:rPr lang="en-IN" sz="2400" dirty="0"/>
              <a:t>on rebate during Christmas saw a difference in sales of </a:t>
            </a:r>
            <a:r>
              <a:rPr lang="en-IN" sz="2400" dirty="0">
                <a:solidFill>
                  <a:schemeClr val="accent6"/>
                </a:solidFill>
              </a:rPr>
              <a:t>52$ </a:t>
            </a:r>
            <a:r>
              <a:rPr lang="en-IN" sz="2400" dirty="0"/>
              <a:t>( b</a:t>
            </a:r>
            <a:r>
              <a:rPr lang="en-IN" sz="2400" baseline="-25000" dirty="0"/>
              <a:t>4 </a:t>
            </a:r>
            <a:r>
              <a:rPr lang="en-IN" sz="2400" dirty="0"/>
              <a:t>) 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For every </a:t>
            </a:r>
            <a:r>
              <a:rPr lang="en-IN" sz="2400" dirty="0">
                <a:solidFill>
                  <a:schemeClr val="accent6"/>
                </a:solidFill>
              </a:rPr>
              <a:t>‘$’ </a:t>
            </a:r>
            <a:r>
              <a:rPr lang="en-IN" sz="2400" dirty="0"/>
              <a:t>spent on Ads during Christmas saw a difference in sales of </a:t>
            </a:r>
            <a:r>
              <a:rPr lang="en-IN" sz="2400" dirty="0">
                <a:solidFill>
                  <a:schemeClr val="accent6"/>
                </a:solidFill>
              </a:rPr>
              <a:t>0.03$ </a:t>
            </a:r>
            <a:r>
              <a:rPr lang="en-IN" sz="2400" dirty="0"/>
              <a:t> ( b</a:t>
            </a:r>
            <a:r>
              <a:rPr lang="en-IN" sz="2400" baseline="-25000" dirty="0"/>
              <a:t>5 </a:t>
            </a:r>
            <a:r>
              <a:rPr lang="en-IN" sz="2400" dirty="0"/>
              <a:t>)</a:t>
            </a:r>
            <a:endParaRPr lang="en-IN" sz="2400" baseline="-25000" dirty="0"/>
          </a:p>
          <a:p>
            <a:pPr>
              <a:lnSpc>
                <a:spcPct val="100000"/>
              </a:lnSpc>
            </a:pPr>
            <a:r>
              <a:rPr lang="en-IN" sz="2400" dirty="0"/>
              <a:t>For every </a:t>
            </a:r>
            <a:r>
              <a:rPr lang="en-IN" sz="2400" dirty="0">
                <a:solidFill>
                  <a:schemeClr val="accent6"/>
                </a:solidFill>
              </a:rPr>
              <a:t>‘$’ </a:t>
            </a:r>
            <a:r>
              <a:rPr lang="en-IN" sz="2400" dirty="0"/>
              <a:t>spent on Ads for rebate saw an increase in sales of </a:t>
            </a:r>
            <a:r>
              <a:rPr lang="en-IN" sz="2400" dirty="0">
                <a:solidFill>
                  <a:srgbClr val="92D050"/>
                </a:solidFill>
              </a:rPr>
              <a:t>0.0028$</a:t>
            </a:r>
            <a:r>
              <a:rPr lang="en-IN" sz="2400" dirty="0"/>
              <a:t> ( b</a:t>
            </a:r>
            <a:r>
              <a:rPr lang="en-IN" sz="2400" baseline="-25000" dirty="0"/>
              <a:t>6</a:t>
            </a:r>
            <a:r>
              <a:rPr lang="en-IN" sz="2400" dirty="0"/>
              <a:t> ) </a:t>
            </a:r>
            <a:endParaRPr lang="en-IN" sz="2400" baseline="-25000" dirty="0"/>
          </a:p>
          <a:p>
            <a:pPr>
              <a:lnSpc>
                <a:spcPct val="100000"/>
              </a:lnSpc>
            </a:pPr>
            <a:endParaRPr lang="en-IN" sz="2400" baseline="-250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/>
              <a:t>Encourage on rebate and even on it’s interaction with Ads when it is not Christmas to increase sales.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/>
              <a:t>Introduce new products right before Christmas and increase the product sales during Xmas</a:t>
            </a:r>
          </a:p>
          <a:p>
            <a:pPr>
              <a:lnSpc>
                <a:spcPct val="100000"/>
              </a:lnSpc>
            </a:pPr>
            <a:endParaRPr lang="en-IN" sz="2400" dirty="0"/>
          </a:p>
          <a:p>
            <a:pPr marL="0" indent="0">
              <a:lnSpc>
                <a:spcPct val="100000"/>
              </a:lnSpc>
              <a:buNone/>
            </a:pPr>
            <a:endParaRPr lang="en-IN" sz="2400" baseline="-25000" dirty="0"/>
          </a:p>
          <a:p>
            <a:pPr marL="0" indent="0">
              <a:lnSpc>
                <a:spcPct val="100000"/>
              </a:lnSpc>
              <a:buNone/>
            </a:pPr>
            <a:endParaRPr lang="en-IN" sz="2400" dirty="0"/>
          </a:p>
          <a:p>
            <a:pPr>
              <a:lnSpc>
                <a:spcPct val="100000"/>
              </a:lnSpc>
            </a:pP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2456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1C649-0946-400D-B20D-36D62F4E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674158"/>
            <a:ext cx="10515600" cy="435133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IN" sz="4400" dirty="0"/>
              <a:t>Thank you!</a:t>
            </a:r>
          </a:p>
          <a:p>
            <a:pPr marL="0" indent="0" algn="ctr">
              <a:buNone/>
            </a:pPr>
            <a:r>
              <a:rPr lang="en-IN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6843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403</Words>
  <Application>Microsoft Office PowerPoint</Application>
  <PresentationFormat>Widescreen</PresentationFormat>
  <Paragraphs>90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Advanced Data Analytics using R</vt:lpstr>
      <vt:lpstr>Plot(Dataset) #Dataset12.csv</vt:lpstr>
      <vt:lpstr>Full Model</vt:lpstr>
      <vt:lpstr>Y-hat Vs. Y</vt:lpstr>
      <vt:lpstr>P - Value &amp; Selected Model</vt:lpstr>
      <vt:lpstr>Insights &amp; Proposal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Analytics using R</dc:title>
  <dc:creator>Singanallur Ramanathan, Venkatesh</dc:creator>
  <cp:lastModifiedBy>Singanallur Ramanathan, Venkatesh</cp:lastModifiedBy>
  <cp:revision>58</cp:revision>
  <dcterms:created xsi:type="dcterms:W3CDTF">2017-10-11T14:39:15Z</dcterms:created>
  <dcterms:modified xsi:type="dcterms:W3CDTF">2017-11-22T17:38:08Z</dcterms:modified>
</cp:coreProperties>
</file>