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6/18/2018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oogle.com/url?q=https://medium.com/@curiousily/tensorflow-for-hackers-part-iii-convolutional-neural-networks-c077618e590b&amp;sa=D&amp;source=hangouts&amp;ust=1529354751956000&amp;usg=AFQjCNH-C2xpfthrvPFj2qOi_Sh25PKhOQ" TargetMode="External"/><Relationship Id="rId2" Type="http://schemas.openxmlformats.org/officeDocument/2006/relationships/hyperlink" Target="https://github.com/venkateshreddypala/deeplearning-6905" TargetMode="External"/><Relationship Id="rId1" Type="http://schemas.openxmlformats.org/officeDocument/2006/relationships/slideLayout" Target="../slideLayouts/slideLayout2.xml"/><Relationship Id="rId5" Type="http://schemas.openxmlformats.org/officeDocument/2006/relationships/hyperlink" Target="https://lilianweng.github.io/lil-log/2017/07/08/predict-stock-prices-using-RNN-part-1.html" TargetMode="External"/><Relationship Id="rId4" Type="http://schemas.openxmlformats.org/officeDocument/2006/relationships/hyperlink" Target="https://youtu.be/ftMq5ps503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venkateshreddypala/deeplearning-6905/blob/master/daily_amzn.csv" TargetMode="External"/><Relationship Id="rId2" Type="http://schemas.openxmlformats.org/officeDocument/2006/relationships/hyperlink" Target="https://github.com/venkateshreddypala/deeplearning-6905/blob/master/amzn.txt" TargetMode="External"/><Relationship Id="rId1" Type="http://schemas.openxmlformats.org/officeDocument/2006/relationships/slideLayout" Target="../slideLayouts/slideLayout2.xml"/><Relationship Id="rId5" Type="http://schemas.openxmlformats.org/officeDocument/2006/relationships/hyperlink" Target="https://github.com/venkateshreddypala/deeplearning-6905/blob/master/goog.txt" TargetMode="External"/><Relationship Id="rId4" Type="http://schemas.openxmlformats.org/officeDocument/2006/relationships/hyperlink" Target="https://github.com/venkateshreddypala/deeplearning-6905/blob/master/daily_goog.csv"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lilianweng.github.io/lil-log/assets/images/unrolled_RNN.png"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BFC0F-53F0-4836-85FA-321EAA9B2489}"/>
              </a:ext>
            </a:extLst>
          </p:cNvPr>
          <p:cNvSpPr>
            <a:spLocks noGrp="1"/>
          </p:cNvSpPr>
          <p:nvPr>
            <p:ph type="ctrTitle"/>
          </p:nvPr>
        </p:nvSpPr>
        <p:spPr>
          <a:xfrm>
            <a:off x="528506" y="2404534"/>
            <a:ext cx="9295002" cy="1646302"/>
          </a:xfrm>
        </p:spPr>
        <p:txBody>
          <a:bodyPr/>
          <a:lstStyle/>
          <a:p>
            <a:r>
              <a:rPr lang="en-US" sz="3600" b="1" dirty="0"/>
              <a:t>Classification of Cats and Dogs using CNN</a:t>
            </a:r>
            <a:br>
              <a:rPr lang="en-US" sz="3600" b="1" dirty="0"/>
            </a:br>
            <a:r>
              <a:rPr lang="en-US" sz="3600" b="1" dirty="0"/>
              <a:t>and Prediction of Stocks for Amazon and Google Using RNN</a:t>
            </a:r>
            <a:endParaRPr lang="en-US" sz="3600" dirty="0"/>
          </a:p>
        </p:txBody>
      </p:sp>
      <p:sp>
        <p:nvSpPr>
          <p:cNvPr id="3" name="Subtitle 2">
            <a:extLst>
              <a:ext uri="{FF2B5EF4-FFF2-40B4-BE49-F238E27FC236}">
                <a16:creationId xmlns:a16="http://schemas.microsoft.com/office/drawing/2014/main" id="{1E2A4B90-C268-4BA1-8C21-12078CF3F3E4}"/>
              </a:ext>
            </a:extLst>
          </p:cNvPr>
          <p:cNvSpPr>
            <a:spLocks noGrp="1"/>
          </p:cNvSpPr>
          <p:nvPr>
            <p:ph type="subTitle" idx="1"/>
          </p:nvPr>
        </p:nvSpPr>
        <p:spPr/>
        <p:txBody>
          <a:bodyPr/>
          <a:lstStyle/>
          <a:p>
            <a:r>
              <a:rPr lang="en-US" dirty="0"/>
              <a:t>Venkatesh Pala, </a:t>
            </a:r>
            <a:r>
              <a:rPr lang="en-US" dirty="0" err="1"/>
              <a:t>Himani</a:t>
            </a:r>
            <a:r>
              <a:rPr lang="en-US" dirty="0"/>
              <a:t> Patel, Robbin Medlin, Greg </a:t>
            </a:r>
            <a:r>
              <a:rPr lang="en-US" dirty="0" err="1"/>
              <a:t>Bradner</a:t>
            </a:r>
            <a:endParaRPr lang="en-US" dirty="0"/>
          </a:p>
        </p:txBody>
      </p:sp>
    </p:spTree>
    <p:extLst>
      <p:ext uri="{BB962C8B-B14F-4D97-AF65-F5344CB8AC3E}">
        <p14:creationId xmlns:p14="http://schemas.microsoft.com/office/powerpoint/2010/main" val="501641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71E2-9639-44A0-9771-693DF527D6D0}"/>
              </a:ext>
            </a:extLst>
          </p:cNvPr>
          <p:cNvSpPr>
            <a:spLocks noGrp="1"/>
          </p:cNvSpPr>
          <p:nvPr>
            <p:ph type="title"/>
          </p:nvPr>
        </p:nvSpPr>
        <p:spPr/>
        <p:txBody>
          <a:bodyPr/>
          <a:lstStyle/>
          <a:p>
            <a:r>
              <a:rPr lang="en-US" dirty="0"/>
              <a:t>RNN results (part 2)</a:t>
            </a:r>
          </a:p>
        </p:txBody>
      </p:sp>
      <p:sp>
        <p:nvSpPr>
          <p:cNvPr id="3" name="Content Placeholder 2">
            <a:extLst>
              <a:ext uri="{FF2B5EF4-FFF2-40B4-BE49-F238E27FC236}">
                <a16:creationId xmlns:a16="http://schemas.microsoft.com/office/drawing/2014/main" id="{37DA4D9E-067C-4D7A-8608-EF3A378557A9}"/>
              </a:ext>
            </a:extLst>
          </p:cNvPr>
          <p:cNvSpPr>
            <a:spLocks noGrp="1"/>
          </p:cNvSpPr>
          <p:nvPr>
            <p:ph idx="1"/>
          </p:nvPr>
        </p:nvSpPr>
        <p:spPr/>
        <p:txBody>
          <a:bodyPr/>
          <a:lstStyle/>
          <a:p>
            <a:r>
              <a:rPr lang="en-US" dirty="0"/>
              <a:t>When the training is done, the program gives a graph that shows the predicted stocks compared to the true stocks along with the accuracy of the prediction. The Percentage number above the graph shows that the prediction was 49.57% accurate.</a:t>
            </a:r>
          </a:p>
        </p:txBody>
      </p:sp>
      <p:pic>
        <p:nvPicPr>
          <p:cNvPr id="5" name="Picture 4">
            <a:extLst>
              <a:ext uri="{FF2B5EF4-FFF2-40B4-BE49-F238E27FC236}">
                <a16:creationId xmlns:a16="http://schemas.microsoft.com/office/drawing/2014/main" id="{3E144931-9636-480F-B5E4-DDC7F55665AF}"/>
              </a:ext>
            </a:extLst>
          </p:cNvPr>
          <p:cNvPicPr>
            <a:picLocks noChangeAspect="1"/>
          </p:cNvPicPr>
          <p:nvPr/>
        </p:nvPicPr>
        <p:blipFill>
          <a:blip r:embed="rId2"/>
          <a:stretch>
            <a:fillRect/>
          </a:stretch>
        </p:blipFill>
        <p:spPr>
          <a:xfrm>
            <a:off x="912226" y="3357411"/>
            <a:ext cx="4804128" cy="3190977"/>
          </a:xfrm>
          <a:prstGeom prst="rect">
            <a:avLst/>
          </a:prstGeom>
        </p:spPr>
      </p:pic>
    </p:spTree>
    <p:extLst>
      <p:ext uri="{BB962C8B-B14F-4D97-AF65-F5344CB8AC3E}">
        <p14:creationId xmlns:p14="http://schemas.microsoft.com/office/powerpoint/2010/main" val="2267990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95C0C-6756-4855-9892-62EC3485440C}"/>
              </a:ext>
            </a:extLst>
          </p:cNvPr>
          <p:cNvSpPr>
            <a:spLocks noGrp="1"/>
          </p:cNvSpPr>
          <p:nvPr>
            <p:ph type="title"/>
          </p:nvPr>
        </p:nvSpPr>
        <p:spPr/>
        <p:txBody>
          <a:bodyPr/>
          <a:lstStyle/>
          <a:p>
            <a:r>
              <a:rPr lang="en-US" dirty="0" err="1"/>
              <a:t>Github</a:t>
            </a:r>
            <a:r>
              <a:rPr lang="en-US" dirty="0"/>
              <a:t> and references</a:t>
            </a:r>
          </a:p>
        </p:txBody>
      </p:sp>
      <p:sp>
        <p:nvSpPr>
          <p:cNvPr id="3" name="Content Placeholder 2">
            <a:extLst>
              <a:ext uri="{FF2B5EF4-FFF2-40B4-BE49-F238E27FC236}">
                <a16:creationId xmlns:a16="http://schemas.microsoft.com/office/drawing/2014/main" id="{71E6EE64-8B97-4F0C-87A1-0DD8E0CB1EDE}"/>
              </a:ext>
            </a:extLst>
          </p:cNvPr>
          <p:cNvSpPr>
            <a:spLocks noGrp="1"/>
          </p:cNvSpPr>
          <p:nvPr>
            <p:ph idx="1"/>
          </p:nvPr>
        </p:nvSpPr>
        <p:spPr/>
        <p:txBody>
          <a:bodyPr/>
          <a:lstStyle/>
          <a:p>
            <a:r>
              <a:rPr lang="en-US" dirty="0" err="1"/>
              <a:t>Github</a:t>
            </a:r>
            <a:r>
              <a:rPr lang="en-US" dirty="0"/>
              <a:t> link: </a:t>
            </a:r>
            <a:r>
              <a:rPr lang="en-US" dirty="0">
                <a:hlinkClick r:id="rId2"/>
              </a:rPr>
              <a:t>https://github.com/venkateshreddypala/deeplearning-6905</a:t>
            </a:r>
            <a:endParaRPr lang="en-US" dirty="0"/>
          </a:p>
          <a:p>
            <a:endParaRPr lang="en-US" dirty="0"/>
          </a:p>
          <a:p>
            <a:r>
              <a:rPr lang="en-US" dirty="0"/>
              <a:t>CNN reference: </a:t>
            </a:r>
            <a:r>
              <a:rPr lang="en-US" u="sng" dirty="0">
                <a:hlinkClick r:id="rId3" tooltip="https://www.google.com/url?q=https://medium.com/@curiousily/tensorflow-for-hackers-part-iii-convolutional-neural-networks-c077618e590b&amp;sa=D&amp;source=hangouts&amp;ust=1529354751956000&amp;usg=AFQjCNH-C2xpfthrvPFj2qOi_Sh25PKhOQ"/>
              </a:rPr>
              <a:t>https://www.google.com/url?q=https://medium.com/@curiousily/tensorflow-for-hackers-part-iii-convolutional-neural-networks-c077618e590b&amp;sa=D&amp;source=hangouts&amp;ust=1529354751956000&amp;usg=AFQjCNH-C2xpfthrvPFj2qOi_Sh25PKhOQ</a:t>
            </a:r>
            <a:endParaRPr lang="en-US" u="sng" dirty="0"/>
          </a:p>
          <a:p>
            <a:endParaRPr lang="en-US" u="sng" dirty="0"/>
          </a:p>
          <a:p>
            <a:r>
              <a:rPr lang="en-US" dirty="0"/>
              <a:t>RNN reference: </a:t>
            </a:r>
            <a:r>
              <a:rPr lang="en-US" dirty="0">
                <a:hlinkClick r:id="rId4"/>
              </a:rPr>
              <a:t>https://youtu.be/ftMq5ps503w</a:t>
            </a:r>
            <a:r>
              <a:rPr lang="en-US" dirty="0"/>
              <a:t> </a:t>
            </a:r>
          </a:p>
          <a:p>
            <a:r>
              <a:rPr lang="en-US" dirty="0"/>
              <a:t>RNN model retrieved from: </a:t>
            </a:r>
            <a:r>
              <a:rPr lang="en-US" dirty="0">
                <a:hlinkClick r:id="rId5" tooltip="https://lilianweng.github.io/lil-log/2017/07/08/predict-stock-prices-using-RNN-part-1.html"/>
              </a:rPr>
              <a:t>https://lilianweng.github.io/lil-log/2017/07/08/predict-stock-prices-using-RNN-part-1.html</a:t>
            </a:r>
            <a:endParaRPr lang="en-US" dirty="0"/>
          </a:p>
          <a:p>
            <a:endParaRPr lang="en-US" dirty="0"/>
          </a:p>
        </p:txBody>
      </p:sp>
    </p:spTree>
    <p:extLst>
      <p:ext uri="{BB962C8B-B14F-4D97-AF65-F5344CB8AC3E}">
        <p14:creationId xmlns:p14="http://schemas.microsoft.com/office/powerpoint/2010/main" val="1124695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BA4D2-59AC-468E-A1AB-D512C74E0E0E}"/>
              </a:ext>
            </a:extLst>
          </p:cNvPr>
          <p:cNvSpPr>
            <a:spLocks noGrp="1"/>
          </p:cNvSpPr>
          <p:nvPr>
            <p:ph type="title"/>
          </p:nvPr>
        </p:nvSpPr>
        <p:spPr/>
        <p:txBody>
          <a:bodyPr/>
          <a:lstStyle/>
          <a:p>
            <a:r>
              <a:rPr lang="en-US" dirty="0"/>
              <a:t>The CNN program</a:t>
            </a:r>
          </a:p>
        </p:txBody>
      </p:sp>
      <p:sp>
        <p:nvSpPr>
          <p:cNvPr id="3" name="Content Placeholder 2">
            <a:extLst>
              <a:ext uri="{FF2B5EF4-FFF2-40B4-BE49-F238E27FC236}">
                <a16:creationId xmlns:a16="http://schemas.microsoft.com/office/drawing/2014/main" id="{FDA19720-8C9C-4B78-9E70-3EC15FDD0EE7}"/>
              </a:ext>
            </a:extLst>
          </p:cNvPr>
          <p:cNvSpPr>
            <a:spLocks noGrp="1"/>
          </p:cNvSpPr>
          <p:nvPr>
            <p:ph idx="1"/>
          </p:nvPr>
        </p:nvSpPr>
        <p:spPr/>
        <p:txBody>
          <a:bodyPr/>
          <a:lstStyle/>
          <a:p>
            <a:r>
              <a:rPr lang="en-US" dirty="0"/>
              <a:t>The function of our first project is to predict whether a picture is of a dog or a cat. It is trained using images of cats and images of dogs. The training images are resized to 64 X 64 pixels and are processed for training. It then takes a set of test images and attempts to predict if the picture is of a cat or a dog.</a:t>
            </a:r>
          </a:p>
        </p:txBody>
      </p:sp>
    </p:spTree>
    <p:extLst>
      <p:ext uri="{BB962C8B-B14F-4D97-AF65-F5344CB8AC3E}">
        <p14:creationId xmlns:p14="http://schemas.microsoft.com/office/powerpoint/2010/main" val="301967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5EA8E-1002-4DC0-BDCC-D28B16021E74}"/>
              </a:ext>
            </a:extLst>
          </p:cNvPr>
          <p:cNvSpPr>
            <a:spLocks noGrp="1"/>
          </p:cNvSpPr>
          <p:nvPr>
            <p:ph type="title"/>
          </p:nvPr>
        </p:nvSpPr>
        <p:spPr/>
        <p:txBody>
          <a:bodyPr/>
          <a:lstStyle/>
          <a:p>
            <a:r>
              <a:rPr lang="en-US" dirty="0"/>
              <a:t>CNN data sets</a:t>
            </a:r>
          </a:p>
        </p:txBody>
      </p:sp>
      <p:sp>
        <p:nvSpPr>
          <p:cNvPr id="3" name="Content Placeholder 2">
            <a:extLst>
              <a:ext uri="{FF2B5EF4-FFF2-40B4-BE49-F238E27FC236}">
                <a16:creationId xmlns:a16="http://schemas.microsoft.com/office/drawing/2014/main" id="{AD22B26F-82A5-42B4-BE21-CD4C2BA7728F}"/>
              </a:ext>
            </a:extLst>
          </p:cNvPr>
          <p:cNvSpPr>
            <a:spLocks noGrp="1"/>
          </p:cNvSpPr>
          <p:nvPr>
            <p:ph idx="1"/>
          </p:nvPr>
        </p:nvSpPr>
        <p:spPr/>
        <p:txBody>
          <a:bodyPr/>
          <a:lstStyle/>
          <a:p>
            <a:r>
              <a:rPr lang="en-US" dirty="0"/>
              <a:t>The CNN project uses 4000 images of dogs and 4000 images of cats for training and 1000 images of cats/dogs for testing. The data sets can be downloaded from the following link.</a:t>
            </a:r>
          </a:p>
          <a:p>
            <a:pPr marL="0" indent="0">
              <a:buNone/>
            </a:pPr>
            <a:endParaRPr lang="en-US" dirty="0"/>
          </a:p>
          <a:p>
            <a:r>
              <a:rPr lang="en-US" dirty="0"/>
              <a:t>https://drive.google.com/file/d/1ETJgzKYMMUiDB1zYaIs2O6huUhJgzTRo/view</a:t>
            </a:r>
          </a:p>
        </p:txBody>
      </p:sp>
    </p:spTree>
    <p:extLst>
      <p:ext uri="{BB962C8B-B14F-4D97-AF65-F5344CB8AC3E}">
        <p14:creationId xmlns:p14="http://schemas.microsoft.com/office/powerpoint/2010/main" val="886179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6FF6-123B-48EA-A907-B9C543EA6264}"/>
              </a:ext>
            </a:extLst>
          </p:cNvPr>
          <p:cNvSpPr>
            <a:spLocks noGrp="1"/>
          </p:cNvSpPr>
          <p:nvPr>
            <p:ph type="title"/>
          </p:nvPr>
        </p:nvSpPr>
        <p:spPr/>
        <p:txBody>
          <a:bodyPr/>
          <a:lstStyle/>
          <a:p>
            <a:r>
              <a:rPr lang="en-US" dirty="0"/>
              <a:t>CNN model</a:t>
            </a:r>
          </a:p>
        </p:txBody>
      </p:sp>
      <p:pic>
        <p:nvPicPr>
          <p:cNvPr id="13" name="Content Placeholder 12">
            <a:extLst>
              <a:ext uri="{FF2B5EF4-FFF2-40B4-BE49-F238E27FC236}">
                <a16:creationId xmlns:a16="http://schemas.microsoft.com/office/drawing/2014/main" id="{E6DD18DF-B107-4177-A89D-F548C61FFD1A}"/>
              </a:ext>
            </a:extLst>
          </p:cNvPr>
          <p:cNvPicPr>
            <a:picLocks noGrp="1" noChangeAspect="1"/>
          </p:cNvPicPr>
          <p:nvPr>
            <p:ph idx="1"/>
          </p:nvPr>
        </p:nvPicPr>
        <p:blipFill rotWithShape="1">
          <a:blip r:embed="rId2"/>
          <a:srcRect t="21609" r="2153" b="40321"/>
          <a:stretch/>
        </p:blipFill>
        <p:spPr>
          <a:xfrm>
            <a:off x="193916" y="2567031"/>
            <a:ext cx="9621204" cy="2105637"/>
          </a:xfrm>
        </p:spPr>
      </p:pic>
      <p:cxnSp>
        <p:nvCxnSpPr>
          <p:cNvPr id="15" name="Straight Arrow Connector 14">
            <a:extLst>
              <a:ext uri="{FF2B5EF4-FFF2-40B4-BE49-F238E27FC236}">
                <a16:creationId xmlns:a16="http://schemas.microsoft.com/office/drawing/2014/main" id="{775B31E0-FB7A-4CB3-B491-4202ACE49F0C}"/>
              </a:ext>
            </a:extLst>
          </p:cNvPr>
          <p:cNvCxnSpPr/>
          <p:nvPr/>
        </p:nvCxnSpPr>
        <p:spPr>
          <a:xfrm flipV="1">
            <a:off x="2230530" y="3523376"/>
            <a:ext cx="0" cy="8770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7B85F75-EA39-415D-B787-F0FE2E4BA59B}"/>
              </a:ext>
            </a:extLst>
          </p:cNvPr>
          <p:cNvCxnSpPr/>
          <p:nvPr/>
        </p:nvCxnSpPr>
        <p:spPr>
          <a:xfrm flipV="1">
            <a:off x="4556218" y="3641079"/>
            <a:ext cx="0" cy="75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F78D91-EC4A-4CAF-8C98-B0AF0D7C02D0}"/>
              </a:ext>
            </a:extLst>
          </p:cNvPr>
          <p:cNvCxnSpPr/>
          <p:nvPr/>
        </p:nvCxnSpPr>
        <p:spPr>
          <a:xfrm flipV="1">
            <a:off x="6224631" y="3641079"/>
            <a:ext cx="0" cy="75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20F11E6-2FD6-45B0-9D38-4903E1ACD84F}"/>
              </a:ext>
            </a:extLst>
          </p:cNvPr>
          <p:cNvCxnSpPr/>
          <p:nvPr/>
        </p:nvCxnSpPr>
        <p:spPr>
          <a:xfrm flipV="1">
            <a:off x="7751428" y="3699802"/>
            <a:ext cx="0" cy="7006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2426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89214-5D7B-49F0-B80B-ECEB85D524F4}"/>
              </a:ext>
            </a:extLst>
          </p:cNvPr>
          <p:cNvSpPr>
            <a:spLocks noGrp="1"/>
          </p:cNvSpPr>
          <p:nvPr>
            <p:ph type="title"/>
          </p:nvPr>
        </p:nvSpPr>
        <p:spPr/>
        <p:txBody>
          <a:bodyPr/>
          <a:lstStyle/>
          <a:p>
            <a:r>
              <a:rPr lang="en-US" dirty="0"/>
              <a:t>CNN results</a:t>
            </a:r>
          </a:p>
        </p:txBody>
      </p:sp>
      <p:sp>
        <p:nvSpPr>
          <p:cNvPr id="3" name="Content Placeholder 2">
            <a:extLst>
              <a:ext uri="{FF2B5EF4-FFF2-40B4-BE49-F238E27FC236}">
                <a16:creationId xmlns:a16="http://schemas.microsoft.com/office/drawing/2014/main" id="{0A520E3D-E3B8-454E-8F22-9191B5EB6508}"/>
              </a:ext>
            </a:extLst>
          </p:cNvPr>
          <p:cNvSpPr>
            <a:spLocks noGrp="1"/>
          </p:cNvSpPr>
          <p:nvPr>
            <p:ph idx="1"/>
          </p:nvPr>
        </p:nvSpPr>
        <p:spPr/>
        <p:txBody>
          <a:bodyPr/>
          <a:lstStyle/>
          <a:p>
            <a:r>
              <a:rPr lang="en-US" dirty="0"/>
              <a:t>There are 25 epochs used for training, after each epoch the loss and accuracy is given along with the validation loss and accuracy.</a:t>
            </a:r>
          </a:p>
        </p:txBody>
      </p:sp>
      <p:pic>
        <p:nvPicPr>
          <p:cNvPr id="5" name="Picture 4">
            <a:extLst>
              <a:ext uri="{FF2B5EF4-FFF2-40B4-BE49-F238E27FC236}">
                <a16:creationId xmlns:a16="http://schemas.microsoft.com/office/drawing/2014/main" id="{4FA3168A-5089-4C56-8EE6-29D183BE4D46}"/>
              </a:ext>
            </a:extLst>
          </p:cNvPr>
          <p:cNvPicPr>
            <a:picLocks noChangeAspect="1"/>
          </p:cNvPicPr>
          <p:nvPr/>
        </p:nvPicPr>
        <p:blipFill rotWithShape="1">
          <a:blip r:embed="rId2"/>
          <a:srcRect l="6821" t="3400" r="2461" b="8260"/>
          <a:stretch/>
        </p:blipFill>
        <p:spPr>
          <a:xfrm>
            <a:off x="678145" y="2877425"/>
            <a:ext cx="8724559" cy="2600586"/>
          </a:xfrm>
          <a:prstGeom prst="rect">
            <a:avLst/>
          </a:prstGeom>
        </p:spPr>
      </p:pic>
    </p:spTree>
    <p:extLst>
      <p:ext uri="{BB962C8B-B14F-4D97-AF65-F5344CB8AC3E}">
        <p14:creationId xmlns:p14="http://schemas.microsoft.com/office/powerpoint/2010/main" val="3106551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5320-73D2-4258-AA84-36B968E50E05}"/>
              </a:ext>
            </a:extLst>
          </p:cNvPr>
          <p:cNvSpPr>
            <a:spLocks noGrp="1"/>
          </p:cNvSpPr>
          <p:nvPr>
            <p:ph type="title"/>
          </p:nvPr>
        </p:nvSpPr>
        <p:spPr/>
        <p:txBody>
          <a:bodyPr/>
          <a:lstStyle/>
          <a:p>
            <a:r>
              <a:rPr lang="en-US" dirty="0"/>
              <a:t>The RNN program</a:t>
            </a:r>
          </a:p>
        </p:txBody>
      </p:sp>
      <p:sp>
        <p:nvSpPr>
          <p:cNvPr id="3" name="Content Placeholder 2">
            <a:extLst>
              <a:ext uri="{FF2B5EF4-FFF2-40B4-BE49-F238E27FC236}">
                <a16:creationId xmlns:a16="http://schemas.microsoft.com/office/drawing/2014/main" id="{7E9AC33D-E52E-45A3-9C89-B4D4DBE26C17}"/>
              </a:ext>
            </a:extLst>
          </p:cNvPr>
          <p:cNvSpPr>
            <a:spLocks noGrp="1"/>
          </p:cNvSpPr>
          <p:nvPr>
            <p:ph idx="1"/>
          </p:nvPr>
        </p:nvSpPr>
        <p:spPr>
          <a:ln>
            <a:noFill/>
          </a:ln>
        </p:spPr>
        <p:txBody>
          <a:bodyPr/>
          <a:lstStyle/>
          <a:p>
            <a:r>
              <a:rPr lang="en-US" dirty="0"/>
              <a:t>The RNN project uses a recurrent neural network to train a program to predict google and amazon stocks. A graph based on the programs prediction is made and is compared to the true stock graph. However, since the stock market can be unpredictable, the accuracy of the predictions are sometimes inconsistent. There are 2 versions of the RNN: RNN Notebook.ipynb2, which uses </a:t>
            </a:r>
            <a:r>
              <a:rPr lang="en-US" dirty="0" err="1"/>
              <a:t>tensorflow</a:t>
            </a:r>
            <a:r>
              <a:rPr lang="en-US" dirty="0"/>
              <a:t>; and </a:t>
            </a:r>
            <a:r>
              <a:rPr lang="en-US" dirty="0" err="1"/>
              <a:t>RNN_Keras.ipynb</a:t>
            </a:r>
            <a:r>
              <a:rPr lang="en-US" dirty="0"/>
              <a:t>, which uses </a:t>
            </a:r>
            <a:r>
              <a:rPr lang="en-US" dirty="0" err="1"/>
              <a:t>keras</a:t>
            </a:r>
            <a:r>
              <a:rPr lang="en-US" dirty="0"/>
              <a:t>.</a:t>
            </a:r>
          </a:p>
        </p:txBody>
      </p:sp>
    </p:spTree>
    <p:extLst>
      <p:ext uri="{BB962C8B-B14F-4D97-AF65-F5344CB8AC3E}">
        <p14:creationId xmlns:p14="http://schemas.microsoft.com/office/powerpoint/2010/main" val="2355210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A1435-0056-4F1C-AD0F-53FB0360101B}"/>
              </a:ext>
            </a:extLst>
          </p:cNvPr>
          <p:cNvSpPr>
            <a:spLocks noGrp="1"/>
          </p:cNvSpPr>
          <p:nvPr>
            <p:ph type="title"/>
          </p:nvPr>
        </p:nvSpPr>
        <p:spPr/>
        <p:txBody>
          <a:bodyPr/>
          <a:lstStyle/>
          <a:p>
            <a:r>
              <a:rPr lang="en-US" dirty="0"/>
              <a:t>RNN data sets</a:t>
            </a:r>
          </a:p>
        </p:txBody>
      </p:sp>
      <p:sp>
        <p:nvSpPr>
          <p:cNvPr id="3" name="Content Placeholder 2">
            <a:extLst>
              <a:ext uri="{FF2B5EF4-FFF2-40B4-BE49-F238E27FC236}">
                <a16:creationId xmlns:a16="http://schemas.microsoft.com/office/drawing/2014/main" id="{50F88A35-6153-42F5-A5FE-0E1256F0C416}"/>
              </a:ext>
            </a:extLst>
          </p:cNvPr>
          <p:cNvSpPr>
            <a:spLocks noGrp="1"/>
          </p:cNvSpPr>
          <p:nvPr>
            <p:ph idx="1"/>
          </p:nvPr>
        </p:nvSpPr>
        <p:spPr/>
        <p:txBody>
          <a:bodyPr>
            <a:normAutofit fontScale="85000" lnSpcReduction="10000"/>
          </a:bodyPr>
          <a:lstStyle/>
          <a:p>
            <a:r>
              <a:rPr lang="en-US" dirty="0"/>
              <a:t>The program is trained on 3947 data points from google and amazon stock prices. There are 4 different data files used for the RNN; </a:t>
            </a:r>
            <a:r>
              <a:rPr lang="en-US" dirty="0">
                <a:hlinkClick r:id="rId2" tooltip="amzn.txt"/>
              </a:rPr>
              <a:t>amzn.txt</a:t>
            </a:r>
            <a:r>
              <a:rPr lang="en-US" dirty="0"/>
              <a:t>, </a:t>
            </a:r>
            <a:r>
              <a:rPr lang="en-US" dirty="0">
                <a:hlinkClick r:id="rId3" tooltip="daily_amzn.csv"/>
              </a:rPr>
              <a:t>daily_amzn.csv</a:t>
            </a:r>
            <a:r>
              <a:rPr lang="en-US" dirty="0"/>
              <a:t>, </a:t>
            </a:r>
            <a:r>
              <a:rPr lang="en-US" dirty="0">
                <a:hlinkClick r:id="rId4" tooltip="daily_goog.csv"/>
              </a:rPr>
              <a:t>daily_goog.csv</a:t>
            </a:r>
            <a:r>
              <a:rPr lang="en-US" dirty="0"/>
              <a:t>, and </a:t>
            </a:r>
            <a:r>
              <a:rPr lang="en-US" dirty="0">
                <a:hlinkClick r:id="rId5" tooltip="goog.txt"/>
              </a:rPr>
              <a:t>goog.txt</a:t>
            </a:r>
            <a:r>
              <a:rPr lang="en-US" dirty="0"/>
              <a:t>. The .csv files are data generated by an API and the .txt files are derived from the data needed from the .csv files and put into a format that the program can read. Amzn.txt is data from Amazon stocks and goog.txt is data from Google stocks.</a:t>
            </a:r>
          </a:p>
          <a:p>
            <a:endParaRPr lang="en-US" dirty="0"/>
          </a:p>
          <a:p>
            <a:r>
              <a:rPr lang="en-US" dirty="0"/>
              <a:t>To get the most recent datasets for the RNN program, you will need to get an API key.</a:t>
            </a:r>
          </a:p>
          <a:p>
            <a:pPr lvl="1"/>
            <a:r>
              <a:rPr lang="en-US" dirty="0"/>
              <a:t>Head to https://www.alphavantage.co/ and click on "GET YOUR FREE API KEY TODAY"</a:t>
            </a:r>
          </a:p>
          <a:p>
            <a:pPr lvl="1"/>
            <a:r>
              <a:rPr lang="en-US" dirty="0"/>
              <a:t>Enter in your information then click "GET FREE API KEY"</a:t>
            </a:r>
          </a:p>
          <a:p>
            <a:pPr lvl="1"/>
            <a:r>
              <a:rPr lang="en-US" dirty="0"/>
              <a:t>Now in order to use this key to get the most recent datasets, you will need to enter it into the terminal command given below for both the </a:t>
            </a:r>
            <a:r>
              <a:rPr lang="en-US" dirty="0" err="1"/>
              <a:t>goog</a:t>
            </a:r>
            <a:r>
              <a:rPr lang="en-US" dirty="0"/>
              <a:t> dataset and the </a:t>
            </a:r>
            <a:r>
              <a:rPr lang="en-US" dirty="0" err="1"/>
              <a:t>amzn</a:t>
            </a:r>
            <a:r>
              <a:rPr lang="en-US" dirty="0"/>
              <a:t> dataset.</a:t>
            </a:r>
          </a:p>
          <a:p>
            <a:pPr lvl="2"/>
            <a:r>
              <a:rPr lang="en-US" dirty="0"/>
              <a:t>curl -o daily_amzn.csv "https://www.alphavantage.co/query? function=</a:t>
            </a:r>
            <a:r>
              <a:rPr lang="en-US" dirty="0" err="1"/>
              <a:t>TIME_SERIES_DAILY&amp;symbol</a:t>
            </a:r>
            <a:r>
              <a:rPr lang="en-US" dirty="0"/>
              <a:t>=</a:t>
            </a:r>
            <a:r>
              <a:rPr lang="en-US" dirty="0" err="1"/>
              <a:t>amzn&amp;apikey</a:t>
            </a:r>
            <a:r>
              <a:rPr lang="en-US" dirty="0"/>
              <a:t>=&lt;APIKEYHERE&gt;&amp;datatype=</a:t>
            </a:r>
            <a:r>
              <a:rPr lang="en-US" dirty="0" err="1"/>
              <a:t>csv&amp;outputsize</a:t>
            </a:r>
            <a:r>
              <a:rPr lang="en-US" dirty="0"/>
              <a:t>=full"</a:t>
            </a:r>
          </a:p>
          <a:p>
            <a:pPr lvl="2"/>
            <a:r>
              <a:rPr lang="en-US" dirty="0"/>
              <a:t>curl -o daily_goog.csv "https://www.alphavantage.co/query? function=</a:t>
            </a:r>
            <a:r>
              <a:rPr lang="en-US" dirty="0" err="1"/>
              <a:t>TIME_SERIES_DAILY&amp;symbol</a:t>
            </a:r>
            <a:r>
              <a:rPr lang="en-US" dirty="0"/>
              <a:t>=</a:t>
            </a:r>
            <a:r>
              <a:rPr lang="en-US" dirty="0" err="1"/>
              <a:t>amzn&amp;apikey</a:t>
            </a:r>
            <a:r>
              <a:rPr lang="en-US" dirty="0"/>
              <a:t>=&lt;APIKEYHERE&gt;&amp;datatype=</a:t>
            </a:r>
            <a:r>
              <a:rPr lang="en-US" dirty="0" err="1"/>
              <a:t>csv&amp;outputsize</a:t>
            </a:r>
            <a:r>
              <a:rPr lang="en-US" dirty="0"/>
              <a:t>=full"</a:t>
            </a:r>
          </a:p>
        </p:txBody>
      </p:sp>
    </p:spTree>
    <p:extLst>
      <p:ext uri="{BB962C8B-B14F-4D97-AF65-F5344CB8AC3E}">
        <p14:creationId xmlns:p14="http://schemas.microsoft.com/office/powerpoint/2010/main" val="1454926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0C9B0-DEC4-4A42-94FE-6DE2DCB1062A}"/>
              </a:ext>
            </a:extLst>
          </p:cNvPr>
          <p:cNvSpPr>
            <a:spLocks noGrp="1"/>
          </p:cNvSpPr>
          <p:nvPr>
            <p:ph type="title"/>
          </p:nvPr>
        </p:nvSpPr>
        <p:spPr/>
        <p:txBody>
          <a:bodyPr/>
          <a:lstStyle/>
          <a:p>
            <a:r>
              <a:rPr lang="en-US" dirty="0"/>
              <a:t>RNN model</a:t>
            </a:r>
          </a:p>
        </p:txBody>
      </p:sp>
      <p:pic>
        <p:nvPicPr>
          <p:cNvPr id="5" name="Content Placeholder 4">
            <a:extLst>
              <a:ext uri="{FF2B5EF4-FFF2-40B4-BE49-F238E27FC236}">
                <a16:creationId xmlns:a16="http://schemas.microsoft.com/office/drawing/2014/main" id="{AC551A94-A04B-41E1-9235-EF08BA1E1569}"/>
              </a:ext>
            </a:extLst>
          </p:cNvPr>
          <p:cNvPicPr>
            <a:picLocks noGrp="1" noChangeAspect="1"/>
          </p:cNvPicPr>
          <p:nvPr>
            <p:ph idx="1"/>
          </p:nvPr>
        </p:nvPicPr>
        <p:blipFill>
          <a:blip r:embed="rId2"/>
          <a:stretch>
            <a:fillRect/>
          </a:stretch>
        </p:blipFill>
        <p:spPr>
          <a:xfrm>
            <a:off x="1704181" y="2572544"/>
            <a:ext cx="6543675" cy="3057525"/>
          </a:xfrm>
        </p:spPr>
      </p:pic>
      <p:sp>
        <p:nvSpPr>
          <p:cNvPr id="6" name="TextBox 5">
            <a:extLst>
              <a:ext uri="{FF2B5EF4-FFF2-40B4-BE49-F238E27FC236}">
                <a16:creationId xmlns:a16="http://schemas.microsoft.com/office/drawing/2014/main" id="{D3B3081D-16E7-41B3-925C-90A6E3D91D46}"/>
              </a:ext>
            </a:extLst>
          </p:cNvPr>
          <p:cNvSpPr txBox="1"/>
          <p:nvPr/>
        </p:nvSpPr>
        <p:spPr>
          <a:xfrm>
            <a:off x="1704181" y="5878286"/>
            <a:ext cx="9058894" cy="261610"/>
          </a:xfrm>
          <a:prstGeom prst="rect">
            <a:avLst/>
          </a:prstGeom>
          <a:noFill/>
        </p:spPr>
        <p:txBody>
          <a:bodyPr wrap="square" rtlCol="0">
            <a:spAutoFit/>
          </a:bodyPr>
          <a:lstStyle/>
          <a:p>
            <a:r>
              <a:rPr lang="en-US" sz="1100" dirty="0">
                <a:hlinkClick r:id="rId3"/>
              </a:rPr>
              <a:t>https://lilianweng.github.io/lil-log/assets/images/unrolled_RNN.png</a:t>
            </a:r>
            <a:r>
              <a:rPr lang="en-US" sz="1100" dirty="0"/>
              <a:t> </a:t>
            </a:r>
          </a:p>
        </p:txBody>
      </p:sp>
    </p:spTree>
    <p:extLst>
      <p:ext uri="{BB962C8B-B14F-4D97-AF65-F5344CB8AC3E}">
        <p14:creationId xmlns:p14="http://schemas.microsoft.com/office/powerpoint/2010/main" val="1761447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5CF41-4E78-4D69-8048-FF2B8E93295E}"/>
              </a:ext>
            </a:extLst>
          </p:cNvPr>
          <p:cNvSpPr>
            <a:spLocks noGrp="1"/>
          </p:cNvSpPr>
          <p:nvPr>
            <p:ph type="title"/>
          </p:nvPr>
        </p:nvSpPr>
        <p:spPr/>
        <p:txBody>
          <a:bodyPr/>
          <a:lstStyle/>
          <a:p>
            <a:r>
              <a:rPr lang="en-US" dirty="0"/>
              <a:t>RNN results</a:t>
            </a:r>
          </a:p>
        </p:txBody>
      </p:sp>
      <p:sp>
        <p:nvSpPr>
          <p:cNvPr id="3" name="Content Placeholder 2">
            <a:extLst>
              <a:ext uri="{FF2B5EF4-FFF2-40B4-BE49-F238E27FC236}">
                <a16:creationId xmlns:a16="http://schemas.microsoft.com/office/drawing/2014/main" id="{03A8D3E5-08D2-43FA-89ED-D8704046627F}"/>
              </a:ext>
            </a:extLst>
          </p:cNvPr>
          <p:cNvSpPr>
            <a:spLocks noGrp="1"/>
          </p:cNvSpPr>
          <p:nvPr>
            <p:ph idx="1"/>
          </p:nvPr>
        </p:nvSpPr>
        <p:spPr/>
        <p:txBody>
          <a:bodyPr/>
          <a:lstStyle/>
          <a:p>
            <a:r>
              <a:rPr lang="en-US" dirty="0"/>
              <a:t>10 epochs are used for training, after each epoch the loss and validation loss are given.</a:t>
            </a:r>
          </a:p>
        </p:txBody>
      </p:sp>
      <p:pic>
        <p:nvPicPr>
          <p:cNvPr id="5" name="Picture 4">
            <a:extLst>
              <a:ext uri="{FF2B5EF4-FFF2-40B4-BE49-F238E27FC236}">
                <a16:creationId xmlns:a16="http://schemas.microsoft.com/office/drawing/2014/main" id="{BFE9620B-C365-49E4-B00A-043BDA0E5B5F}"/>
              </a:ext>
            </a:extLst>
          </p:cNvPr>
          <p:cNvPicPr>
            <a:picLocks noChangeAspect="1"/>
          </p:cNvPicPr>
          <p:nvPr/>
        </p:nvPicPr>
        <p:blipFill>
          <a:blip r:embed="rId2"/>
          <a:stretch>
            <a:fillRect/>
          </a:stretch>
        </p:blipFill>
        <p:spPr>
          <a:xfrm>
            <a:off x="1088736" y="2844505"/>
            <a:ext cx="7401958" cy="3762900"/>
          </a:xfrm>
          <a:prstGeom prst="rect">
            <a:avLst/>
          </a:prstGeom>
        </p:spPr>
      </p:pic>
    </p:spTree>
    <p:extLst>
      <p:ext uri="{BB962C8B-B14F-4D97-AF65-F5344CB8AC3E}">
        <p14:creationId xmlns:p14="http://schemas.microsoft.com/office/powerpoint/2010/main" val="18549102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770</TotalTime>
  <Words>720</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Classification of Cats and Dogs using CNN and Prediction of Stocks for Amazon and Google Using RNN</vt:lpstr>
      <vt:lpstr>The CNN program</vt:lpstr>
      <vt:lpstr>CNN data sets</vt:lpstr>
      <vt:lpstr>CNN model</vt:lpstr>
      <vt:lpstr>CNN results</vt:lpstr>
      <vt:lpstr>The RNN program</vt:lpstr>
      <vt:lpstr>RNN data sets</vt:lpstr>
      <vt:lpstr>RNN model</vt:lpstr>
      <vt:lpstr>RNN results</vt:lpstr>
      <vt:lpstr>RNN results (part 2)</vt:lpstr>
      <vt:lpstr>Github and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grego</dc:creator>
  <cp:lastModifiedBy>grego</cp:lastModifiedBy>
  <cp:revision>27</cp:revision>
  <dcterms:created xsi:type="dcterms:W3CDTF">2018-06-17T20:44:32Z</dcterms:created>
  <dcterms:modified xsi:type="dcterms:W3CDTF">2018-06-18T16:49:38Z</dcterms:modified>
</cp:coreProperties>
</file>