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7" r:id="rId3"/>
    <p:sldId id="266" r:id="rId4"/>
    <p:sldId id="267" r:id="rId5"/>
    <p:sldId id="268" r:id="rId6"/>
    <p:sldId id="279" r:id="rId7"/>
    <p:sldId id="296" r:id="rId8"/>
    <p:sldId id="297" r:id="rId9"/>
    <p:sldId id="269" r:id="rId10"/>
    <p:sldId id="270" r:id="rId11"/>
    <p:sldId id="280" r:id="rId12"/>
    <p:sldId id="281" r:id="rId13"/>
    <p:sldId id="282" r:id="rId14"/>
    <p:sldId id="271" r:id="rId15"/>
    <p:sldId id="274" r:id="rId16"/>
    <p:sldId id="272" r:id="rId17"/>
    <p:sldId id="275" r:id="rId18"/>
    <p:sldId id="273" r:id="rId19"/>
    <p:sldId id="292" r:id="rId20"/>
    <p:sldId id="284" r:id="rId21"/>
    <p:sldId id="285" r:id="rId22"/>
    <p:sldId id="278" r:id="rId23"/>
    <p:sldId id="286" r:id="rId24"/>
    <p:sldId id="283" r:id="rId25"/>
    <p:sldId id="287" r:id="rId26"/>
    <p:sldId id="288" r:id="rId27"/>
    <p:sldId id="289" r:id="rId28"/>
    <p:sldId id="290" r:id="rId29"/>
    <p:sldId id="291" r:id="rId30"/>
    <p:sldId id="293" r:id="rId31"/>
    <p:sldId id="265" r:id="rId32"/>
    <p:sldId id="276" r:id="rId33"/>
    <p:sldId id="277" r:id="rId34"/>
    <p:sldId id="294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700" b="1" dirty="0" smtClean="0"/>
              <a:t>EFFICIENT DATA RETRIEVAL FROM </a:t>
            </a:r>
            <a:r>
              <a:rPr lang="en-US" sz="2700" b="1" dirty="0" smtClean="0"/>
              <a:t> </a:t>
            </a:r>
            <a:r>
              <a:rPr lang="en-US" sz="2700" b="1" dirty="0" smtClean="0"/>
              <a:t>GRAPH DATABASE FOR MEDICAL APPLICATIONS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3800"/>
            <a:ext cx="7239000" cy="1905000"/>
          </a:xfrm>
        </p:spPr>
        <p:txBody>
          <a:bodyPr>
            <a:normAutofit fontScale="62500" lnSpcReduction="20000"/>
          </a:bodyPr>
          <a:lstStyle/>
          <a:p>
            <a:pPr algn="l">
              <a:spcBef>
                <a:spcPts val="0"/>
              </a:spcBef>
            </a:pPr>
            <a:r>
              <a:rPr lang="en-I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Guided by</a:t>
            </a:r>
            <a:r>
              <a:rPr lang="en-I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l">
              <a:spcBef>
                <a:spcPts val="0"/>
              </a:spcBef>
            </a:pPr>
            <a:r>
              <a:rPr lang="en-I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I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P. </a:t>
            </a:r>
            <a:r>
              <a:rPr lang="en-IN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Jayashree</a:t>
            </a:r>
            <a:r>
              <a:rPr lang="en-I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l">
              <a:spcBef>
                <a:spcPts val="0"/>
              </a:spcBef>
            </a:pPr>
            <a:r>
              <a:rPr lang="en-I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Associate Professor </a:t>
            </a:r>
          </a:p>
          <a:p>
            <a:pPr algn="l">
              <a:spcBef>
                <a:spcPts val="0"/>
              </a:spcBef>
            </a:pPr>
            <a:endParaRPr lang="en-IN" sz="24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rgbClr val="000000"/>
                </a:solidFill>
              </a:rPr>
              <a:t>				</a:t>
            </a:r>
            <a:r>
              <a:rPr lang="en-I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pPr>
              <a:spcBef>
                <a:spcPts val="0"/>
              </a:spcBef>
            </a:pPr>
            <a:r>
              <a:rPr lang="en-I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IN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Arunkumar</a:t>
            </a:r>
            <a:r>
              <a:rPr lang="en-I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A  R (2013503533)</a:t>
            </a:r>
          </a:p>
          <a:p>
            <a:pPr>
              <a:spcBef>
                <a:spcPts val="0"/>
              </a:spcBef>
            </a:pPr>
            <a:r>
              <a:rPr lang="en-I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  	     		       </a:t>
            </a:r>
            <a:r>
              <a:rPr lang="en-IN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Venkatesh</a:t>
            </a:r>
            <a:r>
              <a:rPr lang="en-I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S (2013503556)</a:t>
            </a:r>
          </a:p>
          <a:p>
            <a:pPr>
              <a:spcBef>
                <a:spcPts val="0"/>
              </a:spcBef>
            </a:pPr>
            <a:r>
              <a:rPr lang="en-I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        </a:t>
            </a:r>
            <a:r>
              <a:rPr lang="en-IN" sz="3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Jayasurya</a:t>
            </a:r>
            <a:r>
              <a:rPr lang="en-I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K (2013503510)</a:t>
            </a:r>
          </a:p>
          <a:p>
            <a:pPr algn="l">
              <a:spcBef>
                <a:spcPts val="0"/>
              </a:spcBef>
            </a:pPr>
            <a:endParaRPr lang="en-IN" sz="2400" dirty="0" smtClean="0">
              <a:solidFill>
                <a:srgbClr val="00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DFS coding is used as the input for generating the frequent sub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graphs.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DFS coding is a set of vertices which is used for identifying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graphs.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of the format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(x, y, L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(x, 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y),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y,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x and y – vertex indices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(x, 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)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Edge label</a:t>
            </a:r>
            <a:endParaRPr lang="en-US" sz="2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Label of the vertex x and y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Retrieving frequent sub graphs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Frequent sub graphs are those which are present in the graph database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given minimum support.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Frequent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sub graph are generated by scanning the Graph database and finding all the edges that can be right most extended to frequent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sorting all the frequent set in DFS lexicographical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order.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process is repeated for all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identified in the frequent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Retrieving frequent sub graphs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c = DFS code, G = graph database, s = min support </a:t>
            </a:r>
          </a:p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F = Frequent sub graph set</a:t>
            </a:r>
          </a:p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frequent_subgraph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(G, s, c, F) 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Insert c into F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Set c to {}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Scan G once and find every edge e so that c can be right-most extended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If c can’t be extended return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Save c U e in c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Sort c in DFS lexicographical order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in c</a:t>
            </a:r>
          </a:p>
          <a:p>
            <a:pPr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frequent_subgraph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(G, s, c U e, F)	</a:t>
            </a:r>
          </a:p>
          <a:p>
            <a:pPr>
              <a:buNone/>
            </a:pPr>
            <a:endParaRPr lang="en-US" sz="2400" dirty="0" smtClean="0"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Frequent fragment algorithm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Indexing of a graph database has to be done for efficient retrieval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module, the graph database is indexed using the DFS code and the frequent fragments generated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prefix tree is built using both DFS code and frequent fragments.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Prefix tree allows user to check whether a fragment or a sub-graph of a query graph is present in the graph database efficiently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: D-Graph database, F-Frequent Fragment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: Prefix Tree P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b="1" dirty="0" err="1" smtClean="0">
                <a:latin typeface="Times New Roman" pitchFamily="18" charset="0"/>
                <a:cs typeface="Times New Roman" pitchFamily="18" charset="0"/>
              </a:rPr>
              <a:t>Algo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Indexing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(F)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              Initialize P with dummy node as root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              For each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dfscode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in set F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P.Insert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dfscode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, 0) 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dfscode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- Array representing a graph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b="1" dirty="0" err="1" smtClean="0">
                <a:latin typeface="Times New Roman" pitchFamily="18" charset="0"/>
                <a:cs typeface="Times New Roman" pitchFamily="18" charset="0"/>
              </a:rPr>
              <a:t>Algo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300" b="1" dirty="0" smtClean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dfscode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, position)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             If position ==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dfscode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) return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             If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dfscode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[position] does not exists in P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                    Add current 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dfscode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in P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               Insert (</a:t>
            </a:r>
            <a:r>
              <a:rPr lang="en-IN" sz="2300" dirty="0" err="1" smtClean="0">
                <a:latin typeface="Times New Roman" pitchFamily="18" charset="0"/>
                <a:cs typeface="Times New Roman" pitchFamily="18" charset="0"/>
              </a:rPr>
              <a:t>dfscode</a:t>
            </a:r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, position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+1)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Indexing algorithm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this module, the input query graph  which is given by the user is compared efficiently with the graphs in the indexed graph database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Graph matching can be done efficiently by eliminating (pruning) the redundant fragments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If a fragment is not in the prefix tree, then its super-graph need not be compared.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matching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Input     :  D-graph database, q-query graph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Output  :  Result set R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Let R={}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For each fragment x where x is a sub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graphof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q and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(x) ≤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maxlen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If x is present in Prefix Tree then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R= R U x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return R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Heuristic graph matching Algorithm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This module focus on Insertion and Deletion of new graphs which are added to the graph database lately.</a:t>
            </a:r>
          </a:p>
          <a:p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We first generate DFS coding for those newly added graphs and find out the frequent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This frequent set is added to the Prefix tree based on the frequency and size of each fragment in the frequent set.</a:t>
            </a:r>
          </a:p>
          <a:p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For deletion operation the same strategy is followed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.Find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the level of the fragment set from the Prefix tree and remove the fragments from that level.  </a:t>
            </a:r>
            <a:endParaRPr lang="en-IN" sz="33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</a:t>
            </a:r>
            <a:r>
              <a:rPr lang="en-IN" dirty="0" smtClean="0"/>
              <a:t> </a:t>
            </a:r>
            <a:r>
              <a:rPr lang="en-IN" dirty="0" smtClean="0"/>
              <a:t>Maintenance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:  Graph Database D, Frequent set F, Insert(delete) graph g and its id </a:t>
            </a:r>
            <a:r>
              <a:rPr lang="en-IN" sz="4500" dirty="0" err="1">
                <a:latin typeface="Times New Roman" pitchFamily="18" charset="0"/>
                <a:cs typeface="Times New Roman" pitchFamily="18" charset="0"/>
              </a:rPr>
              <a:t>gid</a:t>
            </a: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, Maximum fragment size </a:t>
            </a:r>
            <a:r>
              <a:rPr lang="en-IN" sz="4500" dirty="0" err="1" smtClean="0">
                <a:latin typeface="Times New Roman" pitchFamily="18" charset="0"/>
                <a:cs typeface="Times New Roman" pitchFamily="18" charset="0"/>
              </a:rPr>
              <a:t>maxL</a:t>
            </a:r>
            <a:endParaRPr lang="en-IN" sz="4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Algo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4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for each fragment x where x is a </a:t>
            </a:r>
            <a:r>
              <a:rPr lang="en-IN" sz="4500" dirty="0" smtClean="0">
                <a:latin typeface="Times New Roman" pitchFamily="18" charset="0"/>
                <a:cs typeface="Times New Roman" pitchFamily="18" charset="0"/>
              </a:rPr>
              <a:t>sub graph of </a:t>
            </a: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g and </a:t>
            </a:r>
            <a:r>
              <a:rPr lang="en-IN" sz="45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(x) &lt;= </a:t>
            </a:r>
            <a:r>
              <a:rPr lang="en-IN" sz="4500" dirty="0" err="1">
                <a:latin typeface="Times New Roman" pitchFamily="18" charset="0"/>
                <a:cs typeface="Times New Roman" pitchFamily="18" charset="0"/>
              </a:rPr>
              <a:t>maxL</a:t>
            </a: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 do</a:t>
            </a:r>
            <a:endParaRPr lang="en-US" sz="4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         If x ϵ F then</a:t>
            </a:r>
            <a:endParaRPr lang="en-US" sz="4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    Insert:</a:t>
            </a:r>
            <a:endParaRPr lang="en-US" sz="4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        Insert </a:t>
            </a:r>
            <a:r>
              <a:rPr lang="en-IN" sz="4500" dirty="0" err="1">
                <a:latin typeface="Times New Roman" pitchFamily="18" charset="0"/>
                <a:cs typeface="Times New Roman" pitchFamily="18" charset="0"/>
              </a:rPr>
              <a:t>gid</a:t>
            </a: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 into the id list of x</a:t>
            </a:r>
            <a:endParaRPr lang="en-US" sz="4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   Delete:</a:t>
            </a:r>
            <a:endParaRPr lang="en-US" sz="4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         Delete </a:t>
            </a:r>
            <a:r>
              <a:rPr lang="en-IN" sz="4500" dirty="0" err="1">
                <a:latin typeface="Times New Roman" pitchFamily="18" charset="0"/>
                <a:cs typeface="Times New Roman" pitchFamily="18" charset="0"/>
              </a:rPr>
              <a:t>gid</a:t>
            </a: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 from the id list of x</a:t>
            </a:r>
            <a:endParaRPr lang="en-US" sz="4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500" dirty="0">
                <a:latin typeface="Times New Roman" pitchFamily="18" charset="0"/>
                <a:cs typeface="Times New Roman" pitchFamily="18" charset="0"/>
              </a:rPr>
              <a:t>  return;</a:t>
            </a:r>
            <a:endParaRPr lang="en-US" sz="4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database contains a set of graphs which is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represented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by a set of vertices and edges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Sample graph is of the form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Implementation of proposed system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124200"/>
            <a:ext cx="1447800" cy="243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 in various applications can be represented using graphs.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Some of them are chemical compounds, social networks, road networks etc.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Graph data models requires efficient graph data management techniques.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Various queries such as shortest path query, reachability query, sub graph query etc should be handled efficiently. 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 #1 is the indicator which denotes the separation of two graphs. It also tells the starting of a new graph which is used for the creation of 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 x l_x -  v denotes a new vertex with vertex id as x and the vertex label as l_x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 u v l_uv  - e denotes a new edge which connects the vertex u and v and has the label as l_uv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(contd..)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Input Database</a:t>
            </a:r>
            <a:endParaRPr lang="en-IN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60431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Output of frequent fragment </a:t>
            </a:r>
            <a:r>
              <a:rPr lang="en-IN" dirty="0" err="1" smtClean="0"/>
              <a:t>algo</a:t>
            </a:r>
            <a:endParaRPr lang="en-IN" dirty="0"/>
          </a:p>
        </p:txBody>
      </p:sp>
      <p:pic>
        <p:nvPicPr>
          <p:cNvPr id="4" name="Content Placeholder 3" descr="C:\Users\Arun\Downloads\screenshots\frequentFragment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689014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Elements of the prefix tree</a:t>
            </a:r>
            <a:endParaRPr lang="en-IN" dirty="0"/>
          </a:p>
        </p:txBody>
      </p:sp>
      <p:pic>
        <p:nvPicPr>
          <p:cNvPr id="4" name="Content Placeholder 3" descr="C:\Users\Arun\Downloads\screenshots\prefixtree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05000"/>
            <a:ext cx="4396071" cy="354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 graphs of query graph</a:t>
            </a:r>
            <a:endParaRPr lang="en-IN" dirty="0"/>
          </a:p>
        </p:txBody>
      </p:sp>
      <p:pic>
        <p:nvPicPr>
          <p:cNvPr id="4" name="Content Placeholder 3" descr="C:\Users\Arun\Downloads\screenshots\subgraphofquery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17346"/>
            <a:ext cx="8229600" cy="245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the query graph</a:t>
            </a:r>
            <a:endParaRPr lang="en-IN" dirty="0"/>
          </a:p>
        </p:txBody>
      </p:sp>
      <p:pic>
        <p:nvPicPr>
          <p:cNvPr id="4" name="Content Placeholder 3" descr="C:\Users\Arun\Downloads\screenshots\output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11932"/>
            <a:ext cx="8229600" cy="206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For retrieving frequent fragments :  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O (X * V</a:t>
            </a:r>
            <a:r>
              <a:rPr lang="en-IN" sz="96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IN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    X- number of one edge fragment</a:t>
            </a:r>
          </a:p>
          <a:p>
            <a:pPr>
              <a:buNone/>
            </a:pP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   V- number of vertices</a:t>
            </a:r>
          </a:p>
          <a:p>
            <a:pPr>
              <a:buNone/>
            </a:pPr>
            <a:endParaRPr lang="en-IN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For building 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the prefix 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tree : 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O (N * E) </a:t>
            </a:r>
            <a:endParaRPr lang="en-IN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  N- Number of graphs in frequent set</a:t>
            </a:r>
          </a:p>
          <a:p>
            <a:pPr>
              <a:buNone/>
            </a:pP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  E- Number of edges</a:t>
            </a:r>
          </a:p>
          <a:p>
            <a:pPr>
              <a:buNone/>
            </a:pPr>
            <a:endParaRPr lang="en-IN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Searching</a:t>
            </a:r>
          </a:p>
          <a:p>
            <a:pPr>
              <a:buNone/>
            </a:pP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    To generate all </a:t>
            </a:r>
            <a:r>
              <a:rPr lang="en-IN" sz="9600" dirty="0" err="1" smtClean="0">
                <a:latin typeface="Times New Roman" pitchFamily="18" charset="0"/>
                <a:cs typeface="Times New Roman" pitchFamily="18" charset="0"/>
              </a:rPr>
              <a:t>subgraphs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of a graph</a:t>
            </a:r>
          </a:p>
          <a:p>
            <a:pPr>
              <a:buNone/>
            </a:pP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        For complete graphs : 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O (2</a:t>
            </a:r>
            <a:r>
              <a:rPr lang="en-IN" sz="9600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IN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        For not complete graphs : 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O (V * (V + E)) which is O (V</a:t>
            </a:r>
            <a:r>
              <a:rPr lang="en-IN" sz="9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IN" sz="9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     V- number of vertices</a:t>
            </a:r>
          </a:p>
          <a:p>
            <a:pPr>
              <a:buNone/>
            </a:pP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9600" dirty="0" smtClean="0">
                <a:latin typeface="Times New Roman" pitchFamily="18" charset="0"/>
                <a:cs typeface="Times New Roman" pitchFamily="18" charset="0"/>
              </a:rPr>
              <a:t>      E- number of edges</a:t>
            </a:r>
          </a:p>
          <a:p>
            <a:pPr>
              <a:buNone/>
            </a:pPr>
            <a:r>
              <a:rPr lang="en-IN" sz="5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 smtClean="0"/>
              <a:t>     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Complexity analysis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Quering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 (E) where E is the number of edges in the graph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Database maintenance 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 (E) where E is the number of edges in the graph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Complexity analysis(contd..)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Comparitive</a:t>
            </a:r>
            <a:r>
              <a:rPr lang="en-IN" dirty="0" smtClean="0"/>
              <a:t> Analysis of existing and proposed method</a:t>
            </a:r>
            <a:endParaRPr lang="en-IN" dirty="0"/>
          </a:p>
        </p:txBody>
      </p:sp>
      <p:pic>
        <p:nvPicPr>
          <p:cNvPr id="4" name="Content Placeholder 3" descr="C:\Users\Venkatesh\Downloads\graph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69342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Graph similarity search is one of the important problems in recent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times.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Existing classical algorithms for graph similarity are NP complete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Results shows that runtime complexity of our proposed method structure based indexing outperforms existing path based approach 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done by pruning strategy and efficient searching of query graph.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sz="2800" dirty="0" smtClean="0">
                <a:latin typeface="Times New Roman" pitchFamily="18" charset="0"/>
                <a:cs typeface="Times New Roman" pitchFamily="18" charset="0"/>
              </a:rPr>
              <a:t>A graph can serve as a general-purpose substrate for evaluating decision-making algorithms.</a:t>
            </a:r>
          </a:p>
          <a:p>
            <a:pPr marL="457200" lvl="0" indent="-228600">
              <a:spcBef>
                <a:spcPts val="0"/>
              </a:spcBef>
            </a:pPr>
            <a:r>
              <a:rPr lang="en" sz="2800" dirty="0" smtClean="0">
                <a:latin typeface="Times New Roman" pitchFamily="18" charset="0"/>
                <a:cs typeface="Times New Roman" pitchFamily="18" charset="0"/>
              </a:rPr>
              <a:t>It is possible to intuitively represent relationship between any kinds of data.</a:t>
            </a:r>
          </a:p>
          <a:p>
            <a:pPr marL="457200" lvl="0" indent="-228600">
              <a:spcBef>
                <a:spcPts val="0"/>
              </a:spcBef>
            </a:pPr>
            <a:r>
              <a:rPr lang="en" sz="2800" dirty="0" smtClean="0">
                <a:latin typeface="Times New Roman" pitchFamily="18" charset="0"/>
                <a:cs typeface="Times New Roman" pitchFamily="18" charset="0"/>
              </a:rPr>
              <a:t>Genomic and biological data are complex that can be represented as graphs.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Graph Database?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[1] W.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Zheng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L.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Zou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X.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Lian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D. Wang and D. Zhao, "Efficient Graph Similarity Search Over Large Graph Databases,"  IEEE Transactions on Knowledge and Data Engineering, vol. 27, no. 4, pp. 964-978, April 1 2015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[2] E. S. S.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Dongoran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W. K.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Rahmat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Saleh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A. A.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Gozali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"Analysis and implementation of graph indexing for graph database using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GraphGrep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algorithm," ,3rd International Conference on Information and Communication Technology 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ICoICT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), Nusa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pp. 59-64, 2015.</a:t>
            </a:r>
          </a:p>
          <a:p>
            <a:endParaRPr lang="en-IN" sz="2400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Xifeng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Yan Philip S. Yu,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Jiawei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Han " Graph Indexing: A Frequent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Structure­based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Approach," IEEE International Conference on Big Data, vol., no.4, pp.271,280, 2014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[4] K. Gouda and M.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Hassaan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"CSI_GED: An efficient approach for graph edit similarity computation," 32</a:t>
            </a:r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IEEE International Conference on Data Engineering (ICDE), Helsinki, pp. 265-276, 2016.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References(contd..)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[5] G. Wang, B. Wang, X. Yang and G. Yu, "Efficiently Indexing Large Sparse Graphs for Similarity Search,"  IEEE Transactions on Knowledge and Data Engineering,  vol.24, no.3, pp.440-451, March 2012.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6] L. Hong, L.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Zou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X.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Lian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P. S. Yu, "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Matching with Set Similarity in a Large Graph Database," IEEE Transactions on Knowledge and Data Engineering, vol. 27, no. 9, pp. 2507-2521, Sept1 2015.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References(contd..)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[7]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Shefali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Vaswani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Gaurav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; Bhatia,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Anuradha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, “Graph Databases- An Overview”, International Journal of Computer Science &amp; Information Technology ,Vol. 5 Issue 1, p657, 2014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[8]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Xiaoli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Wang,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Xiaofeng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Ding, Anthony K.H. Tung, ”An Efficient Graph Indexing Method”,  a technical report, School of Computer Science,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Huazhong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University of Science and Technology, P. R. China, pp. 456-901, 2010.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References(contd..)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[9]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L.Zou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J.Mo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L.Chen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M.T.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Ozsu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D. Zhao, “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gStore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Answering SPARQL queries via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matching,” Proc. VLDB Endowment, vol. 4, no. 8, pp. 482–493, 2011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[10] S. Zhang,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J.Yang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and W. Jin, “Sapper: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indexing and approximate matching in large graphs,” Proc. VLDB Endowment, vol. 3, no. 1, pp. 1185–1194, 2010.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References(contd..)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build an heuristic graph matching model to effectively find graph similarity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graph databases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Given a database consisting of n graphs where D={g1,g2,..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gn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} and  a query graph ‘q’ .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Find all similar graphs with respect to the query graph.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Path based indexing is the existing and widely used method for indexing graph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database.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traverses all possible paths and then indexes the graph using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hashing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Method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have proposed a structure based indexing approach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indexes based on the graph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structure.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There will be large number of possible path available in path based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indexing(existing).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structure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based using efficient pruning and retrieving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frequent fragments, it can be greatly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reduced.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Novel method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architecture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43000" y="1447800"/>
            <a:ext cx="6781800" cy="50477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Diagram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Retrieving frequent sub graphs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Indexing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Heuristic graph matching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maintenance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276</TotalTime>
  <Words>1513</Words>
  <Application>Microsoft Office PowerPoint</Application>
  <PresentationFormat>On-screen Show (4:3)</PresentationFormat>
  <Paragraphs>180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Concourse</vt:lpstr>
      <vt:lpstr>Aspect</vt:lpstr>
      <vt:lpstr>EFFICIENT DATA RETRIEVAL FROM  GRAPH DATABASE FOR MEDICAL APPLICATIONS </vt:lpstr>
      <vt:lpstr>Introduction</vt:lpstr>
      <vt:lpstr>Why Graph Database?</vt:lpstr>
      <vt:lpstr>Objective</vt:lpstr>
      <vt:lpstr>Problem Statement</vt:lpstr>
      <vt:lpstr>Existing Method</vt:lpstr>
      <vt:lpstr>Proposed Novel method</vt:lpstr>
      <vt:lpstr>Architecture Diagram</vt:lpstr>
      <vt:lpstr>Modules</vt:lpstr>
      <vt:lpstr>Retrieving frequent sub graphs</vt:lpstr>
      <vt:lpstr>Retrieving frequent sub graphs</vt:lpstr>
      <vt:lpstr>Frequent fragment algorithm</vt:lpstr>
      <vt:lpstr>Indexing</vt:lpstr>
      <vt:lpstr>Indexing algorithm</vt:lpstr>
      <vt:lpstr>Graph matching</vt:lpstr>
      <vt:lpstr>Heuristic graph matching Algorithm</vt:lpstr>
      <vt:lpstr>Database Maintenance</vt:lpstr>
      <vt:lpstr>Database Maintenance</vt:lpstr>
      <vt:lpstr>Implementation of proposed system</vt:lpstr>
      <vt:lpstr>Implementation (contd..)</vt:lpstr>
      <vt:lpstr>Sample Input Database</vt:lpstr>
      <vt:lpstr>Output of frequent fragment algo</vt:lpstr>
      <vt:lpstr>Elements of the prefix tree</vt:lpstr>
      <vt:lpstr>Sub graphs of query graph</vt:lpstr>
      <vt:lpstr>Searching the query graph</vt:lpstr>
      <vt:lpstr>Complexity analysis</vt:lpstr>
      <vt:lpstr>Complexity analysis(contd..)</vt:lpstr>
      <vt:lpstr>Comparitive Analysis of existing and proposed method</vt:lpstr>
      <vt:lpstr>Conclusion</vt:lpstr>
      <vt:lpstr>References</vt:lpstr>
      <vt:lpstr>References(contd..)</vt:lpstr>
      <vt:lpstr>References(contd..)</vt:lpstr>
      <vt:lpstr>References(contd..)</vt:lpstr>
      <vt:lpstr>References(contd..)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DATA RETRIEVAL FROM LARGE GRAPH DATABASE FOR MEDICAL APPLICATIONS </dc:title>
  <dc:creator>Venkatesh Sankar</dc:creator>
  <cp:lastModifiedBy>Venkatesh Sankar</cp:lastModifiedBy>
  <cp:revision>7</cp:revision>
  <dcterms:created xsi:type="dcterms:W3CDTF">2006-08-16T00:00:00Z</dcterms:created>
  <dcterms:modified xsi:type="dcterms:W3CDTF">2017-04-10T19:14:44Z</dcterms:modified>
</cp:coreProperties>
</file>