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1A6A-FF70-9117-ED10-5240DA25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D07DE-C133-2C17-C35C-116D74DEA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BAE4-1A6E-40FD-DADB-6DBFD359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ADD5-3FC4-93CE-D876-94CF8711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4266-2B16-1736-F99D-D4E893C8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6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305E-1FD7-A3CC-F308-81431FF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89D01-E2A7-050A-5C24-161AC0C87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1C07-8824-3B92-6BD7-57E312D9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16F4-999E-F44A-089C-EC163C46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9311-D7DE-554F-B222-1D085281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4CC22-F3E7-FCB9-FC69-71E1CE154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FB738-874B-21D9-8A15-21CDB667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C6A6-F9F8-53A8-2ACE-0B58F495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03F9-A774-1997-BDF3-6E82310F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9EED-A2AB-9C27-1C82-66480089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AC2F-57B2-9FEF-22CA-F8B12DBD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0C63-BC32-A925-A97F-FDA60219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8A12-EC73-3E24-8C2E-4E01A63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747F-70B4-B24D-E44D-270E5E10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B80E-E985-5CE5-3DEB-39D5C51C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2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99E0-C598-3373-EA9E-220ADD4D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0E4F-8DE5-CED9-1E1B-E76130F1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9C69-110F-DCE3-D1F2-98D3D7E8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45EA-3AFB-D4E7-8DD5-AF4077FA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05DF-59EE-AAE2-C20E-FBBD747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930A-B5F0-A226-430A-1FEB8036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1DE7-650C-D1DE-47A8-524DEDA08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0726B-865A-D8AD-0B38-CA42935A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7846-3EA9-ADF4-B51F-CB1E2065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64D75-505A-1DF9-7846-546F9209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C6893-1D89-20EE-C297-B00CDEB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204A-8C26-50E8-0D3F-D7D584C3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5833D-780B-CDAB-F8B8-7DA1EBB0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8D75-A8C9-F964-E077-771E2D7B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F12E3-CF25-EA04-DCCD-1A7FD1A80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141AA-2292-6DE1-7EAD-539A0842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EEEBD-B633-4F00-F814-B22AEE6E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08E67-5AA8-4741-675B-6D6EF5F0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40C6-59C2-83D1-C029-EF0E9BD1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5309-A7B8-E2AA-4938-28E57070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530CF-3E7C-0820-B877-85AC2EAD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FC909-7F2C-E1DF-5039-DD943B74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FE96A-0320-4F62-D6A6-400F46C6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3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D1C54-FA26-AF5A-5E6C-B522E297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57248-1159-4F44-AB4B-1472FAC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AEB56-F7D0-23D8-63A0-9F153532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6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DDBA-F7A8-906E-5579-095A2F9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61A7-6B4E-DCC7-72EB-FEB79C3A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0A07-A0C6-1DDD-0982-D054E9DC0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D189F-1BA5-1A1C-6B55-45338CAF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AAAB4-4D12-2188-27F4-10013B0C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69DB3-BDDF-3676-89C3-16A47240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E9C9-35F1-6300-0AB2-01A31B28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80BFE-F31C-E7A7-D2F6-244B25C94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37C7C-44A4-B640-C2D6-ECCB9EBFD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5B29-AEFC-8617-6F14-60640EA2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96CCE-921E-D780-A2C2-79001FF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A451-0A83-1C5F-428A-936E6E84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72CBE-3257-4228-588F-545A91D5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78A84-F088-3952-0AA5-D447A064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52B0-9B99-1A0B-C3BE-887115054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FDC9-628E-416B-B820-F0BE8F535F95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5D54-467B-0E05-3967-884E7CD8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1150-32E4-F61D-92F7-663676815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5AE7-8D73-46E3-8DD1-AB041C75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8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35AA-4362-FB51-D801-DF94BF30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653" y="1003954"/>
            <a:ext cx="8496693" cy="970961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- 510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2D756-35FD-3FF7-8E31-28E5146CB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18992"/>
            <a:ext cx="9144000" cy="3412503"/>
          </a:xfrm>
        </p:spPr>
        <p:txBody>
          <a:bodyPr>
            <a:normAutofit fontScale="77500" lnSpcReduction="20000"/>
          </a:bodyPr>
          <a:lstStyle/>
          <a:p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mpact of a number of automobile engine factors on the vehicle’s mpg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</a:rPr>
              <a:t>Ankita Ashok Jethva - 1028996</a:t>
            </a:r>
          </a:p>
          <a:p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</a:rPr>
              <a:t>Venkatesh Shamala -1031744</a:t>
            </a:r>
            <a:endParaRPr lang="en-IN" sz="3000" dirty="0"/>
          </a:p>
        </p:txBody>
      </p:sp>
      <p:pic>
        <p:nvPicPr>
          <p:cNvPr id="1028" name="Picture 4" descr="Saint Peters University - Communications - Logos and Graphic Usage Guide">
            <a:extLst>
              <a:ext uri="{FF2B5EF4-FFF2-40B4-BE49-F238E27FC236}">
                <a16:creationId xmlns:a16="http://schemas.microsoft.com/office/drawing/2014/main" id="{8CB4A291-45DF-C8F5-6A51-53E1E4E1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603" y="281783"/>
            <a:ext cx="2277770" cy="4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2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7101-FFEC-4EAC-4945-AC6CF057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for 98 samples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A940A1-312F-B8CF-D02B-D9DF20847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47" y="1429699"/>
            <a:ext cx="5869245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8D040-3BCB-DB42-D8B9-F18BCA3B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10" y="2670195"/>
            <a:ext cx="4884843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4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368E-501B-E490-B60B-25602A8E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6238E5-646F-2B77-27A8-2AA624EA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35" y="1904215"/>
            <a:ext cx="8425592" cy="4381718"/>
          </a:xfrm>
        </p:spPr>
      </p:pic>
    </p:spTree>
    <p:extLst>
      <p:ext uri="{BB962C8B-B14F-4D97-AF65-F5344CB8AC3E}">
        <p14:creationId xmlns:p14="http://schemas.microsoft.com/office/powerpoint/2010/main" val="229512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D92-2928-7EBA-F8CB-E93CE774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FBA3F-3183-26A4-2DEB-5870D4D39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289" y="1690688"/>
            <a:ext cx="7095130" cy="4109082"/>
          </a:xfrm>
        </p:spPr>
      </p:pic>
    </p:spTree>
    <p:extLst>
      <p:ext uri="{BB962C8B-B14F-4D97-AF65-F5344CB8AC3E}">
        <p14:creationId xmlns:p14="http://schemas.microsoft.com/office/powerpoint/2010/main" val="3583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16F8-ABBC-997F-0640-3B87ACD5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1416" cy="8697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 showing Actual MPG vs Predicted MPG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260C8-5E9F-1E0C-E103-DD0A1342F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020" y="1989055"/>
            <a:ext cx="9317890" cy="2159558"/>
          </a:xfrm>
        </p:spPr>
      </p:pic>
    </p:spTree>
    <p:extLst>
      <p:ext uri="{BB962C8B-B14F-4D97-AF65-F5344CB8AC3E}">
        <p14:creationId xmlns:p14="http://schemas.microsoft.com/office/powerpoint/2010/main" val="122377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0381-10E1-8C6A-6989-80D6D94C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and Minimum MPG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8AE794-2CA1-2B50-27E2-DAA3DCF4F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0254"/>
            <a:ext cx="4252273" cy="36021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0837B-9C01-9588-A7EC-FBF6A3BC1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13" y="1100254"/>
            <a:ext cx="4329161" cy="35271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7A26E-1FF1-B136-0FC0-986ED1589E48}"/>
              </a:ext>
            </a:extLst>
          </p:cNvPr>
          <p:cNvSpPr txBox="1"/>
          <p:nvPr/>
        </p:nvSpPr>
        <p:spPr>
          <a:xfrm>
            <a:off x="754144" y="4926010"/>
            <a:ext cx="433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Mazda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maximum mpg value among all cars which is about 46.60 miles per gallon of fuel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62788-335C-046E-9B98-6D3C30E94915}"/>
              </a:ext>
            </a:extLst>
          </p:cNvPr>
          <p:cNvSpPr txBox="1"/>
          <p:nvPr/>
        </p:nvSpPr>
        <p:spPr>
          <a:xfrm>
            <a:off x="6715319" y="4834416"/>
            <a:ext cx="396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1200d has the minimum mpg value among all cars which is about 9 miles per gallon</a:t>
            </a:r>
          </a:p>
        </p:txBody>
      </p:sp>
    </p:spTree>
    <p:extLst>
      <p:ext uri="{BB962C8B-B14F-4D97-AF65-F5344CB8AC3E}">
        <p14:creationId xmlns:p14="http://schemas.microsoft.com/office/powerpoint/2010/main" val="40072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1E07-D6F3-4663-2258-B3B9BC26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vs MPG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764EA-1843-6D99-31A4-25D798BD6CB0}"/>
              </a:ext>
            </a:extLst>
          </p:cNvPr>
          <p:cNvSpPr txBox="1"/>
          <p:nvPr/>
        </p:nvSpPr>
        <p:spPr>
          <a:xfrm>
            <a:off x="1688969" y="5641719"/>
            <a:ext cx="881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of the engine is inversely proportion to fuel economy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More the displacement more is the power and less is the efficiency. In high displacement engine the fuel required is more for engine to work so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less.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B8D743-55EF-63F7-6BF0-46D16706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46" y="878626"/>
            <a:ext cx="8114907" cy="47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6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FAF0-7F07-8AFE-D216-14F8F52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6"/>
            <a:ext cx="10515600" cy="5587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Horse Power vs MPG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ABCB3-F964-9136-6B58-9E8EC58D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83" y="688158"/>
            <a:ext cx="9236924" cy="51635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1BFF1-B112-3702-46D5-07A4FF6EC053}"/>
              </a:ext>
            </a:extLst>
          </p:cNvPr>
          <p:cNvSpPr txBox="1"/>
          <p:nvPr/>
        </p:nvSpPr>
        <p:spPr>
          <a:xfrm>
            <a:off x="1777896" y="5851690"/>
            <a:ext cx="8840011" cy="9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Horsepower is a major factor in a vehicle's fuel consumption.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power generally means higher fuel consumption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you can save money on fuel, and reduce your impact on the environment, by choosing a vehicle with no more horsepower than you need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6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2FF-F41F-6704-7D6F-9A45792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844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vs MPG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CE578-FDB3-EEA5-0971-E7C01C85C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3" y="1005492"/>
            <a:ext cx="7682693" cy="4613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429F5-C7AD-5562-10E0-90C465790BE6}"/>
              </a:ext>
            </a:extLst>
          </p:cNvPr>
          <p:cNvSpPr txBox="1"/>
          <p:nvPr/>
        </p:nvSpPr>
        <p:spPr>
          <a:xfrm>
            <a:off x="2254653" y="5750350"/>
            <a:ext cx="768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the lighter the car is, the higher or better, gas mileage it gets. So,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heavier the car, the worse the gas mileage it is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59D2-3D3A-94B8-58C2-AECA4D5A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8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year vs MPG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1CD20-7F9B-09A7-4B43-F5D02949F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42" y="958359"/>
            <a:ext cx="738408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E62A0-7FDB-A460-8C4B-C6D5E9AC1A8D}"/>
              </a:ext>
            </a:extLst>
          </p:cNvPr>
          <p:cNvSpPr txBox="1"/>
          <p:nvPr/>
        </p:nvSpPr>
        <p:spPr>
          <a:xfrm>
            <a:off x="2519979" y="5495058"/>
            <a:ext cx="719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that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Automobile companies consistently prioritize the enhancement of fuel efficiency in their vehicles as a strategic goal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3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A241-F9C7-CD82-F859-F198068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6629F-4C59-CE68-925D-3EA6EACE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564" y="1825625"/>
            <a:ext cx="4852872" cy="4351338"/>
          </a:xfrm>
        </p:spPr>
      </p:pic>
    </p:spTree>
    <p:extLst>
      <p:ext uri="{BB962C8B-B14F-4D97-AF65-F5344CB8AC3E}">
        <p14:creationId xmlns:p14="http://schemas.microsoft.com/office/powerpoint/2010/main" val="321333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2FCA-487C-8D28-5F18-27F35997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EDEAD-D68F-3550-FFB2-4A22C8A4F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2" y="1230752"/>
            <a:ext cx="9357998" cy="3691444"/>
          </a:xfr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45438ED-E92E-B53D-FC1B-4478E19B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537" y="6437825"/>
            <a:ext cx="445367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FB7E3A-CB84-771F-A3BD-3CC739657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0267" y="5080312"/>
            <a:ext cx="7673852" cy="14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E426-A11D-F47C-49A8-2B12CD2D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950"/>
            <a:ext cx="10515600" cy="927117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ADB99-B73C-F30A-9533-6DB14B650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8813"/>
            <a:ext cx="6036282" cy="36876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638F1-AC9E-6B2E-257B-EDD2CF34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47" y="4449452"/>
            <a:ext cx="5056144" cy="16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5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255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   DS - 510 FINAL PROJECT</vt:lpstr>
      <vt:lpstr>Maximum and Minimum MPG</vt:lpstr>
      <vt:lpstr>Displacement vs MPG</vt:lpstr>
      <vt:lpstr>Horse Power vs MPG</vt:lpstr>
      <vt:lpstr>Weight vs MPG</vt:lpstr>
      <vt:lpstr>Model year vs MPG</vt:lpstr>
      <vt:lpstr>Simple Linear Regression Code</vt:lpstr>
      <vt:lpstr>Simple Linear Regression</vt:lpstr>
      <vt:lpstr>Multiple Linear Regression </vt:lpstr>
      <vt:lpstr>Simple Linear Regression for 98 samples</vt:lpstr>
      <vt:lpstr>Residual Plot</vt:lpstr>
      <vt:lpstr>Histogram</vt:lpstr>
      <vt:lpstr>Residual plot showing Actual MPG vs Predicted MPG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- 510 FINAL PROJECT</dc:title>
  <dc:creator>Venkatesh Netha</dc:creator>
  <cp:lastModifiedBy>Venkatesh Netha</cp:lastModifiedBy>
  <cp:revision>2</cp:revision>
  <dcterms:created xsi:type="dcterms:W3CDTF">2023-11-14T09:37:28Z</dcterms:created>
  <dcterms:modified xsi:type="dcterms:W3CDTF">2023-11-14T22:57:17Z</dcterms:modified>
</cp:coreProperties>
</file>