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5" r:id="rId7"/>
    <p:sldId id="286" r:id="rId8"/>
    <p:sldId id="287" r:id="rId9"/>
    <p:sldId id="288" r:id="rId10"/>
    <p:sldId id="261" r:id="rId11"/>
    <p:sldId id="262" r:id="rId12"/>
    <p:sldId id="263" r:id="rId13"/>
    <p:sldId id="264" r:id="rId14"/>
    <p:sldId id="265" r:id="rId15"/>
    <p:sldId id="266" r:id="rId16"/>
    <p:sldId id="267" r:id="rId17"/>
    <p:sldId id="268" r:id="rId18"/>
    <p:sldId id="271" r:id="rId19"/>
    <p:sldId id="269" r:id="rId20"/>
    <p:sldId id="284" r:id="rId21"/>
    <p:sldId id="270" r:id="rId22"/>
    <p:sldId id="273" r:id="rId23"/>
    <p:sldId id="274" r:id="rId24"/>
    <p:sldId id="275" r:id="rId25"/>
    <p:sldId id="276" r:id="rId26"/>
    <p:sldId id="277" r:id="rId27"/>
    <p:sldId id="279" r:id="rId28"/>
    <p:sldId id="278"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11078A-05DA-4BA7-AC26-3DC8251E8388}">
          <p14:sldIdLst>
            <p14:sldId id="256"/>
            <p14:sldId id="257"/>
            <p14:sldId id="258"/>
            <p14:sldId id="259"/>
            <p14:sldId id="260"/>
            <p14:sldId id="285"/>
            <p14:sldId id="286"/>
            <p14:sldId id="287"/>
            <p14:sldId id="288"/>
            <p14:sldId id="261"/>
            <p14:sldId id="262"/>
            <p14:sldId id="263"/>
            <p14:sldId id="264"/>
            <p14:sldId id="265"/>
            <p14:sldId id="266"/>
            <p14:sldId id="267"/>
            <p14:sldId id="268"/>
            <p14:sldId id="271"/>
            <p14:sldId id="269"/>
            <p14:sldId id="284"/>
            <p14:sldId id="270"/>
            <p14:sldId id="273"/>
            <p14:sldId id="274"/>
            <p14:sldId id="275"/>
            <p14:sldId id="276"/>
            <p14:sldId id="277"/>
            <p14:sldId id="279"/>
            <p14:sldId id="278"/>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AC7E-3C8C-A12F-7787-F6270269B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4E38A7-DC17-D9D3-6D5B-418CC1860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A8EE02-9DDD-02AE-9F1A-E2FD3D6D9EDD}"/>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D512250B-F3C5-C76A-7DB4-1A774507B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4EC39-5C7A-188D-C9D4-AF48762459F3}"/>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26903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AC4E-19F1-86F1-AF1E-047018377A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EF4687-B8C0-8509-EAFD-F00E3D8AB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1AA4F-4088-1E9A-F0DC-F7A24788D6DF}"/>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D267820B-2923-E7BF-AF07-FC07B72D4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F4174-65BB-B937-0F43-3BE7EDC61FDE}"/>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61167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488EA-52E8-84A3-2C0E-AACADF507E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F2A2FA-10E2-2604-9147-531694A5D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B27E7-F8CB-7A5D-1843-91BBB1482611}"/>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36098625-264C-C4B4-4C76-2BF699C94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721A9-78DD-1ECF-C33E-207ABE4A8400}"/>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203253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FE67-02E3-E67F-38B8-A7C2DC53C0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BE897B-E266-5F82-4711-536578B449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91DFF-8BAC-54D4-3FFB-FDCA005018A9}"/>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C502BE0B-CCA0-5EEA-6DB4-CF881BB1A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E8391-6AE6-70A2-AD7F-1A872A650D4B}"/>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124449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CF29-E4A5-8F34-05F3-7CEAED7FA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CFB48B-D13A-EEC5-A60A-93839F451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B47C8-59A5-2D81-E9B0-3CBDB2008C71}"/>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6A3289B0-DE5B-7ED1-3C11-7513850B6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203E1-E758-923C-42BE-EEFAEAE691F7}"/>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72476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BBAE-31D1-3FA3-78F8-45F049790D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A2202-DEF7-32E3-B929-2DB3EBA18F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717E7-7C20-7C0A-547A-C7D565FE32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D571B5-BFFF-4949-5424-D8A23DFC7BA9}"/>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6" name="Footer Placeholder 5">
            <a:extLst>
              <a:ext uri="{FF2B5EF4-FFF2-40B4-BE49-F238E27FC236}">
                <a16:creationId xmlns:a16="http://schemas.microsoft.com/office/drawing/2014/main" id="{F1228DEC-F249-4703-9221-C3B70E5F4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C287F8-53C3-FFF1-2436-FDD4056C35E4}"/>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12414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FD43-8BBD-7301-9A70-02FE0B4C99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B03D96-F989-EC9F-D36B-EC05859AB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CAAFC-E7CA-A5F2-E0B2-7413EA3750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F14D1A-8D5F-309A-3464-B9C7EE667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C7FE2-4FA6-D00B-85C9-FDD5D4C59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2629B8-7197-0B7A-226A-B4EF0593A643}"/>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8" name="Footer Placeholder 7">
            <a:extLst>
              <a:ext uri="{FF2B5EF4-FFF2-40B4-BE49-F238E27FC236}">
                <a16:creationId xmlns:a16="http://schemas.microsoft.com/office/drawing/2014/main" id="{9BB3E26A-F36D-023C-88C2-E60A010E47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3F49C2-7527-A577-CC4D-0BB6887F2EE8}"/>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367539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E1A3-306C-CC0F-0841-816E1D9657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C480AE-4DEC-7FC9-4B62-3BD355EAA822}"/>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4" name="Footer Placeholder 3">
            <a:extLst>
              <a:ext uri="{FF2B5EF4-FFF2-40B4-BE49-F238E27FC236}">
                <a16:creationId xmlns:a16="http://schemas.microsoft.com/office/drawing/2014/main" id="{89DCCC9A-9695-5071-C50D-3558DEF87B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574005-EB6F-B816-32BE-15BB51F47625}"/>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144786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840B4-918D-8133-A11E-8DF0E14AD37A}"/>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3" name="Footer Placeholder 2">
            <a:extLst>
              <a:ext uri="{FF2B5EF4-FFF2-40B4-BE49-F238E27FC236}">
                <a16:creationId xmlns:a16="http://schemas.microsoft.com/office/drawing/2014/main" id="{E97A7374-02C3-FA75-A598-F2E660A0B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BD486E-BEAF-5E50-42E7-DCCA82E1A325}"/>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230570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7EB9-FD6D-AEA9-0EBD-0276983E7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D25913-3ACD-071F-EDB3-0478F57BA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DB5DB4-3735-A468-324C-011E3012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BC0EA-B6A6-0BCC-EC96-DC08114D2FBF}"/>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6" name="Footer Placeholder 5">
            <a:extLst>
              <a:ext uri="{FF2B5EF4-FFF2-40B4-BE49-F238E27FC236}">
                <a16:creationId xmlns:a16="http://schemas.microsoft.com/office/drawing/2014/main" id="{9F13AD6E-16A5-E697-A02D-E73A75E66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F90FC-2FC7-C880-866D-B1CCFC6D282B}"/>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6944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8885-C53F-F279-6C87-5A527C107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3897E4-20E1-2BC7-EF48-2B49A85E8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EC9771-502F-9C88-0206-DA9F36E04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DA985-523C-A9D2-94B0-C6BA7A441A60}"/>
              </a:ext>
            </a:extLst>
          </p:cNvPr>
          <p:cNvSpPr>
            <a:spLocks noGrp="1"/>
          </p:cNvSpPr>
          <p:nvPr>
            <p:ph type="dt" sz="half" idx="10"/>
          </p:nvPr>
        </p:nvSpPr>
        <p:spPr/>
        <p:txBody>
          <a:bodyPr/>
          <a:lstStyle/>
          <a:p>
            <a:fld id="{2ADFAD43-B3B8-4472-855F-40ECD5240FE3}" type="datetimeFigureOut">
              <a:rPr lang="en-IN" smtClean="0"/>
              <a:t>01-05-2024</a:t>
            </a:fld>
            <a:endParaRPr lang="en-IN"/>
          </a:p>
        </p:txBody>
      </p:sp>
      <p:sp>
        <p:nvSpPr>
          <p:cNvPr id="6" name="Footer Placeholder 5">
            <a:extLst>
              <a:ext uri="{FF2B5EF4-FFF2-40B4-BE49-F238E27FC236}">
                <a16:creationId xmlns:a16="http://schemas.microsoft.com/office/drawing/2014/main" id="{7F0EAA45-7CEF-6119-C307-F19548CF1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8A797-3490-349E-CD19-7BBE8A1B1EF5}"/>
              </a:ext>
            </a:extLst>
          </p:cNvPr>
          <p:cNvSpPr>
            <a:spLocks noGrp="1"/>
          </p:cNvSpPr>
          <p:nvPr>
            <p:ph type="sldNum" sz="quarter" idx="12"/>
          </p:nvPr>
        </p:nvSpPr>
        <p:spPr/>
        <p:txBody>
          <a:bodyPr/>
          <a:lstStyle/>
          <a:p>
            <a:fld id="{8BF01658-C96A-4487-A792-DB8E302E58C9}" type="slidenum">
              <a:rPr lang="en-IN" smtClean="0"/>
              <a:t>‹#›</a:t>
            </a:fld>
            <a:endParaRPr lang="en-IN"/>
          </a:p>
        </p:txBody>
      </p:sp>
    </p:spTree>
    <p:extLst>
      <p:ext uri="{BB962C8B-B14F-4D97-AF65-F5344CB8AC3E}">
        <p14:creationId xmlns:p14="http://schemas.microsoft.com/office/powerpoint/2010/main" val="269550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885FC-93CD-46E4-A004-9AF59131F7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8A7DF-5C2A-3975-3FD2-6CD9DE7CF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FA965-EF84-691B-7631-3B160DC9F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FAD43-B3B8-4472-855F-40ECD5240FE3}" type="datetimeFigureOut">
              <a:rPr lang="en-IN" smtClean="0"/>
              <a:t>01-05-2024</a:t>
            </a:fld>
            <a:endParaRPr lang="en-IN"/>
          </a:p>
        </p:txBody>
      </p:sp>
      <p:sp>
        <p:nvSpPr>
          <p:cNvPr id="5" name="Footer Placeholder 4">
            <a:extLst>
              <a:ext uri="{FF2B5EF4-FFF2-40B4-BE49-F238E27FC236}">
                <a16:creationId xmlns:a16="http://schemas.microsoft.com/office/drawing/2014/main" id="{F8F731FE-153C-AC59-E95B-5B697014B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C14C3-C3A3-BBE3-58A6-EC462A7AB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01658-C96A-4487-A792-DB8E302E58C9}" type="slidenum">
              <a:rPr lang="en-IN" smtClean="0"/>
              <a:t>‹#›</a:t>
            </a:fld>
            <a:endParaRPr lang="en-IN"/>
          </a:p>
        </p:txBody>
      </p:sp>
    </p:spTree>
    <p:extLst>
      <p:ext uri="{BB962C8B-B14F-4D97-AF65-F5344CB8AC3E}">
        <p14:creationId xmlns:p14="http://schemas.microsoft.com/office/powerpoint/2010/main" val="31619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de/leylatl/pcos-prediction-randomfor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6954-DA17-18B9-F013-214541577EC6}"/>
              </a:ext>
            </a:extLst>
          </p:cNvPr>
          <p:cNvSpPr>
            <a:spLocks noGrp="1"/>
          </p:cNvSpPr>
          <p:nvPr>
            <p:ph type="ctrTitle"/>
          </p:nvPr>
        </p:nvSpPr>
        <p:spPr>
          <a:xfrm>
            <a:off x="1258476" y="1282715"/>
            <a:ext cx="9675043" cy="1655763"/>
          </a:xfrm>
        </p:spPr>
        <p:txBody>
          <a:bodyPr>
            <a:normAutofit fontScale="90000"/>
          </a:bodyPr>
          <a:lstStyle/>
          <a:p>
            <a:r>
              <a:rPr lang="en-IN" sz="4400" b="1" kern="100" dirty="0">
                <a:effectLst/>
                <a:latin typeface="Times New Roman" panose="02020603050405020304" pitchFamily="18" charset="0"/>
                <a:ea typeface="Calibri" panose="020F0502020204030204" pitchFamily="34" charset="0"/>
                <a:cs typeface="Times New Roman" panose="02020603050405020304" pitchFamily="18" charset="0"/>
              </a:rPr>
              <a:t>Predicting Polycystic Ovary Syndrome Using Machine Learning</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600" b="1" dirty="0"/>
          </a:p>
        </p:txBody>
      </p:sp>
      <p:sp>
        <p:nvSpPr>
          <p:cNvPr id="3" name="Subtitle 2">
            <a:extLst>
              <a:ext uri="{FF2B5EF4-FFF2-40B4-BE49-F238E27FC236}">
                <a16:creationId xmlns:a16="http://schemas.microsoft.com/office/drawing/2014/main" id="{BADEF754-2FFF-E0A0-D925-DB9097A3E6EC}"/>
              </a:ext>
            </a:extLst>
          </p:cNvPr>
          <p:cNvSpPr>
            <a:spLocks noGrp="1"/>
          </p:cNvSpPr>
          <p:nvPr>
            <p:ph type="subTitle" idx="1"/>
          </p:nvPr>
        </p:nvSpPr>
        <p:spPr>
          <a:xfrm>
            <a:off x="1523998" y="2630078"/>
            <a:ext cx="9144000" cy="4100660"/>
          </a:xfrm>
        </p:spPr>
        <p:txBody>
          <a:bodyPr>
            <a:normAutofit/>
          </a:bodyPr>
          <a:lstStyle/>
          <a:p>
            <a:endParaRPr lang="en-IN" sz="2000" b="1"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Venkatesh Shamala (1031744)</a:t>
            </a:r>
          </a:p>
          <a:p>
            <a:r>
              <a:rPr lang="en-IN" sz="2000" b="1" i="1" dirty="0">
                <a:latin typeface="Times New Roman" panose="02020603050405020304" pitchFamily="18" charset="0"/>
                <a:cs typeface="Times New Roman" panose="02020603050405020304" pitchFamily="18" charset="0"/>
              </a:rPr>
              <a:t>Bhavani Goddindla (1036504)</a:t>
            </a:r>
          </a:p>
          <a:p>
            <a:r>
              <a:rPr lang="en-IN" sz="2000" b="1" i="1" dirty="0">
                <a:latin typeface="Times New Roman" panose="02020603050405020304" pitchFamily="18" charset="0"/>
                <a:cs typeface="Times New Roman" panose="02020603050405020304" pitchFamily="18" charset="0"/>
              </a:rPr>
              <a:t>Komal Satyanarayan Rajput (1037918)</a:t>
            </a:r>
          </a:p>
          <a:p>
            <a:endParaRPr lang="en-IN" sz="2000" b="1"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Final Project Presentation</a:t>
            </a:r>
          </a:p>
          <a:p>
            <a:r>
              <a:rPr lang="en-IN" sz="2000" b="1" i="1" dirty="0">
                <a:latin typeface="Times New Roman" panose="02020603050405020304" pitchFamily="18" charset="0"/>
                <a:cs typeface="Times New Roman" panose="02020603050405020304" pitchFamily="18" charset="0"/>
              </a:rPr>
              <a:t>DS 600 – Data Mining</a:t>
            </a:r>
          </a:p>
          <a:p>
            <a:r>
              <a:rPr lang="en-IN" sz="2000" b="1" i="1" dirty="0">
                <a:latin typeface="Times New Roman" panose="02020603050405020304" pitchFamily="18" charset="0"/>
                <a:cs typeface="Times New Roman" panose="02020603050405020304" pitchFamily="18" charset="0"/>
              </a:rPr>
              <a:t>Professor – Sanjeev Thapar</a:t>
            </a: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630144-5C41-9D8F-DA31-764618ABE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732" y="279002"/>
            <a:ext cx="2718188" cy="1003713"/>
          </a:xfrm>
          <a:prstGeom prst="rect">
            <a:avLst/>
          </a:prstGeom>
        </p:spPr>
      </p:pic>
    </p:spTree>
    <p:extLst>
      <p:ext uri="{BB962C8B-B14F-4D97-AF65-F5344CB8AC3E}">
        <p14:creationId xmlns:p14="http://schemas.microsoft.com/office/powerpoint/2010/main" val="24118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A963-C1C5-CA2A-1E40-03426E3EAF4E}"/>
              </a:ext>
            </a:extLst>
          </p:cNvPr>
          <p:cNvSpPr>
            <a:spLocks noGrp="1"/>
          </p:cNvSpPr>
          <p:nvPr>
            <p:ph type="title"/>
          </p:nvPr>
        </p:nvSpPr>
        <p:spPr>
          <a:xfrm>
            <a:off x="838200" y="365125"/>
            <a:ext cx="6184769" cy="219337"/>
          </a:xfrm>
        </p:spPr>
        <p:txBody>
          <a:bodyPr>
            <a:noAutofit/>
          </a:bodyPr>
          <a:lstStyle/>
          <a:p>
            <a:r>
              <a:rPr lang="en-IN" sz="4000" b="1" dirty="0">
                <a:latin typeface="Times New Roman" panose="02020603050405020304" pitchFamily="18" charset="0"/>
                <a:cs typeface="Times New Roman" panose="02020603050405020304" pitchFamily="18" charset="0"/>
              </a:rPr>
              <a:t>Exploratory Data Analysis</a:t>
            </a:r>
          </a:p>
        </p:txBody>
      </p:sp>
      <p:pic>
        <p:nvPicPr>
          <p:cNvPr id="5" name="Content Placeholder 4">
            <a:extLst>
              <a:ext uri="{FF2B5EF4-FFF2-40B4-BE49-F238E27FC236}">
                <a16:creationId xmlns:a16="http://schemas.microsoft.com/office/drawing/2014/main" id="{1F9BF07A-05C3-0310-9383-E067A0F3B9D3}"/>
              </a:ext>
            </a:extLst>
          </p:cNvPr>
          <p:cNvPicPr>
            <a:picLocks noGrp="1" noChangeAspect="1"/>
          </p:cNvPicPr>
          <p:nvPr>
            <p:ph idx="1"/>
          </p:nvPr>
        </p:nvPicPr>
        <p:blipFill>
          <a:blip r:embed="rId2"/>
          <a:stretch>
            <a:fillRect/>
          </a:stretch>
        </p:blipFill>
        <p:spPr>
          <a:xfrm>
            <a:off x="995371" y="1028500"/>
            <a:ext cx="4130398" cy="2476715"/>
          </a:xfrm>
        </p:spPr>
      </p:pic>
      <p:sp>
        <p:nvSpPr>
          <p:cNvPr id="6" name="TextBox 5">
            <a:extLst>
              <a:ext uri="{FF2B5EF4-FFF2-40B4-BE49-F238E27FC236}">
                <a16:creationId xmlns:a16="http://schemas.microsoft.com/office/drawing/2014/main" id="{F3145A4A-0455-06C4-558D-6B82CDB6B917}"/>
              </a:ext>
            </a:extLst>
          </p:cNvPr>
          <p:cNvSpPr txBox="1"/>
          <p:nvPr/>
        </p:nvSpPr>
        <p:spPr>
          <a:xfrm>
            <a:off x="7022969" y="1999405"/>
            <a:ext cx="387441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Importing necessary libraries</a:t>
            </a:r>
          </a:p>
        </p:txBody>
      </p:sp>
      <p:sp>
        <p:nvSpPr>
          <p:cNvPr id="7" name="Right Brace 6">
            <a:extLst>
              <a:ext uri="{FF2B5EF4-FFF2-40B4-BE49-F238E27FC236}">
                <a16:creationId xmlns:a16="http://schemas.microsoft.com/office/drawing/2014/main" id="{F72929FD-10B1-5CC3-65C8-9A6ADD86FE30}"/>
              </a:ext>
            </a:extLst>
          </p:cNvPr>
          <p:cNvSpPr/>
          <p:nvPr/>
        </p:nvSpPr>
        <p:spPr>
          <a:xfrm>
            <a:off x="5590507" y="1584502"/>
            <a:ext cx="1321228" cy="129147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06A36DCF-7250-900A-3248-C7FD7EC32D54}"/>
              </a:ext>
            </a:extLst>
          </p:cNvPr>
          <p:cNvSpPr txBox="1"/>
          <p:nvPr/>
        </p:nvSpPr>
        <p:spPr>
          <a:xfrm>
            <a:off x="838200" y="3982026"/>
            <a:ext cx="10825842" cy="2800767"/>
          </a:xfrm>
          <a:prstGeom prst="rect">
            <a:avLst/>
          </a:prstGeom>
          <a:noFill/>
        </p:spPr>
        <p:txBody>
          <a:bodyPr wrap="square" rtlCol="0">
            <a:spAutoFit/>
          </a:bodyPr>
          <a:lstStyle/>
          <a:p>
            <a:r>
              <a:rPr lang="en-IN" sz="20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Dropping Columns: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Columns such as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I_beta_HCG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mIU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/mL)` and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II_beta_HCG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mIU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/mL)` were dropped due to their high percentage of missing values or irrelevance to the outcome variable, which could skew the model results.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Handling Missing Data: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 used median imputation for skewed distributions and mean imputation for normally distributed variables to address missing values, chosen based on the nature of the data distribution in each column.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477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46A8-3305-953C-4E7C-E7658FFD23C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Fixing Outliers</a:t>
            </a:r>
          </a:p>
        </p:txBody>
      </p:sp>
      <p:sp>
        <p:nvSpPr>
          <p:cNvPr id="3" name="Content Placeholder 2">
            <a:extLst>
              <a:ext uri="{FF2B5EF4-FFF2-40B4-BE49-F238E27FC236}">
                <a16:creationId xmlns:a16="http://schemas.microsoft.com/office/drawing/2014/main" id="{9A930EE4-055E-2878-4C30-83A9EF92EEB9}"/>
              </a:ext>
            </a:extLst>
          </p:cNvPr>
          <p:cNvSpPr>
            <a:spLocks noGrp="1"/>
          </p:cNvSpPr>
          <p:nvPr>
            <p:ph idx="1"/>
          </p:nvPr>
        </p:nvSpPr>
        <p:spPr/>
        <p:txBody>
          <a:bodyPr>
            <a:normAutofit/>
          </a:bodyPr>
          <a:lstStyle/>
          <a:p>
            <a:r>
              <a:rPr lang="en-IN" sz="20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Outlier Detection and Treatment: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Outliers were identified using statistical techniques (e.g., Z-scores, IQR). In cases where outliers could not be reasonably explained, they were replaced with median values to mitigate their impact on the models.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5" name="Picture 4">
            <a:extLst>
              <a:ext uri="{FF2B5EF4-FFF2-40B4-BE49-F238E27FC236}">
                <a16:creationId xmlns:a16="http://schemas.microsoft.com/office/drawing/2014/main" id="{34BC2D0B-AA9D-7456-4973-1B9C278EC116}"/>
              </a:ext>
            </a:extLst>
          </p:cNvPr>
          <p:cNvPicPr>
            <a:picLocks noChangeAspect="1"/>
          </p:cNvPicPr>
          <p:nvPr/>
        </p:nvPicPr>
        <p:blipFill>
          <a:blip r:embed="rId2"/>
          <a:stretch>
            <a:fillRect/>
          </a:stretch>
        </p:blipFill>
        <p:spPr>
          <a:xfrm>
            <a:off x="838200" y="3064340"/>
            <a:ext cx="5966977" cy="2690093"/>
          </a:xfrm>
          <a:prstGeom prst="rect">
            <a:avLst/>
          </a:prstGeom>
        </p:spPr>
      </p:pic>
      <p:cxnSp>
        <p:nvCxnSpPr>
          <p:cNvPr id="11" name="Straight Arrow Connector 10">
            <a:extLst>
              <a:ext uri="{FF2B5EF4-FFF2-40B4-BE49-F238E27FC236}">
                <a16:creationId xmlns:a16="http://schemas.microsoft.com/office/drawing/2014/main" id="{802401ED-2EDF-2CD3-E1CD-DD46EEC5D1E2}"/>
              </a:ext>
            </a:extLst>
          </p:cNvPr>
          <p:cNvCxnSpPr/>
          <p:nvPr/>
        </p:nvCxnSpPr>
        <p:spPr>
          <a:xfrm flipH="1">
            <a:off x="4609707" y="3601039"/>
            <a:ext cx="2837468" cy="8083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1411E3F-55A3-1E7B-06B5-602E06CCD49A}"/>
              </a:ext>
            </a:extLst>
          </p:cNvPr>
          <p:cNvSpPr txBox="1"/>
          <p:nvPr/>
        </p:nvSpPr>
        <p:spPr>
          <a:xfrm>
            <a:off x="7446419" y="3416373"/>
            <a:ext cx="4121128" cy="369332"/>
          </a:xfrm>
          <a:prstGeom prst="rect">
            <a:avLst/>
          </a:prstGeom>
          <a:noFill/>
        </p:spPr>
        <p:txBody>
          <a:bodyPr wrap="none" rtlCol="0">
            <a:spAutoFit/>
          </a:bodyPr>
          <a:lstStyle/>
          <a:p>
            <a:r>
              <a:rPr lang="en-IN" dirty="0"/>
              <a:t>Detecting outlier using interquartile range</a:t>
            </a:r>
          </a:p>
        </p:txBody>
      </p:sp>
      <p:cxnSp>
        <p:nvCxnSpPr>
          <p:cNvPr id="14" name="Straight Arrow Connector 13">
            <a:extLst>
              <a:ext uri="{FF2B5EF4-FFF2-40B4-BE49-F238E27FC236}">
                <a16:creationId xmlns:a16="http://schemas.microsoft.com/office/drawing/2014/main" id="{84BCD08F-55CD-D66C-4CDA-3CE33D8657E4}"/>
              </a:ext>
            </a:extLst>
          </p:cNvPr>
          <p:cNvCxnSpPr/>
          <p:nvPr/>
        </p:nvCxnSpPr>
        <p:spPr>
          <a:xfrm flipH="1">
            <a:off x="6028441" y="5429839"/>
            <a:ext cx="1417978" cy="848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85DE8255-FCDF-1CBE-B405-799501C4C749}"/>
              </a:ext>
            </a:extLst>
          </p:cNvPr>
          <p:cNvSpPr txBox="1"/>
          <p:nvPr/>
        </p:nvSpPr>
        <p:spPr>
          <a:xfrm>
            <a:off x="7446419" y="5108102"/>
            <a:ext cx="3793503" cy="646331"/>
          </a:xfrm>
          <a:prstGeom prst="rect">
            <a:avLst/>
          </a:prstGeom>
          <a:noFill/>
        </p:spPr>
        <p:txBody>
          <a:bodyPr wrap="square" rtlCol="0">
            <a:spAutoFit/>
          </a:bodyPr>
          <a:lstStyle/>
          <a:p>
            <a:r>
              <a:rPr lang="en-IN" dirty="0"/>
              <a:t>Replacing the outliers with lower and upper limits</a:t>
            </a:r>
          </a:p>
        </p:txBody>
      </p:sp>
    </p:spTree>
    <p:extLst>
      <p:ext uri="{BB962C8B-B14F-4D97-AF65-F5344CB8AC3E}">
        <p14:creationId xmlns:p14="http://schemas.microsoft.com/office/powerpoint/2010/main" val="218292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08DC-E6A8-40AC-E23E-BF0F83A311BD}"/>
              </a:ext>
            </a:extLst>
          </p:cNvPr>
          <p:cNvSpPr>
            <a:spLocks noGrp="1"/>
          </p:cNvSpPr>
          <p:nvPr>
            <p:ph type="title"/>
          </p:nvPr>
        </p:nvSpPr>
        <p:spPr>
          <a:xfrm>
            <a:off x="838200" y="330985"/>
            <a:ext cx="10515600" cy="700104"/>
          </a:xfrm>
        </p:spPr>
        <p:txBody>
          <a:bodyPr>
            <a:normAutofit/>
          </a:bodyPr>
          <a:lstStyle/>
          <a:p>
            <a:r>
              <a:rPr lang="en-IN" sz="4000" b="1" dirty="0">
                <a:effectLst/>
                <a:latin typeface="Times New Roman" panose="02020603050405020304" pitchFamily="18" charset="0"/>
                <a:ea typeface="Calibri" panose="020F0502020204030204" pitchFamily="34" charset="0"/>
              </a:rPr>
              <a:t>Feature Engineering and Dataset Splitting</a:t>
            </a:r>
            <a:endParaRPr lang="en-IN" sz="4000" b="1" dirty="0"/>
          </a:p>
        </p:txBody>
      </p:sp>
      <p:sp>
        <p:nvSpPr>
          <p:cNvPr id="3" name="Content Placeholder 2">
            <a:extLst>
              <a:ext uri="{FF2B5EF4-FFF2-40B4-BE49-F238E27FC236}">
                <a16:creationId xmlns:a16="http://schemas.microsoft.com/office/drawing/2014/main" id="{7A5648E2-1958-DF6A-24A4-0187823D6B2E}"/>
              </a:ext>
            </a:extLst>
          </p:cNvPr>
          <p:cNvSpPr>
            <a:spLocks noGrp="1"/>
          </p:cNvSpPr>
          <p:nvPr>
            <p:ph idx="1"/>
          </p:nvPr>
        </p:nvSpPr>
        <p:spPr>
          <a:xfrm>
            <a:off x="838200" y="1031089"/>
            <a:ext cx="10515600" cy="5145874"/>
          </a:xfrm>
        </p:spPr>
        <p:txBody>
          <a:bodyPr/>
          <a:lstStyle/>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 transformed several categorical variables into numerical formats using encoding techniques to make them suitable for modelling.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was then split into features (`X`) and the target variable (`y`).</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where `y` represents the presence or absence of PCOS.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Splitting Data into Training and Test Sets: </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 used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from `scikit-learn`, </a:t>
            </a: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aintaining a test size of 20% which is  and stratifying on `y` to ensure both training and test datasets have similar proportions of positive and negative cases.</a:t>
            </a:r>
          </a:p>
          <a:p>
            <a:pPr marL="0" indent="0">
              <a:buNone/>
            </a:pPr>
            <a:endParaRPr lang="en-IN" dirty="0"/>
          </a:p>
        </p:txBody>
      </p:sp>
    </p:spTree>
    <p:extLst>
      <p:ext uri="{BB962C8B-B14F-4D97-AF65-F5344CB8AC3E}">
        <p14:creationId xmlns:p14="http://schemas.microsoft.com/office/powerpoint/2010/main" val="397118463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DB0E-EA4F-984F-48F8-66722222FB5D}"/>
              </a:ext>
            </a:extLst>
          </p:cNvPr>
          <p:cNvSpPr>
            <a:spLocks noGrp="1"/>
          </p:cNvSpPr>
          <p:nvPr>
            <p:ph type="title"/>
          </p:nvPr>
        </p:nvSpPr>
        <p:spPr>
          <a:xfrm>
            <a:off x="838200" y="18255"/>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Normalizing</a:t>
            </a:r>
          </a:p>
        </p:txBody>
      </p:sp>
      <p:sp>
        <p:nvSpPr>
          <p:cNvPr id="3" name="Content Placeholder 2">
            <a:extLst>
              <a:ext uri="{FF2B5EF4-FFF2-40B4-BE49-F238E27FC236}">
                <a16:creationId xmlns:a16="http://schemas.microsoft.com/office/drawing/2014/main" id="{014AFDF7-E244-2151-1B06-164A6ABCFC4E}"/>
              </a:ext>
            </a:extLst>
          </p:cNvPr>
          <p:cNvSpPr>
            <a:spLocks noGrp="1"/>
          </p:cNvSpPr>
          <p:nvPr>
            <p:ph idx="1"/>
          </p:nvPr>
        </p:nvSpPr>
        <p:spPr>
          <a:xfrm>
            <a:off x="838200" y="1110139"/>
            <a:ext cx="10515600" cy="4351338"/>
          </a:xfrm>
        </p:spPr>
        <p:txBody>
          <a:bodyPr>
            <a:noAutofit/>
          </a:bodyPr>
          <a:lstStyle/>
          <a:p>
            <a:pPr marL="0" indent="0" algn="l">
              <a:buNone/>
            </a:pPr>
            <a:r>
              <a:rPr lang="en-IN" sz="2000" b="1" dirty="0">
                <a:solidFill>
                  <a:srgbClr val="0D0D0D"/>
                </a:solidFill>
                <a:effectLst/>
                <a:highlight>
                  <a:srgbClr val="FFFFFF"/>
                </a:highlight>
                <a:latin typeface="Times New Roman" panose="02020603050405020304" pitchFamily="18" charset="0"/>
                <a:cs typeface="Times New Roman" panose="02020603050405020304" pitchFamily="18" charset="0"/>
              </a:rPr>
              <a:t>Importance-  </a:t>
            </a:r>
            <a:r>
              <a:rPr lang="en-IN" sz="2000" b="0" dirty="0">
                <a:solidFill>
                  <a:srgbClr val="0D0D0D"/>
                </a:solidFill>
                <a:effectLst/>
                <a:highlight>
                  <a:srgbClr val="FFFFFF"/>
                </a:highlight>
                <a:latin typeface="Times New Roman" panose="02020603050405020304" pitchFamily="18" charset="0"/>
                <a:cs typeface="Times New Roman" panose="02020603050405020304" pitchFamily="18" charset="0"/>
              </a:rPr>
              <a:t>Ensures all features contribute equally to the model’s predictions.</a:t>
            </a: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lgn="l">
              <a:buNone/>
            </a:pPr>
            <a:r>
              <a:rPr lang="en-IN" sz="2000" b="0" dirty="0">
                <a:solidFill>
                  <a:srgbClr val="0D0D0D"/>
                </a:solidFill>
                <a:effectLst/>
                <a:highlight>
                  <a:srgbClr val="FFFFFF"/>
                </a:highlight>
                <a:latin typeface="Times New Roman" panose="02020603050405020304" pitchFamily="18" charset="0"/>
                <a:cs typeface="Times New Roman" panose="02020603050405020304" pitchFamily="18" charset="0"/>
              </a:rPr>
              <a:t>Method used -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Standard Scaling</a:t>
            </a: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Standard Scaling: To ensure that all features contribute equally to the model's prediction power, we scaled the data using `StandardScaler`. This normalization ensures that the unit variance and mean zero of each feature prevent models from being biased toward variables with larger scales.</a:t>
            </a:r>
          </a:p>
          <a:p>
            <a:pPr marL="0" indent="0" algn="l">
              <a:buNone/>
            </a:pPr>
            <a:endParaRPr lang="en-IN" sz="1600" b="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IN" sz="16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lgn="l">
              <a:buNone/>
            </a:pPr>
            <a:endParaRPr lang="en-IN" sz="1600" b="1"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8F566D-C8AE-16EE-4227-244AABBBFA21}"/>
              </a:ext>
            </a:extLst>
          </p:cNvPr>
          <p:cNvPicPr>
            <a:picLocks noChangeAspect="1"/>
          </p:cNvPicPr>
          <p:nvPr/>
        </p:nvPicPr>
        <p:blipFill>
          <a:blip r:embed="rId2"/>
          <a:stretch>
            <a:fillRect/>
          </a:stretch>
        </p:blipFill>
        <p:spPr>
          <a:xfrm>
            <a:off x="838200" y="2997157"/>
            <a:ext cx="10183646" cy="3124636"/>
          </a:xfrm>
          <a:prstGeom prst="rect">
            <a:avLst/>
          </a:prstGeom>
        </p:spPr>
      </p:pic>
    </p:spTree>
    <p:extLst>
      <p:ext uri="{BB962C8B-B14F-4D97-AF65-F5344CB8AC3E}">
        <p14:creationId xmlns:p14="http://schemas.microsoft.com/office/powerpoint/2010/main" val="346329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ABD9-19E3-9249-BE12-EE8E3B8962B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Model selection and training</a:t>
            </a:r>
          </a:p>
        </p:txBody>
      </p:sp>
      <p:sp>
        <p:nvSpPr>
          <p:cNvPr id="3" name="Content Placeholder 2">
            <a:extLst>
              <a:ext uri="{FF2B5EF4-FFF2-40B4-BE49-F238E27FC236}">
                <a16:creationId xmlns:a16="http://schemas.microsoft.com/office/drawing/2014/main" id="{91E30037-38AD-EC6D-E2A1-495A7DA2D62C}"/>
              </a:ext>
            </a:extLst>
          </p:cNvPr>
          <p:cNvSpPr>
            <a:spLocks noGrp="1"/>
          </p:cNvSpPr>
          <p:nvPr>
            <p:ph idx="1"/>
          </p:nvPr>
        </p:nvSpPr>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Logistic Regression</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Support Vector Machine (SVM)</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Decision Tree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Random Forest</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LightGBM</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XGBoost</a:t>
            </a: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These models were chosen for their diverse approaches to classification, from linear models like Logistic Regression to ensemble methods like Random Forest and boosting methods like XGBoost and LightGBM.</a:t>
            </a:r>
          </a:p>
          <a:p>
            <a:endParaRPr lang="en-IN" dirty="0"/>
          </a:p>
        </p:txBody>
      </p:sp>
    </p:spTree>
    <p:extLst>
      <p:ext uri="{BB962C8B-B14F-4D97-AF65-F5344CB8AC3E}">
        <p14:creationId xmlns:p14="http://schemas.microsoft.com/office/powerpoint/2010/main" val="169963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AEDB-A395-4E3E-00F7-EDE0DA8DCA99}"/>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Model Evaluation</a:t>
            </a:r>
            <a:endParaRPr lang="en-IN" sz="4000" dirty="0"/>
          </a:p>
        </p:txBody>
      </p:sp>
      <p:sp>
        <p:nvSpPr>
          <p:cNvPr id="3" name="Content Placeholder 2">
            <a:extLst>
              <a:ext uri="{FF2B5EF4-FFF2-40B4-BE49-F238E27FC236}">
                <a16:creationId xmlns:a16="http://schemas.microsoft.com/office/drawing/2014/main" id="{15A28FE4-0551-9C39-DCEB-0A766D7BADF2}"/>
              </a:ext>
            </a:extLst>
          </p:cNvPr>
          <p:cNvSpPr>
            <a:spLocks noGrp="1"/>
          </p:cNvSpPr>
          <p:nvPr>
            <p:ph idx="1"/>
          </p:nvPr>
        </p:nvSpPr>
        <p:spPr>
          <a:xfrm>
            <a:off x="763571" y="1310326"/>
            <a:ext cx="10590229" cy="4866637"/>
          </a:xfrm>
        </p:spPr>
        <p:txBody>
          <a:bodyPr>
            <a:norm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Evaluation Metrics included accuracy, F1-score, Jaccard score, ROC-AUC score, precision, and recall. These metrics provide a comprehensive understanding of model performance, considering aspects like the balance between precision and recall, and the model’s ability to distinguish between classes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46DCAFE-98BD-F6DD-94C9-AC25788DAEB8}"/>
              </a:ext>
            </a:extLst>
          </p:cNvPr>
          <p:cNvPicPr>
            <a:picLocks noChangeAspect="1"/>
          </p:cNvPicPr>
          <p:nvPr/>
        </p:nvPicPr>
        <p:blipFill>
          <a:blip r:embed="rId2"/>
          <a:stretch>
            <a:fillRect/>
          </a:stretch>
        </p:blipFill>
        <p:spPr>
          <a:xfrm>
            <a:off x="1086938" y="2635889"/>
            <a:ext cx="9199979" cy="3078877"/>
          </a:xfrm>
          <a:prstGeom prst="rect">
            <a:avLst/>
          </a:prstGeom>
        </p:spPr>
      </p:pic>
    </p:spTree>
    <p:extLst>
      <p:ext uri="{BB962C8B-B14F-4D97-AF65-F5344CB8AC3E}">
        <p14:creationId xmlns:p14="http://schemas.microsoft.com/office/powerpoint/2010/main" val="123819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206CA-B2CF-6DEB-87C8-DE1F343FB89A}"/>
              </a:ext>
            </a:extLst>
          </p:cNvPr>
          <p:cNvSpPr>
            <a:spLocks noGrp="1"/>
          </p:cNvSpPr>
          <p:nvPr>
            <p:ph idx="1"/>
          </p:nvPr>
        </p:nvSpPr>
        <p:spPr>
          <a:xfrm>
            <a:off x="886119" y="1225484"/>
            <a:ext cx="10552522" cy="4659248"/>
          </a:xfrm>
        </p:spPr>
        <p:txBody>
          <a:bodyPr>
            <a:normAutofit lnSpcReduction="10000"/>
          </a:bodyPr>
          <a:lstStyle/>
          <a:p>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Accuracy: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Measures the overall correctness of the model — the ratio of correct predictions to total predictions.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Precision: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proportion of positive identifications that were actually correct, important when the cost of a false positive is high.</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Recall (Sensitivity):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proportion of actual positives that were correctly identified, crucial in scenarios were missing a positive is detrimental.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F1-Score: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harmonic mean of precision and recall, useful in uneven class distributions, balancing the trade-offs between precision and recall.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Jaccard Score: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Measures the similarity between the predicted labels and the true labels, defined as the size of the intersection divided by the size of the union of the label sets.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10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ROC </a:t>
            </a:r>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Score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Represents the model's ability to discriminate between classes. An area of 1 represents a perfect model, and 0.5 a random guess.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
        <p:nvSpPr>
          <p:cNvPr id="2" name="TextBox 1">
            <a:extLst>
              <a:ext uri="{FF2B5EF4-FFF2-40B4-BE49-F238E27FC236}">
                <a16:creationId xmlns:a16="http://schemas.microsoft.com/office/drawing/2014/main" id="{C5C6282E-EB8D-5195-0BAC-A5928CB6FB6B}"/>
              </a:ext>
            </a:extLst>
          </p:cNvPr>
          <p:cNvSpPr txBox="1"/>
          <p:nvPr/>
        </p:nvSpPr>
        <p:spPr>
          <a:xfrm>
            <a:off x="801278" y="235671"/>
            <a:ext cx="4389343" cy="707886"/>
          </a:xfrm>
          <a:prstGeom prst="rect">
            <a:avLst/>
          </a:prstGeom>
          <a:noFill/>
        </p:spPr>
        <p:txBody>
          <a:bodyPr wrap="none" rtlCol="0">
            <a:spAutoFit/>
          </a:bodyPr>
          <a:lstStyle/>
          <a:p>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Evaluation Metrics</a:t>
            </a:r>
            <a:endParaRPr lang="en-IN" sz="4000" b="1" dirty="0"/>
          </a:p>
        </p:txBody>
      </p:sp>
    </p:spTree>
    <p:extLst>
      <p:ext uri="{BB962C8B-B14F-4D97-AF65-F5344CB8AC3E}">
        <p14:creationId xmlns:p14="http://schemas.microsoft.com/office/powerpoint/2010/main" val="298256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29E4-37B1-7A38-9A7B-C99D886C503A}"/>
              </a:ext>
            </a:extLst>
          </p:cNvPr>
          <p:cNvSpPr>
            <a:spLocks noGrp="1"/>
          </p:cNvSpPr>
          <p:nvPr>
            <p:ph type="title"/>
          </p:nvPr>
        </p:nvSpPr>
        <p:spPr>
          <a:xfrm>
            <a:off x="838200" y="365126"/>
            <a:ext cx="5006419" cy="464434"/>
          </a:xfrm>
        </p:spPr>
        <p:txBody>
          <a:bodyPr>
            <a:normAutofit fontScale="90000"/>
          </a:bodyPr>
          <a:lstStyle/>
          <a:p>
            <a:r>
              <a:rPr lang="en-IN" b="1" dirty="0">
                <a:latin typeface="Times New Roman" panose="02020603050405020304" pitchFamily="18" charset="0"/>
                <a:cs typeface="Times New Roman" panose="02020603050405020304" pitchFamily="18" charset="0"/>
              </a:rPr>
              <a:t>Confusion Matrix</a:t>
            </a:r>
          </a:p>
        </p:txBody>
      </p:sp>
      <p:sp>
        <p:nvSpPr>
          <p:cNvPr id="3" name="Content Placeholder 2">
            <a:extLst>
              <a:ext uri="{FF2B5EF4-FFF2-40B4-BE49-F238E27FC236}">
                <a16:creationId xmlns:a16="http://schemas.microsoft.com/office/drawing/2014/main" id="{D7A10D3E-4B4C-E2FE-055C-DFB012E09DB6}"/>
              </a:ext>
            </a:extLst>
          </p:cNvPr>
          <p:cNvSpPr>
            <a:spLocks noGrp="1"/>
          </p:cNvSpPr>
          <p:nvPr>
            <p:ph idx="1"/>
          </p:nvPr>
        </p:nvSpPr>
        <p:spPr>
          <a:xfrm>
            <a:off x="838200" y="999241"/>
            <a:ext cx="10515600" cy="5177722"/>
          </a:xfrm>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is a table used to describe the performance of a classification model on a set of test data for which the true values are known. It summarizes the correct and incorrect predictions, broken down by each class.</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True Positives (TP): Correct predictions of PCOS presence.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True Negatives (TN): Correct predictions of PCOS absence.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False Positives (FP): Incorrectly predicted as PCOS presence.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False Negatives (FN): Incorrectly predicted as PCOS absence.</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matrix helps identify the type of errors (false positives vs. false negatives), which can guide model adjustments and improve diagnostic accuracy.</a:t>
            </a:r>
          </a:p>
          <a:p>
            <a:endParaRPr lang="en-IN" dirty="0"/>
          </a:p>
        </p:txBody>
      </p:sp>
      <p:pic>
        <p:nvPicPr>
          <p:cNvPr id="1028" name="Picture 4" descr="How to interpret a confusion matrix for a machine learning model">
            <a:extLst>
              <a:ext uri="{FF2B5EF4-FFF2-40B4-BE49-F238E27FC236}">
                <a16:creationId xmlns:a16="http://schemas.microsoft.com/office/drawing/2014/main" id="{61284D01-0519-A9B0-4429-552FE9237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091" y="3975477"/>
            <a:ext cx="4971067" cy="279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6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2D1-CFB3-B87E-3899-C68DAA9E2CEE}"/>
              </a:ext>
            </a:extLst>
          </p:cNvPr>
          <p:cNvSpPr>
            <a:spLocks noGrp="1"/>
          </p:cNvSpPr>
          <p:nvPr>
            <p:ph type="title"/>
          </p:nvPr>
        </p:nvSpPr>
        <p:spPr>
          <a:xfrm>
            <a:off x="838200" y="-2074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Plotting Evaluation Metrics</a:t>
            </a:r>
          </a:p>
        </p:txBody>
      </p:sp>
      <p:pic>
        <p:nvPicPr>
          <p:cNvPr id="5" name="Content Placeholder 4">
            <a:extLst>
              <a:ext uri="{FF2B5EF4-FFF2-40B4-BE49-F238E27FC236}">
                <a16:creationId xmlns:a16="http://schemas.microsoft.com/office/drawing/2014/main" id="{69F057A1-EE00-219D-3077-EEFEB34EE191}"/>
              </a:ext>
            </a:extLst>
          </p:cNvPr>
          <p:cNvPicPr>
            <a:picLocks noGrp="1" noChangeAspect="1"/>
          </p:cNvPicPr>
          <p:nvPr>
            <p:ph idx="1"/>
          </p:nvPr>
        </p:nvPicPr>
        <p:blipFill>
          <a:blip r:embed="rId2"/>
          <a:stretch>
            <a:fillRect/>
          </a:stretch>
        </p:blipFill>
        <p:spPr>
          <a:xfrm>
            <a:off x="838200" y="1143433"/>
            <a:ext cx="10515600" cy="4571134"/>
          </a:xfrm>
        </p:spPr>
      </p:pic>
    </p:spTree>
    <p:extLst>
      <p:ext uri="{BB962C8B-B14F-4D97-AF65-F5344CB8AC3E}">
        <p14:creationId xmlns:p14="http://schemas.microsoft.com/office/powerpoint/2010/main" val="270816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CD39-4F90-C8AD-6C00-33F654CAE0C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ROC curve</a:t>
            </a:r>
          </a:p>
        </p:txBody>
      </p:sp>
      <p:pic>
        <p:nvPicPr>
          <p:cNvPr id="3074" name="Picture 2" descr="Receiver operating characteristic - Wikipedia">
            <a:extLst>
              <a:ext uri="{FF2B5EF4-FFF2-40B4-BE49-F238E27FC236}">
                <a16:creationId xmlns:a16="http://schemas.microsoft.com/office/drawing/2014/main" id="{76C6612A-677C-4B92-4A22-C286D90385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7615" y="2473457"/>
            <a:ext cx="3864991" cy="3864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615C8B-1D05-F5B9-7354-6EB33377558E}"/>
              </a:ext>
            </a:extLst>
          </p:cNvPr>
          <p:cNvSpPr txBox="1"/>
          <p:nvPr/>
        </p:nvSpPr>
        <p:spPr>
          <a:xfrm>
            <a:off x="838200" y="1478163"/>
            <a:ext cx="8187533" cy="1292662"/>
          </a:xfrm>
          <a:prstGeom prst="rect">
            <a:avLst/>
          </a:prstGeom>
          <a:noFill/>
        </p:spPr>
        <p:txBody>
          <a:bodyPr wrap="square" rtlCol="0">
            <a:spAutoFit/>
          </a:bodyPr>
          <a:lstStyle/>
          <a:p>
            <a:r>
              <a:rPr lang="en-IN" sz="2000" b="0" i="0" dirty="0">
                <a:solidFill>
                  <a:srgbClr val="111111"/>
                </a:solidFill>
                <a:effectLst/>
                <a:highlight>
                  <a:srgbClr val="00FFFF"/>
                </a:highlight>
                <a:latin typeface="Times New Roman" panose="02020603050405020304" pitchFamily="18" charset="0"/>
                <a:cs typeface="Times New Roman" panose="02020603050405020304" pitchFamily="18" charset="0"/>
              </a:rPr>
              <a:t>Receiver Operating Characteristic curve </a:t>
            </a:r>
            <a:r>
              <a:rPr lang="en-IN" sz="20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graphical plot that illustrates the diagnostic ability of a binary classifier system as its discrimination threshold is varied, by plotting the true positive rate against the false positive rate.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70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F68A-D37F-BE44-FBC2-42FE0AA5A343}"/>
              </a:ext>
            </a:extLst>
          </p:cNvPr>
          <p:cNvSpPr>
            <a:spLocks noGrp="1"/>
          </p:cNvSpPr>
          <p:nvPr>
            <p:ph type="title"/>
          </p:nvPr>
        </p:nvSpPr>
        <p:spPr>
          <a:xfrm>
            <a:off x="3592790" y="523081"/>
            <a:ext cx="5006419" cy="315911"/>
          </a:xfrm>
        </p:spPr>
        <p:txBody>
          <a:bodyPr>
            <a:noAutofit/>
          </a:bodyPr>
          <a:lstStyle/>
          <a:p>
            <a:pPr algn="ctr"/>
            <a:r>
              <a:rPr lang="en-IN" sz="4000" b="1" dirty="0">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C5D980B7-6D56-C181-7128-5F0884DF46AD}"/>
              </a:ext>
            </a:extLst>
          </p:cNvPr>
          <p:cNvSpPr>
            <a:spLocks noGrp="1"/>
          </p:cNvSpPr>
          <p:nvPr>
            <p:ph idx="1"/>
          </p:nvPr>
        </p:nvSpPr>
        <p:spPr>
          <a:xfrm>
            <a:off x="838200" y="1404594"/>
            <a:ext cx="10515600" cy="4772369"/>
          </a:xfrm>
        </p:spPr>
        <p:txBody>
          <a:bodyPr/>
          <a:lstStyle/>
          <a:p>
            <a:pPr marL="0" indent="0">
              <a:buNone/>
            </a:pPr>
            <a:endParaRPr lang="en-IN" sz="1800" dirty="0">
              <a:effectLst/>
              <a:latin typeface="Times New Roman" panose="02020603050405020304" pitchFamily="18" charset="0"/>
              <a:ea typeface="Calibri" panose="020F0502020204030204" pitchFamily="34" charset="0"/>
            </a:endParaRPr>
          </a:p>
          <a:p>
            <a:pPr marL="0" indent="0" algn="ctr">
              <a:buNone/>
            </a:pPr>
            <a:r>
              <a:rPr lang="en-IN" sz="2400" dirty="0">
                <a:effectLst/>
                <a:latin typeface="Times New Roman" panose="02020603050405020304" pitchFamily="18" charset="0"/>
                <a:ea typeface="Calibri" panose="020F0502020204030204" pitchFamily="34" charset="0"/>
              </a:rPr>
              <a:t>This project leverages advanced machine learning techniques to predict Polycystic Ovary Syndrome (PCOS), aiming to enhance early detection and improve treatment outcomes</a:t>
            </a:r>
          </a:p>
          <a:p>
            <a:pPr marL="0" indent="0">
              <a:buNone/>
            </a:pPr>
            <a:r>
              <a:rPr lang="en-IN" sz="1800" dirty="0">
                <a:latin typeface="Times New Roman" panose="02020603050405020304" pitchFamily="18" charset="0"/>
                <a:ea typeface="Calibri" panose="020F0502020204030204" pitchFamily="34" charset="0"/>
              </a:rPr>
              <a:t> </a:t>
            </a:r>
          </a:p>
          <a:p>
            <a:pPr marL="0" indent="0">
              <a:buNone/>
            </a:pPr>
            <a:endParaRPr lang="en-IN" sz="1800" dirty="0">
              <a:latin typeface="Times New Roman" panose="02020603050405020304" pitchFamily="18" charset="0"/>
              <a:ea typeface="Calibri" panose="020F0502020204030204" pitchFamily="34" charset="0"/>
            </a:endParaRPr>
          </a:p>
          <a:p>
            <a:pPr marL="0" indent="0">
              <a:buNone/>
            </a:pPr>
            <a:endParaRPr lang="en-IN" sz="1800" dirty="0">
              <a:latin typeface="Times New Roman" panose="02020603050405020304" pitchFamily="18" charset="0"/>
              <a:ea typeface="Calibri" panose="020F0502020204030204" pitchFamily="34" charset="0"/>
            </a:endParaRPr>
          </a:p>
          <a:p>
            <a:pPr marL="0" indent="0" algn="ctr">
              <a:buNone/>
            </a:pPr>
            <a:r>
              <a:rPr lang="en-IN" sz="4000" b="1" dirty="0">
                <a:solidFill>
                  <a:srgbClr val="0D0D0D"/>
                </a:solidFill>
                <a:highlight>
                  <a:srgbClr val="FFFFFF"/>
                </a:highlight>
                <a:latin typeface="Times New Roman" panose="02020603050405020304" pitchFamily="18" charset="0"/>
                <a:cs typeface="Times New Roman" panose="02020603050405020304" pitchFamily="18" charset="0"/>
              </a:rPr>
              <a:t>A</a:t>
            </a:r>
            <a:r>
              <a:rPr lang="en-IN" sz="4000" b="1" i="0" dirty="0">
                <a:solidFill>
                  <a:srgbClr val="0D0D0D"/>
                </a:solidFill>
                <a:effectLst/>
                <a:highlight>
                  <a:srgbClr val="FFFFFF"/>
                </a:highlight>
                <a:latin typeface="Times New Roman" panose="02020603050405020304" pitchFamily="18" charset="0"/>
                <a:cs typeface="Times New Roman" panose="02020603050405020304" pitchFamily="18" charset="0"/>
              </a:rPr>
              <a:t>im of the project:</a:t>
            </a:r>
          </a:p>
          <a:p>
            <a:pPr marL="0" indent="0" algn="ctr">
              <a:buNone/>
            </a:pPr>
            <a:r>
              <a:rPr lang="en-IN"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machine learning to predict PCOS to improve early diagnosis and treatment outcomes.</a:t>
            </a:r>
          </a:p>
          <a:p>
            <a:pPr marL="0" indent="0">
              <a:buNone/>
            </a:pPr>
            <a:endParaRPr lang="en-IN" sz="1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87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AC6E-E475-B650-3D69-3CC68A607DE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Classification report </a:t>
            </a:r>
          </a:p>
        </p:txBody>
      </p:sp>
      <p:sp>
        <p:nvSpPr>
          <p:cNvPr id="3" name="Content Placeholder 2">
            <a:extLst>
              <a:ext uri="{FF2B5EF4-FFF2-40B4-BE49-F238E27FC236}">
                <a16:creationId xmlns:a16="http://schemas.microsoft.com/office/drawing/2014/main" id="{801AED5D-3E2E-DCFE-0894-4BF714A298BE}"/>
              </a:ext>
            </a:extLst>
          </p:cNvPr>
          <p:cNvSpPr>
            <a:spLocks noGrp="1"/>
          </p:cNvSpPr>
          <p:nvPr>
            <p:ph idx="1"/>
          </p:nvPr>
        </p:nvSpPr>
        <p:spPr/>
        <p:txBody>
          <a:bodyPr>
            <a:normAutofit/>
          </a:bodyPr>
          <a:lstStyle/>
          <a:p>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A classification report is </a:t>
            </a:r>
            <a:r>
              <a:rPr lang="en-US" sz="2000" b="0" i="0" dirty="0">
                <a:solidFill>
                  <a:srgbClr val="040C28"/>
                </a:solidFill>
                <a:effectLst/>
                <a:highlight>
                  <a:srgbClr val="D3E3FD"/>
                </a:highlight>
                <a:latin typeface="Times New Roman" panose="02020603050405020304" pitchFamily="18" charset="0"/>
                <a:cs typeface="Times New Roman" panose="02020603050405020304" pitchFamily="18" charset="0"/>
              </a:rPr>
              <a:t>a text summary that shows the main metrics for each class of a machine learning model</a:t>
            </a:r>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a:t>
            </a:r>
          </a:p>
          <a:p>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A classification report is </a:t>
            </a:r>
            <a:r>
              <a:rPr lang="en-US" sz="2000" b="0" i="0" dirty="0">
                <a:solidFill>
                  <a:srgbClr val="040C28"/>
                </a:solidFill>
                <a:effectLst/>
                <a:highlight>
                  <a:srgbClr val="FFFF00"/>
                </a:highlight>
                <a:latin typeface="Times New Roman" panose="02020603050405020304" pitchFamily="18" charset="0"/>
                <a:cs typeface="Times New Roman" panose="02020603050405020304" pitchFamily="18" charset="0"/>
              </a:rPr>
              <a:t>a summary of the key metrics derived from a confusion matrix</a:t>
            </a:r>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 </a:t>
            </a:r>
          </a:p>
          <a:p>
            <a:r>
              <a:rPr lang="en-US" sz="2000" b="0" i="0" dirty="0">
                <a:solidFill>
                  <a:srgbClr val="1F1F1F"/>
                </a:solidFill>
                <a:effectLst/>
                <a:highlight>
                  <a:srgbClr val="FFFFFF"/>
                </a:highlight>
                <a:latin typeface="Times New Roman" panose="02020603050405020304" pitchFamily="18" charset="0"/>
                <a:cs typeface="Times New Roman" panose="02020603050405020304" pitchFamily="18" charset="0"/>
              </a:rPr>
              <a:t> It usually includes the precision, recall, F1-score, and support for each class, as well as the weighted average of these metrics across all classes.</a:t>
            </a:r>
          </a:p>
          <a:p>
            <a:r>
              <a:rPr lang="en-US" sz="2000" dirty="0">
                <a:solidFill>
                  <a:srgbClr val="1F1F1F"/>
                </a:solidFill>
                <a:highlight>
                  <a:srgbClr val="FFFFFF"/>
                </a:highlight>
                <a:latin typeface="Times New Roman" panose="02020603050405020304" pitchFamily="18" charset="0"/>
                <a:cs typeface="Times New Roman" panose="02020603050405020304" pitchFamily="18" charset="0"/>
              </a:rPr>
              <a:t>For example:</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1AF568-99A0-6BB6-37BB-84E8DAB4A7A3}"/>
              </a:ext>
            </a:extLst>
          </p:cNvPr>
          <p:cNvPicPr>
            <a:picLocks noChangeAspect="1"/>
          </p:cNvPicPr>
          <p:nvPr/>
        </p:nvPicPr>
        <p:blipFill>
          <a:blip r:embed="rId2"/>
          <a:stretch>
            <a:fillRect/>
          </a:stretch>
        </p:blipFill>
        <p:spPr>
          <a:xfrm>
            <a:off x="3829601" y="3887067"/>
            <a:ext cx="4918561" cy="2100893"/>
          </a:xfrm>
          <a:prstGeom prst="rect">
            <a:avLst/>
          </a:prstGeom>
        </p:spPr>
      </p:pic>
    </p:spTree>
    <p:extLst>
      <p:ext uri="{BB962C8B-B14F-4D97-AF65-F5344CB8AC3E}">
        <p14:creationId xmlns:p14="http://schemas.microsoft.com/office/powerpoint/2010/main" val="115677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60D7B1F-319D-03F3-EC0D-F0E9FE805522}"/>
              </a:ext>
            </a:extLst>
          </p:cNvPr>
          <p:cNvSpPr>
            <a:spLocks noGrp="1"/>
          </p:cNvSpPr>
          <p:nvPr>
            <p:ph idx="1"/>
          </p:nvPr>
        </p:nvSpPr>
        <p:spPr>
          <a:xfrm>
            <a:off x="838200" y="1258531"/>
            <a:ext cx="10515600" cy="5776271"/>
          </a:xfrm>
        </p:spPr>
        <p:txBody>
          <a:bodyPr/>
          <a:lstStyle/>
          <a:p>
            <a:r>
              <a:rPr lang="en-US" sz="2000" dirty="0">
                <a:latin typeface="Times New Roman" panose="02020603050405020304" pitchFamily="18" charset="0"/>
                <a:cs typeface="Times New Roman" panose="02020603050405020304" pitchFamily="18" charset="0"/>
              </a:rPr>
              <a:t>After the evaluation and training of each model we get the test accuracy, F1-score, Jaccard score, AUC score, Precision and recall values. By these values we can conclude which model gives us the highest and most accurate results.</a:t>
            </a:r>
          </a:p>
          <a:p>
            <a:r>
              <a:rPr lang="en-US" sz="2000" dirty="0">
                <a:latin typeface="Times New Roman" panose="02020603050405020304" pitchFamily="18" charset="0"/>
                <a:cs typeface="Times New Roman" panose="02020603050405020304" pitchFamily="18" charset="0"/>
              </a:rPr>
              <a:t>These values were derived before tuning:</a:t>
            </a:r>
          </a:p>
        </p:txBody>
      </p:sp>
      <p:pic>
        <p:nvPicPr>
          <p:cNvPr id="9" name="Picture 8">
            <a:extLst>
              <a:ext uri="{FF2B5EF4-FFF2-40B4-BE49-F238E27FC236}">
                <a16:creationId xmlns:a16="http://schemas.microsoft.com/office/drawing/2014/main" id="{B83586F7-D687-827B-E02F-E34FB0624B96}"/>
              </a:ext>
            </a:extLst>
          </p:cNvPr>
          <p:cNvPicPr>
            <a:picLocks noChangeAspect="1"/>
          </p:cNvPicPr>
          <p:nvPr/>
        </p:nvPicPr>
        <p:blipFill>
          <a:blip r:embed="rId2"/>
          <a:stretch>
            <a:fillRect/>
          </a:stretch>
        </p:blipFill>
        <p:spPr>
          <a:xfrm>
            <a:off x="989813" y="2691111"/>
            <a:ext cx="10044207" cy="3766197"/>
          </a:xfrm>
          <a:prstGeom prst="rect">
            <a:avLst/>
          </a:prstGeom>
        </p:spPr>
      </p:pic>
      <p:sp>
        <p:nvSpPr>
          <p:cNvPr id="2" name="TextBox 1">
            <a:extLst>
              <a:ext uri="{FF2B5EF4-FFF2-40B4-BE49-F238E27FC236}">
                <a16:creationId xmlns:a16="http://schemas.microsoft.com/office/drawing/2014/main" id="{28DDE5ED-FEFA-EDF7-E6DF-43F98DD57B7E}"/>
              </a:ext>
            </a:extLst>
          </p:cNvPr>
          <p:cNvSpPr txBox="1"/>
          <p:nvPr/>
        </p:nvSpPr>
        <p:spPr>
          <a:xfrm>
            <a:off x="1159497" y="443060"/>
            <a:ext cx="178286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27184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93AF-AB81-2D13-AF40-D1E0E964C286}"/>
              </a:ext>
            </a:extLst>
          </p:cNvPr>
          <p:cNvSpPr>
            <a:spLocks noGrp="1"/>
          </p:cNvSpPr>
          <p:nvPr>
            <p:ph type="title"/>
          </p:nvPr>
        </p:nvSpPr>
        <p:spPr>
          <a:xfrm>
            <a:off x="766281" y="169916"/>
            <a:ext cx="10515600" cy="1325563"/>
          </a:xfrm>
        </p:spPr>
        <p:txBody>
          <a:bodyPr>
            <a:normAutofit/>
          </a:bodyPr>
          <a:lstStyle/>
          <a:p>
            <a:r>
              <a:rPr lang="en-US" sz="4000" b="1" dirty="0">
                <a:latin typeface="Times New Roman" panose="02020603050405020304" pitchFamily="18" charset="0"/>
                <a:ea typeface="Adobe Myungjo Std M" panose="02020600000000000000" pitchFamily="18" charset="-128"/>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72D44A3D-FA9F-A196-3CE8-3D02F82A64B0}"/>
              </a:ext>
            </a:extLst>
          </p:cNvPr>
          <p:cNvSpPr>
            <a:spLocks noGrp="1"/>
          </p:cNvSpPr>
          <p:nvPr>
            <p:ph idx="1"/>
          </p:nvPr>
        </p:nvSpPr>
        <p:spPr>
          <a:xfrm>
            <a:off x="838200" y="1294544"/>
            <a:ext cx="10515600" cy="4882419"/>
          </a:xfrm>
        </p:spPr>
        <p:txBody>
          <a:bodyPr/>
          <a:lstStyle/>
          <a:p>
            <a:pPr>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Grid Search: We employed grid search to find the optimal parameters for models, particularly focusing on hyperparameters like `n_estimators` and `max_depth` for tree-based models.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Tuning Impact: Tuning the parameters generally improved the model's performance by finding a good balance between bias and variance, enhancing both accuracy and the ROC score.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AFA7B99-C65B-D6F8-D580-A2F11DC63493}"/>
              </a:ext>
            </a:extLst>
          </p:cNvPr>
          <p:cNvPicPr>
            <a:picLocks noChangeAspect="1"/>
          </p:cNvPicPr>
          <p:nvPr/>
        </p:nvPicPr>
        <p:blipFill>
          <a:blip r:embed="rId2"/>
          <a:stretch>
            <a:fillRect/>
          </a:stretch>
        </p:blipFill>
        <p:spPr>
          <a:xfrm>
            <a:off x="766281" y="2704948"/>
            <a:ext cx="10279827" cy="3252792"/>
          </a:xfrm>
          <a:prstGeom prst="rect">
            <a:avLst/>
          </a:prstGeom>
        </p:spPr>
      </p:pic>
    </p:spTree>
    <p:extLst>
      <p:ext uri="{BB962C8B-B14F-4D97-AF65-F5344CB8AC3E}">
        <p14:creationId xmlns:p14="http://schemas.microsoft.com/office/powerpoint/2010/main" val="898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FB163-407E-13E2-90BD-14F8AA2F821C}"/>
              </a:ext>
            </a:extLst>
          </p:cNvPr>
          <p:cNvSpPr>
            <a:spLocks noGrp="1"/>
          </p:cNvSpPr>
          <p:nvPr>
            <p:ph idx="1"/>
          </p:nvPr>
        </p:nvSpPr>
        <p:spPr>
          <a:xfrm>
            <a:off x="838200" y="518474"/>
            <a:ext cx="10515600" cy="5658490"/>
          </a:xfrm>
        </p:spPr>
        <p:txBody>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logistic regression:</a:t>
            </a:r>
          </a:p>
          <a:p>
            <a:endParaRPr lang="en-US" dirty="0"/>
          </a:p>
          <a:p>
            <a:endParaRPr lang="en-US" dirty="0"/>
          </a:p>
        </p:txBody>
      </p:sp>
      <p:pic>
        <p:nvPicPr>
          <p:cNvPr id="7" name="Picture 6">
            <a:extLst>
              <a:ext uri="{FF2B5EF4-FFF2-40B4-BE49-F238E27FC236}">
                <a16:creationId xmlns:a16="http://schemas.microsoft.com/office/drawing/2014/main" id="{AE6D5152-3E33-288B-34F6-AED08C1D8DF7}"/>
              </a:ext>
            </a:extLst>
          </p:cNvPr>
          <p:cNvPicPr>
            <a:picLocks noChangeAspect="1"/>
          </p:cNvPicPr>
          <p:nvPr/>
        </p:nvPicPr>
        <p:blipFill>
          <a:blip r:embed="rId2"/>
          <a:stretch>
            <a:fillRect/>
          </a:stretch>
        </p:blipFill>
        <p:spPr>
          <a:xfrm>
            <a:off x="505429" y="2480748"/>
            <a:ext cx="5560825" cy="3696216"/>
          </a:xfrm>
          <a:prstGeom prst="rect">
            <a:avLst/>
          </a:prstGeom>
        </p:spPr>
      </p:pic>
      <p:pic>
        <p:nvPicPr>
          <p:cNvPr id="9" name="Picture 8">
            <a:extLst>
              <a:ext uri="{FF2B5EF4-FFF2-40B4-BE49-F238E27FC236}">
                <a16:creationId xmlns:a16="http://schemas.microsoft.com/office/drawing/2014/main" id="{1F846BB2-2073-724A-6DB6-2915A08E57B0}"/>
              </a:ext>
            </a:extLst>
          </p:cNvPr>
          <p:cNvPicPr>
            <a:picLocks noChangeAspect="1"/>
          </p:cNvPicPr>
          <p:nvPr/>
        </p:nvPicPr>
        <p:blipFill>
          <a:blip r:embed="rId3"/>
          <a:stretch>
            <a:fillRect/>
          </a:stretch>
        </p:blipFill>
        <p:spPr>
          <a:xfrm>
            <a:off x="6768010" y="4678177"/>
            <a:ext cx="4918561" cy="2100893"/>
          </a:xfrm>
          <a:prstGeom prst="rect">
            <a:avLst/>
          </a:prstGeom>
        </p:spPr>
      </p:pic>
      <p:pic>
        <p:nvPicPr>
          <p:cNvPr id="11" name="Picture 10">
            <a:extLst>
              <a:ext uri="{FF2B5EF4-FFF2-40B4-BE49-F238E27FC236}">
                <a16:creationId xmlns:a16="http://schemas.microsoft.com/office/drawing/2014/main" id="{A85CE0CD-423D-F018-35A0-3E1185E6BD68}"/>
              </a:ext>
            </a:extLst>
          </p:cNvPr>
          <p:cNvPicPr>
            <a:picLocks noChangeAspect="1"/>
          </p:cNvPicPr>
          <p:nvPr/>
        </p:nvPicPr>
        <p:blipFill>
          <a:blip r:embed="rId4"/>
          <a:stretch>
            <a:fillRect/>
          </a:stretch>
        </p:blipFill>
        <p:spPr>
          <a:xfrm>
            <a:off x="6664707" y="981961"/>
            <a:ext cx="5125165" cy="3696216"/>
          </a:xfrm>
          <a:prstGeom prst="rect">
            <a:avLst/>
          </a:prstGeom>
        </p:spPr>
      </p:pic>
      <p:pic>
        <p:nvPicPr>
          <p:cNvPr id="13" name="Picture 12">
            <a:extLst>
              <a:ext uri="{FF2B5EF4-FFF2-40B4-BE49-F238E27FC236}">
                <a16:creationId xmlns:a16="http://schemas.microsoft.com/office/drawing/2014/main" id="{3C8987A6-649D-0768-9916-BE1D5EE49D18}"/>
              </a:ext>
            </a:extLst>
          </p:cNvPr>
          <p:cNvPicPr>
            <a:picLocks noChangeAspect="1"/>
          </p:cNvPicPr>
          <p:nvPr/>
        </p:nvPicPr>
        <p:blipFill>
          <a:blip r:embed="rId5"/>
          <a:stretch>
            <a:fillRect/>
          </a:stretch>
        </p:blipFill>
        <p:spPr>
          <a:xfrm>
            <a:off x="838200" y="1324622"/>
            <a:ext cx="5723206" cy="628262"/>
          </a:xfrm>
          <a:prstGeom prst="rect">
            <a:avLst/>
          </a:prstGeom>
        </p:spPr>
      </p:pic>
    </p:spTree>
    <p:extLst>
      <p:ext uri="{BB962C8B-B14F-4D97-AF65-F5344CB8AC3E}">
        <p14:creationId xmlns:p14="http://schemas.microsoft.com/office/powerpoint/2010/main" val="29835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165F9-2557-329F-0FCE-B37422ED43D3}"/>
              </a:ext>
            </a:extLst>
          </p:cNvPr>
          <p:cNvSpPr>
            <a:spLocks noGrp="1"/>
          </p:cNvSpPr>
          <p:nvPr>
            <p:ph idx="1"/>
          </p:nvPr>
        </p:nvSpPr>
        <p:spPr>
          <a:xfrm>
            <a:off x="838200" y="292231"/>
            <a:ext cx="10515600" cy="5884732"/>
          </a:xfrm>
        </p:spPr>
        <p:txBody>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support vector machines (SVM) :</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C8F8EB-74E4-8373-63D8-D59EEB5B56FA}"/>
              </a:ext>
            </a:extLst>
          </p:cNvPr>
          <p:cNvPicPr>
            <a:picLocks noChangeAspect="1"/>
          </p:cNvPicPr>
          <p:nvPr/>
        </p:nvPicPr>
        <p:blipFill>
          <a:blip r:embed="rId2"/>
          <a:stretch>
            <a:fillRect/>
          </a:stretch>
        </p:blipFill>
        <p:spPr>
          <a:xfrm>
            <a:off x="379204" y="1055233"/>
            <a:ext cx="6430069" cy="886584"/>
          </a:xfrm>
          <a:prstGeom prst="rect">
            <a:avLst/>
          </a:prstGeom>
        </p:spPr>
      </p:pic>
      <p:pic>
        <p:nvPicPr>
          <p:cNvPr id="7" name="Picture 6">
            <a:extLst>
              <a:ext uri="{FF2B5EF4-FFF2-40B4-BE49-F238E27FC236}">
                <a16:creationId xmlns:a16="http://schemas.microsoft.com/office/drawing/2014/main" id="{1FAB4AD3-71E5-0308-0857-08F75C9A0B59}"/>
              </a:ext>
            </a:extLst>
          </p:cNvPr>
          <p:cNvPicPr>
            <a:picLocks noChangeAspect="1"/>
          </p:cNvPicPr>
          <p:nvPr/>
        </p:nvPicPr>
        <p:blipFill>
          <a:blip r:embed="rId3"/>
          <a:stretch>
            <a:fillRect/>
          </a:stretch>
        </p:blipFill>
        <p:spPr>
          <a:xfrm>
            <a:off x="548136" y="2198670"/>
            <a:ext cx="5574091" cy="4099952"/>
          </a:xfrm>
          <a:prstGeom prst="rect">
            <a:avLst/>
          </a:prstGeom>
        </p:spPr>
      </p:pic>
      <p:pic>
        <p:nvPicPr>
          <p:cNvPr id="9" name="Picture 8">
            <a:extLst>
              <a:ext uri="{FF2B5EF4-FFF2-40B4-BE49-F238E27FC236}">
                <a16:creationId xmlns:a16="http://schemas.microsoft.com/office/drawing/2014/main" id="{0670EA7D-6254-C880-A8F9-AADD421A1373}"/>
              </a:ext>
            </a:extLst>
          </p:cNvPr>
          <p:cNvPicPr>
            <a:picLocks noChangeAspect="1"/>
          </p:cNvPicPr>
          <p:nvPr/>
        </p:nvPicPr>
        <p:blipFill>
          <a:blip r:embed="rId4"/>
          <a:stretch>
            <a:fillRect/>
          </a:stretch>
        </p:blipFill>
        <p:spPr>
          <a:xfrm>
            <a:off x="6380256" y="4541035"/>
            <a:ext cx="5432540" cy="2129700"/>
          </a:xfrm>
          <a:prstGeom prst="rect">
            <a:avLst/>
          </a:prstGeom>
        </p:spPr>
      </p:pic>
      <p:pic>
        <p:nvPicPr>
          <p:cNvPr id="11" name="Picture 10">
            <a:extLst>
              <a:ext uri="{FF2B5EF4-FFF2-40B4-BE49-F238E27FC236}">
                <a16:creationId xmlns:a16="http://schemas.microsoft.com/office/drawing/2014/main" id="{32A5D54D-1ECC-9127-5BA1-2790B76554FB}"/>
              </a:ext>
            </a:extLst>
          </p:cNvPr>
          <p:cNvPicPr>
            <a:picLocks noChangeAspect="1"/>
          </p:cNvPicPr>
          <p:nvPr/>
        </p:nvPicPr>
        <p:blipFill>
          <a:blip r:embed="rId5"/>
          <a:stretch>
            <a:fillRect/>
          </a:stretch>
        </p:blipFill>
        <p:spPr>
          <a:xfrm>
            <a:off x="6756857" y="750626"/>
            <a:ext cx="4887007" cy="3658111"/>
          </a:xfrm>
          <a:prstGeom prst="rect">
            <a:avLst/>
          </a:prstGeom>
        </p:spPr>
      </p:pic>
    </p:spTree>
    <p:extLst>
      <p:ext uri="{BB962C8B-B14F-4D97-AF65-F5344CB8AC3E}">
        <p14:creationId xmlns:p14="http://schemas.microsoft.com/office/powerpoint/2010/main" val="3823735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02CB7-6EB9-3C27-9EE8-0C3176A1C84B}"/>
              </a:ext>
            </a:extLst>
          </p:cNvPr>
          <p:cNvSpPr>
            <a:spLocks noGrp="1"/>
          </p:cNvSpPr>
          <p:nvPr>
            <p:ph idx="1"/>
          </p:nvPr>
        </p:nvSpPr>
        <p:spPr>
          <a:xfrm>
            <a:off x="838200" y="308225"/>
            <a:ext cx="10515600" cy="5868738"/>
          </a:xfrm>
        </p:spPr>
        <p:txBody>
          <a:bodyPr>
            <a:normAutofit/>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Decision tree:</a:t>
            </a:r>
          </a:p>
          <a:p>
            <a:endParaRPr lang="en-US" sz="2000" dirty="0"/>
          </a:p>
        </p:txBody>
      </p:sp>
      <p:pic>
        <p:nvPicPr>
          <p:cNvPr id="5" name="Picture 4">
            <a:extLst>
              <a:ext uri="{FF2B5EF4-FFF2-40B4-BE49-F238E27FC236}">
                <a16:creationId xmlns:a16="http://schemas.microsoft.com/office/drawing/2014/main" id="{3D6E2F5A-D47A-191E-1446-D54A515AF528}"/>
              </a:ext>
            </a:extLst>
          </p:cNvPr>
          <p:cNvPicPr>
            <a:picLocks noChangeAspect="1"/>
          </p:cNvPicPr>
          <p:nvPr/>
        </p:nvPicPr>
        <p:blipFill>
          <a:blip r:embed="rId2"/>
          <a:stretch>
            <a:fillRect/>
          </a:stretch>
        </p:blipFill>
        <p:spPr>
          <a:xfrm>
            <a:off x="513571" y="1065151"/>
            <a:ext cx="5582429" cy="772569"/>
          </a:xfrm>
          <a:prstGeom prst="rect">
            <a:avLst/>
          </a:prstGeom>
        </p:spPr>
      </p:pic>
      <p:pic>
        <p:nvPicPr>
          <p:cNvPr id="7" name="Picture 6">
            <a:extLst>
              <a:ext uri="{FF2B5EF4-FFF2-40B4-BE49-F238E27FC236}">
                <a16:creationId xmlns:a16="http://schemas.microsoft.com/office/drawing/2014/main" id="{FCF7D41B-89F2-6554-D9DE-BF2E8BED5BA5}"/>
              </a:ext>
            </a:extLst>
          </p:cNvPr>
          <p:cNvPicPr>
            <a:picLocks noChangeAspect="1"/>
          </p:cNvPicPr>
          <p:nvPr/>
        </p:nvPicPr>
        <p:blipFill>
          <a:blip r:embed="rId3"/>
          <a:stretch>
            <a:fillRect/>
          </a:stretch>
        </p:blipFill>
        <p:spPr>
          <a:xfrm>
            <a:off x="335553" y="2329611"/>
            <a:ext cx="5582429" cy="4220164"/>
          </a:xfrm>
          <a:prstGeom prst="rect">
            <a:avLst/>
          </a:prstGeom>
        </p:spPr>
      </p:pic>
      <p:pic>
        <p:nvPicPr>
          <p:cNvPr id="9" name="Picture 8">
            <a:extLst>
              <a:ext uri="{FF2B5EF4-FFF2-40B4-BE49-F238E27FC236}">
                <a16:creationId xmlns:a16="http://schemas.microsoft.com/office/drawing/2014/main" id="{B23AE42B-008E-EEA3-DFE4-853F67DDEBF6}"/>
              </a:ext>
            </a:extLst>
          </p:cNvPr>
          <p:cNvPicPr>
            <a:picLocks noChangeAspect="1"/>
          </p:cNvPicPr>
          <p:nvPr/>
        </p:nvPicPr>
        <p:blipFill>
          <a:blip r:embed="rId4"/>
          <a:stretch>
            <a:fillRect/>
          </a:stretch>
        </p:blipFill>
        <p:spPr>
          <a:xfrm>
            <a:off x="6420629" y="4716575"/>
            <a:ext cx="5536590" cy="2141425"/>
          </a:xfrm>
          <a:prstGeom prst="rect">
            <a:avLst/>
          </a:prstGeom>
        </p:spPr>
      </p:pic>
      <p:pic>
        <p:nvPicPr>
          <p:cNvPr id="11" name="Picture 10">
            <a:extLst>
              <a:ext uri="{FF2B5EF4-FFF2-40B4-BE49-F238E27FC236}">
                <a16:creationId xmlns:a16="http://schemas.microsoft.com/office/drawing/2014/main" id="{9904A016-9EEC-2353-E66C-B99E3ACEBDDC}"/>
              </a:ext>
            </a:extLst>
          </p:cNvPr>
          <p:cNvPicPr>
            <a:picLocks noChangeAspect="1"/>
          </p:cNvPicPr>
          <p:nvPr/>
        </p:nvPicPr>
        <p:blipFill>
          <a:blip r:embed="rId5"/>
          <a:stretch>
            <a:fillRect/>
          </a:stretch>
        </p:blipFill>
        <p:spPr>
          <a:xfrm>
            <a:off x="6904340" y="890493"/>
            <a:ext cx="4896533" cy="3648584"/>
          </a:xfrm>
          <a:prstGeom prst="rect">
            <a:avLst/>
          </a:prstGeom>
        </p:spPr>
      </p:pic>
    </p:spTree>
    <p:extLst>
      <p:ext uri="{BB962C8B-B14F-4D97-AF65-F5344CB8AC3E}">
        <p14:creationId xmlns:p14="http://schemas.microsoft.com/office/powerpoint/2010/main" val="19762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EE9A7-45E1-418E-31C5-FA18EBCC6305}"/>
              </a:ext>
            </a:extLst>
          </p:cNvPr>
          <p:cNvSpPr>
            <a:spLocks noGrp="1"/>
          </p:cNvSpPr>
          <p:nvPr>
            <p:ph idx="1"/>
          </p:nvPr>
        </p:nvSpPr>
        <p:spPr>
          <a:xfrm>
            <a:off x="838200" y="359596"/>
            <a:ext cx="10515600" cy="5817367"/>
          </a:xfrm>
        </p:spPr>
        <p:txBody>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Random forest:</a:t>
            </a:r>
          </a:p>
          <a:p>
            <a:endParaRPr lang="en-US" dirty="0"/>
          </a:p>
        </p:txBody>
      </p:sp>
      <p:pic>
        <p:nvPicPr>
          <p:cNvPr id="5" name="Picture 4">
            <a:extLst>
              <a:ext uri="{FF2B5EF4-FFF2-40B4-BE49-F238E27FC236}">
                <a16:creationId xmlns:a16="http://schemas.microsoft.com/office/drawing/2014/main" id="{0300ED0C-5189-F180-37D1-6A587F879536}"/>
              </a:ext>
            </a:extLst>
          </p:cNvPr>
          <p:cNvPicPr>
            <a:picLocks noChangeAspect="1"/>
          </p:cNvPicPr>
          <p:nvPr/>
        </p:nvPicPr>
        <p:blipFill>
          <a:blip r:embed="rId2"/>
          <a:stretch>
            <a:fillRect/>
          </a:stretch>
        </p:blipFill>
        <p:spPr>
          <a:xfrm>
            <a:off x="252574" y="1190901"/>
            <a:ext cx="7463319" cy="794860"/>
          </a:xfrm>
          <a:prstGeom prst="rect">
            <a:avLst/>
          </a:prstGeom>
        </p:spPr>
      </p:pic>
      <p:pic>
        <p:nvPicPr>
          <p:cNvPr id="7" name="Picture 6">
            <a:extLst>
              <a:ext uri="{FF2B5EF4-FFF2-40B4-BE49-F238E27FC236}">
                <a16:creationId xmlns:a16="http://schemas.microsoft.com/office/drawing/2014/main" id="{5B04A499-B07B-E9D7-3261-9EFB84AFE328}"/>
              </a:ext>
            </a:extLst>
          </p:cNvPr>
          <p:cNvPicPr>
            <a:picLocks noChangeAspect="1"/>
          </p:cNvPicPr>
          <p:nvPr/>
        </p:nvPicPr>
        <p:blipFill>
          <a:blip r:embed="rId3"/>
          <a:stretch>
            <a:fillRect/>
          </a:stretch>
        </p:blipFill>
        <p:spPr>
          <a:xfrm>
            <a:off x="411764" y="2316345"/>
            <a:ext cx="5430008" cy="4182059"/>
          </a:xfrm>
          <a:prstGeom prst="rect">
            <a:avLst/>
          </a:prstGeom>
        </p:spPr>
      </p:pic>
      <p:pic>
        <p:nvPicPr>
          <p:cNvPr id="9" name="Picture 8">
            <a:extLst>
              <a:ext uri="{FF2B5EF4-FFF2-40B4-BE49-F238E27FC236}">
                <a16:creationId xmlns:a16="http://schemas.microsoft.com/office/drawing/2014/main" id="{8C06A550-7708-8932-52A2-EC90D7912ADA}"/>
              </a:ext>
            </a:extLst>
          </p:cNvPr>
          <p:cNvPicPr>
            <a:picLocks noChangeAspect="1"/>
          </p:cNvPicPr>
          <p:nvPr/>
        </p:nvPicPr>
        <p:blipFill>
          <a:blip r:embed="rId4"/>
          <a:stretch>
            <a:fillRect/>
          </a:stretch>
        </p:blipFill>
        <p:spPr>
          <a:xfrm>
            <a:off x="6558337" y="4872239"/>
            <a:ext cx="5041187" cy="1810323"/>
          </a:xfrm>
          <a:prstGeom prst="rect">
            <a:avLst/>
          </a:prstGeom>
        </p:spPr>
      </p:pic>
      <p:pic>
        <p:nvPicPr>
          <p:cNvPr id="11" name="Picture 10">
            <a:extLst>
              <a:ext uri="{FF2B5EF4-FFF2-40B4-BE49-F238E27FC236}">
                <a16:creationId xmlns:a16="http://schemas.microsoft.com/office/drawing/2014/main" id="{6C2073DD-6A12-14C9-1B2F-4FF5C4567F73}"/>
              </a:ext>
            </a:extLst>
          </p:cNvPr>
          <p:cNvPicPr>
            <a:picLocks noChangeAspect="1"/>
          </p:cNvPicPr>
          <p:nvPr/>
        </p:nvPicPr>
        <p:blipFill>
          <a:blip r:embed="rId5"/>
          <a:stretch>
            <a:fillRect/>
          </a:stretch>
        </p:blipFill>
        <p:spPr>
          <a:xfrm>
            <a:off x="7841807" y="1491760"/>
            <a:ext cx="4097619" cy="2915614"/>
          </a:xfrm>
          <a:prstGeom prst="rect">
            <a:avLst/>
          </a:prstGeom>
        </p:spPr>
      </p:pic>
    </p:spTree>
    <p:extLst>
      <p:ext uri="{BB962C8B-B14F-4D97-AF65-F5344CB8AC3E}">
        <p14:creationId xmlns:p14="http://schemas.microsoft.com/office/powerpoint/2010/main" val="127778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B7AF9-C861-F6C7-47AA-3923C684F3A8}"/>
              </a:ext>
            </a:extLst>
          </p:cNvPr>
          <p:cNvSpPr>
            <a:spLocks noGrp="1"/>
          </p:cNvSpPr>
          <p:nvPr>
            <p:ph idx="1"/>
          </p:nvPr>
        </p:nvSpPr>
        <p:spPr>
          <a:xfrm>
            <a:off x="838200" y="308225"/>
            <a:ext cx="10515600" cy="5868738"/>
          </a:xfrm>
        </p:spPr>
        <p:txBody>
          <a:bodyPr>
            <a:normAutofit/>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XGBoost:</a:t>
            </a:r>
          </a:p>
          <a:p>
            <a:endParaRPr lang="en-US" sz="2000" dirty="0"/>
          </a:p>
        </p:txBody>
      </p:sp>
      <p:pic>
        <p:nvPicPr>
          <p:cNvPr id="5" name="Picture 4">
            <a:extLst>
              <a:ext uri="{FF2B5EF4-FFF2-40B4-BE49-F238E27FC236}">
                <a16:creationId xmlns:a16="http://schemas.microsoft.com/office/drawing/2014/main" id="{7937D018-B86A-6C55-47BD-18E6200ECAEA}"/>
              </a:ext>
            </a:extLst>
          </p:cNvPr>
          <p:cNvPicPr>
            <a:picLocks noChangeAspect="1"/>
          </p:cNvPicPr>
          <p:nvPr/>
        </p:nvPicPr>
        <p:blipFill>
          <a:blip r:embed="rId2"/>
          <a:stretch>
            <a:fillRect/>
          </a:stretch>
        </p:blipFill>
        <p:spPr>
          <a:xfrm>
            <a:off x="838200" y="1030748"/>
            <a:ext cx="8230749" cy="543001"/>
          </a:xfrm>
          <a:prstGeom prst="rect">
            <a:avLst/>
          </a:prstGeom>
        </p:spPr>
      </p:pic>
      <p:pic>
        <p:nvPicPr>
          <p:cNvPr id="7" name="Picture 6">
            <a:extLst>
              <a:ext uri="{FF2B5EF4-FFF2-40B4-BE49-F238E27FC236}">
                <a16:creationId xmlns:a16="http://schemas.microsoft.com/office/drawing/2014/main" id="{B5CABD12-12E0-2764-8921-DF54D1CBB08B}"/>
              </a:ext>
            </a:extLst>
          </p:cNvPr>
          <p:cNvPicPr>
            <a:picLocks noChangeAspect="1"/>
          </p:cNvPicPr>
          <p:nvPr/>
        </p:nvPicPr>
        <p:blipFill>
          <a:blip r:embed="rId3"/>
          <a:stretch>
            <a:fillRect/>
          </a:stretch>
        </p:blipFill>
        <p:spPr>
          <a:xfrm>
            <a:off x="108498" y="1861952"/>
            <a:ext cx="5687219" cy="4182059"/>
          </a:xfrm>
          <a:prstGeom prst="rect">
            <a:avLst/>
          </a:prstGeom>
        </p:spPr>
      </p:pic>
      <p:pic>
        <p:nvPicPr>
          <p:cNvPr id="9" name="Picture 8">
            <a:extLst>
              <a:ext uri="{FF2B5EF4-FFF2-40B4-BE49-F238E27FC236}">
                <a16:creationId xmlns:a16="http://schemas.microsoft.com/office/drawing/2014/main" id="{D671801D-B267-3426-10E2-83F80808BCB3}"/>
              </a:ext>
            </a:extLst>
          </p:cNvPr>
          <p:cNvPicPr>
            <a:picLocks noChangeAspect="1"/>
          </p:cNvPicPr>
          <p:nvPr/>
        </p:nvPicPr>
        <p:blipFill>
          <a:blip r:embed="rId4"/>
          <a:stretch>
            <a:fillRect/>
          </a:stretch>
        </p:blipFill>
        <p:spPr>
          <a:xfrm>
            <a:off x="5911217" y="4847320"/>
            <a:ext cx="5327083" cy="1902802"/>
          </a:xfrm>
          <a:prstGeom prst="rect">
            <a:avLst/>
          </a:prstGeom>
        </p:spPr>
      </p:pic>
      <p:pic>
        <p:nvPicPr>
          <p:cNvPr id="11" name="Picture 10">
            <a:extLst>
              <a:ext uri="{FF2B5EF4-FFF2-40B4-BE49-F238E27FC236}">
                <a16:creationId xmlns:a16="http://schemas.microsoft.com/office/drawing/2014/main" id="{AA27EDD8-5537-A672-A159-C8C7A5C4CEAB}"/>
              </a:ext>
            </a:extLst>
          </p:cNvPr>
          <p:cNvPicPr>
            <a:picLocks noChangeAspect="1"/>
          </p:cNvPicPr>
          <p:nvPr/>
        </p:nvPicPr>
        <p:blipFill>
          <a:blip r:embed="rId5"/>
          <a:stretch>
            <a:fillRect/>
          </a:stretch>
        </p:blipFill>
        <p:spPr>
          <a:xfrm>
            <a:off x="6755160" y="1621032"/>
            <a:ext cx="4483140" cy="3243123"/>
          </a:xfrm>
          <a:prstGeom prst="rect">
            <a:avLst/>
          </a:prstGeom>
        </p:spPr>
      </p:pic>
    </p:spTree>
    <p:extLst>
      <p:ext uri="{BB962C8B-B14F-4D97-AF65-F5344CB8AC3E}">
        <p14:creationId xmlns:p14="http://schemas.microsoft.com/office/powerpoint/2010/main" val="1252521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AC28C-882E-47E9-D461-C02570EB558D}"/>
              </a:ext>
            </a:extLst>
          </p:cNvPr>
          <p:cNvSpPr>
            <a:spLocks noGrp="1"/>
          </p:cNvSpPr>
          <p:nvPr>
            <p:ph idx="1"/>
          </p:nvPr>
        </p:nvSpPr>
        <p:spPr>
          <a:xfrm>
            <a:off x="838200" y="441789"/>
            <a:ext cx="10515600" cy="5735174"/>
          </a:xfrm>
        </p:spPr>
        <p:txBody>
          <a:bodyPr>
            <a:normAutofit/>
          </a:bodyPr>
          <a:lstStyle/>
          <a:p>
            <a:r>
              <a:rPr lang="en-US" sz="2000" dirty="0">
                <a:latin typeface="Times New Roman" panose="02020603050405020304" pitchFamily="18" charset="0"/>
                <a:cs typeface="Times New Roman" panose="02020603050405020304" pitchFamily="18" charset="0"/>
              </a:rPr>
              <a:t>The ROC curve, comparison report and confusion matrix after hyperparameter tuning on </a:t>
            </a:r>
            <a:r>
              <a:rPr lang="en-US" sz="2000" dirty="0">
                <a:highlight>
                  <a:srgbClr val="FFFF00"/>
                </a:highlight>
                <a:latin typeface="Times New Roman" panose="02020603050405020304" pitchFamily="18" charset="0"/>
                <a:cs typeface="Times New Roman" panose="02020603050405020304" pitchFamily="18" charset="0"/>
              </a:rPr>
              <a:t>Light GBM :</a:t>
            </a:r>
          </a:p>
          <a:p>
            <a:endParaRPr lang="en-US" sz="2000" dirty="0"/>
          </a:p>
        </p:txBody>
      </p:sp>
      <p:pic>
        <p:nvPicPr>
          <p:cNvPr id="5" name="Picture 4">
            <a:extLst>
              <a:ext uri="{FF2B5EF4-FFF2-40B4-BE49-F238E27FC236}">
                <a16:creationId xmlns:a16="http://schemas.microsoft.com/office/drawing/2014/main" id="{92BADEAA-112C-AC96-B45A-D590C4FEA4A0}"/>
              </a:ext>
            </a:extLst>
          </p:cNvPr>
          <p:cNvPicPr>
            <a:picLocks noChangeAspect="1"/>
          </p:cNvPicPr>
          <p:nvPr/>
        </p:nvPicPr>
        <p:blipFill>
          <a:blip r:embed="rId2"/>
          <a:stretch>
            <a:fillRect/>
          </a:stretch>
        </p:blipFill>
        <p:spPr>
          <a:xfrm>
            <a:off x="923802" y="1158054"/>
            <a:ext cx="8659433" cy="514422"/>
          </a:xfrm>
          <a:prstGeom prst="rect">
            <a:avLst/>
          </a:prstGeom>
        </p:spPr>
      </p:pic>
      <p:pic>
        <p:nvPicPr>
          <p:cNvPr id="7" name="Picture 6">
            <a:extLst>
              <a:ext uri="{FF2B5EF4-FFF2-40B4-BE49-F238E27FC236}">
                <a16:creationId xmlns:a16="http://schemas.microsoft.com/office/drawing/2014/main" id="{5130B239-5A1E-5751-4926-0E40D56C9514}"/>
              </a:ext>
            </a:extLst>
          </p:cNvPr>
          <p:cNvPicPr>
            <a:picLocks noChangeAspect="1"/>
          </p:cNvPicPr>
          <p:nvPr/>
        </p:nvPicPr>
        <p:blipFill>
          <a:blip r:embed="rId3"/>
          <a:stretch>
            <a:fillRect/>
          </a:stretch>
        </p:blipFill>
        <p:spPr>
          <a:xfrm>
            <a:off x="335911" y="2013957"/>
            <a:ext cx="5068007" cy="4163006"/>
          </a:xfrm>
          <a:prstGeom prst="rect">
            <a:avLst/>
          </a:prstGeom>
        </p:spPr>
      </p:pic>
      <p:pic>
        <p:nvPicPr>
          <p:cNvPr id="9" name="Picture 8">
            <a:extLst>
              <a:ext uri="{FF2B5EF4-FFF2-40B4-BE49-F238E27FC236}">
                <a16:creationId xmlns:a16="http://schemas.microsoft.com/office/drawing/2014/main" id="{A7EAC17B-AD50-3744-25C5-030A3BD14A5A}"/>
              </a:ext>
            </a:extLst>
          </p:cNvPr>
          <p:cNvPicPr>
            <a:picLocks noChangeAspect="1"/>
          </p:cNvPicPr>
          <p:nvPr/>
        </p:nvPicPr>
        <p:blipFill>
          <a:blip r:embed="rId4"/>
          <a:stretch>
            <a:fillRect/>
          </a:stretch>
        </p:blipFill>
        <p:spPr>
          <a:xfrm>
            <a:off x="6096000" y="4863825"/>
            <a:ext cx="5068007" cy="1911982"/>
          </a:xfrm>
          <a:prstGeom prst="rect">
            <a:avLst/>
          </a:prstGeom>
        </p:spPr>
      </p:pic>
      <p:pic>
        <p:nvPicPr>
          <p:cNvPr id="11" name="Picture 10">
            <a:extLst>
              <a:ext uri="{FF2B5EF4-FFF2-40B4-BE49-F238E27FC236}">
                <a16:creationId xmlns:a16="http://schemas.microsoft.com/office/drawing/2014/main" id="{8813BE0A-72F1-75AA-924E-ECCB10A6E061}"/>
              </a:ext>
            </a:extLst>
          </p:cNvPr>
          <p:cNvPicPr>
            <a:picLocks noChangeAspect="1"/>
          </p:cNvPicPr>
          <p:nvPr/>
        </p:nvPicPr>
        <p:blipFill>
          <a:blip r:embed="rId5"/>
          <a:stretch>
            <a:fillRect/>
          </a:stretch>
        </p:blipFill>
        <p:spPr>
          <a:xfrm>
            <a:off x="6515539" y="1541334"/>
            <a:ext cx="4444130" cy="3290034"/>
          </a:xfrm>
          <a:prstGeom prst="rect">
            <a:avLst/>
          </a:prstGeom>
        </p:spPr>
      </p:pic>
    </p:spTree>
    <p:extLst>
      <p:ext uri="{BB962C8B-B14F-4D97-AF65-F5344CB8AC3E}">
        <p14:creationId xmlns:p14="http://schemas.microsoft.com/office/powerpoint/2010/main" val="238807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79F4-8FE4-ADA7-89D3-FB0DCB900B49}"/>
              </a:ext>
            </a:extLst>
          </p:cNvPr>
          <p:cNvSpPr>
            <a:spLocks noGrp="1"/>
          </p:cNvSpPr>
          <p:nvPr>
            <p:ph type="title"/>
          </p:nvPr>
        </p:nvSpPr>
        <p:spPr>
          <a:xfrm>
            <a:off x="668518" y="101174"/>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rPr>
              <a:t>Final Model Selection</a:t>
            </a:r>
            <a:endParaRPr lang="en-US" sz="4000" dirty="0"/>
          </a:p>
        </p:txBody>
      </p:sp>
      <p:sp>
        <p:nvSpPr>
          <p:cNvPr id="3" name="Content Placeholder 2">
            <a:extLst>
              <a:ext uri="{FF2B5EF4-FFF2-40B4-BE49-F238E27FC236}">
                <a16:creationId xmlns:a16="http://schemas.microsoft.com/office/drawing/2014/main" id="{6123E540-7725-EC05-C10A-025F72DF1F46}"/>
              </a:ext>
            </a:extLst>
          </p:cNvPr>
          <p:cNvSpPr>
            <a:spLocks noGrp="1"/>
          </p:cNvSpPr>
          <p:nvPr>
            <p:ph idx="1"/>
          </p:nvPr>
        </p:nvSpPr>
        <p:spPr>
          <a:xfrm>
            <a:off x="838200" y="1426737"/>
            <a:ext cx="10515600" cy="4750226"/>
          </a:xfrm>
        </p:spPr>
        <p:txBody>
          <a:bodyPr/>
          <a:lstStyle/>
          <a:p>
            <a:pPr algn="just"/>
            <a:r>
              <a:rPr lang="en-IN" sz="2000" kern="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Random Forest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was selected as the final model due to its superior performance and ability to indicate feature importance. This model provided insights into which variables are most influential in predicting PCOS, which included features like hormone levels and BMI.</a:t>
            </a:r>
          </a:p>
          <a:p>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results after tuning were as follows: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A7E1E967-54CD-A0F4-BBA8-56C7936D32EF}"/>
              </a:ext>
            </a:extLst>
          </p:cNvPr>
          <p:cNvPicPr>
            <a:picLocks noChangeAspect="1"/>
          </p:cNvPicPr>
          <p:nvPr/>
        </p:nvPicPr>
        <p:blipFill>
          <a:blip r:embed="rId2"/>
          <a:stretch>
            <a:fillRect/>
          </a:stretch>
        </p:blipFill>
        <p:spPr>
          <a:xfrm>
            <a:off x="1692905" y="2752300"/>
            <a:ext cx="8806190" cy="3435552"/>
          </a:xfrm>
          <a:prstGeom prst="rect">
            <a:avLst/>
          </a:prstGeom>
        </p:spPr>
      </p:pic>
    </p:spTree>
    <p:extLst>
      <p:ext uri="{BB962C8B-B14F-4D97-AF65-F5344CB8AC3E}">
        <p14:creationId xmlns:p14="http://schemas.microsoft.com/office/powerpoint/2010/main" val="184105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3BDB-F2FC-24F2-CCA0-4633C61D0E8F}"/>
              </a:ext>
            </a:extLst>
          </p:cNvPr>
          <p:cNvSpPr>
            <a:spLocks noGrp="1"/>
          </p:cNvSpPr>
          <p:nvPr>
            <p:ph type="title"/>
          </p:nvPr>
        </p:nvSpPr>
        <p:spPr>
          <a:xfrm>
            <a:off x="838200" y="346272"/>
            <a:ext cx="4648200" cy="511568"/>
          </a:xfrm>
        </p:spPr>
        <p:txBody>
          <a:bodyPr>
            <a:normAutofit fontScale="90000"/>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6528C8-F294-C7C1-1AD5-5F6C217088EF}"/>
              </a:ext>
            </a:extLst>
          </p:cNvPr>
          <p:cNvSpPr>
            <a:spLocks noGrp="1"/>
          </p:cNvSpPr>
          <p:nvPr>
            <p:ph idx="1"/>
          </p:nvPr>
        </p:nvSpPr>
        <p:spPr>
          <a:xfrm>
            <a:off x="838200" y="1178351"/>
            <a:ext cx="10515600" cy="4998612"/>
          </a:xfrm>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project addresses the challenge of early and accurate diagnosis of PCOS through the use of predictive analytics, which involves processing and analysing clinical and physiological data to uncover patterns indicative of the disorder.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i="1" kern="100" dirty="0">
                <a:effectLst/>
                <a:latin typeface="Times New Roman" panose="02020603050405020304" pitchFamily="18" charset="0"/>
                <a:ea typeface="Calibri" panose="020F0502020204030204" pitchFamily="34" charset="0"/>
                <a:cs typeface="Times New Roman" panose="02020603050405020304" pitchFamily="18" charset="0"/>
              </a:rPr>
              <a:t>The main goals are to develop a model that can:</a:t>
            </a:r>
            <a:endParaRPr lang="en-IN" sz="2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Accurately identify potential PCOS cases from clinical data.</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Support healthcare providers with tools to diagnose PCOS early, improving patient outcomes.</a:t>
            </a:r>
          </a:p>
          <a:p>
            <a:endParaRPr lang="en-IN" dirty="0"/>
          </a:p>
        </p:txBody>
      </p:sp>
    </p:spTree>
    <p:extLst>
      <p:ext uri="{BB962C8B-B14F-4D97-AF65-F5344CB8AC3E}">
        <p14:creationId xmlns:p14="http://schemas.microsoft.com/office/powerpoint/2010/main" val="107203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C284588-8A1F-E5A6-2425-CAFF532BE8C0}"/>
              </a:ext>
            </a:extLst>
          </p:cNvPr>
          <p:cNvSpPr>
            <a:spLocks noGrp="1"/>
          </p:cNvSpPr>
          <p:nvPr>
            <p:ph idx="1"/>
          </p:nvPr>
        </p:nvSpPr>
        <p:spPr>
          <a:xfrm>
            <a:off x="461176" y="1432874"/>
            <a:ext cx="10892624" cy="4744089"/>
          </a:xfrm>
        </p:spPr>
        <p:txBody>
          <a:bodyPr/>
          <a:lstStyle/>
          <a:p>
            <a:r>
              <a:rPr lang="en-US" sz="2000" dirty="0">
                <a:latin typeface="Times New Roman" panose="02020603050405020304" pitchFamily="18" charset="0"/>
                <a:cs typeface="Times New Roman" panose="02020603050405020304" pitchFamily="18" charset="0"/>
              </a:rPr>
              <a:t>Random Forest classifier gave the best results after tuning.</a:t>
            </a:r>
          </a:p>
          <a:p>
            <a:r>
              <a:rPr lang="en-US" sz="2000" dirty="0">
                <a:latin typeface="Times New Roman" panose="02020603050405020304" pitchFamily="18" charset="0"/>
                <a:cs typeface="Times New Roman" panose="02020603050405020304" pitchFamily="18" charset="0"/>
              </a:rPr>
              <a:t>The code for the same is given below</a:t>
            </a:r>
          </a:p>
        </p:txBody>
      </p:sp>
      <p:pic>
        <p:nvPicPr>
          <p:cNvPr id="9" name="Picture 8">
            <a:extLst>
              <a:ext uri="{FF2B5EF4-FFF2-40B4-BE49-F238E27FC236}">
                <a16:creationId xmlns:a16="http://schemas.microsoft.com/office/drawing/2014/main" id="{742F24ED-76D7-A5BA-671D-ECBFD0318CE2}"/>
              </a:ext>
            </a:extLst>
          </p:cNvPr>
          <p:cNvPicPr>
            <a:picLocks noChangeAspect="1"/>
          </p:cNvPicPr>
          <p:nvPr/>
        </p:nvPicPr>
        <p:blipFill>
          <a:blip r:embed="rId2"/>
          <a:stretch>
            <a:fillRect/>
          </a:stretch>
        </p:blipFill>
        <p:spPr>
          <a:xfrm>
            <a:off x="659531" y="2255571"/>
            <a:ext cx="10495913" cy="4098995"/>
          </a:xfrm>
          <a:prstGeom prst="rect">
            <a:avLst/>
          </a:prstGeom>
        </p:spPr>
      </p:pic>
      <p:sp>
        <p:nvSpPr>
          <p:cNvPr id="2" name="TextBox 1">
            <a:extLst>
              <a:ext uri="{FF2B5EF4-FFF2-40B4-BE49-F238E27FC236}">
                <a16:creationId xmlns:a16="http://schemas.microsoft.com/office/drawing/2014/main" id="{AFD5FB18-FB0C-FAA1-0FBA-5D0B1A9EB442}"/>
              </a:ext>
            </a:extLst>
          </p:cNvPr>
          <p:cNvSpPr txBox="1"/>
          <p:nvPr/>
        </p:nvSpPr>
        <p:spPr>
          <a:xfrm>
            <a:off x="659531" y="501714"/>
            <a:ext cx="6446316"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Plotting Feature Importance</a:t>
            </a:r>
          </a:p>
        </p:txBody>
      </p:sp>
    </p:spTree>
    <p:extLst>
      <p:ext uri="{BB962C8B-B14F-4D97-AF65-F5344CB8AC3E}">
        <p14:creationId xmlns:p14="http://schemas.microsoft.com/office/powerpoint/2010/main" val="181437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7851A-F482-98C0-4072-E76174E9F519}"/>
              </a:ext>
            </a:extLst>
          </p:cNvPr>
          <p:cNvSpPr>
            <a:spLocks noGrp="1"/>
          </p:cNvSpPr>
          <p:nvPr>
            <p:ph idx="1"/>
          </p:nvPr>
        </p:nvSpPr>
        <p:spPr>
          <a:xfrm>
            <a:off x="838200" y="369870"/>
            <a:ext cx="10515600" cy="5807093"/>
          </a:xfrm>
        </p:spPr>
        <p:txBody>
          <a:bodyPr>
            <a:normAutofit/>
          </a:bodyPr>
          <a:lstStyle/>
          <a:p>
            <a:r>
              <a:rPr lang="en-US" sz="2000" dirty="0">
                <a:latin typeface="Times New Roman" panose="02020603050405020304" pitchFamily="18" charset="0"/>
                <a:cs typeface="Times New Roman" panose="02020603050405020304" pitchFamily="18" charset="0"/>
              </a:rPr>
              <a:t>The graph below shows the Random Forest feature importance:</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93CA78-1872-E0E6-4071-F0ED03CA519D}"/>
              </a:ext>
            </a:extLst>
          </p:cNvPr>
          <p:cNvPicPr>
            <a:picLocks noChangeAspect="1"/>
          </p:cNvPicPr>
          <p:nvPr/>
        </p:nvPicPr>
        <p:blipFill>
          <a:blip r:embed="rId2"/>
          <a:stretch>
            <a:fillRect/>
          </a:stretch>
        </p:blipFill>
        <p:spPr>
          <a:xfrm>
            <a:off x="1897006" y="893407"/>
            <a:ext cx="8397988" cy="5850730"/>
          </a:xfrm>
          <a:prstGeom prst="rect">
            <a:avLst/>
          </a:prstGeom>
        </p:spPr>
      </p:pic>
    </p:spTree>
    <p:extLst>
      <p:ext uri="{BB962C8B-B14F-4D97-AF65-F5344CB8AC3E}">
        <p14:creationId xmlns:p14="http://schemas.microsoft.com/office/powerpoint/2010/main" val="200292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F81-AFFA-CBA2-9E06-083A26313BD6}"/>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Conclusion and Recommendations</a:t>
            </a:r>
            <a:endParaRPr lang="en-US" sz="4000" dirty="0"/>
          </a:p>
        </p:txBody>
      </p:sp>
      <p:sp>
        <p:nvSpPr>
          <p:cNvPr id="3" name="Content Placeholder 2">
            <a:extLst>
              <a:ext uri="{FF2B5EF4-FFF2-40B4-BE49-F238E27FC236}">
                <a16:creationId xmlns:a16="http://schemas.microsoft.com/office/drawing/2014/main" id="{EF4CBD37-B0BA-DD48-06A4-310F3042F741}"/>
              </a:ext>
            </a:extLst>
          </p:cNvPr>
          <p:cNvSpPr>
            <a:spLocks noGrp="1"/>
          </p:cNvSpPr>
          <p:nvPr>
            <p:ph idx="1"/>
          </p:nvPr>
        </p:nvSpPr>
        <p:spPr>
          <a:xfrm>
            <a:off x="636998" y="1489435"/>
            <a:ext cx="10716802" cy="4034672"/>
          </a:xfrm>
        </p:spPr>
        <p:txBody>
          <a:bodyPr>
            <a:normAutofit/>
          </a:bodyPr>
          <a:lstStyle/>
          <a:p>
            <a:pPr algn="just">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Random Forest model's ability to classify and rank the importance of features presents a valuable tool in predicting PCOS. </a:t>
            </a:r>
          </a:p>
          <a:p>
            <a:pPr algn="just">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Random Forest model revealed that the number of follicles in the ovaries, weight gain, hair growth, and skin darkening are the main features that help predict PCOS. </a:t>
            </a:r>
          </a:p>
          <a:p>
            <a:pPr algn="just">
              <a:spcBef>
                <a:spcPts val="0"/>
              </a:spcBef>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These findings could significantly impact the early detection and management of PCOS.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0"/>
              </a:spcBef>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predictive modelling techniques used in this project have broader applications in other domains of data mining, such as identifying risk factors in chronic diseases or tailoring personalized treatment plans in healthcare. </a:t>
            </a:r>
          </a:p>
          <a:p>
            <a:pPr algn="just">
              <a:spcBef>
                <a:spcPts val="0"/>
              </a:spcBef>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approach underscores the versatility of machine learning in extracting actionable insights from complex data sets across multiple disciplines.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0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F609-F01B-9E9F-3A50-982226E11714}"/>
              </a:ext>
            </a:extLst>
          </p:cNvPr>
          <p:cNvSpPr>
            <a:spLocks noGrp="1"/>
          </p:cNvSpPr>
          <p:nvPr>
            <p:ph type="title"/>
          </p:nvPr>
        </p:nvSpPr>
        <p:spPr>
          <a:xfrm>
            <a:off x="838200" y="327417"/>
            <a:ext cx="2630864" cy="426727"/>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9A0F8EA-EA3F-1131-25E2-B1A3106BD2D2}"/>
              </a:ext>
            </a:extLst>
          </p:cNvPr>
          <p:cNvSpPr>
            <a:spLocks noGrp="1"/>
          </p:cNvSpPr>
          <p:nvPr>
            <p:ph idx="1"/>
          </p:nvPr>
        </p:nvSpPr>
        <p:spPr>
          <a:xfrm>
            <a:off x="838200" y="1282045"/>
            <a:ext cx="10515600" cy="5130588"/>
          </a:xfrm>
        </p:spPr>
        <p:txBody>
          <a:bodyPr>
            <a:normAutofit/>
          </a:bodyPr>
          <a:lstStyle/>
          <a:p>
            <a:pPr marL="0" indent="0">
              <a:lnSpc>
                <a:spcPct val="107000"/>
              </a:lnSpc>
              <a:spcAft>
                <a:spcPts val="800"/>
              </a:spcAft>
              <a:buNone/>
            </a:pPr>
            <a:r>
              <a:rPr lang="en-IN" b="1" i="1" kern="100" dirty="0">
                <a:effectLst/>
                <a:latin typeface="Times New Roman" panose="02020603050405020304" pitchFamily="18" charset="0"/>
                <a:ea typeface="Calibri" panose="020F0502020204030204" pitchFamily="34" charset="0"/>
                <a:cs typeface="Times New Roman" panose="02020603050405020304" pitchFamily="18" charset="0"/>
              </a:rPr>
              <a:t>Data mining is central to this project, involving:</a:t>
            </a:r>
            <a:endParaRPr lang="en-IN" b="1" i="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Data Preparation: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Cleaning and preprocessing data to ensure model accuracy.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Exploratory Data Analysis (EDA):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Identifying patterns, correlations, and anomalies in the data.</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Feature Engineering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Enhancing model effectiveness through the development and selection of predictive features.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Predictive Modelling: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Applying and evaluating multiple machine learning models to find the most effective predictor of PCOS.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508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EEAE-1C3C-07DB-2BDC-04738CAF98C3}"/>
              </a:ext>
            </a:extLst>
          </p:cNvPr>
          <p:cNvSpPr>
            <a:spLocks noGrp="1"/>
          </p:cNvSpPr>
          <p:nvPr>
            <p:ph type="title"/>
          </p:nvPr>
        </p:nvSpPr>
        <p:spPr>
          <a:xfrm>
            <a:off x="1197793" y="448820"/>
            <a:ext cx="9796413" cy="464434"/>
          </a:xfrm>
        </p:spPr>
        <p:txBody>
          <a:bodyPr>
            <a:normAutofit fontScale="90000"/>
          </a:bodyPr>
          <a:lstStyle/>
          <a:p>
            <a:r>
              <a:rPr lang="en-IN" b="1" dirty="0">
                <a:latin typeface="Times New Roman" panose="02020603050405020304" pitchFamily="18" charset="0"/>
                <a:cs typeface="Times New Roman" panose="02020603050405020304" pitchFamily="18" charset="0"/>
              </a:rPr>
              <a:t>Data Preparation </a:t>
            </a:r>
          </a:p>
        </p:txBody>
      </p:sp>
      <p:sp>
        <p:nvSpPr>
          <p:cNvPr id="3" name="Content Placeholder 2">
            <a:extLst>
              <a:ext uri="{FF2B5EF4-FFF2-40B4-BE49-F238E27FC236}">
                <a16:creationId xmlns:a16="http://schemas.microsoft.com/office/drawing/2014/main" id="{63E62828-C11B-52FA-197E-53271EF15BEF}"/>
              </a:ext>
            </a:extLst>
          </p:cNvPr>
          <p:cNvSpPr>
            <a:spLocks noGrp="1"/>
          </p:cNvSpPr>
          <p:nvPr>
            <p:ph idx="1"/>
          </p:nvPr>
        </p:nvSpPr>
        <p:spPr>
          <a:xfrm>
            <a:off x="725864" y="1065229"/>
            <a:ext cx="10627936" cy="5111734"/>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Source: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https://www.kaggle.com/code/leylatl/pcos-prediction-randomforest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dataset consists of clinical measurements from women suspected of having PCOS. It consists of  26000 rows and 44 columns. Preprocessing involved several critical steps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779C781-241C-D3F5-3BF4-4D080EC03692}"/>
              </a:ext>
            </a:extLst>
          </p:cNvPr>
          <p:cNvPicPr>
            <a:picLocks noChangeAspect="1"/>
          </p:cNvPicPr>
          <p:nvPr/>
        </p:nvPicPr>
        <p:blipFill>
          <a:blip r:embed="rId3"/>
          <a:stretch>
            <a:fillRect/>
          </a:stretch>
        </p:blipFill>
        <p:spPr>
          <a:xfrm>
            <a:off x="923827" y="2223281"/>
            <a:ext cx="10542309" cy="1902389"/>
          </a:xfrm>
          <a:prstGeom prst="rect">
            <a:avLst/>
          </a:prstGeom>
        </p:spPr>
      </p:pic>
      <p:sp>
        <p:nvSpPr>
          <p:cNvPr id="8" name="TextBox 7">
            <a:extLst>
              <a:ext uri="{FF2B5EF4-FFF2-40B4-BE49-F238E27FC236}">
                <a16:creationId xmlns:a16="http://schemas.microsoft.com/office/drawing/2014/main" id="{7C01EDE0-7A3D-5CF2-0558-2B63AB15C6F0}"/>
              </a:ext>
            </a:extLst>
          </p:cNvPr>
          <p:cNvSpPr txBox="1"/>
          <p:nvPr/>
        </p:nvSpPr>
        <p:spPr>
          <a:xfrm>
            <a:off x="1195921" y="4272677"/>
            <a:ext cx="9998120" cy="2308324"/>
          </a:xfrm>
          <a:prstGeom prst="rect">
            <a:avLst/>
          </a:prstGeom>
          <a:noFill/>
        </p:spPr>
        <p:txBody>
          <a:bodyPr wrap="square" rtlCol="0">
            <a:spAutoFit/>
          </a:bodyPr>
          <a:lstStyle/>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Hormone Levels</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Essential for assessing the hormonal imbalances characteristic of PCOS.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BMI (Body Mass Index)</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An important metric given the relationship between weight and PCOS.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Diastolic Blood Pressure</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Reflects vascular health, which may be affected in PCOS cases.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Systolic Blood Pressure</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Used to assess the risk of hypertension associated with PCOS.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Follicle Number</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A direct indicator of PCOS as it's related to the number of small cysts in the ovaries.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Hair Growth</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Hirsutism is indicative of PCOS due to higher levels of androgens.</a:t>
            </a:r>
          </a:p>
          <a:p>
            <a:pPr marL="285750" indent="-285750"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Skin Darkening</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Can indicate insulin resistance, commonly associated with PCOS.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49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B95-1301-DD50-E93A-EADDD9CA9C97}"/>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Age vs PCOS status</a:t>
            </a:r>
          </a:p>
        </p:txBody>
      </p:sp>
      <p:pic>
        <p:nvPicPr>
          <p:cNvPr id="5" name="Content Placeholder 4">
            <a:extLst>
              <a:ext uri="{FF2B5EF4-FFF2-40B4-BE49-F238E27FC236}">
                <a16:creationId xmlns:a16="http://schemas.microsoft.com/office/drawing/2014/main" id="{130510E9-9E67-BF54-4A74-E65A15E8B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693" y="1253331"/>
            <a:ext cx="5801784" cy="4351338"/>
          </a:xfrm>
        </p:spPr>
      </p:pic>
      <p:sp>
        <p:nvSpPr>
          <p:cNvPr id="6" name="TextBox 5">
            <a:extLst>
              <a:ext uri="{FF2B5EF4-FFF2-40B4-BE49-F238E27FC236}">
                <a16:creationId xmlns:a16="http://schemas.microsoft.com/office/drawing/2014/main" id="{98E6B98C-BF00-A0AB-2244-251F4FE8E074}"/>
              </a:ext>
            </a:extLst>
          </p:cNvPr>
          <p:cNvSpPr txBox="1"/>
          <p:nvPr/>
        </p:nvSpPr>
        <p:spPr>
          <a:xfrm>
            <a:off x="2178505" y="5677166"/>
            <a:ext cx="8312516" cy="646331"/>
          </a:xfrm>
          <a:prstGeom prst="rect">
            <a:avLst/>
          </a:prstGeom>
          <a:noFill/>
        </p:spPr>
        <p:txBody>
          <a:bodyPr wrap="square" rtlCol="0">
            <a:spAutoFit/>
          </a:bodyPr>
          <a:lstStyle/>
          <a:p>
            <a:pPr algn="ct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 distribution shows that PCOS affects a wide range of ages, with a notable number of cases in younger women, suggesting early diagnosis or onset.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71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E0E6-38EB-F01D-72BA-29550B5B89A7}"/>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BMI level by PCOS status</a:t>
            </a:r>
          </a:p>
        </p:txBody>
      </p:sp>
      <p:pic>
        <p:nvPicPr>
          <p:cNvPr id="5" name="Content Placeholder 4">
            <a:extLst>
              <a:ext uri="{FF2B5EF4-FFF2-40B4-BE49-F238E27FC236}">
                <a16:creationId xmlns:a16="http://schemas.microsoft.com/office/drawing/2014/main" id="{292BAEBE-5024-BE23-B216-109593D9B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402838"/>
            <a:ext cx="5801784" cy="4351338"/>
          </a:xfrm>
        </p:spPr>
      </p:pic>
      <p:sp>
        <p:nvSpPr>
          <p:cNvPr id="6" name="TextBox 5">
            <a:extLst>
              <a:ext uri="{FF2B5EF4-FFF2-40B4-BE49-F238E27FC236}">
                <a16:creationId xmlns:a16="http://schemas.microsoft.com/office/drawing/2014/main" id="{AA75A97E-DAD1-C6F9-62E5-AE3227C904CB}"/>
              </a:ext>
            </a:extLst>
          </p:cNvPr>
          <p:cNvSpPr txBox="1"/>
          <p:nvPr/>
        </p:nvSpPr>
        <p:spPr>
          <a:xfrm>
            <a:off x="3503664" y="5569545"/>
            <a:ext cx="5801784" cy="923330"/>
          </a:xfrm>
          <a:prstGeom prst="rect">
            <a:avLst/>
          </a:prstGeom>
          <a:noFill/>
        </p:spPr>
        <p:txBody>
          <a:bodyPr wrap="square" rtlCol="0">
            <a:spAutoFit/>
          </a:bodyPr>
          <a:lstStyle/>
          <a:p>
            <a:pPr algn="ct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PCOS patients appear to have a higher BMI distribution compared to non-PCOS individuals, supporting the link between obesity and PCOS.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19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15EC-4A0A-3DA4-675E-B50825D4C20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Follicle numbers for PCOS positive patients</a:t>
            </a:r>
          </a:p>
        </p:txBody>
      </p:sp>
      <p:pic>
        <p:nvPicPr>
          <p:cNvPr id="5" name="Content Placeholder 4">
            <a:extLst>
              <a:ext uri="{FF2B5EF4-FFF2-40B4-BE49-F238E27FC236}">
                <a16:creationId xmlns:a16="http://schemas.microsoft.com/office/drawing/2014/main" id="{4D7CB56D-B69A-1CAE-ED5A-93E548803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121" y="1253331"/>
            <a:ext cx="5801784" cy="4351338"/>
          </a:xfrm>
        </p:spPr>
      </p:pic>
      <p:sp>
        <p:nvSpPr>
          <p:cNvPr id="6" name="TextBox 5">
            <a:extLst>
              <a:ext uri="{FF2B5EF4-FFF2-40B4-BE49-F238E27FC236}">
                <a16:creationId xmlns:a16="http://schemas.microsoft.com/office/drawing/2014/main" id="{69F1449E-9022-8C02-C607-38367A25E869}"/>
              </a:ext>
            </a:extLst>
          </p:cNvPr>
          <p:cNvSpPr txBox="1"/>
          <p:nvPr/>
        </p:nvSpPr>
        <p:spPr>
          <a:xfrm>
            <a:off x="2603846" y="5755455"/>
            <a:ext cx="6984308" cy="1200329"/>
          </a:xfrm>
          <a:prstGeom prst="rect">
            <a:avLst/>
          </a:prstGeom>
          <a:noFill/>
        </p:spPr>
        <p:txBody>
          <a:bodyPr wrap="square" rtlCol="0">
            <a:spAutoFit/>
          </a:bodyPr>
          <a:lstStyle/>
          <a:p>
            <a:pPr algn="ct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There is significant variation in follicle count between the left and right ovaries in PCOS patients, indicating asymmetry in ovarian activity.</a:t>
            </a:r>
          </a:p>
          <a:p>
            <a:pPr algn="ct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1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4B22-C1C2-753A-3F8F-77182958944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Waist to Hip Ratio by PCOS Status</a:t>
            </a:r>
          </a:p>
        </p:txBody>
      </p:sp>
      <p:pic>
        <p:nvPicPr>
          <p:cNvPr id="5" name="Content Placeholder 4">
            <a:extLst>
              <a:ext uri="{FF2B5EF4-FFF2-40B4-BE49-F238E27FC236}">
                <a16:creationId xmlns:a16="http://schemas.microsoft.com/office/drawing/2014/main" id="{699FC0C6-5AEE-A996-C12A-840DBBE4A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393005"/>
            <a:ext cx="5801784" cy="4351338"/>
          </a:xfrm>
        </p:spPr>
      </p:pic>
      <p:sp>
        <p:nvSpPr>
          <p:cNvPr id="6" name="TextBox 5">
            <a:extLst>
              <a:ext uri="{FF2B5EF4-FFF2-40B4-BE49-F238E27FC236}">
                <a16:creationId xmlns:a16="http://schemas.microsoft.com/office/drawing/2014/main" id="{D901F239-A101-B71A-85FD-B9BC4CFC8D79}"/>
              </a:ext>
            </a:extLst>
          </p:cNvPr>
          <p:cNvSpPr txBox="1"/>
          <p:nvPr/>
        </p:nvSpPr>
        <p:spPr>
          <a:xfrm>
            <a:off x="334459" y="5928852"/>
            <a:ext cx="11857541" cy="369332"/>
          </a:xfrm>
          <a:prstGeom prst="rect">
            <a:avLst/>
          </a:prstGeom>
          <a:noFill/>
        </p:spPr>
        <p:txBody>
          <a:bodyPr wrap="none" rtlCol="0">
            <a:spAutoFit/>
          </a:bodyPr>
          <a:lstStyle/>
          <a:p>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Patients with PCOS tend to have a higher waist-to-hip ratio, which aligns with the common PCOS symptom of central obesity.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037584"/>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1466</TotalTime>
  <Words>1741</Words>
  <Application>Microsoft Office PowerPoint</Application>
  <PresentationFormat>Widescreen</PresentationFormat>
  <Paragraphs>137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Predicting Polycystic Ovary Syndrome Using Machine Learning </vt:lpstr>
      <vt:lpstr>Project Overview </vt:lpstr>
      <vt:lpstr>Problem Statement</vt:lpstr>
      <vt:lpstr>Objectives</vt:lpstr>
      <vt:lpstr>Data Preparation </vt:lpstr>
      <vt:lpstr>Age vs PCOS status</vt:lpstr>
      <vt:lpstr>BMI level by PCOS status</vt:lpstr>
      <vt:lpstr>Follicle numbers for PCOS positive patients</vt:lpstr>
      <vt:lpstr>Waist to Hip Ratio by PCOS Status</vt:lpstr>
      <vt:lpstr>Exploratory Data Analysis</vt:lpstr>
      <vt:lpstr>Fixing Outliers</vt:lpstr>
      <vt:lpstr>Feature Engineering and Dataset Splitting</vt:lpstr>
      <vt:lpstr>Normalizing</vt:lpstr>
      <vt:lpstr>Model selection and training</vt:lpstr>
      <vt:lpstr>Model Evaluation</vt:lpstr>
      <vt:lpstr>PowerPoint Presentation</vt:lpstr>
      <vt:lpstr>Confusion Matrix</vt:lpstr>
      <vt:lpstr>Plotting Evaluation Metrics</vt:lpstr>
      <vt:lpstr>ROC curve</vt:lpstr>
      <vt:lpstr>Classification report </vt:lpstr>
      <vt:lpstr>PowerPoint Presentation</vt:lpstr>
      <vt:lpstr>Hyper-parameter tuning</vt:lpstr>
      <vt:lpstr>PowerPoint Presentation</vt:lpstr>
      <vt:lpstr>PowerPoint Presentation</vt:lpstr>
      <vt:lpstr>PowerPoint Presentation</vt:lpstr>
      <vt:lpstr>PowerPoint Presentation</vt:lpstr>
      <vt:lpstr>PowerPoint Presentation</vt:lpstr>
      <vt:lpstr>PowerPoint Presentation</vt:lpstr>
      <vt:lpstr>Final Model Selection</vt:lpstr>
      <vt:lpstr>PowerPoint Presentation</vt:lpstr>
      <vt:lpstr>PowerPoint Presentation</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Polycystic Ovary Syndrome Using Machine Learning</dc:title>
  <dc:creator>Venkatesh Netha</dc:creator>
  <cp:lastModifiedBy>Venkatesh Netha</cp:lastModifiedBy>
  <cp:revision>12</cp:revision>
  <dcterms:created xsi:type="dcterms:W3CDTF">2024-04-15T04:08:17Z</dcterms:created>
  <dcterms:modified xsi:type="dcterms:W3CDTF">2024-05-01T20:48:43Z</dcterms:modified>
</cp:coreProperties>
</file>