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71" r:id="rId5"/>
    <p:sldId id="272" r:id="rId6"/>
    <p:sldId id="262" r:id="rId7"/>
    <p:sldId id="259" r:id="rId8"/>
    <p:sldId id="263" r:id="rId9"/>
    <p:sldId id="264" r:id="rId10"/>
    <p:sldId id="277" r:id="rId11"/>
    <p:sldId id="265" r:id="rId12"/>
    <p:sldId id="266" r:id="rId13"/>
    <p:sldId id="267" r:id="rId14"/>
    <p:sldId id="273" r:id="rId15"/>
    <p:sldId id="278" r:id="rId16"/>
    <p:sldId id="279" r:id="rId17"/>
    <p:sldId id="280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5AF42E-E260-41CD-9B4C-989820869844}">
          <p14:sldIdLst>
            <p14:sldId id="256"/>
            <p14:sldId id="257"/>
            <p14:sldId id="258"/>
            <p14:sldId id="271"/>
            <p14:sldId id="272"/>
            <p14:sldId id="262"/>
            <p14:sldId id="259"/>
            <p14:sldId id="263"/>
            <p14:sldId id="264"/>
            <p14:sldId id="277"/>
            <p14:sldId id="265"/>
            <p14:sldId id="266"/>
            <p14:sldId id="267"/>
            <p14:sldId id="273"/>
            <p14:sldId id="278"/>
            <p14:sldId id="279"/>
            <p14:sldId id="280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5037732-1558-4619-A748-9F023B7D5720}" type="datetimeFigureOut">
              <a:rPr lang="en-IN" smtClean="0"/>
              <a:t>06-05-2018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F11A4A-2DB8-46AC-AF42-E87721343D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037732-1558-4619-A748-9F023B7D5720}" type="datetimeFigureOut">
              <a:rPr lang="en-IN" smtClean="0"/>
              <a:t>06-05-2018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F11A4A-2DB8-46AC-AF42-E87721343D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037732-1558-4619-A748-9F023B7D5720}" type="datetimeFigureOut">
              <a:rPr lang="en-IN" smtClean="0"/>
              <a:t>06-05-2018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F11A4A-2DB8-46AC-AF42-E87721343D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037732-1558-4619-A748-9F023B7D5720}" type="datetimeFigureOut">
              <a:rPr lang="en-IN" smtClean="0"/>
              <a:t>06-05-2018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F11A4A-2DB8-46AC-AF42-E87721343D8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037732-1558-4619-A748-9F023B7D5720}" type="datetimeFigureOut">
              <a:rPr lang="en-IN" smtClean="0"/>
              <a:t>06-05-2018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F11A4A-2DB8-46AC-AF42-E87721343D8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037732-1558-4619-A748-9F023B7D5720}" type="datetimeFigureOut">
              <a:rPr lang="en-IN" smtClean="0"/>
              <a:t>06-05-2018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F11A4A-2DB8-46AC-AF42-E87721343D8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037732-1558-4619-A748-9F023B7D5720}" type="datetimeFigureOut">
              <a:rPr lang="en-IN" smtClean="0"/>
              <a:t>06-05-2018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F11A4A-2DB8-46AC-AF42-E87721343D8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037732-1558-4619-A748-9F023B7D5720}" type="datetimeFigureOut">
              <a:rPr lang="en-IN" smtClean="0"/>
              <a:t>06-05-2018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F11A4A-2DB8-46AC-AF42-E87721343D83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037732-1558-4619-A748-9F023B7D5720}" type="datetimeFigureOut">
              <a:rPr lang="en-IN" smtClean="0"/>
              <a:t>06-05-2018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F11A4A-2DB8-46AC-AF42-E87721343D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5037732-1558-4619-A748-9F023B7D5720}" type="datetimeFigureOut">
              <a:rPr lang="en-IN" smtClean="0"/>
              <a:t>06-05-2018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F11A4A-2DB8-46AC-AF42-E87721343D8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5037732-1558-4619-A748-9F023B7D5720}" type="datetimeFigureOut">
              <a:rPr lang="en-IN" smtClean="0"/>
              <a:t>06-05-2018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3F11A4A-2DB8-46AC-AF42-E87721343D8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5037732-1558-4619-A748-9F023B7D5720}" type="datetimeFigureOut">
              <a:rPr lang="en-IN" smtClean="0"/>
              <a:t>06-05-2018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3F11A4A-2DB8-46AC-AF42-E87721343D8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2924944"/>
            <a:ext cx="8568952" cy="2952328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 smtClean="0"/>
              <a:t>     GUIDED </a:t>
            </a:r>
            <a:r>
              <a:rPr lang="en-US" sz="2000" dirty="0"/>
              <a:t>BY                                              </a:t>
            </a:r>
            <a:r>
              <a:rPr lang="en-US" sz="2000" dirty="0" smtClean="0"/>
              <a:t>  </a:t>
            </a:r>
            <a:r>
              <a:rPr lang="en-US" sz="2000" dirty="0" smtClean="0"/>
              <a:t>              </a:t>
            </a:r>
            <a:r>
              <a:rPr lang="en-US" sz="2000" dirty="0" smtClean="0"/>
              <a:t>PRESENTED </a:t>
            </a:r>
            <a:r>
              <a:rPr lang="en-US" sz="2000" dirty="0"/>
              <a:t>BY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smtClean="0"/>
              <a:t>  </a:t>
            </a:r>
            <a:r>
              <a:rPr lang="en-US" sz="2000" b="0" dirty="0" err="1" smtClean="0"/>
              <a:t>Asst.Prof.L.BHARGAV</a:t>
            </a:r>
            <a:r>
              <a:rPr lang="en-US" sz="2000" b="0" dirty="0" smtClean="0"/>
              <a:t> </a:t>
            </a:r>
            <a:r>
              <a:rPr lang="en-US" sz="2000" b="0" dirty="0" err="1"/>
              <a:t>KUMAR,M.Tech</a:t>
            </a:r>
            <a:r>
              <a:rPr lang="en-US" sz="2000" b="0" dirty="0"/>
              <a:t>  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 smtClean="0"/>
              <a:t>                                                                   </a:t>
            </a:r>
            <a:r>
              <a:rPr lang="en-US" sz="2000" b="0" dirty="0" smtClean="0"/>
              <a:t>P.GOWRI PRIYA  (14JN1A04B1)</a:t>
            </a: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/>
              <a:t>                                                               </a:t>
            </a:r>
            <a:r>
              <a:rPr lang="en-US" sz="2000" b="0" dirty="0" smtClean="0"/>
              <a:t>    M.KAVYA           (14JN1A0484)</a:t>
            </a: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/>
              <a:t>                                                                </a:t>
            </a:r>
            <a:r>
              <a:rPr lang="en-US" sz="2000" b="0" dirty="0" smtClean="0"/>
              <a:t>   N.USHA RANI     (14JN1A04A0)</a:t>
            </a: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/>
              <a:t>                                                                   </a:t>
            </a:r>
            <a:r>
              <a:rPr lang="en-US" sz="2000" b="0" dirty="0" smtClean="0"/>
              <a:t>M.ARATHI PRIYA(14JN1A0481)</a:t>
            </a: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/>
              <a:t>                                                                   </a:t>
            </a:r>
            <a:r>
              <a:rPr lang="en-US" sz="2000" b="0" dirty="0" smtClean="0"/>
              <a:t>P.SIREESHA        </a:t>
            </a:r>
            <a:r>
              <a:rPr lang="en-US" sz="2000" b="0" dirty="0" smtClean="0"/>
              <a:t>(14JN1A04B0)</a:t>
            </a:r>
            <a:r>
              <a:rPr lang="en-US" sz="2000" b="0" dirty="0" smtClean="0"/>
              <a:t>                                                      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814452"/>
            <a:ext cx="754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7584" y="498261"/>
            <a:ext cx="7272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DESIGN AND SIMULATION OF ADVANCED ENCRYPTION STANDARD</a:t>
            </a:r>
            <a:endParaRPr lang="en-IN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954" y="1628800"/>
            <a:ext cx="1728192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49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S BOX:</a:t>
            </a:r>
            <a:endParaRPr lang="en-IN" sz="36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91" y="1481138"/>
            <a:ext cx="696301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914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N" dirty="0" smtClean="0"/>
              <a:t>The Shift Row transformation comprises of four basic steps.</a:t>
            </a:r>
          </a:p>
          <a:p>
            <a:pPr marL="109728" indent="0">
              <a:buNone/>
            </a:pPr>
            <a:r>
              <a:rPr lang="en-IN" dirty="0"/>
              <a:t> </a:t>
            </a:r>
            <a:r>
              <a:rPr lang="en-IN" dirty="0" smtClean="0"/>
              <a:t>           </a:t>
            </a:r>
          </a:p>
          <a:p>
            <a:pPr marL="109728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SHIFT ROW:</a:t>
            </a:r>
            <a:endParaRPr lang="en-IN" sz="3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80928"/>
            <a:ext cx="532859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2985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r>
              <a:rPr lang="en-IN" dirty="0" smtClean="0"/>
              <a:t>  The </a:t>
            </a:r>
            <a:r>
              <a:rPr lang="en-IN" dirty="0"/>
              <a:t>M</a:t>
            </a:r>
            <a:r>
              <a:rPr lang="en-IN" dirty="0" smtClean="0"/>
              <a:t>ix column transformation replaces each byte of a column by a function of all the bytes in the same column.</a:t>
            </a:r>
          </a:p>
          <a:p>
            <a:pPr marL="109728" indent="0" algn="just">
              <a:buNone/>
            </a:pPr>
            <a:r>
              <a:rPr lang="en-IN" dirty="0"/>
              <a:t> </a:t>
            </a:r>
            <a:r>
              <a:rPr lang="en-IN" dirty="0" smtClean="0"/>
              <a:t>              </a:t>
            </a:r>
          </a:p>
          <a:p>
            <a:pPr marL="109728" indent="0" algn="just">
              <a:buNone/>
            </a:pPr>
            <a:r>
              <a:rPr lang="en-IN" dirty="0"/>
              <a:t> </a:t>
            </a:r>
            <a:r>
              <a:rPr lang="en-IN" dirty="0" smtClean="0"/>
              <a:t>             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MIX COLUMNS:</a:t>
            </a:r>
            <a:endParaRPr lang="en-IN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852936"/>
            <a:ext cx="5112568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778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481328"/>
            <a:ext cx="4104456" cy="4525963"/>
          </a:xfrm>
        </p:spPr>
        <p:txBody>
          <a:bodyPr/>
          <a:lstStyle/>
          <a:p>
            <a:pPr marL="109728" indent="0">
              <a:buNone/>
            </a:pPr>
            <a:r>
              <a:rPr lang="en-IN" dirty="0"/>
              <a:t> </a:t>
            </a:r>
            <a:r>
              <a:rPr lang="en-IN" dirty="0" smtClean="0"/>
              <a:t>    In the Add Round Key step, the sub key is combined with the state. Each round has its own round key that is derived from the original 128-bit encryption key.</a:t>
            </a:r>
          </a:p>
          <a:p>
            <a:pPr marL="109728" indent="0" algn="just">
              <a:buNone/>
            </a:pPr>
            <a:r>
              <a:rPr lang="en-IN" dirty="0"/>
              <a:t> </a:t>
            </a:r>
            <a:r>
              <a:rPr lang="en-IN" dirty="0" smtClean="0"/>
              <a:t>                  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ADD ROUND KEY :</a:t>
            </a:r>
            <a:endParaRPr lang="en-IN" sz="36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638463"/>
            <a:ext cx="4536504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4587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N" dirty="0" smtClean="0"/>
              <a:t>For decryption, each round consists of following four steps:</a:t>
            </a:r>
          </a:p>
          <a:p>
            <a:pPr marL="109728" indent="0">
              <a:buNone/>
            </a:pPr>
            <a:r>
              <a:rPr lang="en-IN" dirty="0" smtClean="0"/>
              <a:t>1.Inv Sub Bytes</a:t>
            </a:r>
          </a:p>
          <a:p>
            <a:pPr marL="109728" indent="0">
              <a:buNone/>
            </a:pPr>
            <a:r>
              <a:rPr lang="en-IN" dirty="0" smtClean="0"/>
              <a:t>2.Inv Shift Row</a:t>
            </a:r>
          </a:p>
          <a:p>
            <a:pPr marL="109728" indent="0">
              <a:buNone/>
            </a:pPr>
            <a:r>
              <a:rPr lang="en-IN" dirty="0" smtClean="0"/>
              <a:t>3.Inv Mix Column</a:t>
            </a:r>
          </a:p>
          <a:p>
            <a:pPr marL="109728" indent="0">
              <a:buNone/>
            </a:pPr>
            <a:r>
              <a:rPr lang="en-IN" dirty="0" smtClean="0"/>
              <a:t>4.Inv Add Round Key</a:t>
            </a:r>
          </a:p>
          <a:p>
            <a:pPr marL="109728" indent="0">
              <a:buNone/>
            </a:pPr>
            <a:r>
              <a:rPr lang="en-IN" dirty="0" smtClean="0"/>
              <a:t>          The </a:t>
            </a:r>
            <a:r>
              <a:rPr lang="en-IN" dirty="0"/>
              <a:t>process of Decryption is same as Encryption.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DECRYPTION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383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N" dirty="0" smtClean="0"/>
              <a:t>The simulation waveforms for AES is mentioned below.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1" y="2332856"/>
            <a:ext cx="7920881" cy="373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94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68760"/>
            <a:ext cx="8229600" cy="4248472"/>
          </a:xfrm>
        </p:spPr>
      </p:pic>
    </p:spTree>
    <p:extLst>
      <p:ext uri="{BB962C8B-B14F-4D97-AF65-F5344CB8AC3E}">
        <p14:creationId xmlns:p14="http://schemas.microsoft.com/office/powerpoint/2010/main" val="1644632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8229600" cy="4032448"/>
          </a:xfrm>
        </p:spPr>
      </p:pic>
    </p:spTree>
    <p:extLst>
      <p:ext uri="{BB962C8B-B14F-4D97-AF65-F5344CB8AC3E}">
        <p14:creationId xmlns:p14="http://schemas.microsoft.com/office/powerpoint/2010/main" val="319127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en-IN" dirty="0" smtClean="0"/>
              <a:t>                     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2060848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            </a:t>
            </a:r>
            <a:endParaRPr lang="en-IN" dirty="0"/>
          </a:p>
        </p:txBody>
      </p:sp>
      <p:sp>
        <p:nvSpPr>
          <p:cNvPr id="4" name="WordArt 6"/>
          <p:cNvSpPr>
            <a:spLocks noChangeArrowheads="1" noChangeShapeType="1" noTextEdit="1"/>
          </p:cNvSpPr>
          <p:nvPr/>
        </p:nvSpPr>
        <p:spPr bwMode="auto">
          <a:xfrm>
            <a:off x="1752600" y="1447800"/>
            <a:ext cx="5562600" cy="2971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0" cap="none" spc="0" normalizeH="0" baseline="0" noProof="0" dirty="0">
                <a:ln w="9525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DBF5F9">
                    <a:lumMod val="25000"/>
                  </a:srgbClr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uLnTx/>
                <a:uFillTx/>
                <a:latin typeface="Palace Script MT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0538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</a:p>
          <a:p>
            <a:r>
              <a:rPr lang="en-IN" dirty="0" smtClean="0"/>
              <a:t>EXISTING METHODS</a:t>
            </a:r>
          </a:p>
          <a:p>
            <a:r>
              <a:rPr lang="en-IN" dirty="0" smtClean="0"/>
              <a:t>PROPOSED METHOD</a:t>
            </a:r>
          </a:p>
          <a:p>
            <a:r>
              <a:rPr lang="en-IN" dirty="0" smtClean="0"/>
              <a:t>BLOCK DIAGRAM</a:t>
            </a:r>
          </a:p>
          <a:p>
            <a:r>
              <a:rPr lang="en-IN" dirty="0" smtClean="0"/>
              <a:t>OPERATION</a:t>
            </a:r>
          </a:p>
          <a:p>
            <a:r>
              <a:rPr lang="en-IN" dirty="0" smtClean="0"/>
              <a:t>ENCRYPTION</a:t>
            </a:r>
          </a:p>
          <a:p>
            <a:r>
              <a:rPr lang="en-IN" dirty="0" smtClean="0"/>
              <a:t>DECRYPTION</a:t>
            </a:r>
          </a:p>
          <a:p>
            <a:r>
              <a:rPr lang="en-IN" dirty="0" smtClean="0"/>
              <a:t>RESULTS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109728" indent="0">
              <a:buNone/>
            </a:pP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853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 smtClean="0"/>
              <a:t>     To achieve the requirements for secrecy, integrity and non repudiation of exchanged information, transmission of secret data over the communication.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OBJECTIVE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51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/>
          </a:bodyPr>
          <a:lstStyle/>
          <a:p>
            <a:r>
              <a:rPr lang="en-IN" dirty="0" smtClean="0"/>
              <a:t>DES</a:t>
            </a:r>
          </a:p>
          <a:p>
            <a:r>
              <a:rPr lang="en-IN" dirty="0" smtClean="0"/>
              <a:t>3-DES</a:t>
            </a:r>
          </a:p>
          <a:p>
            <a:pPr marL="109728" indent="0">
              <a:buNone/>
            </a:pPr>
            <a:r>
              <a:rPr lang="en-IN" dirty="0" smtClean="0"/>
              <a:t>DISADVANTAGES OF DES,3-DES: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There is a weakness in the design of the cipher.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 box creates same output with two chosen input.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3-DES is not practical when used to encrypt large messages.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These are applicable for only software implementation.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EXISTING 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03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196752"/>
            <a:ext cx="8229600" cy="4525963"/>
          </a:xfrm>
        </p:spPr>
        <p:txBody>
          <a:bodyPr/>
          <a:lstStyle/>
          <a:p>
            <a:r>
              <a:rPr lang="en-IN" dirty="0" smtClean="0"/>
              <a:t>AES</a:t>
            </a:r>
          </a:p>
          <a:p>
            <a:pPr marL="109728" indent="0">
              <a:buNone/>
            </a:pPr>
            <a:r>
              <a:rPr lang="en-IN" dirty="0" smtClean="0"/>
              <a:t>ADVANTAGES: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AES is more secure 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AES supports larger key sizes than 3DES.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AES is faster in both hardware and software.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AES is required by the latest U.S. and international standards.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64096"/>
          </a:xfrm>
        </p:spPr>
        <p:txBody>
          <a:bodyPr>
            <a:normAutofit/>
          </a:bodyPr>
          <a:lstStyle/>
          <a:p>
            <a:r>
              <a:rPr lang="en-IN" dirty="0" smtClean="0"/>
              <a:t>PROPOSED METHOD: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63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 DIAGRAM</a:t>
            </a:r>
            <a:endParaRPr lang="en-IN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7776864" cy="494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71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r>
              <a:rPr lang="en-IN" dirty="0" smtClean="0"/>
              <a:t>      AES algorithm is a symmetric-key cipher, in which both the sender and receiver use a single key for encryption as well as for decryption. The length of data block is 128 bits. AES algorithm is also an iterative algorithm .Each iteration can be called a round, and the total number of rounds is 10, when key length is 128 respectively.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IN" dirty="0" smtClean="0"/>
              <a:t>OPERATION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19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N" dirty="0" smtClean="0"/>
              <a:t>For encryption, each round consists of the following four steps:</a:t>
            </a:r>
          </a:p>
          <a:p>
            <a:r>
              <a:rPr lang="en-IN" dirty="0" smtClean="0"/>
              <a:t>Sub Bytes</a:t>
            </a:r>
          </a:p>
          <a:p>
            <a:r>
              <a:rPr lang="en-IN" dirty="0" smtClean="0"/>
              <a:t>Shift Rows </a:t>
            </a:r>
          </a:p>
          <a:p>
            <a:r>
              <a:rPr lang="en-IN" dirty="0" smtClean="0"/>
              <a:t>Mix Columns</a:t>
            </a:r>
          </a:p>
          <a:p>
            <a:r>
              <a:rPr lang="en-IN" dirty="0" smtClean="0"/>
              <a:t>Add Round Key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ENCRYPTION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312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r>
              <a:rPr lang="en-IN" dirty="0" smtClean="0"/>
              <a:t>Sub Bytes is the first transformation used at the first site. S box is used in sub byte transformation.                </a:t>
            </a:r>
          </a:p>
          <a:p>
            <a:pPr marL="109728" indent="0" algn="just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 SUB BYTES:</a:t>
            </a:r>
            <a:endParaRPr lang="en-IN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84984"/>
            <a:ext cx="4176464" cy="251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673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575</TotalTime>
  <Words>390</Words>
  <Application>Microsoft Office PowerPoint</Application>
  <PresentationFormat>On-screen Show (4:3)</PresentationFormat>
  <Paragraphs>65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     GUIDED BY                                                              PRESENTED BY      Asst.Prof.L.BHARGAV KUMAR,M.Tech                                                                       P.GOWRI PRIYA  (14JN1A04B1)                                                                    M.KAVYA           (14JN1A0484)                                                                    N.USHA RANI     (14JN1A04A0)                                                                    M.ARATHI PRIYA(14JN1A0481)                                                                    P.SIREESHA        (14JN1A04B0)                                                         </vt:lpstr>
      <vt:lpstr>CONTENTS</vt:lpstr>
      <vt:lpstr>OBJECTIVE</vt:lpstr>
      <vt:lpstr>EXISTING METHODS</vt:lpstr>
      <vt:lpstr>PROPOSED METHOD:</vt:lpstr>
      <vt:lpstr>BLOCK DIAGRAM</vt:lpstr>
      <vt:lpstr>OPERATION</vt:lpstr>
      <vt:lpstr>ENCRYPTION</vt:lpstr>
      <vt:lpstr> SUB BYTES:</vt:lpstr>
      <vt:lpstr>S BOX:</vt:lpstr>
      <vt:lpstr>SHIFT ROW:</vt:lpstr>
      <vt:lpstr>MIX COLUMNS:</vt:lpstr>
      <vt:lpstr>ADD ROUND KEY :</vt:lpstr>
      <vt:lpstr>DECRYPTION</vt:lpstr>
      <vt:lpstr>RESULTS</vt:lpstr>
      <vt:lpstr>PowerPoint Presentation</vt:lpstr>
      <vt:lpstr>PowerPoint Presentation</vt:lpstr>
      <vt:lpstr>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128 BIT ADVANCED ENCRYPTION STANDARD</dc:title>
  <dc:creator>Dell</dc:creator>
  <cp:lastModifiedBy>Dell</cp:lastModifiedBy>
  <cp:revision>42</cp:revision>
  <dcterms:created xsi:type="dcterms:W3CDTF">2018-02-08T04:00:43Z</dcterms:created>
  <dcterms:modified xsi:type="dcterms:W3CDTF">2018-05-06T12:08:00Z</dcterms:modified>
</cp:coreProperties>
</file>