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26D8-154C-4967-9A85-590B0E2BD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155251-9395-428A-82BD-EFC98F33A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CB58C-4EDD-48C1-B1FA-01D746E800D6}"/>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C0ABCB61-76A3-4DDC-A664-ACC0E0399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2208D-67A9-4B9B-8098-98D922DE9FBC}"/>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82573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0395-4A00-4A67-8E8A-767D3D41B9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5C9C78-BC89-4BA7-9F64-0DA848FF0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D1A86-D9CF-49BF-8498-0C9856ED3D85}"/>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65BD9806-15C6-4117-90A9-A2A4E8D4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549BA-51D6-4722-802F-CE6C1A8DD76E}"/>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103240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4A34A-4976-480B-A8C1-32EC9B66B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D8D912-6BF4-4CC8-BDC1-DC68FA216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D3DB7-62DE-4715-B902-4354802CFD53}"/>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D00D981E-3037-485A-A64F-7A0BA7FF0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56424-A01E-48B5-AFC0-85E76A7DAF18}"/>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272277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6C4D-01F3-439C-B26C-9903582CD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C05E2-76E2-452E-9E46-E06B7DD57B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4A639-6EB7-4D45-B826-AABEE11BC2CD}"/>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B702832D-EE94-4B1A-A6F2-C487C3A1C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95FA-8C5C-423B-97F0-314581538AF7}"/>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152417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BADD-00F3-4587-BD34-010D6C2E3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DAFDD-D80D-4371-947C-735014C61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2123C-2C18-4741-A00D-862E154C6B73}"/>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467BB374-DC6A-45F7-AFC7-145264CFE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71271-F9CD-4258-B75C-B0714AB229C5}"/>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34399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AACB-4F63-4A0A-9C90-714685E1C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2FE8C-E31A-421C-9876-A32E01DE30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7F2EA-218C-4600-B7C5-1923154FF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22FB5A-1056-4BB0-BBAA-B1EE61E7BABA}"/>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6" name="Footer Placeholder 5">
            <a:extLst>
              <a:ext uri="{FF2B5EF4-FFF2-40B4-BE49-F238E27FC236}">
                <a16:creationId xmlns:a16="http://schemas.microsoft.com/office/drawing/2014/main" id="{166C0135-EC2F-435F-BC39-1FEAABDFF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69624-963A-4BB7-86E0-13C12258ADD6}"/>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129101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9A8F-E480-4882-B054-2551C72C1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5BD67-AB36-4358-814B-264F648CC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ED596-17DA-46ED-8750-3DBC0DE76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878C60-F163-4CEA-B03C-B35C787F9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5FF6FA-A1F4-4A90-B2D4-B3D3B6F64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DB42F-9EF5-489E-8A5D-80737BCB4B11}"/>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8" name="Footer Placeholder 7">
            <a:extLst>
              <a:ext uri="{FF2B5EF4-FFF2-40B4-BE49-F238E27FC236}">
                <a16:creationId xmlns:a16="http://schemas.microsoft.com/office/drawing/2014/main" id="{131D1132-CD81-4DCE-811F-819C67226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7AA91-01C0-4CD5-AB3C-40F6D3FB7030}"/>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195918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B8BC-3465-48F6-A981-423823E622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5E3F-F576-4F78-8E16-0DA9A1D228ED}"/>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4" name="Footer Placeholder 3">
            <a:extLst>
              <a:ext uri="{FF2B5EF4-FFF2-40B4-BE49-F238E27FC236}">
                <a16:creationId xmlns:a16="http://schemas.microsoft.com/office/drawing/2014/main" id="{1E731D02-47B1-454B-B8C4-D96BBE4A9D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5C0BC-BD98-4543-BDC0-00A52D684002}"/>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70998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B6ACB-5B14-4A6A-B248-216E059A3168}"/>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3" name="Footer Placeholder 2">
            <a:extLst>
              <a:ext uri="{FF2B5EF4-FFF2-40B4-BE49-F238E27FC236}">
                <a16:creationId xmlns:a16="http://schemas.microsoft.com/office/drawing/2014/main" id="{25C42D0C-2D34-4400-99E5-6D12DC3D0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09926-C8E1-4E23-95D8-99B510343509}"/>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314110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1AEB-AD2F-4144-982D-771147A67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96F82F-C48C-45FA-A5A4-5AEFB3F6C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9C3841-646F-4A1E-9971-7184AA73D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2D786-C25B-4DA8-A273-E7E020E3AC04}"/>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6" name="Footer Placeholder 5">
            <a:extLst>
              <a:ext uri="{FF2B5EF4-FFF2-40B4-BE49-F238E27FC236}">
                <a16:creationId xmlns:a16="http://schemas.microsoft.com/office/drawing/2014/main" id="{E49AB259-F21C-4A10-AA5C-0F71DAC5C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76A21-1024-41CE-A0E6-3466C00B5C75}"/>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389398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CE73-2B37-47F3-89FC-F0B28BF15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D0DED3-259B-45BF-B9D6-C495D2138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44656-AE84-4DF6-A4DB-87234D33B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C76D9-ADB2-4AB0-9023-FD5D2604FEA8}"/>
              </a:ext>
            </a:extLst>
          </p:cNvPr>
          <p:cNvSpPr>
            <a:spLocks noGrp="1"/>
          </p:cNvSpPr>
          <p:nvPr>
            <p:ph type="dt" sz="half" idx="10"/>
          </p:nvPr>
        </p:nvSpPr>
        <p:spPr/>
        <p:txBody>
          <a:bodyPr/>
          <a:lstStyle/>
          <a:p>
            <a:fld id="{7EB38D7E-D4B7-4EFE-B279-3FAF66490914}" type="datetimeFigureOut">
              <a:rPr lang="en-US" smtClean="0"/>
              <a:t>2/10/2022</a:t>
            </a:fld>
            <a:endParaRPr lang="en-US"/>
          </a:p>
        </p:txBody>
      </p:sp>
      <p:sp>
        <p:nvSpPr>
          <p:cNvPr id="6" name="Footer Placeholder 5">
            <a:extLst>
              <a:ext uri="{FF2B5EF4-FFF2-40B4-BE49-F238E27FC236}">
                <a16:creationId xmlns:a16="http://schemas.microsoft.com/office/drawing/2014/main" id="{ED07D778-1B44-4808-B353-682A441C9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5BF67-4F17-42F8-A5EE-09548193DDA1}"/>
              </a:ext>
            </a:extLst>
          </p:cNvPr>
          <p:cNvSpPr>
            <a:spLocks noGrp="1"/>
          </p:cNvSpPr>
          <p:nvPr>
            <p:ph type="sldNum" sz="quarter" idx="12"/>
          </p:nvPr>
        </p:nvSpPr>
        <p:spPr/>
        <p:txBody>
          <a:bodyPr/>
          <a:lstStyle/>
          <a:p>
            <a:fld id="{5E5C3BC5-F051-498F-9533-9E7F1833D605}" type="slidenum">
              <a:rPr lang="en-US" smtClean="0"/>
              <a:t>‹#›</a:t>
            </a:fld>
            <a:endParaRPr lang="en-US"/>
          </a:p>
        </p:txBody>
      </p:sp>
    </p:spTree>
    <p:extLst>
      <p:ext uri="{BB962C8B-B14F-4D97-AF65-F5344CB8AC3E}">
        <p14:creationId xmlns:p14="http://schemas.microsoft.com/office/powerpoint/2010/main" val="225732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C79DC-CBFC-44DA-96A7-2D97E8255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19E00B-0D3D-4ACA-8E96-1F0288117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D3989-6FF5-48B4-8EA7-D603FFC30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38D7E-D4B7-4EFE-B279-3FAF66490914}" type="datetimeFigureOut">
              <a:rPr lang="en-US" smtClean="0"/>
              <a:t>2/10/2022</a:t>
            </a:fld>
            <a:endParaRPr lang="en-US"/>
          </a:p>
        </p:txBody>
      </p:sp>
      <p:sp>
        <p:nvSpPr>
          <p:cNvPr id="5" name="Footer Placeholder 4">
            <a:extLst>
              <a:ext uri="{FF2B5EF4-FFF2-40B4-BE49-F238E27FC236}">
                <a16:creationId xmlns:a16="http://schemas.microsoft.com/office/drawing/2014/main" id="{6E419F7B-0284-431E-A16E-CA1B6F2E3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FFC7BD-06B3-4972-9370-D3ED8F0E3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C3BC5-F051-498F-9533-9E7F1833D605}" type="slidenum">
              <a:rPr lang="en-US" smtClean="0"/>
              <a:t>‹#›</a:t>
            </a:fld>
            <a:endParaRPr lang="en-US"/>
          </a:p>
        </p:txBody>
      </p:sp>
    </p:spTree>
    <p:extLst>
      <p:ext uri="{BB962C8B-B14F-4D97-AF65-F5344CB8AC3E}">
        <p14:creationId xmlns:p14="http://schemas.microsoft.com/office/powerpoint/2010/main" val="271901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E6B78D8-5DEB-4334-A7F5-E95E9CE1EFD5}"/>
              </a:ext>
            </a:extLst>
          </p:cNvPr>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Multi Threading</a:t>
            </a:r>
          </a:p>
        </p:txBody>
      </p:sp>
      <p:sp>
        <p:nvSpPr>
          <p:cNvPr id="3" name="Subtitle 2">
            <a:extLst>
              <a:ext uri="{FF2B5EF4-FFF2-40B4-BE49-F238E27FC236}">
                <a16:creationId xmlns:a16="http://schemas.microsoft.com/office/drawing/2014/main" id="{4408CA7D-A653-4E5E-B84C-6CA93DE29647}"/>
              </a:ext>
            </a:extLst>
          </p:cNvPr>
          <p:cNvSpPr>
            <a:spLocks noGrp="1"/>
          </p:cNvSpPr>
          <p:nvPr>
            <p:ph type="subTitle" idx="1"/>
          </p:nvPr>
        </p:nvSpPr>
        <p:spPr>
          <a:xfrm>
            <a:off x="1367624" y="2490436"/>
            <a:ext cx="9708995" cy="3567173"/>
          </a:xfrm>
        </p:spPr>
        <p:txBody>
          <a:bodyPr vert="horz" lIns="91440" tIns="45720" rIns="91440" bIns="45720" rtlCol="0" anchor="ctr">
            <a:normAutofit/>
          </a:bodyPr>
          <a:lstStyle/>
          <a:p>
            <a:pPr marL="342900" indent="-228600" algn="l">
              <a:buFont typeface="Arial" panose="020B0604020202020204" pitchFamily="34" charset="0"/>
              <a:buChar char="•"/>
            </a:pPr>
            <a:r>
              <a:rPr lang="en-US" sz="2600" dirty="0"/>
              <a:t>Concurrent execution of different tasks of same program at the same time we called it as multi threading.</a:t>
            </a:r>
          </a:p>
          <a:p>
            <a:pPr marL="342900" indent="-228600" algn="l">
              <a:buFont typeface="Arial" panose="020B0604020202020204" pitchFamily="34" charset="0"/>
              <a:buChar char="•"/>
            </a:pPr>
            <a:r>
              <a:rPr lang="en-US" sz="2600" dirty="0"/>
              <a:t>Which improves the CPU utilization.</a:t>
            </a:r>
          </a:p>
          <a:p>
            <a:pPr marL="342900" indent="-228600" algn="l">
              <a:buFont typeface="Arial" panose="020B0604020202020204" pitchFamily="34" charset="0"/>
              <a:buChar char="•"/>
            </a:pPr>
            <a:r>
              <a:rPr lang="en-US" sz="2600" dirty="0"/>
              <a:t>Context Switching takes less time.</a:t>
            </a:r>
          </a:p>
          <a:p>
            <a:pPr marL="342900" indent="-228600" algn="l">
              <a:buFont typeface="Arial" panose="020B0604020202020204" pitchFamily="34" charset="0"/>
              <a:buChar char="•"/>
            </a:pPr>
            <a:r>
              <a:rPr lang="en-US" sz="2600" b="0" i="0" dirty="0">
                <a:effectLst/>
              </a:rPr>
              <a:t>The users are not blocked because threads are independent, and we can perform multiple operations at times</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425939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DF35A-BF4A-48E9-9795-BC03F95FC04C}"/>
              </a:ext>
            </a:extLst>
          </p:cNvPr>
          <p:cNvSpPr>
            <a:spLocks noGrp="1"/>
          </p:cNvSpPr>
          <p:nvPr>
            <p:ph type="title"/>
          </p:nvPr>
        </p:nvSpPr>
        <p:spPr>
          <a:xfrm>
            <a:off x="630936" y="639520"/>
            <a:ext cx="3429000" cy="1719072"/>
          </a:xfrm>
        </p:spPr>
        <p:txBody>
          <a:bodyPr anchor="b">
            <a:normAutofit/>
          </a:bodyPr>
          <a:lstStyle/>
          <a:p>
            <a:r>
              <a:rPr lang="en-US" sz="5400" b="1" dirty="0"/>
              <a:t>Thread Life Cycle</a:t>
            </a:r>
          </a:p>
        </p:txBody>
      </p:sp>
      <p:sp>
        <p:nvSpPr>
          <p:cNvPr id="10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Thread Life Cycle in Java">
            <a:extLst>
              <a:ext uri="{FF2B5EF4-FFF2-40B4-BE49-F238E27FC236}">
                <a16:creationId xmlns:a16="http://schemas.microsoft.com/office/drawing/2014/main" id="{3F8CAA56-A5E9-42C9-A111-37417630CE27}"/>
              </a:ext>
            </a:extLst>
          </p:cNvPr>
          <p:cNvSpPr>
            <a:spLocks noGrp="1" noChangeAspect="1" noChangeArrowheads="1"/>
          </p:cNvSpPr>
          <p:nvPr>
            <p:ph idx="1"/>
          </p:nvPr>
        </p:nvSpPr>
        <p:spPr bwMode="auto">
          <a:xfrm>
            <a:off x="630936" y="2807208"/>
            <a:ext cx="3429000" cy="341071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t" anchorCtr="0" compatLnSpc="1">
            <a:prstTxWarp prst="textNoShape">
              <a:avLst/>
            </a:prstTxWarp>
            <a:normAutofit/>
          </a:bodyPr>
          <a:lstStyle/>
          <a:p>
            <a:pPr marL="0" indent="0">
              <a:buNone/>
            </a:pPr>
            <a:endParaRPr lang="en-US" sz="2200" dirty="0"/>
          </a:p>
          <a:p>
            <a:pPr marL="0" indent="0">
              <a:buNone/>
            </a:pPr>
            <a:endParaRPr lang="en-US" sz="2200" dirty="0"/>
          </a:p>
        </p:txBody>
      </p:sp>
      <p:pic>
        <p:nvPicPr>
          <p:cNvPr id="1028" name="Picture 4" descr="Thread Life Cycle in Java">
            <a:extLst>
              <a:ext uri="{FF2B5EF4-FFF2-40B4-BE49-F238E27FC236}">
                <a16:creationId xmlns:a16="http://schemas.microsoft.com/office/drawing/2014/main" id="{2ED194D7-9ACC-4C31-AA6F-EF909F806B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3686" y="640080"/>
            <a:ext cx="6236760"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8EF2F0A-2498-42A4-BD50-73FDAC484210}"/>
              </a:ext>
            </a:extLst>
          </p:cNvPr>
          <p:cNvSpPr>
            <a:spLocks noChangeArrowheads="1"/>
          </p:cNvSpPr>
          <p:nvPr/>
        </p:nvSpPr>
        <p:spPr bwMode="auto">
          <a:xfrm>
            <a:off x="5971605" y="-18466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1000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792CBA-E776-462A-93E1-17BE9A42613E}"/>
              </a:ext>
            </a:extLst>
          </p:cNvPr>
          <p:cNvSpPr>
            <a:spLocks noGrp="1"/>
          </p:cNvSpPr>
          <p:nvPr>
            <p:ph type="title"/>
          </p:nvPr>
        </p:nvSpPr>
        <p:spPr>
          <a:xfrm>
            <a:off x="958506" y="795407"/>
            <a:ext cx="10264697" cy="1115586"/>
          </a:xfrm>
        </p:spPr>
        <p:txBody>
          <a:bodyPr>
            <a:normAutofit/>
          </a:bodyPr>
          <a:lstStyle/>
          <a:p>
            <a:r>
              <a:rPr lang="en-US" sz="4000" b="1" dirty="0">
                <a:solidFill>
                  <a:srgbClr val="FFFFFF"/>
                </a:solidFill>
                <a:latin typeface="Source Sans Pro" panose="020B0503030403020204" pitchFamily="34" charset="0"/>
                <a:ea typeface="Source Sans Pro" panose="020B0503030403020204" pitchFamily="34" charset="0"/>
              </a:rPr>
              <a:t>Definitions</a:t>
            </a:r>
          </a:p>
        </p:txBody>
      </p:sp>
      <p:sp>
        <p:nvSpPr>
          <p:cNvPr id="3" name="Content Placeholder 2">
            <a:extLst>
              <a:ext uri="{FF2B5EF4-FFF2-40B4-BE49-F238E27FC236}">
                <a16:creationId xmlns:a16="http://schemas.microsoft.com/office/drawing/2014/main" id="{05E08259-E750-41D6-A565-D8400EF62F4A}"/>
              </a:ext>
            </a:extLst>
          </p:cNvPr>
          <p:cNvSpPr>
            <a:spLocks noGrp="1"/>
          </p:cNvSpPr>
          <p:nvPr>
            <p:ph idx="1"/>
          </p:nvPr>
        </p:nvSpPr>
        <p:spPr>
          <a:xfrm>
            <a:off x="1367624" y="2336863"/>
            <a:ext cx="9708995" cy="4685813"/>
          </a:xfrm>
        </p:spPr>
        <p:txBody>
          <a:bodyPr anchor="ctr">
            <a:normAutofit/>
          </a:bodyPr>
          <a:lstStyle/>
          <a:p>
            <a:pPr>
              <a:buFont typeface="Wingdings" panose="05000000000000000000" pitchFamily="2" charset="2"/>
              <a:buChar char="§"/>
            </a:pPr>
            <a:r>
              <a:rPr lang="en-US" sz="2000" b="1" i="0" dirty="0">
                <a:effectLst/>
              </a:rPr>
              <a:t>New:</a:t>
            </a:r>
            <a:r>
              <a:rPr lang="en-US" sz="2000" b="0" i="0" dirty="0">
                <a:effectLst/>
              </a:rPr>
              <a:t> In this phase, the thread is created using class “Thread class". It remains in this state till the program </a:t>
            </a:r>
            <a:r>
              <a:rPr lang="en-US" sz="2000" b="1" i="0" dirty="0">
                <a:effectLst/>
              </a:rPr>
              <a:t>starts</a:t>
            </a:r>
            <a:r>
              <a:rPr lang="en-US" sz="2000" b="0" i="0" dirty="0">
                <a:effectLst/>
              </a:rPr>
              <a:t> the thread.</a:t>
            </a:r>
          </a:p>
          <a:p>
            <a:pPr>
              <a:buFont typeface="Wingdings" panose="05000000000000000000" pitchFamily="2" charset="2"/>
              <a:buChar char="§"/>
            </a:pPr>
            <a:r>
              <a:rPr lang="en-US" sz="2000" b="1" i="0" dirty="0">
                <a:effectLst/>
              </a:rPr>
              <a:t>Runnable:</a:t>
            </a:r>
            <a:r>
              <a:rPr lang="en-US" sz="2000" b="0" i="0" dirty="0">
                <a:effectLst/>
              </a:rPr>
              <a:t> In this page, the instance of the thread is invoked with a start method. The thread control is given to scheduler to finish the execution. It depends on the scheduler, whether to run the thread.</a:t>
            </a:r>
          </a:p>
          <a:p>
            <a:pPr>
              <a:buFont typeface="Wingdings" panose="05000000000000000000" pitchFamily="2" charset="2"/>
              <a:buChar char="§"/>
            </a:pPr>
            <a:r>
              <a:rPr lang="en-US" sz="2000" b="1" i="0" dirty="0">
                <a:effectLst/>
              </a:rPr>
              <a:t>Running:</a:t>
            </a:r>
            <a:r>
              <a:rPr lang="en-US" sz="2000" b="0" i="0" dirty="0">
                <a:effectLst/>
              </a:rPr>
              <a:t> When the thread starts executing, then the state is changed to “running” state. The scheduler selects one thread from the thread pool, and it starts executing in the application.</a:t>
            </a:r>
          </a:p>
          <a:p>
            <a:pPr>
              <a:buFont typeface="Wingdings" panose="05000000000000000000" pitchFamily="2" charset="2"/>
              <a:buChar char="§"/>
            </a:pPr>
            <a:r>
              <a:rPr lang="en-US" sz="2000" b="1" i="0" dirty="0">
                <a:effectLst/>
              </a:rPr>
              <a:t>Waiting:</a:t>
            </a:r>
            <a:r>
              <a:rPr lang="en-US" sz="2000" b="0" i="0" dirty="0">
                <a:effectLst/>
              </a:rPr>
              <a:t> This is the state when a thread has to wait. As there multiple threads are running in the application, there is a need for synchronization between threads. Hence, one thread has to wait, till the other thread gets executed. Therefore, this state is referred as waiting state.</a:t>
            </a:r>
          </a:p>
          <a:p>
            <a:pPr>
              <a:buFont typeface="Wingdings" panose="05000000000000000000" pitchFamily="2" charset="2"/>
              <a:buChar char="§"/>
            </a:pPr>
            <a:r>
              <a:rPr lang="en-US" sz="2000" b="1" i="0" dirty="0">
                <a:effectLst/>
              </a:rPr>
              <a:t>Dead or Terminate :</a:t>
            </a:r>
            <a:r>
              <a:rPr lang="en-US" sz="2000" b="0" i="0" dirty="0">
                <a:effectLst/>
              </a:rPr>
              <a:t> This is the state when the thread is terminated. The thread is in running state and as soon as it completed processing it is in “dead state” or “Terminated”.</a:t>
            </a:r>
          </a:p>
          <a:p>
            <a:pPr marL="0" indent="0">
              <a:buNone/>
            </a:pPr>
            <a:endParaRPr lang="en-US" sz="1700" dirty="0"/>
          </a:p>
        </p:txBody>
      </p:sp>
    </p:spTree>
    <p:extLst>
      <p:ext uri="{BB962C8B-B14F-4D97-AF65-F5344CB8AC3E}">
        <p14:creationId xmlns:p14="http://schemas.microsoft.com/office/powerpoint/2010/main" val="367205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F96835D-68C2-4BCD-BEAE-A08549AB8DE2}"/>
              </a:ext>
            </a:extLst>
          </p:cNvPr>
          <p:cNvSpPr>
            <a:spLocks noGrp="1"/>
          </p:cNvSpPr>
          <p:nvPr>
            <p:ph type="title"/>
          </p:nvPr>
        </p:nvSpPr>
        <p:spPr>
          <a:xfrm>
            <a:off x="1353666" y="759805"/>
            <a:ext cx="10000133" cy="1325563"/>
          </a:xfrm>
        </p:spPr>
        <p:txBody>
          <a:bodyPr>
            <a:normAutofit/>
          </a:bodyPr>
          <a:lstStyle/>
          <a:p>
            <a:r>
              <a:rPr lang="en-US" sz="4000" b="1" i="0" dirty="0">
                <a:solidFill>
                  <a:srgbClr val="FFFFFF"/>
                </a:solidFill>
                <a:effectLst/>
                <a:latin typeface="Source Sans Pro" panose="020B0503030403020204" pitchFamily="34" charset="0"/>
              </a:rPr>
              <a:t>commonly used methods for threads </a:t>
            </a:r>
            <a:endParaRPr lang="en-US" sz="4000" b="1" dirty="0">
              <a:solidFill>
                <a:srgbClr val="FFFFFF"/>
              </a:solidFill>
            </a:endParaRPr>
          </a:p>
        </p:txBody>
      </p:sp>
      <p:graphicFrame>
        <p:nvGraphicFramePr>
          <p:cNvPr id="4" name="Content Placeholder 3">
            <a:extLst>
              <a:ext uri="{FF2B5EF4-FFF2-40B4-BE49-F238E27FC236}">
                <a16:creationId xmlns:a16="http://schemas.microsoft.com/office/drawing/2014/main" id="{0D70781D-EEDA-4912-BE1D-4C2E0DDD2434}"/>
              </a:ext>
            </a:extLst>
          </p:cNvPr>
          <p:cNvGraphicFramePr>
            <a:graphicFrameLocks noGrp="1"/>
          </p:cNvGraphicFramePr>
          <p:nvPr>
            <p:ph idx="1"/>
            <p:extLst>
              <p:ext uri="{D42A27DB-BD31-4B8C-83A1-F6EECF244321}">
                <p14:modId xmlns:p14="http://schemas.microsoft.com/office/powerpoint/2010/main" val="572255621"/>
              </p:ext>
            </p:extLst>
          </p:nvPr>
        </p:nvGraphicFramePr>
        <p:xfrm>
          <a:off x="1454392" y="2543176"/>
          <a:ext cx="9443979" cy="4298316"/>
        </p:xfrm>
        <a:graphic>
          <a:graphicData uri="http://schemas.openxmlformats.org/drawingml/2006/table">
            <a:tbl>
              <a:tblPr firstRow="1" bandRow="1"/>
              <a:tblGrid>
                <a:gridCol w="3152362">
                  <a:extLst>
                    <a:ext uri="{9D8B030D-6E8A-4147-A177-3AD203B41FA5}">
                      <a16:colId xmlns:a16="http://schemas.microsoft.com/office/drawing/2014/main" val="3876235919"/>
                    </a:ext>
                  </a:extLst>
                </a:gridCol>
                <a:gridCol w="6291617">
                  <a:extLst>
                    <a:ext uri="{9D8B030D-6E8A-4147-A177-3AD203B41FA5}">
                      <a16:colId xmlns:a16="http://schemas.microsoft.com/office/drawing/2014/main" val="1333415493"/>
                    </a:ext>
                  </a:extLst>
                </a:gridCol>
              </a:tblGrid>
              <a:tr h="819574">
                <a:tc>
                  <a:txBody>
                    <a:bodyPr/>
                    <a:lstStyle/>
                    <a:p>
                      <a:r>
                        <a:rPr lang="en-US" sz="2000">
                          <a:effectLst/>
                        </a:rPr>
                        <a:t>start()</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This method starts the execution of the thread and JVM calls the run() method on the thread.</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258170765"/>
                  </a:ext>
                </a:extLst>
              </a:tr>
              <a:tr h="1523253">
                <a:tc>
                  <a:txBody>
                    <a:bodyPr/>
                    <a:lstStyle/>
                    <a:p>
                      <a:r>
                        <a:rPr lang="en-US" sz="2000">
                          <a:effectLst/>
                        </a:rPr>
                        <a:t>Sleep(int milliseconds)</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r>
                        <a:rPr lang="en-US" sz="2000" dirty="0">
                          <a:effectLst/>
                        </a:rPr>
                        <a:t>This method makes the thread sleep hence the thread’s execution will pause for milliseconds we provided and after that, again the thread starts executing. This help in synchronization of the threads.</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057178114"/>
                  </a:ext>
                </a:extLst>
              </a:tr>
              <a:tr h="467732">
                <a:tc>
                  <a:txBody>
                    <a:bodyPr/>
                    <a:lstStyle/>
                    <a:p>
                      <a:r>
                        <a:rPr lang="en-US" sz="2000">
                          <a:effectLst/>
                        </a:rPr>
                        <a:t>getName()</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US" sz="2000">
                          <a:effectLst/>
                        </a:rPr>
                        <a:t>It returns the name of the thread.</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84340369"/>
                  </a:ext>
                </a:extLst>
              </a:tr>
              <a:tr h="819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join ()</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Which allows one thread class to wait until another thread completes its execution.</a:t>
                      </a:r>
                    </a:p>
                  </a:txBody>
                  <a:tcPr marL="100397" marR="100397" marT="50199" marB="50199"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644521361"/>
                  </a:ext>
                </a:extLst>
              </a:tr>
              <a:tr h="668183">
                <a:tc>
                  <a:txBody>
                    <a:bodyPr/>
                    <a:lstStyle/>
                    <a:p>
                      <a:endParaRPr lang="en-US" sz="2000" dirty="0">
                        <a:effectLst/>
                      </a:endParaRPr>
                    </a:p>
                  </a:txBody>
                  <a:tcPr marL="100397" marR="100397" marT="50199" marB="50199" anchor="ctr">
                    <a:lnL>
                      <a:noFill/>
                    </a:lnL>
                    <a:lnR>
                      <a:noFill/>
                    </a:lnR>
                    <a:lnT w="6350" cap="flat" cmpd="sng" algn="ctr">
                      <a:solidFill>
                        <a:srgbClr val="EEEEEE"/>
                      </a:solidFill>
                      <a:prstDash val="solid"/>
                      <a:round/>
                      <a:headEnd type="none" w="med" len="med"/>
                      <a:tailEnd type="none" w="med" len="med"/>
                    </a:lnT>
                    <a:lnB>
                      <a:noFill/>
                    </a:lnB>
                    <a:solidFill>
                      <a:srgbClr val="FFFFFF"/>
                    </a:solidFill>
                  </a:tcPr>
                </a:tc>
                <a:tc>
                  <a:txBody>
                    <a:bodyPr/>
                    <a:lstStyle/>
                    <a:p>
                      <a:endParaRPr lang="en-US" sz="2000" dirty="0">
                        <a:effectLst/>
                      </a:endParaRPr>
                    </a:p>
                  </a:txBody>
                  <a:tcPr marL="100397" marR="100397" marT="50199" marB="50199" anchor="ctr">
                    <a:lnL>
                      <a:noFill/>
                    </a:lnL>
                    <a:lnR>
                      <a:noFill/>
                    </a:lnR>
                    <a:lnT w="635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49793019"/>
                  </a:ext>
                </a:extLst>
              </a:tr>
            </a:tbl>
          </a:graphicData>
        </a:graphic>
      </p:graphicFrame>
    </p:spTree>
    <p:extLst>
      <p:ext uri="{BB962C8B-B14F-4D97-AF65-F5344CB8AC3E}">
        <p14:creationId xmlns:p14="http://schemas.microsoft.com/office/powerpoint/2010/main" val="292769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349</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Source Sans Pro</vt:lpstr>
      <vt:lpstr>Wingdings</vt:lpstr>
      <vt:lpstr>Office Theme</vt:lpstr>
      <vt:lpstr>Multi Threading</vt:lpstr>
      <vt:lpstr>Thread Life Cycle</vt:lpstr>
      <vt:lpstr>Definitions</vt:lpstr>
      <vt:lpstr>commonly used methods for threads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Threading</dc:title>
  <dc:creator>Venkatesh Voddem</dc:creator>
  <cp:lastModifiedBy>Venkatesh Voddem</cp:lastModifiedBy>
  <cp:revision>10</cp:revision>
  <dcterms:created xsi:type="dcterms:W3CDTF">2022-02-10T19:47:03Z</dcterms:created>
  <dcterms:modified xsi:type="dcterms:W3CDTF">2022-02-11T02:15:49Z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2022-02-10T21:16:50Z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68d570aa-73fe-405e-93e0-161e3a1caece</vt:lpwstr>
  </property>
  <property fmtid="{D5CDD505-2E9C-101B-9397-08002B2CF9AE}" pid="8" name="MSIP_Label_a0819fa7-4367-4500-ba88-dd630d977609_ContentBits">
    <vt:lpwstr>0</vt:lpwstr>
  </property>
</Properties>
</file>