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Verdana" panose="020B0604030504040204" pitchFamily="34" charset="0"/>
      <p:regular r:id="rId22"/>
      <p:bold r:id="rId23"/>
      <p:italic r:id="rId24"/>
      <p:boldItalic r:id="rId25"/>
    </p:embeddedFont>
    <p:embeddedFont>
      <p:font typeface="Montserrat" panose="020B0604020202020204" charset="0"/>
      <p:regular r:id="rId26"/>
      <p:bold r:id="rId27"/>
      <p:italic r:id="rId28"/>
      <p:boldItalic r:id="rId29"/>
    </p:embeddedFont>
    <p:embeddedFont>
      <p:font typeface="Proxima Nova" panose="020B0604020202020204" charset="0"/>
      <p:regular r:id="rId30"/>
      <p:bold r:id="rId31"/>
      <p:italic r:id="rId32"/>
      <p:boldItalic r:id="rId33"/>
    </p:embeddedFont>
    <p:embeddedFont>
      <p:font typeface="Merriweather" panose="020B0604020202020204" charset="0"/>
      <p:regular r:id="rId34"/>
      <p:bold r:id="rId35"/>
      <p:italic r:id="rId36"/>
      <p:bold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font" Target="fonts/font27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font" Target="fonts/font26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41" Type="http://schemas.openxmlformats.org/officeDocument/2006/relationships/font" Target="fonts/font2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font" Target="fonts/font25.fntdata"/><Relationship Id="rId40" Type="http://schemas.openxmlformats.org/officeDocument/2006/relationships/font" Target="fonts/font2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72531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7171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3078c5566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3078c5566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997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3078c5566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3078c5566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4177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3078c5566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3078c5566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3876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3078c556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3078c556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399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3078c556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3078c556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783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3078c5566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3078c5566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743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3078c5566_5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3078c5566_5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419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3078c5566_4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3078c5566_4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53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3078c5566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3078c5566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150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16661" y="312325"/>
            <a:ext cx="7710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5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855994"/>
            <a:ext cx="8227800" cy="20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utitech.com/14-powerful-chatbot-platform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rxiv.org/abs/1905.01989" TargetMode="External"/><Relationship Id="rId5" Type="http://schemas.openxmlformats.org/officeDocument/2006/relationships/hyperlink" Target="https://ideal.com/recruitment-chatbot/" TargetMode="External"/><Relationship Id="rId4" Type="http://schemas.openxmlformats.org/officeDocument/2006/relationships/hyperlink" Target="https://chatbotsmagazine.com/how-to-develop-a-chatbot-from-scratch-62bed1adab8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123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6781900" y="3837600"/>
            <a:ext cx="2361900" cy="13059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r>
              <a:rPr lang="en" sz="2000"/>
              <a:t>Team: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r>
              <a:rPr lang="en" sz="2400" b="1">
                <a:solidFill>
                  <a:srgbClr val="A61C00"/>
                </a:solidFill>
                <a:latin typeface="Merriweather"/>
                <a:ea typeface="Merriweather"/>
                <a:cs typeface="Merriweather"/>
                <a:sym typeface="Merriweather"/>
              </a:rPr>
              <a:t>DataVengers</a:t>
            </a:r>
            <a:endParaRPr sz="2400" b="1">
              <a:solidFill>
                <a:srgbClr val="A61C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62" name="Google Shape;62;p14"/>
          <p:cNvCxnSpPr/>
          <p:nvPr/>
        </p:nvCxnSpPr>
        <p:spPr>
          <a:xfrm rot="10800000" flipH="1">
            <a:off x="4800425" y="1087725"/>
            <a:ext cx="3921300" cy="1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4"/>
          <p:cNvCxnSpPr/>
          <p:nvPr/>
        </p:nvCxnSpPr>
        <p:spPr>
          <a:xfrm>
            <a:off x="6995800" y="4483200"/>
            <a:ext cx="1934100" cy="14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2100" y="2001000"/>
            <a:ext cx="2361900" cy="19203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512325" y="740550"/>
            <a:ext cx="4631700" cy="13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85200C"/>
                </a:solidFill>
              </a:rPr>
              <a:t>Bias-free</a:t>
            </a:r>
            <a:r>
              <a:rPr lang="en" sz="2000">
                <a:solidFill>
                  <a:schemeClr val="dk1"/>
                </a:solidFill>
              </a:rPr>
              <a:t> Shortlist a Suitable Candidate for Specific Job Role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800425" y="255150"/>
            <a:ext cx="39213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en" sz="3000">
                <a:solidFill>
                  <a:srgbClr val="073763"/>
                </a:solidFill>
                <a:latin typeface="Impact"/>
                <a:ea typeface="Impact"/>
                <a:cs typeface="Impact"/>
                <a:sym typeface="Impact"/>
              </a:rPr>
              <a:t>AI Recruiter ChatBot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7386225" y="0"/>
            <a:ext cx="1757400" cy="4029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IBMHack 2020</a:t>
            </a:r>
            <a:endParaRPr sz="1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801550" cy="35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 txBox="1"/>
          <p:nvPr/>
        </p:nvSpPr>
        <p:spPr>
          <a:xfrm>
            <a:off x="6144000" y="3082200"/>
            <a:ext cx="3000000" cy="20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D85C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“It was an excellent occasion for us to team up, don the thinking hats, and pickle our brains”</a:t>
            </a:r>
            <a:endParaRPr sz="2000">
              <a:solidFill>
                <a:srgbClr val="3D85C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CC4125"/>
                </a:solidFill>
              </a:rPr>
              <a:t>Thank You !</a:t>
            </a:r>
            <a:endParaRPr sz="2000">
              <a:solidFill>
                <a:srgbClr val="CC412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6405875" y="1377025"/>
            <a:ext cx="23367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 sz="2500"/>
              <a:t> </a:t>
            </a:r>
            <a:r>
              <a:rPr lang="en" sz="4500" b="1"/>
              <a:t>Q &amp; A</a:t>
            </a:r>
            <a:endParaRPr sz="4500" b="1"/>
          </a:p>
        </p:txBody>
      </p:sp>
      <p:sp>
        <p:nvSpPr>
          <p:cNvPr id="187" name="Google Shape;187;p23"/>
          <p:cNvSpPr/>
          <p:nvPr/>
        </p:nvSpPr>
        <p:spPr>
          <a:xfrm>
            <a:off x="263845" y="3986457"/>
            <a:ext cx="487044" cy="1013460"/>
          </a:xfrm>
          <a:custGeom>
            <a:avLst/>
            <a:gdLst/>
            <a:ahLst/>
            <a:cxnLst/>
            <a:rect l="l" t="t" r="r" b="b"/>
            <a:pathLst>
              <a:path w="487044" h="1013460" extrusionOk="0">
                <a:moveTo>
                  <a:pt x="376643" y="362330"/>
                </a:moveTo>
                <a:lnTo>
                  <a:pt x="95707" y="362330"/>
                </a:lnTo>
                <a:lnTo>
                  <a:pt x="100177" y="363219"/>
                </a:lnTo>
                <a:lnTo>
                  <a:pt x="103759" y="363219"/>
                </a:lnTo>
                <a:lnTo>
                  <a:pt x="107340" y="364108"/>
                </a:lnTo>
                <a:lnTo>
                  <a:pt x="110921" y="402589"/>
                </a:lnTo>
                <a:lnTo>
                  <a:pt x="111092" y="445504"/>
                </a:lnTo>
                <a:lnTo>
                  <a:pt x="111285" y="527233"/>
                </a:lnTo>
                <a:lnTo>
                  <a:pt x="111394" y="774267"/>
                </a:lnTo>
                <a:lnTo>
                  <a:pt x="111503" y="866595"/>
                </a:lnTo>
                <a:lnTo>
                  <a:pt x="111643" y="916909"/>
                </a:lnTo>
                <a:lnTo>
                  <a:pt x="111810" y="958849"/>
                </a:lnTo>
                <a:lnTo>
                  <a:pt x="122656" y="1000918"/>
                </a:lnTo>
                <a:lnTo>
                  <a:pt x="155638" y="1013459"/>
                </a:lnTo>
                <a:lnTo>
                  <a:pt x="174144" y="1009838"/>
                </a:lnTo>
                <a:lnTo>
                  <a:pt x="196786" y="958849"/>
                </a:lnTo>
                <a:lnTo>
                  <a:pt x="197107" y="916909"/>
                </a:lnTo>
                <a:lnTo>
                  <a:pt x="197233" y="866595"/>
                </a:lnTo>
                <a:lnTo>
                  <a:pt x="197334" y="774267"/>
                </a:lnTo>
                <a:lnTo>
                  <a:pt x="197688" y="728090"/>
                </a:lnTo>
                <a:lnTo>
                  <a:pt x="200623" y="702780"/>
                </a:lnTo>
                <a:lnTo>
                  <a:pt x="209094" y="683625"/>
                </a:lnTo>
                <a:lnTo>
                  <a:pt x="222596" y="671494"/>
                </a:lnTo>
                <a:lnTo>
                  <a:pt x="240626" y="667257"/>
                </a:lnTo>
                <a:lnTo>
                  <a:pt x="372071" y="667257"/>
                </a:lnTo>
                <a:lnTo>
                  <a:pt x="372071" y="363219"/>
                </a:lnTo>
                <a:lnTo>
                  <a:pt x="376643" y="362330"/>
                </a:lnTo>
                <a:close/>
              </a:path>
              <a:path w="487044" h="1013460" extrusionOk="0">
                <a:moveTo>
                  <a:pt x="372071" y="667257"/>
                </a:moveTo>
                <a:lnTo>
                  <a:pt x="240626" y="667257"/>
                </a:lnTo>
                <a:lnTo>
                  <a:pt x="259153" y="670837"/>
                </a:lnTo>
                <a:lnTo>
                  <a:pt x="272916" y="682466"/>
                </a:lnTo>
                <a:lnTo>
                  <a:pt x="281489" y="701476"/>
                </a:lnTo>
                <a:lnTo>
                  <a:pt x="284441" y="727201"/>
                </a:lnTo>
                <a:lnTo>
                  <a:pt x="284357" y="774267"/>
                </a:lnTo>
                <a:lnTo>
                  <a:pt x="284191" y="820437"/>
                </a:lnTo>
                <a:lnTo>
                  <a:pt x="284100" y="916909"/>
                </a:lnTo>
                <a:lnTo>
                  <a:pt x="284441" y="964183"/>
                </a:lnTo>
                <a:lnTo>
                  <a:pt x="296633" y="1000918"/>
                </a:lnTo>
                <a:lnTo>
                  <a:pt x="328256" y="1013459"/>
                </a:lnTo>
                <a:lnTo>
                  <a:pt x="346586" y="1010296"/>
                </a:lnTo>
                <a:lnTo>
                  <a:pt x="359927" y="1000918"/>
                </a:lnTo>
                <a:lnTo>
                  <a:pt x="368386" y="985492"/>
                </a:lnTo>
                <a:lnTo>
                  <a:pt x="372071" y="964183"/>
                </a:lnTo>
                <a:lnTo>
                  <a:pt x="372071" y="667257"/>
                </a:lnTo>
                <a:close/>
              </a:path>
              <a:path w="487044" h="1013460" extrusionOk="0">
                <a:moveTo>
                  <a:pt x="476769" y="359663"/>
                </a:moveTo>
                <a:lnTo>
                  <a:pt x="387311" y="359663"/>
                </a:lnTo>
                <a:lnTo>
                  <a:pt x="390512" y="369020"/>
                </a:lnTo>
                <a:lnTo>
                  <a:pt x="394154" y="378412"/>
                </a:lnTo>
                <a:lnTo>
                  <a:pt x="397295" y="387828"/>
                </a:lnTo>
                <a:lnTo>
                  <a:pt x="398995" y="397255"/>
                </a:lnTo>
                <a:lnTo>
                  <a:pt x="399235" y="431122"/>
                </a:lnTo>
                <a:lnTo>
                  <a:pt x="399353" y="503656"/>
                </a:lnTo>
                <a:lnTo>
                  <a:pt x="399251" y="542069"/>
                </a:lnTo>
                <a:lnTo>
                  <a:pt x="399081" y="590373"/>
                </a:lnTo>
                <a:lnTo>
                  <a:pt x="398995" y="638682"/>
                </a:lnTo>
                <a:lnTo>
                  <a:pt x="401527" y="657514"/>
                </a:lnTo>
                <a:lnTo>
                  <a:pt x="409251" y="672083"/>
                </a:lnTo>
                <a:lnTo>
                  <a:pt x="422355" y="681795"/>
                </a:lnTo>
                <a:lnTo>
                  <a:pt x="441032" y="686053"/>
                </a:lnTo>
                <a:lnTo>
                  <a:pt x="459572" y="683073"/>
                </a:lnTo>
                <a:lnTo>
                  <a:pt x="472767" y="673639"/>
                </a:lnTo>
                <a:lnTo>
                  <a:pt x="481270" y="659014"/>
                </a:lnTo>
                <a:lnTo>
                  <a:pt x="485736" y="640460"/>
                </a:lnTo>
                <a:lnTo>
                  <a:pt x="486625" y="635126"/>
                </a:lnTo>
                <a:lnTo>
                  <a:pt x="485736" y="629792"/>
                </a:lnTo>
                <a:lnTo>
                  <a:pt x="485736" y="623442"/>
                </a:lnTo>
                <a:lnTo>
                  <a:pt x="484278" y="566991"/>
                </a:lnTo>
                <a:lnTo>
                  <a:pt x="482736" y="510349"/>
                </a:lnTo>
                <a:lnTo>
                  <a:pt x="481351" y="453107"/>
                </a:lnTo>
                <a:lnTo>
                  <a:pt x="480402" y="397255"/>
                </a:lnTo>
                <a:lnTo>
                  <a:pt x="476769" y="359663"/>
                </a:lnTo>
                <a:close/>
              </a:path>
              <a:path w="487044" h="1013460" extrusionOk="0">
                <a:moveTo>
                  <a:pt x="266915" y="228853"/>
                </a:moveTo>
                <a:lnTo>
                  <a:pt x="208419" y="229996"/>
                </a:lnTo>
                <a:lnTo>
                  <a:pt x="195000" y="231163"/>
                </a:lnTo>
                <a:lnTo>
                  <a:pt x="181584" y="231997"/>
                </a:lnTo>
                <a:lnTo>
                  <a:pt x="168168" y="232497"/>
                </a:lnTo>
                <a:lnTo>
                  <a:pt x="154749" y="232663"/>
                </a:lnTo>
                <a:lnTo>
                  <a:pt x="101693" y="239864"/>
                </a:lnTo>
                <a:lnTo>
                  <a:pt x="60488" y="258354"/>
                </a:lnTo>
                <a:lnTo>
                  <a:pt x="30963" y="288268"/>
                </a:lnTo>
                <a:lnTo>
                  <a:pt x="12945" y="329740"/>
                </a:lnTo>
                <a:lnTo>
                  <a:pt x="6261" y="382904"/>
                </a:lnTo>
                <a:lnTo>
                  <a:pt x="5094" y="431122"/>
                </a:lnTo>
                <a:lnTo>
                  <a:pt x="3799" y="479205"/>
                </a:lnTo>
                <a:lnTo>
                  <a:pt x="2461" y="527233"/>
                </a:lnTo>
                <a:lnTo>
                  <a:pt x="1166" y="575286"/>
                </a:lnTo>
                <a:lnTo>
                  <a:pt x="0" y="623442"/>
                </a:lnTo>
                <a:lnTo>
                  <a:pt x="2456" y="649279"/>
                </a:lnTo>
                <a:lnTo>
                  <a:pt x="10953" y="667734"/>
                </a:lnTo>
                <a:lnTo>
                  <a:pt x="25156" y="678807"/>
                </a:lnTo>
                <a:lnTo>
                  <a:pt x="44729" y="682497"/>
                </a:lnTo>
                <a:lnTo>
                  <a:pt x="63507" y="678848"/>
                </a:lnTo>
                <a:lnTo>
                  <a:pt x="76922" y="668067"/>
                </a:lnTo>
                <a:lnTo>
                  <a:pt x="84971" y="650404"/>
                </a:lnTo>
                <a:lnTo>
                  <a:pt x="87655" y="626109"/>
                </a:lnTo>
                <a:lnTo>
                  <a:pt x="87530" y="569144"/>
                </a:lnTo>
                <a:lnTo>
                  <a:pt x="87431" y="542069"/>
                </a:lnTo>
                <a:lnTo>
                  <a:pt x="87308" y="493778"/>
                </a:lnTo>
                <a:lnTo>
                  <a:pt x="87346" y="445504"/>
                </a:lnTo>
                <a:lnTo>
                  <a:pt x="87655" y="399033"/>
                </a:lnTo>
                <a:lnTo>
                  <a:pt x="93318" y="371226"/>
                </a:lnTo>
                <a:lnTo>
                  <a:pt x="95707" y="362330"/>
                </a:lnTo>
                <a:lnTo>
                  <a:pt x="376643" y="362330"/>
                </a:lnTo>
                <a:lnTo>
                  <a:pt x="381977" y="361441"/>
                </a:lnTo>
                <a:lnTo>
                  <a:pt x="387311" y="359663"/>
                </a:lnTo>
                <a:lnTo>
                  <a:pt x="476769" y="359663"/>
                </a:lnTo>
                <a:lnTo>
                  <a:pt x="461973" y="304263"/>
                </a:lnTo>
                <a:lnTo>
                  <a:pt x="439683" y="272668"/>
                </a:lnTo>
                <a:lnTo>
                  <a:pt x="408154" y="250472"/>
                </a:lnTo>
                <a:lnTo>
                  <a:pt x="366993" y="237271"/>
                </a:lnTo>
                <a:lnTo>
                  <a:pt x="315810" y="232663"/>
                </a:lnTo>
                <a:lnTo>
                  <a:pt x="266915" y="228853"/>
                </a:lnTo>
                <a:close/>
              </a:path>
              <a:path w="487044" h="1013460" extrusionOk="0">
                <a:moveTo>
                  <a:pt x="243039" y="0"/>
                </a:moveTo>
                <a:lnTo>
                  <a:pt x="203101" y="8227"/>
                </a:lnTo>
                <a:lnTo>
                  <a:pt x="170487" y="30670"/>
                </a:lnTo>
                <a:lnTo>
                  <a:pt x="148499" y="63972"/>
                </a:lnTo>
                <a:lnTo>
                  <a:pt x="140436" y="104775"/>
                </a:lnTo>
                <a:lnTo>
                  <a:pt x="148499" y="145577"/>
                </a:lnTo>
                <a:lnTo>
                  <a:pt x="170487" y="178879"/>
                </a:lnTo>
                <a:lnTo>
                  <a:pt x="203101" y="201322"/>
                </a:lnTo>
                <a:lnTo>
                  <a:pt x="243039" y="209550"/>
                </a:lnTo>
                <a:lnTo>
                  <a:pt x="282969" y="201322"/>
                </a:lnTo>
                <a:lnTo>
                  <a:pt x="315588" y="178879"/>
                </a:lnTo>
                <a:lnTo>
                  <a:pt x="337587" y="145577"/>
                </a:lnTo>
                <a:lnTo>
                  <a:pt x="345655" y="104775"/>
                </a:lnTo>
                <a:lnTo>
                  <a:pt x="337587" y="63972"/>
                </a:lnTo>
                <a:lnTo>
                  <a:pt x="315588" y="30670"/>
                </a:lnTo>
                <a:lnTo>
                  <a:pt x="282969" y="8227"/>
                </a:lnTo>
                <a:lnTo>
                  <a:pt x="243039" y="0"/>
                </a:lnTo>
                <a:close/>
              </a:path>
            </a:pathLst>
          </a:custGeom>
          <a:solidFill>
            <a:srgbClr val="E9D4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3"/>
          <p:cNvSpPr/>
          <p:nvPr/>
        </p:nvSpPr>
        <p:spPr>
          <a:xfrm>
            <a:off x="922175" y="3986457"/>
            <a:ext cx="488314" cy="1013460"/>
          </a:xfrm>
          <a:custGeom>
            <a:avLst/>
            <a:gdLst/>
            <a:ahLst/>
            <a:cxnLst/>
            <a:rect l="l" t="t" r="r" b="b"/>
            <a:pathLst>
              <a:path w="488314" h="1013460" extrusionOk="0">
                <a:moveTo>
                  <a:pt x="377825" y="362330"/>
                </a:moveTo>
                <a:lnTo>
                  <a:pt x="96012" y="362330"/>
                </a:lnTo>
                <a:lnTo>
                  <a:pt x="100583" y="363219"/>
                </a:lnTo>
                <a:lnTo>
                  <a:pt x="104139" y="363219"/>
                </a:lnTo>
                <a:lnTo>
                  <a:pt x="107695" y="364108"/>
                </a:lnTo>
                <a:lnTo>
                  <a:pt x="111251" y="402589"/>
                </a:lnTo>
                <a:lnTo>
                  <a:pt x="111422" y="445504"/>
                </a:lnTo>
                <a:lnTo>
                  <a:pt x="111615" y="527233"/>
                </a:lnTo>
                <a:lnTo>
                  <a:pt x="111724" y="774267"/>
                </a:lnTo>
                <a:lnTo>
                  <a:pt x="111833" y="866595"/>
                </a:lnTo>
                <a:lnTo>
                  <a:pt x="111974" y="916909"/>
                </a:lnTo>
                <a:lnTo>
                  <a:pt x="112141" y="958849"/>
                </a:lnTo>
                <a:lnTo>
                  <a:pt x="123078" y="1000918"/>
                </a:lnTo>
                <a:lnTo>
                  <a:pt x="156210" y="1013459"/>
                </a:lnTo>
                <a:lnTo>
                  <a:pt x="174767" y="1009838"/>
                </a:lnTo>
                <a:lnTo>
                  <a:pt x="197485" y="958849"/>
                </a:lnTo>
                <a:lnTo>
                  <a:pt x="197801" y="916909"/>
                </a:lnTo>
                <a:lnTo>
                  <a:pt x="197927" y="857783"/>
                </a:lnTo>
                <a:lnTo>
                  <a:pt x="198025" y="774267"/>
                </a:lnTo>
                <a:lnTo>
                  <a:pt x="198374" y="728090"/>
                </a:lnTo>
                <a:lnTo>
                  <a:pt x="201314" y="702780"/>
                </a:lnTo>
                <a:lnTo>
                  <a:pt x="209804" y="683625"/>
                </a:lnTo>
                <a:lnTo>
                  <a:pt x="223341" y="671494"/>
                </a:lnTo>
                <a:lnTo>
                  <a:pt x="241426" y="667257"/>
                </a:lnTo>
                <a:lnTo>
                  <a:pt x="373380" y="667257"/>
                </a:lnTo>
                <a:lnTo>
                  <a:pt x="373380" y="363219"/>
                </a:lnTo>
                <a:lnTo>
                  <a:pt x="377825" y="362330"/>
                </a:lnTo>
                <a:close/>
              </a:path>
              <a:path w="488314" h="1013460" extrusionOk="0">
                <a:moveTo>
                  <a:pt x="373380" y="667257"/>
                </a:moveTo>
                <a:lnTo>
                  <a:pt x="241426" y="667257"/>
                </a:lnTo>
                <a:lnTo>
                  <a:pt x="260026" y="670837"/>
                </a:lnTo>
                <a:lnTo>
                  <a:pt x="273827" y="682466"/>
                </a:lnTo>
                <a:lnTo>
                  <a:pt x="282414" y="701476"/>
                </a:lnTo>
                <a:lnTo>
                  <a:pt x="285369" y="727201"/>
                </a:lnTo>
                <a:lnTo>
                  <a:pt x="285284" y="774267"/>
                </a:lnTo>
                <a:lnTo>
                  <a:pt x="285118" y="820437"/>
                </a:lnTo>
                <a:lnTo>
                  <a:pt x="285027" y="916909"/>
                </a:lnTo>
                <a:lnTo>
                  <a:pt x="285369" y="964183"/>
                </a:lnTo>
                <a:lnTo>
                  <a:pt x="297576" y="1000918"/>
                </a:lnTo>
                <a:lnTo>
                  <a:pt x="329311" y="1013459"/>
                </a:lnTo>
                <a:lnTo>
                  <a:pt x="347662" y="1010296"/>
                </a:lnTo>
                <a:lnTo>
                  <a:pt x="361060" y="1000918"/>
                </a:lnTo>
                <a:lnTo>
                  <a:pt x="369601" y="985492"/>
                </a:lnTo>
                <a:lnTo>
                  <a:pt x="373380" y="964183"/>
                </a:lnTo>
                <a:lnTo>
                  <a:pt x="373380" y="667257"/>
                </a:lnTo>
                <a:close/>
              </a:path>
              <a:path w="488314" h="1013460" extrusionOk="0">
                <a:moveTo>
                  <a:pt x="478203" y="359663"/>
                </a:moveTo>
                <a:lnTo>
                  <a:pt x="388619" y="359663"/>
                </a:lnTo>
                <a:lnTo>
                  <a:pt x="391802" y="369020"/>
                </a:lnTo>
                <a:lnTo>
                  <a:pt x="395414" y="378412"/>
                </a:lnTo>
                <a:lnTo>
                  <a:pt x="398549" y="387828"/>
                </a:lnTo>
                <a:lnTo>
                  <a:pt x="400304" y="397255"/>
                </a:lnTo>
                <a:lnTo>
                  <a:pt x="400543" y="431122"/>
                </a:lnTo>
                <a:lnTo>
                  <a:pt x="400661" y="503656"/>
                </a:lnTo>
                <a:lnTo>
                  <a:pt x="400560" y="542069"/>
                </a:lnTo>
                <a:lnTo>
                  <a:pt x="400389" y="590373"/>
                </a:lnTo>
                <a:lnTo>
                  <a:pt x="400304" y="638682"/>
                </a:lnTo>
                <a:lnTo>
                  <a:pt x="402838" y="657514"/>
                </a:lnTo>
                <a:lnTo>
                  <a:pt x="410575" y="672083"/>
                </a:lnTo>
                <a:lnTo>
                  <a:pt x="423717" y="681795"/>
                </a:lnTo>
                <a:lnTo>
                  <a:pt x="442468" y="686053"/>
                </a:lnTo>
                <a:lnTo>
                  <a:pt x="461081" y="683073"/>
                </a:lnTo>
                <a:lnTo>
                  <a:pt x="474313" y="673639"/>
                </a:lnTo>
                <a:lnTo>
                  <a:pt x="482830" y="659014"/>
                </a:lnTo>
                <a:lnTo>
                  <a:pt x="487299" y="640460"/>
                </a:lnTo>
                <a:lnTo>
                  <a:pt x="488188" y="635126"/>
                </a:lnTo>
                <a:lnTo>
                  <a:pt x="487299" y="629792"/>
                </a:lnTo>
                <a:lnTo>
                  <a:pt x="487299" y="623442"/>
                </a:lnTo>
                <a:lnTo>
                  <a:pt x="485838" y="566991"/>
                </a:lnTo>
                <a:lnTo>
                  <a:pt x="484282" y="510349"/>
                </a:lnTo>
                <a:lnTo>
                  <a:pt x="482858" y="453107"/>
                </a:lnTo>
                <a:lnTo>
                  <a:pt x="481838" y="397255"/>
                </a:lnTo>
                <a:lnTo>
                  <a:pt x="478203" y="359663"/>
                </a:lnTo>
                <a:close/>
              </a:path>
              <a:path w="488314" h="1013460" extrusionOk="0">
                <a:moveTo>
                  <a:pt x="267716" y="228853"/>
                </a:moveTo>
                <a:lnTo>
                  <a:pt x="209169" y="229996"/>
                </a:lnTo>
                <a:lnTo>
                  <a:pt x="195665" y="231163"/>
                </a:lnTo>
                <a:lnTo>
                  <a:pt x="182197" y="231997"/>
                </a:lnTo>
                <a:lnTo>
                  <a:pt x="168753" y="232497"/>
                </a:lnTo>
                <a:lnTo>
                  <a:pt x="155320" y="232663"/>
                </a:lnTo>
                <a:lnTo>
                  <a:pt x="102057" y="239864"/>
                </a:lnTo>
                <a:lnTo>
                  <a:pt x="60711" y="258354"/>
                </a:lnTo>
                <a:lnTo>
                  <a:pt x="31099" y="288268"/>
                </a:lnTo>
                <a:lnTo>
                  <a:pt x="13040" y="329740"/>
                </a:lnTo>
                <a:lnTo>
                  <a:pt x="6350" y="382904"/>
                </a:lnTo>
                <a:lnTo>
                  <a:pt x="5177" y="431122"/>
                </a:lnTo>
                <a:lnTo>
                  <a:pt x="3858" y="479205"/>
                </a:lnTo>
                <a:lnTo>
                  <a:pt x="2491" y="527233"/>
                </a:lnTo>
                <a:lnTo>
                  <a:pt x="1172" y="575286"/>
                </a:lnTo>
                <a:lnTo>
                  <a:pt x="0" y="623442"/>
                </a:lnTo>
                <a:lnTo>
                  <a:pt x="2470" y="649279"/>
                </a:lnTo>
                <a:lnTo>
                  <a:pt x="11001" y="667734"/>
                </a:lnTo>
                <a:lnTo>
                  <a:pt x="25271" y="678807"/>
                </a:lnTo>
                <a:lnTo>
                  <a:pt x="44957" y="682497"/>
                </a:lnTo>
                <a:lnTo>
                  <a:pt x="63793" y="678848"/>
                </a:lnTo>
                <a:lnTo>
                  <a:pt x="77247" y="668067"/>
                </a:lnTo>
                <a:lnTo>
                  <a:pt x="85320" y="650404"/>
                </a:lnTo>
                <a:lnTo>
                  <a:pt x="88011" y="626109"/>
                </a:lnTo>
                <a:lnTo>
                  <a:pt x="87885" y="569144"/>
                </a:lnTo>
                <a:lnTo>
                  <a:pt x="87786" y="542069"/>
                </a:lnTo>
                <a:lnTo>
                  <a:pt x="87664" y="493778"/>
                </a:lnTo>
                <a:lnTo>
                  <a:pt x="87702" y="445504"/>
                </a:lnTo>
                <a:lnTo>
                  <a:pt x="88011" y="399033"/>
                </a:lnTo>
                <a:lnTo>
                  <a:pt x="93636" y="371226"/>
                </a:lnTo>
                <a:lnTo>
                  <a:pt x="96012" y="362330"/>
                </a:lnTo>
                <a:lnTo>
                  <a:pt x="377825" y="362330"/>
                </a:lnTo>
                <a:lnTo>
                  <a:pt x="383158" y="361441"/>
                </a:lnTo>
                <a:lnTo>
                  <a:pt x="388619" y="359663"/>
                </a:lnTo>
                <a:lnTo>
                  <a:pt x="478203" y="359663"/>
                </a:lnTo>
                <a:lnTo>
                  <a:pt x="463390" y="304263"/>
                </a:lnTo>
                <a:lnTo>
                  <a:pt x="441055" y="272668"/>
                </a:lnTo>
                <a:lnTo>
                  <a:pt x="409438" y="250472"/>
                </a:lnTo>
                <a:lnTo>
                  <a:pt x="368134" y="237271"/>
                </a:lnTo>
                <a:lnTo>
                  <a:pt x="316738" y="232663"/>
                </a:lnTo>
                <a:lnTo>
                  <a:pt x="267716" y="228853"/>
                </a:lnTo>
                <a:close/>
              </a:path>
              <a:path w="488314" h="1013460" extrusionOk="0">
                <a:moveTo>
                  <a:pt x="243839" y="0"/>
                </a:moveTo>
                <a:lnTo>
                  <a:pt x="203763" y="8227"/>
                </a:lnTo>
                <a:lnTo>
                  <a:pt x="171069" y="30670"/>
                </a:lnTo>
                <a:lnTo>
                  <a:pt x="149042" y="63972"/>
                </a:lnTo>
                <a:lnTo>
                  <a:pt x="140969" y="104775"/>
                </a:lnTo>
                <a:lnTo>
                  <a:pt x="149042" y="145577"/>
                </a:lnTo>
                <a:lnTo>
                  <a:pt x="171069" y="178879"/>
                </a:lnTo>
                <a:lnTo>
                  <a:pt x="203763" y="201322"/>
                </a:lnTo>
                <a:lnTo>
                  <a:pt x="243839" y="209550"/>
                </a:lnTo>
                <a:lnTo>
                  <a:pt x="283916" y="201322"/>
                </a:lnTo>
                <a:lnTo>
                  <a:pt x="316610" y="178879"/>
                </a:lnTo>
                <a:lnTo>
                  <a:pt x="338637" y="145577"/>
                </a:lnTo>
                <a:lnTo>
                  <a:pt x="346710" y="104775"/>
                </a:lnTo>
                <a:lnTo>
                  <a:pt x="338637" y="63972"/>
                </a:lnTo>
                <a:lnTo>
                  <a:pt x="316611" y="30670"/>
                </a:lnTo>
                <a:lnTo>
                  <a:pt x="283916" y="8227"/>
                </a:lnTo>
                <a:lnTo>
                  <a:pt x="243839" y="0"/>
                </a:lnTo>
                <a:close/>
              </a:path>
            </a:pathLst>
          </a:custGeom>
          <a:solidFill>
            <a:srgbClr val="E9D4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3"/>
          <p:cNvSpPr/>
          <p:nvPr/>
        </p:nvSpPr>
        <p:spPr>
          <a:xfrm>
            <a:off x="1582067" y="3986457"/>
            <a:ext cx="487044" cy="1013460"/>
          </a:xfrm>
          <a:custGeom>
            <a:avLst/>
            <a:gdLst/>
            <a:ahLst/>
            <a:cxnLst/>
            <a:rect l="l" t="t" r="r" b="b"/>
            <a:pathLst>
              <a:path w="487044" h="1013460" extrusionOk="0">
                <a:moveTo>
                  <a:pt x="376681" y="362330"/>
                </a:moveTo>
                <a:lnTo>
                  <a:pt x="95757" y="362330"/>
                </a:lnTo>
                <a:lnTo>
                  <a:pt x="100202" y="363219"/>
                </a:lnTo>
                <a:lnTo>
                  <a:pt x="103758" y="363219"/>
                </a:lnTo>
                <a:lnTo>
                  <a:pt x="107314" y="364108"/>
                </a:lnTo>
                <a:lnTo>
                  <a:pt x="110997" y="402589"/>
                </a:lnTo>
                <a:lnTo>
                  <a:pt x="111168" y="445504"/>
                </a:lnTo>
                <a:lnTo>
                  <a:pt x="111361" y="527233"/>
                </a:lnTo>
                <a:lnTo>
                  <a:pt x="111470" y="774267"/>
                </a:lnTo>
                <a:lnTo>
                  <a:pt x="111579" y="866595"/>
                </a:lnTo>
                <a:lnTo>
                  <a:pt x="111720" y="916909"/>
                </a:lnTo>
                <a:lnTo>
                  <a:pt x="111887" y="958849"/>
                </a:lnTo>
                <a:lnTo>
                  <a:pt x="122697" y="1000918"/>
                </a:lnTo>
                <a:lnTo>
                  <a:pt x="155701" y="1013459"/>
                </a:lnTo>
                <a:lnTo>
                  <a:pt x="174186" y="1009838"/>
                </a:lnTo>
                <a:lnTo>
                  <a:pt x="196850" y="958849"/>
                </a:lnTo>
                <a:lnTo>
                  <a:pt x="197166" y="916909"/>
                </a:lnTo>
                <a:lnTo>
                  <a:pt x="197292" y="857783"/>
                </a:lnTo>
                <a:lnTo>
                  <a:pt x="197390" y="774267"/>
                </a:lnTo>
                <a:lnTo>
                  <a:pt x="197738" y="728090"/>
                </a:lnTo>
                <a:lnTo>
                  <a:pt x="200677" y="702780"/>
                </a:lnTo>
                <a:lnTo>
                  <a:pt x="209153" y="683625"/>
                </a:lnTo>
                <a:lnTo>
                  <a:pt x="222652" y="671494"/>
                </a:lnTo>
                <a:lnTo>
                  <a:pt x="240664" y="667257"/>
                </a:lnTo>
                <a:lnTo>
                  <a:pt x="372109" y="667257"/>
                </a:lnTo>
                <a:lnTo>
                  <a:pt x="372109" y="363219"/>
                </a:lnTo>
                <a:lnTo>
                  <a:pt x="376681" y="362330"/>
                </a:lnTo>
                <a:close/>
              </a:path>
              <a:path w="487044" h="1013460" extrusionOk="0">
                <a:moveTo>
                  <a:pt x="372109" y="667257"/>
                </a:moveTo>
                <a:lnTo>
                  <a:pt x="240664" y="667257"/>
                </a:lnTo>
                <a:lnTo>
                  <a:pt x="259191" y="670837"/>
                </a:lnTo>
                <a:lnTo>
                  <a:pt x="272954" y="682466"/>
                </a:lnTo>
                <a:lnTo>
                  <a:pt x="281527" y="701476"/>
                </a:lnTo>
                <a:lnTo>
                  <a:pt x="284480" y="727201"/>
                </a:lnTo>
                <a:lnTo>
                  <a:pt x="284395" y="774267"/>
                </a:lnTo>
                <a:lnTo>
                  <a:pt x="284229" y="820437"/>
                </a:lnTo>
                <a:lnTo>
                  <a:pt x="284138" y="916909"/>
                </a:lnTo>
                <a:lnTo>
                  <a:pt x="284480" y="964183"/>
                </a:lnTo>
                <a:lnTo>
                  <a:pt x="296671" y="1000918"/>
                </a:lnTo>
                <a:lnTo>
                  <a:pt x="328294" y="1013459"/>
                </a:lnTo>
                <a:lnTo>
                  <a:pt x="346624" y="1010296"/>
                </a:lnTo>
                <a:lnTo>
                  <a:pt x="359965" y="1000918"/>
                </a:lnTo>
                <a:lnTo>
                  <a:pt x="368425" y="985492"/>
                </a:lnTo>
                <a:lnTo>
                  <a:pt x="372109" y="964183"/>
                </a:lnTo>
                <a:lnTo>
                  <a:pt x="372109" y="667257"/>
                </a:lnTo>
                <a:close/>
              </a:path>
              <a:path w="487044" h="1013460" extrusionOk="0">
                <a:moveTo>
                  <a:pt x="476807" y="359663"/>
                </a:moveTo>
                <a:lnTo>
                  <a:pt x="387350" y="359663"/>
                </a:lnTo>
                <a:lnTo>
                  <a:pt x="390550" y="369020"/>
                </a:lnTo>
                <a:lnTo>
                  <a:pt x="394192" y="378412"/>
                </a:lnTo>
                <a:lnTo>
                  <a:pt x="397333" y="387828"/>
                </a:lnTo>
                <a:lnTo>
                  <a:pt x="399033" y="397255"/>
                </a:lnTo>
                <a:lnTo>
                  <a:pt x="399273" y="431122"/>
                </a:lnTo>
                <a:lnTo>
                  <a:pt x="399391" y="503656"/>
                </a:lnTo>
                <a:lnTo>
                  <a:pt x="399290" y="542069"/>
                </a:lnTo>
                <a:lnTo>
                  <a:pt x="399119" y="590373"/>
                </a:lnTo>
                <a:lnTo>
                  <a:pt x="399033" y="638682"/>
                </a:lnTo>
                <a:lnTo>
                  <a:pt x="401566" y="657514"/>
                </a:lnTo>
                <a:lnTo>
                  <a:pt x="409289" y="672083"/>
                </a:lnTo>
                <a:lnTo>
                  <a:pt x="422394" y="681795"/>
                </a:lnTo>
                <a:lnTo>
                  <a:pt x="441070" y="686053"/>
                </a:lnTo>
                <a:lnTo>
                  <a:pt x="459611" y="683073"/>
                </a:lnTo>
                <a:lnTo>
                  <a:pt x="472805" y="673639"/>
                </a:lnTo>
                <a:lnTo>
                  <a:pt x="481308" y="659014"/>
                </a:lnTo>
                <a:lnTo>
                  <a:pt x="485775" y="640460"/>
                </a:lnTo>
                <a:lnTo>
                  <a:pt x="486663" y="635126"/>
                </a:lnTo>
                <a:lnTo>
                  <a:pt x="485775" y="629792"/>
                </a:lnTo>
                <a:lnTo>
                  <a:pt x="485775" y="623442"/>
                </a:lnTo>
                <a:lnTo>
                  <a:pt x="484316" y="566991"/>
                </a:lnTo>
                <a:lnTo>
                  <a:pt x="482774" y="510349"/>
                </a:lnTo>
                <a:lnTo>
                  <a:pt x="481389" y="453107"/>
                </a:lnTo>
                <a:lnTo>
                  <a:pt x="480440" y="397255"/>
                </a:lnTo>
                <a:lnTo>
                  <a:pt x="476807" y="359663"/>
                </a:lnTo>
                <a:close/>
              </a:path>
              <a:path w="487044" h="1013460" extrusionOk="0">
                <a:moveTo>
                  <a:pt x="266953" y="228853"/>
                </a:moveTo>
                <a:lnTo>
                  <a:pt x="208406" y="229996"/>
                </a:lnTo>
                <a:lnTo>
                  <a:pt x="195050" y="231163"/>
                </a:lnTo>
                <a:lnTo>
                  <a:pt x="181657" y="231997"/>
                </a:lnTo>
                <a:lnTo>
                  <a:pt x="168241" y="232497"/>
                </a:lnTo>
                <a:lnTo>
                  <a:pt x="154812" y="232663"/>
                </a:lnTo>
                <a:lnTo>
                  <a:pt x="101748" y="239864"/>
                </a:lnTo>
                <a:lnTo>
                  <a:pt x="60546" y="258354"/>
                </a:lnTo>
                <a:lnTo>
                  <a:pt x="31030" y="288268"/>
                </a:lnTo>
                <a:lnTo>
                  <a:pt x="13024" y="329740"/>
                </a:lnTo>
                <a:lnTo>
                  <a:pt x="6350" y="382904"/>
                </a:lnTo>
                <a:lnTo>
                  <a:pt x="5128" y="431122"/>
                </a:lnTo>
                <a:lnTo>
                  <a:pt x="2454" y="527233"/>
                </a:lnTo>
                <a:lnTo>
                  <a:pt x="1160" y="575286"/>
                </a:lnTo>
                <a:lnTo>
                  <a:pt x="0" y="623442"/>
                </a:lnTo>
                <a:lnTo>
                  <a:pt x="2466" y="649279"/>
                </a:lnTo>
                <a:lnTo>
                  <a:pt x="10969" y="667734"/>
                </a:lnTo>
                <a:lnTo>
                  <a:pt x="25163" y="678807"/>
                </a:lnTo>
                <a:lnTo>
                  <a:pt x="44703" y="682497"/>
                </a:lnTo>
                <a:lnTo>
                  <a:pt x="63539" y="678848"/>
                </a:lnTo>
                <a:lnTo>
                  <a:pt x="76993" y="668067"/>
                </a:lnTo>
                <a:lnTo>
                  <a:pt x="85066" y="650404"/>
                </a:lnTo>
                <a:lnTo>
                  <a:pt x="87756" y="626109"/>
                </a:lnTo>
                <a:lnTo>
                  <a:pt x="87551" y="554228"/>
                </a:lnTo>
                <a:lnTo>
                  <a:pt x="87438" y="527233"/>
                </a:lnTo>
                <a:lnTo>
                  <a:pt x="87513" y="431122"/>
                </a:lnTo>
                <a:lnTo>
                  <a:pt x="87756" y="399033"/>
                </a:lnTo>
                <a:lnTo>
                  <a:pt x="88632" y="389637"/>
                </a:lnTo>
                <a:lnTo>
                  <a:pt x="90757" y="380349"/>
                </a:lnTo>
                <a:lnTo>
                  <a:pt x="93382" y="371226"/>
                </a:lnTo>
                <a:lnTo>
                  <a:pt x="95757" y="362330"/>
                </a:lnTo>
                <a:lnTo>
                  <a:pt x="376681" y="362330"/>
                </a:lnTo>
                <a:lnTo>
                  <a:pt x="382015" y="361441"/>
                </a:lnTo>
                <a:lnTo>
                  <a:pt x="387350" y="359663"/>
                </a:lnTo>
                <a:lnTo>
                  <a:pt x="476807" y="359663"/>
                </a:lnTo>
                <a:lnTo>
                  <a:pt x="462011" y="304263"/>
                </a:lnTo>
                <a:lnTo>
                  <a:pt x="439721" y="272668"/>
                </a:lnTo>
                <a:lnTo>
                  <a:pt x="408192" y="250472"/>
                </a:lnTo>
                <a:lnTo>
                  <a:pt x="367031" y="237271"/>
                </a:lnTo>
                <a:lnTo>
                  <a:pt x="315849" y="232663"/>
                </a:lnTo>
                <a:lnTo>
                  <a:pt x="266953" y="228853"/>
                </a:lnTo>
                <a:close/>
              </a:path>
              <a:path w="487044" h="1013460" extrusionOk="0">
                <a:moveTo>
                  <a:pt x="243077" y="0"/>
                </a:moveTo>
                <a:lnTo>
                  <a:pt x="203148" y="8227"/>
                </a:lnTo>
                <a:lnTo>
                  <a:pt x="170529" y="30670"/>
                </a:lnTo>
                <a:lnTo>
                  <a:pt x="148530" y="63972"/>
                </a:lnTo>
                <a:lnTo>
                  <a:pt x="140462" y="104775"/>
                </a:lnTo>
                <a:lnTo>
                  <a:pt x="148530" y="145577"/>
                </a:lnTo>
                <a:lnTo>
                  <a:pt x="170529" y="178879"/>
                </a:lnTo>
                <a:lnTo>
                  <a:pt x="203148" y="201322"/>
                </a:lnTo>
                <a:lnTo>
                  <a:pt x="243077" y="209550"/>
                </a:lnTo>
                <a:lnTo>
                  <a:pt x="283007" y="201322"/>
                </a:lnTo>
                <a:lnTo>
                  <a:pt x="315626" y="178879"/>
                </a:lnTo>
                <a:lnTo>
                  <a:pt x="337625" y="145577"/>
                </a:lnTo>
                <a:lnTo>
                  <a:pt x="345694" y="104775"/>
                </a:lnTo>
                <a:lnTo>
                  <a:pt x="337625" y="63972"/>
                </a:lnTo>
                <a:lnTo>
                  <a:pt x="315626" y="30670"/>
                </a:lnTo>
                <a:lnTo>
                  <a:pt x="283007" y="8227"/>
                </a:lnTo>
                <a:lnTo>
                  <a:pt x="243077" y="0"/>
                </a:lnTo>
                <a:close/>
              </a:path>
            </a:pathLst>
          </a:custGeom>
          <a:solidFill>
            <a:srgbClr val="E9D4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3"/>
          <p:cNvSpPr/>
          <p:nvPr/>
        </p:nvSpPr>
        <p:spPr>
          <a:xfrm>
            <a:off x="2240665" y="4006141"/>
            <a:ext cx="611504" cy="974089"/>
          </a:xfrm>
          <a:custGeom>
            <a:avLst/>
            <a:gdLst/>
            <a:ahLst/>
            <a:cxnLst/>
            <a:rect l="l" t="t" r="r" b="b"/>
            <a:pathLst>
              <a:path w="611504" h="974089" extrusionOk="0">
                <a:moveTo>
                  <a:pt x="274290" y="806704"/>
                </a:moveTo>
                <a:lnTo>
                  <a:pt x="172436" y="806704"/>
                </a:lnTo>
                <a:lnTo>
                  <a:pt x="172436" y="922909"/>
                </a:lnTo>
                <a:lnTo>
                  <a:pt x="176446" y="942760"/>
                </a:lnTo>
                <a:lnTo>
                  <a:pt x="187374" y="958945"/>
                </a:lnTo>
                <a:lnTo>
                  <a:pt x="203565" y="969843"/>
                </a:lnTo>
                <a:lnTo>
                  <a:pt x="223363" y="973836"/>
                </a:lnTo>
                <a:lnTo>
                  <a:pt x="243214" y="969843"/>
                </a:lnTo>
                <a:lnTo>
                  <a:pt x="259399" y="958945"/>
                </a:lnTo>
                <a:lnTo>
                  <a:pt x="270297" y="942760"/>
                </a:lnTo>
                <a:lnTo>
                  <a:pt x="274290" y="922909"/>
                </a:lnTo>
                <a:lnTo>
                  <a:pt x="274290" y="806704"/>
                </a:lnTo>
                <a:close/>
              </a:path>
              <a:path w="611504" h="974089" extrusionOk="0">
                <a:moveTo>
                  <a:pt x="442311" y="806704"/>
                </a:moveTo>
                <a:lnTo>
                  <a:pt x="340457" y="806704"/>
                </a:lnTo>
                <a:lnTo>
                  <a:pt x="340457" y="922909"/>
                </a:lnTo>
                <a:lnTo>
                  <a:pt x="344467" y="942760"/>
                </a:lnTo>
                <a:lnTo>
                  <a:pt x="355395" y="958945"/>
                </a:lnTo>
                <a:lnTo>
                  <a:pt x="371586" y="969843"/>
                </a:lnTo>
                <a:lnTo>
                  <a:pt x="391384" y="973836"/>
                </a:lnTo>
                <a:lnTo>
                  <a:pt x="411235" y="969843"/>
                </a:lnTo>
                <a:lnTo>
                  <a:pt x="427420" y="958945"/>
                </a:lnTo>
                <a:lnTo>
                  <a:pt x="438318" y="942760"/>
                </a:lnTo>
                <a:lnTo>
                  <a:pt x="442311" y="922909"/>
                </a:lnTo>
                <a:lnTo>
                  <a:pt x="442311" y="806704"/>
                </a:lnTo>
                <a:close/>
              </a:path>
              <a:path w="611504" h="974089" extrusionOk="0">
                <a:moveTo>
                  <a:pt x="541235" y="387604"/>
                </a:moveTo>
                <a:lnTo>
                  <a:pt x="177897" y="387604"/>
                </a:lnTo>
                <a:lnTo>
                  <a:pt x="204567" y="470916"/>
                </a:lnTo>
                <a:lnTo>
                  <a:pt x="110841" y="766445"/>
                </a:lnTo>
                <a:lnTo>
                  <a:pt x="104983" y="787523"/>
                </a:lnTo>
                <a:lnTo>
                  <a:pt x="105602" y="799433"/>
                </a:lnTo>
                <a:lnTo>
                  <a:pt x="114841" y="804914"/>
                </a:lnTo>
                <a:lnTo>
                  <a:pt x="134844" y="806704"/>
                </a:lnTo>
                <a:lnTo>
                  <a:pt x="477363" y="806704"/>
                </a:lnTo>
                <a:lnTo>
                  <a:pt x="499044" y="803707"/>
                </a:lnTo>
                <a:lnTo>
                  <a:pt x="507843" y="794162"/>
                </a:lnTo>
                <a:lnTo>
                  <a:pt x="507402" y="779522"/>
                </a:lnTo>
                <a:lnTo>
                  <a:pt x="501366" y="761238"/>
                </a:lnTo>
                <a:lnTo>
                  <a:pt x="408402" y="467233"/>
                </a:lnTo>
                <a:lnTo>
                  <a:pt x="435580" y="388493"/>
                </a:lnTo>
                <a:lnTo>
                  <a:pt x="541561" y="388493"/>
                </a:lnTo>
                <a:lnTo>
                  <a:pt x="541235" y="387604"/>
                </a:lnTo>
                <a:close/>
              </a:path>
              <a:path w="611504" h="974089" extrusionOk="0">
                <a:moveTo>
                  <a:pt x="428468" y="233172"/>
                </a:moveTo>
                <a:lnTo>
                  <a:pt x="182469" y="233172"/>
                </a:lnTo>
                <a:lnTo>
                  <a:pt x="166183" y="234809"/>
                </a:lnTo>
                <a:lnTo>
                  <a:pt x="151052" y="239506"/>
                </a:lnTo>
                <a:lnTo>
                  <a:pt x="137374" y="246941"/>
                </a:lnTo>
                <a:lnTo>
                  <a:pt x="125446" y="256794"/>
                </a:lnTo>
                <a:lnTo>
                  <a:pt x="124049" y="258318"/>
                </a:lnTo>
                <a:lnTo>
                  <a:pt x="119985" y="262000"/>
                </a:lnTo>
                <a:lnTo>
                  <a:pt x="116810" y="267208"/>
                </a:lnTo>
                <a:lnTo>
                  <a:pt x="115540" y="268732"/>
                </a:lnTo>
                <a:lnTo>
                  <a:pt x="113127" y="273050"/>
                </a:lnTo>
                <a:lnTo>
                  <a:pt x="109698" y="278764"/>
                </a:lnTo>
                <a:lnTo>
                  <a:pt x="108809" y="281050"/>
                </a:lnTo>
                <a:lnTo>
                  <a:pt x="108174" y="282321"/>
                </a:lnTo>
                <a:lnTo>
                  <a:pt x="106904" y="286385"/>
                </a:lnTo>
                <a:lnTo>
                  <a:pt x="3018" y="569976"/>
                </a:lnTo>
                <a:lnTo>
                  <a:pt x="0" y="589567"/>
                </a:lnTo>
                <a:lnTo>
                  <a:pt x="4589" y="608123"/>
                </a:lnTo>
                <a:lnTo>
                  <a:pt x="15823" y="623607"/>
                </a:lnTo>
                <a:lnTo>
                  <a:pt x="32736" y="633984"/>
                </a:lnTo>
                <a:lnTo>
                  <a:pt x="52272" y="636930"/>
                </a:lnTo>
                <a:lnTo>
                  <a:pt x="70820" y="632317"/>
                </a:lnTo>
                <a:lnTo>
                  <a:pt x="86296" y="621107"/>
                </a:lnTo>
                <a:lnTo>
                  <a:pt x="96617" y="604266"/>
                </a:lnTo>
                <a:lnTo>
                  <a:pt x="177897" y="387604"/>
                </a:lnTo>
                <a:lnTo>
                  <a:pt x="541235" y="387604"/>
                </a:lnTo>
                <a:lnTo>
                  <a:pt x="503271" y="283972"/>
                </a:lnTo>
                <a:lnTo>
                  <a:pt x="502763" y="282321"/>
                </a:lnTo>
                <a:lnTo>
                  <a:pt x="502509" y="281813"/>
                </a:lnTo>
                <a:lnTo>
                  <a:pt x="501366" y="278764"/>
                </a:lnTo>
                <a:lnTo>
                  <a:pt x="496667" y="271145"/>
                </a:lnTo>
                <a:lnTo>
                  <a:pt x="495397" y="268732"/>
                </a:lnTo>
                <a:lnTo>
                  <a:pt x="494635" y="267843"/>
                </a:lnTo>
                <a:lnTo>
                  <a:pt x="491079" y="262000"/>
                </a:lnTo>
                <a:lnTo>
                  <a:pt x="486507" y="257937"/>
                </a:lnTo>
                <a:lnTo>
                  <a:pt x="485491" y="256794"/>
                </a:lnTo>
                <a:lnTo>
                  <a:pt x="473545" y="246941"/>
                </a:lnTo>
                <a:lnTo>
                  <a:pt x="459837" y="239506"/>
                </a:lnTo>
                <a:lnTo>
                  <a:pt x="444700" y="234809"/>
                </a:lnTo>
                <a:lnTo>
                  <a:pt x="428468" y="233172"/>
                </a:lnTo>
                <a:close/>
              </a:path>
              <a:path w="611504" h="974089" extrusionOk="0">
                <a:moveTo>
                  <a:pt x="541561" y="388493"/>
                </a:moveTo>
                <a:lnTo>
                  <a:pt x="435580" y="388493"/>
                </a:lnTo>
                <a:lnTo>
                  <a:pt x="514447" y="604266"/>
                </a:lnTo>
                <a:lnTo>
                  <a:pt x="524767" y="621107"/>
                </a:lnTo>
                <a:lnTo>
                  <a:pt x="540244" y="632317"/>
                </a:lnTo>
                <a:lnTo>
                  <a:pt x="558792" y="636930"/>
                </a:lnTo>
                <a:lnTo>
                  <a:pt x="578328" y="633984"/>
                </a:lnTo>
                <a:lnTo>
                  <a:pt x="595223" y="623607"/>
                </a:lnTo>
                <a:lnTo>
                  <a:pt x="606426" y="608123"/>
                </a:lnTo>
                <a:lnTo>
                  <a:pt x="611010" y="589567"/>
                </a:lnTo>
                <a:lnTo>
                  <a:pt x="608046" y="569976"/>
                </a:lnTo>
                <a:lnTo>
                  <a:pt x="541561" y="388493"/>
                </a:lnTo>
                <a:close/>
              </a:path>
              <a:path w="611504" h="974089" extrusionOk="0">
                <a:moveTo>
                  <a:pt x="305532" y="0"/>
                </a:moveTo>
                <a:lnTo>
                  <a:pt x="265882" y="8002"/>
                </a:lnTo>
                <a:lnTo>
                  <a:pt x="233507" y="29829"/>
                </a:lnTo>
                <a:lnTo>
                  <a:pt x="211681" y="62204"/>
                </a:lnTo>
                <a:lnTo>
                  <a:pt x="203678" y="101854"/>
                </a:lnTo>
                <a:lnTo>
                  <a:pt x="211681" y="141503"/>
                </a:lnTo>
                <a:lnTo>
                  <a:pt x="233507" y="173878"/>
                </a:lnTo>
                <a:lnTo>
                  <a:pt x="265882" y="195705"/>
                </a:lnTo>
                <a:lnTo>
                  <a:pt x="305532" y="203708"/>
                </a:lnTo>
                <a:lnTo>
                  <a:pt x="345182" y="195705"/>
                </a:lnTo>
                <a:lnTo>
                  <a:pt x="377557" y="173878"/>
                </a:lnTo>
                <a:lnTo>
                  <a:pt x="399383" y="141503"/>
                </a:lnTo>
                <a:lnTo>
                  <a:pt x="407386" y="101854"/>
                </a:lnTo>
                <a:lnTo>
                  <a:pt x="399383" y="62204"/>
                </a:lnTo>
                <a:lnTo>
                  <a:pt x="377557" y="29829"/>
                </a:lnTo>
                <a:lnTo>
                  <a:pt x="345182" y="8002"/>
                </a:lnTo>
                <a:lnTo>
                  <a:pt x="305532" y="0"/>
                </a:lnTo>
                <a:close/>
              </a:path>
            </a:pathLst>
          </a:custGeom>
          <a:solidFill>
            <a:srgbClr val="212F3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7386225" y="0"/>
            <a:ext cx="1757400" cy="4029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IBMHack 2020</a:t>
            </a:r>
            <a:endParaRPr sz="1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2363056" y="113500"/>
            <a:ext cx="4083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" sz="2700" dirty="0" smtClean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                </a:t>
            </a:r>
            <a:r>
              <a:rPr lang="en" sz="2700" dirty="0" smtClean="0">
                <a:solidFill>
                  <a:srgbClr val="CC0000"/>
                </a:solidFill>
                <a:latin typeface="Impact"/>
                <a:ea typeface="Impact"/>
                <a:cs typeface="Impact"/>
                <a:sym typeface="Impact"/>
              </a:rPr>
              <a:t>DataVengers</a:t>
            </a:r>
            <a:endParaRPr sz="2300" dirty="0">
              <a:solidFill>
                <a:srgbClr val="CC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211250" y="786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                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13188"/>
            <a:ext cx="1383300" cy="1485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b="9551"/>
          <a:stretch/>
        </p:blipFill>
        <p:spPr>
          <a:xfrm>
            <a:off x="7521150" y="1154313"/>
            <a:ext cx="1441500" cy="1628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875" y="2623375"/>
            <a:ext cx="1485600" cy="1485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1637475" y="793625"/>
            <a:ext cx="2521500" cy="10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Proxima Nova"/>
                <a:ea typeface="Proxima Nova"/>
                <a:cs typeface="Proxima Nova"/>
                <a:sym typeface="Proxima Nova"/>
              </a:rPr>
              <a:t>       Chetan Mehatre </a:t>
            </a:r>
            <a:endParaRPr sz="17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           </a:t>
            </a:r>
            <a:r>
              <a:rPr lang="en" sz="1300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</a:rPr>
              <a:t>Team Lead</a:t>
            </a:r>
            <a:endParaRPr sz="1300">
              <a:solidFill>
                <a:srgbClr val="4A86E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Python, ML, NLP, DL, Business   Analytics, Ethical AI   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887175" y="1629225"/>
            <a:ext cx="2561700" cy="10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Proxima Nova"/>
                <a:ea typeface="Proxima Nova"/>
                <a:cs typeface="Proxima Nova"/>
                <a:sym typeface="Proxima Nova"/>
              </a:rPr>
              <a:t>M Venkateshwar </a:t>
            </a:r>
            <a:r>
              <a:rPr lang="en" sz="1700" b="1" dirty="0" smtClean="0">
                <a:latin typeface="Proxima Nova"/>
                <a:ea typeface="Proxima Nova"/>
                <a:cs typeface="Proxima Nova"/>
                <a:sym typeface="Proxima Nova"/>
              </a:rPr>
              <a:t>Reddy</a:t>
            </a:r>
            <a:endParaRPr sz="17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roxima Nova"/>
                <a:ea typeface="Verdana"/>
                <a:cs typeface="Verdana"/>
                <a:sym typeface="Proxima Nova"/>
              </a:rPr>
              <a:t> </a:t>
            </a:r>
            <a:r>
              <a:rPr lang="en" dirty="0" smtClean="0">
                <a:latin typeface="Proxima Nova"/>
                <a:ea typeface="Verdana"/>
                <a:cs typeface="Verdana"/>
                <a:sym typeface="Proxima Nova"/>
              </a:rPr>
              <a:t>               </a:t>
            </a:r>
            <a:r>
              <a:rPr lang="en" sz="1300" dirty="0" smtClean="0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</a:rPr>
              <a:t>Member</a:t>
            </a:r>
            <a:endParaRPr sz="1300" dirty="0" smtClean="0">
              <a:solidFill>
                <a:srgbClr val="4A86E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Proxima Nova"/>
                <a:ea typeface="Proxima Nova"/>
                <a:cs typeface="Proxima Nova"/>
                <a:sym typeface="Proxima Nova"/>
              </a:rPr>
              <a:t>          </a:t>
            </a: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Python, ML, CPP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   Data Structures, Algorithms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597300" y="2782724"/>
            <a:ext cx="2561700" cy="105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Proxima Nova"/>
                <a:ea typeface="Proxima Nova"/>
                <a:cs typeface="Proxima Nova"/>
                <a:sym typeface="Proxima Nova"/>
              </a:rPr>
              <a:t>Raghavendra </a:t>
            </a:r>
            <a:r>
              <a:rPr lang="en" sz="1700" b="1" dirty="0" smtClean="0">
                <a:latin typeface="Proxima Nova"/>
                <a:ea typeface="Proxima Nova"/>
                <a:cs typeface="Proxima Nova"/>
                <a:sym typeface="Proxima Nova"/>
              </a:rPr>
              <a:t>Biradar</a:t>
            </a:r>
            <a:endParaRPr sz="1700" b="1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Proxima Nova"/>
                <a:ea typeface="Proxima Nova"/>
                <a:cs typeface="Proxima Nova"/>
                <a:sym typeface="Proxima Nova"/>
              </a:rPr>
              <a:t>               </a:t>
            </a:r>
            <a:r>
              <a:rPr lang="en" sz="1300" dirty="0" smtClean="0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</a:rPr>
              <a:t>Member</a:t>
            </a:r>
            <a:endParaRPr sz="1300" dirty="0" smtClean="0">
              <a:solidFill>
                <a:srgbClr val="4A86E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Proxima Nova"/>
                <a:ea typeface="Proxima Nova"/>
                <a:cs typeface="Proxima Nova"/>
                <a:sym typeface="Proxima Nova"/>
              </a:rPr>
              <a:t>           </a:t>
            </a: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Python, CPP,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 Data Structures, Algorithms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99100" y="3575050"/>
            <a:ext cx="1485600" cy="1466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4661275" y="3907850"/>
            <a:ext cx="2631900" cy="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Proxima Nova"/>
                <a:ea typeface="Proxima Nova"/>
                <a:cs typeface="Proxima Nova"/>
                <a:sym typeface="Proxima Nova"/>
              </a:rPr>
              <a:t>         Vaibhavi Gadgi</a:t>
            </a:r>
            <a:endParaRPr sz="17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                </a:t>
            </a:r>
            <a:r>
              <a:rPr lang="en" sz="1300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</a:rPr>
              <a:t>Member</a:t>
            </a:r>
            <a:endParaRPr sz="1300">
              <a:solidFill>
                <a:srgbClr val="4A86E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     Python, ML, NLP, App Development, Data Structures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7386225" y="0"/>
            <a:ext cx="1757400" cy="4029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IBMHack 2020</a:t>
            </a:r>
            <a:endParaRPr sz="1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4911550" y="402900"/>
            <a:ext cx="3414600" cy="5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Proposed Solution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4911550" y="1045525"/>
            <a:ext cx="4099500" cy="22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B</a:t>
            </a: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uild an AI-enabled Software Bot </a:t>
            </a:r>
            <a:r>
              <a:rPr lang="en" sz="1600" dirty="0">
                <a:solidFill>
                  <a:srgbClr val="000000"/>
                </a:solidFill>
              </a:rPr>
              <a:t>to: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Collect information of candidate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Identify his skills &amp; personality traits through conversation.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Screens the candidate application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rgbClr val="000000"/>
                </a:solidFill>
              </a:rPr>
              <a:t>B</a:t>
            </a: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ias-free shortlist</a:t>
            </a:r>
            <a:r>
              <a:rPr lang="en" sz="1600" dirty="0">
                <a:solidFill>
                  <a:srgbClr val="000000"/>
                </a:solidFill>
              </a:rPr>
              <a:t> based on ranking </a:t>
            </a: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Send email to shortlisted candidate for further recruiting process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33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1131113" y="436338"/>
            <a:ext cx="34797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Problem Statement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131750" y="1079175"/>
            <a:ext cx="4384200" cy="36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212529"/>
                </a:solidFill>
              </a:rPr>
              <a:t>52% of talent acquisition leaders say that the most difficult part of their job is to shortlist the right candidate and 3% of candidates never hear back from a company after one touchpoint.</a:t>
            </a:r>
            <a:endParaRPr>
              <a:solidFill>
                <a:srgbClr val="212529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Char char="●"/>
            </a:pPr>
            <a:r>
              <a:rPr lang="en">
                <a:solidFill>
                  <a:srgbClr val="212529"/>
                </a:solidFill>
              </a:rPr>
              <a:t>On the flip side, it’s a challenge for employers to communicate well with all their candidates.</a:t>
            </a:r>
            <a:endParaRPr>
              <a:solidFill>
                <a:srgbClr val="212529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Char char="●"/>
            </a:pPr>
            <a:r>
              <a:rPr lang="en">
                <a:solidFill>
                  <a:srgbClr val="212529"/>
                </a:solidFill>
              </a:rPr>
              <a:t>For high volume recruiting, this would require communicating with thousands of candidates, in addition to a recruiter’s normal screening functions and other duties.</a:t>
            </a:r>
            <a:endParaRPr>
              <a:solidFill>
                <a:srgbClr val="212529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Char char="●"/>
            </a:pPr>
            <a:r>
              <a:rPr lang="en">
                <a:solidFill>
                  <a:srgbClr val="212529"/>
                </a:solidFill>
              </a:rPr>
              <a:t>Artificial Intelligence enabled software bots can definitely provide a solution to this problem.</a:t>
            </a:r>
            <a:endParaRPr>
              <a:solidFill>
                <a:srgbClr val="212529"/>
              </a:solidFill>
            </a:endParaRPr>
          </a:p>
        </p:txBody>
      </p:sp>
      <p:cxnSp>
        <p:nvCxnSpPr>
          <p:cNvPr id="91" name="Google Shape;91;p16"/>
          <p:cNvCxnSpPr/>
          <p:nvPr/>
        </p:nvCxnSpPr>
        <p:spPr>
          <a:xfrm>
            <a:off x="4713750" y="282025"/>
            <a:ext cx="0" cy="46197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6"/>
          <p:cNvSpPr/>
          <p:nvPr/>
        </p:nvSpPr>
        <p:spPr>
          <a:xfrm>
            <a:off x="6862475" y="3567656"/>
            <a:ext cx="2214277" cy="1575534"/>
          </a:xfrm>
          <a:custGeom>
            <a:avLst/>
            <a:gdLst/>
            <a:ahLst/>
            <a:cxnLst/>
            <a:rect l="l" t="t" r="r" b="b"/>
            <a:pathLst>
              <a:path w="390525" h="374014" extrusionOk="0">
                <a:moveTo>
                  <a:pt x="58661" y="83997"/>
                </a:moveTo>
                <a:lnTo>
                  <a:pt x="55321" y="70269"/>
                </a:lnTo>
                <a:lnTo>
                  <a:pt x="0" y="84429"/>
                </a:lnTo>
                <a:lnTo>
                  <a:pt x="3352" y="98158"/>
                </a:lnTo>
                <a:lnTo>
                  <a:pt x="58661" y="83997"/>
                </a:lnTo>
                <a:close/>
              </a:path>
              <a:path w="390525" h="374014" extrusionOk="0">
                <a:moveTo>
                  <a:pt x="234048" y="353733"/>
                </a:moveTo>
                <a:lnTo>
                  <a:pt x="178308" y="353733"/>
                </a:lnTo>
                <a:lnTo>
                  <a:pt x="178308" y="367626"/>
                </a:lnTo>
                <a:lnTo>
                  <a:pt x="184543" y="373545"/>
                </a:lnTo>
                <a:lnTo>
                  <a:pt x="227799" y="373545"/>
                </a:lnTo>
                <a:lnTo>
                  <a:pt x="234048" y="367626"/>
                </a:lnTo>
                <a:lnTo>
                  <a:pt x="234048" y="353733"/>
                </a:lnTo>
                <a:close/>
              </a:path>
              <a:path w="390525" h="374014" extrusionOk="0">
                <a:moveTo>
                  <a:pt x="234696" y="324789"/>
                </a:moveTo>
                <a:lnTo>
                  <a:pt x="178308" y="324789"/>
                </a:lnTo>
                <a:lnTo>
                  <a:pt x="178308" y="338493"/>
                </a:lnTo>
                <a:lnTo>
                  <a:pt x="234696" y="338493"/>
                </a:lnTo>
                <a:lnTo>
                  <a:pt x="234696" y="324789"/>
                </a:lnTo>
                <a:close/>
              </a:path>
              <a:path w="390525" h="374014" extrusionOk="0">
                <a:moveTo>
                  <a:pt x="305346" y="207581"/>
                </a:moveTo>
                <a:lnTo>
                  <a:pt x="304279" y="208241"/>
                </a:lnTo>
                <a:lnTo>
                  <a:pt x="303060" y="208597"/>
                </a:lnTo>
                <a:lnTo>
                  <a:pt x="301815" y="208622"/>
                </a:lnTo>
                <a:lnTo>
                  <a:pt x="301472" y="208622"/>
                </a:lnTo>
                <a:lnTo>
                  <a:pt x="300812" y="208559"/>
                </a:lnTo>
                <a:lnTo>
                  <a:pt x="254914" y="202006"/>
                </a:lnTo>
                <a:lnTo>
                  <a:pt x="252222" y="198424"/>
                </a:lnTo>
                <a:lnTo>
                  <a:pt x="254927" y="179425"/>
                </a:lnTo>
                <a:lnTo>
                  <a:pt x="257251" y="163220"/>
                </a:lnTo>
                <a:lnTo>
                  <a:pt x="254558" y="159651"/>
                </a:lnTo>
                <a:lnTo>
                  <a:pt x="248843" y="158838"/>
                </a:lnTo>
                <a:lnTo>
                  <a:pt x="246964" y="159321"/>
                </a:lnTo>
                <a:lnTo>
                  <a:pt x="220091" y="179425"/>
                </a:lnTo>
                <a:lnTo>
                  <a:pt x="215658" y="178803"/>
                </a:lnTo>
                <a:lnTo>
                  <a:pt x="213766" y="176288"/>
                </a:lnTo>
                <a:lnTo>
                  <a:pt x="213766" y="261416"/>
                </a:lnTo>
                <a:lnTo>
                  <a:pt x="213766" y="275539"/>
                </a:lnTo>
                <a:lnTo>
                  <a:pt x="213766" y="296735"/>
                </a:lnTo>
                <a:lnTo>
                  <a:pt x="199605" y="296735"/>
                </a:lnTo>
                <a:lnTo>
                  <a:pt x="199605" y="275539"/>
                </a:lnTo>
                <a:lnTo>
                  <a:pt x="213766" y="275539"/>
                </a:lnTo>
                <a:lnTo>
                  <a:pt x="213766" y="261416"/>
                </a:lnTo>
                <a:lnTo>
                  <a:pt x="199605" y="261416"/>
                </a:lnTo>
                <a:lnTo>
                  <a:pt x="197523" y="247904"/>
                </a:lnTo>
                <a:lnTo>
                  <a:pt x="191643" y="235877"/>
                </a:lnTo>
                <a:lnTo>
                  <a:pt x="182499" y="226098"/>
                </a:lnTo>
                <a:lnTo>
                  <a:pt x="170599" y="219316"/>
                </a:lnTo>
                <a:lnTo>
                  <a:pt x="137515" y="198056"/>
                </a:lnTo>
                <a:lnTo>
                  <a:pt x="115925" y="166878"/>
                </a:lnTo>
                <a:lnTo>
                  <a:pt x="107619" y="129882"/>
                </a:lnTo>
                <a:lnTo>
                  <a:pt x="114414" y="91198"/>
                </a:lnTo>
                <a:lnTo>
                  <a:pt x="121310" y="77025"/>
                </a:lnTo>
                <a:lnTo>
                  <a:pt x="130314" y="64198"/>
                </a:lnTo>
                <a:lnTo>
                  <a:pt x="141236" y="52959"/>
                </a:lnTo>
                <a:lnTo>
                  <a:pt x="153885" y="43522"/>
                </a:lnTo>
                <a:lnTo>
                  <a:pt x="161404" y="55473"/>
                </a:lnTo>
                <a:lnTo>
                  <a:pt x="136969" y="78689"/>
                </a:lnTo>
                <a:lnTo>
                  <a:pt x="123812" y="108419"/>
                </a:lnTo>
                <a:lnTo>
                  <a:pt x="134734" y="172364"/>
                </a:lnTo>
                <a:lnTo>
                  <a:pt x="163525" y="200253"/>
                </a:lnTo>
                <a:lnTo>
                  <a:pt x="175704" y="206159"/>
                </a:lnTo>
                <a:lnTo>
                  <a:pt x="191325" y="215049"/>
                </a:lnTo>
                <a:lnTo>
                  <a:pt x="203339" y="227888"/>
                </a:lnTo>
                <a:lnTo>
                  <a:pt x="211048" y="243674"/>
                </a:lnTo>
                <a:lnTo>
                  <a:pt x="213766" y="261416"/>
                </a:lnTo>
                <a:lnTo>
                  <a:pt x="213766" y="176288"/>
                </a:lnTo>
                <a:lnTo>
                  <a:pt x="185496" y="138645"/>
                </a:lnTo>
                <a:lnTo>
                  <a:pt x="186118" y="134226"/>
                </a:lnTo>
                <a:lnTo>
                  <a:pt x="214617" y="112890"/>
                </a:lnTo>
                <a:lnTo>
                  <a:pt x="215252" y="108458"/>
                </a:lnTo>
                <a:lnTo>
                  <a:pt x="211785" y="103847"/>
                </a:lnTo>
                <a:lnTo>
                  <a:pt x="210108" y="102844"/>
                </a:lnTo>
                <a:lnTo>
                  <a:pt x="176847" y="98107"/>
                </a:lnTo>
                <a:lnTo>
                  <a:pt x="174155" y="94538"/>
                </a:lnTo>
                <a:lnTo>
                  <a:pt x="181267" y="44843"/>
                </a:lnTo>
                <a:lnTo>
                  <a:pt x="183019" y="43522"/>
                </a:lnTo>
                <a:lnTo>
                  <a:pt x="184848" y="42164"/>
                </a:lnTo>
                <a:lnTo>
                  <a:pt x="219087" y="47053"/>
                </a:lnTo>
                <a:lnTo>
                  <a:pt x="221881" y="45707"/>
                </a:lnTo>
                <a:lnTo>
                  <a:pt x="223329" y="43243"/>
                </a:lnTo>
                <a:lnTo>
                  <a:pt x="223977" y="42164"/>
                </a:lnTo>
                <a:lnTo>
                  <a:pt x="224828" y="40792"/>
                </a:lnTo>
                <a:lnTo>
                  <a:pt x="224663" y="37668"/>
                </a:lnTo>
                <a:lnTo>
                  <a:pt x="222910" y="35407"/>
                </a:lnTo>
                <a:lnTo>
                  <a:pt x="203898" y="10083"/>
                </a:lnTo>
                <a:lnTo>
                  <a:pt x="204533" y="5664"/>
                </a:lnTo>
                <a:lnTo>
                  <a:pt x="211670" y="317"/>
                </a:lnTo>
                <a:lnTo>
                  <a:pt x="205168" y="0"/>
                </a:lnTo>
                <a:lnTo>
                  <a:pt x="144043" y="16383"/>
                </a:lnTo>
                <a:lnTo>
                  <a:pt x="106921" y="48044"/>
                </a:lnTo>
                <a:lnTo>
                  <a:pt x="84391" y="91287"/>
                </a:lnTo>
                <a:lnTo>
                  <a:pt x="80086" y="141592"/>
                </a:lnTo>
                <a:lnTo>
                  <a:pt x="86410" y="169214"/>
                </a:lnTo>
                <a:lnTo>
                  <a:pt x="98539" y="194449"/>
                </a:lnTo>
                <a:lnTo>
                  <a:pt x="115912" y="216433"/>
                </a:lnTo>
                <a:lnTo>
                  <a:pt x="145897" y="240703"/>
                </a:lnTo>
                <a:lnTo>
                  <a:pt x="151904" y="248767"/>
                </a:lnTo>
                <a:lnTo>
                  <a:pt x="155727" y="258076"/>
                </a:lnTo>
                <a:lnTo>
                  <a:pt x="157149" y="268185"/>
                </a:lnTo>
                <a:lnTo>
                  <a:pt x="157149" y="296735"/>
                </a:lnTo>
                <a:lnTo>
                  <a:pt x="158813" y="304990"/>
                </a:lnTo>
                <a:lnTo>
                  <a:pt x="163360" y="311721"/>
                </a:lnTo>
                <a:lnTo>
                  <a:pt x="170116" y="316255"/>
                </a:lnTo>
                <a:lnTo>
                  <a:pt x="178384" y="317919"/>
                </a:lnTo>
                <a:lnTo>
                  <a:pt x="234988" y="317919"/>
                </a:lnTo>
                <a:lnTo>
                  <a:pt x="243243" y="316255"/>
                </a:lnTo>
                <a:lnTo>
                  <a:pt x="249999" y="311721"/>
                </a:lnTo>
                <a:lnTo>
                  <a:pt x="254546" y="304990"/>
                </a:lnTo>
                <a:lnTo>
                  <a:pt x="256222" y="296735"/>
                </a:lnTo>
                <a:lnTo>
                  <a:pt x="256222" y="275539"/>
                </a:lnTo>
                <a:lnTo>
                  <a:pt x="256298" y="268185"/>
                </a:lnTo>
                <a:lnTo>
                  <a:pt x="275818" y="233997"/>
                </a:lnTo>
                <a:lnTo>
                  <a:pt x="283959" y="228282"/>
                </a:lnTo>
                <a:lnTo>
                  <a:pt x="291604" y="221945"/>
                </a:lnTo>
                <a:lnTo>
                  <a:pt x="298754" y="215036"/>
                </a:lnTo>
                <a:lnTo>
                  <a:pt x="304419" y="208622"/>
                </a:lnTo>
                <a:lnTo>
                  <a:pt x="305346" y="207581"/>
                </a:lnTo>
                <a:close/>
              </a:path>
              <a:path w="390525" h="374014" extrusionOk="0">
                <a:moveTo>
                  <a:pt x="312420" y="282105"/>
                </a:moveTo>
                <a:lnTo>
                  <a:pt x="298704" y="282105"/>
                </a:lnTo>
                <a:lnTo>
                  <a:pt x="298704" y="332397"/>
                </a:lnTo>
                <a:lnTo>
                  <a:pt x="312420" y="332397"/>
                </a:lnTo>
                <a:lnTo>
                  <a:pt x="312420" y="282105"/>
                </a:lnTo>
                <a:close/>
              </a:path>
              <a:path w="390525" h="374014" extrusionOk="0">
                <a:moveTo>
                  <a:pt x="325107" y="172516"/>
                </a:moveTo>
                <a:lnTo>
                  <a:pt x="322427" y="169037"/>
                </a:lnTo>
                <a:lnTo>
                  <a:pt x="318008" y="168427"/>
                </a:lnTo>
                <a:lnTo>
                  <a:pt x="313385" y="171805"/>
                </a:lnTo>
                <a:lnTo>
                  <a:pt x="312394" y="173431"/>
                </a:lnTo>
                <a:lnTo>
                  <a:pt x="307848" y="202996"/>
                </a:lnTo>
                <a:lnTo>
                  <a:pt x="312978" y="195846"/>
                </a:lnTo>
                <a:lnTo>
                  <a:pt x="317576" y="188353"/>
                </a:lnTo>
                <a:lnTo>
                  <a:pt x="321627" y="180581"/>
                </a:lnTo>
                <a:lnTo>
                  <a:pt x="325107" y="172516"/>
                </a:lnTo>
                <a:close/>
              </a:path>
              <a:path w="390525" h="374014" extrusionOk="0">
                <a:moveTo>
                  <a:pt x="379691" y="298627"/>
                </a:moveTo>
                <a:lnTo>
                  <a:pt x="338061" y="262293"/>
                </a:lnTo>
                <a:lnTo>
                  <a:pt x="329184" y="273456"/>
                </a:lnTo>
                <a:lnTo>
                  <a:pt x="370801" y="309791"/>
                </a:lnTo>
                <a:lnTo>
                  <a:pt x="379691" y="298627"/>
                </a:lnTo>
                <a:close/>
              </a:path>
              <a:path w="390525" h="374014" extrusionOk="0">
                <a:moveTo>
                  <a:pt x="390144" y="225717"/>
                </a:moveTo>
                <a:lnTo>
                  <a:pt x="339852" y="225717"/>
                </a:lnTo>
                <a:lnTo>
                  <a:pt x="339852" y="239433"/>
                </a:lnTo>
                <a:lnTo>
                  <a:pt x="390144" y="239433"/>
                </a:lnTo>
                <a:lnTo>
                  <a:pt x="390144" y="225717"/>
                </a:lnTo>
                <a:close/>
              </a:path>
            </a:pathLst>
          </a:custGeom>
          <a:solidFill>
            <a:srgbClr val="212F3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" name="Google Shape;93;p16"/>
          <p:cNvGrpSpPr/>
          <p:nvPr/>
        </p:nvGrpSpPr>
        <p:grpSpPr>
          <a:xfrm>
            <a:off x="6930166" y="3344196"/>
            <a:ext cx="2213859" cy="1428278"/>
            <a:chOff x="685800" y="5768340"/>
            <a:chExt cx="396479" cy="326904"/>
          </a:xfrm>
        </p:grpSpPr>
        <p:sp>
          <p:nvSpPr>
            <p:cNvPr id="94" name="Google Shape;94;p16"/>
            <p:cNvSpPr/>
            <p:nvPr/>
          </p:nvSpPr>
          <p:spPr>
            <a:xfrm>
              <a:off x="685800" y="5952744"/>
              <a:ext cx="141900" cy="1425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868679" y="5785104"/>
              <a:ext cx="213600" cy="2151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690372" y="5768340"/>
              <a:ext cx="89100" cy="855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7" name="Google Shape;97;p16"/>
          <p:cNvCxnSpPr/>
          <p:nvPr/>
        </p:nvCxnSpPr>
        <p:spPr>
          <a:xfrm>
            <a:off x="1131113" y="950250"/>
            <a:ext cx="30903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6"/>
          <p:cNvCxnSpPr/>
          <p:nvPr/>
        </p:nvCxnSpPr>
        <p:spPr>
          <a:xfrm rot="10800000" flipH="1">
            <a:off x="5042725" y="953388"/>
            <a:ext cx="28941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6"/>
          <p:cNvSpPr/>
          <p:nvPr/>
        </p:nvSpPr>
        <p:spPr>
          <a:xfrm>
            <a:off x="7386225" y="0"/>
            <a:ext cx="1757400" cy="4029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IBMHack 2020</a:t>
            </a:r>
            <a:endParaRPr sz="1800" b="1"/>
          </a:p>
        </p:txBody>
      </p:sp>
      <p:sp>
        <p:nvSpPr>
          <p:cNvPr id="100" name="Google Shape;100;p16"/>
          <p:cNvSpPr/>
          <p:nvPr/>
        </p:nvSpPr>
        <p:spPr>
          <a:xfrm>
            <a:off x="0" y="418675"/>
            <a:ext cx="1028100" cy="736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986412" y="0"/>
            <a:ext cx="853507" cy="795276"/>
          </a:xfrm>
          <a:custGeom>
            <a:avLst/>
            <a:gdLst/>
            <a:ahLst/>
            <a:cxnLst/>
            <a:rect l="l" t="t" r="r" b="b"/>
            <a:pathLst>
              <a:path w="226695" h="335914" extrusionOk="0">
                <a:moveTo>
                  <a:pt x="22860" y="0"/>
                </a:moveTo>
                <a:lnTo>
                  <a:pt x="13983" y="1694"/>
                </a:lnTo>
                <a:lnTo>
                  <a:pt x="6715" y="6318"/>
                </a:lnTo>
                <a:lnTo>
                  <a:pt x="1803" y="13180"/>
                </a:lnTo>
                <a:lnTo>
                  <a:pt x="0" y="21589"/>
                </a:lnTo>
                <a:lnTo>
                  <a:pt x="1275" y="28483"/>
                </a:lnTo>
                <a:lnTo>
                  <a:pt x="4683" y="34448"/>
                </a:lnTo>
                <a:lnTo>
                  <a:pt x="9590" y="39127"/>
                </a:lnTo>
                <a:lnTo>
                  <a:pt x="15367" y="42163"/>
                </a:lnTo>
                <a:lnTo>
                  <a:pt x="15367" y="332739"/>
                </a:lnTo>
                <a:lnTo>
                  <a:pt x="18542" y="335914"/>
                </a:lnTo>
                <a:lnTo>
                  <a:pt x="26289" y="335914"/>
                </a:lnTo>
                <a:lnTo>
                  <a:pt x="29464" y="332739"/>
                </a:lnTo>
                <a:lnTo>
                  <a:pt x="29464" y="188213"/>
                </a:lnTo>
                <a:lnTo>
                  <a:pt x="221615" y="188087"/>
                </a:lnTo>
                <a:lnTo>
                  <a:pt x="224154" y="186308"/>
                </a:lnTo>
                <a:lnTo>
                  <a:pt x="226441" y="181101"/>
                </a:lnTo>
                <a:lnTo>
                  <a:pt x="225805" y="178053"/>
                </a:lnTo>
                <a:lnTo>
                  <a:pt x="165989" y="116839"/>
                </a:lnTo>
                <a:lnTo>
                  <a:pt x="225805" y="55752"/>
                </a:lnTo>
                <a:lnTo>
                  <a:pt x="226441" y="52831"/>
                </a:lnTo>
                <a:lnTo>
                  <a:pt x="224154" y="47625"/>
                </a:lnTo>
                <a:lnTo>
                  <a:pt x="221615" y="45974"/>
                </a:lnTo>
                <a:lnTo>
                  <a:pt x="29464" y="46100"/>
                </a:lnTo>
                <a:lnTo>
                  <a:pt x="29464" y="42163"/>
                </a:lnTo>
                <a:lnTo>
                  <a:pt x="35802" y="39127"/>
                </a:lnTo>
                <a:lnTo>
                  <a:pt x="40830" y="34448"/>
                </a:lnTo>
                <a:lnTo>
                  <a:pt x="44144" y="28483"/>
                </a:lnTo>
                <a:lnTo>
                  <a:pt x="45339" y="21589"/>
                </a:lnTo>
                <a:lnTo>
                  <a:pt x="43576" y="13180"/>
                </a:lnTo>
                <a:lnTo>
                  <a:pt x="38766" y="6318"/>
                </a:lnTo>
                <a:lnTo>
                  <a:pt x="31623" y="1694"/>
                </a:lnTo>
                <a:close/>
              </a:path>
            </a:pathLst>
          </a:custGeom>
          <a:solidFill>
            <a:srgbClr val="E9D4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147725" y="217550"/>
            <a:ext cx="295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CC4125"/>
                </a:solidFill>
              </a:rPr>
              <a:t>Block Diagram</a:t>
            </a:r>
            <a:endParaRPr sz="2700">
              <a:solidFill>
                <a:srgbClr val="CC4125"/>
              </a:solidFill>
            </a:endParaRPr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311700" y="790250"/>
            <a:ext cx="8520600" cy="3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                                                                  </a:t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1446600" y="1255725"/>
            <a:ext cx="729000" cy="448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Bot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2175600" y="1451625"/>
            <a:ext cx="612900" cy="140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2788500" y="843975"/>
            <a:ext cx="2089500" cy="1356000"/>
          </a:xfrm>
          <a:prstGeom prst="diamond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Collects the interest of job role from the applicant</a:t>
            </a:r>
            <a:endParaRPr sz="1100"/>
          </a:p>
        </p:txBody>
      </p:sp>
      <p:sp>
        <p:nvSpPr>
          <p:cNvPr id="111" name="Google Shape;111;p17"/>
          <p:cNvSpPr/>
          <p:nvPr/>
        </p:nvSpPr>
        <p:spPr>
          <a:xfrm>
            <a:off x="3732750" y="2199975"/>
            <a:ext cx="201000" cy="371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3260700" y="2571675"/>
            <a:ext cx="1145100" cy="63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Wait till user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responds</a:t>
            </a:r>
            <a:endParaRPr sz="1100"/>
          </a:p>
        </p:txBody>
      </p:sp>
      <p:sp>
        <p:nvSpPr>
          <p:cNvPr id="113" name="Google Shape;113;p17"/>
          <p:cNvSpPr/>
          <p:nvPr/>
        </p:nvSpPr>
        <p:spPr>
          <a:xfrm>
            <a:off x="5273850" y="1151025"/>
            <a:ext cx="1433700" cy="741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Send a google form link to collect further details and      resume.</a:t>
            </a:r>
            <a:endParaRPr sz="1100"/>
          </a:p>
        </p:txBody>
      </p:sp>
      <p:sp>
        <p:nvSpPr>
          <p:cNvPr id="114" name="Google Shape;114;p17"/>
          <p:cNvSpPr/>
          <p:nvPr/>
        </p:nvSpPr>
        <p:spPr>
          <a:xfrm>
            <a:off x="4895463" y="1451625"/>
            <a:ext cx="360900" cy="140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7156750" y="1151025"/>
            <a:ext cx="1247100" cy="741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Apply NER  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 Reranking</a:t>
            </a:r>
            <a:endParaRPr sz="1200"/>
          </a:p>
        </p:txBody>
      </p:sp>
      <p:sp>
        <p:nvSpPr>
          <p:cNvPr id="116" name="Google Shape;116;p17"/>
          <p:cNvSpPr/>
          <p:nvPr/>
        </p:nvSpPr>
        <p:spPr>
          <a:xfrm>
            <a:off x="6725650" y="1473875"/>
            <a:ext cx="431100" cy="140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7063450" y="2306075"/>
            <a:ext cx="1433700" cy="1072800"/>
          </a:xfrm>
          <a:prstGeom prst="diamond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Have required            skills</a:t>
            </a:r>
            <a:endParaRPr sz="1100"/>
          </a:p>
        </p:txBody>
      </p:sp>
      <p:sp>
        <p:nvSpPr>
          <p:cNvPr id="118" name="Google Shape;118;p17"/>
          <p:cNvSpPr/>
          <p:nvPr/>
        </p:nvSpPr>
        <p:spPr>
          <a:xfrm>
            <a:off x="7700050" y="1892925"/>
            <a:ext cx="160500" cy="448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6632350" y="2772125"/>
            <a:ext cx="431100" cy="1407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7679800" y="3378875"/>
            <a:ext cx="201000" cy="371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6690550" y="3792025"/>
            <a:ext cx="2179500" cy="741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Send mail to the candidates regarding details of further interview process</a:t>
            </a:r>
            <a:endParaRPr sz="1100"/>
          </a:p>
        </p:txBody>
      </p:sp>
      <p:sp>
        <p:nvSpPr>
          <p:cNvPr id="122" name="Google Shape;122;p17"/>
          <p:cNvSpPr/>
          <p:nvPr/>
        </p:nvSpPr>
        <p:spPr>
          <a:xfrm>
            <a:off x="5487250" y="2526725"/>
            <a:ext cx="1145100" cy="63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Reject candidate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3933750" y="2132842"/>
            <a:ext cx="7923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6707600" y="2411550"/>
            <a:ext cx="5214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0" y="2665050"/>
            <a:ext cx="2377200" cy="2478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7386225" y="0"/>
            <a:ext cx="1757400" cy="4029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IBMHack 2020</a:t>
            </a:r>
            <a:endParaRPr sz="1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140925" y="149575"/>
            <a:ext cx="383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4125"/>
                </a:solidFill>
              </a:rPr>
              <a:t>Implementation Details</a:t>
            </a:r>
            <a:r>
              <a:rPr lang="en"/>
              <a:t> 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325125" y="913200"/>
            <a:ext cx="3934200" cy="38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 b="1">
                <a:solidFill>
                  <a:schemeClr val="dk1"/>
                </a:solidFill>
              </a:rPr>
              <a:t>Watson Chatbot</a:t>
            </a:r>
            <a:endParaRPr sz="2000" b="1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 b="1">
                <a:solidFill>
                  <a:schemeClr val="dk1"/>
                </a:solidFill>
              </a:rPr>
              <a:t>Algorithms</a:t>
            </a:r>
            <a:endParaRPr sz="2000"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b="1">
                <a:solidFill>
                  <a:srgbClr val="222222"/>
                </a:solidFill>
                <a:highlight>
                  <a:schemeClr val="lt1"/>
                </a:highlight>
              </a:rPr>
              <a:t>Named Entity Recognition</a:t>
            </a:r>
            <a:endParaRPr sz="1400" b="1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 b="1">
                <a:solidFill>
                  <a:srgbClr val="222222"/>
                </a:solidFill>
                <a:highlight>
                  <a:schemeClr val="lt1"/>
                </a:highlight>
              </a:rPr>
              <a:t>Reranking Algorithm </a:t>
            </a:r>
            <a:endParaRPr sz="1400" b="1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DetGreedy</a:t>
            </a:r>
            <a:endParaRPr sz="1300">
              <a:solidFill>
                <a:schemeClr val="dk1"/>
              </a:solidFill>
            </a:endParaRP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DetCons</a:t>
            </a:r>
            <a:endParaRPr sz="1300">
              <a:solidFill>
                <a:schemeClr val="dk1"/>
              </a:solidFill>
            </a:endParaRP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DetRelaxed</a:t>
            </a:r>
            <a:endParaRPr sz="1300">
              <a:solidFill>
                <a:schemeClr val="dk1"/>
              </a:solidFill>
            </a:endParaRP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DetConstSort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</a:rPr>
              <a:t>3.   Automated Emailing</a:t>
            </a:r>
            <a:endParaRPr sz="2000" b="1">
              <a:solidFill>
                <a:schemeClr val="dk1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4882400" y="722275"/>
            <a:ext cx="3837900" cy="23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rgbClr val="000000"/>
                </a:solidFill>
              </a:rPr>
              <a:t>Technology Stack</a:t>
            </a:r>
            <a:endParaRPr sz="700" b="1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Python3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NLP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spaCy: For resume summarization.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PyPDF2: Working with Resumes.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IBM Watson Assistant for Chatbot creation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7386225" y="0"/>
            <a:ext cx="1757400" cy="4029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IBMHack 2020</a:t>
            </a:r>
            <a:endParaRPr sz="1800" b="1"/>
          </a:p>
        </p:txBody>
      </p:sp>
      <p:cxnSp>
        <p:nvCxnSpPr>
          <p:cNvPr id="135" name="Google Shape;135;p18"/>
          <p:cNvCxnSpPr/>
          <p:nvPr/>
        </p:nvCxnSpPr>
        <p:spPr>
          <a:xfrm>
            <a:off x="4351150" y="1020650"/>
            <a:ext cx="13500" cy="370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9325" y="3169375"/>
            <a:ext cx="2261425" cy="19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171050" y="213975"/>
            <a:ext cx="141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sz="2700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3">
            <a:alphaModFix/>
          </a:blip>
          <a:srcRect r="65582"/>
          <a:stretch/>
        </p:blipFill>
        <p:spPr>
          <a:xfrm>
            <a:off x="171050" y="854550"/>
            <a:ext cx="2599699" cy="340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 rotWithShape="1">
          <a:blip r:embed="rId4">
            <a:alphaModFix/>
          </a:blip>
          <a:srcRect l="-68" r="65753"/>
          <a:stretch/>
        </p:blipFill>
        <p:spPr>
          <a:xfrm>
            <a:off x="3085200" y="854550"/>
            <a:ext cx="2412400" cy="340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 rotWithShape="1">
          <a:blip r:embed="rId5">
            <a:alphaModFix/>
          </a:blip>
          <a:srcRect l="28043" r="29168" b="10346"/>
          <a:stretch/>
        </p:blipFill>
        <p:spPr>
          <a:xfrm>
            <a:off x="5850325" y="633350"/>
            <a:ext cx="2799200" cy="363264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421925" y="4500575"/>
            <a:ext cx="50130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Chatbot preview</a:t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6047625" y="4530725"/>
            <a:ext cx="26922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Google Form </a:t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7386225" y="0"/>
            <a:ext cx="1757400" cy="4029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IBMHack 2020</a:t>
            </a:r>
            <a:endParaRPr sz="1800" b="1"/>
          </a:p>
        </p:txBody>
      </p:sp>
      <p:cxnSp>
        <p:nvCxnSpPr>
          <p:cNvPr id="148" name="Google Shape;148;p19"/>
          <p:cNvCxnSpPr>
            <a:endCxn id="145" idx="0"/>
          </p:cNvCxnSpPr>
          <p:nvPr/>
        </p:nvCxnSpPr>
        <p:spPr>
          <a:xfrm>
            <a:off x="2927525" y="698375"/>
            <a:ext cx="900" cy="380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19"/>
          <p:cNvCxnSpPr/>
          <p:nvPr/>
        </p:nvCxnSpPr>
        <p:spPr>
          <a:xfrm flipH="1">
            <a:off x="5667213" y="656338"/>
            <a:ext cx="6300" cy="4178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0"/>
          <p:cNvPicPr preferRelativeResize="0"/>
          <p:nvPr/>
        </p:nvPicPr>
        <p:blipFill rotWithShape="1">
          <a:blip r:embed="rId3">
            <a:alphaModFix/>
          </a:blip>
          <a:srcRect t="34483" r="22570" b="-735"/>
          <a:stretch/>
        </p:blipFill>
        <p:spPr>
          <a:xfrm>
            <a:off x="174575" y="776400"/>
            <a:ext cx="8688900" cy="18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 rotWithShape="1">
          <a:blip r:embed="rId4">
            <a:alphaModFix/>
          </a:blip>
          <a:srcRect l="13119" t="4251" b="6795"/>
          <a:stretch/>
        </p:blipFill>
        <p:spPr>
          <a:xfrm>
            <a:off x="174575" y="2991000"/>
            <a:ext cx="8688902" cy="18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/>
          <p:nvPr/>
        </p:nvSpPr>
        <p:spPr>
          <a:xfrm>
            <a:off x="3002325" y="2416050"/>
            <a:ext cx="2604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CSV file after adding score</a:t>
            </a:r>
            <a:endParaRPr b="1"/>
          </a:p>
        </p:txBody>
      </p:sp>
      <p:sp>
        <p:nvSpPr>
          <p:cNvPr id="157" name="Google Shape;157;p20"/>
          <p:cNvSpPr txBox="1"/>
          <p:nvPr/>
        </p:nvSpPr>
        <p:spPr>
          <a:xfrm>
            <a:off x="2390925" y="4832100"/>
            <a:ext cx="38274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Graphs after parsing candidates resume.</a:t>
            </a:r>
            <a:endParaRPr b="1"/>
          </a:p>
        </p:txBody>
      </p:sp>
      <p:sp>
        <p:nvSpPr>
          <p:cNvPr id="158" name="Google Shape;158;p20"/>
          <p:cNvSpPr txBox="1"/>
          <p:nvPr/>
        </p:nvSpPr>
        <p:spPr>
          <a:xfrm>
            <a:off x="6096500" y="4419825"/>
            <a:ext cx="29376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7386225" y="0"/>
            <a:ext cx="1757400" cy="4029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IBMHack 2020</a:t>
            </a:r>
            <a:endParaRPr sz="1800" b="1"/>
          </a:p>
        </p:txBody>
      </p:sp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174575" y="93125"/>
            <a:ext cx="141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sz="2700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20"/>
          <p:cNvCxnSpPr/>
          <p:nvPr/>
        </p:nvCxnSpPr>
        <p:spPr>
          <a:xfrm>
            <a:off x="201425" y="2883350"/>
            <a:ext cx="8635200" cy="1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1"/>
          <p:cNvPicPr preferRelativeResize="0"/>
          <p:nvPr/>
        </p:nvPicPr>
        <p:blipFill rotWithShape="1">
          <a:blip r:embed="rId3">
            <a:alphaModFix/>
          </a:blip>
          <a:srcRect l="1086" r="39853" b="34610"/>
          <a:stretch/>
        </p:blipFill>
        <p:spPr>
          <a:xfrm>
            <a:off x="2269575" y="2571750"/>
            <a:ext cx="6710426" cy="244982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 txBox="1"/>
          <p:nvPr/>
        </p:nvSpPr>
        <p:spPr>
          <a:xfrm>
            <a:off x="210850" y="3437800"/>
            <a:ext cx="18945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Screenshot of mail</a:t>
            </a:r>
            <a:endParaRPr b="1"/>
          </a:p>
        </p:txBody>
      </p:sp>
      <p:pic>
        <p:nvPicPr>
          <p:cNvPr id="168" name="Google Shape;168;p21"/>
          <p:cNvPicPr preferRelativeResize="0"/>
          <p:nvPr/>
        </p:nvPicPr>
        <p:blipFill rotWithShape="1">
          <a:blip r:embed="rId4">
            <a:alphaModFix/>
          </a:blip>
          <a:srcRect l="1562" t="3688" r="1397"/>
          <a:stretch/>
        </p:blipFill>
        <p:spPr>
          <a:xfrm>
            <a:off x="2105350" y="156625"/>
            <a:ext cx="4701149" cy="22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1"/>
          <p:cNvSpPr txBox="1"/>
          <p:nvPr/>
        </p:nvSpPr>
        <p:spPr>
          <a:xfrm>
            <a:off x="6806500" y="961225"/>
            <a:ext cx="21735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Reranking Algorithms</a:t>
            </a:r>
            <a:endParaRPr b="1"/>
          </a:p>
        </p:txBody>
      </p:sp>
      <p:sp>
        <p:nvSpPr>
          <p:cNvPr id="170" name="Google Shape;170;p21"/>
          <p:cNvSpPr/>
          <p:nvPr/>
        </p:nvSpPr>
        <p:spPr>
          <a:xfrm>
            <a:off x="7386225" y="0"/>
            <a:ext cx="1757400" cy="4029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IBMHack 2020</a:t>
            </a:r>
            <a:endParaRPr sz="1800" b="1"/>
          </a:p>
        </p:txBody>
      </p:sp>
      <p:sp>
        <p:nvSpPr>
          <p:cNvPr id="171" name="Google Shape;171;p21"/>
          <p:cNvSpPr txBox="1">
            <a:spLocks noGrp="1"/>
          </p:cNvSpPr>
          <p:nvPr>
            <p:ph type="title"/>
          </p:nvPr>
        </p:nvSpPr>
        <p:spPr>
          <a:xfrm>
            <a:off x="171050" y="213975"/>
            <a:ext cx="141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sz="2700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21"/>
          <p:cNvCxnSpPr/>
          <p:nvPr/>
        </p:nvCxnSpPr>
        <p:spPr>
          <a:xfrm rot="10800000" flipH="1">
            <a:off x="268600" y="2444425"/>
            <a:ext cx="8568000" cy="6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>
            <a:spLocks noGrp="1"/>
          </p:cNvSpPr>
          <p:nvPr>
            <p:ph type="title"/>
          </p:nvPr>
        </p:nvSpPr>
        <p:spPr>
          <a:xfrm>
            <a:off x="405625" y="352150"/>
            <a:ext cx="7856400" cy="5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61C00"/>
                </a:solidFill>
              </a:rPr>
              <a:t>Future enhancement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7386225" y="0"/>
            <a:ext cx="1757400" cy="4029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IBMHack 2020</a:t>
            </a:r>
            <a:endParaRPr sz="1800" b="1"/>
          </a:p>
        </p:txBody>
      </p:sp>
      <p:sp>
        <p:nvSpPr>
          <p:cNvPr id="179" name="Google Shape;179;p22"/>
          <p:cNvSpPr txBox="1"/>
          <p:nvPr/>
        </p:nvSpPr>
        <p:spPr>
          <a:xfrm>
            <a:off x="562350" y="943150"/>
            <a:ext cx="8166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Integrating Google Calendar API with the Application for sending Google meet link to shortlisted candidates through automated mailing.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Run Re-Ranking algorithms with real world dataset. Integrate, evaluate and deployment in practice</a:t>
            </a:r>
            <a:endParaRPr sz="15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A61C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 dirty="0">
                <a:solidFill>
                  <a:srgbClr val="A61C00"/>
                </a:solidFill>
              </a:rPr>
              <a:t>Reference</a:t>
            </a:r>
            <a:endParaRPr sz="2700" dirty="0">
              <a:solidFill>
                <a:srgbClr val="A61C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bg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1. https</a:t>
            </a:r>
            <a:r>
              <a:rPr lang="en" dirty="0">
                <a:solidFill>
                  <a:schemeClr val="bg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://marutitech.com/14-powerful-chatbot-platforms/</a:t>
            </a:r>
            <a:endParaRPr dirty="0">
              <a:solidFill>
                <a:schemeClr val="bg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bg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2. https</a:t>
            </a:r>
            <a:r>
              <a:rPr lang="en" dirty="0">
                <a:solidFill>
                  <a:schemeClr val="bg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://chatbotsmagazine.com/how-to-develop-a-chatbot-from-scratch-62bed1adab8c</a:t>
            </a:r>
            <a:endParaRPr dirty="0">
              <a:solidFill>
                <a:schemeClr val="bg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3</a:t>
            </a:r>
            <a:r>
              <a:rPr lang="en" dirty="0" smtClean="0">
                <a:solidFill>
                  <a:schemeClr val="bg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. </a:t>
            </a:r>
            <a:r>
              <a:rPr lang="en" dirty="0" smtClean="0">
                <a:solidFill>
                  <a:schemeClr val="bg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</a:t>
            </a:r>
            <a:r>
              <a:rPr lang="en" dirty="0">
                <a:solidFill>
                  <a:schemeClr val="bg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://</a:t>
            </a:r>
            <a:r>
              <a:rPr lang="en" dirty="0" smtClean="0">
                <a:solidFill>
                  <a:schemeClr val="bg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ideal.com/recruitment-chatbot</a:t>
            </a:r>
            <a:r>
              <a:rPr lang="en" dirty="0" smtClean="0">
                <a:solidFill>
                  <a:schemeClr val="bg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/</a:t>
            </a:r>
            <a:endParaRPr lang="en" dirty="0" smtClean="0">
              <a:solidFill>
                <a:schemeClr val="bg2"/>
              </a:solidFill>
              <a:uFill>
                <a:noFill/>
              </a:u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</a:rPr>
              <a:t>4. </a:t>
            </a:r>
            <a:r>
              <a:rPr lang="en-US" dirty="0">
                <a:solidFill>
                  <a:schemeClr val="bg2"/>
                </a:solidFill>
              </a:rPr>
              <a:t>Fairness-Aware Ranking in Search &amp; Recommendation Systems with Application to LinkedIn </a:t>
            </a:r>
            <a:r>
              <a:rPr lang="en-US" dirty="0" smtClean="0">
                <a:solidFill>
                  <a:schemeClr val="bg2"/>
                </a:solidFill>
              </a:rPr>
              <a:t>   Talent Search </a:t>
            </a:r>
            <a:r>
              <a:rPr lang="en-IN" dirty="0" smtClean="0">
                <a:solidFill>
                  <a:schemeClr val="bg2"/>
                </a:solidFill>
                <a:hlinkClick r:id="rId6"/>
              </a:rPr>
              <a:t>https</a:t>
            </a:r>
            <a:r>
              <a:rPr lang="en-IN" dirty="0">
                <a:solidFill>
                  <a:schemeClr val="bg2"/>
                </a:solidFill>
                <a:hlinkClick r:id="rId6"/>
              </a:rPr>
              <a:t>://arxiv.org/abs/1905.01989</a:t>
            </a:r>
            <a:endParaRPr lang="en" dirty="0" smtClean="0">
              <a:solidFill>
                <a:schemeClr val="bg2"/>
              </a:solidFill>
              <a:uFill>
                <a:noFill/>
              </a:u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465</Words>
  <Application>Microsoft Office PowerPoint</Application>
  <PresentationFormat>On-screen Show (16:9)</PresentationFormat>
  <Paragraphs>104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Impact</vt:lpstr>
      <vt:lpstr>Roboto</vt:lpstr>
      <vt:lpstr>Lato</vt:lpstr>
      <vt:lpstr>Verdana</vt:lpstr>
      <vt:lpstr>Montserrat</vt:lpstr>
      <vt:lpstr>Arial</vt:lpstr>
      <vt:lpstr>Proxima Nova</vt:lpstr>
      <vt:lpstr>Merriweather</vt:lpstr>
      <vt:lpstr>Calibri</vt:lpstr>
      <vt:lpstr>Simple Light</vt:lpstr>
      <vt:lpstr>PowerPoint Presentation</vt:lpstr>
      <vt:lpstr>                 DataVengers</vt:lpstr>
      <vt:lpstr>Proposed Solution</vt:lpstr>
      <vt:lpstr>Block Diagram</vt:lpstr>
      <vt:lpstr>Implementation Details </vt:lpstr>
      <vt:lpstr>Results</vt:lpstr>
      <vt:lpstr>Results</vt:lpstr>
      <vt:lpstr>Results</vt:lpstr>
      <vt:lpstr>Future enhancement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CHETAN VM</dc:creator>
  <cp:lastModifiedBy>CHETAN VM</cp:lastModifiedBy>
  <cp:revision>5</cp:revision>
  <dcterms:modified xsi:type="dcterms:W3CDTF">2020-07-21T02:23:18Z</dcterms:modified>
</cp:coreProperties>
</file>