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9144000" cy="5143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826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nkateswara Reddy" userId="50509b66c9a5cf28" providerId="LiveId" clId="{B267980A-D6AD-4E32-8C44-8C2530CCFF85}"/>
    <pc:docChg chg="custSel modSld">
      <pc:chgData name="Venkateswara Reddy" userId="50509b66c9a5cf28" providerId="LiveId" clId="{B267980A-D6AD-4E32-8C44-8C2530CCFF85}" dt="2024-09-18T15:41:47.188" v="30" actId="20577"/>
      <pc:docMkLst>
        <pc:docMk/>
      </pc:docMkLst>
      <pc:sldChg chg="modSp mod">
        <pc:chgData name="Venkateswara Reddy" userId="50509b66c9a5cf28" providerId="LiveId" clId="{B267980A-D6AD-4E32-8C44-8C2530CCFF85}" dt="2024-09-18T15:41:17.273" v="26" actId="313"/>
        <pc:sldMkLst>
          <pc:docMk/>
          <pc:sldMk cId="0" sldId="256"/>
        </pc:sldMkLst>
        <pc:spChg chg="mod">
          <ac:chgData name="Venkateswara Reddy" userId="50509b66c9a5cf28" providerId="LiveId" clId="{B267980A-D6AD-4E32-8C44-8C2530CCFF85}" dt="2024-09-18T15:41:17.273" v="26" actId="313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Venkateswara Reddy" userId="50509b66c9a5cf28" providerId="LiveId" clId="{B267980A-D6AD-4E32-8C44-8C2530CCFF85}" dt="2024-09-18T15:41:28.671" v="27" actId="1076"/>
        <pc:sldMkLst>
          <pc:docMk/>
          <pc:sldMk cId="0" sldId="258"/>
        </pc:sldMkLst>
        <pc:spChg chg="mod">
          <ac:chgData name="Venkateswara Reddy" userId="50509b66c9a5cf28" providerId="LiveId" clId="{B267980A-D6AD-4E32-8C44-8C2530CCFF85}" dt="2024-09-18T15:41:28.671" v="27" actId="1076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Venkateswara Reddy" userId="50509b66c9a5cf28" providerId="LiveId" clId="{B267980A-D6AD-4E32-8C44-8C2530CCFF85}" dt="2024-09-18T15:41:47.188" v="30" actId="20577"/>
        <pc:sldMkLst>
          <pc:docMk/>
          <pc:sldMk cId="0" sldId="278"/>
        </pc:sldMkLst>
        <pc:spChg chg="mod">
          <ac:chgData name="Venkateswara Reddy" userId="50509b66c9a5cf28" providerId="LiveId" clId="{B267980A-D6AD-4E32-8C44-8C2530CCFF85}" dt="2024-09-18T15:41:47.188" v="30" actId="20577"/>
          <ac:spMkLst>
            <pc:docMk/>
            <pc:sldMk cId="0" sldId="278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688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354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8936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389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6126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891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8684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678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650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896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638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062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67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203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552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581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141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idx="1"/>
          </p:nvPr>
        </p:nvSpPr>
        <p:spPr>
          <a:xfrm>
            <a:off x="1872036" y="890498"/>
            <a:ext cx="539992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25"/>
              </a:spcBef>
              <a:buNone/>
            </a:pPr>
            <a:r>
              <a:rPr sz="3600" spc="-145" dirty="0">
                <a:solidFill>
                  <a:schemeClr val="tx1"/>
                </a:solidFill>
              </a:rPr>
              <a:t>Retail</a:t>
            </a:r>
            <a:r>
              <a:rPr sz="3600" spc="-215" dirty="0">
                <a:solidFill>
                  <a:schemeClr val="tx1"/>
                </a:solidFill>
              </a:rPr>
              <a:t> </a:t>
            </a:r>
            <a:r>
              <a:rPr sz="3600" spc="-190" dirty="0">
                <a:solidFill>
                  <a:schemeClr val="tx1"/>
                </a:solidFill>
              </a:rPr>
              <a:t>Sales</a:t>
            </a:r>
            <a:r>
              <a:rPr sz="3600" spc="-215" dirty="0">
                <a:solidFill>
                  <a:schemeClr val="tx1"/>
                </a:solidFill>
              </a:rPr>
              <a:t> </a:t>
            </a:r>
            <a:r>
              <a:rPr sz="3600" spc="-45" dirty="0">
                <a:solidFill>
                  <a:schemeClr val="tx1"/>
                </a:solidFill>
              </a:rPr>
              <a:t>P</a:t>
            </a:r>
            <a:r>
              <a:rPr sz="3600" spc="-275" dirty="0">
                <a:solidFill>
                  <a:schemeClr val="tx1"/>
                </a:solidFill>
              </a:rPr>
              <a:t>r</a:t>
            </a:r>
            <a:r>
              <a:rPr sz="3600" spc="-70" dirty="0">
                <a:solidFill>
                  <a:schemeClr val="tx1"/>
                </a:solidFill>
              </a:rPr>
              <a:t>edi</a:t>
            </a:r>
            <a:r>
              <a:rPr sz="3600" spc="-50" dirty="0">
                <a:solidFill>
                  <a:schemeClr val="tx1"/>
                </a:solidFill>
              </a:rPr>
              <a:t>c</a:t>
            </a:r>
            <a:r>
              <a:rPr sz="3600" spc="-105" dirty="0">
                <a:solidFill>
                  <a:schemeClr val="tx1"/>
                </a:solidFill>
              </a:rPr>
              <a:t>tion</a:t>
            </a:r>
            <a:endParaRPr sz="3600" dirty="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05905" y="3433546"/>
            <a:ext cx="3133725" cy="9171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64184">
              <a:lnSpc>
                <a:spcPct val="200000"/>
              </a:lnSpc>
            </a:pPr>
            <a:r>
              <a:rPr lang="en-IN" sz="1600" b="1" spc="-55" dirty="0">
                <a:latin typeface="Verdana"/>
                <a:cs typeface="Verdana"/>
              </a:rPr>
              <a:t>PRESENTED BY</a:t>
            </a:r>
          </a:p>
          <a:p>
            <a:pPr marL="12700" marR="5080" indent="464184">
              <a:lnSpc>
                <a:spcPct val="200000"/>
              </a:lnSpc>
            </a:pPr>
            <a:r>
              <a:rPr lang="en-IN" sz="1600" b="1" spc="-55" dirty="0">
                <a:latin typeface="Verdana"/>
                <a:cs typeface="Verdana"/>
              </a:rPr>
              <a:t>Venkateswara Reddy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375" y="359400"/>
            <a:ext cx="2741424" cy="26042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80325" y="359400"/>
            <a:ext cx="2741424" cy="26647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85275" y="359397"/>
            <a:ext cx="2583199" cy="260427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30583" y="3030096"/>
            <a:ext cx="7593965" cy="2006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marR="5080" indent="-328295">
              <a:lnSpc>
                <a:spcPct val="100000"/>
              </a:lnSpc>
              <a:spcBef>
                <a:spcPts val="100"/>
              </a:spcBef>
              <a:buChar char="●"/>
              <a:tabLst>
                <a:tab pos="340360" algn="l"/>
                <a:tab pos="340995" algn="l"/>
              </a:tabLst>
            </a:pPr>
            <a:r>
              <a:rPr sz="1300" spc="-5" dirty="0">
                <a:latin typeface="Arial MT"/>
                <a:cs typeface="Arial MT"/>
              </a:rPr>
              <a:t>Upon further exploration it </a:t>
            </a:r>
            <a:r>
              <a:rPr sz="1300" dirty="0">
                <a:latin typeface="Arial MT"/>
                <a:cs typeface="Arial MT"/>
              </a:rPr>
              <a:t>can </a:t>
            </a:r>
            <a:r>
              <a:rPr sz="1300" spc="-5" dirty="0">
                <a:latin typeface="Arial MT"/>
                <a:cs typeface="Arial MT"/>
              </a:rPr>
              <a:t>be </a:t>
            </a:r>
            <a:r>
              <a:rPr sz="1300" dirty="0">
                <a:latin typeface="Arial MT"/>
                <a:cs typeface="Arial MT"/>
              </a:rPr>
              <a:t>clearly </a:t>
            </a:r>
            <a:r>
              <a:rPr sz="1300" spc="-5" dirty="0">
                <a:latin typeface="Arial MT"/>
                <a:cs typeface="Arial MT"/>
              </a:rPr>
              <a:t>observed that the highest </a:t>
            </a:r>
            <a:r>
              <a:rPr sz="1300" dirty="0">
                <a:latin typeface="Arial MT"/>
                <a:cs typeface="Arial MT"/>
              </a:rPr>
              <a:t>sales </a:t>
            </a:r>
            <a:r>
              <a:rPr sz="1300" spc="-5" dirty="0">
                <a:latin typeface="Arial MT"/>
                <a:cs typeface="Arial MT"/>
              </a:rPr>
              <a:t>belonged to the </a:t>
            </a:r>
            <a:r>
              <a:rPr sz="1300" dirty="0">
                <a:latin typeface="Arial MT"/>
                <a:cs typeface="Arial MT"/>
              </a:rPr>
              <a:t>store </a:t>
            </a:r>
            <a:r>
              <a:rPr sz="1300" spc="-5" dirty="0">
                <a:latin typeface="Arial MT"/>
                <a:cs typeface="Arial MT"/>
              </a:rPr>
              <a:t>type </a:t>
            </a:r>
            <a:r>
              <a:rPr sz="1300" spc="-35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‘a’ due to the high number of type </a:t>
            </a:r>
            <a:r>
              <a:rPr sz="1300" dirty="0">
                <a:latin typeface="Arial MT"/>
                <a:cs typeface="Arial MT"/>
              </a:rPr>
              <a:t>a stores </a:t>
            </a:r>
            <a:r>
              <a:rPr sz="1300" spc="-5" dirty="0">
                <a:latin typeface="Arial MT"/>
                <a:cs typeface="Arial MT"/>
              </a:rPr>
              <a:t>in our dataset. Store type </a:t>
            </a:r>
            <a:r>
              <a:rPr sz="1300" dirty="0">
                <a:latin typeface="Arial MT"/>
                <a:cs typeface="Arial MT"/>
              </a:rPr>
              <a:t>a </a:t>
            </a:r>
            <a:r>
              <a:rPr sz="1300" spc="-5" dirty="0">
                <a:latin typeface="Arial MT"/>
                <a:cs typeface="Arial MT"/>
              </a:rPr>
              <a:t>and </a:t>
            </a:r>
            <a:r>
              <a:rPr sz="1300" dirty="0">
                <a:latin typeface="Arial MT"/>
                <a:cs typeface="Arial MT"/>
              </a:rPr>
              <a:t>c </a:t>
            </a:r>
            <a:r>
              <a:rPr sz="1300" spc="-5" dirty="0">
                <a:latin typeface="Arial MT"/>
                <a:cs typeface="Arial MT"/>
              </a:rPr>
              <a:t>had </a:t>
            </a:r>
            <a:r>
              <a:rPr sz="1300" dirty="0">
                <a:latin typeface="Arial MT"/>
                <a:cs typeface="Arial MT"/>
              </a:rPr>
              <a:t>a similar kind </a:t>
            </a:r>
            <a:r>
              <a:rPr sz="1300" spc="-5" dirty="0">
                <a:latin typeface="Arial MT"/>
                <a:cs typeface="Arial MT"/>
              </a:rPr>
              <a:t>of </a:t>
            </a:r>
            <a:r>
              <a:rPr sz="1300" dirty="0">
                <a:latin typeface="Arial MT"/>
                <a:cs typeface="Arial MT"/>
              </a:rPr>
              <a:t> sales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and </a:t>
            </a:r>
            <a:r>
              <a:rPr sz="1300" dirty="0">
                <a:latin typeface="Arial MT"/>
                <a:cs typeface="Arial MT"/>
              </a:rPr>
              <a:t>customer</a:t>
            </a:r>
            <a:r>
              <a:rPr sz="1300" spc="-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share.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●"/>
            </a:pPr>
            <a:endParaRPr sz="1350">
              <a:latin typeface="Arial MT"/>
              <a:cs typeface="Arial MT"/>
            </a:endParaRPr>
          </a:p>
          <a:p>
            <a:pPr marL="340360" marR="40640" indent="-328295">
              <a:lnSpc>
                <a:spcPct val="100000"/>
              </a:lnSpc>
              <a:buChar char="●"/>
              <a:tabLst>
                <a:tab pos="340360" algn="l"/>
                <a:tab pos="340995" algn="l"/>
              </a:tabLst>
            </a:pPr>
            <a:r>
              <a:rPr sz="1300" spc="-5" dirty="0">
                <a:latin typeface="Arial MT"/>
                <a:cs typeface="Arial MT"/>
              </a:rPr>
              <a:t>Based on the above findings it </a:t>
            </a:r>
            <a:r>
              <a:rPr sz="1300" dirty="0">
                <a:latin typeface="Arial MT"/>
                <a:cs typeface="Arial MT"/>
              </a:rPr>
              <a:t>seems </a:t>
            </a:r>
            <a:r>
              <a:rPr sz="1300" spc="-5" dirty="0">
                <a:latin typeface="Arial MT"/>
                <a:cs typeface="Arial MT"/>
              </a:rPr>
              <a:t>that there are quite </a:t>
            </a:r>
            <a:r>
              <a:rPr sz="1300" dirty="0">
                <a:latin typeface="Arial MT"/>
                <a:cs typeface="Arial MT"/>
              </a:rPr>
              <a:t>a </a:t>
            </a:r>
            <a:r>
              <a:rPr sz="1300" spc="-5" dirty="0">
                <a:latin typeface="Arial MT"/>
                <a:cs typeface="Arial MT"/>
              </a:rPr>
              <a:t>lot of opportunities in </a:t>
            </a:r>
            <a:r>
              <a:rPr sz="1300" dirty="0">
                <a:latin typeface="Arial MT"/>
                <a:cs typeface="Arial MT"/>
              </a:rPr>
              <a:t>store </a:t>
            </a:r>
            <a:r>
              <a:rPr sz="1300" spc="-5" dirty="0">
                <a:latin typeface="Arial MT"/>
                <a:cs typeface="Arial MT"/>
              </a:rPr>
              <a:t>type 'b' </a:t>
            </a:r>
            <a:r>
              <a:rPr sz="1300" dirty="0">
                <a:latin typeface="Arial MT"/>
                <a:cs typeface="Arial MT"/>
              </a:rPr>
              <a:t>&amp; </a:t>
            </a:r>
            <a:r>
              <a:rPr sz="1300" spc="-5" dirty="0">
                <a:latin typeface="Arial MT"/>
                <a:cs typeface="Arial MT"/>
              </a:rPr>
              <a:t>'d' </a:t>
            </a:r>
            <a:r>
              <a:rPr sz="1300" spc="-35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as they had </a:t>
            </a:r>
            <a:r>
              <a:rPr sz="1300" dirty="0">
                <a:latin typeface="Arial MT"/>
                <a:cs typeface="Arial MT"/>
              </a:rPr>
              <a:t>more </a:t>
            </a:r>
            <a:r>
              <a:rPr sz="1300" spc="-5" dirty="0">
                <a:latin typeface="Arial MT"/>
                <a:cs typeface="Arial MT"/>
              </a:rPr>
              <a:t>number of </a:t>
            </a:r>
            <a:r>
              <a:rPr sz="1300" dirty="0">
                <a:latin typeface="Arial MT"/>
                <a:cs typeface="Arial MT"/>
              </a:rPr>
              <a:t>customers </a:t>
            </a:r>
            <a:r>
              <a:rPr sz="1300" spc="-5" dirty="0">
                <a:latin typeface="Arial MT"/>
                <a:cs typeface="Arial MT"/>
              </a:rPr>
              <a:t>per </a:t>
            </a:r>
            <a:r>
              <a:rPr sz="1300" dirty="0">
                <a:latin typeface="Arial MT"/>
                <a:cs typeface="Arial MT"/>
              </a:rPr>
              <a:t>store </a:t>
            </a:r>
            <a:r>
              <a:rPr sz="1300" spc="-5" dirty="0">
                <a:latin typeface="Arial MT"/>
                <a:cs typeface="Arial MT"/>
              </a:rPr>
              <a:t>and </a:t>
            </a:r>
            <a:r>
              <a:rPr sz="1300" dirty="0">
                <a:latin typeface="Arial MT"/>
                <a:cs typeface="Arial MT"/>
              </a:rPr>
              <a:t>more sales </a:t>
            </a:r>
            <a:r>
              <a:rPr sz="1300" spc="-5" dirty="0">
                <a:latin typeface="Arial MT"/>
                <a:cs typeface="Arial MT"/>
              </a:rPr>
              <a:t>per </a:t>
            </a:r>
            <a:r>
              <a:rPr sz="1300" spc="-10" dirty="0">
                <a:latin typeface="Arial MT"/>
                <a:cs typeface="Arial MT"/>
              </a:rPr>
              <a:t>customer, respectively. </a:t>
            </a:r>
            <a:r>
              <a:rPr sz="1300" spc="-5" dirty="0">
                <a:latin typeface="Arial MT"/>
                <a:cs typeface="Arial MT"/>
              </a:rPr>
              <a:t>Store 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type </a:t>
            </a:r>
            <a:r>
              <a:rPr sz="1300" dirty="0">
                <a:latin typeface="Arial MT"/>
                <a:cs typeface="Arial MT"/>
              </a:rPr>
              <a:t>a &amp; c </a:t>
            </a:r>
            <a:r>
              <a:rPr sz="1300" spc="-5" dirty="0">
                <a:latin typeface="Arial MT"/>
                <a:cs typeface="Arial MT"/>
              </a:rPr>
              <a:t>are quite </a:t>
            </a:r>
            <a:r>
              <a:rPr sz="1300" dirty="0">
                <a:latin typeface="Arial MT"/>
                <a:cs typeface="Arial MT"/>
              </a:rPr>
              <a:t>similar </a:t>
            </a:r>
            <a:r>
              <a:rPr sz="1300" spc="-5" dirty="0">
                <a:latin typeface="Arial MT"/>
                <a:cs typeface="Arial MT"/>
              </a:rPr>
              <a:t>in terms of "per </a:t>
            </a:r>
            <a:r>
              <a:rPr sz="1300" dirty="0">
                <a:latin typeface="Arial MT"/>
                <a:cs typeface="Arial MT"/>
              </a:rPr>
              <a:t>customer </a:t>
            </a:r>
            <a:r>
              <a:rPr sz="1300" spc="-5" dirty="0">
                <a:latin typeface="Arial MT"/>
                <a:cs typeface="Arial MT"/>
              </a:rPr>
              <a:t>and per </a:t>
            </a:r>
            <a:r>
              <a:rPr sz="1300" dirty="0">
                <a:latin typeface="Arial MT"/>
                <a:cs typeface="Arial MT"/>
              </a:rPr>
              <a:t>store" sales </a:t>
            </a:r>
            <a:r>
              <a:rPr sz="1300" spc="-5" dirty="0">
                <a:latin typeface="Arial MT"/>
                <a:cs typeface="Arial MT"/>
              </a:rPr>
              <a:t>numbers and just 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because the </a:t>
            </a:r>
            <a:r>
              <a:rPr sz="1300" dirty="0">
                <a:latin typeface="Arial MT"/>
                <a:cs typeface="Arial MT"/>
              </a:rPr>
              <a:t>majority </a:t>
            </a:r>
            <a:r>
              <a:rPr sz="1300" spc="-5" dirty="0">
                <a:latin typeface="Arial MT"/>
                <a:cs typeface="Arial MT"/>
              </a:rPr>
              <a:t>of the </a:t>
            </a:r>
            <a:r>
              <a:rPr sz="1300" dirty="0">
                <a:latin typeface="Arial MT"/>
                <a:cs typeface="Arial MT"/>
              </a:rPr>
              <a:t>stores </a:t>
            </a:r>
            <a:r>
              <a:rPr sz="1300" spc="-5" dirty="0">
                <a:latin typeface="Arial MT"/>
                <a:cs typeface="Arial MT"/>
              </a:rPr>
              <a:t>were of these </a:t>
            </a:r>
            <a:r>
              <a:rPr sz="1300" dirty="0">
                <a:latin typeface="Arial MT"/>
                <a:cs typeface="Arial MT"/>
              </a:rPr>
              <a:t>kinds, </a:t>
            </a:r>
            <a:r>
              <a:rPr sz="1300" spc="-5" dirty="0">
                <a:latin typeface="Arial MT"/>
                <a:cs typeface="Arial MT"/>
              </a:rPr>
              <a:t>they had the best overall </a:t>
            </a:r>
            <a:r>
              <a:rPr sz="1300" dirty="0">
                <a:latin typeface="Arial MT"/>
                <a:cs typeface="Arial MT"/>
              </a:rPr>
              <a:t>revenue </a:t>
            </a:r>
            <a:r>
              <a:rPr sz="1300" spc="-5" dirty="0">
                <a:latin typeface="Arial MT"/>
                <a:cs typeface="Arial MT"/>
              </a:rPr>
              <a:t>numbers. </a:t>
            </a:r>
            <a:r>
              <a:rPr sz="1300" spc="-35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On the other hand, </a:t>
            </a:r>
            <a:r>
              <a:rPr sz="1300" dirty="0">
                <a:latin typeface="Arial MT"/>
                <a:cs typeface="Arial MT"/>
              </a:rPr>
              <a:t>store </a:t>
            </a:r>
            <a:r>
              <a:rPr sz="1300" spc="-5" dirty="0">
                <a:latin typeface="Arial MT"/>
                <a:cs typeface="Arial MT"/>
              </a:rPr>
              <a:t>type </a:t>
            </a:r>
            <a:r>
              <a:rPr sz="1300" dirty="0">
                <a:latin typeface="Arial MT"/>
                <a:cs typeface="Arial MT"/>
              </a:rPr>
              <a:t>b </a:t>
            </a:r>
            <a:r>
              <a:rPr sz="1300" spc="-5" dirty="0">
                <a:latin typeface="Arial MT"/>
                <a:cs typeface="Arial MT"/>
              </a:rPr>
              <a:t>were </a:t>
            </a:r>
            <a:r>
              <a:rPr sz="1300" dirty="0">
                <a:latin typeface="Arial MT"/>
                <a:cs typeface="Arial MT"/>
              </a:rPr>
              <a:t>very </a:t>
            </a:r>
            <a:r>
              <a:rPr sz="1300" spc="-5" dirty="0">
                <a:latin typeface="Arial MT"/>
                <a:cs typeface="Arial MT"/>
              </a:rPr>
              <a:t>few in number and even then they had better average </a:t>
            </a:r>
            <a:r>
              <a:rPr sz="1300" dirty="0">
                <a:latin typeface="Arial MT"/>
                <a:cs typeface="Arial MT"/>
              </a:rPr>
              <a:t> sales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than others.</a:t>
            </a:r>
            <a:endParaRPr sz="1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687" y="76200"/>
            <a:ext cx="3819524" cy="24955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1987" y="76200"/>
            <a:ext cx="3819524" cy="24955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1700" y="2591250"/>
            <a:ext cx="3914774" cy="23621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646874" y="2864104"/>
            <a:ext cx="405447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75565" indent="-320675">
              <a:lnSpc>
                <a:spcPct val="100000"/>
              </a:lnSpc>
              <a:spcBef>
                <a:spcPts val="100"/>
              </a:spcBef>
              <a:buChar char="●"/>
              <a:tabLst>
                <a:tab pos="332740" algn="l"/>
                <a:tab pos="333375" algn="l"/>
              </a:tabLst>
            </a:pPr>
            <a:r>
              <a:rPr sz="1200" spc="-5" dirty="0">
                <a:latin typeface="Arial MT"/>
                <a:cs typeface="Arial MT"/>
              </a:rPr>
              <a:t>It's pretty obvious that there is going to be </a:t>
            </a:r>
            <a:r>
              <a:rPr sz="1200" dirty="0">
                <a:latin typeface="Arial MT"/>
                <a:cs typeface="Arial MT"/>
              </a:rPr>
              <a:t>a </a:t>
            </a:r>
            <a:r>
              <a:rPr sz="1200" spc="-5" dirty="0">
                <a:latin typeface="Arial MT"/>
                <a:cs typeface="Arial MT"/>
              </a:rPr>
              <a:t>positive </a:t>
            </a:r>
            <a:r>
              <a:rPr sz="1200" dirty="0">
                <a:latin typeface="Arial MT"/>
                <a:cs typeface="Arial MT"/>
              </a:rPr>
              <a:t> correlation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between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customers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sales.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There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are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 </a:t>
            </a:r>
            <a:r>
              <a:rPr sz="1200" spc="-3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few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outliers.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Char char="●"/>
            </a:pPr>
            <a:endParaRPr sz="1250">
              <a:latin typeface="Arial MT"/>
              <a:cs typeface="Arial MT"/>
            </a:endParaRPr>
          </a:p>
          <a:p>
            <a:pPr marL="332740" marR="5080" indent="-320675">
              <a:lnSpc>
                <a:spcPct val="100000"/>
              </a:lnSpc>
              <a:buChar char="●"/>
              <a:tabLst>
                <a:tab pos="332740" algn="l"/>
                <a:tab pos="333375" algn="l"/>
              </a:tabLst>
            </a:pPr>
            <a:r>
              <a:rPr sz="1200" dirty="0">
                <a:latin typeface="Arial MT"/>
                <a:cs typeface="Arial MT"/>
              </a:rPr>
              <a:t>Most stores </a:t>
            </a:r>
            <a:r>
              <a:rPr sz="1200" spc="-5" dirty="0">
                <a:latin typeface="Arial MT"/>
                <a:cs typeface="Arial MT"/>
              </a:rPr>
              <a:t>have </a:t>
            </a:r>
            <a:r>
              <a:rPr sz="1200" dirty="0">
                <a:latin typeface="Arial MT"/>
                <a:cs typeface="Arial MT"/>
              </a:rPr>
              <a:t>competition </a:t>
            </a:r>
            <a:r>
              <a:rPr sz="1200" spc="-5" dirty="0">
                <a:latin typeface="Arial MT"/>
                <a:cs typeface="Arial MT"/>
              </a:rPr>
              <a:t>distance within the </a:t>
            </a:r>
            <a:r>
              <a:rPr sz="1200" dirty="0">
                <a:latin typeface="Arial MT"/>
                <a:cs typeface="Arial MT"/>
              </a:rPr>
              <a:t>range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of </a:t>
            </a:r>
            <a:r>
              <a:rPr sz="1200" dirty="0">
                <a:latin typeface="Arial MT"/>
                <a:cs typeface="Arial MT"/>
              </a:rPr>
              <a:t>0 </a:t>
            </a:r>
            <a:r>
              <a:rPr sz="1200" spc="-5" dirty="0">
                <a:latin typeface="Arial MT"/>
                <a:cs typeface="Arial MT"/>
              </a:rPr>
              <a:t>to 10 </a:t>
            </a:r>
            <a:r>
              <a:rPr sz="1200" dirty="0">
                <a:latin typeface="Arial MT"/>
                <a:cs typeface="Arial MT"/>
              </a:rPr>
              <a:t>kms </a:t>
            </a:r>
            <a:r>
              <a:rPr sz="1200" spc="-5" dirty="0">
                <a:latin typeface="Arial MT"/>
                <a:cs typeface="Arial MT"/>
              </a:rPr>
              <a:t>and had </a:t>
            </a:r>
            <a:r>
              <a:rPr sz="1200" dirty="0">
                <a:latin typeface="Arial MT"/>
                <a:cs typeface="Arial MT"/>
              </a:rPr>
              <a:t>more sales </a:t>
            </a:r>
            <a:r>
              <a:rPr sz="1200" spc="-5" dirty="0">
                <a:latin typeface="Arial MT"/>
                <a:cs typeface="Arial MT"/>
              </a:rPr>
              <a:t>than </a:t>
            </a:r>
            <a:r>
              <a:rPr sz="1200" dirty="0">
                <a:latin typeface="Arial MT"/>
                <a:cs typeface="Arial MT"/>
              </a:rPr>
              <a:t>stores </a:t>
            </a:r>
            <a:r>
              <a:rPr sz="1200" spc="-5" dirty="0">
                <a:latin typeface="Arial MT"/>
                <a:cs typeface="Arial MT"/>
              </a:rPr>
              <a:t>far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away.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●"/>
            </a:pPr>
            <a:endParaRPr sz="1250">
              <a:latin typeface="Arial MT"/>
              <a:cs typeface="Arial MT"/>
            </a:endParaRPr>
          </a:p>
          <a:p>
            <a:pPr marL="332740" marR="175895" indent="-320675">
              <a:lnSpc>
                <a:spcPct val="100000"/>
              </a:lnSpc>
              <a:buChar char="●"/>
              <a:tabLst>
                <a:tab pos="332740" algn="l"/>
                <a:tab pos="333375" algn="l"/>
              </a:tabLst>
            </a:pPr>
            <a:r>
              <a:rPr sz="1200" spc="-5" dirty="0">
                <a:latin typeface="Arial MT"/>
                <a:cs typeface="Arial MT"/>
              </a:rPr>
              <a:t>The drop in </a:t>
            </a:r>
            <a:r>
              <a:rPr sz="1200" dirty="0">
                <a:latin typeface="Arial MT"/>
                <a:cs typeface="Arial MT"/>
              </a:rPr>
              <a:t>sales </a:t>
            </a:r>
            <a:r>
              <a:rPr sz="1200" spc="-5" dirty="0">
                <a:latin typeface="Arial MT"/>
                <a:cs typeface="Arial MT"/>
              </a:rPr>
              <a:t>indicates the </a:t>
            </a:r>
            <a:r>
              <a:rPr sz="1200" dirty="0">
                <a:latin typeface="Arial MT"/>
                <a:cs typeface="Arial MT"/>
              </a:rPr>
              <a:t>0 sales </a:t>
            </a:r>
            <a:r>
              <a:rPr sz="1200" spc="-5" dirty="0">
                <a:latin typeface="Arial MT"/>
                <a:cs typeface="Arial MT"/>
              </a:rPr>
              <a:t>accounting to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stores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temporarily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closed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due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to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refurbishment.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700" y="672675"/>
            <a:ext cx="5589199" cy="369002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354093" y="1683363"/>
            <a:ext cx="2265680" cy="1732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5080" indent="-336550">
              <a:lnSpc>
                <a:spcPct val="1000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 MT"/>
                <a:cs typeface="Arial MT"/>
              </a:rPr>
              <a:t>Sales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rise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up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by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end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of the </a:t>
            </a:r>
            <a:r>
              <a:rPr sz="1400" dirty="0">
                <a:latin typeface="Arial MT"/>
                <a:cs typeface="Arial MT"/>
              </a:rPr>
              <a:t>year </a:t>
            </a:r>
            <a:r>
              <a:rPr sz="1400" spc="-5" dirty="0">
                <a:latin typeface="Arial MT"/>
                <a:cs typeface="Arial MT"/>
              </a:rPr>
              <a:t>before the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holidays. Sales for 2014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went down there for </a:t>
            </a:r>
            <a:r>
              <a:rPr sz="1400" dirty="0">
                <a:latin typeface="Arial MT"/>
                <a:cs typeface="Arial MT"/>
              </a:rPr>
              <a:t>a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couple months - July </a:t>
            </a:r>
            <a:r>
              <a:rPr sz="1400" spc="-5" dirty="0">
                <a:latin typeface="Arial MT"/>
                <a:cs typeface="Arial MT"/>
              </a:rPr>
              <a:t>to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September, </a:t>
            </a:r>
            <a:r>
              <a:rPr sz="1400" spc="-5" dirty="0">
                <a:latin typeface="Arial MT"/>
                <a:cs typeface="Arial MT"/>
              </a:rPr>
              <a:t>indicating </a:t>
            </a:r>
            <a:r>
              <a:rPr sz="1400" dirty="0">
                <a:latin typeface="Arial MT"/>
                <a:cs typeface="Arial MT"/>
              </a:rPr>
              <a:t> stores closed </a:t>
            </a:r>
            <a:r>
              <a:rPr sz="1400" spc="-5" dirty="0">
                <a:latin typeface="Arial MT"/>
                <a:cs typeface="Arial MT"/>
              </a:rPr>
              <a:t>due to </a:t>
            </a:r>
            <a:r>
              <a:rPr sz="1400" dirty="0">
                <a:latin typeface="Arial MT"/>
                <a:cs typeface="Arial MT"/>
              </a:rPr>
              <a:t> refurbishment.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225" y="315636"/>
            <a:ext cx="217043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Outlier</a:t>
            </a:r>
            <a:r>
              <a:rPr spc="-85" dirty="0"/>
              <a:t> </a:t>
            </a:r>
            <a:r>
              <a:rPr spc="-5" dirty="0"/>
              <a:t>Detection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2089" y="1482720"/>
            <a:ext cx="3596640" cy="2402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marR="79375" indent="-328295">
              <a:lnSpc>
                <a:spcPct val="100000"/>
              </a:lnSpc>
              <a:spcBef>
                <a:spcPts val="100"/>
              </a:spcBef>
              <a:buChar char="●"/>
              <a:tabLst>
                <a:tab pos="340360" algn="l"/>
                <a:tab pos="340995" algn="l"/>
              </a:tabLst>
            </a:pPr>
            <a:r>
              <a:rPr sz="1300" spc="-5" dirty="0">
                <a:latin typeface="Arial MT"/>
                <a:cs typeface="Arial MT"/>
              </a:rPr>
              <a:t>In </a:t>
            </a:r>
            <a:r>
              <a:rPr sz="1300" dirty="0">
                <a:latin typeface="Arial MT"/>
                <a:cs typeface="Arial MT"/>
              </a:rPr>
              <a:t>statistics, </a:t>
            </a:r>
            <a:r>
              <a:rPr sz="1300" spc="-5" dirty="0">
                <a:latin typeface="Arial MT"/>
                <a:cs typeface="Arial MT"/>
              </a:rPr>
              <a:t>an outlier is </a:t>
            </a:r>
            <a:r>
              <a:rPr sz="1300" dirty="0">
                <a:latin typeface="Arial MT"/>
                <a:cs typeface="Arial MT"/>
              </a:rPr>
              <a:t>a </a:t>
            </a:r>
            <a:r>
              <a:rPr sz="1300" spc="-5" dirty="0">
                <a:latin typeface="Arial MT"/>
                <a:cs typeface="Arial MT"/>
              </a:rPr>
              <a:t>data point that 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differs </a:t>
            </a:r>
            <a:r>
              <a:rPr sz="1300" dirty="0">
                <a:latin typeface="Arial MT"/>
                <a:cs typeface="Arial MT"/>
              </a:rPr>
              <a:t>significantly </a:t>
            </a:r>
            <a:r>
              <a:rPr sz="1300" spc="-5" dirty="0">
                <a:latin typeface="Arial MT"/>
                <a:cs typeface="Arial MT"/>
              </a:rPr>
              <a:t>from other observations. </a:t>
            </a:r>
            <a:r>
              <a:rPr sz="1300" spc="-35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Outliers </a:t>
            </a:r>
            <a:r>
              <a:rPr sz="1300" dirty="0">
                <a:latin typeface="Arial MT"/>
                <a:cs typeface="Arial MT"/>
              </a:rPr>
              <a:t>can </a:t>
            </a:r>
            <a:r>
              <a:rPr sz="1300" spc="-5" dirty="0">
                <a:latin typeface="Arial MT"/>
                <a:cs typeface="Arial MT"/>
              </a:rPr>
              <a:t>occur by </a:t>
            </a:r>
            <a:r>
              <a:rPr sz="1300" dirty="0">
                <a:latin typeface="Arial MT"/>
                <a:cs typeface="Arial MT"/>
              </a:rPr>
              <a:t>chance </a:t>
            </a:r>
            <a:r>
              <a:rPr sz="1300" spc="-5" dirty="0">
                <a:latin typeface="Arial MT"/>
                <a:cs typeface="Arial MT"/>
              </a:rPr>
              <a:t>in any 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distribution, but they often indicate either </a:t>
            </a:r>
            <a:r>
              <a:rPr sz="1300" dirty="0">
                <a:latin typeface="Arial MT"/>
                <a:cs typeface="Arial MT"/>
              </a:rPr>
              <a:t> measurement </a:t>
            </a:r>
            <a:r>
              <a:rPr sz="1300" spc="-5" dirty="0">
                <a:latin typeface="Arial MT"/>
                <a:cs typeface="Arial MT"/>
              </a:rPr>
              <a:t>error or that the population 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has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heavy-tailed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distribution.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●"/>
            </a:pPr>
            <a:endParaRPr sz="1350">
              <a:latin typeface="Arial MT"/>
              <a:cs typeface="Arial MT"/>
            </a:endParaRPr>
          </a:p>
          <a:p>
            <a:pPr marL="340360" marR="5080" indent="-328295">
              <a:lnSpc>
                <a:spcPct val="100000"/>
              </a:lnSpc>
              <a:buChar char="●"/>
              <a:tabLst>
                <a:tab pos="340360" algn="l"/>
                <a:tab pos="340995" algn="l"/>
              </a:tabLst>
            </a:pPr>
            <a:r>
              <a:rPr sz="1300" spc="-5" dirty="0">
                <a:latin typeface="Arial MT"/>
                <a:cs typeface="Arial MT"/>
              </a:rPr>
              <a:t>Z-score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is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statistical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measure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that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tells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you </a:t>
            </a:r>
            <a:r>
              <a:rPr sz="1300" spc="-34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how far is </a:t>
            </a:r>
            <a:r>
              <a:rPr sz="1300" dirty="0">
                <a:latin typeface="Arial MT"/>
                <a:cs typeface="Arial MT"/>
              </a:rPr>
              <a:t>a </a:t>
            </a:r>
            <a:r>
              <a:rPr sz="1300" spc="-5" dirty="0">
                <a:latin typeface="Arial MT"/>
                <a:cs typeface="Arial MT"/>
              </a:rPr>
              <a:t>data point from the </a:t>
            </a:r>
            <a:r>
              <a:rPr sz="1300" dirty="0">
                <a:latin typeface="Arial MT"/>
                <a:cs typeface="Arial MT"/>
              </a:rPr>
              <a:t>rest </a:t>
            </a:r>
            <a:r>
              <a:rPr sz="1300" spc="-5" dirty="0">
                <a:latin typeface="Arial MT"/>
                <a:cs typeface="Arial MT"/>
              </a:rPr>
              <a:t>of the 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dataset. In </a:t>
            </a:r>
            <a:r>
              <a:rPr sz="1300" dirty="0">
                <a:latin typeface="Arial MT"/>
                <a:cs typeface="Arial MT"/>
              </a:rPr>
              <a:t>a more </a:t>
            </a:r>
            <a:r>
              <a:rPr sz="1300" spc="-5" dirty="0">
                <a:latin typeface="Arial MT"/>
                <a:cs typeface="Arial MT"/>
              </a:rPr>
              <a:t>technical term, Z-score 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tells how </a:t>
            </a:r>
            <a:r>
              <a:rPr sz="1300" dirty="0">
                <a:latin typeface="Arial MT"/>
                <a:cs typeface="Arial MT"/>
              </a:rPr>
              <a:t>many standard </a:t>
            </a:r>
            <a:r>
              <a:rPr sz="1300" spc="-5" dirty="0">
                <a:latin typeface="Arial MT"/>
                <a:cs typeface="Arial MT"/>
              </a:rPr>
              <a:t>deviations away </a:t>
            </a:r>
            <a:r>
              <a:rPr sz="1300" dirty="0">
                <a:latin typeface="Arial MT"/>
                <a:cs typeface="Arial MT"/>
              </a:rPr>
              <a:t>a </a:t>
            </a:r>
            <a:r>
              <a:rPr sz="1300" spc="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given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observation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is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from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the </a:t>
            </a:r>
            <a:r>
              <a:rPr sz="1300" dirty="0">
                <a:latin typeface="Arial MT"/>
                <a:cs typeface="Arial MT"/>
              </a:rPr>
              <a:t>mean.</a:t>
            </a:r>
            <a:endParaRPr sz="13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24100" y="1312850"/>
            <a:ext cx="4473874" cy="272990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700" y="161800"/>
            <a:ext cx="8012825" cy="46563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81574" y="787618"/>
            <a:ext cx="3905885" cy="368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53340" indent="-320675">
              <a:lnSpc>
                <a:spcPct val="100000"/>
              </a:lnSpc>
              <a:spcBef>
                <a:spcPts val="100"/>
              </a:spcBef>
              <a:buChar char="●"/>
              <a:tabLst>
                <a:tab pos="332740" algn="l"/>
                <a:tab pos="333375" algn="l"/>
              </a:tabLst>
            </a:pPr>
            <a:r>
              <a:rPr sz="1200" spc="-5" dirty="0">
                <a:latin typeface="Arial MT"/>
                <a:cs typeface="Arial MT"/>
              </a:rPr>
              <a:t>It </a:t>
            </a:r>
            <a:r>
              <a:rPr sz="1200" dirty="0">
                <a:latin typeface="Arial MT"/>
                <a:cs typeface="Arial MT"/>
              </a:rPr>
              <a:t>can </a:t>
            </a:r>
            <a:r>
              <a:rPr sz="1200" spc="-5" dirty="0">
                <a:latin typeface="Arial MT"/>
                <a:cs typeface="Arial MT"/>
              </a:rPr>
              <a:t>be well established that the outliers are </a:t>
            </a:r>
            <a:r>
              <a:rPr sz="1200" dirty="0">
                <a:latin typeface="Arial MT"/>
                <a:cs typeface="Arial MT"/>
              </a:rPr>
              <a:t> showing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this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behaviour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for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stores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with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promotion</a:t>
            </a:r>
            <a:endParaRPr sz="1200">
              <a:latin typeface="Arial MT"/>
              <a:cs typeface="Arial MT"/>
            </a:endParaRPr>
          </a:p>
          <a:p>
            <a:pPr marL="332740" marR="104775">
              <a:lnSpc>
                <a:spcPct val="100000"/>
              </a:lnSpc>
            </a:pPr>
            <a:r>
              <a:rPr sz="1200" dirty="0">
                <a:latin typeface="Arial MT"/>
                <a:cs typeface="Arial MT"/>
              </a:rPr>
              <a:t>= 1 </a:t>
            </a:r>
            <a:r>
              <a:rPr sz="1200" spc="-5" dirty="0">
                <a:latin typeface="Arial MT"/>
                <a:cs typeface="Arial MT"/>
              </a:rPr>
              <a:t>and </a:t>
            </a:r>
            <a:r>
              <a:rPr sz="1200" dirty="0">
                <a:latin typeface="Arial MT"/>
                <a:cs typeface="Arial MT"/>
              </a:rPr>
              <a:t>store </a:t>
            </a:r>
            <a:r>
              <a:rPr sz="1200" spc="-5" dirty="0">
                <a:latin typeface="Arial MT"/>
                <a:cs typeface="Arial MT"/>
              </a:rPr>
              <a:t>type B. It would not be wise to treat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them because the </a:t>
            </a:r>
            <a:r>
              <a:rPr sz="1200" dirty="0">
                <a:latin typeface="Arial MT"/>
                <a:cs typeface="Arial MT"/>
              </a:rPr>
              <a:t>reasons </a:t>
            </a:r>
            <a:r>
              <a:rPr sz="1200" spc="-5" dirty="0">
                <a:latin typeface="Arial MT"/>
                <a:cs typeface="Arial MT"/>
              </a:rPr>
              <a:t>behind this behaviour </a:t>
            </a:r>
            <a:r>
              <a:rPr sz="1200" dirty="0">
                <a:latin typeface="Arial MT"/>
                <a:cs typeface="Arial MT"/>
              </a:rPr>
              <a:t> seems </a:t>
            </a:r>
            <a:r>
              <a:rPr sz="1200" spc="-5" dirty="0">
                <a:latin typeface="Arial MT"/>
                <a:cs typeface="Arial MT"/>
              </a:rPr>
              <a:t>fair and important from the business point of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spc="-15" dirty="0">
                <a:latin typeface="Arial MT"/>
                <a:cs typeface="Arial MT"/>
              </a:rPr>
              <a:t>view.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250">
              <a:latin typeface="Arial MT"/>
              <a:cs typeface="Arial MT"/>
            </a:endParaRPr>
          </a:p>
          <a:p>
            <a:pPr marL="332740" marR="5080" indent="-320675">
              <a:lnSpc>
                <a:spcPct val="100000"/>
              </a:lnSpc>
              <a:buChar char="●"/>
              <a:tabLst>
                <a:tab pos="332740" algn="l"/>
                <a:tab pos="333375" algn="l"/>
              </a:tabLst>
            </a:pPr>
            <a:r>
              <a:rPr sz="1200" spc="-5" dirty="0">
                <a:latin typeface="Arial MT"/>
                <a:cs typeface="Arial MT"/>
              </a:rPr>
              <a:t>If the outliers are </a:t>
            </a:r>
            <a:r>
              <a:rPr sz="1200" dirty="0">
                <a:latin typeface="Arial MT"/>
                <a:cs typeface="Arial MT"/>
              </a:rPr>
              <a:t>a valid </a:t>
            </a:r>
            <a:r>
              <a:rPr sz="1200" spc="-5" dirty="0">
                <a:latin typeface="Arial MT"/>
                <a:cs typeface="Arial MT"/>
              </a:rPr>
              <a:t>occurrence it would be wise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not to treat them by deleting or </a:t>
            </a:r>
            <a:r>
              <a:rPr sz="1200" dirty="0">
                <a:latin typeface="Arial MT"/>
                <a:cs typeface="Arial MT"/>
              </a:rPr>
              <a:t>manipulating </a:t>
            </a:r>
            <a:r>
              <a:rPr sz="1200" spc="-5" dirty="0">
                <a:latin typeface="Arial MT"/>
                <a:cs typeface="Arial MT"/>
              </a:rPr>
              <a:t>them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especially when we have established the ups and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downs of the target </a:t>
            </a:r>
            <a:r>
              <a:rPr sz="1200" dirty="0">
                <a:latin typeface="Arial MT"/>
                <a:cs typeface="Arial MT"/>
              </a:rPr>
              <a:t>variable </a:t>
            </a:r>
            <a:r>
              <a:rPr sz="1200" spc="-5" dirty="0">
                <a:latin typeface="Arial MT"/>
                <a:cs typeface="Arial MT"/>
              </a:rPr>
              <a:t>in </a:t>
            </a:r>
            <a:r>
              <a:rPr sz="1200" dirty="0">
                <a:latin typeface="Arial MT"/>
                <a:cs typeface="Arial MT"/>
              </a:rPr>
              <a:t>relation </a:t>
            </a:r>
            <a:r>
              <a:rPr sz="1200" spc="-5" dirty="0">
                <a:latin typeface="Arial MT"/>
                <a:cs typeface="Arial MT"/>
              </a:rPr>
              <a:t>to the other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features. It is well established that there is </a:t>
            </a:r>
            <a:r>
              <a:rPr sz="1200" dirty="0">
                <a:latin typeface="Arial MT"/>
                <a:cs typeface="Arial MT"/>
              </a:rPr>
              <a:t> seasonality </a:t>
            </a:r>
            <a:r>
              <a:rPr sz="1200" spc="-5" dirty="0">
                <a:latin typeface="Arial MT"/>
                <a:cs typeface="Arial MT"/>
              </a:rPr>
              <a:t>involved and no linear </a:t>
            </a:r>
            <a:r>
              <a:rPr sz="1200" dirty="0">
                <a:latin typeface="Arial MT"/>
                <a:cs typeface="Arial MT"/>
              </a:rPr>
              <a:t>relationship </a:t>
            </a:r>
            <a:r>
              <a:rPr sz="1200" spc="-5" dirty="0">
                <a:latin typeface="Arial MT"/>
                <a:cs typeface="Arial MT"/>
              </a:rPr>
              <a:t>is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possible to fit. For these </a:t>
            </a:r>
            <a:r>
              <a:rPr sz="1200" dirty="0">
                <a:latin typeface="Arial MT"/>
                <a:cs typeface="Arial MT"/>
              </a:rPr>
              <a:t>kinds </a:t>
            </a:r>
            <a:r>
              <a:rPr sz="1200" spc="-5" dirty="0">
                <a:latin typeface="Arial MT"/>
                <a:cs typeface="Arial MT"/>
              </a:rPr>
              <a:t>of datasets tree based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machine </a:t>
            </a:r>
            <a:r>
              <a:rPr sz="1200" spc="-5" dirty="0">
                <a:latin typeface="Arial MT"/>
                <a:cs typeface="Arial MT"/>
              </a:rPr>
              <a:t>learning algorithms are used which are </a:t>
            </a:r>
            <a:r>
              <a:rPr sz="1200" dirty="0">
                <a:latin typeface="Arial MT"/>
                <a:cs typeface="Arial MT"/>
              </a:rPr>
              <a:t> robust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to outlier </a:t>
            </a:r>
            <a:r>
              <a:rPr sz="1200" spc="-10" dirty="0">
                <a:latin typeface="Arial MT"/>
                <a:cs typeface="Arial MT"/>
              </a:rPr>
              <a:t>effect.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●"/>
            </a:pPr>
            <a:endParaRPr sz="1250">
              <a:latin typeface="Arial MT"/>
              <a:cs typeface="Arial MT"/>
            </a:endParaRPr>
          </a:p>
          <a:p>
            <a:pPr marL="332740" marR="78105" indent="-320675">
              <a:lnSpc>
                <a:spcPct val="100000"/>
              </a:lnSpc>
              <a:buChar char="●"/>
              <a:tabLst>
                <a:tab pos="332740" algn="l"/>
                <a:tab pos="333375" algn="l"/>
              </a:tabLst>
            </a:pPr>
            <a:r>
              <a:rPr sz="1200" spc="-5" dirty="0">
                <a:latin typeface="Arial MT"/>
                <a:cs typeface="Arial MT"/>
              </a:rPr>
              <a:t>Being open 24*7 along with all </a:t>
            </a:r>
            <a:r>
              <a:rPr sz="1200" dirty="0">
                <a:latin typeface="Arial MT"/>
                <a:cs typeface="Arial MT"/>
              </a:rPr>
              <a:t>kinds </a:t>
            </a:r>
            <a:r>
              <a:rPr sz="1200" spc="-5" dirty="0">
                <a:latin typeface="Arial MT"/>
                <a:cs typeface="Arial MT"/>
              </a:rPr>
              <a:t>of assortments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available is probably the </a:t>
            </a:r>
            <a:r>
              <a:rPr sz="1200" dirty="0">
                <a:latin typeface="Arial MT"/>
                <a:cs typeface="Arial MT"/>
              </a:rPr>
              <a:t>reason </a:t>
            </a:r>
            <a:r>
              <a:rPr sz="1200" spc="-5" dirty="0">
                <a:latin typeface="Arial MT"/>
                <a:cs typeface="Arial MT"/>
              </a:rPr>
              <a:t>why it had higher 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average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sales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than any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other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store</a:t>
            </a:r>
            <a:r>
              <a:rPr sz="1200" spc="-5" dirty="0">
                <a:latin typeface="Arial MT"/>
                <a:cs typeface="Arial MT"/>
              </a:rPr>
              <a:t> type.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849" y="1092437"/>
            <a:ext cx="4794324" cy="295862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749" y="102579"/>
            <a:ext cx="4304665" cy="107850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dirty="0"/>
              <a:t>Modeling:</a:t>
            </a: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750" spc="-5" dirty="0"/>
              <a:t>Factors</a:t>
            </a:r>
            <a:r>
              <a:rPr sz="1750" spc="-20" dirty="0"/>
              <a:t> </a:t>
            </a:r>
            <a:r>
              <a:rPr sz="1750" spc="-5" dirty="0"/>
              <a:t>affecting</a:t>
            </a:r>
            <a:r>
              <a:rPr sz="1750" spc="-20" dirty="0"/>
              <a:t> </a:t>
            </a:r>
            <a:r>
              <a:rPr sz="1750" spc="-5" dirty="0"/>
              <a:t>in</a:t>
            </a:r>
            <a:r>
              <a:rPr sz="1750" spc="-20" dirty="0"/>
              <a:t> </a:t>
            </a:r>
            <a:r>
              <a:rPr sz="1750" spc="-5" dirty="0"/>
              <a:t>choosing</a:t>
            </a:r>
            <a:r>
              <a:rPr sz="1750" spc="-20" dirty="0"/>
              <a:t> </a:t>
            </a:r>
            <a:r>
              <a:rPr sz="1750" dirty="0"/>
              <a:t>the</a:t>
            </a:r>
            <a:r>
              <a:rPr sz="1750" spc="-20" dirty="0"/>
              <a:t> </a:t>
            </a:r>
            <a:r>
              <a:rPr sz="1750" spc="-5" dirty="0"/>
              <a:t>model:</a:t>
            </a:r>
            <a:endParaRPr sz="1750" dirty="0"/>
          </a:p>
        </p:txBody>
      </p:sp>
      <p:sp>
        <p:nvSpPr>
          <p:cNvPr id="3" name="object 3"/>
          <p:cNvSpPr txBox="1"/>
          <p:nvPr/>
        </p:nvSpPr>
        <p:spPr>
          <a:xfrm>
            <a:off x="489749" y="1378923"/>
            <a:ext cx="7658100" cy="28366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6355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Determining which algorithm to use depends on </a:t>
            </a:r>
            <a:r>
              <a:rPr sz="1400" dirty="0">
                <a:latin typeface="Arial MT"/>
                <a:cs typeface="Arial MT"/>
              </a:rPr>
              <a:t>many </a:t>
            </a:r>
            <a:r>
              <a:rPr sz="1400" spc="-5" dirty="0">
                <a:latin typeface="Arial MT"/>
                <a:cs typeface="Arial MT"/>
              </a:rPr>
              <a:t>factors like the problem </a:t>
            </a:r>
            <a:r>
              <a:rPr sz="1400" dirty="0">
                <a:latin typeface="Arial MT"/>
                <a:cs typeface="Arial MT"/>
              </a:rPr>
              <a:t>statement </a:t>
            </a:r>
            <a:r>
              <a:rPr sz="1400" spc="-5" dirty="0">
                <a:latin typeface="Arial MT"/>
                <a:cs typeface="Arial MT"/>
              </a:rPr>
              <a:t>and the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kind </a:t>
            </a:r>
            <a:r>
              <a:rPr sz="1400" spc="-5" dirty="0">
                <a:latin typeface="Arial MT"/>
                <a:cs typeface="Arial MT"/>
              </a:rPr>
              <a:t>of output </a:t>
            </a:r>
            <a:r>
              <a:rPr sz="1400" dirty="0">
                <a:latin typeface="Arial MT"/>
                <a:cs typeface="Arial MT"/>
              </a:rPr>
              <a:t>you </a:t>
            </a:r>
            <a:r>
              <a:rPr sz="1400" spc="-5" dirty="0">
                <a:latin typeface="Arial MT"/>
                <a:cs typeface="Arial MT"/>
              </a:rPr>
              <a:t>want, type and </a:t>
            </a:r>
            <a:r>
              <a:rPr sz="1400" dirty="0">
                <a:latin typeface="Arial MT"/>
                <a:cs typeface="Arial MT"/>
              </a:rPr>
              <a:t>size </a:t>
            </a:r>
            <a:r>
              <a:rPr sz="1400" spc="-5" dirty="0">
                <a:latin typeface="Arial MT"/>
                <a:cs typeface="Arial MT"/>
              </a:rPr>
              <a:t>of the data, the available </a:t>
            </a:r>
            <a:r>
              <a:rPr sz="1400" dirty="0">
                <a:latin typeface="Arial MT"/>
                <a:cs typeface="Arial MT"/>
              </a:rPr>
              <a:t>computational </a:t>
            </a:r>
            <a:r>
              <a:rPr sz="1400" spc="-5" dirty="0">
                <a:latin typeface="Arial MT"/>
                <a:cs typeface="Arial MT"/>
              </a:rPr>
              <a:t>time, number of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features,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and observations in the data, to name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few.</a:t>
            </a:r>
            <a:endParaRPr sz="1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dataset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used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this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analysis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has:</a:t>
            </a:r>
            <a:endParaRPr sz="1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 dirty="0">
              <a:latin typeface="Arial MT"/>
              <a:cs typeface="Arial MT"/>
            </a:endParaRPr>
          </a:p>
          <a:p>
            <a:pPr marL="469900" marR="147955" indent="-33655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400" dirty="0">
                <a:latin typeface="Arial MT"/>
                <a:cs typeface="Arial MT"/>
              </a:rPr>
              <a:t>A multivariate </a:t>
            </a:r>
            <a:r>
              <a:rPr sz="1400" spc="-5" dirty="0">
                <a:latin typeface="Arial MT"/>
                <a:cs typeface="Arial MT"/>
              </a:rPr>
              <a:t>time </a:t>
            </a:r>
            <a:r>
              <a:rPr sz="1400" dirty="0">
                <a:latin typeface="Arial MT"/>
                <a:cs typeface="Arial MT"/>
              </a:rPr>
              <a:t>series relation </a:t>
            </a:r>
            <a:r>
              <a:rPr sz="1400" spc="-5" dirty="0">
                <a:latin typeface="Arial MT"/>
                <a:cs typeface="Arial MT"/>
              </a:rPr>
              <a:t>with </a:t>
            </a:r>
            <a:r>
              <a:rPr sz="1400" dirty="0">
                <a:latin typeface="Arial MT"/>
                <a:cs typeface="Arial MT"/>
              </a:rPr>
              <a:t>sales </a:t>
            </a:r>
            <a:r>
              <a:rPr sz="1400" spc="-5" dirty="0">
                <a:latin typeface="Arial MT"/>
                <a:cs typeface="Arial MT"/>
              </a:rPr>
              <a:t>and hence </a:t>
            </a:r>
            <a:r>
              <a:rPr sz="1400" dirty="0">
                <a:latin typeface="Arial MT"/>
                <a:cs typeface="Arial MT"/>
              </a:rPr>
              <a:t>a </a:t>
            </a:r>
            <a:r>
              <a:rPr sz="1400" spc="-5" dirty="0">
                <a:latin typeface="Arial MT"/>
                <a:cs typeface="Arial MT"/>
              </a:rPr>
              <a:t>linear </a:t>
            </a:r>
            <a:r>
              <a:rPr sz="1400" dirty="0">
                <a:latin typeface="Arial MT"/>
                <a:cs typeface="Arial MT"/>
              </a:rPr>
              <a:t>relationship cannot </a:t>
            </a:r>
            <a:r>
              <a:rPr sz="1400" spc="-5" dirty="0">
                <a:latin typeface="Arial MT"/>
                <a:cs typeface="Arial MT"/>
              </a:rPr>
              <a:t>be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assumed in this analysis. This </a:t>
            </a:r>
            <a:r>
              <a:rPr sz="1400" dirty="0">
                <a:latin typeface="Arial MT"/>
                <a:cs typeface="Arial MT"/>
              </a:rPr>
              <a:t>kind </a:t>
            </a:r>
            <a:r>
              <a:rPr sz="1400" spc="-5" dirty="0">
                <a:latin typeface="Arial MT"/>
                <a:cs typeface="Arial MT"/>
              </a:rPr>
              <a:t>of dataset has patterns </a:t>
            </a:r>
            <a:r>
              <a:rPr sz="1400" dirty="0">
                <a:latin typeface="Arial MT"/>
                <a:cs typeface="Arial MT"/>
              </a:rPr>
              <a:t>such </a:t>
            </a:r>
            <a:r>
              <a:rPr sz="1400" spc="-5" dirty="0">
                <a:latin typeface="Arial MT"/>
                <a:cs typeface="Arial MT"/>
              </a:rPr>
              <a:t>as peak days, festive </a:t>
            </a:r>
            <a:r>
              <a:rPr sz="1400" dirty="0">
                <a:latin typeface="Arial MT"/>
                <a:cs typeface="Arial MT"/>
              </a:rPr>
              <a:t> seasons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etc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which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would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most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likely be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considered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outliers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 </a:t>
            </a:r>
            <a:r>
              <a:rPr sz="1400" dirty="0">
                <a:latin typeface="Arial MT"/>
                <a:cs typeface="Arial MT"/>
              </a:rPr>
              <a:t>simple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linear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regression.</a:t>
            </a: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212121"/>
              </a:buClr>
              <a:buFont typeface="Arial MT"/>
              <a:buChar char="●"/>
            </a:pPr>
            <a:endParaRPr sz="1450" dirty="0">
              <a:latin typeface="Arial MT"/>
              <a:cs typeface="Arial MT"/>
            </a:endParaRPr>
          </a:p>
          <a:p>
            <a:pPr marL="469900" marR="5080" indent="-33655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400" spc="-5" dirty="0">
                <a:latin typeface="Arial MT"/>
                <a:cs typeface="Arial MT"/>
              </a:rPr>
              <a:t>Having </a:t>
            </a:r>
            <a:r>
              <a:rPr sz="1400" dirty="0">
                <a:latin typeface="Arial MT"/>
                <a:cs typeface="Arial MT"/>
              </a:rPr>
              <a:t>X columns </a:t>
            </a:r>
            <a:r>
              <a:rPr sz="1400" spc="-5" dirty="0">
                <a:latin typeface="Arial MT"/>
                <a:cs typeface="Arial MT"/>
              </a:rPr>
              <a:t>with 30% </a:t>
            </a:r>
            <a:r>
              <a:rPr sz="1400" dirty="0">
                <a:latin typeface="Arial MT"/>
                <a:cs typeface="Arial MT"/>
              </a:rPr>
              <a:t>continuous </a:t>
            </a:r>
            <a:r>
              <a:rPr sz="1400" spc="-5" dirty="0">
                <a:latin typeface="Arial MT"/>
                <a:cs typeface="Arial MT"/>
              </a:rPr>
              <a:t>and 70% </a:t>
            </a:r>
            <a:r>
              <a:rPr sz="1400" dirty="0">
                <a:latin typeface="Arial MT"/>
                <a:cs typeface="Arial MT"/>
              </a:rPr>
              <a:t>categorical </a:t>
            </a:r>
            <a:r>
              <a:rPr sz="1400" spc="-5" dirty="0">
                <a:latin typeface="Arial MT"/>
                <a:cs typeface="Arial MT"/>
              </a:rPr>
              <a:t>features. Business prefers the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model </a:t>
            </a:r>
            <a:r>
              <a:rPr sz="1400" spc="-5" dirty="0">
                <a:latin typeface="Arial MT"/>
                <a:cs typeface="Arial MT"/>
              </a:rPr>
              <a:t>to be interpretable in nature and decision based algorithms work better with </a:t>
            </a:r>
            <a:r>
              <a:rPr sz="1400" dirty="0">
                <a:latin typeface="Arial MT"/>
                <a:cs typeface="Arial MT"/>
              </a:rPr>
              <a:t> categorical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data.</a:t>
            </a:r>
            <a:endParaRPr sz="1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875" y="344599"/>
            <a:ext cx="3222625" cy="551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5" dirty="0"/>
              <a:t>Baseline</a:t>
            </a:r>
            <a:r>
              <a:rPr sz="1750" spc="-30" dirty="0"/>
              <a:t> </a:t>
            </a:r>
            <a:r>
              <a:rPr sz="1750" dirty="0"/>
              <a:t>Model:</a:t>
            </a:r>
            <a:r>
              <a:rPr sz="1750" spc="-35" dirty="0"/>
              <a:t> </a:t>
            </a:r>
            <a:r>
              <a:rPr sz="1750" spc="-5" dirty="0"/>
              <a:t>Decision</a:t>
            </a:r>
            <a:r>
              <a:rPr sz="1750" spc="-30" dirty="0"/>
              <a:t> Tree</a:t>
            </a:r>
            <a:endParaRPr sz="175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68500" y="855599"/>
            <a:ext cx="5166455" cy="34322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95155" y="930686"/>
            <a:ext cx="2548890" cy="337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5120" marR="5080" indent="-313055">
              <a:lnSpc>
                <a:spcPct val="100000"/>
              </a:lnSpc>
              <a:spcBef>
                <a:spcPts val="100"/>
              </a:spcBef>
              <a:buChar char="●"/>
              <a:tabLst>
                <a:tab pos="325120" algn="l"/>
                <a:tab pos="325755" algn="l"/>
              </a:tabLst>
            </a:pPr>
            <a:r>
              <a:rPr sz="1100" dirty="0">
                <a:latin typeface="Arial MT"/>
                <a:cs typeface="Arial MT"/>
              </a:rPr>
              <a:t>A </a:t>
            </a:r>
            <a:r>
              <a:rPr sz="1100" spc="-5" dirty="0">
                <a:latin typeface="Arial MT"/>
                <a:cs typeface="Arial MT"/>
              </a:rPr>
              <a:t>baseline is </a:t>
            </a:r>
            <a:r>
              <a:rPr sz="1100" dirty="0">
                <a:latin typeface="Arial MT"/>
                <a:cs typeface="Arial MT"/>
              </a:rPr>
              <a:t>a simple model </a:t>
            </a:r>
            <a:r>
              <a:rPr sz="1100" spc="-5" dirty="0">
                <a:latin typeface="Arial MT"/>
                <a:cs typeface="Arial MT"/>
              </a:rPr>
              <a:t>that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provides </a:t>
            </a:r>
            <a:r>
              <a:rPr sz="1100" dirty="0">
                <a:latin typeface="Arial MT"/>
                <a:cs typeface="Arial MT"/>
              </a:rPr>
              <a:t>reasonable results </a:t>
            </a:r>
            <a:r>
              <a:rPr sz="1100" spc="-5" dirty="0">
                <a:latin typeface="Arial MT"/>
                <a:cs typeface="Arial MT"/>
              </a:rPr>
              <a:t>on </a:t>
            </a:r>
            <a:r>
              <a:rPr sz="1100" dirty="0">
                <a:latin typeface="Arial MT"/>
                <a:cs typeface="Arial MT"/>
              </a:rPr>
              <a:t>a 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task and does not </a:t>
            </a:r>
            <a:r>
              <a:rPr sz="1100" dirty="0">
                <a:latin typeface="Arial MT"/>
                <a:cs typeface="Arial MT"/>
              </a:rPr>
              <a:t>require much 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expertise and time to build. It is well </a:t>
            </a:r>
            <a:r>
              <a:rPr sz="1100" spc="-29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established that there is </a:t>
            </a:r>
            <a:r>
              <a:rPr sz="1100" dirty="0">
                <a:latin typeface="Arial MT"/>
                <a:cs typeface="Arial MT"/>
              </a:rPr>
              <a:t>seasonality </a:t>
            </a:r>
            <a:r>
              <a:rPr sz="1100" spc="-29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involved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and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no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linear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relationship 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is possible to fit. For these </a:t>
            </a:r>
            <a:r>
              <a:rPr sz="1100" dirty="0">
                <a:latin typeface="Arial MT"/>
                <a:cs typeface="Arial MT"/>
              </a:rPr>
              <a:t>kinds </a:t>
            </a:r>
            <a:r>
              <a:rPr sz="1100" spc="-5" dirty="0">
                <a:latin typeface="Arial MT"/>
                <a:cs typeface="Arial MT"/>
              </a:rPr>
              <a:t>of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datasets tree based </a:t>
            </a:r>
            <a:r>
              <a:rPr sz="1100" dirty="0">
                <a:latin typeface="Arial MT"/>
                <a:cs typeface="Arial MT"/>
              </a:rPr>
              <a:t>machine 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learning algorithms are used which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are</a:t>
            </a:r>
            <a:r>
              <a:rPr sz="1100" spc="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robust</a:t>
            </a:r>
            <a:r>
              <a:rPr sz="1100" spc="4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to</a:t>
            </a:r>
            <a:r>
              <a:rPr sz="1100" spc="4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outlier</a:t>
            </a:r>
            <a:r>
              <a:rPr sz="1100" spc="4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effect</a:t>
            </a:r>
            <a:r>
              <a:rPr sz="1100" spc="4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which </a:t>
            </a:r>
            <a:r>
              <a:rPr sz="1100" dirty="0">
                <a:latin typeface="Arial MT"/>
                <a:cs typeface="Arial MT"/>
              </a:rPr>
              <a:t> can </a:t>
            </a:r>
            <a:r>
              <a:rPr sz="1100" spc="-5" dirty="0">
                <a:latin typeface="Arial MT"/>
                <a:cs typeface="Arial MT"/>
              </a:rPr>
              <a:t>handle non-linear data </a:t>
            </a:r>
            <a:r>
              <a:rPr sz="1100" dirty="0">
                <a:latin typeface="Arial MT"/>
                <a:cs typeface="Arial MT"/>
              </a:rPr>
              <a:t>sets 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15" dirty="0">
                <a:latin typeface="Arial MT"/>
                <a:cs typeface="Arial MT"/>
              </a:rPr>
              <a:t>effectively.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●"/>
            </a:pPr>
            <a:endParaRPr sz="1100">
              <a:latin typeface="Arial MT"/>
              <a:cs typeface="Arial MT"/>
            </a:endParaRPr>
          </a:p>
          <a:p>
            <a:pPr marL="325120" marR="88900" indent="-313055">
              <a:lnSpc>
                <a:spcPct val="100000"/>
              </a:lnSpc>
              <a:buChar char="●"/>
              <a:tabLst>
                <a:tab pos="325120" algn="l"/>
                <a:tab pos="325755" algn="l"/>
              </a:tabLst>
            </a:pPr>
            <a:r>
              <a:rPr sz="1100" spc="-5" dirty="0">
                <a:latin typeface="Arial MT"/>
                <a:cs typeface="Arial MT"/>
              </a:rPr>
              <a:t>The </a:t>
            </a:r>
            <a:r>
              <a:rPr sz="1100" dirty="0">
                <a:latin typeface="Arial MT"/>
                <a:cs typeface="Arial MT"/>
              </a:rPr>
              <a:t>results show </a:t>
            </a:r>
            <a:r>
              <a:rPr sz="1100" spc="-5" dirty="0">
                <a:latin typeface="Arial MT"/>
                <a:cs typeface="Arial MT"/>
              </a:rPr>
              <a:t>that </a:t>
            </a:r>
            <a:r>
              <a:rPr sz="1100" dirty="0">
                <a:latin typeface="Arial MT"/>
                <a:cs typeface="Arial MT"/>
              </a:rPr>
              <a:t>a simple 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decision tree is performing pretty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well on the </a:t>
            </a:r>
            <a:r>
              <a:rPr sz="1100" dirty="0">
                <a:latin typeface="Arial MT"/>
                <a:cs typeface="Arial MT"/>
              </a:rPr>
              <a:t>validation set </a:t>
            </a:r>
            <a:r>
              <a:rPr sz="1100" spc="-5" dirty="0">
                <a:latin typeface="Arial MT"/>
                <a:cs typeface="Arial MT"/>
              </a:rPr>
              <a:t>but it has </a:t>
            </a:r>
            <a:r>
              <a:rPr sz="1100" spc="-29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completely </a:t>
            </a:r>
            <a:r>
              <a:rPr sz="1100" spc="-5" dirty="0">
                <a:latin typeface="Arial MT"/>
                <a:cs typeface="Arial MT"/>
              </a:rPr>
              <a:t>overfitted the train </a:t>
            </a:r>
            <a:r>
              <a:rPr sz="1100" dirty="0">
                <a:latin typeface="Arial MT"/>
                <a:cs typeface="Arial MT"/>
              </a:rPr>
              <a:t>set. 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It's better to have </a:t>
            </a:r>
            <a:r>
              <a:rPr sz="1100" dirty="0">
                <a:latin typeface="Arial MT"/>
                <a:cs typeface="Arial MT"/>
              </a:rPr>
              <a:t>a much more 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generalized </a:t>
            </a:r>
            <a:r>
              <a:rPr sz="1100" dirty="0">
                <a:latin typeface="Arial MT"/>
                <a:cs typeface="Arial MT"/>
              </a:rPr>
              <a:t>model </a:t>
            </a:r>
            <a:r>
              <a:rPr sz="1100" spc="-5" dirty="0">
                <a:latin typeface="Arial MT"/>
                <a:cs typeface="Arial MT"/>
              </a:rPr>
              <a:t>for future data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points.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" y="4287900"/>
            <a:ext cx="8682549" cy="70319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875" y="474265"/>
            <a:ext cx="1654175" cy="29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5" dirty="0">
                <a:solidFill>
                  <a:srgbClr val="212121"/>
                </a:solidFill>
              </a:rPr>
              <a:t>Random</a:t>
            </a:r>
            <a:r>
              <a:rPr sz="1750" spc="-80" dirty="0">
                <a:solidFill>
                  <a:srgbClr val="212121"/>
                </a:solidFill>
              </a:rPr>
              <a:t> </a:t>
            </a:r>
            <a:r>
              <a:rPr sz="1750" spc="-5" dirty="0">
                <a:solidFill>
                  <a:srgbClr val="212121"/>
                </a:solidFill>
              </a:rPr>
              <a:t>Forest</a:t>
            </a:r>
            <a:endParaRPr sz="1750"/>
          </a:p>
        </p:txBody>
      </p:sp>
      <p:sp>
        <p:nvSpPr>
          <p:cNvPr id="3" name="object 3"/>
          <p:cNvSpPr txBox="1"/>
          <p:nvPr/>
        </p:nvSpPr>
        <p:spPr>
          <a:xfrm>
            <a:off x="795155" y="930686"/>
            <a:ext cx="2526030" cy="3210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5120" marR="11430" indent="-313055">
              <a:lnSpc>
                <a:spcPct val="100000"/>
              </a:lnSpc>
              <a:spcBef>
                <a:spcPts val="100"/>
              </a:spcBef>
              <a:buChar char="●"/>
              <a:tabLst>
                <a:tab pos="325120" algn="l"/>
                <a:tab pos="325755" algn="l"/>
              </a:tabLst>
            </a:pPr>
            <a:r>
              <a:rPr sz="1100" spc="-5" dirty="0">
                <a:latin typeface="Arial MT"/>
                <a:cs typeface="Arial MT"/>
              </a:rPr>
              <a:t>Random forests are an ensemble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learning </a:t>
            </a:r>
            <a:r>
              <a:rPr sz="1100" dirty="0">
                <a:latin typeface="Arial MT"/>
                <a:cs typeface="Arial MT"/>
              </a:rPr>
              <a:t>method </a:t>
            </a:r>
            <a:r>
              <a:rPr sz="1100" spc="-5" dirty="0">
                <a:latin typeface="Arial MT"/>
                <a:cs typeface="Arial MT"/>
              </a:rPr>
              <a:t>for </a:t>
            </a:r>
            <a:r>
              <a:rPr sz="1100" dirty="0">
                <a:latin typeface="Arial MT"/>
                <a:cs typeface="Arial MT"/>
              </a:rPr>
              <a:t>classification 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and </a:t>
            </a:r>
            <a:r>
              <a:rPr sz="1100" dirty="0">
                <a:latin typeface="Arial MT"/>
                <a:cs typeface="Arial MT"/>
              </a:rPr>
              <a:t>regression </a:t>
            </a:r>
            <a:r>
              <a:rPr sz="1100" spc="-5" dirty="0">
                <a:latin typeface="Arial MT"/>
                <a:cs typeface="Arial MT"/>
              </a:rPr>
              <a:t>that operates by </a:t>
            </a:r>
            <a:r>
              <a:rPr sz="1100" dirty="0">
                <a:latin typeface="Arial MT"/>
                <a:cs typeface="Arial MT"/>
              </a:rPr>
              <a:t> constructing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multitude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of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decision </a:t>
            </a:r>
            <a:r>
              <a:rPr sz="1100" spc="-29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trees at training time. For </a:t>
            </a:r>
            <a:r>
              <a:rPr sz="1100" dirty="0">
                <a:latin typeface="Arial MT"/>
                <a:cs typeface="Arial MT"/>
              </a:rPr>
              <a:t> regression </a:t>
            </a:r>
            <a:r>
              <a:rPr sz="1100" spc="-5" dirty="0">
                <a:latin typeface="Arial MT"/>
                <a:cs typeface="Arial MT"/>
              </a:rPr>
              <a:t>tasks, the output of the </a:t>
            </a:r>
            <a:r>
              <a:rPr sz="1100" dirty="0">
                <a:latin typeface="Arial MT"/>
                <a:cs typeface="Arial MT"/>
              </a:rPr>
              <a:t> random </a:t>
            </a:r>
            <a:r>
              <a:rPr sz="1100" spc="-5" dirty="0">
                <a:latin typeface="Arial MT"/>
                <a:cs typeface="Arial MT"/>
              </a:rPr>
              <a:t>forest is the average of the </a:t>
            </a:r>
            <a:r>
              <a:rPr sz="1100" spc="-29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results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given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by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most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trees.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●"/>
            </a:pPr>
            <a:endParaRPr sz="1100">
              <a:latin typeface="Arial MT"/>
              <a:cs typeface="Arial MT"/>
            </a:endParaRPr>
          </a:p>
          <a:p>
            <a:pPr marL="325120" marR="21590" indent="-313055">
              <a:lnSpc>
                <a:spcPct val="100000"/>
              </a:lnSpc>
              <a:buChar char="●"/>
              <a:tabLst>
                <a:tab pos="325120" algn="l"/>
                <a:tab pos="325755" algn="l"/>
              </a:tabLst>
            </a:pPr>
            <a:r>
              <a:rPr sz="1100" spc="-65" dirty="0">
                <a:latin typeface="Arial MT"/>
                <a:cs typeface="Arial MT"/>
              </a:rPr>
              <a:t>To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prevent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overfitting,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we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built </a:t>
            </a:r>
            <a:r>
              <a:rPr sz="1100" dirty="0">
                <a:latin typeface="Arial MT"/>
                <a:cs typeface="Arial MT"/>
              </a:rPr>
              <a:t> random </a:t>
            </a:r>
            <a:r>
              <a:rPr sz="1100" spc="-5" dirty="0">
                <a:latin typeface="Arial MT"/>
                <a:cs typeface="Arial MT"/>
              </a:rPr>
              <a:t>forest </a:t>
            </a:r>
            <a:r>
              <a:rPr sz="1100" dirty="0">
                <a:latin typeface="Arial MT"/>
                <a:cs typeface="Arial MT"/>
              </a:rPr>
              <a:t>model. </a:t>
            </a:r>
            <a:r>
              <a:rPr sz="1100" spc="-5" dirty="0">
                <a:latin typeface="Arial MT"/>
                <a:cs typeface="Arial MT"/>
              </a:rPr>
              <a:t>Random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forest builds </a:t>
            </a:r>
            <a:r>
              <a:rPr sz="1100" dirty="0">
                <a:latin typeface="Arial MT"/>
                <a:cs typeface="Arial MT"/>
              </a:rPr>
              <a:t>multiple </a:t>
            </a:r>
            <a:r>
              <a:rPr sz="1100" spc="-5" dirty="0">
                <a:latin typeface="Arial MT"/>
                <a:cs typeface="Arial MT"/>
              </a:rPr>
              <a:t>decision trees </a:t>
            </a:r>
            <a:r>
              <a:rPr sz="1100" spc="-29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and </a:t>
            </a:r>
            <a:r>
              <a:rPr sz="1100" dirty="0">
                <a:latin typeface="Arial MT"/>
                <a:cs typeface="Arial MT"/>
              </a:rPr>
              <a:t>merges </a:t>
            </a:r>
            <a:r>
              <a:rPr sz="1100" spc="-5" dirty="0">
                <a:latin typeface="Arial MT"/>
                <a:cs typeface="Arial MT"/>
              </a:rPr>
              <a:t>them together to get </a:t>
            </a:r>
            <a:r>
              <a:rPr sz="1100" dirty="0">
                <a:latin typeface="Arial MT"/>
                <a:cs typeface="Arial MT"/>
              </a:rPr>
              <a:t>a </a:t>
            </a:r>
            <a:r>
              <a:rPr sz="1100" spc="-29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more </a:t>
            </a:r>
            <a:r>
              <a:rPr sz="1100" spc="-5" dirty="0">
                <a:latin typeface="Arial MT"/>
                <a:cs typeface="Arial MT"/>
              </a:rPr>
              <a:t>accurate and </a:t>
            </a:r>
            <a:r>
              <a:rPr sz="1100" dirty="0">
                <a:latin typeface="Arial MT"/>
                <a:cs typeface="Arial MT"/>
              </a:rPr>
              <a:t>stable 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prediction.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●"/>
            </a:pPr>
            <a:endParaRPr sz="1100">
              <a:latin typeface="Arial MT"/>
              <a:cs typeface="Arial MT"/>
            </a:endParaRPr>
          </a:p>
          <a:p>
            <a:pPr marL="325120" marR="5080" indent="-313055">
              <a:lnSpc>
                <a:spcPct val="100000"/>
              </a:lnSpc>
              <a:buChar char="●"/>
              <a:tabLst>
                <a:tab pos="325120" algn="l"/>
                <a:tab pos="325755" algn="l"/>
              </a:tabLst>
            </a:pPr>
            <a:r>
              <a:rPr sz="1100" spc="-5" dirty="0">
                <a:latin typeface="Arial MT"/>
                <a:cs typeface="Arial MT"/>
              </a:rPr>
              <a:t>Random Forest Regressor </a:t>
            </a:r>
            <a:r>
              <a:rPr sz="1100" dirty="0">
                <a:latin typeface="Arial MT"/>
                <a:cs typeface="Arial MT"/>
              </a:rPr>
              <a:t>results 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were </a:t>
            </a:r>
            <a:r>
              <a:rPr sz="1100" dirty="0">
                <a:latin typeface="Arial MT"/>
                <a:cs typeface="Arial MT"/>
              </a:rPr>
              <a:t>much </a:t>
            </a:r>
            <a:r>
              <a:rPr sz="1100" spc="-5" dirty="0">
                <a:latin typeface="Arial MT"/>
                <a:cs typeface="Arial MT"/>
              </a:rPr>
              <a:t>better than our baseline </a:t>
            </a:r>
            <a:r>
              <a:rPr sz="1100" spc="-29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model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with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test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R^2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of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0.955673.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68725" y="863246"/>
            <a:ext cx="4839075" cy="321481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9825" y="4346052"/>
            <a:ext cx="8027625" cy="60759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875" y="474265"/>
            <a:ext cx="4202430" cy="29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5" dirty="0">
                <a:solidFill>
                  <a:srgbClr val="212121"/>
                </a:solidFill>
              </a:rPr>
              <a:t>Random</a:t>
            </a:r>
            <a:r>
              <a:rPr sz="1750" spc="-25" dirty="0">
                <a:solidFill>
                  <a:srgbClr val="212121"/>
                </a:solidFill>
              </a:rPr>
              <a:t> </a:t>
            </a:r>
            <a:r>
              <a:rPr sz="1750" spc="-5" dirty="0">
                <a:solidFill>
                  <a:srgbClr val="212121"/>
                </a:solidFill>
              </a:rPr>
              <a:t>Forest</a:t>
            </a:r>
            <a:r>
              <a:rPr sz="1750" spc="-25" dirty="0">
                <a:solidFill>
                  <a:srgbClr val="212121"/>
                </a:solidFill>
              </a:rPr>
              <a:t> </a:t>
            </a:r>
            <a:r>
              <a:rPr sz="1750" spc="-5" dirty="0">
                <a:solidFill>
                  <a:srgbClr val="212121"/>
                </a:solidFill>
              </a:rPr>
              <a:t>Hyperparameter</a:t>
            </a:r>
            <a:r>
              <a:rPr sz="1750" spc="-25" dirty="0">
                <a:solidFill>
                  <a:srgbClr val="212121"/>
                </a:solidFill>
              </a:rPr>
              <a:t> </a:t>
            </a:r>
            <a:r>
              <a:rPr sz="1750" spc="-30" dirty="0">
                <a:solidFill>
                  <a:srgbClr val="212121"/>
                </a:solidFill>
              </a:rPr>
              <a:t>Tuning</a:t>
            </a:r>
            <a:endParaRPr sz="1750"/>
          </a:p>
        </p:txBody>
      </p:sp>
      <p:sp>
        <p:nvSpPr>
          <p:cNvPr id="3" name="object 3"/>
          <p:cNvSpPr txBox="1"/>
          <p:nvPr/>
        </p:nvSpPr>
        <p:spPr>
          <a:xfrm>
            <a:off x="795155" y="1333024"/>
            <a:ext cx="2534285" cy="2037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5120" marR="36195" indent="-313055">
              <a:lnSpc>
                <a:spcPct val="100000"/>
              </a:lnSpc>
              <a:spcBef>
                <a:spcPts val="100"/>
              </a:spcBef>
              <a:buChar char="●"/>
              <a:tabLst>
                <a:tab pos="325120" algn="l"/>
                <a:tab pos="325755" algn="l"/>
              </a:tabLst>
            </a:pPr>
            <a:r>
              <a:rPr sz="1100" spc="-5" dirty="0">
                <a:latin typeface="Arial MT"/>
                <a:cs typeface="Arial MT"/>
              </a:rPr>
              <a:t>The </a:t>
            </a:r>
            <a:r>
              <a:rPr sz="1100" dirty="0">
                <a:latin typeface="Arial MT"/>
                <a:cs typeface="Arial MT"/>
              </a:rPr>
              <a:t>maximum </a:t>
            </a:r>
            <a:r>
              <a:rPr sz="1100" spc="-5" dirty="0">
                <a:latin typeface="Arial MT"/>
                <a:cs typeface="Arial MT"/>
              </a:rPr>
              <a:t>R^2 was </a:t>
            </a:r>
            <a:r>
              <a:rPr sz="1100" dirty="0">
                <a:latin typeface="Arial MT"/>
                <a:cs typeface="Arial MT"/>
              </a:rPr>
              <a:t>seen </a:t>
            </a:r>
            <a:r>
              <a:rPr sz="1100" spc="-5" dirty="0">
                <a:latin typeface="Arial MT"/>
                <a:cs typeface="Arial MT"/>
              </a:rPr>
              <a:t>in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tuned Random Forest </a:t>
            </a:r>
            <a:r>
              <a:rPr sz="1100" dirty="0">
                <a:latin typeface="Arial MT"/>
                <a:cs typeface="Arial MT"/>
              </a:rPr>
              <a:t>model </a:t>
            </a:r>
            <a:r>
              <a:rPr sz="1100" spc="-5" dirty="0">
                <a:latin typeface="Arial MT"/>
                <a:cs typeface="Arial MT"/>
              </a:rPr>
              <a:t>with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the </a:t>
            </a:r>
            <a:r>
              <a:rPr sz="1100" dirty="0">
                <a:latin typeface="Arial MT"/>
                <a:cs typeface="Arial MT"/>
              </a:rPr>
              <a:t>value </a:t>
            </a:r>
            <a:r>
              <a:rPr sz="1100" spc="-5" dirty="0">
                <a:latin typeface="Arial MT"/>
                <a:cs typeface="Arial MT"/>
              </a:rPr>
              <a:t>0.955878 which was only </a:t>
            </a:r>
            <a:r>
              <a:rPr sz="1100" spc="-29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0.021% improved from </a:t>
            </a:r>
            <a:r>
              <a:rPr sz="1100" dirty="0">
                <a:latin typeface="Arial MT"/>
                <a:cs typeface="Arial MT"/>
              </a:rPr>
              <a:t>a simple 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random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forest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model.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●"/>
            </a:pPr>
            <a:endParaRPr sz="1100">
              <a:latin typeface="Arial MT"/>
              <a:cs typeface="Arial MT"/>
            </a:endParaRPr>
          </a:p>
          <a:p>
            <a:pPr marL="325120" marR="5080" indent="-313055">
              <a:lnSpc>
                <a:spcPct val="100000"/>
              </a:lnSpc>
              <a:buChar char="●"/>
              <a:tabLst>
                <a:tab pos="325120" algn="l"/>
                <a:tab pos="325755" algn="l"/>
              </a:tabLst>
            </a:pPr>
            <a:r>
              <a:rPr sz="1100" spc="-5" dirty="0">
                <a:latin typeface="Arial MT"/>
                <a:cs typeface="Arial MT"/>
              </a:rPr>
              <a:t>This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indicates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that</a:t>
            </a:r>
            <a:r>
              <a:rPr sz="1100" spc="3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all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the</a:t>
            </a:r>
            <a:r>
              <a:rPr sz="1100" spc="3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trends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and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patterns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that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could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be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captured </a:t>
            </a:r>
            <a:r>
              <a:rPr sz="1100" spc="-29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by these </a:t>
            </a:r>
            <a:r>
              <a:rPr sz="1100" dirty="0">
                <a:latin typeface="Arial MT"/>
                <a:cs typeface="Arial MT"/>
              </a:rPr>
              <a:t>models </a:t>
            </a:r>
            <a:r>
              <a:rPr sz="1100" spc="-5" dirty="0">
                <a:latin typeface="Arial MT"/>
                <a:cs typeface="Arial MT"/>
              </a:rPr>
              <a:t>without overfitting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were done and </a:t>
            </a:r>
            <a:r>
              <a:rPr sz="1100" dirty="0">
                <a:latin typeface="Arial MT"/>
                <a:cs typeface="Arial MT"/>
              </a:rPr>
              <a:t>maximum </a:t>
            </a:r>
            <a:r>
              <a:rPr sz="1100" spc="-5" dirty="0">
                <a:latin typeface="Arial MT"/>
                <a:cs typeface="Arial MT"/>
              </a:rPr>
              <a:t>level of 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performance achievable by the </a:t>
            </a:r>
            <a:r>
              <a:rPr sz="1100" dirty="0">
                <a:latin typeface="Arial MT"/>
                <a:cs typeface="Arial MT"/>
              </a:rPr>
              <a:t> model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was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achieved.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89825" y="4346052"/>
            <a:ext cx="8027670" cy="607695"/>
            <a:chOff x="389825" y="4346052"/>
            <a:chExt cx="8027670" cy="6076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9825" y="4346052"/>
              <a:ext cx="8027625" cy="30379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0100" y="4649850"/>
              <a:ext cx="7697669" cy="303799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78250" y="924647"/>
            <a:ext cx="4958574" cy="32941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775" y="135629"/>
            <a:ext cx="3116425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0" dirty="0">
                <a:latin typeface="Verdana"/>
                <a:cs typeface="Verdana"/>
              </a:rPr>
              <a:t>C</a:t>
            </a:r>
            <a:r>
              <a:rPr sz="3000" spc="-85" dirty="0">
                <a:latin typeface="Verdana"/>
                <a:cs typeface="Verdana"/>
              </a:rPr>
              <a:t>on</a:t>
            </a:r>
            <a:r>
              <a:rPr sz="3000" spc="-105" dirty="0">
                <a:latin typeface="Verdana"/>
                <a:cs typeface="Verdana"/>
              </a:rPr>
              <a:t>t</a:t>
            </a:r>
            <a:r>
              <a:rPr sz="3000" spc="-75" dirty="0">
                <a:latin typeface="Verdana"/>
                <a:cs typeface="Verdana"/>
              </a:rPr>
              <a:t>ent</a:t>
            </a:r>
            <a:r>
              <a:rPr lang="en-IN" sz="3000" spc="-75" dirty="0">
                <a:latin typeface="Verdana"/>
                <a:cs typeface="Verdana"/>
              </a:rPr>
              <a:t>S:</a:t>
            </a:r>
            <a:endParaRPr sz="30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9299" y="747581"/>
            <a:ext cx="4859655" cy="3865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b="1" spc="-5" dirty="0">
                <a:latin typeface="Arial"/>
                <a:cs typeface="Arial"/>
              </a:rPr>
              <a:t>Problem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Statement</a:t>
            </a:r>
            <a:endParaRPr sz="1800" dirty="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b="1" spc="-5" dirty="0">
                <a:latin typeface="Arial"/>
                <a:cs typeface="Arial"/>
              </a:rPr>
              <a:t>Retail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Sales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Prediction</a:t>
            </a:r>
            <a:endParaRPr sz="1800" dirty="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b="1" spc="-5" dirty="0">
                <a:latin typeface="Arial"/>
                <a:cs typeface="Arial"/>
              </a:rPr>
              <a:t>Data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Summary</a:t>
            </a:r>
            <a:endParaRPr sz="1800" dirty="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b="1" spc="-5" dirty="0">
                <a:latin typeface="Arial"/>
                <a:cs typeface="Arial"/>
              </a:rPr>
              <a:t>Approach</a:t>
            </a:r>
            <a:endParaRPr sz="1800" dirty="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b="1" spc="-5" dirty="0">
                <a:latin typeface="Arial"/>
                <a:cs typeface="Arial"/>
              </a:rPr>
              <a:t>Exploratory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Data</a:t>
            </a:r>
            <a:r>
              <a:rPr sz="1800" b="1" spc="-9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Analysis</a:t>
            </a:r>
            <a:endParaRPr sz="1800" dirty="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b="1" spc="-5" dirty="0">
                <a:latin typeface="Arial"/>
                <a:cs typeface="Arial"/>
              </a:rPr>
              <a:t>Outlier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Detection</a:t>
            </a:r>
            <a:endParaRPr sz="1800" dirty="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b="1" dirty="0">
                <a:latin typeface="Arial"/>
                <a:cs typeface="Arial"/>
              </a:rPr>
              <a:t>Modeling:</a:t>
            </a:r>
            <a:endParaRPr sz="1800" dirty="0">
              <a:latin typeface="Arial"/>
              <a:cs typeface="Arial"/>
            </a:endParaRPr>
          </a:p>
          <a:p>
            <a:pPr marL="518795" lvl="1" indent="-140335">
              <a:lnSpc>
                <a:spcPct val="100000"/>
              </a:lnSpc>
              <a:buChar char="-"/>
              <a:tabLst>
                <a:tab pos="519430" algn="l"/>
              </a:tabLst>
            </a:pPr>
            <a:r>
              <a:rPr sz="1800" b="1" spc="-5" dirty="0">
                <a:latin typeface="Arial"/>
                <a:cs typeface="Arial"/>
              </a:rPr>
              <a:t>Baseline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Model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-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Decision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30" dirty="0">
                <a:latin typeface="Arial"/>
                <a:cs typeface="Arial"/>
              </a:rPr>
              <a:t>Tree</a:t>
            </a:r>
            <a:endParaRPr sz="1800" dirty="0">
              <a:latin typeface="Arial"/>
              <a:cs typeface="Arial"/>
            </a:endParaRPr>
          </a:p>
          <a:p>
            <a:pPr marL="518795" lvl="1" indent="-140335">
              <a:lnSpc>
                <a:spcPct val="100000"/>
              </a:lnSpc>
              <a:buChar char="-"/>
              <a:tabLst>
                <a:tab pos="519430" algn="l"/>
              </a:tabLst>
            </a:pPr>
            <a:r>
              <a:rPr sz="1800" b="1" spc="-5" dirty="0">
                <a:latin typeface="Arial"/>
                <a:cs typeface="Arial"/>
              </a:rPr>
              <a:t>Random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Forest</a:t>
            </a:r>
            <a:endParaRPr sz="1800" dirty="0">
              <a:latin typeface="Arial"/>
              <a:cs typeface="Arial"/>
            </a:endParaRPr>
          </a:p>
          <a:p>
            <a:pPr marL="518795" lvl="1" indent="-140335">
              <a:lnSpc>
                <a:spcPct val="100000"/>
              </a:lnSpc>
              <a:buChar char="-"/>
              <a:tabLst>
                <a:tab pos="519430" algn="l"/>
              </a:tabLst>
            </a:pPr>
            <a:r>
              <a:rPr sz="1800" b="1" spc="-5" dirty="0">
                <a:latin typeface="Arial"/>
                <a:cs typeface="Arial"/>
              </a:rPr>
              <a:t>Random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forest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Hypertuning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Parameters</a:t>
            </a:r>
            <a:endParaRPr sz="1800" dirty="0">
              <a:latin typeface="Arial"/>
              <a:cs typeface="Arial"/>
            </a:endParaRPr>
          </a:p>
          <a:p>
            <a:pPr marL="518795" lvl="1" indent="-140335">
              <a:lnSpc>
                <a:spcPct val="100000"/>
              </a:lnSpc>
              <a:buChar char="-"/>
              <a:tabLst>
                <a:tab pos="519430" algn="l"/>
              </a:tabLst>
            </a:pPr>
            <a:r>
              <a:rPr sz="1800" b="1" spc="-5" dirty="0">
                <a:latin typeface="Arial"/>
                <a:cs typeface="Arial"/>
              </a:rPr>
              <a:t>Feature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Importance</a:t>
            </a:r>
            <a:endParaRPr sz="1800" dirty="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b="1" dirty="0">
                <a:latin typeface="Arial"/>
                <a:cs typeface="Arial"/>
              </a:rPr>
              <a:t>Model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Performance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and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Evaluation</a:t>
            </a:r>
            <a:endParaRPr sz="1800" dirty="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b="1" spc="-5" dirty="0">
                <a:latin typeface="Arial"/>
                <a:cs typeface="Arial"/>
              </a:rPr>
              <a:t>Store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wise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Sales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Predictions</a:t>
            </a:r>
            <a:endParaRPr sz="1800" dirty="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buChar char="●"/>
              <a:tabLst>
                <a:tab pos="379095" algn="l"/>
                <a:tab pos="379730" algn="l"/>
              </a:tabLst>
            </a:pPr>
            <a:r>
              <a:rPr sz="1800" b="1" spc="-5" dirty="0">
                <a:latin typeface="Arial"/>
                <a:cs typeface="Arial"/>
              </a:rPr>
              <a:t>Conclusion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and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Recommendations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1499" y="818000"/>
            <a:ext cx="7460999" cy="402802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83875" y="354810"/>
            <a:ext cx="3772535" cy="29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b="1" spc="-5" dirty="0">
                <a:solidFill>
                  <a:srgbClr val="212121"/>
                </a:solidFill>
                <a:latin typeface="Arial"/>
                <a:cs typeface="Arial"/>
              </a:rPr>
              <a:t>Random</a:t>
            </a:r>
            <a:r>
              <a:rPr sz="1750" b="1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750" b="1" spc="-5" dirty="0">
                <a:solidFill>
                  <a:srgbClr val="212121"/>
                </a:solidFill>
                <a:latin typeface="Arial"/>
                <a:cs typeface="Arial"/>
              </a:rPr>
              <a:t>Forest</a:t>
            </a:r>
            <a:r>
              <a:rPr sz="1750" b="1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750" b="1" spc="-5" dirty="0">
                <a:solidFill>
                  <a:srgbClr val="212121"/>
                </a:solidFill>
                <a:latin typeface="Arial"/>
                <a:cs typeface="Arial"/>
              </a:rPr>
              <a:t>Feature</a:t>
            </a:r>
            <a:r>
              <a:rPr sz="1750" b="1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750" b="1" spc="-5" dirty="0">
                <a:solidFill>
                  <a:srgbClr val="212121"/>
                </a:solidFill>
                <a:latin typeface="Arial"/>
                <a:cs typeface="Arial"/>
              </a:rPr>
              <a:t>Importance</a:t>
            </a:r>
            <a:endParaRPr sz="1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875" y="162436"/>
            <a:ext cx="446214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Model</a:t>
            </a:r>
            <a:r>
              <a:rPr spc="-35" dirty="0"/>
              <a:t> </a:t>
            </a:r>
            <a:r>
              <a:rPr spc="-5" dirty="0"/>
              <a:t>Performance</a:t>
            </a:r>
            <a:r>
              <a:rPr spc="-35" dirty="0"/>
              <a:t> </a:t>
            </a:r>
            <a:r>
              <a:rPr spc="-5" dirty="0"/>
              <a:t>and</a:t>
            </a:r>
            <a:r>
              <a:rPr spc="-35" dirty="0"/>
              <a:t> </a:t>
            </a:r>
            <a:r>
              <a:rPr spc="-5" dirty="0"/>
              <a:t>Evaluation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875" y="707775"/>
            <a:ext cx="7642225" cy="40985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spc="-5" dirty="0">
                <a:latin typeface="Arial MT"/>
                <a:cs typeface="Arial MT"/>
              </a:rPr>
              <a:t>The</a:t>
            </a:r>
            <a:r>
              <a:rPr sz="1250" spc="-15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dataset</a:t>
            </a:r>
            <a:r>
              <a:rPr sz="1250" spc="-15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used</a:t>
            </a:r>
            <a:r>
              <a:rPr sz="1250" spc="-15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in</a:t>
            </a:r>
            <a:r>
              <a:rPr sz="1250" spc="-15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this</a:t>
            </a:r>
            <a:r>
              <a:rPr sz="1250" spc="-15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analysis</a:t>
            </a:r>
            <a:r>
              <a:rPr sz="1250" spc="-15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has:</a:t>
            </a:r>
            <a:endParaRPr sz="125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 dirty="0">
              <a:latin typeface="Arial MT"/>
              <a:cs typeface="Arial MT"/>
            </a:endParaRPr>
          </a:p>
          <a:p>
            <a:pPr marL="469900" marR="5080" indent="-324485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250" dirty="0">
                <a:latin typeface="Arial MT"/>
                <a:cs typeface="Arial MT"/>
              </a:rPr>
              <a:t>A multivariate </a:t>
            </a:r>
            <a:r>
              <a:rPr sz="1250" spc="-5" dirty="0">
                <a:latin typeface="Arial MT"/>
                <a:cs typeface="Arial MT"/>
              </a:rPr>
              <a:t>time </a:t>
            </a:r>
            <a:r>
              <a:rPr sz="1250" dirty="0">
                <a:latin typeface="Arial MT"/>
                <a:cs typeface="Arial MT"/>
              </a:rPr>
              <a:t>series relation </a:t>
            </a:r>
            <a:r>
              <a:rPr sz="1250" spc="-5" dirty="0">
                <a:latin typeface="Arial MT"/>
                <a:cs typeface="Arial MT"/>
              </a:rPr>
              <a:t>with </a:t>
            </a:r>
            <a:r>
              <a:rPr sz="1250" dirty="0">
                <a:latin typeface="Arial MT"/>
                <a:cs typeface="Arial MT"/>
              </a:rPr>
              <a:t>sales </a:t>
            </a:r>
            <a:r>
              <a:rPr sz="1250" spc="-5" dirty="0">
                <a:latin typeface="Arial MT"/>
                <a:cs typeface="Arial MT"/>
              </a:rPr>
              <a:t>and hence </a:t>
            </a:r>
            <a:r>
              <a:rPr sz="1250" dirty="0">
                <a:latin typeface="Arial MT"/>
                <a:cs typeface="Arial MT"/>
              </a:rPr>
              <a:t>a </a:t>
            </a:r>
            <a:r>
              <a:rPr sz="1250" spc="-5" dirty="0">
                <a:latin typeface="Arial MT"/>
                <a:cs typeface="Arial MT"/>
              </a:rPr>
              <a:t>linear </a:t>
            </a:r>
            <a:r>
              <a:rPr sz="1250" dirty="0">
                <a:latin typeface="Arial MT"/>
                <a:cs typeface="Arial MT"/>
              </a:rPr>
              <a:t>relationship cannot </a:t>
            </a:r>
            <a:r>
              <a:rPr sz="1250" spc="-5" dirty="0">
                <a:latin typeface="Arial MT"/>
                <a:cs typeface="Arial MT"/>
              </a:rPr>
              <a:t>be assumed in this </a:t>
            </a:r>
            <a:r>
              <a:rPr sz="1250" spc="-335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analysis. This </a:t>
            </a:r>
            <a:r>
              <a:rPr sz="1250" dirty="0">
                <a:latin typeface="Arial MT"/>
                <a:cs typeface="Arial MT"/>
              </a:rPr>
              <a:t>kind </a:t>
            </a:r>
            <a:r>
              <a:rPr sz="1250" spc="-5" dirty="0">
                <a:latin typeface="Arial MT"/>
                <a:cs typeface="Arial MT"/>
              </a:rPr>
              <a:t>of dataset has patterns </a:t>
            </a:r>
            <a:r>
              <a:rPr sz="1250" dirty="0">
                <a:latin typeface="Arial MT"/>
                <a:cs typeface="Arial MT"/>
              </a:rPr>
              <a:t>such </a:t>
            </a:r>
            <a:r>
              <a:rPr sz="1250" spc="-5" dirty="0">
                <a:latin typeface="Arial MT"/>
                <a:cs typeface="Arial MT"/>
              </a:rPr>
              <a:t>as peak days, festive </a:t>
            </a:r>
            <a:r>
              <a:rPr sz="1250" dirty="0">
                <a:latin typeface="Arial MT"/>
                <a:cs typeface="Arial MT"/>
              </a:rPr>
              <a:t>seasons </a:t>
            </a:r>
            <a:r>
              <a:rPr sz="1250" spc="-5" dirty="0">
                <a:latin typeface="Arial MT"/>
                <a:cs typeface="Arial MT"/>
              </a:rPr>
              <a:t>etc which would </a:t>
            </a:r>
            <a:r>
              <a:rPr sz="1250" dirty="0">
                <a:latin typeface="Arial MT"/>
                <a:cs typeface="Arial MT"/>
              </a:rPr>
              <a:t>most </a:t>
            </a:r>
            <a:r>
              <a:rPr sz="1250" spc="5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likely</a:t>
            </a:r>
            <a:r>
              <a:rPr sz="1250" spc="-10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be </a:t>
            </a:r>
            <a:r>
              <a:rPr sz="1250" dirty="0">
                <a:latin typeface="Arial MT"/>
                <a:cs typeface="Arial MT"/>
              </a:rPr>
              <a:t>considered</a:t>
            </a:r>
            <a:r>
              <a:rPr sz="1250" spc="-5" dirty="0">
                <a:latin typeface="Arial MT"/>
                <a:cs typeface="Arial MT"/>
              </a:rPr>
              <a:t> as outliers in</a:t>
            </a:r>
            <a:r>
              <a:rPr sz="1250" spc="-10" dirty="0">
                <a:latin typeface="Arial MT"/>
                <a:cs typeface="Arial MT"/>
              </a:rPr>
              <a:t> </a:t>
            </a:r>
            <a:r>
              <a:rPr sz="1250" dirty="0">
                <a:latin typeface="Arial MT"/>
                <a:cs typeface="Arial MT"/>
              </a:rPr>
              <a:t>simple</a:t>
            </a:r>
            <a:r>
              <a:rPr sz="1250" spc="-5" dirty="0">
                <a:latin typeface="Arial MT"/>
                <a:cs typeface="Arial MT"/>
              </a:rPr>
              <a:t> linear </a:t>
            </a:r>
            <a:r>
              <a:rPr sz="1250" dirty="0">
                <a:latin typeface="Arial MT"/>
                <a:cs typeface="Arial MT"/>
              </a:rPr>
              <a:t>regression.</a:t>
            </a: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12121"/>
              </a:buClr>
              <a:buFont typeface="Arial MT"/>
              <a:buChar char="●"/>
            </a:pPr>
            <a:endParaRPr sz="1300" dirty="0">
              <a:latin typeface="Arial MT"/>
              <a:cs typeface="Arial MT"/>
            </a:endParaRPr>
          </a:p>
          <a:p>
            <a:pPr marL="469900" marR="17780" indent="-324485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250" spc="-5" dirty="0">
                <a:latin typeface="Arial MT"/>
                <a:cs typeface="Arial MT"/>
              </a:rPr>
              <a:t>Having </a:t>
            </a:r>
            <a:r>
              <a:rPr sz="1250" dirty="0">
                <a:latin typeface="Arial MT"/>
                <a:cs typeface="Arial MT"/>
              </a:rPr>
              <a:t>X columns </a:t>
            </a:r>
            <a:r>
              <a:rPr sz="1250" spc="-5" dirty="0">
                <a:latin typeface="Arial MT"/>
                <a:cs typeface="Arial MT"/>
              </a:rPr>
              <a:t>with 30% </a:t>
            </a:r>
            <a:r>
              <a:rPr sz="1250" dirty="0">
                <a:latin typeface="Arial MT"/>
                <a:cs typeface="Arial MT"/>
              </a:rPr>
              <a:t>continuous </a:t>
            </a:r>
            <a:r>
              <a:rPr sz="1250" spc="-5" dirty="0">
                <a:latin typeface="Arial MT"/>
                <a:cs typeface="Arial MT"/>
              </a:rPr>
              <a:t>and 70% </a:t>
            </a:r>
            <a:r>
              <a:rPr sz="1250" dirty="0">
                <a:latin typeface="Arial MT"/>
                <a:cs typeface="Arial MT"/>
              </a:rPr>
              <a:t>categorical </a:t>
            </a:r>
            <a:r>
              <a:rPr sz="1250" spc="-5" dirty="0">
                <a:latin typeface="Arial MT"/>
                <a:cs typeface="Arial MT"/>
              </a:rPr>
              <a:t>features. Businesses prefer the </a:t>
            </a:r>
            <a:r>
              <a:rPr sz="1250" dirty="0">
                <a:latin typeface="Arial MT"/>
                <a:cs typeface="Arial MT"/>
              </a:rPr>
              <a:t>model </a:t>
            </a:r>
            <a:r>
              <a:rPr sz="1250" spc="-5" dirty="0">
                <a:latin typeface="Arial MT"/>
                <a:cs typeface="Arial MT"/>
              </a:rPr>
              <a:t>to </a:t>
            </a:r>
            <a:r>
              <a:rPr sz="1250" spc="-335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be interpretable in nature and decision based algorithms work better with </a:t>
            </a:r>
            <a:r>
              <a:rPr sz="1250" dirty="0">
                <a:latin typeface="Arial MT"/>
                <a:cs typeface="Arial MT"/>
              </a:rPr>
              <a:t>categorical </a:t>
            </a:r>
            <a:r>
              <a:rPr sz="1250" spc="-5" dirty="0">
                <a:latin typeface="Arial MT"/>
                <a:cs typeface="Arial MT"/>
              </a:rPr>
              <a:t>data. Hence, </a:t>
            </a:r>
            <a:r>
              <a:rPr sz="1250" dirty="0">
                <a:latin typeface="Arial MT"/>
                <a:cs typeface="Arial MT"/>
              </a:rPr>
              <a:t>a </a:t>
            </a:r>
            <a:r>
              <a:rPr sz="1250" spc="5" dirty="0">
                <a:latin typeface="Arial MT"/>
                <a:cs typeface="Arial MT"/>
              </a:rPr>
              <a:t> </a:t>
            </a:r>
            <a:r>
              <a:rPr sz="1250" dirty="0">
                <a:latin typeface="Arial MT"/>
                <a:cs typeface="Arial MT"/>
              </a:rPr>
              <a:t>simple</a:t>
            </a:r>
            <a:r>
              <a:rPr sz="1250" spc="-10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decision tree was used as </a:t>
            </a:r>
            <a:r>
              <a:rPr sz="1250" dirty="0">
                <a:latin typeface="Arial MT"/>
                <a:cs typeface="Arial MT"/>
              </a:rPr>
              <a:t>a</a:t>
            </a:r>
            <a:r>
              <a:rPr sz="1250" spc="-10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baseline </a:t>
            </a:r>
            <a:r>
              <a:rPr sz="1250" dirty="0">
                <a:latin typeface="Arial MT"/>
                <a:cs typeface="Arial MT"/>
              </a:rPr>
              <a:t>model.</a:t>
            </a: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12121"/>
              </a:buClr>
              <a:buFont typeface="Arial MT"/>
              <a:buChar char="●"/>
            </a:pPr>
            <a:endParaRPr sz="1300" dirty="0">
              <a:latin typeface="Arial MT"/>
              <a:cs typeface="Arial MT"/>
            </a:endParaRPr>
          </a:p>
          <a:p>
            <a:pPr marL="469900" indent="-324485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250" spc="-5" dirty="0">
                <a:latin typeface="Arial MT"/>
                <a:cs typeface="Arial MT"/>
              </a:rPr>
              <a:t>The</a:t>
            </a:r>
            <a:r>
              <a:rPr sz="1250" spc="-10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baseline </a:t>
            </a:r>
            <a:r>
              <a:rPr sz="1250" dirty="0">
                <a:latin typeface="Arial MT"/>
                <a:cs typeface="Arial MT"/>
              </a:rPr>
              <a:t>model</a:t>
            </a:r>
            <a:r>
              <a:rPr sz="1250" spc="-10" dirty="0">
                <a:latin typeface="Arial MT"/>
                <a:cs typeface="Arial MT"/>
              </a:rPr>
              <a:t> </a:t>
            </a:r>
            <a:r>
              <a:rPr sz="1250" dirty="0">
                <a:latin typeface="Arial MT"/>
                <a:cs typeface="Arial MT"/>
              </a:rPr>
              <a:t>completely</a:t>
            </a:r>
            <a:r>
              <a:rPr sz="1250" spc="-5" dirty="0">
                <a:latin typeface="Arial MT"/>
                <a:cs typeface="Arial MT"/>
              </a:rPr>
              <a:t> overfitted the</a:t>
            </a:r>
            <a:r>
              <a:rPr sz="1250" spc="-10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data with</a:t>
            </a:r>
            <a:r>
              <a:rPr sz="1250" spc="-10" dirty="0">
                <a:latin typeface="Arial MT"/>
                <a:cs typeface="Arial MT"/>
              </a:rPr>
              <a:t> </a:t>
            </a:r>
            <a:r>
              <a:rPr sz="1250" dirty="0">
                <a:latin typeface="Arial MT"/>
                <a:cs typeface="Arial MT"/>
              </a:rPr>
              <a:t>a</a:t>
            </a:r>
            <a:r>
              <a:rPr sz="1250" spc="-5" dirty="0">
                <a:latin typeface="Arial MT"/>
                <a:cs typeface="Arial MT"/>
              </a:rPr>
              <a:t> train R^2</a:t>
            </a:r>
            <a:r>
              <a:rPr sz="1250" spc="-10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of </a:t>
            </a:r>
            <a:r>
              <a:rPr sz="1250" dirty="0">
                <a:latin typeface="Arial MT"/>
                <a:cs typeface="Arial MT"/>
              </a:rPr>
              <a:t>1</a:t>
            </a:r>
            <a:r>
              <a:rPr sz="1250" spc="-5" dirty="0">
                <a:latin typeface="Arial MT"/>
                <a:cs typeface="Arial MT"/>
              </a:rPr>
              <a:t> and</a:t>
            </a:r>
            <a:r>
              <a:rPr sz="1250" spc="-10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test R^2</a:t>
            </a:r>
            <a:r>
              <a:rPr sz="1250" spc="-10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of 0.91575.</a:t>
            </a:r>
            <a:endParaRPr sz="125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12121"/>
              </a:buClr>
              <a:buFont typeface="Arial MT"/>
              <a:buChar char="●"/>
            </a:pPr>
            <a:endParaRPr sz="1300" dirty="0">
              <a:latin typeface="Arial MT"/>
              <a:cs typeface="Arial MT"/>
            </a:endParaRPr>
          </a:p>
          <a:p>
            <a:pPr marL="469900" marR="8255" indent="-324485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250" spc="-70" dirty="0">
                <a:latin typeface="Arial MT"/>
                <a:cs typeface="Arial MT"/>
              </a:rPr>
              <a:t>To</a:t>
            </a:r>
            <a:r>
              <a:rPr sz="1250" spc="-10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prevent</a:t>
            </a:r>
            <a:r>
              <a:rPr sz="1250" spc="-10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overfitting, we</a:t>
            </a:r>
            <a:r>
              <a:rPr sz="1250" spc="-10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built</a:t>
            </a:r>
            <a:r>
              <a:rPr sz="1250" spc="-10" dirty="0">
                <a:latin typeface="Arial MT"/>
                <a:cs typeface="Arial MT"/>
              </a:rPr>
              <a:t> </a:t>
            </a:r>
            <a:r>
              <a:rPr sz="1250" dirty="0">
                <a:latin typeface="Arial MT"/>
                <a:cs typeface="Arial MT"/>
              </a:rPr>
              <a:t>random</a:t>
            </a:r>
            <a:r>
              <a:rPr sz="1250" spc="-5" dirty="0">
                <a:latin typeface="Arial MT"/>
                <a:cs typeface="Arial MT"/>
              </a:rPr>
              <a:t> forest</a:t>
            </a:r>
            <a:r>
              <a:rPr sz="1250" spc="-10" dirty="0">
                <a:latin typeface="Arial MT"/>
                <a:cs typeface="Arial MT"/>
              </a:rPr>
              <a:t> </a:t>
            </a:r>
            <a:r>
              <a:rPr sz="1250" dirty="0">
                <a:latin typeface="Arial MT"/>
                <a:cs typeface="Arial MT"/>
              </a:rPr>
              <a:t>model.</a:t>
            </a:r>
            <a:r>
              <a:rPr sz="1250" spc="-5" dirty="0">
                <a:latin typeface="Arial MT"/>
                <a:cs typeface="Arial MT"/>
              </a:rPr>
              <a:t> Random</a:t>
            </a:r>
            <a:r>
              <a:rPr sz="1250" spc="-10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forest</a:t>
            </a:r>
            <a:r>
              <a:rPr sz="1250" spc="-10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builds </a:t>
            </a:r>
            <a:r>
              <a:rPr sz="1250" dirty="0">
                <a:latin typeface="Arial MT"/>
                <a:cs typeface="Arial MT"/>
              </a:rPr>
              <a:t>multiple</a:t>
            </a:r>
            <a:r>
              <a:rPr sz="1250" spc="-10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decision</a:t>
            </a:r>
            <a:r>
              <a:rPr sz="1250" spc="-10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trees and </a:t>
            </a:r>
            <a:r>
              <a:rPr sz="1250" dirty="0">
                <a:latin typeface="Arial MT"/>
                <a:cs typeface="Arial MT"/>
              </a:rPr>
              <a:t> merges </a:t>
            </a:r>
            <a:r>
              <a:rPr sz="1250" spc="-5" dirty="0">
                <a:latin typeface="Arial MT"/>
                <a:cs typeface="Arial MT"/>
              </a:rPr>
              <a:t>them together to get </a:t>
            </a:r>
            <a:r>
              <a:rPr sz="1250" dirty="0">
                <a:latin typeface="Arial MT"/>
                <a:cs typeface="Arial MT"/>
              </a:rPr>
              <a:t>a more </a:t>
            </a:r>
            <a:r>
              <a:rPr sz="1250" spc="-5" dirty="0">
                <a:latin typeface="Arial MT"/>
                <a:cs typeface="Arial MT"/>
              </a:rPr>
              <a:t>accurate and </a:t>
            </a:r>
            <a:r>
              <a:rPr sz="1250" dirty="0">
                <a:latin typeface="Arial MT"/>
                <a:cs typeface="Arial MT"/>
              </a:rPr>
              <a:t>stable </a:t>
            </a:r>
            <a:r>
              <a:rPr sz="1250" spc="-5" dirty="0">
                <a:latin typeface="Arial MT"/>
                <a:cs typeface="Arial MT"/>
              </a:rPr>
              <a:t>prediction. Random Forest Regressor </a:t>
            </a:r>
            <a:r>
              <a:rPr sz="1250" dirty="0">
                <a:latin typeface="Arial MT"/>
                <a:cs typeface="Arial MT"/>
              </a:rPr>
              <a:t>results </a:t>
            </a:r>
            <a:r>
              <a:rPr sz="1250" spc="-335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were</a:t>
            </a:r>
            <a:r>
              <a:rPr sz="1250" spc="-10" dirty="0">
                <a:latin typeface="Arial MT"/>
                <a:cs typeface="Arial MT"/>
              </a:rPr>
              <a:t> </a:t>
            </a:r>
            <a:r>
              <a:rPr sz="1250" dirty="0">
                <a:latin typeface="Arial MT"/>
                <a:cs typeface="Arial MT"/>
              </a:rPr>
              <a:t>much</a:t>
            </a:r>
            <a:r>
              <a:rPr sz="1250" spc="-5" dirty="0">
                <a:latin typeface="Arial MT"/>
                <a:cs typeface="Arial MT"/>
              </a:rPr>
              <a:t> better than our baseline</a:t>
            </a:r>
            <a:r>
              <a:rPr sz="1250" spc="-10" dirty="0">
                <a:latin typeface="Arial MT"/>
                <a:cs typeface="Arial MT"/>
              </a:rPr>
              <a:t> </a:t>
            </a:r>
            <a:r>
              <a:rPr sz="1250" dirty="0">
                <a:latin typeface="Arial MT"/>
                <a:cs typeface="Arial MT"/>
              </a:rPr>
              <a:t>model</a:t>
            </a:r>
            <a:r>
              <a:rPr sz="1250" spc="-5" dirty="0">
                <a:latin typeface="Arial MT"/>
                <a:cs typeface="Arial MT"/>
              </a:rPr>
              <a:t> with </a:t>
            </a:r>
            <a:r>
              <a:rPr sz="1250" dirty="0">
                <a:latin typeface="Arial MT"/>
                <a:cs typeface="Arial MT"/>
              </a:rPr>
              <a:t>a</a:t>
            </a:r>
            <a:r>
              <a:rPr sz="1250" spc="-5" dirty="0">
                <a:latin typeface="Arial MT"/>
                <a:cs typeface="Arial MT"/>
              </a:rPr>
              <a:t> test R^2 of</a:t>
            </a:r>
            <a:r>
              <a:rPr sz="1250" spc="-10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0.955673.</a:t>
            </a:r>
            <a:endParaRPr sz="125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12121"/>
              </a:buClr>
              <a:buFont typeface="Arial MT"/>
              <a:buChar char="●"/>
            </a:pPr>
            <a:endParaRPr sz="1300" dirty="0">
              <a:latin typeface="Arial MT"/>
              <a:cs typeface="Arial MT"/>
            </a:endParaRPr>
          </a:p>
          <a:p>
            <a:pPr marL="469900" indent="-324485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250" spc="-5" dirty="0">
                <a:latin typeface="Arial MT"/>
                <a:cs typeface="Arial MT"/>
              </a:rPr>
              <a:t>This</a:t>
            </a:r>
            <a:r>
              <a:rPr sz="1250" spc="-10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indicates that</a:t>
            </a:r>
            <a:r>
              <a:rPr sz="1250" spc="-10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the improvement</a:t>
            </a:r>
            <a:r>
              <a:rPr sz="1250" spc="-10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in the</a:t>
            </a:r>
            <a:r>
              <a:rPr sz="1250" spc="-10" dirty="0">
                <a:latin typeface="Arial MT"/>
                <a:cs typeface="Arial MT"/>
              </a:rPr>
              <a:t> </a:t>
            </a:r>
            <a:r>
              <a:rPr sz="1250" dirty="0">
                <a:latin typeface="Arial MT"/>
                <a:cs typeface="Arial MT"/>
              </a:rPr>
              <a:t>model</a:t>
            </a:r>
            <a:r>
              <a:rPr sz="1250" spc="-5" dirty="0">
                <a:latin typeface="Arial MT"/>
                <a:cs typeface="Arial MT"/>
              </a:rPr>
              <a:t> performance</a:t>
            </a:r>
            <a:r>
              <a:rPr sz="1250" spc="-10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was 4.36%</a:t>
            </a:r>
            <a:r>
              <a:rPr sz="1250" spc="-10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than the baseline</a:t>
            </a:r>
            <a:r>
              <a:rPr sz="1250" spc="-10" dirty="0">
                <a:latin typeface="Arial MT"/>
                <a:cs typeface="Arial MT"/>
              </a:rPr>
              <a:t> </a:t>
            </a:r>
            <a:r>
              <a:rPr sz="1250" dirty="0">
                <a:latin typeface="Arial MT"/>
                <a:cs typeface="Arial MT"/>
              </a:rPr>
              <a:t>model.</a:t>
            </a: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12121"/>
              </a:buClr>
              <a:buFont typeface="Arial MT"/>
              <a:buChar char="●"/>
            </a:pPr>
            <a:endParaRPr sz="1300" dirty="0">
              <a:latin typeface="Arial MT"/>
              <a:cs typeface="Arial MT"/>
            </a:endParaRPr>
          </a:p>
          <a:p>
            <a:pPr marL="469900" marR="17145" indent="-324485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250" spc="-15" dirty="0">
                <a:latin typeface="Arial MT"/>
                <a:cs typeface="Arial MT"/>
              </a:rPr>
              <a:t>Tuning </a:t>
            </a:r>
            <a:r>
              <a:rPr sz="1250" spc="-5" dirty="0">
                <a:latin typeface="Arial MT"/>
                <a:cs typeface="Arial MT"/>
              </a:rPr>
              <a:t>the hyperparameters gave the best </a:t>
            </a:r>
            <a:r>
              <a:rPr sz="1250" dirty="0">
                <a:latin typeface="Arial MT"/>
                <a:cs typeface="Arial MT"/>
              </a:rPr>
              <a:t>results </a:t>
            </a:r>
            <a:r>
              <a:rPr sz="1250" spc="-5" dirty="0">
                <a:latin typeface="Arial MT"/>
                <a:cs typeface="Arial MT"/>
              </a:rPr>
              <a:t>with </a:t>
            </a:r>
            <a:r>
              <a:rPr sz="1250" dirty="0">
                <a:latin typeface="Arial MT"/>
                <a:cs typeface="Arial MT"/>
              </a:rPr>
              <a:t>a </a:t>
            </a:r>
            <a:r>
              <a:rPr sz="1250" spc="-5" dirty="0">
                <a:latin typeface="Arial MT"/>
                <a:cs typeface="Arial MT"/>
              </a:rPr>
              <a:t>test R^2 of 0.955878 which was only 0.021% </a:t>
            </a:r>
            <a:r>
              <a:rPr sz="1250" spc="-335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improved from </a:t>
            </a:r>
            <a:r>
              <a:rPr sz="1250" dirty="0">
                <a:latin typeface="Arial MT"/>
                <a:cs typeface="Arial MT"/>
              </a:rPr>
              <a:t>a simple random </a:t>
            </a:r>
            <a:r>
              <a:rPr sz="1250" spc="-5" dirty="0">
                <a:latin typeface="Arial MT"/>
                <a:cs typeface="Arial MT"/>
              </a:rPr>
              <a:t>forest </a:t>
            </a:r>
            <a:r>
              <a:rPr sz="1250" dirty="0">
                <a:latin typeface="Arial MT"/>
                <a:cs typeface="Arial MT"/>
              </a:rPr>
              <a:t>model. </a:t>
            </a:r>
            <a:r>
              <a:rPr sz="1250" spc="-5" dirty="0">
                <a:latin typeface="Arial MT"/>
                <a:cs typeface="Arial MT"/>
              </a:rPr>
              <a:t>It </a:t>
            </a:r>
            <a:r>
              <a:rPr sz="1250" dirty="0">
                <a:latin typeface="Arial MT"/>
                <a:cs typeface="Arial MT"/>
              </a:rPr>
              <a:t>signifies maxed </a:t>
            </a:r>
            <a:r>
              <a:rPr sz="1250" spc="-5" dirty="0">
                <a:latin typeface="Arial MT"/>
                <a:cs typeface="Arial MT"/>
              </a:rPr>
              <a:t>out performance by the </a:t>
            </a:r>
            <a:r>
              <a:rPr sz="1250" dirty="0">
                <a:latin typeface="Arial MT"/>
                <a:cs typeface="Arial MT"/>
              </a:rPr>
              <a:t>model </a:t>
            </a:r>
            <a:r>
              <a:rPr sz="1250" spc="-5" dirty="0">
                <a:latin typeface="Arial MT"/>
                <a:cs typeface="Arial MT"/>
              </a:rPr>
              <a:t>on the </a:t>
            </a:r>
            <a:r>
              <a:rPr sz="1250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given</a:t>
            </a:r>
            <a:r>
              <a:rPr sz="1250" spc="-10" dirty="0">
                <a:latin typeface="Arial MT"/>
                <a:cs typeface="Arial MT"/>
              </a:rPr>
              <a:t> </a:t>
            </a:r>
            <a:r>
              <a:rPr sz="1250" spc="-5" dirty="0">
                <a:latin typeface="Arial MT"/>
                <a:cs typeface="Arial MT"/>
              </a:rPr>
              <a:t>data.</a:t>
            </a:r>
            <a:endParaRPr sz="125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875" y="352936"/>
            <a:ext cx="3646804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Store</a:t>
            </a:r>
            <a:r>
              <a:rPr spc="-40" dirty="0"/>
              <a:t> </a:t>
            </a:r>
            <a:r>
              <a:rPr spc="-5" dirty="0"/>
              <a:t>wise</a:t>
            </a:r>
            <a:r>
              <a:rPr spc="-35" dirty="0"/>
              <a:t> </a:t>
            </a:r>
            <a:r>
              <a:rPr spc="-5" dirty="0"/>
              <a:t>Sales</a:t>
            </a:r>
            <a:r>
              <a:rPr spc="-35" dirty="0"/>
              <a:t> </a:t>
            </a:r>
            <a:r>
              <a:rPr spc="-5" dirty="0"/>
              <a:t>Predictions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875" y="898275"/>
            <a:ext cx="766064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50" spc="-5" dirty="0">
                <a:solidFill>
                  <a:srgbClr val="212121"/>
                </a:solidFill>
                <a:latin typeface="Arial MT"/>
                <a:cs typeface="Arial MT"/>
              </a:rPr>
              <a:t>Here are the latest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six </a:t>
            </a:r>
            <a:r>
              <a:rPr sz="1250" spc="-5" dirty="0">
                <a:solidFill>
                  <a:srgbClr val="212121"/>
                </a:solidFill>
                <a:latin typeface="Arial MT"/>
                <a:cs typeface="Arial MT"/>
              </a:rPr>
              <a:t>weeks actual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sales values </a:t>
            </a:r>
            <a:r>
              <a:rPr sz="1250" spc="-5" dirty="0">
                <a:solidFill>
                  <a:srgbClr val="212121"/>
                </a:solidFill>
                <a:latin typeface="Arial MT"/>
                <a:cs typeface="Arial MT"/>
              </a:rPr>
              <a:t>against the predictions which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can </a:t>
            </a:r>
            <a:r>
              <a:rPr sz="1250" spc="-5" dirty="0">
                <a:solidFill>
                  <a:srgbClr val="212121"/>
                </a:solidFill>
                <a:latin typeface="Arial MT"/>
                <a:cs typeface="Arial MT"/>
              </a:rPr>
              <a:t>be located date and </a:t>
            </a:r>
            <a:r>
              <a:rPr sz="1250" dirty="0">
                <a:solidFill>
                  <a:srgbClr val="212121"/>
                </a:solidFill>
                <a:latin typeface="Arial MT"/>
                <a:cs typeface="Arial MT"/>
              </a:rPr>
              <a:t>store </a:t>
            </a:r>
            <a:r>
              <a:rPr sz="1250" spc="-33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250" spc="-5" dirty="0">
                <a:solidFill>
                  <a:srgbClr val="212121"/>
                </a:solidFill>
                <a:latin typeface="Arial MT"/>
                <a:cs typeface="Arial MT"/>
              </a:rPr>
              <a:t>wise:</a:t>
            </a:r>
            <a:endParaRPr sz="125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724" y="1493475"/>
            <a:ext cx="3645253" cy="283680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225" y="259294"/>
            <a:ext cx="7682230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Conclusion</a:t>
            </a:r>
            <a:r>
              <a:rPr spc="-45" dirty="0"/>
              <a:t> 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25225" y="715263"/>
            <a:ext cx="7682230" cy="429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Businesses use </a:t>
            </a:r>
            <a:r>
              <a:rPr sz="1400" dirty="0">
                <a:latin typeface="Arial MT"/>
                <a:cs typeface="Arial MT"/>
              </a:rPr>
              <a:t>sales </a:t>
            </a:r>
            <a:r>
              <a:rPr sz="1400" spc="-5" dirty="0">
                <a:latin typeface="Arial MT"/>
                <a:cs typeface="Arial MT"/>
              </a:rPr>
              <a:t>forecasts to determine what </a:t>
            </a:r>
            <a:r>
              <a:rPr sz="1400" dirty="0">
                <a:latin typeface="Arial MT"/>
                <a:cs typeface="Arial MT"/>
              </a:rPr>
              <a:t>revenue </a:t>
            </a:r>
            <a:r>
              <a:rPr sz="1400" spc="-5" dirty="0">
                <a:latin typeface="Arial MT"/>
                <a:cs typeface="Arial MT"/>
              </a:rPr>
              <a:t>they will be generating in </a:t>
            </a:r>
            <a:r>
              <a:rPr sz="1400" dirty="0">
                <a:latin typeface="Arial MT"/>
                <a:cs typeface="Arial MT"/>
              </a:rPr>
              <a:t>a </a:t>
            </a:r>
            <a:r>
              <a:rPr sz="1400" spc="-5" dirty="0">
                <a:latin typeface="Arial MT"/>
                <a:cs typeface="Arial MT"/>
              </a:rPr>
              <a:t>particular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timespan to empower themselves with powerful and </a:t>
            </a:r>
            <a:r>
              <a:rPr sz="1400" dirty="0">
                <a:latin typeface="Arial MT"/>
                <a:cs typeface="Arial MT"/>
              </a:rPr>
              <a:t>strategic </a:t>
            </a:r>
            <a:r>
              <a:rPr sz="1400" spc="-5" dirty="0">
                <a:latin typeface="Arial MT"/>
                <a:cs typeface="Arial MT"/>
              </a:rPr>
              <a:t>business plans. Important decisions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such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as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budgets,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hiring,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incentives,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goals,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acquisitions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and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various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other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growth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plans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are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affected </a:t>
            </a:r>
            <a:r>
              <a:rPr sz="1400" spc="-5" dirty="0">
                <a:latin typeface="Arial MT"/>
                <a:cs typeface="Arial MT"/>
              </a:rPr>
              <a:t>by the </a:t>
            </a:r>
            <a:r>
              <a:rPr sz="1400" dirty="0">
                <a:latin typeface="Arial MT"/>
                <a:cs typeface="Arial MT"/>
              </a:rPr>
              <a:t>revenue </a:t>
            </a:r>
            <a:r>
              <a:rPr sz="1400" spc="-5" dirty="0">
                <a:latin typeface="Arial MT"/>
                <a:cs typeface="Arial MT"/>
              </a:rPr>
              <a:t>the </a:t>
            </a:r>
            <a:r>
              <a:rPr sz="1400" dirty="0">
                <a:latin typeface="Arial MT"/>
                <a:cs typeface="Arial MT"/>
              </a:rPr>
              <a:t>company </a:t>
            </a:r>
            <a:r>
              <a:rPr sz="1400" spc="-5" dirty="0">
                <a:latin typeface="Arial MT"/>
                <a:cs typeface="Arial MT"/>
              </a:rPr>
              <a:t>is going to </a:t>
            </a:r>
            <a:r>
              <a:rPr sz="1400" dirty="0">
                <a:latin typeface="Arial MT"/>
                <a:cs typeface="Arial MT"/>
              </a:rPr>
              <a:t>make </a:t>
            </a:r>
            <a:r>
              <a:rPr sz="1400" spc="-5" dirty="0">
                <a:latin typeface="Arial MT"/>
                <a:cs typeface="Arial MT"/>
              </a:rPr>
              <a:t>in the </a:t>
            </a:r>
            <a:r>
              <a:rPr sz="1400" dirty="0">
                <a:latin typeface="Arial MT"/>
                <a:cs typeface="Arial MT"/>
              </a:rPr>
              <a:t>coming months </a:t>
            </a:r>
            <a:r>
              <a:rPr sz="1400" spc="-5" dirty="0">
                <a:latin typeface="Arial MT"/>
                <a:cs typeface="Arial MT"/>
              </a:rPr>
              <a:t>and for these plans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 be as </a:t>
            </a:r>
            <a:r>
              <a:rPr sz="1400" spc="-10" dirty="0">
                <a:latin typeface="Arial MT"/>
                <a:cs typeface="Arial MT"/>
              </a:rPr>
              <a:t>effective</a:t>
            </a:r>
            <a:r>
              <a:rPr sz="1400" spc="-5" dirty="0">
                <a:latin typeface="Arial MT"/>
                <a:cs typeface="Arial MT"/>
              </a:rPr>
              <a:t> as they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are planned to be it is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important for these forecasts to also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be as good.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Some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important </a:t>
            </a:r>
            <a:r>
              <a:rPr sz="1400" dirty="0">
                <a:latin typeface="Arial MT"/>
                <a:cs typeface="Arial MT"/>
              </a:rPr>
              <a:t>conclusions</a:t>
            </a:r>
            <a:r>
              <a:rPr sz="1400" spc="-5" dirty="0">
                <a:latin typeface="Arial MT"/>
                <a:cs typeface="Arial MT"/>
              </a:rPr>
              <a:t> drawn from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 analysis are as follows:</a:t>
            </a:r>
            <a:endParaRPr sz="1400" dirty="0">
              <a:latin typeface="Arial MT"/>
              <a:cs typeface="Arial MT"/>
            </a:endParaRPr>
          </a:p>
          <a:p>
            <a:pPr marL="469900" indent="-33655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positive</a:t>
            </a:r>
            <a:r>
              <a:rPr sz="1400" spc="-10" dirty="0">
                <a:latin typeface="Arial MT"/>
                <a:cs typeface="Arial MT"/>
              </a:rPr>
              <a:t> effect </a:t>
            </a:r>
            <a:r>
              <a:rPr sz="1400" spc="-5" dirty="0">
                <a:latin typeface="Arial MT"/>
                <a:cs typeface="Arial MT"/>
              </a:rPr>
              <a:t>of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promotion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Customers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and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Sales.</a:t>
            </a:r>
            <a:endParaRPr sz="1400" dirty="0">
              <a:latin typeface="Arial MT"/>
              <a:cs typeface="Arial MT"/>
            </a:endParaRPr>
          </a:p>
          <a:p>
            <a:pPr marL="469900" marR="103505" indent="-33655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400" dirty="0">
                <a:latin typeface="Arial MT"/>
                <a:cs typeface="Arial MT"/>
              </a:rPr>
              <a:t>Most stores </a:t>
            </a:r>
            <a:r>
              <a:rPr sz="1400" spc="-5" dirty="0">
                <a:latin typeface="Arial MT"/>
                <a:cs typeface="Arial MT"/>
              </a:rPr>
              <a:t>have </a:t>
            </a:r>
            <a:r>
              <a:rPr sz="1400" dirty="0">
                <a:latin typeface="Arial MT"/>
                <a:cs typeface="Arial MT"/>
              </a:rPr>
              <a:t>competition </a:t>
            </a:r>
            <a:r>
              <a:rPr sz="1400" spc="-5" dirty="0">
                <a:latin typeface="Arial MT"/>
                <a:cs typeface="Arial MT"/>
              </a:rPr>
              <a:t>distance within the </a:t>
            </a:r>
            <a:r>
              <a:rPr sz="1400" dirty="0">
                <a:latin typeface="Arial MT"/>
                <a:cs typeface="Arial MT"/>
              </a:rPr>
              <a:t>range </a:t>
            </a:r>
            <a:r>
              <a:rPr sz="1400" spc="-5" dirty="0">
                <a:latin typeface="Arial MT"/>
                <a:cs typeface="Arial MT"/>
              </a:rPr>
              <a:t>of </a:t>
            </a:r>
            <a:r>
              <a:rPr sz="1400" dirty="0">
                <a:latin typeface="Arial MT"/>
                <a:cs typeface="Arial MT"/>
              </a:rPr>
              <a:t>0 </a:t>
            </a:r>
            <a:r>
              <a:rPr sz="1400" spc="-5" dirty="0">
                <a:latin typeface="Arial MT"/>
                <a:cs typeface="Arial MT"/>
              </a:rPr>
              <a:t>to 10 </a:t>
            </a:r>
            <a:r>
              <a:rPr sz="1400" dirty="0">
                <a:latin typeface="Arial MT"/>
                <a:cs typeface="Arial MT"/>
              </a:rPr>
              <a:t>kms </a:t>
            </a:r>
            <a:r>
              <a:rPr sz="1400" spc="-5" dirty="0">
                <a:latin typeface="Arial MT"/>
                <a:cs typeface="Arial MT"/>
              </a:rPr>
              <a:t>and had </a:t>
            </a:r>
            <a:r>
              <a:rPr sz="1400" dirty="0">
                <a:latin typeface="Arial MT"/>
                <a:cs typeface="Arial MT"/>
              </a:rPr>
              <a:t>more sales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than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stores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far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away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probably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indicating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competition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busy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locations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remote</a:t>
            </a:r>
            <a:r>
              <a:rPr sz="1400" spc="-5" dirty="0">
                <a:latin typeface="Arial MT"/>
                <a:cs typeface="Arial MT"/>
              </a:rPr>
              <a:t> locations.</a:t>
            </a:r>
            <a:endParaRPr sz="1400" dirty="0">
              <a:latin typeface="Arial MT"/>
              <a:cs typeface="Arial MT"/>
            </a:endParaRPr>
          </a:p>
          <a:p>
            <a:pPr marL="469900" marR="55880" indent="-33655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400" spc="-5" dirty="0">
                <a:latin typeface="Arial MT"/>
                <a:cs typeface="Arial MT"/>
              </a:rPr>
              <a:t>Store type </a:t>
            </a:r>
            <a:r>
              <a:rPr sz="1400" dirty="0">
                <a:latin typeface="Arial MT"/>
                <a:cs typeface="Arial MT"/>
              </a:rPr>
              <a:t>B </a:t>
            </a:r>
            <a:r>
              <a:rPr sz="1400" spc="-5" dirty="0">
                <a:latin typeface="Arial MT"/>
                <a:cs typeface="Arial MT"/>
              </a:rPr>
              <a:t>though being few in number had the highest </a:t>
            </a:r>
            <a:r>
              <a:rPr sz="1400" dirty="0">
                <a:latin typeface="Arial MT"/>
                <a:cs typeface="Arial MT"/>
              </a:rPr>
              <a:t>sales </a:t>
            </a:r>
            <a:r>
              <a:rPr sz="1400" spc="-5" dirty="0">
                <a:latin typeface="Arial MT"/>
                <a:cs typeface="Arial MT"/>
              </a:rPr>
              <a:t>average. The </a:t>
            </a:r>
            <a:r>
              <a:rPr sz="1400" dirty="0">
                <a:latin typeface="Arial MT"/>
                <a:cs typeface="Arial MT"/>
              </a:rPr>
              <a:t>reasons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include all three </a:t>
            </a:r>
            <a:r>
              <a:rPr sz="1400" dirty="0">
                <a:latin typeface="Arial MT"/>
                <a:cs typeface="Arial MT"/>
              </a:rPr>
              <a:t>kinds </a:t>
            </a:r>
            <a:r>
              <a:rPr sz="1400" spc="-5" dirty="0">
                <a:latin typeface="Arial MT"/>
                <a:cs typeface="Arial MT"/>
              </a:rPr>
              <a:t>of assortments </a:t>
            </a:r>
            <a:r>
              <a:rPr sz="1400" dirty="0">
                <a:latin typeface="Arial MT"/>
                <a:cs typeface="Arial MT"/>
              </a:rPr>
              <a:t>specially </a:t>
            </a:r>
            <a:r>
              <a:rPr sz="1400" spc="-5" dirty="0">
                <a:latin typeface="Arial MT"/>
                <a:cs typeface="Arial MT"/>
              </a:rPr>
              <a:t>assortment level </a:t>
            </a:r>
            <a:r>
              <a:rPr sz="1400" dirty="0">
                <a:latin typeface="Arial MT"/>
                <a:cs typeface="Arial MT"/>
              </a:rPr>
              <a:t>b </a:t>
            </a:r>
            <a:r>
              <a:rPr sz="1400" spc="-5" dirty="0">
                <a:latin typeface="Arial MT"/>
                <a:cs typeface="Arial MT"/>
              </a:rPr>
              <a:t>which is only available at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type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stores</a:t>
            </a:r>
            <a:r>
              <a:rPr sz="1400" spc="-5" dirty="0">
                <a:latin typeface="Arial MT"/>
                <a:cs typeface="Arial MT"/>
              </a:rPr>
              <a:t> and being open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on </a:t>
            </a:r>
            <a:r>
              <a:rPr sz="1400" dirty="0">
                <a:latin typeface="Arial MT"/>
                <a:cs typeface="Arial MT"/>
              </a:rPr>
              <a:t>sundays</a:t>
            </a:r>
            <a:r>
              <a:rPr sz="1400" spc="-5" dirty="0">
                <a:latin typeface="Arial MT"/>
                <a:cs typeface="Arial MT"/>
              </a:rPr>
              <a:t> as well.</a:t>
            </a:r>
            <a:endParaRPr sz="1400" dirty="0">
              <a:latin typeface="Arial MT"/>
              <a:cs typeface="Arial MT"/>
            </a:endParaRPr>
          </a:p>
          <a:p>
            <a:pPr marL="469900" marR="296545" indent="-33655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400" spc="-5" dirty="0">
                <a:latin typeface="Arial MT"/>
                <a:cs typeface="Arial MT"/>
              </a:rPr>
              <a:t>The outliers in the dataset </a:t>
            </a:r>
            <a:r>
              <a:rPr sz="1400" dirty="0">
                <a:latin typeface="Arial MT"/>
                <a:cs typeface="Arial MT"/>
              </a:rPr>
              <a:t>showed </a:t>
            </a:r>
            <a:r>
              <a:rPr sz="1400" spc="-5" dirty="0">
                <a:latin typeface="Arial MT"/>
                <a:cs typeface="Arial MT"/>
              </a:rPr>
              <a:t>justifiable </a:t>
            </a:r>
            <a:r>
              <a:rPr sz="1400" spc="-15" dirty="0">
                <a:latin typeface="Arial MT"/>
                <a:cs typeface="Arial MT"/>
              </a:rPr>
              <a:t>behaviour. </a:t>
            </a:r>
            <a:r>
              <a:rPr sz="1400" spc="-5" dirty="0">
                <a:latin typeface="Arial MT"/>
                <a:cs typeface="Arial MT"/>
              </a:rPr>
              <a:t>The outliers were either of </a:t>
            </a:r>
            <a:r>
              <a:rPr sz="1400" dirty="0">
                <a:latin typeface="Arial MT"/>
                <a:cs typeface="Arial MT"/>
              </a:rPr>
              <a:t>store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type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</a:t>
            </a:r>
            <a:r>
              <a:rPr sz="1400" spc="-5" dirty="0">
                <a:latin typeface="Arial MT"/>
                <a:cs typeface="Arial MT"/>
              </a:rPr>
              <a:t> or had promotion going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on which increased </a:t>
            </a:r>
            <a:r>
              <a:rPr sz="1400" dirty="0">
                <a:latin typeface="Arial MT"/>
                <a:cs typeface="Arial MT"/>
              </a:rPr>
              <a:t>sales.</a:t>
            </a: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134F5C"/>
              </a:buClr>
              <a:buFont typeface="Arial MT"/>
              <a:buChar char="●"/>
            </a:pPr>
            <a:endParaRPr sz="14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 MT"/>
                <a:cs typeface="Arial MT"/>
              </a:rPr>
              <a:t>Recommendations:</a:t>
            </a:r>
            <a:endParaRPr sz="1400" dirty="0">
              <a:latin typeface="Arial MT"/>
              <a:cs typeface="Arial MT"/>
            </a:endParaRPr>
          </a:p>
          <a:p>
            <a:pPr marL="469900" indent="-33655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400" dirty="0">
                <a:latin typeface="Arial MT"/>
                <a:cs typeface="Arial MT"/>
              </a:rPr>
              <a:t>More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stores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should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encouraged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for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promotion.</a:t>
            </a:r>
            <a:endParaRPr sz="1400" dirty="0">
              <a:latin typeface="Arial MT"/>
              <a:cs typeface="Arial MT"/>
            </a:endParaRPr>
          </a:p>
          <a:p>
            <a:pPr marL="469900" indent="-33655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400" spc="-5" dirty="0">
                <a:latin typeface="Arial MT"/>
                <a:cs typeface="Arial MT"/>
              </a:rPr>
              <a:t>Store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type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should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increased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</a:t>
            </a:r>
            <a:r>
              <a:rPr sz="1400" spc="-15" dirty="0">
                <a:latin typeface="Arial MT"/>
                <a:cs typeface="Arial MT"/>
              </a:rPr>
              <a:t> number.</a:t>
            </a:r>
            <a:endParaRPr sz="1400" dirty="0">
              <a:latin typeface="Arial MT"/>
              <a:cs typeface="Arial MT"/>
            </a:endParaRPr>
          </a:p>
          <a:p>
            <a:pPr marL="469900" marR="367030" indent="-336550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400" spc="-5" dirty="0">
                <a:latin typeface="Arial MT"/>
                <a:cs typeface="Arial MT"/>
              </a:rPr>
              <a:t>There's </a:t>
            </a:r>
            <a:r>
              <a:rPr sz="1400" dirty="0">
                <a:latin typeface="Arial MT"/>
                <a:cs typeface="Arial MT"/>
              </a:rPr>
              <a:t>a seasonality </a:t>
            </a:r>
            <a:r>
              <a:rPr sz="1400" spc="-5" dirty="0">
                <a:latin typeface="Arial MT"/>
                <a:cs typeface="Arial MT"/>
              </a:rPr>
              <a:t>involved, hence the </a:t>
            </a:r>
            <a:r>
              <a:rPr sz="1400" dirty="0">
                <a:latin typeface="Arial MT"/>
                <a:cs typeface="Arial MT"/>
              </a:rPr>
              <a:t>stores should </a:t>
            </a:r>
            <a:r>
              <a:rPr sz="1400" spc="-5" dirty="0">
                <a:latin typeface="Arial MT"/>
                <a:cs typeface="Arial MT"/>
              </a:rPr>
              <a:t>be encouraged to promote and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take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advantage of the holidays.</a:t>
            </a:r>
            <a:endParaRPr sz="1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6574" y="302488"/>
            <a:ext cx="4210225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/>
              <a:t>Problem</a:t>
            </a:r>
            <a:r>
              <a:rPr sz="2200" spc="-90" dirty="0"/>
              <a:t> </a:t>
            </a:r>
            <a:r>
              <a:rPr sz="2200" spc="-5" dirty="0"/>
              <a:t>Statement</a:t>
            </a:r>
            <a:endParaRPr sz="2200" dirty="0"/>
          </a:p>
        </p:txBody>
      </p:sp>
      <p:sp>
        <p:nvSpPr>
          <p:cNvPr id="3" name="object 3"/>
          <p:cNvSpPr txBox="1"/>
          <p:nvPr/>
        </p:nvSpPr>
        <p:spPr>
          <a:xfrm>
            <a:off x="304800" y="974725"/>
            <a:ext cx="7429500" cy="319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6525">
              <a:lnSpc>
                <a:spcPct val="114999"/>
              </a:lnSpc>
              <a:spcBef>
                <a:spcPts val="100"/>
              </a:spcBef>
            </a:pPr>
            <a:r>
              <a:rPr sz="1750" spc="-5" dirty="0">
                <a:latin typeface="Arial MT"/>
                <a:cs typeface="Arial MT"/>
              </a:rPr>
              <a:t>Rossmann operates over 3,000 drug </a:t>
            </a:r>
            <a:r>
              <a:rPr sz="1750" dirty="0">
                <a:latin typeface="Arial MT"/>
                <a:cs typeface="Arial MT"/>
              </a:rPr>
              <a:t>stores </a:t>
            </a:r>
            <a:r>
              <a:rPr sz="1750" spc="-5" dirty="0">
                <a:latin typeface="Arial MT"/>
                <a:cs typeface="Arial MT"/>
              </a:rPr>
              <a:t>in </a:t>
            </a:r>
            <a:r>
              <a:rPr sz="1750" dirty="0">
                <a:latin typeface="Arial MT"/>
                <a:cs typeface="Arial MT"/>
              </a:rPr>
              <a:t>7 </a:t>
            </a:r>
            <a:r>
              <a:rPr sz="1750" spc="-5" dirty="0">
                <a:latin typeface="Arial MT"/>
                <a:cs typeface="Arial MT"/>
              </a:rPr>
              <a:t>European </a:t>
            </a:r>
            <a:r>
              <a:rPr sz="1750" dirty="0">
                <a:latin typeface="Arial MT"/>
                <a:cs typeface="Arial MT"/>
              </a:rPr>
              <a:t>countries. </a:t>
            </a:r>
            <a:r>
              <a:rPr sz="1750" spc="5" dirty="0">
                <a:latin typeface="Arial MT"/>
                <a:cs typeface="Arial MT"/>
              </a:rPr>
              <a:t> </a:t>
            </a:r>
            <a:r>
              <a:rPr sz="1750" spc="-20" dirty="0">
                <a:latin typeface="Arial MT"/>
                <a:cs typeface="Arial MT"/>
              </a:rPr>
              <a:t>Currently, </a:t>
            </a:r>
            <a:r>
              <a:rPr sz="1750" spc="-5" dirty="0">
                <a:latin typeface="Arial MT"/>
                <a:cs typeface="Arial MT"/>
              </a:rPr>
              <a:t>Rossmann </a:t>
            </a:r>
            <a:r>
              <a:rPr sz="1750" dirty="0">
                <a:latin typeface="Arial MT"/>
                <a:cs typeface="Arial MT"/>
              </a:rPr>
              <a:t>store managers </a:t>
            </a:r>
            <a:r>
              <a:rPr sz="1750" spc="-5" dirty="0">
                <a:latin typeface="Arial MT"/>
                <a:cs typeface="Arial MT"/>
              </a:rPr>
              <a:t>are tasked with predicting their daily </a:t>
            </a:r>
            <a:r>
              <a:rPr sz="1750" spc="-47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sales </a:t>
            </a:r>
            <a:r>
              <a:rPr sz="1750" spc="-5" dirty="0">
                <a:latin typeface="Arial MT"/>
                <a:cs typeface="Arial MT"/>
              </a:rPr>
              <a:t>for up to </a:t>
            </a:r>
            <a:r>
              <a:rPr sz="1750" dirty="0">
                <a:latin typeface="Arial MT"/>
                <a:cs typeface="Arial MT"/>
              </a:rPr>
              <a:t>six </a:t>
            </a:r>
            <a:r>
              <a:rPr sz="1750" spc="-5" dirty="0">
                <a:latin typeface="Arial MT"/>
                <a:cs typeface="Arial MT"/>
              </a:rPr>
              <a:t>weeks in advance. Store </a:t>
            </a:r>
            <a:r>
              <a:rPr sz="1750" dirty="0">
                <a:latin typeface="Arial MT"/>
                <a:cs typeface="Arial MT"/>
              </a:rPr>
              <a:t>sales </a:t>
            </a:r>
            <a:r>
              <a:rPr sz="1750" spc="-5" dirty="0">
                <a:latin typeface="Arial MT"/>
                <a:cs typeface="Arial MT"/>
              </a:rPr>
              <a:t>are influenced by </a:t>
            </a:r>
            <a:r>
              <a:rPr sz="1750" dirty="0">
                <a:latin typeface="Arial MT"/>
                <a:cs typeface="Arial MT"/>
              </a:rPr>
              <a:t>many </a:t>
            </a:r>
            <a:r>
              <a:rPr sz="1750" spc="5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factors, including promotions, </a:t>
            </a:r>
            <a:r>
              <a:rPr sz="1750" dirty="0">
                <a:latin typeface="Arial MT"/>
                <a:cs typeface="Arial MT"/>
              </a:rPr>
              <a:t>competition, school </a:t>
            </a:r>
            <a:r>
              <a:rPr sz="1750" spc="-5" dirty="0">
                <a:latin typeface="Arial MT"/>
                <a:cs typeface="Arial MT"/>
              </a:rPr>
              <a:t>and </a:t>
            </a:r>
            <a:r>
              <a:rPr sz="1750" dirty="0">
                <a:latin typeface="Arial MT"/>
                <a:cs typeface="Arial MT"/>
              </a:rPr>
              <a:t>state </a:t>
            </a:r>
            <a:r>
              <a:rPr sz="1750" spc="-5" dirty="0">
                <a:latin typeface="Arial MT"/>
                <a:cs typeface="Arial MT"/>
              </a:rPr>
              <a:t>holidays, </a:t>
            </a:r>
            <a:r>
              <a:rPr sz="1750" dirty="0">
                <a:latin typeface="Arial MT"/>
                <a:cs typeface="Arial MT"/>
              </a:rPr>
              <a:t> </a:t>
            </a:r>
            <a:r>
              <a:rPr sz="1750" spc="-15" dirty="0">
                <a:latin typeface="Arial MT"/>
                <a:cs typeface="Arial MT"/>
              </a:rPr>
              <a:t>seasonality,</a:t>
            </a:r>
            <a:r>
              <a:rPr sz="1750" spc="-10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and </a:t>
            </a:r>
            <a:r>
              <a:rPr sz="1750" spc="-20" dirty="0">
                <a:latin typeface="Arial MT"/>
                <a:cs typeface="Arial MT"/>
              </a:rPr>
              <a:t>locality.</a:t>
            </a:r>
            <a:r>
              <a:rPr sz="1750" spc="-5" dirty="0">
                <a:latin typeface="Arial MT"/>
                <a:cs typeface="Arial MT"/>
              </a:rPr>
              <a:t> With thousands</a:t>
            </a:r>
            <a:r>
              <a:rPr sz="1750" spc="-10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of individual </a:t>
            </a:r>
            <a:r>
              <a:rPr sz="1750" dirty="0">
                <a:latin typeface="Arial MT"/>
                <a:cs typeface="Arial MT"/>
              </a:rPr>
              <a:t>managers</a:t>
            </a:r>
            <a:r>
              <a:rPr sz="1750" spc="-5" dirty="0">
                <a:latin typeface="Arial MT"/>
                <a:cs typeface="Arial MT"/>
              </a:rPr>
              <a:t> predicting </a:t>
            </a:r>
            <a:r>
              <a:rPr sz="1750" spc="-47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sales </a:t>
            </a:r>
            <a:r>
              <a:rPr sz="1750" spc="-5" dirty="0">
                <a:latin typeface="Arial MT"/>
                <a:cs typeface="Arial MT"/>
              </a:rPr>
              <a:t>based on their unique </a:t>
            </a:r>
            <a:r>
              <a:rPr sz="1750" dirty="0">
                <a:latin typeface="Arial MT"/>
                <a:cs typeface="Arial MT"/>
              </a:rPr>
              <a:t>circumstances, </a:t>
            </a:r>
            <a:r>
              <a:rPr sz="1750" spc="-5" dirty="0">
                <a:latin typeface="Arial MT"/>
                <a:cs typeface="Arial MT"/>
              </a:rPr>
              <a:t>the accuracy of </a:t>
            </a:r>
            <a:r>
              <a:rPr sz="1750" dirty="0">
                <a:latin typeface="Arial MT"/>
                <a:cs typeface="Arial MT"/>
              </a:rPr>
              <a:t>results can </a:t>
            </a:r>
            <a:r>
              <a:rPr sz="1750" spc="-5" dirty="0">
                <a:latin typeface="Arial MT"/>
                <a:cs typeface="Arial MT"/>
              </a:rPr>
              <a:t>be </a:t>
            </a:r>
            <a:r>
              <a:rPr sz="1750" spc="-475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quite</a:t>
            </a:r>
            <a:r>
              <a:rPr sz="1750" spc="-1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varied.</a:t>
            </a:r>
          </a:p>
          <a:p>
            <a:pPr marL="12700" marR="5080" algn="just">
              <a:lnSpc>
                <a:spcPct val="114999"/>
              </a:lnSpc>
              <a:spcBef>
                <a:spcPts val="800"/>
              </a:spcBef>
            </a:pPr>
            <a:r>
              <a:rPr sz="1750" spc="-60" dirty="0">
                <a:latin typeface="Arial MT"/>
                <a:cs typeface="Arial MT"/>
              </a:rPr>
              <a:t>You </a:t>
            </a:r>
            <a:r>
              <a:rPr sz="1750" spc="-5" dirty="0">
                <a:latin typeface="Arial MT"/>
                <a:cs typeface="Arial MT"/>
              </a:rPr>
              <a:t>are provided with historical </a:t>
            </a:r>
            <a:r>
              <a:rPr sz="1750" dirty="0">
                <a:latin typeface="Arial MT"/>
                <a:cs typeface="Arial MT"/>
              </a:rPr>
              <a:t>sales </a:t>
            </a:r>
            <a:r>
              <a:rPr sz="1750" spc="-5" dirty="0">
                <a:latin typeface="Arial MT"/>
                <a:cs typeface="Arial MT"/>
              </a:rPr>
              <a:t>data for </a:t>
            </a:r>
            <a:r>
              <a:rPr sz="1750" spc="-30" dirty="0">
                <a:latin typeface="Arial MT"/>
                <a:cs typeface="Arial MT"/>
              </a:rPr>
              <a:t>1,115 </a:t>
            </a:r>
            <a:r>
              <a:rPr sz="1750" spc="-5" dirty="0">
                <a:latin typeface="Arial MT"/>
                <a:cs typeface="Arial MT"/>
              </a:rPr>
              <a:t>Rossmann </a:t>
            </a:r>
            <a:r>
              <a:rPr sz="1750" dirty="0">
                <a:latin typeface="Arial MT"/>
                <a:cs typeface="Arial MT"/>
              </a:rPr>
              <a:t>stores. </a:t>
            </a:r>
            <a:r>
              <a:rPr sz="1750" spc="-5" dirty="0">
                <a:latin typeface="Arial MT"/>
                <a:cs typeface="Arial MT"/>
              </a:rPr>
              <a:t>The </a:t>
            </a:r>
            <a:r>
              <a:rPr sz="1750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task is to forecast the "Sales" </a:t>
            </a:r>
            <a:r>
              <a:rPr sz="1750" dirty="0">
                <a:latin typeface="Arial MT"/>
                <a:cs typeface="Arial MT"/>
              </a:rPr>
              <a:t>column </a:t>
            </a:r>
            <a:r>
              <a:rPr sz="1750" spc="-5" dirty="0">
                <a:latin typeface="Arial MT"/>
                <a:cs typeface="Arial MT"/>
              </a:rPr>
              <a:t>for the test </a:t>
            </a:r>
            <a:r>
              <a:rPr sz="1750" dirty="0">
                <a:latin typeface="Arial MT"/>
                <a:cs typeface="Arial MT"/>
              </a:rPr>
              <a:t>set. </a:t>
            </a:r>
            <a:r>
              <a:rPr sz="1750" spc="-5" dirty="0">
                <a:latin typeface="Arial MT"/>
                <a:cs typeface="Arial MT"/>
              </a:rPr>
              <a:t>Note that </a:t>
            </a:r>
            <a:r>
              <a:rPr sz="1750" dirty="0">
                <a:latin typeface="Arial MT"/>
                <a:cs typeface="Arial MT"/>
              </a:rPr>
              <a:t>some stores </a:t>
            </a:r>
            <a:r>
              <a:rPr sz="1750" spc="-475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in</a:t>
            </a:r>
            <a:r>
              <a:rPr sz="1750" spc="-10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the dataset</a:t>
            </a:r>
            <a:r>
              <a:rPr sz="1750" spc="-10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were temporarily </a:t>
            </a:r>
            <a:r>
              <a:rPr sz="1750" dirty="0">
                <a:latin typeface="Arial MT"/>
                <a:cs typeface="Arial MT"/>
              </a:rPr>
              <a:t>closed</a:t>
            </a:r>
            <a:r>
              <a:rPr sz="1750" spc="-10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for </a:t>
            </a:r>
            <a:r>
              <a:rPr sz="1750" dirty="0">
                <a:latin typeface="Arial MT"/>
                <a:cs typeface="Arial MT"/>
              </a:rPr>
              <a:t>refurbishment.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674" y="441857"/>
            <a:ext cx="289496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Retail</a:t>
            </a:r>
            <a:r>
              <a:rPr spc="-45" dirty="0"/>
              <a:t> </a:t>
            </a:r>
            <a:r>
              <a:rPr spc="-5" dirty="0"/>
              <a:t>Sales</a:t>
            </a:r>
            <a:r>
              <a:rPr spc="-50" dirty="0"/>
              <a:t> </a:t>
            </a:r>
            <a:r>
              <a:rPr spc="-5" dirty="0"/>
              <a:t>Prediction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3674" y="1008276"/>
            <a:ext cx="7996555" cy="29828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73355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Sales forecasting </a:t>
            </a:r>
            <a:r>
              <a:rPr sz="1600" dirty="0">
                <a:latin typeface="Arial MT"/>
                <a:cs typeface="Arial MT"/>
              </a:rPr>
              <a:t>refers </a:t>
            </a:r>
            <a:r>
              <a:rPr sz="1600" spc="-5" dirty="0">
                <a:latin typeface="Arial MT"/>
                <a:cs typeface="Arial MT"/>
              </a:rPr>
              <a:t>to the process of estimating demand for or </a:t>
            </a:r>
            <a:r>
              <a:rPr sz="1600" dirty="0">
                <a:latin typeface="Arial MT"/>
                <a:cs typeface="Arial MT"/>
              </a:rPr>
              <a:t>sales </a:t>
            </a:r>
            <a:r>
              <a:rPr sz="1600" spc="-5" dirty="0">
                <a:latin typeface="Arial MT"/>
                <a:cs typeface="Arial MT"/>
              </a:rPr>
              <a:t>of </a:t>
            </a:r>
            <a:r>
              <a:rPr sz="1600" dirty="0">
                <a:latin typeface="Arial MT"/>
                <a:cs typeface="Arial MT"/>
              </a:rPr>
              <a:t>a </a:t>
            </a:r>
            <a:r>
              <a:rPr sz="1600" spc="-5" dirty="0">
                <a:latin typeface="Arial MT"/>
                <a:cs typeface="Arial MT"/>
              </a:rPr>
              <a:t>particular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product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over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specific</a:t>
            </a:r>
            <a:r>
              <a:rPr sz="1600" spc="-5" dirty="0">
                <a:latin typeface="Arial MT"/>
                <a:cs typeface="Arial MT"/>
              </a:rPr>
              <a:t> period of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time.</a:t>
            </a:r>
            <a:endParaRPr sz="16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 dirty="0">
              <a:latin typeface="Arial MT"/>
              <a:cs typeface="Arial MT"/>
            </a:endParaRPr>
          </a:p>
          <a:p>
            <a:pPr marL="12700" marR="149225">
              <a:lnSpc>
                <a:spcPct val="100000"/>
              </a:lnSpc>
            </a:pPr>
            <a:r>
              <a:rPr sz="1600" spc="-5" dirty="0">
                <a:latin typeface="Arial MT"/>
                <a:cs typeface="Arial MT"/>
              </a:rPr>
              <a:t>Businesses use </a:t>
            </a:r>
            <a:r>
              <a:rPr sz="1600" dirty="0">
                <a:latin typeface="Arial MT"/>
                <a:cs typeface="Arial MT"/>
              </a:rPr>
              <a:t>sales </a:t>
            </a:r>
            <a:r>
              <a:rPr sz="1600" spc="-5" dirty="0">
                <a:latin typeface="Arial MT"/>
                <a:cs typeface="Arial MT"/>
              </a:rPr>
              <a:t>forecasts to determine what </a:t>
            </a:r>
            <a:r>
              <a:rPr sz="1600" dirty="0">
                <a:latin typeface="Arial MT"/>
                <a:cs typeface="Arial MT"/>
              </a:rPr>
              <a:t>revenue </a:t>
            </a:r>
            <a:r>
              <a:rPr sz="1600" spc="-5" dirty="0">
                <a:latin typeface="Arial MT"/>
                <a:cs typeface="Arial MT"/>
              </a:rPr>
              <a:t>they will be generating in </a:t>
            </a:r>
            <a:r>
              <a:rPr sz="1600" dirty="0">
                <a:latin typeface="Arial MT"/>
                <a:cs typeface="Arial MT"/>
              </a:rPr>
              <a:t>a 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particular timespan to empower themselves with powerful and </a:t>
            </a:r>
            <a:r>
              <a:rPr sz="1600" dirty="0">
                <a:latin typeface="Arial MT"/>
                <a:cs typeface="Arial MT"/>
              </a:rPr>
              <a:t>strategic </a:t>
            </a:r>
            <a:r>
              <a:rPr sz="1600" spc="-5" dirty="0">
                <a:latin typeface="Arial MT"/>
                <a:cs typeface="Arial MT"/>
              </a:rPr>
              <a:t>business plans.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Important decisions </a:t>
            </a:r>
            <a:r>
              <a:rPr sz="1600" dirty="0">
                <a:latin typeface="Arial MT"/>
                <a:cs typeface="Arial MT"/>
              </a:rPr>
              <a:t>such </a:t>
            </a:r>
            <a:r>
              <a:rPr sz="1600" spc="-5" dirty="0">
                <a:latin typeface="Arial MT"/>
                <a:cs typeface="Arial MT"/>
              </a:rPr>
              <a:t>as budgets, hiring, incentives, goals, acquisitions and </a:t>
            </a:r>
            <a:r>
              <a:rPr sz="1600" dirty="0">
                <a:latin typeface="Arial MT"/>
                <a:cs typeface="Arial MT"/>
              </a:rPr>
              <a:t>various 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other growth plans are </a:t>
            </a:r>
            <a:r>
              <a:rPr sz="1600" spc="-10" dirty="0">
                <a:latin typeface="Arial MT"/>
                <a:cs typeface="Arial MT"/>
              </a:rPr>
              <a:t>affected </a:t>
            </a:r>
            <a:r>
              <a:rPr sz="1600" spc="-5" dirty="0">
                <a:latin typeface="Arial MT"/>
                <a:cs typeface="Arial MT"/>
              </a:rPr>
              <a:t>by the </a:t>
            </a:r>
            <a:r>
              <a:rPr sz="1600" dirty="0">
                <a:latin typeface="Arial MT"/>
                <a:cs typeface="Arial MT"/>
              </a:rPr>
              <a:t>revenue </a:t>
            </a:r>
            <a:r>
              <a:rPr sz="1600" spc="-5" dirty="0">
                <a:latin typeface="Arial MT"/>
                <a:cs typeface="Arial MT"/>
              </a:rPr>
              <a:t>the </a:t>
            </a:r>
            <a:r>
              <a:rPr sz="1600" dirty="0">
                <a:latin typeface="Arial MT"/>
                <a:cs typeface="Arial MT"/>
              </a:rPr>
              <a:t>company </a:t>
            </a:r>
            <a:r>
              <a:rPr sz="1600" spc="-5" dirty="0">
                <a:latin typeface="Arial MT"/>
                <a:cs typeface="Arial MT"/>
              </a:rPr>
              <a:t>is going to </a:t>
            </a:r>
            <a:r>
              <a:rPr sz="1600" dirty="0">
                <a:latin typeface="Arial MT"/>
                <a:cs typeface="Arial MT"/>
              </a:rPr>
              <a:t>make </a:t>
            </a:r>
            <a:r>
              <a:rPr sz="1600" spc="-5" dirty="0">
                <a:latin typeface="Arial MT"/>
                <a:cs typeface="Arial MT"/>
              </a:rPr>
              <a:t>in the </a:t>
            </a:r>
            <a:r>
              <a:rPr sz="1600" dirty="0">
                <a:latin typeface="Arial MT"/>
                <a:cs typeface="Arial MT"/>
              </a:rPr>
              <a:t> coming months </a:t>
            </a:r>
            <a:r>
              <a:rPr sz="1600" spc="-5" dirty="0">
                <a:latin typeface="Arial MT"/>
                <a:cs typeface="Arial MT"/>
              </a:rPr>
              <a:t>and for these plans to be as </a:t>
            </a:r>
            <a:r>
              <a:rPr sz="1600" spc="-10" dirty="0">
                <a:latin typeface="Arial MT"/>
                <a:cs typeface="Arial MT"/>
              </a:rPr>
              <a:t>effective </a:t>
            </a:r>
            <a:r>
              <a:rPr sz="1600" spc="-5" dirty="0">
                <a:latin typeface="Arial MT"/>
                <a:cs typeface="Arial MT"/>
              </a:rPr>
              <a:t>as they are planned to be it is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important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for these forecasts to also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be as good.</a:t>
            </a:r>
            <a:endParaRPr sz="16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 dirty="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600" spc="-5" dirty="0">
                <a:latin typeface="Arial MT"/>
                <a:cs typeface="Arial MT"/>
              </a:rPr>
              <a:t>The work here predicts the </a:t>
            </a:r>
            <a:r>
              <a:rPr sz="1600" dirty="0">
                <a:latin typeface="Arial MT"/>
                <a:cs typeface="Arial MT"/>
              </a:rPr>
              <a:t>sales </a:t>
            </a:r>
            <a:r>
              <a:rPr sz="1600" spc="-5" dirty="0">
                <a:latin typeface="Arial MT"/>
                <a:cs typeface="Arial MT"/>
              </a:rPr>
              <a:t>for </a:t>
            </a:r>
            <a:r>
              <a:rPr sz="1600" dirty="0">
                <a:latin typeface="Arial MT"/>
                <a:cs typeface="Arial MT"/>
              </a:rPr>
              <a:t>a </a:t>
            </a:r>
            <a:r>
              <a:rPr sz="1600" spc="-5" dirty="0">
                <a:latin typeface="Arial MT"/>
                <a:cs typeface="Arial MT"/>
              </a:rPr>
              <a:t>drug </a:t>
            </a:r>
            <a:r>
              <a:rPr sz="1600" dirty="0">
                <a:latin typeface="Arial MT"/>
                <a:cs typeface="Arial MT"/>
              </a:rPr>
              <a:t>store chain </a:t>
            </a:r>
            <a:r>
              <a:rPr sz="1600" spc="-5" dirty="0">
                <a:latin typeface="Arial MT"/>
                <a:cs typeface="Arial MT"/>
              </a:rPr>
              <a:t>in the European </a:t>
            </a:r>
            <a:r>
              <a:rPr sz="1600" dirty="0">
                <a:latin typeface="Arial MT"/>
                <a:cs typeface="Arial MT"/>
              </a:rPr>
              <a:t>market </a:t>
            </a:r>
            <a:r>
              <a:rPr sz="1600" spc="-5" dirty="0">
                <a:latin typeface="Arial MT"/>
                <a:cs typeface="Arial MT"/>
              </a:rPr>
              <a:t>for </a:t>
            </a:r>
            <a:r>
              <a:rPr sz="1600" dirty="0">
                <a:latin typeface="Arial MT"/>
                <a:cs typeface="Arial MT"/>
              </a:rPr>
              <a:t>a </a:t>
            </a:r>
            <a:r>
              <a:rPr sz="1600" spc="-5" dirty="0">
                <a:latin typeface="Arial MT"/>
                <a:cs typeface="Arial MT"/>
              </a:rPr>
              <a:t>time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period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 </a:t>
            </a:r>
            <a:r>
              <a:rPr sz="1600" dirty="0">
                <a:latin typeface="Arial MT"/>
                <a:cs typeface="Arial MT"/>
              </a:rPr>
              <a:t>six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weeks and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compares</a:t>
            </a:r>
            <a:r>
              <a:rPr sz="1600" spc="-5" dirty="0">
                <a:latin typeface="Arial MT"/>
                <a:cs typeface="Arial MT"/>
              </a:rPr>
              <a:t> the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results</a:t>
            </a:r>
            <a:r>
              <a:rPr sz="1600" spc="-5" dirty="0">
                <a:latin typeface="Arial MT"/>
                <a:cs typeface="Arial MT"/>
              </a:rPr>
              <a:t> of</a:t>
            </a:r>
            <a:r>
              <a:rPr sz="1600" spc="-10" dirty="0">
                <a:latin typeface="Arial MT"/>
                <a:cs typeface="Arial MT"/>
              </a:rPr>
              <a:t> different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machine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learning algorithms.</a:t>
            </a:r>
            <a:endParaRPr sz="16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-33186"/>
            <a:ext cx="3124200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Data</a:t>
            </a:r>
            <a:r>
              <a:rPr spc="-85" dirty="0"/>
              <a:t> </a:t>
            </a:r>
            <a:r>
              <a:rPr spc="-5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0" y="363220"/>
            <a:ext cx="7704455" cy="478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995" indent="-328295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b="1" spc="-5" dirty="0">
                <a:latin typeface="Arial"/>
                <a:cs typeface="Arial"/>
              </a:rPr>
              <a:t>Id</a:t>
            </a:r>
            <a:r>
              <a:rPr sz="1300" b="1" spc="-10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-</a:t>
            </a:r>
            <a:r>
              <a:rPr sz="1300" b="1" spc="-5" dirty="0">
                <a:latin typeface="Arial"/>
                <a:cs typeface="Arial"/>
              </a:rPr>
              <a:t> </a:t>
            </a:r>
            <a:r>
              <a:rPr sz="1300" spc="-5" dirty="0">
                <a:latin typeface="Arial MT"/>
                <a:cs typeface="Arial MT"/>
              </a:rPr>
              <a:t>an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Id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that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represents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(Store,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Date)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duple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within the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set</a:t>
            </a:r>
          </a:p>
          <a:p>
            <a:pPr marL="340995" indent="-328295">
              <a:lnSpc>
                <a:spcPct val="100000"/>
              </a:lnSpc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b="1" spc="-5" dirty="0">
                <a:latin typeface="Arial"/>
                <a:cs typeface="Arial"/>
              </a:rPr>
              <a:t>Store</a:t>
            </a:r>
            <a:r>
              <a:rPr sz="1300" b="1" spc="-15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- </a:t>
            </a:r>
            <a:r>
              <a:rPr sz="1300" dirty="0">
                <a:latin typeface="Arial MT"/>
                <a:cs typeface="Arial MT"/>
              </a:rPr>
              <a:t>a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unique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Id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for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each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store</a:t>
            </a:r>
          </a:p>
          <a:p>
            <a:pPr marL="340995" indent="-328295">
              <a:lnSpc>
                <a:spcPct val="100000"/>
              </a:lnSpc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b="1" spc="-5" dirty="0">
                <a:latin typeface="Arial"/>
                <a:cs typeface="Arial"/>
              </a:rPr>
              <a:t>Sales</a:t>
            </a:r>
            <a:r>
              <a:rPr sz="1300" b="1" spc="-10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-</a:t>
            </a:r>
            <a:r>
              <a:rPr sz="1300" b="1" spc="10" dirty="0">
                <a:latin typeface="Arial"/>
                <a:cs typeface="Arial"/>
              </a:rPr>
              <a:t> </a:t>
            </a:r>
            <a:r>
              <a:rPr sz="1300" spc="-5" dirty="0">
                <a:latin typeface="Arial MT"/>
                <a:cs typeface="Arial MT"/>
              </a:rPr>
              <a:t>the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turnover for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any given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day </a:t>
            </a:r>
            <a:r>
              <a:rPr sz="1300" dirty="0">
                <a:latin typeface="Arial MT"/>
                <a:cs typeface="Arial MT"/>
              </a:rPr>
              <a:t>(Dependent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20" dirty="0">
                <a:latin typeface="Arial MT"/>
                <a:cs typeface="Arial MT"/>
              </a:rPr>
              <a:t>Variable)</a:t>
            </a:r>
            <a:endParaRPr sz="1300" dirty="0">
              <a:latin typeface="Arial MT"/>
              <a:cs typeface="Arial MT"/>
            </a:endParaRPr>
          </a:p>
          <a:p>
            <a:pPr marL="340995" indent="-328295">
              <a:lnSpc>
                <a:spcPct val="100000"/>
              </a:lnSpc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b="1" spc="-5" dirty="0">
                <a:latin typeface="Arial"/>
                <a:cs typeface="Arial"/>
              </a:rPr>
              <a:t>Customers</a:t>
            </a:r>
            <a:r>
              <a:rPr sz="1300" b="1" spc="-15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-</a:t>
            </a:r>
            <a:r>
              <a:rPr sz="1300" b="1" spc="-5" dirty="0">
                <a:latin typeface="Arial"/>
                <a:cs typeface="Arial"/>
              </a:rPr>
              <a:t> </a:t>
            </a:r>
            <a:r>
              <a:rPr sz="1300" spc="-5" dirty="0">
                <a:latin typeface="Arial MT"/>
                <a:cs typeface="Arial MT"/>
              </a:rPr>
              <a:t>the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number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of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customers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on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given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day</a:t>
            </a:r>
            <a:endParaRPr sz="1300" dirty="0">
              <a:latin typeface="Arial MT"/>
              <a:cs typeface="Arial MT"/>
            </a:endParaRPr>
          </a:p>
          <a:p>
            <a:pPr marL="340995" indent="-328295">
              <a:lnSpc>
                <a:spcPct val="100000"/>
              </a:lnSpc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b="1" spc="-5" dirty="0">
                <a:latin typeface="Arial"/>
                <a:cs typeface="Arial"/>
              </a:rPr>
              <a:t>Open</a:t>
            </a:r>
            <a:r>
              <a:rPr sz="1300" b="1" spc="-10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- </a:t>
            </a:r>
            <a:r>
              <a:rPr sz="1300" spc="-5" dirty="0">
                <a:latin typeface="Arial MT"/>
                <a:cs typeface="Arial MT"/>
              </a:rPr>
              <a:t>an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indicator for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whether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the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store</a:t>
            </a:r>
            <a:r>
              <a:rPr sz="1300" spc="-5" dirty="0">
                <a:latin typeface="Arial MT"/>
                <a:cs typeface="Arial MT"/>
              </a:rPr>
              <a:t> was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open: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0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=</a:t>
            </a:r>
            <a:r>
              <a:rPr sz="1300" spc="-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closed,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1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=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open</a:t>
            </a:r>
            <a:endParaRPr sz="1300" dirty="0">
              <a:latin typeface="Arial MT"/>
              <a:cs typeface="Arial MT"/>
            </a:endParaRPr>
          </a:p>
          <a:p>
            <a:pPr marL="340360" marR="5080" indent="-328295">
              <a:lnSpc>
                <a:spcPct val="100000"/>
              </a:lnSpc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b="1" spc="-5" dirty="0">
                <a:latin typeface="Arial"/>
                <a:cs typeface="Arial"/>
              </a:rPr>
              <a:t>StateHoliday </a:t>
            </a:r>
            <a:r>
              <a:rPr sz="1300" b="1" dirty="0">
                <a:latin typeface="Arial"/>
                <a:cs typeface="Arial"/>
              </a:rPr>
              <a:t>- </a:t>
            </a:r>
            <a:r>
              <a:rPr sz="1300" spc="-5" dirty="0">
                <a:latin typeface="Arial MT"/>
                <a:cs typeface="Arial MT"/>
              </a:rPr>
              <a:t>indicates </a:t>
            </a:r>
            <a:r>
              <a:rPr sz="1300" dirty="0">
                <a:latin typeface="Arial MT"/>
                <a:cs typeface="Arial MT"/>
              </a:rPr>
              <a:t>a state </a:t>
            </a:r>
            <a:r>
              <a:rPr sz="1300" spc="-20" dirty="0">
                <a:latin typeface="Arial MT"/>
                <a:cs typeface="Arial MT"/>
              </a:rPr>
              <a:t>holiday. </a:t>
            </a:r>
            <a:r>
              <a:rPr sz="1300" spc="-5" dirty="0">
                <a:latin typeface="Arial MT"/>
                <a:cs typeface="Arial MT"/>
              </a:rPr>
              <a:t>Normally all </a:t>
            </a:r>
            <a:r>
              <a:rPr sz="1300" dirty="0">
                <a:latin typeface="Arial MT"/>
                <a:cs typeface="Arial MT"/>
              </a:rPr>
              <a:t>stores, </a:t>
            </a:r>
            <a:r>
              <a:rPr sz="1300" spc="-5" dirty="0">
                <a:latin typeface="Arial MT"/>
                <a:cs typeface="Arial MT"/>
              </a:rPr>
              <a:t>with few exceptions, are </a:t>
            </a:r>
            <a:r>
              <a:rPr sz="1300" dirty="0">
                <a:latin typeface="Arial MT"/>
                <a:cs typeface="Arial MT"/>
              </a:rPr>
              <a:t>closed </a:t>
            </a:r>
            <a:r>
              <a:rPr sz="1300" spc="-5" dirty="0">
                <a:latin typeface="Arial MT"/>
                <a:cs typeface="Arial MT"/>
              </a:rPr>
              <a:t>on </a:t>
            </a:r>
            <a:r>
              <a:rPr sz="1300" dirty="0">
                <a:latin typeface="Arial MT"/>
                <a:cs typeface="Arial MT"/>
              </a:rPr>
              <a:t>state </a:t>
            </a:r>
            <a:r>
              <a:rPr sz="1300" spc="-35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holidays. Note that all </a:t>
            </a:r>
            <a:r>
              <a:rPr sz="1300" dirty="0">
                <a:latin typeface="Arial MT"/>
                <a:cs typeface="Arial MT"/>
              </a:rPr>
              <a:t>schools </a:t>
            </a:r>
            <a:r>
              <a:rPr sz="1300" spc="-5" dirty="0">
                <a:latin typeface="Arial MT"/>
                <a:cs typeface="Arial MT"/>
              </a:rPr>
              <a:t>are </a:t>
            </a:r>
            <a:r>
              <a:rPr sz="1300" dirty="0">
                <a:latin typeface="Arial MT"/>
                <a:cs typeface="Arial MT"/>
              </a:rPr>
              <a:t>closed </a:t>
            </a:r>
            <a:r>
              <a:rPr sz="1300" spc="-5" dirty="0">
                <a:latin typeface="Arial MT"/>
                <a:cs typeface="Arial MT"/>
              </a:rPr>
              <a:t>on public holidays and weekends. </a:t>
            </a:r>
            <a:r>
              <a:rPr sz="1300" dirty="0">
                <a:latin typeface="Arial MT"/>
                <a:cs typeface="Arial MT"/>
              </a:rPr>
              <a:t>a = </a:t>
            </a:r>
            <a:r>
              <a:rPr sz="1300" spc="-5" dirty="0">
                <a:latin typeface="Arial MT"/>
                <a:cs typeface="Arial MT"/>
              </a:rPr>
              <a:t>public </a:t>
            </a:r>
            <a:r>
              <a:rPr sz="1300" spc="-20" dirty="0">
                <a:latin typeface="Arial MT"/>
                <a:cs typeface="Arial MT"/>
              </a:rPr>
              <a:t>holiday, </a:t>
            </a:r>
            <a:r>
              <a:rPr sz="1300" dirty="0">
                <a:latin typeface="Arial MT"/>
                <a:cs typeface="Arial MT"/>
              </a:rPr>
              <a:t>b = </a:t>
            </a:r>
            <a:r>
              <a:rPr sz="1300" spc="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Easter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20" dirty="0">
                <a:latin typeface="Arial MT"/>
                <a:cs typeface="Arial MT"/>
              </a:rPr>
              <a:t>holiday,</a:t>
            </a:r>
            <a:r>
              <a:rPr sz="1300" spc="-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c</a:t>
            </a:r>
            <a:r>
              <a:rPr sz="1300" spc="-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=</a:t>
            </a:r>
            <a:r>
              <a:rPr sz="1300" spc="-5" dirty="0">
                <a:latin typeface="Arial MT"/>
                <a:cs typeface="Arial MT"/>
              </a:rPr>
              <a:t> Christmas, </a:t>
            </a:r>
            <a:r>
              <a:rPr sz="1300" dirty="0">
                <a:latin typeface="Arial MT"/>
                <a:cs typeface="Arial MT"/>
              </a:rPr>
              <a:t>0</a:t>
            </a:r>
            <a:r>
              <a:rPr sz="1300" spc="-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=</a:t>
            </a:r>
            <a:r>
              <a:rPr sz="1300" spc="-5" dirty="0">
                <a:latin typeface="Arial MT"/>
                <a:cs typeface="Arial MT"/>
              </a:rPr>
              <a:t> None</a:t>
            </a:r>
            <a:endParaRPr sz="1300" dirty="0">
              <a:latin typeface="Arial MT"/>
              <a:cs typeface="Arial MT"/>
            </a:endParaRPr>
          </a:p>
          <a:p>
            <a:pPr marL="340995" indent="-328295">
              <a:lnSpc>
                <a:spcPct val="100000"/>
              </a:lnSpc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b="1" spc="-5" dirty="0">
                <a:latin typeface="Arial"/>
                <a:cs typeface="Arial"/>
              </a:rPr>
              <a:t>SchoolHoliday</a:t>
            </a:r>
            <a:r>
              <a:rPr sz="1300" b="1" spc="-10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-</a:t>
            </a:r>
            <a:r>
              <a:rPr sz="1300" b="1" spc="30" dirty="0">
                <a:latin typeface="Arial"/>
                <a:cs typeface="Arial"/>
              </a:rPr>
              <a:t> </a:t>
            </a:r>
            <a:r>
              <a:rPr sz="1300" spc="-5" dirty="0">
                <a:latin typeface="Arial MT"/>
                <a:cs typeface="Arial MT"/>
              </a:rPr>
              <a:t>indicates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if the </a:t>
            </a:r>
            <a:r>
              <a:rPr sz="1300" dirty="0">
                <a:latin typeface="Arial MT"/>
                <a:cs typeface="Arial MT"/>
              </a:rPr>
              <a:t>(Store,</a:t>
            </a:r>
            <a:r>
              <a:rPr sz="1300" spc="-5" dirty="0">
                <a:latin typeface="Arial MT"/>
                <a:cs typeface="Arial MT"/>
              </a:rPr>
              <a:t> Date)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was </a:t>
            </a:r>
            <a:r>
              <a:rPr sz="1300" spc="-10" dirty="0">
                <a:latin typeface="Arial MT"/>
                <a:cs typeface="Arial MT"/>
              </a:rPr>
              <a:t>affected</a:t>
            </a:r>
            <a:r>
              <a:rPr sz="1300" spc="-5" dirty="0">
                <a:latin typeface="Arial MT"/>
                <a:cs typeface="Arial MT"/>
              </a:rPr>
              <a:t> by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the </a:t>
            </a:r>
            <a:r>
              <a:rPr sz="1300" dirty="0">
                <a:latin typeface="Arial MT"/>
                <a:cs typeface="Arial MT"/>
              </a:rPr>
              <a:t>closure</a:t>
            </a:r>
            <a:r>
              <a:rPr sz="1300" spc="-5" dirty="0">
                <a:latin typeface="Arial MT"/>
                <a:cs typeface="Arial MT"/>
              </a:rPr>
              <a:t> of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public </a:t>
            </a:r>
            <a:r>
              <a:rPr sz="1300" dirty="0">
                <a:latin typeface="Arial MT"/>
                <a:cs typeface="Arial MT"/>
              </a:rPr>
              <a:t>schools</a:t>
            </a:r>
          </a:p>
          <a:p>
            <a:pPr marL="340995" indent="-328295">
              <a:lnSpc>
                <a:spcPct val="100000"/>
              </a:lnSpc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b="1" spc="-15" dirty="0">
                <a:latin typeface="Arial"/>
                <a:cs typeface="Arial"/>
              </a:rPr>
              <a:t>StoreType</a:t>
            </a:r>
            <a:r>
              <a:rPr sz="1300" b="1" spc="-5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-</a:t>
            </a:r>
            <a:r>
              <a:rPr sz="1300" b="1" spc="5" dirty="0">
                <a:latin typeface="Arial"/>
                <a:cs typeface="Arial"/>
              </a:rPr>
              <a:t> </a:t>
            </a:r>
            <a:r>
              <a:rPr sz="1300" spc="-10" dirty="0">
                <a:latin typeface="Arial MT"/>
                <a:cs typeface="Arial MT"/>
              </a:rPr>
              <a:t>differentiates</a:t>
            </a:r>
            <a:r>
              <a:rPr sz="1300" spc="-5" dirty="0">
                <a:latin typeface="Arial MT"/>
                <a:cs typeface="Arial MT"/>
              </a:rPr>
              <a:t> between </a:t>
            </a:r>
            <a:r>
              <a:rPr sz="1300" dirty="0">
                <a:latin typeface="Arial MT"/>
                <a:cs typeface="Arial MT"/>
              </a:rPr>
              <a:t>4</a:t>
            </a:r>
            <a:r>
              <a:rPr sz="1300" spc="-5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different</a:t>
            </a:r>
            <a:r>
              <a:rPr sz="1300" spc="-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store</a:t>
            </a:r>
            <a:r>
              <a:rPr sz="1300" spc="-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models:</a:t>
            </a:r>
            <a:r>
              <a:rPr sz="1300" spc="-5" dirty="0">
                <a:latin typeface="Arial MT"/>
                <a:cs typeface="Arial MT"/>
              </a:rPr>
              <a:t> a, b, </a:t>
            </a:r>
            <a:r>
              <a:rPr sz="1300" dirty="0">
                <a:latin typeface="Arial MT"/>
                <a:cs typeface="Arial MT"/>
              </a:rPr>
              <a:t>c,</a:t>
            </a:r>
            <a:r>
              <a:rPr sz="1300" spc="-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d</a:t>
            </a:r>
          </a:p>
          <a:p>
            <a:pPr marL="340360" marR="352425" indent="-328295">
              <a:lnSpc>
                <a:spcPct val="100000"/>
              </a:lnSpc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b="1" spc="-5" dirty="0">
                <a:latin typeface="Arial"/>
                <a:cs typeface="Arial"/>
              </a:rPr>
              <a:t>Assortment </a:t>
            </a:r>
            <a:r>
              <a:rPr sz="1300" b="1" dirty="0">
                <a:latin typeface="Arial"/>
                <a:cs typeface="Arial"/>
              </a:rPr>
              <a:t>- </a:t>
            </a:r>
            <a:r>
              <a:rPr sz="1300" spc="-5" dirty="0">
                <a:latin typeface="Arial MT"/>
                <a:cs typeface="Arial MT"/>
              </a:rPr>
              <a:t>describes an assortment level: </a:t>
            </a:r>
            <a:r>
              <a:rPr sz="1300" dirty="0">
                <a:latin typeface="Arial MT"/>
                <a:cs typeface="Arial MT"/>
              </a:rPr>
              <a:t>a = </a:t>
            </a:r>
            <a:r>
              <a:rPr sz="1300" spc="-5" dirty="0">
                <a:latin typeface="Arial MT"/>
                <a:cs typeface="Arial MT"/>
              </a:rPr>
              <a:t>basic, </a:t>
            </a:r>
            <a:r>
              <a:rPr sz="1300" dirty="0">
                <a:latin typeface="Arial MT"/>
                <a:cs typeface="Arial MT"/>
              </a:rPr>
              <a:t>b = </a:t>
            </a:r>
            <a:r>
              <a:rPr sz="1300" spc="-5" dirty="0">
                <a:latin typeface="Arial MT"/>
                <a:cs typeface="Arial MT"/>
              </a:rPr>
              <a:t>extra, </a:t>
            </a:r>
            <a:r>
              <a:rPr sz="1300" dirty="0">
                <a:latin typeface="Arial MT"/>
                <a:cs typeface="Arial MT"/>
              </a:rPr>
              <a:t>c = </a:t>
            </a:r>
            <a:r>
              <a:rPr sz="1300" spc="-5" dirty="0">
                <a:latin typeface="Arial MT"/>
                <a:cs typeface="Arial MT"/>
              </a:rPr>
              <a:t>extended. An assortment </a:t>
            </a:r>
            <a:r>
              <a:rPr sz="1300" dirty="0">
                <a:latin typeface="Arial MT"/>
                <a:cs typeface="Arial MT"/>
              </a:rPr>
              <a:t> strategy </a:t>
            </a:r>
            <a:r>
              <a:rPr sz="1300" spc="-5" dirty="0">
                <a:latin typeface="Arial MT"/>
                <a:cs typeface="Arial MT"/>
              </a:rPr>
              <a:t>in </a:t>
            </a:r>
            <a:r>
              <a:rPr sz="1300" dirty="0">
                <a:latin typeface="Arial MT"/>
                <a:cs typeface="Arial MT"/>
              </a:rPr>
              <a:t>retailing </a:t>
            </a:r>
            <a:r>
              <a:rPr sz="1300" spc="-5" dirty="0">
                <a:latin typeface="Arial MT"/>
                <a:cs typeface="Arial MT"/>
              </a:rPr>
              <a:t>involves the number and type of products that </a:t>
            </a:r>
            <a:r>
              <a:rPr sz="1300" dirty="0">
                <a:latin typeface="Arial MT"/>
                <a:cs typeface="Arial MT"/>
              </a:rPr>
              <a:t>stores </a:t>
            </a:r>
            <a:r>
              <a:rPr sz="1300" spc="-5" dirty="0">
                <a:latin typeface="Arial MT"/>
                <a:cs typeface="Arial MT"/>
              </a:rPr>
              <a:t>display for purchase by </a:t>
            </a:r>
            <a:r>
              <a:rPr sz="1300" spc="-35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consumers.</a:t>
            </a:r>
          </a:p>
          <a:p>
            <a:pPr marL="340995" indent="-328295">
              <a:lnSpc>
                <a:spcPct val="100000"/>
              </a:lnSpc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b="1" spc="-5" dirty="0">
                <a:latin typeface="Arial"/>
                <a:cs typeface="Arial"/>
              </a:rPr>
              <a:t>CompetitionDistance</a:t>
            </a:r>
            <a:r>
              <a:rPr sz="1300" b="1" spc="-15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-</a:t>
            </a:r>
            <a:r>
              <a:rPr sz="1300" b="1" spc="-5" dirty="0">
                <a:latin typeface="Arial"/>
                <a:cs typeface="Arial"/>
              </a:rPr>
              <a:t> </a:t>
            </a:r>
            <a:r>
              <a:rPr sz="1300" spc="-5" dirty="0">
                <a:latin typeface="Arial MT"/>
                <a:cs typeface="Arial MT"/>
              </a:rPr>
              <a:t>distance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in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meters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to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the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nearest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competitor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store</a:t>
            </a:r>
          </a:p>
          <a:p>
            <a:pPr marL="340360" marR="490220" indent="-328295">
              <a:lnSpc>
                <a:spcPct val="100000"/>
              </a:lnSpc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b="1" spc="-10" dirty="0">
                <a:latin typeface="Arial"/>
                <a:cs typeface="Arial"/>
              </a:rPr>
              <a:t>CompetitionOpenSince[Month/Year]</a:t>
            </a:r>
            <a:r>
              <a:rPr sz="1300" b="1" spc="-5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-</a:t>
            </a:r>
            <a:r>
              <a:rPr sz="1300" b="1" spc="5" dirty="0">
                <a:latin typeface="Arial"/>
                <a:cs typeface="Arial"/>
              </a:rPr>
              <a:t> </a:t>
            </a:r>
            <a:r>
              <a:rPr sz="1300" spc="-5" dirty="0">
                <a:latin typeface="Arial MT"/>
                <a:cs typeface="Arial MT"/>
              </a:rPr>
              <a:t>gives the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approximate </a:t>
            </a:r>
            <a:r>
              <a:rPr sz="1300" dirty="0">
                <a:latin typeface="Arial MT"/>
                <a:cs typeface="Arial MT"/>
              </a:rPr>
              <a:t>year </a:t>
            </a:r>
            <a:r>
              <a:rPr sz="1300" spc="-5" dirty="0">
                <a:latin typeface="Arial MT"/>
                <a:cs typeface="Arial MT"/>
              </a:rPr>
              <a:t>and </a:t>
            </a:r>
            <a:r>
              <a:rPr sz="1300" dirty="0">
                <a:latin typeface="Arial MT"/>
                <a:cs typeface="Arial MT"/>
              </a:rPr>
              <a:t>month </a:t>
            </a:r>
            <a:r>
              <a:rPr sz="1300" spc="-5" dirty="0">
                <a:latin typeface="Arial MT"/>
                <a:cs typeface="Arial MT"/>
              </a:rPr>
              <a:t>of the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time the </a:t>
            </a:r>
            <a:r>
              <a:rPr sz="1300" spc="-34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nearest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competitor</a:t>
            </a:r>
            <a:r>
              <a:rPr sz="1300" spc="-5" dirty="0">
                <a:latin typeface="Arial MT"/>
                <a:cs typeface="Arial MT"/>
              </a:rPr>
              <a:t> was opened</a:t>
            </a:r>
            <a:endParaRPr sz="1300" dirty="0">
              <a:latin typeface="Arial MT"/>
              <a:cs typeface="Arial MT"/>
            </a:endParaRPr>
          </a:p>
          <a:p>
            <a:pPr marL="340995" indent="-328295">
              <a:lnSpc>
                <a:spcPct val="100000"/>
              </a:lnSpc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b="1" spc="-5" dirty="0">
                <a:latin typeface="Arial"/>
                <a:cs typeface="Arial"/>
              </a:rPr>
              <a:t>Promo</a:t>
            </a:r>
            <a:r>
              <a:rPr sz="1300" b="1" spc="-10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-</a:t>
            </a:r>
            <a:r>
              <a:rPr sz="1300" b="1" spc="5" dirty="0">
                <a:latin typeface="Arial"/>
                <a:cs typeface="Arial"/>
              </a:rPr>
              <a:t> </a:t>
            </a:r>
            <a:r>
              <a:rPr sz="1300" spc="-5" dirty="0">
                <a:latin typeface="Arial MT"/>
                <a:cs typeface="Arial MT"/>
              </a:rPr>
              <a:t>indicates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whether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store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is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running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promo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on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that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day</a:t>
            </a:r>
            <a:endParaRPr sz="1300" dirty="0">
              <a:latin typeface="Arial MT"/>
              <a:cs typeface="Arial MT"/>
            </a:endParaRPr>
          </a:p>
          <a:p>
            <a:pPr marL="340360" marR="539115" indent="-328295">
              <a:lnSpc>
                <a:spcPct val="100000"/>
              </a:lnSpc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b="1" spc="-5" dirty="0">
                <a:latin typeface="Arial"/>
                <a:cs typeface="Arial"/>
              </a:rPr>
              <a:t>Promo2 </a:t>
            </a:r>
            <a:r>
              <a:rPr sz="1300" b="1" dirty="0">
                <a:latin typeface="Arial"/>
                <a:cs typeface="Arial"/>
              </a:rPr>
              <a:t>- </a:t>
            </a:r>
            <a:r>
              <a:rPr sz="1300" spc="-5" dirty="0">
                <a:latin typeface="Arial MT"/>
                <a:cs typeface="Arial MT"/>
              </a:rPr>
              <a:t>Promo2 is </a:t>
            </a:r>
            <a:r>
              <a:rPr sz="1300" dirty="0">
                <a:latin typeface="Arial MT"/>
                <a:cs typeface="Arial MT"/>
              </a:rPr>
              <a:t>a continuing </a:t>
            </a:r>
            <a:r>
              <a:rPr sz="1300" spc="-5" dirty="0">
                <a:latin typeface="Arial MT"/>
                <a:cs typeface="Arial MT"/>
              </a:rPr>
              <a:t>and </a:t>
            </a:r>
            <a:r>
              <a:rPr sz="1300" dirty="0">
                <a:latin typeface="Arial MT"/>
                <a:cs typeface="Arial MT"/>
              </a:rPr>
              <a:t>consecutive </a:t>
            </a:r>
            <a:r>
              <a:rPr sz="1300" spc="-5" dirty="0">
                <a:latin typeface="Arial MT"/>
                <a:cs typeface="Arial MT"/>
              </a:rPr>
              <a:t>promotion for </a:t>
            </a:r>
            <a:r>
              <a:rPr sz="1300" dirty="0">
                <a:latin typeface="Arial MT"/>
                <a:cs typeface="Arial MT"/>
              </a:rPr>
              <a:t>some stores: 0 = store </a:t>
            </a:r>
            <a:r>
              <a:rPr sz="1300" spc="-5" dirty="0">
                <a:latin typeface="Arial MT"/>
                <a:cs typeface="Arial MT"/>
              </a:rPr>
              <a:t>is not </a:t>
            </a:r>
            <a:r>
              <a:rPr sz="1300" spc="-35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participating,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1</a:t>
            </a:r>
            <a:r>
              <a:rPr sz="1300" spc="-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=</a:t>
            </a:r>
            <a:r>
              <a:rPr sz="1300" spc="-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store</a:t>
            </a:r>
            <a:r>
              <a:rPr sz="1300" spc="-5" dirty="0">
                <a:latin typeface="Arial MT"/>
                <a:cs typeface="Arial MT"/>
              </a:rPr>
              <a:t> is participating</a:t>
            </a:r>
            <a:endParaRPr sz="1300" dirty="0">
              <a:latin typeface="Arial MT"/>
              <a:cs typeface="Arial MT"/>
            </a:endParaRPr>
          </a:p>
          <a:p>
            <a:pPr marL="340360" marR="765175" indent="-328295">
              <a:lnSpc>
                <a:spcPct val="100000"/>
              </a:lnSpc>
              <a:buFont typeface="Arial MT"/>
              <a:buChar char="●"/>
              <a:tabLst>
                <a:tab pos="340360" algn="l"/>
                <a:tab pos="340995" algn="l"/>
              </a:tabLst>
            </a:pPr>
            <a:r>
              <a:rPr sz="1300" b="1" spc="-10" dirty="0">
                <a:latin typeface="Arial"/>
                <a:cs typeface="Arial"/>
              </a:rPr>
              <a:t>Promo2Since[Year/Week] </a:t>
            </a:r>
            <a:r>
              <a:rPr sz="1300" b="1" dirty="0">
                <a:latin typeface="Arial"/>
                <a:cs typeface="Arial"/>
              </a:rPr>
              <a:t>- </a:t>
            </a:r>
            <a:r>
              <a:rPr sz="1300" spc="-5" dirty="0">
                <a:latin typeface="Arial MT"/>
                <a:cs typeface="Arial MT"/>
              </a:rPr>
              <a:t>describes the </a:t>
            </a:r>
            <a:r>
              <a:rPr sz="1300" dirty="0">
                <a:latin typeface="Arial MT"/>
                <a:cs typeface="Arial MT"/>
              </a:rPr>
              <a:t>year </a:t>
            </a:r>
            <a:r>
              <a:rPr sz="1300" spc="-5" dirty="0">
                <a:latin typeface="Arial MT"/>
                <a:cs typeface="Arial MT"/>
              </a:rPr>
              <a:t>and </a:t>
            </a:r>
            <a:r>
              <a:rPr sz="1300" dirty="0">
                <a:latin typeface="Arial MT"/>
                <a:cs typeface="Arial MT"/>
              </a:rPr>
              <a:t>calendar </a:t>
            </a:r>
            <a:r>
              <a:rPr sz="1300" spc="-5" dirty="0">
                <a:latin typeface="Arial MT"/>
                <a:cs typeface="Arial MT"/>
              </a:rPr>
              <a:t>week when the </a:t>
            </a:r>
            <a:r>
              <a:rPr sz="1300" dirty="0">
                <a:latin typeface="Arial MT"/>
                <a:cs typeface="Arial MT"/>
              </a:rPr>
              <a:t>store started </a:t>
            </a:r>
            <a:r>
              <a:rPr sz="1300" spc="-35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participating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in Promo2</a:t>
            </a:r>
            <a:endParaRPr sz="1300" dirty="0">
              <a:latin typeface="Arial MT"/>
              <a:cs typeface="Arial MT"/>
            </a:endParaRPr>
          </a:p>
          <a:p>
            <a:pPr marL="340360" marR="434975" indent="-328295" algn="just">
              <a:lnSpc>
                <a:spcPct val="100000"/>
              </a:lnSpc>
              <a:buFont typeface="Arial MT"/>
              <a:buChar char="●"/>
              <a:tabLst>
                <a:tab pos="340995" algn="l"/>
              </a:tabLst>
            </a:pPr>
            <a:r>
              <a:rPr sz="1300" b="1" spc="-5" dirty="0">
                <a:latin typeface="Arial"/>
                <a:cs typeface="Arial"/>
              </a:rPr>
              <a:t>PromoInterval </a:t>
            </a:r>
            <a:r>
              <a:rPr sz="1300" b="1" dirty="0">
                <a:latin typeface="Arial"/>
                <a:cs typeface="Arial"/>
              </a:rPr>
              <a:t>- </a:t>
            </a:r>
            <a:r>
              <a:rPr sz="1300" spc="-5" dirty="0">
                <a:latin typeface="Arial MT"/>
                <a:cs typeface="Arial MT"/>
              </a:rPr>
              <a:t>describes the </a:t>
            </a:r>
            <a:r>
              <a:rPr sz="1300" dirty="0">
                <a:latin typeface="Arial MT"/>
                <a:cs typeface="Arial MT"/>
              </a:rPr>
              <a:t>consecutive </a:t>
            </a:r>
            <a:r>
              <a:rPr sz="1300" spc="-5" dirty="0">
                <a:latin typeface="Arial MT"/>
                <a:cs typeface="Arial MT"/>
              </a:rPr>
              <a:t>intervals Promo2 is </a:t>
            </a:r>
            <a:r>
              <a:rPr sz="1300" dirty="0">
                <a:latin typeface="Arial MT"/>
                <a:cs typeface="Arial MT"/>
              </a:rPr>
              <a:t>started, </a:t>
            </a:r>
            <a:r>
              <a:rPr sz="1300" spc="-5" dirty="0">
                <a:latin typeface="Arial MT"/>
                <a:cs typeface="Arial MT"/>
              </a:rPr>
              <a:t>naming the </a:t>
            </a:r>
            <a:r>
              <a:rPr sz="1300" dirty="0">
                <a:latin typeface="Arial MT"/>
                <a:cs typeface="Arial MT"/>
              </a:rPr>
              <a:t>months </a:t>
            </a:r>
            <a:r>
              <a:rPr sz="1300" spc="-5" dirty="0">
                <a:latin typeface="Arial MT"/>
                <a:cs typeface="Arial MT"/>
              </a:rPr>
              <a:t>the </a:t>
            </a:r>
            <a:r>
              <a:rPr sz="1300" spc="-35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promotion is </a:t>
            </a:r>
            <a:r>
              <a:rPr sz="1300" dirty="0">
                <a:latin typeface="Arial MT"/>
                <a:cs typeface="Arial MT"/>
              </a:rPr>
              <a:t>started </a:t>
            </a:r>
            <a:r>
              <a:rPr sz="1300" spc="-20" dirty="0">
                <a:latin typeface="Arial MT"/>
                <a:cs typeface="Arial MT"/>
              </a:rPr>
              <a:t>anew. </a:t>
            </a:r>
            <a:r>
              <a:rPr sz="1300" spc="-5" dirty="0">
                <a:latin typeface="Arial MT"/>
                <a:cs typeface="Arial MT"/>
              </a:rPr>
              <a:t>E.g. </a:t>
            </a:r>
            <a:r>
              <a:rPr sz="1300" spc="-15" dirty="0">
                <a:latin typeface="Arial MT"/>
                <a:cs typeface="Arial MT"/>
              </a:rPr>
              <a:t>"Feb,May,Aug,Nov" </a:t>
            </a:r>
            <a:r>
              <a:rPr sz="1300" dirty="0">
                <a:latin typeface="Arial MT"/>
                <a:cs typeface="Arial MT"/>
              </a:rPr>
              <a:t>means </a:t>
            </a:r>
            <a:r>
              <a:rPr sz="1300" spc="-5" dirty="0">
                <a:latin typeface="Arial MT"/>
                <a:cs typeface="Arial MT"/>
              </a:rPr>
              <a:t>each </a:t>
            </a:r>
            <a:r>
              <a:rPr sz="1300" dirty="0">
                <a:latin typeface="Arial MT"/>
                <a:cs typeface="Arial MT"/>
              </a:rPr>
              <a:t>round starts </a:t>
            </a:r>
            <a:r>
              <a:rPr sz="1300" spc="-5" dirty="0">
                <a:latin typeface="Arial MT"/>
                <a:cs typeface="Arial MT"/>
              </a:rPr>
              <a:t>in </a:t>
            </a:r>
            <a:r>
              <a:rPr sz="1300" spc="-15" dirty="0">
                <a:latin typeface="Arial MT"/>
                <a:cs typeface="Arial MT"/>
              </a:rPr>
              <a:t>February, </a:t>
            </a:r>
            <a:r>
              <a:rPr sz="1300" spc="-25" dirty="0">
                <a:latin typeface="Arial MT"/>
                <a:cs typeface="Arial MT"/>
              </a:rPr>
              <a:t>May, 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August,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November of any given </a:t>
            </a:r>
            <a:r>
              <a:rPr sz="1300" dirty="0">
                <a:latin typeface="Arial MT"/>
                <a:cs typeface="Arial MT"/>
              </a:rPr>
              <a:t>year</a:t>
            </a:r>
            <a:r>
              <a:rPr sz="1300" spc="-5" dirty="0">
                <a:latin typeface="Arial MT"/>
                <a:cs typeface="Arial MT"/>
              </a:rPr>
              <a:t> for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that </a:t>
            </a:r>
            <a:r>
              <a:rPr sz="1300" dirty="0">
                <a:latin typeface="Arial MT"/>
                <a:cs typeface="Arial MT"/>
              </a:rPr>
              <a:t>store.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1824" y="80098"/>
            <a:ext cx="3625375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Approach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1825" y="479933"/>
            <a:ext cx="5634990" cy="4522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spc="-5" dirty="0">
                <a:latin typeface="Arial MT"/>
                <a:cs typeface="Arial MT"/>
              </a:rPr>
              <a:t>The</a:t>
            </a:r>
            <a:r>
              <a:rPr sz="1450" spc="-15" dirty="0">
                <a:latin typeface="Arial MT"/>
                <a:cs typeface="Arial MT"/>
              </a:rPr>
              <a:t> </a:t>
            </a:r>
            <a:r>
              <a:rPr sz="1450" spc="-5" dirty="0">
                <a:latin typeface="Arial MT"/>
                <a:cs typeface="Arial MT"/>
              </a:rPr>
              <a:t>following</a:t>
            </a:r>
            <a:r>
              <a:rPr sz="1450" spc="-10" dirty="0">
                <a:latin typeface="Arial MT"/>
                <a:cs typeface="Arial MT"/>
              </a:rPr>
              <a:t> </a:t>
            </a:r>
            <a:r>
              <a:rPr sz="1450" spc="-5" dirty="0">
                <a:latin typeface="Arial MT"/>
                <a:cs typeface="Arial MT"/>
              </a:rPr>
              <a:t>approach</a:t>
            </a:r>
            <a:r>
              <a:rPr sz="1450" spc="-10" dirty="0">
                <a:latin typeface="Arial MT"/>
                <a:cs typeface="Arial MT"/>
              </a:rPr>
              <a:t> </a:t>
            </a:r>
            <a:r>
              <a:rPr sz="1450" spc="-5" dirty="0">
                <a:latin typeface="Arial MT"/>
                <a:cs typeface="Arial MT"/>
              </a:rPr>
              <a:t>was</a:t>
            </a:r>
            <a:r>
              <a:rPr sz="1450" spc="-10" dirty="0">
                <a:latin typeface="Arial MT"/>
                <a:cs typeface="Arial MT"/>
              </a:rPr>
              <a:t> </a:t>
            </a:r>
            <a:r>
              <a:rPr sz="1450" spc="-5" dirty="0">
                <a:latin typeface="Arial MT"/>
                <a:cs typeface="Arial MT"/>
              </a:rPr>
              <a:t>followed</a:t>
            </a:r>
            <a:r>
              <a:rPr sz="1450" spc="-10" dirty="0">
                <a:latin typeface="Arial MT"/>
                <a:cs typeface="Arial MT"/>
              </a:rPr>
              <a:t> </a:t>
            </a:r>
            <a:r>
              <a:rPr sz="1450" spc="-5" dirty="0">
                <a:latin typeface="Arial MT"/>
                <a:cs typeface="Arial MT"/>
              </a:rPr>
              <a:t>in</a:t>
            </a:r>
            <a:r>
              <a:rPr sz="1450" spc="-10" dirty="0">
                <a:latin typeface="Arial MT"/>
                <a:cs typeface="Arial MT"/>
              </a:rPr>
              <a:t> </a:t>
            </a:r>
            <a:r>
              <a:rPr sz="1450" spc="-5" dirty="0">
                <a:latin typeface="Arial MT"/>
                <a:cs typeface="Arial MT"/>
              </a:rPr>
              <a:t>the</a:t>
            </a:r>
            <a:r>
              <a:rPr sz="1450" spc="-10" dirty="0">
                <a:latin typeface="Arial MT"/>
                <a:cs typeface="Arial MT"/>
              </a:rPr>
              <a:t> </a:t>
            </a:r>
            <a:r>
              <a:rPr sz="1450" dirty="0">
                <a:latin typeface="Arial MT"/>
                <a:cs typeface="Arial MT"/>
              </a:rPr>
              <a:t>completion</a:t>
            </a:r>
            <a:r>
              <a:rPr sz="1450" spc="-10" dirty="0">
                <a:latin typeface="Arial MT"/>
                <a:cs typeface="Arial MT"/>
              </a:rPr>
              <a:t> </a:t>
            </a:r>
            <a:r>
              <a:rPr sz="1450" spc="-5" dirty="0">
                <a:latin typeface="Arial MT"/>
                <a:cs typeface="Arial MT"/>
              </a:rPr>
              <a:t>of</a:t>
            </a:r>
            <a:r>
              <a:rPr sz="1450" spc="-10" dirty="0">
                <a:latin typeface="Arial MT"/>
                <a:cs typeface="Arial MT"/>
              </a:rPr>
              <a:t> </a:t>
            </a:r>
            <a:r>
              <a:rPr sz="1450" spc="-5" dirty="0">
                <a:latin typeface="Arial MT"/>
                <a:cs typeface="Arial MT"/>
              </a:rPr>
              <a:t>the</a:t>
            </a:r>
            <a:r>
              <a:rPr sz="1450" spc="-10" dirty="0">
                <a:latin typeface="Arial MT"/>
                <a:cs typeface="Arial MT"/>
              </a:rPr>
              <a:t> </a:t>
            </a:r>
            <a:r>
              <a:rPr sz="1450" spc="-5" dirty="0">
                <a:latin typeface="Arial MT"/>
                <a:cs typeface="Arial MT"/>
              </a:rPr>
              <a:t>project:</a:t>
            </a:r>
            <a:endParaRPr sz="1450" dirty="0">
              <a:latin typeface="Arial MT"/>
              <a:cs typeface="Arial MT"/>
            </a:endParaRPr>
          </a:p>
          <a:p>
            <a:pPr marL="469900" indent="-324485">
              <a:lnSpc>
                <a:spcPct val="100000"/>
              </a:lnSpc>
              <a:spcBef>
                <a:spcPts val="5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250" b="1" spc="-5" dirty="0">
                <a:latin typeface="Arial"/>
                <a:cs typeface="Arial"/>
              </a:rPr>
              <a:t>Business</a:t>
            </a:r>
            <a:r>
              <a:rPr sz="1250" b="1" spc="-50" dirty="0">
                <a:latin typeface="Arial"/>
                <a:cs typeface="Arial"/>
              </a:rPr>
              <a:t> </a:t>
            </a:r>
            <a:r>
              <a:rPr sz="1250" b="1" spc="-5" dirty="0">
                <a:latin typeface="Arial"/>
                <a:cs typeface="Arial"/>
              </a:rPr>
              <a:t>Problem</a:t>
            </a:r>
            <a:endParaRPr sz="1250" dirty="0">
              <a:latin typeface="Arial"/>
              <a:cs typeface="Arial"/>
            </a:endParaRPr>
          </a:p>
          <a:p>
            <a:pPr marL="469900" indent="-324485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250" b="1" spc="-5" dirty="0">
                <a:latin typeface="Arial"/>
                <a:cs typeface="Arial"/>
              </a:rPr>
              <a:t>Data</a:t>
            </a:r>
            <a:r>
              <a:rPr sz="1250" b="1" spc="-30" dirty="0">
                <a:latin typeface="Arial"/>
                <a:cs typeface="Arial"/>
              </a:rPr>
              <a:t> </a:t>
            </a:r>
            <a:r>
              <a:rPr sz="1250" b="1" spc="-5" dirty="0">
                <a:latin typeface="Arial"/>
                <a:cs typeface="Arial"/>
              </a:rPr>
              <a:t>Collection</a:t>
            </a:r>
            <a:r>
              <a:rPr sz="1250" b="1" spc="-25" dirty="0">
                <a:latin typeface="Arial"/>
                <a:cs typeface="Arial"/>
              </a:rPr>
              <a:t> </a:t>
            </a:r>
            <a:r>
              <a:rPr sz="1250" b="1" spc="-5" dirty="0">
                <a:latin typeface="Arial"/>
                <a:cs typeface="Arial"/>
              </a:rPr>
              <a:t>and</a:t>
            </a:r>
            <a:r>
              <a:rPr sz="1250" b="1" spc="-25" dirty="0">
                <a:latin typeface="Arial"/>
                <a:cs typeface="Arial"/>
              </a:rPr>
              <a:t> </a:t>
            </a:r>
            <a:r>
              <a:rPr sz="1250" b="1" spc="-5" dirty="0">
                <a:latin typeface="Arial"/>
                <a:cs typeface="Arial"/>
              </a:rPr>
              <a:t>Preprocessing</a:t>
            </a:r>
            <a:endParaRPr sz="125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15"/>
              </a:spcBef>
            </a:pPr>
            <a:r>
              <a:rPr sz="950" b="1" dirty="0">
                <a:latin typeface="Arial"/>
                <a:cs typeface="Arial"/>
              </a:rPr>
              <a:t>-</a:t>
            </a:r>
            <a:r>
              <a:rPr sz="950" b="1" spc="-35" dirty="0">
                <a:latin typeface="Arial"/>
                <a:cs typeface="Arial"/>
              </a:rPr>
              <a:t> </a:t>
            </a:r>
            <a:r>
              <a:rPr sz="950" spc="-5" dirty="0">
                <a:latin typeface="Arial MT"/>
                <a:cs typeface="Arial MT"/>
              </a:rPr>
              <a:t>Data</a:t>
            </a:r>
            <a:r>
              <a:rPr sz="950" spc="-3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Cleaning</a:t>
            </a:r>
            <a:endParaRPr sz="950" dirty="0">
              <a:latin typeface="Arial MT"/>
              <a:cs typeface="Arial MT"/>
            </a:endParaRPr>
          </a:p>
          <a:p>
            <a:pPr marL="1000125" indent="-73660">
              <a:lnSpc>
                <a:spcPct val="100000"/>
              </a:lnSpc>
              <a:buChar char="-"/>
              <a:tabLst>
                <a:tab pos="1000760" algn="l"/>
              </a:tabLst>
            </a:pPr>
            <a:r>
              <a:rPr sz="950" dirty="0">
                <a:latin typeface="Arial MT"/>
                <a:cs typeface="Arial MT"/>
              </a:rPr>
              <a:t>Missing</a:t>
            </a:r>
            <a:r>
              <a:rPr sz="950" spc="-3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Data</a:t>
            </a:r>
            <a:r>
              <a:rPr sz="950" spc="-3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Handling</a:t>
            </a:r>
            <a:endParaRPr sz="950" dirty="0">
              <a:latin typeface="Arial MT"/>
              <a:cs typeface="Arial MT"/>
            </a:endParaRPr>
          </a:p>
          <a:p>
            <a:pPr marL="1000125" indent="-73660">
              <a:lnSpc>
                <a:spcPts val="1135"/>
              </a:lnSpc>
              <a:buChar char="-"/>
              <a:tabLst>
                <a:tab pos="1000760" algn="l"/>
              </a:tabLst>
            </a:pPr>
            <a:r>
              <a:rPr sz="950" dirty="0">
                <a:latin typeface="Arial MT"/>
                <a:cs typeface="Arial MT"/>
              </a:rPr>
              <a:t>Merging</a:t>
            </a:r>
            <a:r>
              <a:rPr sz="950" spc="-3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the</a:t>
            </a:r>
            <a:r>
              <a:rPr sz="950" spc="-3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Datasets</a:t>
            </a:r>
            <a:endParaRPr sz="950" dirty="0">
              <a:latin typeface="Arial MT"/>
              <a:cs typeface="Arial MT"/>
            </a:endParaRPr>
          </a:p>
          <a:p>
            <a:pPr marL="469900" indent="-324485">
              <a:lnSpc>
                <a:spcPts val="1495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250" b="1" spc="-5" dirty="0">
                <a:latin typeface="Arial"/>
                <a:cs typeface="Arial"/>
              </a:rPr>
              <a:t>Exploratory</a:t>
            </a:r>
            <a:r>
              <a:rPr sz="1250" b="1" spc="-35" dirty="0">
                <a:latin typeface="Arial"/>
                <a:cs typeface="Arial"/>
              </a:rPr>
              <a:t> </a:t>
            </a:r>
            <a:r>
              <a:rPr sz="1250" b="1" spc="-5" dirty="0">
                <a:latin typeface="Arial"/>
                <a:cs typeface="Arial"/>
              </a:rPr>
              <a:t>Data</a:t>
            </a:r>
            <a:r>
              <a:rPr sz="1250" b="1" spc="-75" dirty="0">
                <a:latin typeface="Arial"/>
                <a:cs typeface="Arial"/>
              </a:rPr>
              <a:t> </a:t>
            </a:r>
            <a:r>
              <a:rPr sz="1250" b="1" spc="-5" dirty="0">
                <a:latin typeface="Arial"/>
                <a:cs typeface="Arial"/>
              </a:rPr>
              <a:t>Analysis</a:t>
            </a:r>
            <a:endParaRPr sz="125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10"/>
              </a:spcBef>
            </a:pPr>
            <a:r>
              <a:rPr sz="950" b="1" dirty="0">
                <a:latin typeface="Arial"/>
                <a:cs typeface="Arial"/>
              </a:rPr>
              <a:t>-</a:t>
            </a:r>
            <a:r>
              <a:rPr sz="950" b="1" spc="-50" dirty="0">
                <a:latin typeface="Arial"/>
                <a:cs typeface="Arial"/>
              </a:rPr>
              <a:t> </a:t>
            </a:r>
            <a:r>
              <a:rPr sz="950" spc="-5" dirty="0">
                <a:latin typeface="Arial MT"/>
                <a:cs typeface="Arial MT"/>
              </a:rPr>
              <a:t>Hypotheses</a:t>
            </a:r>
            <a:endParaRPr sz="950" dirty="0">
              <a:latin typeface="Arial MT"/>
              <a:cs typeface="Arial MT"/>
            </a:endParaRPr>
          </a:p>
          <a:p>
            <a:pPr marL="1000125" indent="-73660">
              <a:lnSpc>
                <a:spcPct val="100000"/>
              </a:lnSpc>
              <a:buChar char="-"/>
              <a:tabLst>
                <a:tab pos="1000760" algn="l"/>
              </a:tabLst>
            </a:pPr>
            <a:r>
              <a:rPr sz="950" spc="-5" dirty="0">
                <a:latin typeface="Arial MT"/>
                <a:cs typeface="Arial MT"/>
              </a:rPr>
              <a:t>Categorica</a:t>
            </a:r>
            <a:r>
              <a:rPr sz="950" dirty="0">
                <a:latin typeface="Arial MT"/>
                <a:cs typeface="Arial MT"/>
              </a:rPr>
              <a:t>l</a:t>
            </a:r>
            <a:r>
              <a:rPr sz="950" spc="-5" dirty="0">
                <a:latin typeface="Arial MT"/>
                <a:cs typeface="Arial MT"/>
              </a:rPr>
              <a:t> Features</a:t>
            </a:r>
            <a:endParaRPr sz="950" dirty="0">
              <a:latin typeface="Arial MT"/>
              <a:cs typeface="Arial MT"/>
            </a:endParaRPr>
          </a:p>
          <a:p>
            <a:pPr marL="1000125" indent="-73660">
              <a:lnSpc>
                <a:spcPct val="100000"/>
              </a:lnSpc>
              <a:buChar char="-"/>
              <a:tabLst>
                <a:tab pos="1000760" algn="l"/>
              </a:tabLst>
            </a:pPr>
            <a:r>
              <a:rPr sz="950" spc="-5" dirty="0">
                <a:latin typeface="Arial MT"/>
                <a:cs typeface="Arial MT"/>
              </a:rPr>
              <a:t>Continuou</a:t>
            </a:r>
            <a:r>
              <a:rPr sz="950" dirty="0">
                <a:latin typeface="Arial MT"/>
                <a:cs typeface="Arial MT"/>
              </a:rPr>
              <a:t>s</a:t>
            </a:r>
            <a:r>
              <a:rPr sz="950" spc="-5" dirty="0">
                <a:latin typeface="Arial MT"/>
                <a:cs typeface="Arial MT"/>
              </a:rPr>
              <a:t> Features</a:t>
            </a:r>
            <a:endParaRPr sz="950" dirty="0">
              <a:latin typeface="Arial MT"/>
              <a:cs typeface="Arial MT"/>
            </a:endParaRPr>
          </a:p>
          <a:p>
            <a:pPr marL="1000125" indent="-73660">
              <a:lnSpc>
                <a:spcPts val="1135"/>
              </a:lnSpc>
              <a:buChar char="-"/>
              <a:tabLst>
                <a:tab pos="1000760" algn="l"/>
              </a:tabLst>
            </a:pPr>
            <a:r>
              <a:rPr sz="950" spc="-5" dirty="0">
                <a:latin typeface="Arial MT"/>
                <a:cs typeface="Arial MT"/>
              </a:rPr>
              <a:t>ED</a:t>
            </a:r>
            <a:r>
              <a:rPr sz="950" dirty="0">
                <a:latin typeface="Arial MT"/>
                <a:cs typeface="Arial MT"/>
              </a:rPr>
              <a:t>A</a:t>
            </a:r>
            <a:r>
              <a:rPr sz="950" spc="-5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Conclusio</a:t>
            </a:r>
            <a:r>
              <a:rPr sz="950" dirty="0">
                <a:latin typeface="Arial MT"/>
                <a:cs typeface="Arial MT"/>
              </a:rPr>
              <a:t>n</a:t>
            </a:r>
            <a:r>
              <a:rPr sz="950" spc="-5" dirty="0">
                <a:latin typeface="Arial MT"/>
                <a:cs typeface="Arial MT"/>
              </a:rPr>
              <a:t> an</a:t>
            </a:r>
            <a:r>
              <a:rPr sz="950" dirty="0">
                <a:latin typeface="Arial MT"/>
                <a:cs typeface="Arial MT"/>
              </a:rPr>
              <a:t>d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75" dirty="0">
                <a:latin typeface="Arial MT"/>
                <a:cs typeface="Arial MT"/>
              </a:rPr>
              <a:t>V</a:t>
            </a:r>
            <a:r>
              <a:rPr sz="950" spc="-5" dirty="0">
                <a:latin typeface="Arial MT"/>
                <a:cs typeface="Arial MT"/>
              </a:rPr>
              <a:t>alidatin</a:t>
            </a:r>
            <a:r>
              <a:rPr sz="950" dirty="0">
                <a:latin typeface="Arial MT"/>
                <a:cs typeface="Arial MT"/>
              </a:rPr>
              <a:t>g</a:t>
            </a:r>
            <a:r>
              <a:rPr sz="950" spc="-5" dirty="0">
                <a:latin typeface="Arial MT"/>
                <a:cs typeface="Arial MT"/>
              </a:rPr>
              <a:t> Hypotheses</a:t>
            </a:r>
            <a:endParaRPr sz="950" dirty="0">
              <a:latin typeface="Arial MT"/>
              <a:cs typeface="Arial MT"/>
            </a:endParaRPr>
          </a:p>
          <a:p>
            <a:pPr marL="469900" indent="-324485">
              <a:lnSpc>
                <a:spcPts val="1495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250" b="1" spc="-5" dirty="0">
                <a:latin typeface="Arial"/>
                <a:cs typeface="Arial"/>
              </a:rPr>
              <a:t>Data</a:t>
            </a:r>
            <a:r>
              <a:rPr sz="1250" b="1" spc="-50" dirty="0">
                <a:latin typeface="Arial"/>
                <a:cs typeface="Arial"/>
              </a:rPr>
              <a:t> </a:t>
            </a:r>
            <a:r>
              <a:rPr sz="1250" b="1" dirty="0">
                <a:latin typeface="Arial"/>
                <a:cs typeface="Arial"/>
              </a:rPr>
              <a:t>Manipulation</a:t>
            </a:r>
            <a:endParaRPr sz="125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15"/>
              </a:spcBef>
            </a:pPr>
            <a:r>
              <a:rPr sz="950" b="1" dirty="0">
                <a:latin typeface="Arial"/>
                <a:cs typeface="Arial"/>
              </a:rPr>
              <a:t>-</a:t>
            </a:r>
            <a:r>
              <a:rPr sz="950" b="1" spc="-35" dirty="0">
                <a:latin typeface="Arial"/>
                <a:cs typeface="Arial"/>
              </a:rPr>
              <a:t> </a:t>
            </a:r>
            <a:r>
              <a:rPr sz="950" spc="-5" dirty="0">
                <a:latin typeface="Arial MT"/>
                <a:cs typeface="Arial MT"/>
              </a:rPr>
              <a:t>Feature</a:t>
            </a:r>
            <a:r>
              <a:rPr sz="950" spc="-3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Engineering</a:t>
            </a:r>
            <a:endParaRPr sz="950" dirty="0">
              <a:latin typeface="Arial MT"/>
              <a:cs typeface="Arial MT"/>
            </a:endParaRPr>
          </a:p>
          <a:p>
            <a:pPr marL="1000125" indent="-73660">
              <a:lnSpc>
                <a:spcPct val="100000"/>
              </a:lnSpc>
              <a:buChar char="-"/>
              <a:tabLst>
                <a:tab pos="1000760" algn="l"/>
              </a:tabLst>
            </a:pPr>
            <a:r>
              <a:rPr sz="950" spc="-5" dirty="0">
                <a:latin typeface="Arial MT"/>
                <a:cs typeface="Arial MT"/>
              </a:rPr>
              <a:t>Outlier</a:t>
            </a:r>
            <a:r>
              <a:rPr sz="950" spc="-2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Detection</a:t>
            </a:r>
            <a:r>
              <a:rPr sz="950" spc="-2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and</a:t>
            </a:r>
            <a:r>
              <a:rPr sz="950" spc="-4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Treatment</a:t>
            </a:r>
            <a:endParaRPr sz="950" dirty="0">
              <a:latin typeface="Arial MT"/>
              <a:cs typeface="Arial MT"/>
            </a:endParaRPr>
          </a:p>
          <a:p>
            <a:pPr marL="1000125" indent="-73660">
              <a:lnSpc>
                <a:spcPct val="100000"/>
              </a:lnSpc>
              <a:buChar char="-"/>
              <a:tabLst>
                <a:tab pos="1000760" algn="l"/>
              </a:tabLst>
            </a:pPr>
            <a:r>
              <a:rPr sz="950" spc="-5" dirty="0">
                <a:latin typeface="Arial MT"/>
                <a:cs typeface="Arial MT"/>
              </a:rPr>
              <a:t>Feature</a:t>
            </a:r>
            <a:r>
              <a:rPr sz="950" spc="-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Scaling</a:t>
            </a:r>
            <a:endParaRPr sz="950" dirty="0">
              <a:latin typeface="Arial MT"/>
              <a:cs typeface="Arial MT"/>
            </a:endParaRPr>
          </a:p>
          <a:p>
            <a:pPr marL="1000125" indent="-73660">
              <a:lnSpc>
                <a:spcPts val="1135"/>
              </a:lnSpc>
              <a:buChar char="-"/>
              <a:tabLst>
                <a:tab pos="1000760" algn="l"/>
              </a:tabLst>
            </a:pPr>
            <a:r>
              <a:rPr sz="950" spc="-5" dirty="0">
                <a:latin typeface="Arial MT"/>
                <a:cs typeface="Arial MT"/>
              </a:rPr>
              <a:t>Categorical</a:t>
            </a:r>
            <a:r>
              <a:rPr sz="950" spc="-3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Data</a:t>
            </a:r>
            <a:r>
              <a:rPr sz="950" spc="-3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Encoding</a:t>
            </a:r>
            <a:endParaRPr sz="950" dirty="0">
              <a:latin typeface="Arial MT"/>
              <a:cs typeface="Arial MT"/>
            </a:endParaRPr>
          </a:p>
          <a:p>
            <a:pPr marL="469900" indent="-324485">
              <a:lnSpc>
                <a:spcPts val="1495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250" b="1" dirty="0">
                <a:latin typeface="Arial"/>
                <a:cs typeface="Arial"/>
              </a:rPr>
              <a:t>Modeling</a:t>
            </a:r>
            <a:endParaRPr sz="125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10"/>
              </a:spcBef>
            </a:pPr>
            <a:r>
              <a:rPr sz="950" b="1" dirty="0">
                <a:latin typeface="Arial"/>
                <a:cs typeface="Arial"/>
              </a:rPr>
              <a:t>-</a:t>
            </a:r>
            <a:r>
              <a:rPr sz="950" b="1" spc="-30" dirty="0">
                <a:latin typeface="Arial"/>
                <a:cs typeface="Arial"/>
              </a:rPr>
              <a:t> </a:t>
            </a:r>
            <a:r>
              <a:rPr sz="950" spc="-10" dirty="0">
                <a:latin typeface="Arial MT"/>
                <a:cs typeface="Arial MT"/>
              </a:rPr>
              <a:t>Train</a:t>
            </a:r>
            <a:r>
              <a:rPr sz="950" spc="-40" dirty="0">
                <a:latin typeface="Arial MT"/>
                <a:cs typeface="Arial MT"/>
              </a:rPr>
              <a:t> </a:t>
            </a:r>
            <a:r>
              <a:rPr sz="950" spc="-30" dirty="0">
                <a:latin typeface="Arial MT"/>
                <a:cs typeface="Arial MT"/>
              </a:rPr>
              <a:t>Test</a:t>
            </a:r>
            <a:r>
              <a:rPr sz="950" spc="-2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Split</a:t>
            </a:r>
            <a:endParaRPr sz="950" dirty="0">
              <a:latin typeface="Arial MT"/>
              <a:cs typeface="Arial MT"/>
            </a:endParaRPr>
          </a:p>
          <a:p>
            <a:pPr marL="1000125" indent="-73660">
              <a:lnSpc>
                <a:spcPct val="100000"/>
              </a:lnSpc>
              <a:buChar char="-"/>
              <a:tabLst>
                <a:tab pos="1000760" algn="l"/>
              </a:tabLst>
            </a:pPr>
            <a:r>
              <a:rPr sz="950" spc="-5" dirty="0">
                <a:latin typeface="Arial MT"/>
                <a:cs typeface="Arial MT"/>
              </a:rPr>
              <a:t>Baseline</a:t>
            </a:r>
            <a:r>
              <a:rPr sz="950" spc="-25" dirty="0">
                <a:latin typeface="Arial MT"/>
                <a:cs typeface="Arial MT"/>
              </a:rPr>
              <a:t> </a:t>
            </a:r>
            <a:r>
              <a:rPr sz="950" dirty="0">
                <a:latin typeface="Arial MT"/>
                <a:cs typeface="Arial MT"/>
              </a:rPr>
              <a:t>Model</a:t>
            </a:r>
            <a:r>
              <a:rPr sz="950" spc="-20" dirty="0">
                <a:latin typeface="Arial MT"/>
                <a:cs typeface="Arial MT"/>
              </a:rPr>
              <a:t> </a:t>
            </a:r>
            <a:r>
              <a:rPr sz="950" dirty="0">
                <a:latin typeface="Arial MT"/>
                <a:cs typeface="Arial MT"/>
              </a:rPr>
              <a:t>-</a:t>
            </a:r>
            <a:r>
              <a:rPr sz="950" spc="-2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Decision</a:t>
            </a:r>
            <a:r>
              <a:rPr sz="950" spc="-3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Tree</a:t>
            </a:r>
            <a:endParaRPr sz="950" dirty="0">
              <a:latin typeface="Arial MT"/>
              <a:cs typeface="Arial MT"/>
            </a:endParaRPr>
          </a:p>
          <a:p>
            <a:pPr marL="1000125" indent="-73660">
              <a:lnSpc>
                <a:spcPct val="100000"/>
              </a:lnSpc>
              <a:buChar char="-"/>
              <a:tabLst>
                <a:tab pos="1000760" algn="l"/>
              </a:tabLst>
            </a:pPr>
            <a:r>
              <a:rPr sz="950" spc="-5" dirty="0">
                <a:latin typeface="Arial MT"/>
                <a:cs typeface="Arial MT"/>
              </a:rPr>
              <a:t>Random</a:t>
            </a:r>
            <a:r>
              <a:rPr sz="950" spc="-3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Forest</a:t>
            </a:r>
            <a:r>
              <a:rPr sz="950" spc="-35" dirty="0">
                <a:latin typeface="Arial MT"/>
                <a:cs typeface="Arial MT"/>
              </a:rPr>
              <a:t> </a:t>
            </a:r>
            <a:r>
              <a:rPr sz="950" dirty="0">
                <a:latin typeface="Arial MT"/>
                <a:cs typeface="Arial MT"/>
              </a:rPr>
              <a:t>Model</a:t>
            </a:r>
          </a:p>
          <a:p>
            <a:pPr marL="1000125" indent="-73660">
              <a:lnSpc>
                <a:spcPct val="100000"/>
              </a:lnSpc>
              <a:buChar char="-"/>
              <a:tabLst>
                <a:tab pos="1000760" algn="l"/>
              </a:tabLst>
            </a:pPr>
            <a:r>
              <a:rPr sz="950" spc="-5" dirty="0">
                <a:latin typeface="Arial MT"/>
                <a:cs typeface="Arial MT"/>
              </a:rPr>
              <a:t>Random</a:t>
            </a:r>
            <a:r>
              <a:rPr sz="950" spc="-2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Forest</a:t>
            </a:r>
            <a:r>
              <a:rPr sz="950" spc="-2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Hyperparameter</a:t>
            </a:r>
            <a:r>
              <a:rPr sz="950" spc="-35" dirty="0">
                <a:latin typeface="Arial MT"/>
                <a:cs typeface="Arial MT"/>
              </a:rPr>
              <a:t> </a:t>
            </a:r>
            <a:r>
              <a:rPr sz="950" spc="-15" dirty="0">
                <a:latin typeface="Arial MT"/>
                <a:cs typeface="Arial MT"/>
              </a:rPr>
              <a:t>Tuning</a:t>
            </a:r>
            <a:endParaRPr sz="950" dirty="0">
              <a:latin typeface="Arial MT"/>
              <a:cs typeface="Arial MT"/>
            </a:endParaRPr>
          </a:p>
          <a:p>
            <a:pPr marL="1000125" indent="-73660">
              <a:lnSpc>
                <a:spcPts val="1135"/>
              </a:lnSpc>
              <a:buChar char="-"/>
              <a:tabLst>
                <a:tab pos="1000760" algn="l"/>
              </a:tabLst>
            </a:pPr>
            <a:r>
              <a:rPr sz="950" spc="-5" dirty="0">
                <a:latin typeface="Arial MT"/>
                <a:cs typeface="Arial MT"/>
              </a:rPr>
              <a:t>Random</a:t>
            </a:r>
            <a:r>
              <a:rPr sz="950" spc="-3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Forest</a:t>
            </a:r>
            <a:r>
              <a:rPr sz="950" spc="-2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Feature</a:t>
            </a:r>
            <a:r>
              <a:rPr sz="950" spc="-2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Importance</a:t>
            </a:r>
            <a:endParaRPr sz="950" dirty="0">
              <a:latin typeface="Arial MT"/>
              <a:cs typeface="Arial MT"/>
            </a:endParaRPr>
          </a:p>
          <a:p>
            <a:pPr marL="469900" indent="-324485">
              <a:lnSpc>
                <a:spcPts val="1495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250" b="1" dirty="0">
                <a:latin typeface="Arial"/>
                <a:cs typeface="Arial"/>
              </a:rPr>
              <a:t>Model</a:t>
            </a:r>
            <a:r>
              <a:rPr sz="1250" b="1" spc="-30" dirty="0">
                <a:latin typeface="Arial"/>
                <a:cs typeface="Arial"/>
              </a:rPr>
              <a:t> </a:t>
            </a:r>
            <a:r>
              <a:rPr sz="1250" b="1" spc="-5" dirty="0">
                <a:latin typeface="Arial"/>
                <a:cs typeface="Arial"/>
              </a:rPr>
              <a:t>Performance</a:t>
            </a:r>
            <a:r>
              <a:rPr sz="1250" b="1" spc="-25" dirty="0">
                <a:latin typeface="Arial"/>
                <a:cs typeface="Arial"/>
              </a:rPr>
              <a:t> </a:t>
            </a:r>
            <a:r>
              <a:rPr sz="1250" b="1" spc="-5" dirty="0">
                <a:latin typeface="Arial"/>
                <a:cs typeface="Arial"/>
              </a:rPr>
              <a:t>and</a:t>
            </a:r>
            <a:r>
              <a:rPr sz="1250" b="1" spc="-25" dirty="0">
                <a:latin typeface="Arial"/>
                <a:cs typeface="Arial"/>
              </a:rPr>
              <a:t> </a:t>
            </a:r>
            <a:r>
              <a:rPr sz="1250" b="1" spc="-5" dirty="0">
                <a:latin typeface="Arial"/>
                <a:cs typeface="Arial"/>
              </a:rPr>
              <a:t>Evaluation</a:t>
            </a:r>
            <a:endParaRPr sz="125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10"/>
              </a:spcBef>
            </a:pPr>
            <a:r>
              <a:rPr sz="950" b="1" dirty="0">
                <a:latin typeface="Arial"/>
                <a:cs typeface="Arial"/>
              </a:rPr>
              <a:t>-</a:t>
            </a:r>
            <a:r>
              <a:rPr sz="950" b="1" spc="-20" dirty="0">
                <a:latin typeface="Arial"/>
                <a:cs typeface="Arial"/>
              </a:rPr>
              <a:t> </a:t>
            </a:r>
            <a:r>
              <a:rPr sz="950" spc="-10" dirty="0">
                <a:latin typeface="Arial MT"/>
                <a:cs typeface="Arial MT"/>
              </a:rPr>
              <a:t>Visualizing</a:t>
            </a:r>
            <a:r>
              <a:rPr sz="950" spc="-20" dirty="0">
                <a:latin typeface="Arial MT"/>
                <a:cs typeface="Arial MT"/>
              </a:rPr>
              <a:t> </a:t>
            </a:r>
            <a:r>
              <a:rPr sz="950" dirty="0">
                <a:latin typeface="Arial MT"/>
                <a:cs typeface="Arial MT"/>
              </a:rPr>
              <a:t>Model</a:t>
            </a:r>
            <a:r>
              <a:rPr sz="950" spc="-1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Performances</a:t>
            </a:r>
            <a:endParaRPr sz="950" dirty="0">
              <a:latin typeface="Arial MT"/>
              <a:cs typeface="Arial MT"/>
            </a:endParaRPr>
          </a:p>
          <a:p>
            <a:pPr marL="1000125" indent="-73660">
              <a:lnSpc>
                <a:spcPct val="100000"/>
              </a:lnSpc>
              <a:buChar char="-"/>
              <a:tabLst>
                <a:tab pos="1000760" algn="l"/>
              </a:tabLst>
            </a:pPr>
            <a:r>
              <a:rPr sz="950" spc="-5" dirty="0">
                <a:latin typeface="Arial MT"/>
                <a:cs typeface="Arial MT"/>
              </a:rPr>
              <a:t>Random</a:t>
            </a:r>
            <a:r>
              <a:rPr sz="950" spc="-2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Forest</a:t>
            </a:r>
            <a:r>
              <a:rPr sz="950" spc="-20" dirty="0">
                <a:latin typeface="Arial MT"/>
                <a:cs typeface="Arial MT"/>
              </a:rPr>
              <a:t> </a:t>
            </a:r>
            <a:r>
              <a:rPr sz="950" dirty="0">
                <a:latin typeface="Arial MT"/>
                <a:cs typeface="Arial MT"/>
              </a:rPr>
              <a:t>vs</a:t>
            </a:r>
            <a:r>
              <a:rPr sz="950" spc="-2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Baseline</a:t>
            </a:r>
            <a:r>
              <a:rPr sz="950" spc="-25" dirty="0">
                <a:latin typeface="Arial MT"/>
                <a:cs typeface="Arial MT"/>
              </a:rPr>
              <a:t> </a:t>
            </a:r>
            <a:r>
              <a:rPr sz="950" dirty="0">
                <a:latin typeface="Arial MT"/>
                <a:cs typeface="Arial MT"/>
              </a:rPr>
              <a:t>Model</a:t>
            </a:r>
          </a:p>
          <a:p>
            <a:pPr marL="1033780" indent="-74295">
              <a:lnSpc>
                <a:spcPts val="1135"/>
              </a:lnSpc>
              <a:buChar char="-"/>
              <a:tabLst>
                <a:tab pos="1034415" algn="l"/>
              </a:tabLst>
            </a:pPr>
            <a:r>
              <a:rPr sz="950" spc="-5" dirty="0">
                <a:latin typeface="Arial MT"/>
                <a:cs typeface="Arial MT"/>
              </a:rPr>
              <a:t>Random</a:t>
            </a:r>
            <a:r>
              <a:rPr sz="950" spc="-1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Forest</a:t>
            </a:r>
            <a:r>
              <a:rPr sz="950" spc="-25" dirty="0">
                <a:latin typeface="Arial MT"/>
                <a:cs typeface="Arial MT"/>
              </a:rPr>
              <a:t> </a:t>
            </a:r>
            <a:r>
              <a:rPr sz="950" spc="-15" dirty="0">
                <a:latin typeface="Arial MT"/>
                <a:cs typeface="Arial MT"/>
              </a:rPr>
              <a:t>Tuned</a:t>
            </a:r>
            <a:r>
              <a:rPr sz="950" spc="-10" dirty="0">
                <a:latin typeface="Arial MT"/>
                <a:cs typeface="Arial MT"/>
              </a:rPr>
              <a:t> </a:t>
            </a:r>
            <a:r>
              <a:rPr sz="950" dirty="0">
                <a:latin typeface="Arial MT"/>
                <a:cs typeface="Arial MT"/>
              </a:rPr>
              <a:t>vs</a:t>
            </a:r>
            <a:r>
              <a:rPr sz="950" spc="-1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Baseline</a:t>
            </a:r>
            <a:r>
              <a:rPr sz="950" spc="-1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and</a:t>
            </a:r>
            <a:r>
              <a:rPr sz="950" spc="-1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Random</a:t>
            </a:r>
            <a:r>
              <a:rPr sz="950" spc="-1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Forest</a:t>
            </a:r>
            <a:r>
              <a:rPr sz="950" spc="-10" dirty="0">
                <a:latin typeface="Arial MT"/>
                <a:cs typeface="Arial MT"/>
              </a:rPr>
              <a:t> </a:t>
            </a:r>
            <a:r>
              <a:rPr sz="950" dirty="0">
                <a:latin typeface="Arial MT"/>
                <a:cs typeface="Arial MT"/>
              </a:rPr>
              <a:t>Models</a:t>
            </a:r>
          </a:p>
          <a:p>
            <a:pPr marL="469900" indent="-324485">
              <a:lnSpc>
                <a:spcPts val="1495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250" b="1" spc="-5" dirty="0">
                <a:latin typeface="Arial"/>
                <a:cs typeface="Arial"/>
              </a:rPr>
              <a:t>Store</a:t>
            </a:r>
            <a:r>
              <a:rPr sz="1250" b="1" spc="-30" dirty="0">
                <a:latin typeface="Arial"/>
                <a:cs typeface="Arial"/>
              </a:rPr>
              <a:t> </a:t>
            </a:r>
            <a:r>
              <a:rPr sz="1250" b="1" spc="-5" dirty="0">
                <a:latin typeface="Arial"/>
                <a:cs typeface="Arial"/>
              </a:rPr>
              <a:t>wise</a:t>
            </a:r>
            <a:r>
              <a:rPr sz="1250" b="1" spc="-25" dirty="0">
                <a:latin typeface="Arial"/>
                <a:cs typeface="Arial"/>
              </a:rPr>
              <a:t> </a:t>
            </a:r>
            <a:r>
              <a:rPr sz="1250" b="1" spc="-5" dirty="0">
                <a:latin typeface="Arial"/>
                <a:cs typeface="Arial"/>
              </a:rPr>
              <a:t>Sales</a:t>
            </a:r>
            <a:r>
              <a:rPr sz="1250" b="1" spc="-25" dirty="0">
                <a:latin typeface="Arial"/>
                <a:cs typeface="Arial"/>
              </a:rPr>
              <a:t> </a:t>
            </a:r>
            <a:r>
              <a:rPr sz="1250" b="1" spc="-5" dirty="0">
                <a:latin typeface="Arial"/>
                <a:cs typeface="Arial"/>
              </a:rPr>
              <a:t>Predictions</a:t>
            </a:r>
            <a:endParaRPr sz="1250" dirty="0">
              <a:latin typeface="Arial"/>
              <a:cs typeface="Arial"/>
            </a:endParaRPr>
          </a:p>
          <a:p>
            <a:pPr marL="469900" indent="-324485">
              <a:lnSpc>
                <a:spcPct val="100000"/>
              </a:lnSpc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250" b="1" spc="-5" dirty="0">
                <a:latin typeface="Arial"/>
                <a:cs typeface="Arial"/>
              </a:rPr>
              <a:t>Conclusion</a:t>
            </a:r>
            <a:r>
              <a:rPr sz="1250" b="1" spc="-35" dirty="0">
                <a:latin typeface="Arial"/>
                <a:cs typeface="Arial"/>
              </a:rPr>
              <a:t> </a:t>
            </a:r>
            <a:r>
              <a:rPr sz="1250" b="1" spc="-5" dirty="0">
                <a:latin typeface="Arial"/>
                <a:cs typeface="Arial"/>
              </a:rPr>
              <a:t>and</a:t>
            </a:r>
            <a:r>
              <a:rPr sz="1250" b="1" spc="-35" dirty="0">
                <a:latin typeface="Arial"/>
                <a:cs typeface="Arial"/>
              </a:rPr>
              <a:t> </a:t>
            </a:r>
            <a:r>
              <a:rPr sz="1250" b="1" spc="-5" dirty="0">
                <a:latin typeface="Arial"/>
                <a:cs typeface="Arial"/>
              </a:rPr>
              <a:t>Recommendations</a:t>
            </a:r>
            <a:endParaRPr sz="12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4525" y="141533"/>
            <a:ext cx="7410275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Exploratory</a:t>
            </a:r>
            <a:r>
              <a:rPr spc="-55" dirty="0"/>
              <a:t> </a:t>
            </a:r>
            <a:r>
              <a:rPr spc="-5" dirty="0"/>
              <a:t>Data</a:t>
            </a:r>
            <a:r>
              <a:rPr spc="-120" dirty="0"/>
              <a:t> </a:t>
            </a:r>
            <a:r>
              <a:rPr spc="-5" dirty="0"/>
              <a:t>Analysis</a:t>
            </a:r>
            <a:r>
              <a:rPr lang="en-IN" spc="-5" dirty="0"/>
              <a:t>(EDA)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14525" y="549654"/>
            <a:ext cx="7653655" cy="4288097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600" b="1" spc="-5" dirty="0">
                <a:latin typeface="Arial"/>
                <a:cs typeface="Arial"/>
              </a:rPr>
              <a:t>Hypotheses</a:t>
            </a:r>
            <a:endParaRPr sz="1600" dirty="0">
              <a:latin typeface="Arial"/>
              <a:cs typeface="Arial"/>
            </a:endParaRPr>
          </a:p>
          <a:p>
            <a:pPr marL="12700" marR="330835">
              <a:lnSpc>
                <a:spcPct val="114999"/>
              </a:lnSpc>
              <a:spcBef>
                <a:spcPts val="65"/>
              </a:spcBef>
            </a:pPr>
            <a:r>
              <a:rPr sz="1300" dirty="0">
                <a:latin typeface="Arial MT"/>
                <a:cs typeface="Arial MT"/>
              </a:rPr>
              <a:t>Just </a:t>
            </a:r>
            <a:r>
              <a:rPr sz="1300" spc="-5" dirty="0">
                <a:latin typeface="Arial MT"/>
                <a:cs typeface="Arial MT"/>
              </a:rPr>
              <a:t>by observing the head of the dataset and understanding the features involved in it, the following </a:t>
            </a:r>
            <a:r>
              <a:rPr sz="1300" spc="-35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hypotheses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could</a:t>
            </a:r>
            <a:r>
              <a:rPr sz="1300" spc="-5" dirty="0">
                <a:latin typeface="Arial MT"/>
                <a:cs typeface="Arial MT"/>
              </a:rPr>
              <a:t> be framed:</a:t>
            </a:r>
            <a:endParaRPr sz="13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 dirty="0">
              <a:latin typeface="Arial MT"/>
              <a:cs typeface="Arial MT"/>
            </a:endParaRPr>
          </a:p>
          <a:p>
            <a:pPr marL="469900" marR="189230" indent="-328295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300" spc="-5" dirty="0">
                <a:latin typeface="Arial MT"/>
                <a:cs typeface="Arial MT"/>
              </a:rPr>
              <a:t>There's </a:t>
            </a:r>
            <a:r>
              <a:rPr sz="1300" dirty="0">
                <a:latin typeface="Arial MT"/>
                <a:cs typeface="Arial MT"/>
              </a:rPr>
              <a:t>a </a:t>
            </a:r>
            <a:r>
              <a:rPr sz="1300" spc="-5" dirty="0">
                <a:latin typeface="Arial MT"/>
                <a:cs typeface="Arial MT"/>
              </a:rPr>
              <a:t>feature </a:t>
            </a:r>
            <a:r>
              <a:rPr sz="1300" dirty="0">
                <a:latin typeface="Arial MT"/>
                <a:cs typeface="Arial MT"/>
              </a:rPr>
              <a:t>called </a:t>
            </a:r>
            <a:r>
              <a:rPr sz="1300" spc="-10" dirty="0">
                <a:latin typeface="Arial MT"/>
                <a:cs typeface="Arial MT"/>
              </a:rPr>
              <a:t>"DayOfWeek" </a:t>
            </a:r>
            <a:r>
              <a:rPr sz="1300" spc="-5" dirty="0">
                <a:latin typeface="Arial MT"/>
                <a:cs typeface="Arial MT"/>
              </a:rPr>
              <a:t>with the </a:t>
            </a:r>
            <a:r>
              <a:rPr sz="1300" dirty="0">
                <a:latin typeface="Arial MT"/>
                <a:cs typeface="Arial MT"/>
              </a:rPr>
              <a:t>values </a:t>
            </a:r>
            <a:r>
              <a:rPr sz="1300" spc="-5" dirty="0">
                <a:latin typeface="Arial MT"/>
                <a:cs typeface="Arial MT"/>
              </a:rPr>
              <a:t>1-7 denoting each day of the week. There </a:t>
            </a:r>
            <a:r>
              <a:rPr sz="1300" spc="-35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would be </a:t>
            </a:r>
            <a:r>
              <a:rPr sz="1300" dirty="0">
                <a:latin typeface="Arial MT"/>
                <a:cs typeface="Arial MT"/>
              </a:rPr>
              <a:t>a </a:t>
            </a:r>
            <a:r>
              <a:rPr sz="1300" spc="-5" dirty="0">
                <a:latin typeface="Arial MT"/>
                <a:cs typeface="Arial MT"/>
              </a:rPr>
              <a:t>week </a:t>
            </a:r>
            <a:r>
              <a:rPr sz="1300" spc="-10" dirty="0">
                <a:latin typeface="Arial MT"/>
                <a:cs typeface="Arial MT"/>
              </a:rPr>
              <a:t>off </a:t>
            </a:r>
            <a:r>
              <a:rPr sz="1300" spc="-5" dirty="0">
                <a:latin typeface="Arial MT"/>
                <a:cs typeface="Arial MT"/>
              </a:rPr>
              <a:t>probably Sunday when the </a:t>
            </a:r>
            <a:r>
              <a:rPr sz="1300" dirty="0">
                <a:latin typeface="Arial MT"/>
                <a:cs typeface="Arial MT"/>
              </a:rPr>
              <a:t>stores </a:t>
            </a:r>
            <a:r>
              <a:rPr sz="1300" spc="-5" dirty="0">
                <a:latin typeface="Arial MT"/>
                <a:cs typeface="Arial MT"/>
              </a:rPr>
              <a:t>would be </a:t>
            </a:r>
            <a:r>
              <a:rPr sz="1300" dirty="0">
                <a:latin typeface="Arial MT"/>
                <a:cs typeface="Arial MT"/>
              </a:rPr>
              <a:t>closed </a:t>
            </a:r>
            <a:r>
              <a:rPr sz="1300" spc="-5" dirty="0">
                <a:latin typeface="Arial MT"/>
                <a:cs typeface="Arial MT"/>
              </a:rPr>
              <a:t>and we would get low 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overall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sales.</a:t>
            </a: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12121"/>
              </a:buClr>
              <a:buFont typeface="Arial MT"/>
              <a:buChar char="●"/>
            </a:pPr>
            <a:endParaRPr sz="1350" dirty="0">
              <a:latin typeface="Arial MT"/>
              <a:cs typeface="Arial MT"/>
            </a:endParaRPr>
          </a:p>
          <a:p>
            <a:pPr marL="469900" indent="-328295">
              <a:lnSpc>
                <a:spcPct val="100000"/>
              </a:lnSpc>
              <a:spcBef>
                <a:spcPts val="5"/>
              </a:spcBef>
              <a:buChar char="●"/>
              <a:tabLst>
                <a:tab pos="469265" algn="l"/>
                <a:tab pos="469900" algn="l"/>
              </a:tabLst>
            </a:pPr>
            <a:r>
              <a:rPr sz="1300" spc="-5" dirty="0">
                <a:latin typeface="Arial MT"/>
                <a:cs typeface="Arial MT"/>
              </a:rPr>
              <a:t>Customers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would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have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positive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correlation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with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Sales.</a:t>
            </a:r>
            <a:endParaRPr sz="13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12121"/>
              </a:buClr>
              <a:buFont typeface="Arial MT"/>
              <a:buChar char="●"/>
            </a:pPr>
            <a:endParaRPr sz="1350" dirty="0">
              <a:latin typeface="Arial MT"/>
              <a:cs typeface="Arial MT"/>
            </a:endParaRPr>
          </a:p>
          <a:p>
            <a:pPr marL="469900" marR="5080" indent="-328295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300" spc="-5" dirty="0">
                <a:latin typeface="Arial MT"/>
                <a:cs typeface="Arial MT"/>
              </a:rPr>
              <a:t>The Store type and Assortment </a:t>
            </a:r>
            <a:r>
              <a:rPr sz="1300" dirty="0">
                <a:latin typeface="Arial MT"/>
                <a:cs typeface="Arial MT"/>
              </a:rPr>
              <a:t>strategy </a:t>
            </a:r>
            <a:r>
              <a:rPr sz="1300" spc="-5" dirty="0">
                <a:latin typeface="Arial MT"/>
                <a:cs typeface="Arial MT"/>
              </a:rPr>
              <a:t>involved would be having </a:t>
            </a:r>
            <a:r>
              <a:rPr sz="1300" dirty="0">
                <a:latin typeface="Arial MT"/>
                <a:cs typeface="Arial MT"/>
              </a:rPr>
              <a:t>a certain </a:t>
            </a:r>
            <a:r>
              <a:rPr sz="1300" spc="-10" dirty="0">
                <a:latin typeface="Arial MT"/>
                <a:cs typeface="Arial MT"/>
              </a:rPr>
              <a:t>effect </a:t>
            </a:r>
            <a:r>
              <a:rPr sz="1300" spc="-5" dirty="0">
                <a:latin typeface="Arial MT"/>
                <a:cs typeface="Arial MT"/>
              </a:rPr>
              <a:t>on </a:t>
            </a:r>
            <a:r>
              <a:rPr sz="1300" dirty="0">
                <a:latin typeface="Arial MT"/>
                <a:cs typeface="Arial MT"/>
              </a:rPr>
              <a:t>sales </a:t>
            </a:r>
            <a:r>
              <a:rPr sz="1300" spc="-5" dirty="0">
                <a:latin typeface="Arial MT"/>
                <a:cs typeface="Arial MT"/>
              </a:rPr>
              <a:t>as well. </a:t>
            </a:r>
            <a:r>
              <a:rPr sz="1300" spc="-35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Some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premium high quality products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would fetch </a:t>
            </a:r>
            <a:r>
              <a:rPr sz="1300" dirty="0">
                <a:latin typeface="Arial MT"/>
                <a:cs typeface="Arial MT"/>
              </a:rPr>
              <a:t>more</a:t>
            </a:r>
            <a:r>
              <a:rPr sz="1300" spc="-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revenue.</a:t>
            </a: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12121"/>
              </a:buClr>
              <a:buFont typeface="Arial MT"/>
              <a:buChar char="●"/>
            </a:pPr>
            <a:endParaRPr sz="1350" dirty="0">
              <a:latin typeface="Arial MT"/>
              <a:cs typeface="Arial MT"/>
            </a:endParaRPr>
          </a:p>
          <a:p>
            <a:pPr marL="469900" indent="-328295">
              <a:lnSpc>
                <a:spcPct val="100000"/>
              </a:lnSpc>
              <a:spcBef>
                <a:spcPts val="5"/>
              </a:spcBef>
              <a:buChar char="●"/>
              <a:tabLst>
                <a:tab pos="469265" algn="l"/>
                <a:tab pos="469900" algn="l"/>
              </a:tabLst>
            </a:pPr>
            <a:r>
              <a:rPr sz="1300" spc="-5" dirty="0">
                <a:latin typeface="Arial MT"/>
                <a:cs typeface="Arial MT"/>
              </a:rPr>
              <a:t>Promotion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should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be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having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a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positive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correlation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with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Sales.</a:t>
            </a:r>
            <a:endParaRPr sz="13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12121"/>
              </a:buClr>
              <a:buFont typeface="Arial MT"/>
              <a:buChar char="●"/>
            </a:pPr>
            <a:endParaRPr sz="1350" dirty="0">
              <a:latin typeface="Arial MT"/>
              <a:cs typeface="Arial MT"/>
            </a:endParaRPr>
          </a:p>
          <a:p>
            <a:pPr marL="469900" marR="521970" indent="-328295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300" spc="-5" dirty="0">
                <a:latin typeface="Arial MT"/>
                <a:cs typeface="Arial MT"/>
              </a:rPr>
              <a:t>Some </a:t>
            </a:r>
            <a:r>
              <a:rPr sz="1300" dirty="0">
                <a:latin typeface="Arial MT"/>
                <a:cs typeface="Arial MT"/>
              </a:rPr>
              <a:t>stores </a:t>
            </a:r>
            <a:r>
              <a:rPr sz="1300" spc="-5" dirty="0">
                <a:latin typeface="Arial MT"/>
                <a:cs typeface="Arial MT"/>
              </a:rPr>
              <a:t>are </a:t>
            </a:r>
            <a:r>
              <a:rPr sz="1300" dirty="0">
                <a:latin typeface="Arial MT"/>
                <a:cs typeface="Arial MT"/>
              </a:rPr>
              <a:t>closed </a:t>
            </a:r>
            <a:r>
              <a:rPr sz="1300" spc="-5" dirty="0">
                <a:latin typeface="Arial MT"/>
                <a:cs typeface="Arial MT"/>
              </a:rPr>
              <a:t>due to </a:t>
            </a:r>
            <a:r>
              <a:rPr sz="1300" dirty="0">
                <a:latin typeface="Arial MT"/>
                <a:cs typeface="Arial MT"/>
              </a:rPr>
              <a:t>refurbishment, </a:t>
            </a:r>
            <a:r>
              <a:rPr sz="1300" spc="-5" dirty="0">
                <a:latin typeface="Arial MT"/>
                <a:cs typeface="Arial MT"/>
              </a:rPr>
              <a:t>those would generate </a:t>
            </a:r>
            <a:r>
              <a:rPr sz="1300" dirty="0">
                <a:latin typeface="Arial MT"/>
                <a:cs typeface="Arial MT"/>
              </a:rPr>
              <a:t>0 revenue </a:t>
            </a:r>
            <a:r>
              <a:rPr sz="1300" spc="-5" dirty="0">
                <a:latin typeface="Arial MT"/>
                <a:cs typeface="Arial MT"/>
              </a:rPr>
              <a:t>for that time </a:t>
            </a:r>
            <a:r>
              <a:rPr sz="1300" spc="-35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period.</a:t>
            </a:r>
            <a:endParaRPr sz="13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212121"/>
              </a:buClr>
              <a:buFont typeface="Arial MT"/>
              <a:buChar char="●"/>
            </a:pPr>
            <a:endParaRPr sz="1350" dirty="0">
              <a:latin typeface="Arial MT"/>
              <a:cs typeface="Arial MT"/>
            </a:endParaRPr>
          </a:p>
          <a:p>
            <a:pPr marL="469900" marR="307975" indent="-328295">
              <a:lnSpc>
                <a:spcPct val="100000"/>
              </a:lnSpc>
              <a:buChar char="●"/>
              <a:tabLst>
                <a:tab pos="469265" algn="l"/>
                <a:tab pos="469900" algn="l"/>
              </a:tabLst>
            </a:pPr>
            <a:r>
              <a:rPr sz="1300" spc="-5" dirty="0">
                <a:latin typeface="Arial MT"/>
                <a:cs typeface="Arial MT"/>
              </a:rPr>
              <a:t>There would be </a:t>
            </a:r>
            <a:r>
              <a:rPr sz="1300" dirty="0">
                <a:latin typeface="Arial MT"/>
                <a:cs typeface="Arial MT"/>
              </a:rPr>
              <a:t>some seasonality </a:t>
            </a:r>
            <a:r>
              <a:rPr sz="1300" spc="-5" dirty="0">
                <a:latin typeface="Arial MT"/>
                <a:cs typeface="Arial MT"/>
              </a:rPr>
              <a:t>involved in the </a:t>
            </a:r>
            <a:r>
              <a:rPr sz="1300" dirty="0">
                <a:latin typeface="Arial MT"/>
                <a:cs typeface="Arial MT"/>
              </a:rPr>
              <a:t>sales </a:t>
            </a:r>
            <a:r>
              <a:rPr sz="1300" spc="-5" dirty="0">
                <a:latin typeface="Arial MT"/>
                <a:cs typeface="Arial MT"/>
              </a:rPr>
              <a:t>pattern, probably before holidays </a:t>
            </a:r>
            <a:r>
              <a:rPr sz="1300" dirty="0">
                <a:latin typeface="Arial MT"/>
                <a:cs typeface="Arial MT"/>
              </a:rPr>
              <a:t>sales </a:t>
            </a:r>
            <a:r>
              <a:rPr sz="1300" spc="-35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would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be high.</a:t>
            </a:r>
            <a:endParaRPr sz="13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4972" y="172096"/>
            <a:ext cx="3762374" cy="24955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24400" y="388871"/>
            <a:ext cx="3762374" cy="24955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4972" y="2590154"/>
            <a:ext cx="3762374" cy="249554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396259" y="2863595"/>
            <a:ext cx="4314825" cy="1808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marR="32384" indent="-328295" algn="just">
              <a:lnSpc>
                <a:spcPct val="100000"/>
              </a:lnSpc>
              <a:spcBef>
                <a:spcPts val="100"/>
              </a:spcBef>
              <a:buChar char="●"/>
              <a:tabLst>
                <a:tab pos="340995" algn="l"/>
              </a:tabLst>
            </a:pPr>
            <a:r>
              <a:rPr sz="1300" spc="-5" dirty="0">
                <a:latin typeface="Arial MT"/>
                <a:cs typeface="Arial MT"/>
              </a:rPr>
              <a:t>There were </a:t>
            </a:r>
            <a:r>
              <a:rPr sz="1300" dirty="0">
                <a:latin typeface="Arial MT"/>
                <a:cs typeface="Arial MT"/>
              </a:rPr>
              <a:t>more sales </a:t>
            </a:r>
            <a:r>
              <a:rPr sz="1300" spc="-5" dirty="0">
                <a:latin typeface="Arial MT"/>
                <a:cs typeface="Arial MT"/>
              </a:rPr>
              <a:t>on </a:t>
            </a:r>
            <a:r>
              <a:rPr sz="1300" spc="-15" dirty="0">
                <a:latin typeface="Arial MT"/>
                <a:cs typeface="Arial MT"/>
              </a:rPr>
              <a:t>Monday, </a:t>
            </a:r>
            <a:r>
              <a:rPr sz="1300" spc="-5" dirty="0">
                <a:latin typeface="Arial MT"/>
                <a:cs typeface="Arial MT"/>
              </a:rPr>
              <a:t>probably because </a:t>
            </a:r>
            <a:r>
              <a:rPr sz="1300" spc="-35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shops </a:t>
            </a:r>
            <a:r>
              <a:rPr sz="1300" spc="-5" dirty="0">
                <a:latin typeface="Arial MT"/>
                <a:cs typeface="Arial MT"/>
              </a:rPr>
              <a:t>generally </a:t>
            </a:r>
            <a:r>
              <a:rPr sz="1300" dirty="0">
                <a:latin typeface="Arial MT"/>
                <a:cs typeface="Arial MT"/>
              </a:rPr>
              <a:t>remain closed </a:t>
            </a:r>
            <a:r>
              <a:rPr sz="1300" spc="-5" dirty="0">
                <a:latin typeface="Arial MT"/>
                <a:cs typeface="Arial MT"/>
              </a:rPr>
              <a:t>on Sundays which had </a:t>
            </a:r>
            <a:r>
              <a:rPr sz="1300" spc="-35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the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lowest </a:t>
            </a:r>
            <a:r>
              <a:rPr sz="1300" dirty="0">
                <a:latin typeface="Arial MT"/>
                <a:cs typeface="Arial MT"/>
              </a:rPr>
              <a:t>sales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in </a:t>
            </a:r>
            <a:r>
              <a:rPr sz="1300" dirty="0">
                <a:latin typeface="Arial MT"/>
                <a:cs typeface="Arial MT"/>
              </a:rPr>
              <a:t>a</a:t>
            </a:r>
            <a:r>
              <a:rPr sz="1300" spc="-5" dirty="0">
                <a:latin typeface="Arial MT"/>
                <a:cs typeface="Arial MT"/>
              </a:rPr>
              <a:t> week.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●"/>
            </a:pPr>
            <a:endParaRPr sz="1350">
              <a:latin typeface="Arial MT"/>
              <a:cs typeface="Arial MT"/>
            </a:endParaRPr>
          </a:p>
          <a:p>
            <a:pPr marL="340995" indent="-328295">
              <a:lnSpc>
                <a:spcPct val="100000"/>
              </a:lnSpc>
              <a:buChar char="●"/>
              <a:tabLst>
                <a:tab pos="340360" algn="l"/>
                <a:tab pos="340995" algn="l"/>
              </a:tabLst>
            </a:pPr>
            <a:r>
              <a:rPr sz="1300" spc="-5" dirty="0">
                <a:latin typeface="Arial MT"/>
                <a:cs typeface="Arial MT"/>
              </a:rPr>
              <a:t>Promo</a:t>
            </a:r>
            <a:r>
              <a:rPr sz="1300" spc="-2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leads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to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more</a:t>
            </a:r>
            <a:r>
              <a:rPr sz="1300" spc="-2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sales.</a:t>
            </a: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●"/>
            </a:pPr>
            <a:endParaRPr sz="1350">
              <a:latin typeface="Arial MT"/>
              <a:cs typeface="Arial MT"/>
            </a:endParaRPr>
          </a:p>
          <a:p>
            <a:pPr marL="340360" marR="5080" indent="-328295">
              <a:lnSpc>
                <a:spcPct val="100000"/>
              </a:lnSpc>
              <a:buChar char="●"/>
              <a:tabLst>
                <a:tab pos="340360" algn="l"/>
                <a:tab pos="340995" algn="l"/>
              </a:tabLst>
            </a:pPr>
            <a:r>
              <a:rPr sz="1300" spc="-5" dirty="0">
                <a:latin typeface="Arial MT"/>
                <a:cs typeface="Arial MT"/>
              </a:rPr>
              <a:t>Normally all </a:t>
            </a:r>
            <a:r>
              <a:rPr sz="1300" dirty="0">
                <a:latin typeface="Arial MT"/>
                <a:cs typeface="Arial MT"/>
              </a:rPr>
              <a:t>stores, </a:t>
            </a:r>
            <a:r>
              <a:rPr sz="1300" spc="-5" dirty="0">
                <a:latin typeface="Arial MT"/>
                <a:cs typeface="Arial MT"/>
              </a:rPr>
              <a:t>with few exceptions, are </a:t>
            </a:r>
            <a:r>
              <a:rPr sz="1300" dirty="0">
                <a:latin typeface="Arial MT"/>
                <a:cs typeface="Arial MT"/>
              </a:rPr>
              <a:t>closed </a:t>
            </a:r>
            <a:r>
              <a:rPr sz="1300" spc="-5" dirty="0">
                <a:latin typeface="Arial MT"/>
                <a:cs typeface="Arial MT"/>
              </a:rPr>
              <a:t>on </a:t>
            </a:r>
            <a:r>
              <a:rPr sz="1300" spc="-35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state </a:t>
            </a:r>
            <a:r>
              <a:rPr sz="1300" spc="-5" dirty="0">
                <a:latin typeface="Arial MT"/>
                <a:cs typeface="Arial MT"/>
              </a:rPr>
              <a:t>holidays. Lowest of Sales were </a:t>
            </a:r>
            <a:r>
              <a:rPr sz="1300" dirty="0">
                <a:latin typeface="Arial MT"/>
                <a:cs typeface="Arial MT"/>
              </a:rPr>
              <a:t>seen </a:t>
            </a:r>
            <a:r>
              <a:rPr sz="1300" spc="-5" dirty="0">
                <a:latin typeface="Arial MT"/>
                <a:cs typeface="Arial MT"/>
              </a:rPr>
              <a:t>on </a:t>
            </a:r>
            <a:r>
              <a:rPr sz="1300" dirty="0">
                <a:latin typeface="Arial MT"/>
                <a:cs typeface="Arial MT"/>
              </a:rPr>
              <a:t>state </a:t>
            </a:r>
            <a:r>
              <a:rPr sz="1300" spc="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holidays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especially on</a:t>
            </a:r>
            <a:r>
              <a:rPr sz="1300" spc="-1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Christmas.</a:t>
            </a:r>
            <a:endParaRPr sz="1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7812" y="398100"/>
            <a:ext cx="3819524" cy="24955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1987" y="398100"/>
            <a:ext cx="3819524" cy="24955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52018" y="3127213"/>
            <a:ext cx="768477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22860" indent="-336550">
              <a:lnSpc>
                <a:spcPct val="100000"/>
              </a:lnSpc>
              <a:spcBef>
                <a:spcPts val="100"/>
              </a:spcBef>
              <a:buChar char="●"/>
              <a:tabLst>
                <a:tab pos="347980" algn="l"/>
                <a:tab pos="349250" algn="l"/>
              </a:tabLst>
            </a:pPr>
            <a:r>
              <a:rPr sz="1400" dirty="0">
                <a:latin typeface="Arial MT"/>
                <a:cs typeface="Arial MT"/>
              </a:rPr>
              <a:t>A </a:t>
            </a:r>
            <a:r>
              <a:rPr sz="1400" spc="-5" dirty="0">
                <a:latin typeface="Arial MT"/>
                <a:cs typeface="Arial MT"/>
              </a:rPr>
              <a:t>bar plot </a:t>
            </a:r>
            <a:r>
              <a:rPr sz="1400" dirty="0">
                <a:latin typeface="Arial MT"/>
                <a:cs typeface="Arial MT"/>
              </a:rPr>
              <a:t>represents </a:t>
            </a:r>
            <a:r>
              <a:rPr sz="1400" spc="-5" dirty="0">
                <a:latin typeface="Arial MT"/>
                <a:cs typeface="Arial MT"/>
              </a:rPr>
              <a:t>an estimate of </a:t>
            </a:r>
            <a:r>
              <a:rPr sz="1400" dirty="0">
                <a:latin typeface="Arial MT"/>
                <a:cs typeface="Arial MT"/>
              </a:rPr>
              <a:t>central </a:t>
            </a:r>
            <a:r>
              <a:rPr sz="1400" spc="-5" dirty="0">
                <a:latin typeface="Arial MT"/>
                <a:cs typeface="Arial MT"/>
              </a:rPr>
              <a:t>tendency for </a:t>
            </a:r>
            <a:r>
              <a:rPr sz="1400" dirty="0">
                <a:latin typeface="Arial MT"/>
                <a:cs typeface="Arial MT"/>
              </a:rPr>
              <a:t>a </a:t>
            </a:r>
            <a:r>
              <a:rPr sz="1400" spc="-5" dirty="0">
                <a:latin typeface="Arial MT"/>
                <a:cs typeface="Arial MT"/>
              </a:rPr>
              <a:t>numeric </a:t>
            </a:r>
            <a:r>
              <a:rPr sz="1400" dirty="0">
                <a:latin typeface="Arial MT"/>
                <a:cs typeface="Arial MT"/>
              </a:rPr>
              <a:t>variable </a:t>
            </a:r>
            <a:r>
              <a:rPr sz="1400" spc="-5" dirty="0">
                <a:latin typeface="Arial MT"/>
                <a:cs typeface="Arial MT"/>
              </a:rPr>
              <a:t>with the height of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each </a:t>
            </a:r>
            <a:r>
              <a:rPr sz="1400" dirty="0">
                <a:latin typeface="Arial MT"/>
                <a:cs typeface="Arial MT"/>
              </a:rPr>
              <a:t>rectangle. </a:t>
            </a:r>
            <a:r>
              <a:rPr sz="1400" spc="-5" dirty="0">
                <a:latin typeface="Arial MT"/>
                <a:cs typeface="Arial MT"/>
              </a:rPr>
              <a:t>Here, it </a:t>
            </a:r>
            <a:r>
              <a:rPr sz="1400" dirty="0">
                <a:latin typeface="Arial MT"/>
                <a:cs typeface="Arial MT"/>
              </a:rPr>
              <a:t>can </a:t>
            </a:r>
            <a:r>
              <a:rPr sz="1400" spc="-5" dirty="0">
                <a:latin typeface="Arial MT"/>
                <a:cs typeface="Arial MT"/>
              </a:rPr>
              <a:t>be </a:t>
            </a:r>
            <a:r>
              <a:rPr sz="1400" dirty="0">
                <a:latin typeface="Arial MT"/>
                <a:cs typeface="Arial MT"/>
              </a:rPr>
              <a:t>seen </a:t>
            </a:r>
            <a:r>
              <a:rPr sz="1400" spc="-5" dirty="0">
                <a:latin typeface="Arial MT"/>
                <a:cs typeface="Arial MT"/>
              </a:rPr>
              <a:t>that on an average Store type </a:t>
            </a:r>
            <a:r>
              <a:rPr sz="1400" dirty="0">
                <a:latin typeface="Arial MT"/>
                <a:cs typeface="Arial MT"/>
              </a:rPr>
              <a:t>B </a:t>
            </a:r>
            <a:r>
              <a:rPr sz="1400" spc="-5" dirty="0">
                <a:latin typeface="Arial MT"/>
                <a:cs typeface="Arial MT"/>
              </a:rPr>
              <a:t>had the highest </a:t>
            </a:r>
            <a:r>
              <a:rPr sz="1400" dirty="0">
                <a:latin typeface="Arial MT"/>
                <a:cs typeface="Arial MT"/>
              </a:rPr>
              <a:t>sales.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There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has to be </a:t>
            </a:r>
            <a:r>
              <a:rPr sz="1400" dirty="0">
                <a:latin typeface="Arial MT"/>
                <a:cs typeface="Arial MT"/>
              </a:rPr>
              <a:t>something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different</a:t>
            </a:r>
            <a:r>
              <a:rPr sz="1400" spc="-5" dirty="0">
                <a:latin typeface="Arial MT"/>
                <a:cs typeface="Arial MT"/>
              </a:rPr>
              <a:t> about this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store</a:t>
            </a:r>
            <a:r>
              <a:rPr sz="1400" spc="-5" dirty="0">
                <a:latin typeface="Arial MT"/>
                <a:cs typeface="Arial MT"/>
              </a:rPr>
              <a:t> type.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●"/>
            </a:pPr>
            <a:endParaRPr sz="1450">
              <a:latin typeface="Arial MT"/>
              <a:cs typeface="Arial MT"/>
            </a:endParaRPr>
          </a:p>
          <a:p>
            <a:pPr marL="348615" marR="5080" indent="-336550">
              <a:lnSpc>
                <a:spcPct val="100000"/>
              </a:lnSpc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Arial MT"/>
                <a:cs typeface="Arial MT"/>
              </a:rPr>
              <a:t>Next it </a:t>
            </a:r>
            <a:r>
              <a:rPr sz="1400" dirty="0">
                <a:latin typeface="Arial MT"/>
                <a:cs typeface="Arial MT"/>
              </a:rPr>
              <a:t>can </a:t>
            </a:r>
            <a:r>
              <a:rPr sz="1400" spc="-5" dirty="0">
                <a:latin typeface="Arial MT"/>
                <a:cs typeface="Arial MT"/>
              </a:rPr>
              <a:t>be </a:t>
            </a:r>
            <a:r>
              <a:rPr sz="1400" dirty="0">
                <a:latin typeface="Arial MT"/>
                <a:cs typeface="Arial MT"/>
              </a:rPr>
              <a:t>seen </a:t>
            </a:r>
            <a:r>
              <a:rPr sz="1400" spc="-5" dirty="0">
                <a:latin typeface="Arial MT"/>
                <a:cs typeface="Arial MT"/>
              </a:rPr>
              <a:t>that the </a:t>
            </a:r>
            <a:r>
              <a:rPr sz="1400" dirty="0">
                <a:latin typeface="Arial MT"/>
                <a:cs typeface="Arial MT"/>
              </a:rPr>
              <a:t>store </a:t>
            </a:r>
            <a:r>
              <a:rPr sz="1400" spc="-5" dirty="0">
                <a:latin typeface="Arial MT"/>
                <a:cs typeface="Arial MT"/>
              </a:rPr>
              <a:t>types a, </a:t>
            </a:r>
            <a:r>
              <a:rPr sz="1400" dirty="0">
                <a:latin typeface="Arial MT"/>
                <a:cs typeface="Arial MT"/>
              </a:rPr>
              <a:t>c </a:t>
            </a:r>
            <a:r>
              <a:rPr sz="1400" spc="-5" dirty="0">
                <a:latin typeface="Arial MT"/>
                <a:cs typeface="Arial MT"/>
              </a:rPr>
              <a:t>and </a:t>
            </a:r>
            <a:r>
              <a:rPr sz="1400" dirty="0">
                <a:latin typeface="Arial MT"/>
                <a:cs typeface="Arial MT"/>
              </a:rPr>
              <a:t>d </a:t>
            </a:r>
            <a:r>
              <a:rPr sz="1400" spc="-5" dirty="0">
                <a:latin typeface="Arial MT"/>
                <a:cs typeface="Arial MT"/>
              </a:rPr>
              <a:t>have only assortment level </a:t>
            </a:r>
            <a:r>
              <a:rPr sz="1400" dirty="0">
                <a:latin typeface="Arial MT"/>
                <a:cs typeface="Arial MT"/>
              </a:rPr>
              <a:t>a </a:t>
            </a:r>
            <a:r>
              <a:rPr sz="1400" spc="-5" dirty="0">
                <a:latin typeface="Arial MT"/>
                <a:cs typeface="Arial MT"/>
              </a:rPr>
              <a:t>and </a:t>
            </a:r>
            <a:r>
              <a:rPr sz="1400" dirty="0">
                <a:latin typeface="Arial MT"/>
                <a:cs typeface="Arial MT"/>
              </a:rPr>
              <a:t>c. </a:t>
            </a:r>
            <a:r>
              <a:rPr sz="1400" spc="-5" dirty="0">
                <a:latin typeface="Arial MT"/>
                <a:cs typeface="Arial MT"/>
              </a:rPr>
              <a:t>On the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other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hand the </a:t>
            </a:r>
            <a:r>
              <a:rPr sz="1400" dirty="0">
                <a:latin typeface="Arial MT"/>
                <a:cs typeface="Arial MT"/>
              </a:rPr>
              <a:t>store</a:t>
            </a:r>
            <a:r>
              <a:rPr sz="1400" spc="-5" dirty="0">
                <a:latin typeface="Arial MT"/>
                <a:cs typeface="Arial MT"/>
              </a:rPr>
              <a:t> type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</a:t>
            </a:r>
            <a:r>
              <a:rPr sz="1400" spc="-5" dirty="0">
                <a:latin typeface="Arial MT"/>
                <a:cs typeface="Arial MT"/>
              </a:rPr>
              <a:t> has all the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three </a:t>
            </a:r>
            <a:r>
              <a:rPr sz="1400" dirty="0">
                <a:latin typeface="Arial MT"/>
                <a:cs typeface="Arial MT"/>
              </a:rPr>
              <a:t>kinds</a:t>
            </a:r>
            <a:r>
              <a:rPr sz="1400" spc="-5" dirty="0">
                <a:latin typeface="Arial MT"/>
                <a:cs typeface="Arial MT"/>
              </a:rPr>
              <a:t> of assortment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strategies.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</TotalTime>
  <Words>2454</Words>
  <Application>Microsoft Office PowerPoint</Application>
  <PresentationFormat>On-screen Show (16:9)</PresentationFormat>
  <Paragraphs>165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Arial MT</vt:lpstr>
      <vt:lpstr>Trebuchet MS</vt:lpstr>
      <vt:lpstr>Verdana</vt:lpstr>
      <vt:lpstr>Wingdings 3</vt:lpstr>
      <vt:lpstr>Facet</vt:lpstr>
      <vt:lpstr>PowerPoint Presentation</vt:lpstr>
      <vt:lpstr>ContentS:</vt:lpstr>
      <vt:lpstr>Problem Statement</vt:lpstr>
      <vt:lpstr>Retail Sales Prediction</vt:lpstr>
      <vt:lpstr>Data Summary</vt:lpstr>
      <vt:lpstr>Approach</vt:lpstr>
      <vt:lpstr>Exploratory Data Analysis(EDA)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Outlier Detection</vt:lpstr>
      <vt:lpstr>PowerPoint Presentation</vt:lpstr>
      <vt:lpstr>PowerPoint Presentation</vt:lpstr>
      <vt:lpstr>Modeling: Factors affecting in choosing the model:</vt:lpstr>
      <vt:lpstr>Baseline Model: Decision Tree</vt:lpstr>
      <vt:lpstr>Random Forest</vt:lpstr>
      <vt:lpstr>Random Forest Hyperparameter Tuning</vt:lpstr>
      <vt:lpstr>PowerPoint Presentation</vt:lpstr>
      <vt:lpstr>Model Performance and Evaluation</vt:lpstr>
      <vt:lpstr>Store wise Sales Predictions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Presentation- Regression</dc:title>
  <cp:lastModifiedBy>Venkateswara Reddy</cp:lastModifiedBy>
  <cp:revision>1</cp:revision>
  <dcterms:created xsi:type="dcterms:W3CDTF">2024-09-17T10:27:37Z</dcterms:created>
  <dcterms:modified xsi:type="dcterms:W3CDTF">2024-09-18T15:41:49Z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