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sldIdLst>
    <p:sldId id="295" r:id="rId2"/>
    <p:sldId id="256" r:id="rId3"/>
    <p:sldId id="278" r:id="rId4"/>
    <p:sldId id="279" r:id="rId5"/>
    <p:sldId id="263" r:id="rId6"/>
    <p:sldId id="266" r:id="rId7"/>
    <p:sldId id="280" r:id="rId8"/>
    <p:sldId id="282" r:id="rId9"/>
    <p:sldId id="283" r:id="rId10"/>
    <p:sldId id="284" r:id="rId11"/>
    <p:sldId id="281" r:id="rId12"/>
    <p:sldId id="268" r:id="rId13"/>
    <p:sldId id="285" r:id="rId14"/>
    <p:sldId id="264" r:id="rId15"/>
    <p:sldId id="299" r:id="rId16"/>
    <p:sldId id="325" r:id="rId17"/>
    <p:sldId id="270" r:id="rId18"/>
    <p:sldId id="328" r:id="rId19"/>
    <p:sldId id="300" r:id="rId20"/>
    <p:sldId id="302" r:id="rId21"/>
    <p:sldId id="303" r:id="rId22"/>
    <p:sldId id="304" r:id="rId23"/>
    <p:sldId id="301" r:id="rId24"/>
    <p:sldId id="326" r:id="rId25"/>
    <p:sldId id="327" r:id="rId26"/>
    <p:sldId id="269" r:id="rId27"/>
    <p:sldId id="271" r:id="rId28"/>
    <p:sldId id="272" r:id="rId29"/>
    <p:sldId id="273" r:id="rId30"/>
    <p:sldId id="305" r:id="rId31"/>
    <p:sldId id="306" r:id="rId32"/>
    <p:sldId id="274" r:id="rId33"/>
    <p:sldId id="275" r:id="rId34"/>
    <p:sldId id="307" r:id="rId35"/>
    <p:sldId id="308" r:id="rId36"/>
    <p:sldId id="293" r:id="rId37"/>
    <p:sldId id="294" r:id="rId38"/>
    <p:sldId id="292" r:id="rId39"/>
    <p:sldId id="276" r:id="rId40"/>
    <p:sldId id="309" r:id="rId41"/>
    <p:sldId id="311" r:id="rId42"/>
    <p:sldId id="312" r:id="rId43"/>
    <p:sldId id="313" r:id="rId44"/>
    <p:sldId id="310" r:id="rId45"/>
    <p:sldId id="288" r:id="rId46"/>
    <p:sldId id="296" r:id="rId47"/>
    <p:sldId id="297" r:id="rId48"/>
    <p:sldId id="277" r:id="rId49"/>
    <p:sldId id="298" r:id="rId50"/>
    <p:sldId id="289" r:id="rId51"/>
    <p:sldId id="314" r:id="rId52"/>
    <p:sldId id="319" r:id="rId53"/>
    <p:sldId id="315" r:id="rId54"/>
    <p:sldId id="321" r:id="rId55"/>
    <p:sldId id="323" r:id="rId56"/>
    <p:sldId id="324" r:id="rId57"/>
    <p:sldId id="322" r:id="rId58"/>
    <p:sldId id="316" r:id="rId59"/>
    <p:sldId id="317" r:id="rId60"/>
    <p:sldId id="320" r:id="rId61"/>
    <p:sldId id="290" r:id="rId62"/>
    <p:sldId id="330" r:id="rId63"/>
    <p:sldId id="331" r:id="rId64"/>
    <p:sldId id="329" r:id="rId65"/>
    <p:sldId id="332" r:id="rId66"/>
    <p:sldId id="333" r:id="rId67"/>
    <p:sldId id="334" r:id="rId68"/>
    <p:sldId id="291" r:id="rId69"/>
    <p:sldId id="26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15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11BB4-8FA0-4C7A-9352-047AB7FF9971}" type="datetimeFigureOut">
              <a:rPr lang="en-US" smtClean="0"/>
              <a:t>12/22/2020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BE035-558F-45F2-BC80-257F5B714DF5}" type="slidenum">
              <a:rPr lang="en-US" smtClean="0"/>
              <a:t>‹#›</a:t>
            </a:fld>
            <a:endParaRPr lang="en-US"/>
          </a:p>
        </p:txBody>
      </p:sp>
    </p:spTree>
    <p:extLst>
      <p:ext uri="{BB962C8B-B14F-4D97-AF65-F5344CB8AC3E}">
        <p14:creationId xmlns:p14="http://schemas.microsoft.com/office/powerpoint/2010/main" val="61819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Why AAD ? To create and manage users and groups, and enable permissions to allow and deny access to enterprise resources.</a:t>
            </a:r>
            <a:endParaRPr lang="en-US" dirty="0"/>
          </a:p>
        </p:txBody>
      </p:sp>
      <p:sp>
        <p:nvSpPr>
          <p:cNvPr id="4" name="Slide Number Placeholder 3"/>
          <p:cNvSpPr>
            <a:spLocks noGrp="1"/>
          </p:cNvSpPr>
          <p:nvPr>
            <p:ph type="sldNum" sz="quarter" idx="5"/>
          </p:nvPr>
        </p:nvSpPr>
        <p:spPr/>
        <p:txBody>
          <a:bodyPr/>
          <a:lstStyle/>
          <a:p>
            <a:fld id="{D65BE035-558F-45F2-BC80-257F5B714DF5}" type="slidenum">
              <a:rPr lang="en-US" smtClean="0"/>
              <a:t>33</a:t>
            </a:fld>
            <a:endParaRPr lang="en-US"/>
          </a:p>
        </p:txBody>
      </p:sp>
    </p:spTree>
    <p:extLst>
      <p:ext uri="{BB962C8B-B14F-4D97-AF65-F5344CB8AC3E}">
        <p14:creationId xmlns:p14="http://schemas.microsoft.com/office/powerpoint/2010/main" val="55643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Why AAD ? To create and manage users and groups, and enable permissions to allow and deny access to enterprise resources.</a:t>
            </a:r>
            <a:endParaRPr lang="en-US" dirty="0"/>
          </a:p>
        </p:txBody>
      </p:sp>
      <p:sp>
        <p:nvSpPr>
          <p:cNvPr id="4" name="Slide Number Placeholder 3"/>
          <p:cNvSpPr>
            <a:spLocks noGrp="1"/>
          </p:cNvSpPr>
          <p:nvPr>
            <p:ph type="sldNum" sz="quarter" idx="5"/>
          </p:nvPr>
        </p:nvSpPr>
        <p:spPr/>
        <p:txBody>
          <a:bodyPr/>
          <a:lstStyle/>
          <a:p>
            <a:fld id="{D65BE035-558F-45F2-BC80-257F5B714DF5}" type="slidenum">
              <a:rPr lang="en-US" smtClean="0"/>
              <a:t>51</a:t>
            </a:fld>
            <a:endParaRPr lang="en-US"/>
          </a:p>
        </p:txBody>
      </p:sp>
    </p:spTree>
    <p:extLst>
      <p:ext uri="{BB962C8B-B14F-4D97-AF65-F5344CB8AC3E}">
        <p14:creationId xmlns:p14="http://schemas.microsoft.com/office/powerpoint/2010/main" val="50396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C3C7BA-7F54-4CBD-A2E8-387BD172E5F5}" type="datetime1">
              <a:rPr lang="en-US" smtClean="0"/>
              <a:t>12/22/2020</a:t>
            </a:fld>
            <a:endParaRPr lang="en-US"/>
          </a:p>
        </p:txBody>
      </p:sp>
      <p:sp>
        <p:nvSpPr>
          <p:cNvPr id="5" name="Footer Placeholder 4"/>
          <p:cNvSpPr>
            <a:spLocks noGrp="1"/>
          </p:cNvSpPr>
          <p:nvPr>
            <p:ph type="ftr" sz="quarter" idx="11"/>
          </p:nvPr>
        </p:nvSpPr>
        <p:spPr/>
        <p:txBody>
          <a:bodyPr/>
          <a:lstStyle/>
          <a:p>
            <a:r>
              <a:rPr lang="en-US"/>
              <a:t>@Akmet</a:t>
            </a:r>
          </a:p>
        </p:txBody>
      </p:sp>
      <p:sp>
        <p:nvSpPr>
          <p:cNvPr id="6" name="Slide Number Placeholder 5"/>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85719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E0F93-6114-4841-8F65-D98AE1C3C452}" type="datetime1">
              <a:rPr lang="en-US" smtClean="0"/>
              <a:t>12/22/2020</a:t>
            </a:fld>
            <a:endParaRPr lang="en-US"/>
          </a:p>
        </p:txBody>
      </p:sp>
      <p:sp>
        <p:nvSpPr>
          <p:cNvPr id="5" name="Footer Placeholder 4"/>
          <p:cNvSpPr>
            <a:spLocks noGrp="1"/>
          </p:cNvSpPr>
          <p:nvPr>
            <p:ph type="ftr" sz="quarter" idx="11"/>
          </p:nvPr>
        </p:nvSpPr>
        <p:spPr/>
        <p:txBody>
          <a:bodyPr/>
          <a:lstStyle/>
          <a:p>
            <a:r>
              <a:rPr lang="en-US"/>
              <a:t>@Akmet</a:t>
            </a:r>
          </a:p>
        </p:txBody>
      </p:sp>
      <p:sp>
        <p:nvSpPr>
          <p:cNvPr id="6" name="Slide Number Placeholder 5"/>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427864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4B393A-54DB-47F3-AC08-A115423DABE5}" type="datetime1">
              <a:rPr lang="en-US" smtClean="0"/>
              <a:t>12/22/2020</a:t>
            </a:fld>
            <a:endParaRPr lang="en-US"/>
          </a:p>
        </p:txBody>
      </p:sp>
      <p:sp>
        <p:nvSpPr>
          <p:cNvPr id="5" name="Footer Placeholder 4"/>
          <p:cNvSpPr>
            <a:spLocks noGrp="1"/>
          </p:cNvSpPr>
          <p:nvPr>
            <p:ph type="ftr" sz="quarter" idx="11"/>
          </p:nvPr>
        </p:nvSpPr>
        <p:spPr/>
        <p:txBody>
          <a:bodyPr/>
          <a:lstStyle/>
          <a:p>
            <a:r>
              <a:rPr lang="en-US"/>
              <a:t>@Akmet</a:t>
            </a:r>
          </a:p>
        </p:txBody>
      </p:sp>
      <p:sp>
        <p:nvSpPr>
          <p:cNvPr id="6" name="Slide Number Placeholder 5"/>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344351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0CB4B-D7DA-41A4-92A6-9E50338A326A}" type="datetime1">
              <a:rPr lang="en-US" smtClean="0"/>
              <a:t>12/22/2020</a:t>
            </a:fld>
            <a:endParaRPr lang="en-US"/>
          </a:p>
        </p:txBody>
      </p:sp>
      <p:sp>
        <p:nvSpPr>
          <p:cNvPr id="5" name="Footer Placeholder 4"/>
          <p:cNvSpPr>
            <a:spLocks noGrp="1"/>
          </p:cNvSpPr>
          <p:nvPr>
            <p:ph type="ftr" sz="quarter" idx="11"/>
          </p:nvPr>
        </p:nvSpPr>
        <p:spPr/>
        <p:txBody>
          <a:bodyPr/>
          <a:lstStyle/>
          <a:p>
            <a:r>
              <a:rPr lang="en-US"/>
              <a:t>@Akmet</a:t>
            </a:r>
          </a:p>
        </p:txBody>
      </p:sp>
      <p:sp>
        <p:nvSpPr>
          <p:cNvPr id="6" name="Slide Number Placeholder 5"/>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326638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98BCB-1310-423C-91EC-591EDD3E789A}" type="datetime1">
              <a:rPr lang="en-US" smtClean="0"/>
              <a:t>12/22/2020</a:t>
            </a:fld>
            <a:endParaRPr lang="en-US"/>
          </a:p>
        </p:txBody>
      </p:sp>
      <p:sp>
        <p:nvSpPr>
          <p:cNvPr id="5" name="Footer Placeholder 4"/>
          <p:cNvSpPr>
            <a:spLocks noGrp="1"/>
          </p:cNvSpPr>
          <p:nvPr>
            <p:ph type="ftr" sz="quarter" idx="11"/>
          </p:nvPr>
        </p:nvSpPr>
        <p:spPr/>
        <p:txBody>
          <a:bodyPr/>
          <a:lstStyle/>
          <a:p>
            <a:r>
              <a:rPr lang="en-US"/>
              <a:t>@Akmet</a:t>
            </a:r>
          </a:p>
        </p:txBody>
      </p:sp>
      <p:sp>
        <p:nvSpPr>
          <p:cNvPr id="6" name="Slide Number Placeholder 5"/>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403543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F3A290-CB08-4D80-A3F7-413F715DF112}" type="datetime1">
              <a:rPr lang="en-US" smtClean="0"/>
              <a:t>12/22/2020</a:t>
            </a:fld>
            <a:endParaRPr lang="en-US"/>
          </a:p>
        </p:txBody>
      </p:sp>
      <p:sp>
        <p:nvSpPr>
          <p:cNvPr id="6" name="Footer Placeholder 5"/>
          <p:cNvSpPr>
            <a:spLocks noGrp="1"/>
          </p:cNvSpPr>
          <p:nvPr>
            <p:ph type="ftr" sz="quarter" idx="11"/>
          </p:nvPr>
        </p:nvSpPr>
        <p:spPr/>
        <p:txBody>
          <a:bodyPr/>
          <a:lstStyle/>
          <a:p>
            <a:r>
              <a:rPr lang="en-US"/>
              <a:t>@Akmet</a:t>
            </a:r>
          </a:p>
        </p:txBody>
      </p:sp>
      <p:sp>
        <p:nvSpPr>
          <p:cNvPr id="7" name="Slide Number Placeholder 6"/>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357066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3A01F4-634B-46F2-ABCF-50180E5E329A}" type="datetime1">
              <a:rPr lang="en-US" smtClean="0"/>
              <a:t>12/22/2020</a:t>
            </a:fld>
            <a:endParaRPr lang="en-US"/>
          </a:p>
        </p:txBody>
      </p:sp>
      <p:sp>
        <p:nvSpPr>
          <p:cNvPr id="8" name="Footer Placeholder 7"/>
          <p:cNvSpPr>
            <a:spLocks noGrp="1"/>
          </p:cNvSpPr>
          <p:nvPr>
            <p:ph type="ftr" sz="quarter" idx="11"/>
          </p:nvPr>
        </p:nvSpPr>
        <p:spPr/>
        <p:txBody>
          <a:bodyPr/>
          <a:lstStyle/>
          <a:p>
            <a:r>
              <a:rPr lang="en-US"/>
              <a:t>@Akmet</a:t>
            </a:r>
          </a:p>
        </p:txBody>
      </p:sp>
      <p:sp>
        <p:nvSpPr>
          <p:cNvPr id="9" name="Slide Number Placeholder 8"/>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337180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61F3D-4727-4A8B-9CDB-EBEDA1212E49}" type="datetime1">
              <a:rPr lang="en-US" smtClean="0"/>
              <a:t>12/22/2020</a:t>
            </a:fld>
            <a:endParaRPr lang="en-US"/>
          </a:p>
        </p:txBody>
      </p:sp>
      <p:sp>
        <p:nvSpPr>
          <p:cNvPr id="4" name="Footer Placeholder 3"/>
          <p:cNvSpPr>
            <a:spLocks noGrp="1"/>
          </p:cNvSpPr>
          <p:nvPr>
            <p:ph type="ftr" sz="quarter" idx="11"/>
          </p:nvPr>
        </p:nvSpPr>
        <p:spPr/>
        <p:txBody>
          <a:bodyPr/>
          <a:lstStyle/>
          <a:p>
            <a:r>
              <a:rPr lang="en-US"/>
              <a:t>@Akmet</a:t>
            </a:r>
          </a:p>
        </p:txBody>
      </p:sp>
      <p:sp>
        <p:nvSpPr>
          <p:cNvPr id="5" name="Slide Number Placeholder 4"/>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411657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5BA8C-9CEC-4246-983A-6FFA6A842DB4}" type="datetime1">
              <a:rPr lang="en-US" smtClean="0"/>
              <a:t>12/22/2020</a:t>
            </a:fld>
            <a:endParaRPr lang="en-US"/>
          </a:p>
        </p:txBody>
      </p:sp>
      <p:sp>
        <p:nvSpPr>
          <p:cNvPr id="3" name="Footer Placeholder 2"/>
          <p:cNvSpPr>
            <a:spLocks noGrp="1"/>
          </p:cNvSpPr>
          <p:nvPr>
            <p:ph type="ftr" sz="quarter" idx="11"/>
          </p:nvPr>
        </p:nvSpPr>
        <p:spPr/>
        <p:txBody>
          <a:bodyPr/>
          <a:lstStyle/>
          <a:p>
            <a:r>
              <a:rPr lang="en-US"/>
              <a:t>@Akmet</a:t>
            </a:r>
          </a:p>
        </p:txBody>
      </p:sp>
      <p:sp>
        <p:nvSpPr>
          <p:cNvPr id="4" name="Slide Number Placeholder 3"/>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94237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C2B4F-2298-49EF-8D90-60733C92F608}" type="datetime1">
              <a:rPr lang="en-US" smtClean="0"/>
              <a:t>12/22/2020</a:t>
            </a:fld>
            <a:endParaRPr lang="en-US"/>
          </a:p>
        </p:txBody>
      </p:sp>
      <p:sp>
        <p:nvSpPr>
          <p:cNvPr id="6" name="Footer Placeholder 5"/>
          <p:cNvSpPr>
            <a:spLocks noGrp="1"/>
          </p:cNvSpPr>
          <p:nvPr>
            <p:ph type="ftr" sz="quarter" idx="11"/>
          </p:nvPr>
        </p:nvSpPr>
        <p:spPr/>
        <p:txBody>
          <a:bodyPr/>
          <a:lstStyle/>
          <a:p>
            <a:r>
              <a:rPr lang="en-US"/>
              <a:t>@Akmet</a:t>
            </a:r>
          </a:p>
        </p:txBody>
      </p:sp>
      <p:sp>
        <p:nvSpPr>
          <p:cNvPr id="7" name="Slide Number Placeholder 6"/>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251758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736B00-D127-4602-9BE2-24F863450D17}" type="datetime1">
              <a:rPr lang="en-US" smtClean="0"/>
              <a:t>12/22/2020</a:t>
            </a:fld>
            <a:endParaRPr lang="en-US"/>
          </a:p>
        </p:txBody>
      </p:sp>
      <p:sp>
        <p:nvSpPr>
          <p:cNvPr id="6" name="Footer Placeholder 5"/>
          <p:cNvSpPr>
            <a:spLocks noGrp="1"/>
          </p:cNvSpPr>
          <p:nvPr>
            <p:ph type="ftr" sz="quarter" idx="11"/>
          </p:nvPr>
        </p:nvSpPr>
        <p:spPr/>
        <p:txBody>
          <a:bodyPr/>
          <a:lstStyle/>
          <a:p>
            <a:r>
              <a:rPr lang="en-US"/>
              <a:t>@Akmet</a:t>
            </a:r>
          </a:p>
        </p:txBody>
      </p:sp>
      <p:sp>
        <p:nvSpPr>
          <p:cNvPr id="7" name="Slide Number Placeholder 6"/>
          <p:cNvSpPr>
            <a:spLocks noGrp="1"/>
          </p:cNvSpPr>
          <p:nvPr>
            <p:ph type="sldNum" sz="quarter" idx="12"/>
          </p:nvPr>
        </p:nvSpPr>
        <p:spPr/>
        <p:txBody>
          <a:bodyPr/>
          <a:lstStyle/>
          <a:p>
            <a:fld id="{2C0FBDBB-1AFB-4F9B-8A82-FE8F74BE7C00}" type="slidenum">
              <a:rPr lang="en-US" smtClean="0"/>
              <a:t>‹#›</a:t>
            </a:fld>
            <a:endParaRPr lang="en-US"/>
          </a:p>
        </p:txBody>
      </p:sp>
    </p:spTree>
    <p:extLst>
      <p:ext uri="{BB962C8B-B14F-4D97-AF65-F5344CB8AC3E}">
        <p14:creationId xmlns:p14="http://schemas.microsoft.com/office/powerpoint/2010/main" val="119253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41C8B-DACC-45C3-BD42-AE6B13039D4F}" type="datetime1">
              <a:rPr lang="en-US" smtClean="0"/>
              <a:t>12/22/2020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@Akmet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FBDBB-1AFB-4F9B-8A82-FE8F74BE7C00}" type="slidenum">
              <a:rPr lang="en-US" smtClean="0"/>
              <a:t>‹#›</a:t>
            </a:fld>
            <a:endParaRPr lang="en-US"/>
          </a:p>
        </p:txBody>
      </p:sp>
    </p:spTree>
    <p:extLst>
      <p:ext uri="{BB962C8B-B14F-4D97-AF65-F5344CB8AC3E}">
        <p14:creationId xmlns:p14="http://schemas.microsoft.com/office/powerpoint/2010/main" val="2471506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azure.microsoft.com/en-us/support/legal/sla/virtual-machines/v1_9/"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azure.portal.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Advanced_Encryption_Standard"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azure-resource-manager/management/azure-subscription-service-limits#networking-limit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s://docs.microsoft.com/en-us/azure/virtual-machines/windows/" TargetMode="External"/><Relationship Id="rId2" Type="http://schemas.openxmlformats.org/officeDocument/2006/relationships/hyperlink" Target="https://docs.microsoft.com/en-us/azure/storage/blob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a:extLst>
              <a:ext uri="{FF2B5EF4-FFF2-40B4-BE49-F238E27FC236}">
                <a16:creationId xmlns:a16="http://schemas.microsoft.com/office/drawing/2014/main" id="{7B6B7C86-A3CA-4389-A10D-9D2FEEF38961}"/>
              </a:ext>
            </a:extLst>
          </p:cNvPr>
          <p:cNvPicPr>
            <a:picLocks noChangeAspect="1"/>
          </p:cNvPicPr>
          <p:nvPr/>
        </p:nvPicPr>
        <p:blipFill rotWithShape="1">
          <a:blip r:embed="rId2"/>
          <a:srcRect r="1315"/>
          <a:stretch/>
        </p:blipFill>
        <p:spPr>
          <a:xfrm>
            <a:off x="20" y="1282"/>
            <a:ext cx="12191980" cy="6856718"/>
          </a:xfrm>
          <a:prstGeom prst="rect">
            <a:avLst/>
          </a:prstGeom>
        </p:spPr>
      </p:pic>
      <p:sp>
        <p:nvSpPr>
          <p:cNvPr id="6" name="Footer Placeholder 5">
            <a:extLst>
              <a:ext uri="{FF2B5EF4-FFF2-40B4-BE49-F238E27FC236}">
                <a16:creationId xmlns:a16="http://schemas.microsoft.com/office/drawing/2014/main" id="{C43CECED-96E0-4660-BDE1-B925CA5E0ECC}"/>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defTabSz="914400">
              <a:spcAft>
                <a:spcPts val="600"/>
              </a:spcAft>
            </a:pPr>
            <a:r>
              <a:rPr lang="en-US" kern="1200">
                <a:solidFill>
                  <a:srgbClr val="FFFFFF"/>
                </a:solidFill>
                <a:latin typeface="+mn-lt"/>
                <a:ea typeface="+mn-ea"/>
                <a:cs typeface="+mn-cs"/>
              </a:rPr>
              <a:t>@Akmet</a:t>
            </a:r>
          </a:p>
        </p:txBody>
      </p:sp>
    </p:spTree>
    <p:extLst>
      <p:ext uri="{BB962C8B-B14F-4D97-AF65-F5344CB8AC3E}">
        <p14:creationId xmlns:p14="http://schemas.microsoft.com/office/powerpoint/2010/main" val="1259722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6B2CE-E257-431E-9C70-74F731B4BCD3}"/>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375DDBB2-E448-4127-B6CF-37619E265246}"/>
              </a:ext>
            </a:extLst>
          </p:cNvPr>
          <p:cNvSpPr txBox="1"/>
          <p:nvPr/>
        </p:nvSpPr>
        <p:spPr>
          <a:xfrm>
            <a:off x="379829" y="289679"/>
            <a:ext cx="11141612" cy="3139321"/>
          </a:xfrm>
          <a:prstGeom prst="rect">
            <a:avLst/>
          </a:prstGeom>
          <a:noFill/>
        </p:spPr>
        <p:txBody>
          <a:bodyPr wrap="square" rtlCol="0">
            <a:spAutoFit/>
          </a:bodyPr>
          <a:lstStyle/>
          <a:p>
            <a:pPr algn="l"/>
            <a:r>
              <a:rPr lang="en-US" b="0" i="0" dirty="0">
                <a:solidFill>
                  <a:srgbClr val="29303B"/>
                </a:solidFill>
                <a:effectLst/>
                <a:latin typeface="sf pro text"/>
              </a:rPr>
              <a:t>Question 4:</a:t>
            </a:r>
          </a:p>
          <a:p>
            <a:pPr algn="l"/>
            <a:r>
              <a:rPr lang="en-US" b="1" i="0" dirty="0">
                <a:solidFill>
                  <a:srgbClr val="29303B"/>
                </a:solidFill>
                <a:effectLst/>
                <a:latin typeface="sf pro text"/>
              </a:rPr>
              <a:t>Your company has resources deployed to Azure as part of their subscription. As part of the alignment of permissions with Security, the following permissions need to be assigned to various groups of members:</a:t>
            </a:r>
          </a:p>
          <a:p>
            <a:pPr algn="l"/>
            <a:r>
              <a:rPr lang="en-US" b="1" i="0" dirty="0">
                <a:solidFill>
                  <a:srgbClr val="29303B"/>
                </a:solidFill>
                <a:effectLst/>
                <a:latin typeface="sf pro text"/>
              </a:rPr>
              <a:t>- </a:t>
            </a:r>
            <a:r>
              <a:rPr lang="en-US" b="1" i="0" dirty="0" err="1">
                <a:solidFill>
                  <a:srgbClr val="29303B"/>
                </a:solidFill>
                <a:effectLst/>
                <a:latin typeface="sf pro text"/>
              </a:rPr>
              <a:t>GroupA</a:t>
            </a:r>
            <a:r>
              <a:rPr lang="en-US" b="1" i="0" dirty="0">
                <a:solidFill>
                  <a:srgbClr val="29303B"/>
                </a:solidFill>
                <a:effectLst/>
                <a:latin typeface="sf pro text"/>
              </a:rPr>
              <a:t> - The users of this group must be able to manage all resources. But they should not have the ability to manage access and authentication for users.</a:t>
            </a:r>
          </a:p>
          <a:p>
            <a:pPr algn="l"/>
            <a:r>
              <a:rPr lang="en-US" b="1" i="0" dirty="0">
                <a:solidFill>
                  <a:srgbClr val="29303B"/>
                </a:solidFill>
                <a:effectLst/>
                <a:latin typeface="sf pro text"/>
              </a:rPr>
              <a:t>- </a:t>
            </a:r>
            <a:r>
              <a:rPr lang="en-US" b="1" i="0" dirty="0" err="1">
                <a:solidFill>
                  <a:srgbClr val="29303B"/>
                </a:solidFill>
                <a:effectLst/>
                <a:latin typeface="sf pro text"/>
              </a:rPr>
              <a:t>GroupB</a:t>
            </a:r>
            <a:r>
              <a:rPr lang="en-US" b="1" i="0" dirty="0">
                <a:solidFill>
                  <a:srgbClr val="29303B"/>
                </a:solidFill>
                <a:effectLst/>
                <a:latin typeface="sf pro text"/>
              </a:rPr>
              <a:t> - The users of this group must be able to manage Virtual Machines but not the virtual networks or storage accounts associated with Virtual Machines.</a:t>
            </a:r>
          </a:p>
          <a:p>
            <a:pPr algn="l"/>
            <a:r>
              <a:rPr lang="en-US" b="1" i="0" dirty="0">
                <a:solidFill>
                  <a:srgbClr val="29303B"/>
                </a:solidFill>
                <a:effectLst/>
                <a:latin typeface="sf pro text"/>
              </a:rPr>
              <a:t>- </a:t>
            </a:r>
            <a:r>
              <a:rPr lang="en-US" b="1" i="0" dirty="0" err="1">
                <a:solidFill>
                  <a:srgbClr val="29303B"/>
                </a:solidFill>
                <a:effectLst/>
                <a:latin typeface="sf pro text"/>
              </a:rPr>
              <a:t>GroupC</a:t>
            </a:r>
            <a:r>
              <a:rPr lang="en-US" b="1" i="0" dirty="0">
                <a:solidFill>
                  <a:srgbClr val="29303B"/>
                </a:solidFill>
                <a:effectLst/>
                <a:latin typeface="sf pro text"/>
              </a:rPr>
              <a:t> - The users of this group must be able to manage storage accounts.</a:t>
            </a:r>
          </a:p>
          <a:p>
            <a:pPr algn="l"/>
            <a:r>
              <a:rPr lang="en-US" b="1" i="0" dirty="0">
                <a:solidFill>
                  <a:srgbClr val="29303B"/>
                </a:solidFill>
                <a:effectLst/>
                <a:latin typeface="sf pro text"/>
              </a:rPr>
              <a:t>You need to assign the appropriate roles for the different groups.</a:t>
            </a:r>
          </a:p>
          <a:p>
            <a:pPr algn="l"/>
            <a:r>
              <a:rPr lang="en-US" b="1" i="0" dirty="0">
                <a:solidFill>
                  <a:srgbClr val="29303B"/>
                </a:solidFill>
                <a:effectLst/>
                <a:latin typeface="sf pro text"/>
              </a:rPr>
              <a:t>Which of the following role would you assign to the </a:t>
            </a:r>
            <a:r>
              <a:rPr lang="en-US" b="1" i="0" dirty="0" err="1">
                <a:solidFill>
                  <a:srgbClr val="29303B"/>
                </a:solidFill>
                <a:effectLst/>
                <a:latin typeface="sf pro text"/>
              </a:rPr>
              <a:t>GroupC</a:t>
            </a:r>
            <a:r>
              <a:rPr lang="en-US" b="1" i="0" dirty="0">
                <a:solidFill>
                  <a:srgbClr val="29303B"/>
                </a:solidFill>
                <a:effectLst/>
                <a:latin typeface="sf pro text"/>
              </a:rPr>
              <a:t> group of users?</a:t>
            </a:r>
          </a:p>
          <a:p>
            <a:endParaRPr lang="en-US" dirty="0"/>
          </a:p>
        </p:txBody>
      </p:sp>
      <p:pic>
        <p:nvPicPr>
          <p:cNvPr id="5" name="Picture 4">
            <a:extLst>
              <a:ext uri="{FF2B5EF4-FFF2-40B4-BE49-F238E27FC236}">
                <a16:creationId xmlns:a16="http://schemas.microsoft.com/office/drawing/2014/main" id="{933ED36D-AD2D-4918-A5AC-1F0D93083FF8}"/>
              </a:ext>
            </a:extLst>
          </p:cNvPr>
          <p:cNvPicPr>
            <a:picLocks noChangeAspect="1"/>
          </p:cNvPicPr>
          <p:nvPr/>
        </p:nvPicPr>
        <p:blipFill>
          <a:blip r:embed="rId2"/>
          <a:stretch>
            <a:fillRect/>
          </a:stretch>
        </p:blipFill>
        <p:spPr>
          <a:xfrm>
            <a:off x="1931085" y="3186653"/>
            <a:ext cx="4019550" cy="3381668"/>
          </a:xfrm>
          <a:prstGeom prst="rect">
            <a:avLst/>
          </a:prstGeom>
        </p:spPr>
      </p:pic>
    </p:spTree>
    <p:extLst>
      <p:ext uri="{BB962C8B-B14F-4D97-AF65-F5344CB8AC3E}">
        <p14:creationId xmlns:p14="http://schemas.microsoft.com/office/powerpoint/2010/main" val="214621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DE8431-9D6D-4949-92E2-E1E8D9605075}"/>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CD2E6D06-40FA-4D38-B58D-407E8F1D7256}"/>
              </a:ext>
            </a:extLst>
          </p:cNvPr>
          <p:cNvSpPr txBox="1"/>
          <p:nvPr/>
        </p:nvSpPr>
        <p:spPr>
          <a:xfrm>
            <a:off x="801858" y="1491175"/>
            <a:ext cx="11183816" cy="923330"/>
          </a:xfrm>
          <a:prstGeom prst="rect">
            <a:avLst/>
          </a:prstGeom>
          <a:noFill/>
        </p:spPr>
        <p:txBody>
          <a:bodyPr wrap="square" rtlCol="0">
            <a:spAutoFit/>
          </a:bodyPr>
          <a:lstStyle/>
          <a:p>
            <a:pPr marL="342900" indent="-342900">
              <a:buAutoNum type="arabicPeriod"/>
            </a:pPr>
            <a:r>
              <a:rPr lang="en-US" dirty="0"/>
              <a:t>NO </a:t>
            </a:r>
          </a:p>
          <a:p>
            <a:r>
              <a:rPr lang="en-US" b="0" i="0" dirty="0">
                <a:solidFill>
                  <a:srgbClr val="686F7A"/>
                </a:solidFill>
                <a:effectLst/>
                <a:latin typeface="sf pro text"/>
              </a:rPr>
              <a:t>Explanation : You will get an authorization error because the permissions of the Allowed resource types for “Container” is not given.</a:t>
            </a:r>
            <a:endParaRPr lang="en-US" dirty="0"/>
          </a:p>
        </p:txBody>
      </p:sp>
      <p:sp>
        <p:nvSpPr>
          <p:cNvPr id="4" name="TextBox 3">
            <a:extLst>
              <a:ext uri="{FF2B5EF4-FFF2-40B4-BE49-F238E27FC236}">
                <a16:creationId xmlns:a16="http://schemas.microsoft.com/office/drawing/2014/main" id="{EBCF05BF-2127-483B-AE34-803FCCD5C7EB}"/>
              </a:ext>
            </a:extLst>
          </p:cNvPr>
          <p:cNvSpPr txBox="1"/>
          <p:nvPr/>
        </p:nvSpPr>
        <p:spPr>
          <a:xfrm>
            <a:off x="801858" y="2684584"/>
            <a:ext cx="11183816" cy="923330"/>
          </a:xfrm>
          <a:prstGeom prst="rect">
            <a:avLst/>
          </a:prstGeom>
          <a:noFill/>
        </p:spPr>
        <p:txBody>
          <a:bodyPr wrap="square" rtlCol="0">
            <a:spAutoFit/>
          </a:bodyPr>
          <a:lstStyle/>
          <a:p>
            <a:r>
              <a:rPr lang="en-US" dirty="0"/>
              <a:t>2. GRS </a:t>
            </a:r>
          </a:p>
          <a:p>
            <a:r>
              <a:rPr lang="en-US" b="0" i="0" dirty="0">
                <a:solidFill>
                  <a:srgbClr val="686F7A"/>
                </a:solidFill>
                <a:effectLst/>
                <a:latin typeface="sf pro text"/>
              </a:rPr>
              <a:t>Explanation : With Geo-redundant storage, you would have three copies in the primary region and three copies of data in the secondary region.</a:t>
            </a:r>
            <a:endParaRPr lang="en-US" dirty="0"/>
          </a:p>
        </p:txBody>
      </p:sp>
      <p:sp>
        <p:nvSpPr>
          <p:cNvPr id="5" name="TextBox 4">
            <a:extLst>
              <a:ext uri="{FF2B5EF4-FFF2-40B4-BE49-F238E27FC236}">
                <a16:creationId xmlns:a16="http://schemas.microsoft.com/office/drawing/2014/main" id="{22D5FC4A-9ADF-4CA0-A8A6-679443EEB17A}"/>
              </a:ext>
            </a:extLst>
          </p:cNvPr>
          <p:cNvSpPr txBox="1"/>
          <p:nvPr/>
        </p:nvSpPr>
        <p:spPr>
          <a:xfrm>
            <a:off x="801858" y="3981831"/>
            <a:ext cx="11183816" cy="369332"/>
          </a:xfrm>
          <a:prstGeom prst="rect">
            <a:avLst/>
          </a:prstGeom>
          <a:noFill/>
        </p:spPr>
        <p:txBody>
          <a:bodyPr wrap="square" rtlCol="0">
            <a:spAutoFit/>
          </a:bodyPr>
          <a:lstStyle/>
          <a:p>
            <a:r>
              <a:rPr lang="en-US" dirty="0"/>
              <a:t>3. Firewalls and virtual Network</a:t>
            </a:r>
          </a:p>
        </p:txBody>
      </p:sp>
      <p:sp>
        <p:nvSpPr>
          <p:cNvPr id="6" name="TextBox 5">
            <a:extLst>
              <a:ext uri="{FF2B5EF4-FFF2-40B4-BE49-F238E27FC236}">
                <a16:creationId xmlns:a16="http://schemas.microsoft.com/office/drawing/2014/main" id="{0BF4D137-D3CF-4025-A5A6-E51DB7E23BB8}"/>
              </a:ext>
            </a:extLst>
          </p:cNvPr>
          <p:cNvSpPr txBox="1"/>
          <p:nvPr/>
        </p:nvSpPr>
        <p:spPr>
          <a:xfrm>
            <a:off x="801858" y="4997493"/>
            <a:ext cx="11183816" cy="369332"/>
          </a:xfrm>
          <a:prstGeom prst="rect">
            <a:avLst/>
          </a:prstGeom>
          <a:noFill/>
        </p:spPr>
        <p:txBody>
          <a:bodyPr wrap="square" rtlCol="0">
            <a:spAutoFit/>
          </a:bodyPr>
          <a:lstStyle/>
          <a:p>
            <a:r>
              <a:rPr lang="en-US" dirty="0"/>
              <a:t>4. </a:t>
            </a:r>
            <a:r>
              <a:rPr lang="en-US" b="0" i="0" dirty="0">
                <a:solidFill>
                  <a:srgbClr val="686F7A"/>
                </a:solidFill>
                <a:effectLst/>
                <a:latin typeface="sf pro text"/>
              </a:rPr>
              <a:t>The Storage Account Contributor role is specifically meant for this type of access.</a:t>
            </a:r>
            <a:endParaRPr lang="en-US" dirty="0"/>
          </a:p>
        </p:txBody>
      </p:sp>
    </p:spTree>
    <p:extLst>
      <p:ext uri="{BB962C8B-B14F-4D97-AF65-F5344CB8AC3E}">
        <p14:creationId xmlns:p14="http://schemas.microsoft.com/office/powerpoint/2010/main" val="119237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Module 1.2 : Implement and Monitor an Azure Infrastructure</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833019"/>
            <a:ext cx="10489810" cy="3191962"/>
          </a:xfrm>
        </p:spPr>
        <p:txBody>
          <a:bodyPr>
            <a:normAutofit/>
          </a:bodyPr>
          <a:lstStyle/>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storage accounts</a:t>
            </a:r>
          </a:p>
          <a:p>
            <a:pPr marL="457200" indent="-457200" algn="l">
              <a:buFont typeface="+mj-lt"/>
              <a:buAutoNum type="arabicPeriod"/>
            </a:pPr>
            <a:r>
              <a:rPr lang="en-US" b="0" i="0" dirty="0">
                <a:effectLst/>
                <a:latin typeface="Segoe UI" panose="020B0502040204020203" pitchFamily="34" charset="0"/>
              </a:rPr>
              <a:t>Implement VMs for Windows and Linux </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cloud infrastructure monitoring</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Azure Active Directory</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Automate deployment and configuration of resources</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virtual networking</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and manage hybrid identities</a:t>
            </a:r>
            <a:endParaRPr lang="en-US" dirty="0">
              <a:solidFill>
                <a:schemeClr val="accent3">
                  <a:lumMod val="40000"/>
                  <a:lumOff val="60000"/>
                </a:schemeClr>
              </a:solidFill>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290392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C15A39-8272-4F38-98CE-0CA61D457ED3}"/>
              </a:ext>
            </a:extLst>
          </p:cNvPr>
          <p:cNvSpPr>
            <a:spLocks noGrp="1"/>
          </p:cNvSpPr>
          <p:nvPr>
            <p:ph type="ftr" sz="quarter" idx="11"/>
          </p:nvPr>
        </p:nvSpPr>
        <p:spPr/>
        <p:txBody>
          <a:bodyPr/>
          <a:lstStyle/>
          <a:p>
            <a:r>
              <a:rPr lang="en-US" dirty="0"/>
              <a:t>@Akmet</a:t>
            </a:r>
          </a:p>
        </p:txBody>
      </p:sp>
      <p:sp>
        <p:nvSpPr>
          <p:cNvPr id="4" name="Subtitle 2">
            <a:extLst>
              <a:ext uri="{FF2B5EF4-FFF2-40B4-BE49-F238E27FC236}">
                <a16:creationId xmlns:a16="http://schemas.microsoft.com/office/drawing/2014/main" id="{585215B7-53A5-4D33-8126-3E3D90AF8E1C}"/>
              </a:ext>
            </a:extLst>
          </p:cNvPr>
          <p:cNvSpPr txBox="1">
            <a:spLocks/>
          </p:cNvSpPr>
          <p:nvPr/>
        </p:nvSpPr>
        <p:spPr>
          <a:xfrm>
            <a:off x="732414" y="5009221"/>
            <a:ext cx="10975145" cy="66186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a:solidFill>
                  <a:srgbClr val="00B0F0"/>
                </a:solidFill>
                <a:latin typeface="Segoe UI" panose="020B0502040204020203" pitchFamily="34" charset="0"/>
              </a:rPr>
              <a:t>Tips</a:t>
            </a:r>
          </a:p>
          <a:p>
            <a:pPr marL="742950" lvl="1" indent="-285750" algn="l">
              <a:buFont typeface="Wingdings" panose="05000000000000000000" pitchFamily="2" charset="2"/>
              <a:buChar char="ü"/>
            </a:pPr>
            <a:r>
              <a:rPr lang="en-US" sz="1400" dirty="0">
                <a:solidFill>
                  <a:srgbClr val="171717"/>
                </a:solidFill>
                <a:latin typeface="Segoe UI" panose="020B0502040204020203" pitchFamily="34" charset="0"/>
              </a:rPr>
              <a:t>S</a:t>
            </a:r>
            <a:r>
              <a:rPr lang="en-US" sz="1400" b="0" i="0" dirty="0">
                <a:solidFill>
                  <a:srgbClr val="171717"/>
                </a:solidFill>
                <a:effectLst/>
                <a:latin typeface="Segoe UI" panose="020B0502040204020203" pitchFamily="34" charset="0"/>
              </a:rPr>
              <a:t>pecify a name of up to 15 characters</a:t>
            </a:r>
          </a:p>
          <a:p>
            <a:pPr marL="742950" lvl="1" indent="-285750" algn="l">
              <a:buFont typeface="Wingdings" panose="05000000000000000000" pitchFamily="2" charset="2"/>
              <a:buChar char="ü"/>
            </a:pPr>
            <a:r>
              <a:rPr lang="en-US" sz="1400" dirty="0">
                <a:solidFill>
                  <a:srgbClr val="171717"/>
                </a:solidFill>
                <a:latin typeface="Segoe UI" panose="020B0502040204020203" pitchFamily="34" charset="0"/>
              </a:rPr>
              <a:t>Not to be unique name </a:t>
            </a:r>
            <a:endParaRPr lang="en-US" sz="1400" b="0" i="0" dirty="0">
              <a:solidFill>
                <a:srgbClr val="171717"/>
              </a:solidFill>
              <a:effectLst/>
              <a:latin typeface="Segoe UI" panose="020B0502040204020203" pitchFamily="34" charset="0"/>
            </a:endParaRPr>
          </a:p>
        </p:txBody>
      </p:sp>
      <p:sp>
        <p:nvSpPr>
          <p:cNvPr id="5" name="Title 1">
            <a:extLst>
              <a:ext uri="{FF2B5EF4-FFF2-40B4-BE49-F238E27FC236}">
                <a16:creationId xmlns:a16="http://schemas.microsoft.com/office/drawing/2014/main" id="{751417B0-B88B-4191-BC2D-0CCCBAFA6919}"/>
              </a:ext>
            </a:extLst>
          </p:cNvPr>
          <p:cNvSpPr txBox="1">
            <a:spLocks/>
          </p:cNvSpPr>
          <p:nvPr/>
        </p:nvSpPr>
        <p:spPr>
          <a:xfrm>
            <a:off x="0" y="136525"/>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Planning Azure Virtual Machine</a:t>
            </a:r>
          </a:p>
        </p:txBody>
      </p:sp>
      <p:sp>
        <p:nvSpPr>
          <p:cNvPr id="6" name="Subtitle 2">
            <a:extLst>
              <a:ext uri="{FF2B5EF4-FFF2-40B4-BE49-F238E27FC236}">
                <a16:creationId xmlns:a16="http://schemas.microsoft.com/office/drawing/2014/main" id="{F21843DB-112F-4C1E-870F-C6DCC591C3B5}"/>
              </a:ext>
            </a:extLst>
          </p:cNvPr>
          <p:cNvSpPr txBox="1">
            <a:spLocks/>
          </p:cNvSpPr>
          <p:nvPr/>
        </p:nvSpPr>
        <p:spPr>
          <a:xfrm>
            <a:off x="393309" y="913794"/>
            <a:ext cx="11190263" cy="307895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a:solidFill>
                  <a:srgbClr val="00B0F0"/>
                </a:solidFill>
                <a:latin typeface="Segoe UI" panose="020B0502040204020203" pitchFamily="34" charset="0"/>
              </a:rPr>
              <a:t>Virtual Machine design Considerations</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Decide the Location for the VM - </a:t>
            </a:r>
            <a:r>
              <a:rPr lang="en-US" sz="1400" dirty="0">
                <a:solidFill>
                  <a:srgbClr val="171717"/>
                </a:solidFill>
                <a:latin typeface="Segoe UI" panose="020B0502040204020203" pitchFamily="34" charset="0"/>
              </a:rPr>
              <a:t>Datacenters are grouped into. geographic regions (‘West US’, 'North Europe', ‘Southeast Asia’, etc.) to provide redundancy and availability ; there are price differences between locations</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Determine the size of the VM - </a:t>
            </a:r>
            <a:r>
              <a:rPr lang="en-US" sz="1400" dirty="0">
                <a:solidFill>
                  <a:srgbClr val="171717"/>
                </a:solidFill>
                <a:latin typeface="Segoe UI" panose="020B0502040204020203" pitchFamily="34" charset="0"/>
              </a:rPr>
              <a:t>appropriate mix of compute, memory, and storage for what you want to deploy as per business needs. VM size is to consider the type of workload. </a:t>
            </a:r>
            <a:r>
              <a:rPr lang="en-US" sz="1400" dirty="0">
                <a:solidFill>
                  <a:schemeClr val="bg2">
                    <a:lumMod val="90000"/>
                  </a:schemeClr>
                </a:solidFill>
                <a:latin typeface="Segoe UI" panose="020B0502040204020203" pitchFamily="34" charset="0"/>
              </a:rPr>
              <a:t>What if my size needs change?</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Understanding the pricing model - </a:t>
            </a:r>
            <a:r>
              <a:rPr lang="en-US" sz="1400" dirty="0">
                <a:solidFill>
                  <a:srgbClr val="171717"/>
                </a:solidFill>
                <a:latin typeface="Segoe UI" panose="020B0502040204020203" pitchFamily="34" charset="0"/>
              </a:rPr>
              <a:t>Compute costs, Storage costs , Pay as you go ; Reserved Virtual Machine Instances 72% price savings compared to pay-as-you-go pricing</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Select an operating system</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Fault Domain and Update Domains - </a:t>
            </a:r>
            <a:r>
              <a:rPr lang="en-US" sz="1400" dirty="0">
                <a:solidFill>
                  <a:srgbClr val="171717"/>
                </a:solidFill>
                <a:latin typeface="Segoe UI" panose="020B0502040204020203" pitchFamily="34" charset="0"/>
              </a:rPr>
              <a:t>share a common power source and network switch ; share a common power source and network switch</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Scale Sets   - C</a:t>
            </a:r>
            <a:r>
              <a:rPr lang="en-US" sz="1400" dirty="0">
                <a:solidFill>
                  <a:srgbClr val="171717"/>
                </a:solidFill>
                <a:latin typeface="Segoe UI" panose="020B0502040204020203" pitchFamily="34" charset="0"/>
              </a:rPr>
              <a:t>reate and manage a group of load balanced VMs. The number of VM instances can automatically increase or decrease in response to demand or a defined schedule., No cost </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Availability Set - </a:t>
            </a:r>
            <a:r>
              <a:rPr lang="en-US" sz="1400" dirty="0">
                <a:solidFill>
                  <a:srgbClr val="171717"/>
                </a:solidFill>
                <a:latin typeface="Segoe UI" panose="020B0502040204020203" pitchFamily="34" charset="0"/>
              </a:rPr>
              <a:t>logical grouping of VMs within a datacenter that allows Azure to understand how your application is built to provide for redundancy and availability. No cost </a:t>
            </a:r>
          </a:p>
          <a:p>
            <a:pPr marL="742950" lvl="1" indent="-285750" algn="l">
              <a:buFont typeface="Wingdings" panose="05000000000000000000" pitchFamily="2" charset="2"/>
              <a:buChar char="ü"/>
            </a:pPr>
            <a:endParaRPr lang="en-US" sz="1400" dirty="0">
              <a:solidFill>
                <a:srgbClr val="171717"/>
              </a:solidFill>
              <a:latin typeface="Segoe UI" panose="020B0502040204020203" pitchFamily="34" charset="0"/>
            </a:endParaRPr>
          </a:p>
        </p:txBody>
      </p:sp>
    </p:spTree>
    <p:extLst>
      <p:ext uri="{BB962C8B-B14F-4D97-AF65-F5344CB8AC3E}">
        <p14:creationId xmlns:p14="http://schemas.microsoft.com/office/powerpoint/2010/main" val="236457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48722"/>
            <a:ext cx="12192000" cy="525953"/>
          </a:xfrm>
        </p:spPr>
        <p:txBody>
          <a:bodyPr vert="horz" lIns="91440" tIns="45720" rIns="91440" bIns="45720" rtlCol="0" anchor="b">
            <a:normAutofit/>
          </a:bodyPr>
          <a:lstStyle/>
          <a:p>
            <a:r>
              <a:rPr lang="en-US" sz="2500" dirty="0">
                <a:solidFill>
                  <a:schemeClr val="bg1"/>
                </a:solidFill>
                <a:highlight>
                  <a:srgbClr val="000080"/>
                </a:highlight>
              </a:rPr>
              <a:t>Azure Virtual Machine</a:t>
            </a:r>
          </a:p>
        </p:txBody>
      </p:sp>
      <p:sp>
        <p:nvSpPr>
          <p:cNvPr id="8" name="Subtitle 2">
            <a:extLst>
              <a:ext uri="{FF2B5EF4-FFF2-40B4-BE49-F238E27FC236}">
                <a16:creationId xmlns:a16="http://schemas.microsoft.com/office/drawing/2014/main" id="{D56F5E1C-6FF1-45C7-903D-2452BD640C09}"/>
              </a:ext>
            </a:extLst>
          </p:cNvPr>
          <p:cNvSpPr>
            <a:spLocks noGrp="1"/>
          </p:cNvSpPr>
          <p:nvPr>
            <p:ph type="subTitle" idx="1"/>
          </p:nvPr>
        </p:nvSpPr>
        <p:spPr>
          <a:xfrm>
            <a:off x="379827" y="720724"/>
            <a:ext cx="10402473" cy="5635625"/>
          </a:xfrm>
        </p:spPr>
        <p:txBody>
          <a:bodyPr>
            <a:normAutofit lnSpcReduction="10000"/>
          </a:bodyPr>
          <a:lstStyle/>
          <a:p>
            <a:pPr algn="l"/>
            <a:r>
              <a:rPr lang="en-US" sz="1500" b="1" i="0" dirty="0">
                <a:solidFill>
                  <a:srgbClr val="00B0F0"/>
                </a:solidFill>
                <a:effectLst/>
                <a:latin typeface="Segoe UI" panose="020B0502040204020203" pitchFamily="34" charset="0"/>
              </a:rPr>
              <a:t>Azure Virtual Machine </a:t>
            </a:r>
            <a:r>
              <a:rPr lang="en-US" sz="1500" b="0" i="0" dirty="0">
                <a:solidFill>
                  <a:srgbClr val="171717"/>
                </a:solidFill>
                <a:effectLst/>
                <a:latin typeface="Segoe UI" panose="020B0502040204020203" pitchFamily="34" charset="0"/>
              </a:rPr>
              <a:t>, </a:t>
            </a:r>
            <a:r>
              <a:rPr lang="en-US" sz="1400" b="0" i="0" dirty="0">
                <a:solidFill>
                  <a:srgbClr val="171717"/>
                </a:solidFill>
                <a:effectLst/>
                <a:latin typeface="Segoe UI" panose="020B0502040204020203" pitchFamily="34" charset="0"/>
              </a:rPr>
              <a:t>on-demand, scalable computing resources, without having to buy and maintain the physical hardware. Purpose </a:t>
            </a:r>
            <a:endParaRPr lang="en-US" sz="1400"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Development and test</a:t>
            </a:r>
            <a:r>
              <a:rPr lang="en-US" sz="1400" b="0" i="0" dirty="0">
                <a:solidFill>
                  <a:srgbClr val="171717"/>
                </a:solidFill>
                <a:effectLst/>
                <a:latin typeface="Segoe UI" panose="020B0502040204020203" pitchFamily="34" charset="0"/>
              </a:rPr>
              <a:t> -specific configurations required to code and test an application</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Applications in the cloud - </a:t>
            </a:r>
            <a:r>
              <a:rPr lang="en-US" sz="1400" b="0" i="0" dirty="0">
                <a:solidFill>
                  <a:srgbClr val="171717"/>
                </a:solidFill>
                <a:effectLst/>
                <a:latin typeface="Segoe UI" panose="020B0502040204020203" pitchFamily="34" charset="0"/>
              </a:rPr>
              <a:t>application can fluctuate, and shut them down when you don’t</a:t>
            </a:r>
            <a:endParaRPr lang="en-US" sz="1400" b="1"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Extended datacenter - </a:t>
            </a:r>
            <a:r>
              <a:rPr lang="en-US" sz="1400" b="0" i="0" dirty="0">
                <a:solidFill>
                  <a:srgbClr val="171717"/>
                </a:solidFill>
                <a:effectLst/>
                <a:latin typeface="Segoe UI" panose="020B0502040204020203" pitchFamily="34" charset="0"/>
              </a:rPr>
              <a:t>Azure virtual network can easily be connected to privat</a:t>
            </a:r>
            <a:r>
              <a:rPr lang="en-US" sz="1400" dirty="0">
                <a:solidFill>
                  <a:srgbClr val="171717"/>
                </a:solidFill>
                <a:latin typeface="Segoe UI" panose="020B0502040204020203" pitchFamily="34" charset="0"/>
              </a:rPr>
              <a:t>e network VPN. </a:t>
            </a:r>
            <a:endParaRPr lang="en-US" sz="1400" b="0"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Business Need - </a:t>
            </a:r>
            <a:r>
              <a:rPr lang="en-US" sz="1400" b="0" i="0" dirty="0">
                <a:solidFill>
                  <a:srgbClr val="171717"/>
                </a:solidFill>
                <a:effectLst/>
                <a:latin typeface="Segoe UI" panose="020B0502040204020203" pitchFamily="34" charset="0"/>
              </a:rPr>
              <a:t>can scale up and out to whatever is required to meet your needs</a:t>
            </a:r>
          </a:p>
          <a:p>
            <a:pPr algn="l"/>
            <a:r>
              <a:rPr lang="en-US" sz="1500" b="1" dirty="0">
                <a:solidFill>
                  <a:srgbClr val="00B0F0"/>
                </a:solidFill>
                <a:latin typeface="Segoe UI" panose="020B0502040204020203" pitchFamily="34" charset="0"/>
              </a:rPr>
              <a:t>High Availability </a:t>
            </a:r>
            <a:r>
              <a:rPr lang="en-US" sz="1400" b="0" i="0" dirty="0">
                <a:solidFill>
                  <a:srgbClr val="171717"/>
                </a:solidFill>
                <a:effectLst/>
                <a:latin typeface="Segoe UI" panose="020B0502040204020203" pitchFamily="34" charset="0"/>
              </a:rPr>
              <a:t>unique physical locations within an Azure region, Synchronous replication of applications and Data. single point of failure.</a:t>
            </a:r>
            <a:endParaRPr lang="en-US" sz="1400" b="1" dirty="0">
              <a:solidFill>
                <a:srgbClr val="00B0F0"/>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VM Affected </a:t>
            </a:r>
            <a:r>
              <a:rPr lang="en-US" sz="1400" b="0" i="0" dirty="0">
                <a:solidFill>
                  <a:srgbClr val="171717"/>
                </a:solidFill>
                <a:effectLst/>
                <a:latin typeface="Segoe UI" panose="020B0502040204020203" pitchFamily="34" charset="0"/>
              </a:rPr>
              <a:t>- Planned maintenance , Unplanned hardware maintenance ; Unexpected downtime</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Availability sets – </a:t>
            </a:r>
            <a:r>
              <a:rPr lang="en-US" sz="1400" dirty="0">
                <a:solidFill>
                  <a:srgbClr val="171717"/>
                </a:solidFill>
                <a:latin typeface="Segoe UI" panose="020B0502040204020203" pitchFamily="34" charset="0"/>
              </a:rPr>
              <a:t>a separated from others. </a:t>
            </a:r>
            <a:r>
              <a:rPr lang="en-US" sz="1400" b="1" dirty="0">
                <a:solidFill>
                  <a:srgbClr val="171717"/>
                </a:solidFill>
                <a:latin typeface="Segoe UI" panose="020B0502040204020203" pitchFamily="34" charset="0"/>
              </a:rPr>
              <a:t> </a:t>
            </a:r>
            <a:r>
              <a:rPr lang="en-US" sz="1400" b="0" i="0" dirty="0">
                <a:solidFill>
                  <a:srgbClr val="171717"/>
                </a:solidFill>
                <a:effectLst/>
                <a:latin typeface="Segoe UI" panose="020B0502040204020203" pitchFamily="34" charset="0"/>
              </a:rPr>
              <a:t>Updated domain (rebooted or undergo maintenance at the same time, patches ) Azure release platform domains, Fault Domain (own network, power, and cooling infrastructure) – Physical failure points – SLA - </a:t>
            </a:r>
            <a:r>
              <a:rPr lang="en-US" sz="1400" b="0" i="0" dirty="0">
                <a:solidFill>
                  <a:srgbClr val="171717"/>
                </a:solidFill>
                <a:effectLst/>
                <a:latin typeface="Segoe UI" panose="020B0502040204020203" pitchFamily="34" charset="0"/>
                <a:hlinkClick r:id="rId2"/>
              </a:rPr>
              <a:t>https://azure.microsoft.com/en-us/support/legal/sla/virtual-machines/v1_9/</a:t>
            </a:r>
            <a:endParaRPr lang="en-US" sz="1400" b="0"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Availability Zone</a:t>
            </a:r>
            <a:endParaRPr lang="en-US" sz="1400" b="0" i="0" dirty="0">
              <a:solidFill>
                <a:srgbClr val="171717"/>
              </a:solidFill>
              <a:effectLst/>
              <a:latin typeface="Segoe UI" panose="020B0502040204020203" pitchFamily="34" charset="0"/>
            </a:endParaRPr>
          </a:p>
          <a:p>
            <a:pPr algn="l"/>
            <a:r>
              <a:rPr lang="en-US" sz="1500" b="1" dirty="0">
                <a:solidFill>
                  <a:srgbClr val="00B0F0"/>
                </a:solidFill>
                <a:latin typeface="Segoe UI" panose="020B0502040204020203" pitchFamily="34" charset="0"/>
              </a:rPr>
              <a:t>Configure storage and VM Size -</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General-purpose – A, </a:t>
            </a:r>
            <a:r>
              <a:rPr lang="en-US" sz="1400" i="0" dirty="0">
                <a:solidFill>
                  <a:srgbClr val="171717"/>
                </a:solidFill>
                <a:effectLst/>
                <a:latin typeface="Segoe UI" panose="020B0502040204020203" pitchFamily="34" charset="0"/>
              </a:rPr>
              <a:t>B ,D – development and testing </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Compute Optimized –</a:t>
            </a:r>
            <a:r>
              <a:rPr lang="en-US" sz="1400" dirty="0">
                <a:solidFill>
                  <a:srgbClr val="171717"/>
                </a:solidFill>
                <a:latin typeface="Segoe UI" panose="020B0502040204020203" pitchFamily="34" charset="0"/>
              </a:rPr>
              <a:t> F;  CPU to memory is high , App server </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Memory optimized – E; </a:t>
            </a:r>
            <a:r>
              <a:rPr lang="en-US" sz="1400" i="0" dirty="0">
                <a:solidFill>
                  <a:srgbClr val="171717"/>
                </a:solidFill>
                <a:effectLst/>
                <a:latin typeface="Segoe UI" panose="020B0502040204020203" pitchFamily="34" charset="0"/>
              </a:rPr>
              <a:t>Database Servers.</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Storage Optimized – Ls ; </a:t>
            </a:r>
            <a:r>
              <a:rPr lang="en-US" sz="1400" b="0" i="0" dirty="0">
                <a:solidFill>
                  <a:srgbClr val="171717"/>
                </a:solidFill>
                <a:effectLst/>
                <a:latin typeface="Segoe UI" panose="020B0502040204020203" pitchFamily="34" charset="0"/>
              </a:rPr>
              <a:t>Big Data, SQL, NoSQL databases, data warehousing and large transactional databases.</a:t>
            </a:r>
            <a:endParaRPr lang="en-US" sz="1400" b="1"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GPU – NC ; </a:t>
            </a:r>
            <a:r>
              <a:rPr lang="en-US" sz="1400" dirty="0">
                <a:solidFill>
                  <a:srgbClr val="171717"/>
                </a:solidFill>
                <a:latin typeface="Segoe UI" panose="020B0502040204020203" pitchFamily="34" charset="0"/>
              </a:rPr>
              <a:t>H</a:t>
            </a:r>
            <a:r>
              <a:rPr lang="en-US" sz="1400" b="0" i="0" dirty="0">
                <a:solidFill>
                  <a:srgbClr val="171717"/>
                </a:solidFill>
                <a:effectLst/>
                <a:latin typeface="Segoe UI" panose="020B0502040204020203" pitchFamily="34" charset="0"/>
              </a:rPr>
              <a:t>eavy graphic rendering and video editing, as well as model training and inferencing (ND) with deep learning.</a:t>
            </a:r>
          </a:p>
          <a:p>
            <a:pPr algn="l"/>
            <a:r>
              <a:rPr lang="en-US" sz="1500" b="1" dirty="0">
                <a:solidFill>
                  <a:srgbClr val="00B0F0"/>
                </a:solidFill>
                <a:latin typeface="Segoe UI" panose="020B0502040204020203" pitchFamily="34" charset="0"/>
              </a:rPr>
              <a:t>Virtual Machine Scale set and Disk Encryption </a:t>
            </a:r>
            <a:endParaRPr lang="en-US" sz="1000" b="1" dirty="0">
              <a:solidFill>
                <a:srgbClr val="171717"/>
              </a:solidFill>
              <a:latin typeface="SFMono-Regular"/>
            </a:endParaRPr>
          </a:p>
          <a:p>
            <a:pPr algn="l"/>
            <a:r>
              <a:rPr lang="en-US" sz="1000" b="1" dirty="0">
                <a:solidFill>
                  <a:srgbClr val="171717"/>
                </a:solidFill>
                <a:latin typeface="SFMono-Regular"/>
              </a:rPr>
              <a:t>                         </a:t>
            </a:r>
            <a:r>
              <a:rPr lang="en-US" sz="1400" dirty="0">
                <a:solidFill>
                  <a:srgbClr val="171717"/>
                </a:solidFill>
                <a:latin typeface="SFMono-Regular"/>
              </a:rPr>
              <a:t>is a framework or an abstraction of VM; group of VMs Deploy a set of load-balanced and identical VMs ; scaled vertically or horizontally to meet demand of business; No cost , pay only for VMs </a:t>
            </a: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76431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Azure Virtual Machine NSG</a:t>
            </a:r>
          </a:p>
        </p:txBody>
      </p:sp>
      <p:sp>
        <p:nvSpPr>
          <p:cNvPr id="8" name="Subtitle 2">
            <a:extLst>
              <a:ext uri="{FF2B5EF4-FFF2-40B4-BE49-F238E27FC236}">
                <a16:creationId xmlns:a16="http://schemas.microsoft.com/office/drawing/2014/main" id="{D56F5E1C-6FF1-45C7-903D-2452BD640C09}"/>
              </a:ext>
            </a:extLst>
          </p:cNvPr>
          <p:cNvSpPr>
            <a:spLocks noGrp="1"/>
          </p:cNvSpPr>
          <p:nvPr>
            <p:ph type="subTitle" idx="1"/>
          </p:nvPr>
        </p:nvSpPr>
        <p:spPr>
          <a:xfrm>
            <a:off x="379827" y="939800"/>
            <a:ext cx="10402473" cy="2489200"/>
          </a:xfrm>
        </p:spPr>
        <p:txBody>
          <a:bodyPr>
            <a:normAutofit lnSpcReduction="10000"/>
          </a:bodyPr>
          <a:lstStyle/>
          <a:p>
            <a:pPr algn="l"/>
            <a:r>
              <a:rPr lang="en-US" sz="1500" b="1" i="0" dirty="0">
                <a:solidFill>
                  <a:srgbClr val="00B0F0"/>
                </a:solidFill>
                <a:effectLst/>
                <a:latin typeface="Segoe UI" panose="020B0502040204020203" pitchFamily="34" charset="0"/>
              </a:rPr>
              <a:t>Azure Virtual Machine  NSG</a:t>
            </a:r>
            <a:r>
              <a:rPr lang="en-US" sz="1500" b="0" i="0" dirty="0">
                <a:solidFill>
                  <a:srgbClr val="171717"/>
                </a:solidFill>
                <a:effectLst/>
                <a:latin typeface="Segoe UI" panose="020B0502040204020203" pitchFamily="34" charset="0"/>
              </a:rPr>
              <a:t>, </a:t>
            </a:r>
            <a:r>
              <a:rPr lang="en-US" sz="1400" b="0" i="0" dirty="0">
                <a:solidFill>
                  <a:srgbClr val="171717"/>
                </a:solidFill>
                <a:effectLst/>
                <a:latin typeface="Segoe UI" panose="020B0502040204020203" pitchFamily="34" charset="0"/>
              </a:rPr>
              <a:t>Network security Group is setting , inbound , outbound port Rules and actions  Allow / Deny</a:t>
            </a:r>
            <a:endParaRPr lang="en-US" sz="1400"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Development and test</a:t>
            </a:r>
            <a:r>
              <a:rPr lang="en-US" sz="1400" b="0" i="0" dirty="0">
                <a:solidFill>
                  <a:srgbClr val="171717"/>
                </a:solidFill>
                <a:effectLst/>
                <a:latin typeface="Segoe UI" panose="020B0502040204020203" pitchFamily="34" charset="0"/>
              </a:rPr>
              <a:t> -specific configurations required to code and test an application</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Applications in the cloud - </a:t>
            </a:r>
            <a:r>
              <a:rPr lang="en-US" sz="1400" b="0" i="0" dirty="0">
                <a:solidFill>
                  <a:srgbClr val="171717"/>
                </a:solidFill>
                <a:effectLst/>
                <a:latin typeface="Segoe UI" panose="020B0502040204020203" pitchFamily="34" charset="0"/>
              </a:rPr>
              <a:t>application can fluctuate, and shut them down when you don’t</a:t>
            </a:r>
            <a:endParaRPr lang="en-US" sz="1400" b="1"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Extended datacenter - </a:t>
            </a:r>
            <a:r>
              <a:rPr lang="en-US" sz="1400" b="0" i="0" dirty="0">
                <a:solidFill>
                  <a:srgbClr val="171717"/>
                </a:solidFill>
                <a:effectLst/>
                <a:latin typeface="Segoe UI" panose="020B0502040204020203" pitchFamily="34" charset="0"/>
              </a:rPr>
              <a:t>Azure virtual network can easily be connected to privat</a:t>
            </a:r>
            <a:r>
              <a:rPr lang="en-US" sz="1400" dirty="0">
                <a:solidFill>
                  <a:srgbClr val="171717"/>
                </a:solidFill>
                <a:latin typeface="Segoe UI" panose="020B0502040204020203" pitchFamily="34" charset="0"/>
              </a:rPr>
              <a:t>e network VPN. </a:t>
            </a:r>
            <a:endParaRPr lang="en-US" sz="1400" b="0"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Business Need - </a:t>
            </a:r>
            <a:r>
              <a:rPr lang="en-US" sz="1400" b="0" i="0" dirty="0">
                <a:solidFill>
                  <a:srgbClr val="171717"/>
                </a:solidFill>
                <a:effectLst/>
                <a:latin typeface="Segoe UI" panose="020B0502040204020203" pitchFamily="34" charset="0"/>
              </a:rPr>
              <a:t>can scale up and out to whatever is required to meet your needs</a:t>
            </a:r>
          </a:p>
          <a:p>
            <a:pPr algn="l"/>
            <a:r>
              <a:rPr lang="en-US" sz="1500" b="1" dirty="0">
                <a:solidFill>
                  <a:srgbClr val="00B0F0"/>
                </a:solidFill>
                <a:latin typeface="Segoe UI" panose="020B0502040204020203" pitchFamily="34" charset="0"/>
              </a:rPr>
              <a:t>High Availability </a:t>
            </a:r>
            <a:r>
              <a:rPr lang="en-US" sz="1400" b="0" i="0" dirty="0">
                <a:solidFill>
                  <a:srgbClr val="171717"/>
                </a:solidFill>
                <a:effectLst/>
                <a:latin typeface="Segoe UI" panose="020B0502040204020203" pitchFamily="34" charset="0"/>
              </a:rPr>
              <a:t>unique physical locations within an Azure region, Synchronous replication of applications and Data. single point of failure.</a:t>
            </a:r>
            <a:endParaRPr lang="en-US" sz="1400" b="1" dirty="0">
              <a:solidFill>
                <a:srgbClr val="00B0F0"/>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VM Affected </a:t>
            </a:r>
            <a:r>
              <a:rPr lang="en-US" sz="1400" b="0" i="0" dirty="0">
                <a:solidFill>
                  <a:srgbClr val="171717"/>
                </a:solidFill>
                <a:effectLst/>
                <a:latin typeface="Segoe UI" panose="020B0502040204020203" pitchFamily="34" charset="0"/>
              </a:rPr>
              <a:t>- Planned maintenance , Unplanned hardware maintenance ; Unexpected downtime</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Availability sets – </a:t>
            </a:r>
            <a:r>
              <a:rPr lang="en-US" sz="1400" dirty="0">
                <a:solidFill>
                  <a:srgbClr val="171717"/>
                </a:solidFill>
                <a:latin typeface="Segoe UI" panose="020B0502040204020203" pitchFamily="34" charset="0"/>
              </a:rPr>
              <a:t>a separated from others. </a:t>
            </a:r>
            <a:r>
              <a:rPr lang="en-US" sz="1400" b="1" dirty="0">
                <a:solidFill>
                  <a:srgbClr val="171717"/>
                </a:solidFill>
                <a:latin typeface="Segoe UI" panose="020B0502040204020203" pitchFamily="34" charset="0"/>
              </a:rPr>
              <a:t> </a:t>
            </a:r>
            <a:r>
              <a:rPr lang="en-US" sz="1400" b="0" i="0" dirty="0">
                <a:solidFill>
                  <a:srgbClr val="171717"/>
                </a:solidFill>
                <a:effectLst/>
                <a:latin typeface="Segoe UI" panose="020B0502040204020203" pitchFamily="34" charset="0"/>
              </a:rPr>
              <a:t>Updated domain (rebooted or undergo maintenance at the same time, patches ), Fault Domain (own network, power, and cooling infrastructure)</a:t>
            </a: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pic>
        <p:nvPicPr>
          <p:cNvPr id="4" name="Picture 3">
            <a:extLst>
              <a:ext uri="{FF2B5EF4-FFF2-40B4-BE49-F238E27FC236}">
                <a16:creationId xmlns:a16="http://schemas.microsoft.com/office/drawing/2014/main" id="{AB33FB11-9D18-4AC9-8193-57E258DDC234}"/>
              </a:ext>
            </a:extLst>
          </p:cNvPr>
          <p:cNvPicPr>
            <a:picLocks noChangeAspect="1"/>
          </p:cNvPicPr>
          <p:nvPr/>
        </p:nvPicPr>
        <p:blipFill>
          <a:blip r:embed="rId2"/>
          <a:stretch>
            <a:fillRect/>
          </a:stretch>
        </p:blipFill>
        <p:spPr>
          <a:xfrm>
            <a:off x="0" y="3867150"/>
            <a:ext cx="12192000" cy="2489200"/>
          </a:xfrm>
          <a:prstGeom prst="rect">
            <a:avLst/>
          </a:prstGeom>
        </p:spPr>
      </p:pic>
    </p:spTree>
    <p:extLst>
      <p:ext uri="{BB962C8B-B14F-4D97-AF65-F5344CB8AC3E}">
        <p14:creationId xmlns:p14="http://schemas.microsoft.com/office/powerpoint/2010/main" val="13075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218162-9E86-4FD5-8B31-EF00F7264101}"/>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EE97772D-6D50-4613-8F1C-673FD473202E}"/>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Virtual Machine –</a:t>
            </a:r>
            <a:r>
              <a:rPr lang="en-US" sz="2500" dirty="0" err="1">
                <a:solidFill>
                  <a:schemeClr val="bg1"/>
                </a:solidFill>
                <a:highlight>
                  <a:srgbClr val="000080"/>
                </a:highlight>
              </a:rPr>
              <a:t>Vnet</a:t>
            </a:r>
            <a:r>
              <a:rPr lang="en-US" sz="2500" dirty="0">
                <a:solidFill>
                  <a:schemeClr val="bg1"/>
                </a:solidFill>
                <a:highlight>
                  <a:srgbClr val="000080"/>
                </a:highlight>
              </a:rPr>
              <a:t> </a:t>
            </a:r>
          </a:p>
        </p:txBody>
      </p:sp>
      <p:sp>
        <p:nvSpPr>
          <p:cNvPr id="6" name="Subtitle 2">
            <a:extLst>
              <a:ext uri="{FF2B5EF4-FFF2-40B4-BE49-F238E27FC236}">
                <a16:creationId xmlns:a16="http://schemas.microsoft.com/office/drawing/2014/main" id="{D16CF4B3-AB3A-49A0-A51D-C345C0D27819}"/>
              </a:ext>
            </a:extLst>
          </p:cNvPr>
          <p:cNvSpPr txBox="1">
            <a:spLocks/>
          </p:cNvSpPr>
          <p:nvPr/>
        </p:nvSpPr>
        <p:spPr>
          <a:xfrm>
            <a:off x="379827" y="939800"/>
            <a:ext cx="10402473" cy="41281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dirty="0">
                <a:solidFill>
                  <a:srgbClr val="00B0F0"/>
                </a:solidFill>
                <a:latin typeface="Segoe UI" panose="020B0502040204020203" pitchFamily="34" charset="0"/>
              </a:rPr>
              <a:t>Azure Virtual Machine  V net </a:t>
            </a:r>
            <a:r>
              <a:rPr lang="en-US" sz="1500" dirty="0">
                <a:solidFill>
                  <a:srgbClr val="171717"/>
                </a:solidFill>
                <a:latin typeface="Segoe UI" panose="020B0502040204020203" pitchFamily="34" charset="0"/>
              </a:rPr>
              <a:t>, </a:t>
            </a:r>
            <a:r>
              <a:rPr lang="en-US" sz="1400" dirty="0">
                <a:solidFill>
                  <a:srgbClr val="171717"/>
                </a:solidFill>
                <a:latin typeface="Segoe UI" panose="020B0502040204020203" pitchFamily="34" charset="0"/>
              </a:rPr>
              <a:t>Azure VM uses </a:t>
            </a:r>
            <a:r>
              <a:rPr lang="en-US" sz="1400" dirty="0" err="1">
                <a:solidFill>
                  <a:srgbClr val="171717"/>
                </a:solidFill>
                <a:latin typeface="Segoe UI" panose="020B0502040204020203" pitchFamily="34" charset="0"/>
              </a:rPr>
              <a:t>Vnet</a:t>
            </a:r>
            <a:r>
              <a:rPr lang="en-US" sz="1400" dirty="0">
                <a:solidFill>
                  <a:srgbClr val="171717"/>
                </a:solidFill>
                <a:latin typeface="Segoe UI" panose="020B0502040204020203" pitchFamily="34" charset="0"/>
              </a:rPr>
              <a:t> to communicate with VMs, Azure SQL database and other Azure Services.</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Network Interfaces – </a:t>
            </a:r>
            <a:r>
              <a:rPr lang="en-US" sz="1400" dirty="0">
                <a:solidFill>
                  <a:srgbClr val="171717"/>
                </a:solidFill>
                <a:latin typeface="Segoe UI" panose="020B0502040204020203" pitchFamily="34" charset="0"/>
              </a:rPr>
              <a:t>Each VM Must have at least a one NIC </a:t>
            </a:r>
            <a:r>
              <a:rPr lang="en-US" sz="1400" b="1" dirty="0">
                <a:solidFill>
                  <a:srgbClr val="171717"/>
                </a:solidFill>
                <a:latin typeface="Segoe UI" panose="020B0502040204020203" pitchFamily="34" charset="0"/>
              </a:rPr>
              <a:t>,  </a:t>
            </a:r>
            <a:r>
              <a:rPr lang="en-US" sz="1400" dirty="0">
                <a:solidFill>
                  <a:srgbClr val="171717"/>
                </a:solidFill>
                <a:latin typeface="Segoe UI" panose="020B0502040204020203" pitchFamily="34" charset="0"/>
              </a:rPr>
              <a:t>can have multiple </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Subnet – </a:t>
            </a:r>
            <a:r>
              <a:rPr lang="en-US" sz="1400" dirty="0">
                <a:solidFill>
                  <a:srgbClr val="171717"/>
                </a:solidFill>
                <a:latin typeface="Segoe UI" panose="020B0502040204020203" pitchFamily="34" charset="0"/>
              </a:rPr>
              <a:t>Network Boundary , Control traffic flow to and from the resources in the subnet</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IP Address- Public – </a:t>
            </a:r>
            <a:r>
              <a:rPr lang="en-US" sz="1400" dirty="0">
                <a:solidFill>
                  <a:srgbClr val="171717"/>
                </a:solidFill>
                <a:latin typeface="Segoe UI" panose="020B0502040204020203" pitchFamily="34" charset="0"/>
              </a:rPr>
              <a:t>Communicate to and from the internet</a:t>
            </a:r>
            <a:r>
              <a:rPr lang="en-US" sz="1400" b="1" dirty="0">
                <a:solidFill>
                  <a:srgbClr val="171717"/>
                </a:solidFill>
                <a:latin typeface="Segoe UI" panose="020B0502040204020203" pitchFamily="34" charset="0"/>
              </a:rPr>
              <a:t> ; Privat – </a:t>
            </a:r>
            <a:r>
              <a:rPr lang="en-US" sz="1400" dirty="0">
                <a:solidFill>
                  <a:srgbClr val="171717"/>
                </a:solidFill>
                <a:latin typeface="Segoe UI" panose="020B0502040204020203" pitchFamily="34" charset="0"/>
              </a:rPr>
              <a:t>Communicate with virtual machines in the same network(Virtual or on-premise) – </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IP address </a:t>
            </a:r>
            <a:r>
              <a:rPr lang="en-US" sz="1400" dirty="0">
                <a:solidFill>
                  <a:srgbClr val="171717"/>
                </a:solidFill>
                <a:latin typeface="Segoe UI" panose="020B0502040204020203" pitchFamily="34" charset="0"/>
              </a:rPr>
              <a:t>– </a:t>
            </a:r>
            <a:r>
              <a:rPr lang="en-US" sz="1400" b="1" dirty="0">
                <a:solidFill>
                  <a:srgbClr val="171717"/>
                </a:solidFill>
                <a:latin typeface="Segoe UI" panose="020B0502040204020203" pitchFamily="34" charset="0"/>
              </a:rPr>
              <a:t>Dynamic</a:t>
            </a:r>
            <a:r>
              <a:rPr lang="en-US" sz="1400" dirty="0">
                <a:solidFill>
                  <a:srgbClr val="171717"/>
                </a:solidFill>
                <a:latin typeface="Segoe UI" panose="020B0502040204020203" pitchFamily="34" charset="0"/>
              </a:rPr>
              <a:t> – IP Address assigned after the virtual machine is started and released when the VM is Stopped, IP Address can Change ; Static – IP Address assigned immediately and can not change. </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Network Security Group – </a:t>
            </a:r>
            <a:r>
              <a:rPr lang="en-US" sz="1400" dirty="0">
                <a:solidFill>
                  <a:srgbClr val="171717"/>
                </a:solidFill>
                <a:latin typeface="Segoe UI" panose="020B0502040204020203" pitchFamily="34" charset="0"/>
              </a:rPr>
              <a:t>Provides Network Isolation , Rules that can deny or allow traffic , </a:t>
            </a:r>
            <a:r>
              <a:rPr lang="en-US" sz="1400" b="1" dirty="0">
                <a:solidFill>
                  <a:srgbClr val="171717"/>
                </a:solidFill>
                <a:latin typeface="Segoe UI" panose="020B0502040204020203" pitchFamily="34" charset="0"/>
              </a:rPr>
              <a:t>Rule Contains </a:t>
            </a:r>
            <a:r>
              <a:rPr lang="en-US" sz="1400" dirty="0">
                <a:solidFill>
                  <a:srgbClr val="171717"/>
                </a:solidFill>
                <a:latin typeface="Segoe UI" panose="020B0502040204020203" pitchFamily="34" charset="0"/>
              </a:rPr>
              <a:t>– Source IP , Source Port ; Destination IP  and Destination Port </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Network Load Balancer- Internal </a:t>
            </a:r>
            <a:r>
              <a:rPr lang="en-US" sz="1400" dirty="0">
                <a:solidFill>
                  <a:srgbClr val="171717"/>
                </a:solidFill>
                <a:latin typeface="Segoe UI" panose="020B0502040204020203" pitchFamily="34" charset="0"/>
              </a:rPr>
              <a:t>– balances traffic between VM in a </a:t>
            </a:r>
            <a:r>
              <a:rPr lang="en-US" sz="1400" dirty="0" err="1">
                <a:solidFill>
                  <a:srgbClr val="171717"/>
                </a:solidFill>
                <a:latin typeface="Segoe UI" panose="020B0502040204020203" pitchFamily="34" charset="0"/>
              </a:rPr>
              <a:t>Vnet</a:t>
            </a:r>
            <a:r>
              <a:rPr lang="en-US" sz="1400" dirty="0">
                <a:solidFill>
                  <a:srgbClr val="171717"/>
                </a:solidFill>
                <a:latin typeface="Segoe UI" panose="020B0502040204020203" pitchFamily="34" charset="0"/>
              </a:rPr>
              <a:t> ; External – Balances traffic between Internet to VM </a:t>
            </a:r>
          </a:p>
        </p:txBody>
      </p:sp>
    </p:spTree>
    <p:extLst>
      <p:ext uri="{BB962C8B-B14F-4D97-AF65-F5344CB8AC3E}">
        <p14:creationId xmlns:p14="http://schemas.microsoft.com/office/powerpoint/2010/main" val="3866646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549E7-DEFD-48C1-A191-EC7EB740C602}"/>
              </a:ext>
            </a:extLst>
          </p:cNvPr>
          <p:cNvPicPr>
            <a:picLocks noChangeAspect="1"/>
          </p:cNvPicPr>
          <p:nvPr/>
        </p:nvPicPr>
        <p:blipFill>
          <a:blip r:embed="rId2"/>
          <a:stretch>
            <a:fillRect/>
          </a:stretch>
        </p:blipFill>
        <p:spPr>
          <a:xfrm>
            <a:off x="7061200" y="1034900"/>
            <a:ext cx="5130800" cy="3194125"/>
          </a:xfrm>
          <a:prstGeom prst="rect">
            <a:avLst/>
          </a:prstGeom>
        </p:spPr>
      </p:pic>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Azure Virtual Machine</a:t>
            </a:r>
          </a:p>
        </p:txBody>
      </p:sp>
      <p:sp>
        <p:nvSpPr>
          <p:cNvPr id="8" name="Subtitle 2">
            <a:extLst>
              <a:ext uri="{FF2B5EF4-FFF2-40B4-BE49-F238E27FC236}">
                <a16:creationId xmlns:a16="http://schemas.microsoft.com/office/drawing/2014/main" id="{D56F5E1C-6FF1-45C7-903D-2452BD640C09}"/>
              </a:ext>
            </a:extLst>
          </p:cNvPr>
          <p:cNvSpPr>
            <a:spLocks noGrp="1"/>
          </p:cNvSpPr>
          <p:nvPr>
            <p:ph type="subTitle" idx="1"/>
          </p:nvPr>
        </p:nvSpPr>
        <p:spPr>
          <a:xfrm>
            <a:off x="392527" y="900699"/>
            <a:ext cx="6668673" cy="5189026"/>
          </a:xfrm>
        </p:spPr>
        <p:txBody>
          <a:bodyPr>
            <a:normAutofit/>
          </a:bodyPr>
          <a:lstStyle/>
          <a:p>
            <a:pPr algn="l"/>
            <a:r>
              <a:rPr lang="en-US" sz="1500" b="1" dirty="0">
                <a:solidFill>
                  <a:srgbClr val="00B0F0"/>
                </a:solidFill>
                <a:latin typeface="Segoe UI" panose="020B0502040204020203" pitchFamily="34" charset="0"/>
              </a:rPr>
              <a:t>Virtual Network</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NIC - </a:t>
            </a:r>
            <a:r>
              <a:rPr lang="en-US" sz="1400" dirty="0">
                <a:solidFill>
                  <a:srgbClr val="171717"/>
                </a:solidFill>
                <a:latin typeface="Segoe UI" panose="020B0502040204020203" pitchFamily="34" charset="0"/>
              </a:rPr>
              <a:t>interconnection between a VM and a virtual network (</a:t>
            </a:r>
            <a:r>
              <a:rPr lang="en-US" sz="1400" dirty="0" err="1">
                <a:solidFill>
                  <a:srgbClr val="171717"/>
                </a:solidFill>
                <a:latin typeface="Segoe UI" panose="020B0502040204020203" pitchFamily="34" charset="0"/>
              </a:rPr>
              <a:t>VNet</a:t>
            </a:r>
            <a:r>
              <a:rPr lang="en-US" sz="1400" dirty="0">
                <a:solidFill>
                  <a:srgbClr val="171717"/>
                </a:solidFill>
                <a:latin typeface="Segoe UI" panose="020B0502040204020203" pitchFamily="34" charset="0"/>
              </a:rPr>
              <a:t>), </a:t>
            </a:r>
            <a:r>
              <a:rPr lang="en-US" sz="1400" b="0" i="0" dirty="0">
                <a:solidFill>
                  <a:srgbClr val="171717"/>
                </a:solidFill>
                <a:effectLst/>
                <a:latin typeface="Segoe UI" panose="020B0502040204020203" pitchFamily="34" charset="0"/>
              </a:rPr>
              <a:t>at least one NIC and is automatically created </a:t>
            </a:r>
            <a:endParaRPr lang="en-US" sz="1400"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IP addresses - </a:t>
            </a:r>
            <a:r>
              <a:rPr lang="en-US" sz="1400" dirty="0">
                <a:solidFill>
                  <a:srgbClr val="171717"/>
                </a:solidFill>
                <a:latin typeface="Segoe UI" panose="020B0502040204020203" pitchFamily="34" charset="0"/>
              </a:rPr>
              <a:t>Public &amp; Private IP addresses. - public IP addresses to VMs or internet-facing load balancers. You can assign private IP addresses to VMs and internal load balancers.</a:t>
            </a:r>
            <a:endParaRPr lang="en-US" sz="1400" b="0"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Network security groups - </a:t>
            </a:r>
            <a:r>
              <a:rPr lang="en-US" sz="1400" dirty="0">
                <a:solidFill>
                  <a:srgbClr val="171717"/>
                </a:solidFill>
                <a:latin typeface="Segoe UI" panose="020B0502040204020203" pitchFamily="34" charset="0"/>
              </a:rPr>
              <a:t>rules that allow or deny network traffic to subnets, NICs, or both (</a:t>
            </a:r>
            <a:r>
              <a:rPr lang="en-US" sz="1400" b="0" i="0" dirty="0">
                <a:solidFill>
                  <a:srgbClr val="171717"/>
                </a:solidFill>
                <a:effectLst/>
                <a:latin typeface="Segoe UI" panose="020B0502040204020203" pitchFamily="34" charset="0"/>
              </a:rPr>
              <a:t>inbound and outbound</a:t>
            </a:r>
            <a:r>
              <a:rPr lang="en-US" sz="1400" dirty="0">
                <a:solidFill>
                  <a:srgbClr val="171717"/>
                </a:solidFill>
                <a:latin typeface="Segoe UI" panose="020B0502040204020203" pitchFamily="34" charset="0"/>
              </a:rPr>
              <a:t>)</a:t>
            </a:r>
          </a:p>
          <a:p>
            <a:pPr algn="l"/>
            <a:r>
              <a:rPr lang="en-US" sz="1500" b="1" dirty="0">
                <a:solidFill>
                  <a:srgbClr val="00B0F0"/>
                </a:solidFill>
                <a:latin typeface="Segoe UI" panose="020B0502040204020203" pitchFamily="34" charset="0"/>
              </a:rPr>
              <a:t>Access and Security </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RDP </a:t>
            </a:r>
            <a:r>
              <a:rPr lang="en-US" sz="1400" b="0" i="0" dirty="0">
                <a:solidFill>
                  <a:srgbClr val="171717"/>
                </a:solidFill>
                <a:effectLst/>
                <a:latin typeface="Segoe UI" panose="020B0502040204020203" pitchFamily="34" charset="0"/>
              </a:rPr>
              <a:t>– port 3389 ;  Remote d</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Baston - </a:t>
            </a:r>
            <a:r>
              <a:rPr lang="en-US" sz="1400" b="0" i="0" dirty="0">
                <a:solidFill>
                  <a:srgbClr val="323130"/>
                </a:solidFill>
                <a:effectLst/>
                <a:latin typeface="az_ea_font"/>
              </a:rPr>
              <a:t>Azure service that allows fast, secure connections to any VM within a </a:t>
            </a:r>
            <a:r>
              <a:rPr lang="en-US" sz="1400" b="0" i="0" dirty="0" err="1">
                <a:solidFill>
                  <a:srgbClr val="323130"/>
                </a:solidFill>
                <a:effectLst/>
                <a:latin typeface="az_ea_font"/>
              </a:rPr>
              <a:t>VNet</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Azure  Queues - </a:t>
            </a:r>
            <a:r>
              <a:rPr lang="en-US" sz="1400" b="0" i="0" dirty="0">
                <a:solidFill>
                  <a:srgbClr val="171717"/>
                </a:solidFill>
                <a:effectLst/>
                <a:latin typeface="Segoe UI" panose="020B0502040204020203" pitchFamily="34" charset="0"/>
              </a:rPr>
              <a:t>messaging store </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Azure Tables - </a:t>
            </a:r>
            <a:r>
              <a:rPr lang="en-US" sz="1400" b="0" i="0" dirty="0">
                <a:solidFill>
                  <a:srgbClr val="171717"/>
                </a:solidFill>
                <a:effectLst/>
                <a:latin typeface="Segoe UI" panose="020B0502040204020203" pitchFamily="34" charset="0"/>
              </a:rPr>
              <a:t>NoSQL store for </a:t>
            </a:r>
            <a:r>
              <a:rPr lang="en-US" sz="1400" b="0" i="0" dirty="0" err="1">
                <a:solidFill>
                  <a:srgbClr val="171717"/>
                </a:solidFill>
                <a:effectLst/>
                <a:latin typeface="Segoe UI" panose="020B0502040204020203" pitchFamily="34" charset="0"/>
              </a:rPr>
              <a:t>schemaless</a:t>
            </a:r>
            <a:r>
              <a:rPr lang="en-US" sz="1400" b="0" i="0" dirty="0">
                <a:solidFill>
                  <a:srgbClr val="171717"/>
                </a:solidFill>
                <a:effectLst/>
                <a:latin typeface="Segoe UI" panose="020B0502040204020203" pitchFamily="34" charset="0"/>
              </a:rPr>
              <a:t> storage of structured data</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Azure Disks -</a:t>
            </a:r>
            <a:r>
              <a:rPr lang="en-US" sz="1400" b="0" i="0" dirty="0">
                <a:solidFill>
                  <a:srgbClr val="171717"/>
                </a:solidFill>
                <a:effectLst/>
                <a:latin typeface="Segoe UI" panose="020B0502040204020203" pitchFamily="34" charset="0"/>
              </a:rPr>
              <a:t>storage volumes for Azure VMs</a:t>
            </a:r>
            <a:endParaRPr lang="en-US" sz="14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Durable and highly available</a:t>
            </a:r>
          </a:p>
          <a:p>
            <a:pPr algn="l"/>
            <a:r>
              <a:rPr lang="en-US" sz="1500" b="1" dirty="0">
                <a:solidFill>
                  <a:srgbClr val="00B0F0"/>
                </a:solidFill>
                <a:latin typeface="Segoe UI" panose="020B0502040204020203" pitchFamily="34" charset="0"/>
              </a:rPr>
              <a:t>Operations</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Diagnostics  – </a:t>
            </a:r>
            <a:r>
              <a:rPr lang="en-US" sz="1400" i="0" dirty="0">
                <a:solidFill>
                  <a:srgbClr val="171717"/>
                </a:solidFill>
                <a:effectLst/>
                <a:latin typeface="Segoe UI" panose="020B0502040204020203" pitchFamily="34" charset="0"/>
              </a:rPr>
              <a:t>Basic </a:t>
            </a:r>
            <a:r>
              <a:rPr lang="en-US" sz="1400" b="0" i="0" dirty="0">
                <a:solidFill>
                  <a:srgbClr val="171717"/>
                </a:solidFill>
                <a:effectLst/>
                <a:latin typeface="Segoe UI" panose="020B0502040204020203" pitchFamily="34" charset="0"/>
              </a:rPr>
              <a:t>health metrics, diagnostics infrastructure logs</a:t>
            </a:r>
            <a:endParaRPr lang="en-US" sz="1400"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Availability–</a:t>
            </a:r>
            <a:r>
              <a:rPr lang="en-US" sz="1400" dirty="0">
                <a:solidFill>
                  <a:srgbClr val="171717"/>
                </a:solidFill>
                <a:latin typeface="Segoe UI" panose="020B0502040204020203" pitchFamily="34" charset="0"/>
              </a:rPr>
              <a:t> planned maintenance or unplanned downtime </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Stopping and Deleting a VM – E; </a:t>
            </a:r>
            <a:r>
              <a:rPr lang="en-US" sz="1400" i="0" dirty="0">
                <a:solidFill>
                  <a:srgbClr val="171717"/>
                </a:solidFill>
                <a:effectLst/>
                <a:latin typeface="Segoe UI" panose="020B0502040204020203" pitchFamily="34" charset="0"/>
              </a:rPr>
              <a:t>Database Servers.</a:t>
            </a:r>
          </a:p>
          <a:p>
            <a:pPr marL="742950" lvl="1" indent="-285750" algn="l">
              <a:buFont typeface="Wingdings" panose="05000000000000000000" pitchFamily="2" charset="2"/>
              <a:buChar char="ü"/>
            </a:pPr>
            <a:endParaRPr lang="en-US" sz="1400" b="1"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endParaRPr lang="en-US" sz="1100" b="1" dirty="0">
              <a:solidFill>
                <a:srgbClr val="171717"/>
              </a:solidFill>
              <a:latin typeface="Segoe UI" panose="020B0502040204020203" pitchFamily="34" charset="0"/>
            </a:endParaRPr>
          </a:p>
          <a:p>
            <a:pPr algn="l"/>
            <a:endParaRPr lang="en-US" sz="1500" b="1" dirty="0">
              <a:solidFill>
                <a:srgbClr val="171717"/>
              </a:solidFill>
              <a:latin typeface="Segoe UI" panose="020B0502040204020203" pitchFamily="34" charset="0"/>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161081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04DA70-04F4-4D12-8C6B-EA18BBDB36C0}"/>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6899A148-6919-4154-88B8-94D1C3B0DBD6}"/>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Virtual Machine Disk</a:t>
            </a:r>
          </a:p>
        </p:txBody>
      </p:sp>
      <p:sp>
        <p:nvSpPr>
          <p:cNvPr id="4" name="Subtitle 2">
            <a:extLst>
              <a:ext uri="{FF2B5EF4-FFF2-40B4-BE49-F238E27FC236}">
                <a16:creationId xmlns:a16="http://schemas.microsoft.com/office/drawing/2014/main" id="{3A5687AF-8C22-46D1-8DCF-FF5CABC237C3}"/>
              </a:ext>
            </a:extLst>
          </p:cNvPr>
          <p:cNvSpPr txBox="1">
            <a:spLocks/>
          </p:cNvSpPr>
          <p:nvPr/>
        </p:nvSpPr>
        <p:spPr>
          <a:xfrm>
            <a:off x="379827" y="939800"/>
            <a:ext cx="10402473" cy="41281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dirty="0">
                <a:solidFill>
                  <a:srgbClr val="00B0F0"/>
                </a:solidFill>
                <a:latin typeface="Segoe UI" panose="020B0502040204020203" pitchFamily="34" charset="0"/>
              </a:rPr>
              <a:t>Azure Virtual Machine  Disk</a:t>
            </a:r>
            <a:r>
              <a:rPr lang="en-US" sz="1500" dirty="0">
                <a:solidFill>
                  <a:srgbClr val="171717"/>
                </a:solidFill>
                <a:latin typeface="Segoe UI" panose="020B0502040204020203" pitchFamily="34" charset="0"/>
              </a:rPr>
              <a:t>,  has two disk by default</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Operating system Disk (C) – </a:t>
            </a:r>
            <a:r>
              <a:rPr lang="en-US" sz="1400" dirty="0">
                <a:solidFill>
                  <a:srgbClr val="171717"/>
                </a:solidFill>
                <a:latin typeface="Segoe UI" panose="020B0502040204020203" pitchFamily="34" charset="0"/>
              </a:rPr>
              <a:t>SATA drive; Max Capacity of 2048 GB </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Temporary Disk (D) – </a:t>
            </a:r>
            <a:r>
              <a:rPr lang="en-US" sz="1400" dirty="0">
                <a:solidFill>
                  <a:srgbClr val="171717"/>
                </a:solidFill>
                <a:latin typeface="Segoe UI" panose="020B0502040204020203" pitchFamily="34" charset="0"/>
              </a:rPr>
              <a:t>Page or swap files; Data may be lost ; Do not store data on this disk</a:t>
            </a:r>
          </a:p>
          <a:p>
            <a:pPr marL="742950" lvl="1" indent="-285750">
              <a:buFont typeface="Wingdings" panose="05000000000000000000" pitchFamily="2" charset="2"/>
              <a:buChar char="ü"/>
            </a:pPr>
            <a:r>
              <a:rPr lang="en-US" sz="1400" b="1" dirty="0">
                <a:solidFill>
                  <a:srgbClr val="171717"/>
                </a:solidFill>
                <a:latin typeface="Segoe UI" panose="020B0502040204020203" pitchFamily="34" charset="0"/>
              </a:rPr>
              <a:t>Data Disk</a:t>
            </a:r>
            <a:r>
              <a:rPr lang="en-US" sz="1400" dirty="0">
                <a:solidFill>
                  <a:srgbClr val="171717"/>
                </a:solidFill>
                <a:latin typeface="Segoe UI" panose="020B0502040204020203" pitchFamily="34" charset="0"/>
              </a:rPr>
              <a:t> – Store App Data , SCSI Drive, Max Capacity of 4095 GB</a:t>
            </a:r>
          </a:p>
        </p:txBody>
      </p:sp>
    </p:spTree>
    <p:extLst>
      <p:ext uri="{BB962C8B-B14F-4D97-AF65-F5344CB8AC3E}">
        <p14:creationId xmlns:p14="http://schemas.microsoft.com/office/powerpoint/2010/main" val="3742298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720E3C-8B61-44FD-81E6-947FF6DDA3C3}"/>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C00EECE4-1F51-484C-B55D-CCC6398518C7}"/>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Check Out</a:t>
            </a:r>
          </a:p>
        </p:txBody>
      </p:sp>
      <p:sp>
        <p:nvSpPr>
          <p:cNvPr id="4" name="TextBox 3">
            <a:extLst>
              <a:ext uri="{FF2B5EF4-FFF2-40B4-BE49-F238E27FC236}">
                <a16:creationId xmlns:a16="http://schemas.microsoft.com/office/drawing/2014/main" id="{7029A93E-C244-40DF-9614-7924B2800ED6}"/>
              </a:ext>
            </a:extLst>
          </p:cNvPr>
          <p:cNvSpPr txBox="1"/>
          <p:nvPr/>
        </p:nvSpPr>
        <p:spPr>
          <a:xfrm>
            <a:off x="929898" y="1255363"/>
            <a:ext cx="10941804" cy="1477328"/>
          </a:xfrm>
          <a:prstGeom prst="rect">
            <a:avLst/>
          </a:prstGeom>
          <a:noFill/>
        </p:spPr>
        <p:txBody>
          <a:bodyPr wrap="square" rtlCol="0">
            <a:spAutoFit/>
          </a:bodyPr>
          <a:lstStyle/>
          <a:p>
            <a:pPr algn="l"/>
            <a:r>
              <a:rPr lang="en-US" b="0" i="0" dirty="0">
                <a:solidFill>
                  <a:srgbClr val="29303B"/>
                </a:solidFill>
                <a:effectLst/>
                <a:latin typeface="sf pro text"/>
              </a:rPr>
              <a:t>Question 1:</a:t>
            </a:r>
          </a:p>
          <a:p>
            <a:pPr algn="just"/>
            <a:r>
              <a:rPr lang="en-US" b="1" i="0" dirty="0">
                <a:solidFill>
                  <a:srgbClr val="29303B"/>
                </a:solidFill>
                <a:effectLst/>
                <a:latin typeface="sf pro text"/>
              </a:rPr>
              <a:t>You have a set of virtual machines that are hosting mission-critical applications. You have to ensure the experience of virtual machines experiences as little downtime as possible. Which of the following can you use to maintain application performance across an identical set of Virtual Machines?</a:t>
            </a:r>
          </a:p>
          <a:p>
            <a:endParaRPr lang="en-US" dirty="0"/>
          </a:p>
        </p:txBody>
      </p:sp>
      <p:pic>
        <p:nvPicPr>
          <p:cNvPr id="6" name="Picture 5">
            <a:extLst>
              <a:ext uri="{FF2B5EF4-FFF2-40B4-BE49-F238E27FC236}">
                <a16:creationId xmlns:a16="http://schemas.microsoft.com/office/drawing/2014/main" id="{FBDB5B85-4F17-4D1E-B498-477CEF769BDF}"/>
              </a:ext>
            </a:extLst>
          </p:cNvPr>
          <p:cNvPicPr>
            <a:picLocks noChangeAspect="1"/>
          </p:cNvPicPr>
          <p:nvPr/>
        </p:nvPicPr>
        <p:blipFill>
          <a:blip r:embed="rId2"/>
          <a:stretch>
            <a:fillRect/>
          </a:stretch>
        </p:blipFill>
        <p:spPr>
          <a:xfrm>
            <a:off x="803491" y="2732691"/>
            <a:ext cx="2990850" cy="3076575"/>
          </a:xfrm>
          <a:prstGeom prst="rect">
            <a:avLst/>
          </a:prstGeom>
        </p:spPr>
      </p:pic>
    </p:spTree>
    <p:extLst>
      <p:ext uri="{BB962C8B-B14F-4D97-AF65-F5344CB8AC3E}">
        <p14:creationId xmlns:p14="http://schemas.microsoft.com/office/powerpoint/2010/main" val="177729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Module 1.1 : Implement and Monitor an Azure Infrastructure</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833019"/>
            <a:ext cx="10489810" cy="3191962"/>
          </a:xfrm>
        </p:spPr>
        <p:txBody>
          <a:bodyPr>
            <a:normAutofit/>
          </a:bodyPr>
          <a:lstStyle/>
          <a:p>
            <a:pPr marL="457200" indent="-457200" algn="l">
              <a:buFont typeface="+mj-lt"/>
              <a:buAutoNum type="arabicPeriod"/>
            </a:pPr>
            <a:r>
              <a:rPr lang="en-US" b="0" i="0" dirty="0">
                <a:solidFill>
                  <a:srgbClr val="171717"/>
                </a:solidFill>
                <a:effectLst/>
                <a:latin typeface="Segoe UI" panose="020B0502040204020203" pitchFamily="34" charset="0"/>
              </a:rPr>
              <a:t>Implement storage accounts</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VMs for Windows and Linux </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cloud infrastructure monitoring</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Azure Active Directory</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Automate deployment and configuration of resources</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virtual networking</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and manage hybrid identities</a:t>
            </a:r>
            <a:endParaRPr lang="en-US" dirty="0">
              <a:solidFill>
                <a:schemeClr val="accent3">
                  <a:lumMod val="40000"/>
                  <a:lumOff val="60000"/>
                </a:schemeClr>
              </a:solidFill>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120035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ED2137-AC9A-4A4B-8C08-5C250FAF9A69}"/>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908671B9-B8CF-4022-844B-5207A43B93CB}"/>
              </a:ext>
            </a:extLst>
          </p:cNvPr>
          <p:cNvSpPr txBox="1"/>
          <p:nvPr/>
        </p:nvSpPr>
        <p:spPr>
          <a:xfrm>
            <a:off x="898902" y="821410"/>
            <a:ext cx="11034793" cy="1200329"/>
          </a:xfrm>
          <a:prstGeom prst="rect">
            <a:avLst/>
          </a:prstGeom>
          <a:noFill/>
        </p:spPr>
        <p:txBody>
          <a:bodyPr wrap="square" rtlCol="0">
            <a:spAutoFit/>
          </a:bodyPr>
          <a:lstStyle/>
          <a:p>
            <a:r>
              <a:rPr lang="en-US" b="0" i="0" dirty="0">
                <a:solidFill>
                  <a:srgbClr val="29303B"/>
                </a:solidFill>
                <a:effectLst/>
                <a:latin typeface="sf pro text"/>
              </a:rPr>
              <a:t>Question 2: </a:t>
            </a:r>
          </a:p>
          <a:p>
            <a:pPr algn="just"/>
            <a:r>
              <a:rPr lang="en-US" b="1" i="0" dirty="0">
                <a:solidFill>
                  <a:srgbClr val="29303B"/>
                </a:solidFill>
                <a:effectLst/>
                <a:latin typeface="sf pro text"/>
              </a:rPr>
              <a:t>You are planning the move of some app to Azure. You create a network security group (NSG). You need to recommend a solution to provide users with access to the app. What should you recommend?</a:t>
            </a:r>
          </a:p>
          <a:p>
            <a:endParaRPr lang="en-US" dirty="0"/>
          </a:p>
        </p:txBody>
      </p:sp>
      <p:pic>
        <p:nvPicPr>
          <p:cNvPr id="5" name="Picture 4">
            <a:extLst>
              <a:ext uri="{FF2B5EF4-FFF2-40B4-BE49-F238E27FC236}">
                <a16:creationId xmlns:a16="http://schemas.microsoft.com/office/drawing/2014/main" id="{01098986-DDF9-482C-8E57-A5760893E2E3}"/>
              </a:ext>
            </a:extLst>
          </p:cNvPr>
          <p:cNvPicPr>
            <a:picLocks noChangeAspect="1"/>
          </p:cNvPicPr>
          <p:nvPr/>
        </p:nvPicPr>
        <p:blipFill>
          <a:blip r:embed="rId2"/>
          <a:stretch>
            <a:fillRect/>
          </a:stretch>
        </p:blipFill>
        <p:spPr>
          <a:xfrm>
            <a:off x="898902" y="2055140"/>
            <a:ext cx="8267700" cy="3981450"/>
          </a:xfrm>
          <a:prstGeom prst="rect">
            <a:avLst/>
          </a:prstGeom>
        </p:spPr>
      </p:pic>
    </p:spTree>
    <p:extLst>
      <p:ext uri="{BB962C8B-B14F-4D97-AF65-F5344CB8AC3E}">
        <p14:creationId xmlns:p14="http://schemas.microsoft.com/office/powerpoint/2010/main" val="337075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5C4B62-607E-488D-B474-A42E24F3C4C7}"/>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B7D5665F-5EC9-4A4F-A889-EC9075694B8A}"/>
              </a:ext>
            </a:extLst>
          </p:cNvPr>
          <p:cNvSpPr txBox="1"/>
          <p:nvPr/>
        </p:nvSpPr>
        <p:spPr>
          <a:xfrm>
            <a:off x="1069383" y="511444"/>
            <a:ext cx="10616339" cy="1477328"/>
          </a:xfrm>
          <a:prstGeom prst="rect">
            <a:avLst/>
          </a:prstGeom>
          <a:noFill/>
        </p:spPr>
        <p:txBody>
          <a:bodyPr wrap="square" rtlCol="0">
            <a:spAutoFit/>
          </a:bodyPr>
          <a:lstStyle/>
          <a:p>
            <a:pPr algn="l"/>
            <a:r>
              <a:rPr lang="en-US" b="0" i="0" dirty="0">
                <a:solidFill>
                  <a:srgbClr val="29303B"/>
                </a:solidFill>
                <a:effectLst/>
                <a:latin typeface="sf pro text"/>
              </a:rPr>
              <a:t>Question 3:</a:t>
            </a:r>
          </a:p>
          <a:p>
            <a:pPr algn="just"/>
            <a:r>
              <a:rPr lang="en-US" b="1" i="0" dirty="0">
                <a:solidFill>
                  <a:srgbClr val="29303B"/>
                </a:solidFill>
                <a:effectLst/>
                <a:latin typeface="sf pro text"/>
              </a:rPr>
              <a:t>You have a set of virtual machines that are hosting mission-critical applications. You have to ensure the experience of virtual machines as little downtime as possible. </a:t>
            </a:r>
          </a:p>
          <a:p>
            <a:pPr algn="just"/>
            <a:r>
              <a:rPr lang="en-US" b="1" i="0" dirty="0">
                <a:solidFill>
                  <a:srgbClr val="29303B"/>
                </a:solidFill>
                <a:effectLst/>
                <a:latin typeface="sf pro text"/>
              </a:rPr>
              <a:t>Which of the following can you use to maintain application availability when an Azure datacenter fails?</a:t>
            </a:r>
          </a:p>
          <a:p>
            <a:endParaRPr lang="en-US" dirty="0"/>
          </a:p>
        </p:txBody>
      </p:sp>
      <p:pic>
        <p:nvPicPr>
          <p:cNvPr id="5" name="Picture 4">
            <a:extLst>
              <a:ext uri="{FF2B5EF4-FFF2-40B4-BE49-F238E27FC236}">
                <a16:creationId xmlns:a16="http://schemas.microsoft.com/office/drawing/2014/main" id="{9C70444D-37B9-4092-A2A5-777B2865A388}"/>
              </a:ext>
            </a:extLst>
          </p:cNvPr>
          <p:cNvPicPr>
            <a:picLocks noChangeAspect="1"/>
          </p:cNvPicPr>
          <p:nvPr/>
        </p:nvPicPr>
        <p:blipFill>
          <a:blip r:embed="rId2"/>
          <a:stretch>
            <a:fillRect/>
          </a:stretch>
        </p:blipFill>
        <p:spPr>
          <a:xfrm>
            <a:off x="932239" y="2123348"/>
            <a:ext cx="8467725" cy="3324225"/>
          </a:xfrm>
          <a:prstGeom prst="rect">
            <a:avLst/>
          </a:prstGeom>
        </p:spPr>
      </p:pic>
    </p:spTree>
    <p:extLst>
      <p:ext uri="{BB962C8B-B14F-4D97-AF65-F5344CB8AC3E}">
        <p14:creationId xmlns:p14="http://schemas.microsoft.com/office/powerpoint/2010/main" val="62709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5AC672-A8F1-4CF4-8A30-F74861E11D2F}"/>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FA382112-02FD-4F7A-AB49-37B3B3A89380}"/>
              </a:ext>
            </a:extLst>
          </p:cNvPr>
          <p:cNvSpPr txBox="1"/>
          <p:nvPr/>
        </p:nvSpPr>
        <p:spPr>
          <a:xfrm>
            <a:off x="1441342" y="619932"/>
            <a:ext cx="8198604" cy="1477328"/>
          </a:xfrm>
          <a:prstGeom prst="rect">
            <a:avLst/>
          </a:prstGeom>
          <a:noFill/>
        </p:spPr>
        <p:txBody>
          <a:bodyPr wrap="square" rtlCol="0">
            <a:spAutoFit/>
          </a:bodyPr>
          <a:lstStyle/>
          <a:p>
            <a:pPr algn="l"/>
            <a:r>
              <a:rPr lang="en-US" b="0" i="0" dirty="0">
                <a:solidFill>
                  <a:srgbClr val="29303B"/>
                </a:solidFill>
                <a:effectLst/>
                <a:latin typeface="sf pro text"/>
              </a:rPr>
              <a:t>Question 4:</a:t>
            </a:r>
            <a:r>
              <a:rPr lang="en-US" b="1" i="0" dirty="0">
                <a:solidFill>
                  <a:srgbClr val="29303B"/>
                </a:solidFill>
                <a:effectLst/>
                <a:latin typeface="sf pro text"/>
              </a:rPr>
              <a:t>The following requirements need to be met for the Virtual Machine.</a:t>
            </a:r>
          </a:p>
          <a:p>
            <a:pPr algn="l"/>
            <a:r>
              <a:rPr lang="en-US" b="1" i="0" dirty="0">
                <a:solidFill>
                  <a:srgbClr val="29303B"/>
                </a:solidFill>
                <a:effectLst/>
                <a:latin typeface="sf pro text"/>
              </a:rPr>
              <a:t>The underlying data disks for the Virtual Machine need to be encrypted.</a:t>
            </a:r>
          </a:p>
          <a:p>
            <a:pPr algn="l"/>
            <a:r>
              <a:rPr lang="en-US" b="1" i="0" dirty="0">
                <a:solidFill>
                  <a:srgbClr val="29303B"/>
                </a:solidFill>
                <a:effectLst/>
                <a:latin typeface="sf pro text"/>
              </a:rPr>
              <a:t>The company does not want to store the encryption keys locally.</a:t>
            </a:r>
          </a:p>
          <a:p>
            <a:pPr algn="l"/>
            <a:r>
              <a:rPr lang="en-US" b="1" i="0" dirty="0">
                <a:solidFill>
                  <a:srgbClr val="29303B"/>
                </a:solidFill>
                <a:effectLst/>
                <a:latin typeface="sf pro text"/>
              </a:rPr>
              <a:t>Which of the following would be used for the management of the encryption keys?</a:t>
            </a:r>
          </a:p>
          <a:p>
            <a:endParaRPr lang="en-US" dirty="0"/>
          </a:p>
        </p:txBody>
      </p:sp>
      <p:pic>
        <p:nvPicPr>
          <p:cNvPr id="5" name="Picture 4">
            <a:extLst>
              <a:ext uri="{FF2B5EF4-FFF2-40B4-BE49-F238E27FC236}">
                <a16:creationId xmlns:a16="http://schemas.microsoft.com/office/drawing/2014/main" id="{59040C7B-36B5-42F7-AFE9-CCE777A5C406}"/>
              </a:ext>
            </a:extLst>
          </p:cNvPr>
          <p:cNvPicPr>
            <a:picLocks noChangeAspect="1"/>
          </p:cNvPicPr>
          <p:nvPr/>
        </p:nvPicPr>
        <p:blipFill>
          <a:blip r:embed="rId2"/>
          <a:stretch>
            <a:fillRect/>
          </a:stretch>
        </p:blipFill>
        <p:spPr>
          <a:xfrm>
            <a:off x="1441342" y="2097260"/>
            <a:ext cx="3143250" cy="3143250"/>
          </a:xfrm>
          <a:prstGeom prst="rect">
            <a:avLst/>
          </a:prstGeom>
        </p:spPr>
      </p:pic>
    </p:spTree>
    <p:extLst>
      <p:ext uri="{BB962C8B-B14F-4D97-AF65-F5344CB8AC3E}">
        <p14:creationId xmlns:p14="http://schemas.microsoft.com/office/powerpoint/2010/main" val="408503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968EA5-2B11-4806-B3BC-11A3F0AE62C7}"/>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1F28039D-6527-45E3-9A7E-387EC2BD9F11}"/>
              </a:ext>
            </a:extLst>
          </p:cNvPr>
          <p:cNvSpPr txBox="1"/>
          <p:nvPr/>
        </p:nvSpPr>
        <p:spPr>
          <a:xfrm>
            <a:off x="371959" y="1053885"/>
            <a:ext cx="11820041" cy="2031325"/>
          </a:xfrm>
          <a:prstGeom prst="rect">
            <a:avLst/>
          </a:prstGeom>
          <a:noFill/>
        </p:spPr>
        <p:txBody>
          <a:bodyPr wrap="square" rtlCol="0">
            <a:spAutoFit/>
          </a:bodyPr>
          <a:lstStyle/>
          <a:p>
            <a:pPr marL="342900" indent="-342900">
              <a:buAutoNum type="arabicPeriod"/>
            </a:pPr>
            <a:r>
              <a:rPr lang="en-US" b="0" i="0" dirty="0">
                <a:solidFill>
                  <a:srgbClr val="686F7A"/>
                </a:solidFill>
                <a:effectLst/>
                <a:latin typeface="sf pro text"/>
              </a:rPr>
              <a:t>If you have an identical set of virtual machines, you can use Virtual Machine scale sets and scaling conditions to maintain application performance.</a:t>
            </a:r>
          </a:p>
          <a:p>
            <a:pPr marL="342900" indent="-342900">
              <a:buAutoNum type="arabicPeriod"/>
            </a:pPr>
            <a:r>
              <a:rPr lang="en-US" b="0" i="0" dirty="0">
                <a:solidFill>
                  <a:srgbClr val="686F7A"/>
                </a:solidFill>
                <a:effectLst/>
                <a:latin typeface="sf pro text"/>
              </a:rPr>
              <a:t>If you have a Network Security group, change the Incoming rules to allow port 443. This is so that users from the Internet can access the web server on the secure port 443.</a:t>
            </a:r>
          </a:p>
          <a:p>
            <a:pPr marL="342900" indent="-342900">
              <a:buAutoNum type="arabicPeriod"/>
            </a:pPr>
            <a:r>
              <a:rPr lang="en-US" b="0" i="0" dirty="0">
                <a:solidFill>
                  <a:srgbClr val="686F7A"/>
                </a:solidFill>
                <a:effectLst/>
                <a:latin typeface="sf pro text"/>
              </a:rPr>
              <a:t>You can use Availability zones to help protect against datacenter level failures.</a:t>
            </a:r>
          </a:p>
          <a:p>
            <a:pPr marL="342900" indent="-342900">
              <a:buAutoNum type="arabicPeriod"/>
            </a:pPr>
            <a:r>
              <a:rPr lang="en-US" b="0" i="0" dirty="0">
                <a:solidFill>
                  <a:srgbClr val="686F7A"/>
                </a:solidFill>
                <a:effectLst/>
                <a:latin typeface="sf pro text"/>
              </a:rPr>
              <a:t>You should use the Azure key vault service for managing the encryption keys.</a:t>
            </a:r>
          </a:p>
          <a:p>
            <a:pPr marL="342900" indent="-342900">
              <a:buAutoNum type="arabicPeriod"/>
            </a:pPr>
            <a:endParaRPr lang="en-US" dirty="0"/>
          </a:p>
        </p:txBody>
      </p:sp>
    </p:spTree>
    <p:extLst>
      <p:ext uri="{BB962C8B-B14F-4D97-AF65-F5344CB8AC3E}">
        <p14:creationId xmlns:p14="http://schemas.microsoft.com/office/powerpoint/2010/main" val="134013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C1A369-A9BA-4F53-9C87-029E3F2519BB}"/>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0658EFDE-8231-424F-8363-C3EEDDC6FD9E}"/>
              </a:ext>
            </a:extLst>
          </p:cNvPr>
          <p:cNvSpPr txBox="1">
            <a:spLocks/>
          </p:cNvSpPr>
          <p:nvPr/>
        </p:nvSpPr>
        <p:spPr>
          <a:xfrm>
            <a:off x="0" y="7284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Hands-On Azure VM and Network </a:t>
            </a:r>
          </a:p>
        </p:txBody>
      </p:sp>
      <p:pic>
        <p:nvPicPr>
          <p:cNvPr id="5" name="Picture 4">
            <a:extLst>
              <a:ext uri="{FF2B5EF4-FFF2-40B4-BE49-F238E27FC236}">
                <a16:creationId xmlns:a16="http://schemas.microsoft.com/office/drawing/2014/main" id="{5617EBFD-2B72-4357-9C54-91A99B5DD156}"/>
              </a:ext>
            </a:extLst>
          </p:cNvPr>
          <p:cNvPicPr>
            <a:picLocks noChangeAspect="1"/>
          </p:cNvPicPr>
          <p:nvPr/>
        </p:nvPicPr>
        <p:blipFill>
          <a:blip r:embed="rId2"/>
          <a:stretch>
            <a:fillRect/>
          </a:stretch>
        </p:blipFill>
        <p:spPr>
          <a:xfrm>
            <a:off x="1071077" y="785416"/>
            <a:ext cx="9792346" cy="1638300"/>
          </a:xfrm>
          <a:prstGeom prst="rect">
            <a:avLst/>
          </a:prstGeom>
        </p:spPr>
      </p:pic>
      <p:pic>
        <p:nvPicPr>
          <p:cNvPr id="7" name="Picture 6">
            <a:extLst>
              <a:ext uri="{FF2B5EF4-FFF2-40B4-BE49-F238E27FC236}">
                <a16:creationId xmlns:a16="http://schemas.microsoft.com/office/drawing/2014/main" id="{E0016CC0-D427-4C83-9072-C2E920D87C4F}"/>
              </a:ext>
            </a:extLst>
          </p:cNvPr>
          <p:cNvPicPr>
            <a:picLocks noChangeAspect="1"/>
          </p:cNvPicPr>
          <p:nvPr/>
        </p:nvPicPr>
        <p:blipFill>
          <a:blip r:embed="rId3"/>
          <a:stretch>
            <a:fillRect/>
          </a:stretch>
        </p:blipFill>
        <p:spPr>
          <a:xfrm>
            <a:off x="886874" y="2564379"/>
            <a:ext cx="9976549" cy="1800225"/>
          </a:xfrm>
          <a:prstGeom prst="rect">
            <a:avLst/>
          </a:prstGeom>
        </p:spPr>
      </p:pic>
      <p:pic>
        <p:nvPicPr>
          <p:cNvPr id="9" name="Picture 8">
            <a:extLst>
              <a:ext uri="{FF2B5EF4-FFF2-40B4-BE49-F238E27FC236}">
                <a16:creationId xmlns:a16="http://schemas.microsoft.com/office/drawing/2014/main" id="{DDFD970F-FC47-4A6D-BC82-EE807E08D413}"/>
              </a:ext>
            </a:extLst>
          </p:cNvPr>
          <p:cNvPicPr>
            <a:picLocks noChangeAspect="1"/>
          </p:cNvPicPr>
          <p:nvPr/>
        </p:nvPicPr>
        <p:blipFill>
          <a:blip r:embed="rId4"/>
          <a:stretch>
            <a:fillRect/>
          </a:stretch>
        </p:blipFill>
        <p:spPr>
          <a:xfrm>
            <a:off x="985836" y="4516879"/>
            <a:ext cx="6953573" cy="485775"/>
          </a:xfrm>
          <a:prstGeom prst="rect">
            <a:avLst/>
          </a:prstGeom>
        </p:spPr>
      </p:pic>
      <p:pic>
        <p:nvPicPr>
          <p:cNvPr id="11" name="Picture 10">
            <a:extLst>
              <a:ext uri="{FF2B5EF4-FFF2-40B4-BE49-F238E27FC236}">
                <a16:creationId xmlns:a16="http://schemas.microsoft.com/office/drawing/2014/main" id="{374D58A1-D5D7-49EB-9809-A1542F632A77}"/>
              </a:ext>
            </a:extLst>
          </p:cNvPr>
          <p:cNvPicPr>
            <a:picLocks noChangeAspect="1"/>
          </p:cNvPicPr>
          <p:nvPr/>
        </p:nvPicPr>
        <p:blipFill>
          <a:blip r:embed="rId5"/>
          <a:stretch>
            <a:fillRect/>
          </a:stretch>
        </p:blipFill>
        <p:spPr>
          <a:xfrm>
            <a:off x="985836" y="5140991"/>
            <a:ext cx="6685826" cy="1085850"/>
          </a:xfrm>
          <a:prstGeom prst="rect">
            <a:avLst/>
          </a:prstGeom>
        </p:spPr>
      </p:pic>
      <p:pic>
        <p:nvPicPr>
          <p:cNvPr id="13" name="Picture 12">
            <a:extLst>
              <a:ext uri="{FF2B5EF4-FFF2-40B4-BE49-F238E27FC236}">
                <a16:creationId xmlns:a16="http://schemas.microsoft.com/office/drawing/2014/main" id="{275874C9-70E7-4260-AEF2-0B53FFBC4D36}"/>
              </a:ext>
            </a:extLst>
          </p:cNvPr>
          <p:cNvPicPr>
            <a:picLocks noChangeAspect="1"/>
          </p:cNvPicPr>
          <p:nvPr/>
        </p:nvPicPr>
        <p:blipFill>
          <a:blip r:embed="rId6"/>
          <a:stretch>
            <a:fillRect/>
          </a:stretch>
        </p:blipFill>
        <p:spPr>
          <a:xfrm>
            <a:off x="7112350" y="5395912"/>
            <a:ext cx="4667250" cy="1143000"/>
          </a:xfrm>
          <a:prstGeom prst="rect">
            <a:avLst/>
          </a:prstGeom>
        </p:spPr>
      </p:pic>
    </p:spTree>
    <p:extLst>
      <p:ext uri="{BB962C8B-B14F-4D97-AF65-F5344CB8AC3E}">
        <p14:creationId xmlns:p14="http://schemas.microsoft.com/office/powerpoint/2010/main" val="3285060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5E118F-4D4B-4FE3-BBA3-0D465FB8E3A4}"/>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D8B597B9-8445-4244-BF23-E05D44A9C7A7}"/>
              </a:ext>
            </a:extLst>
          </p:cNvPr>
          <p:cNvSpPr txBox="1">
            <a:spLocks/>
          </p:cNvSpPr>
          <p:nvPr/>
        </p:nvSpPr>
        <p:spPr>
          <a:xfrm>
            <a:off x="0" y="7284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Hands-On Azure VM and Resize </a:t>
            </a:r>
          </a:p>
        </p:txBody>
      </p:sp>
      <p:pic>
        <p:nvPicPr>
          <p:cNvPr id="5" name="Picture 4">
            <a:extLst>
              <a:ext uri="{FF2B5EF4-FFF2-40B4-BE49-F238E27FC236}">
                <a16:creationId xmlns:a16="http://schemas.microsoft.com/office/drawing/2014/main" id="{22FEC799-CF55-4D61-9B62-1399C483751D}"/>
              </a:ext>
            </a:extLst>
          </p:cNvPr>
          <p:cNvPicPr>
            <a:picLocks noChangeAspect="1"/>
          </p:cNvPicPr>
          <p:nvPr/>
        </p:nvPicPr>
        <p:blipFill>
          <a:blip r:embed="rId2"/>
          <a:stretch>
            <a:fillRect/>
          </a:stretch>
        </p:blipFill>
        <p:spPr>
          <a:xfrm>
            <a:off x="1100380" y="1062985"/>
            <a:ext cx="9484962" cy="1609725"/>
          </a:xfrm>
          <a:prstGeom prst="rect">
            <a:avLst/>
          </a:prstGeom>
        </p:spPr>
      </p:pic>
      <p:pic>
        <p:nvPicPr>
          <p:cNvPr id="7" name="Picture 6">
            <a:extLst>
              <a:ext uri="{FF2B5EF4-FFF2-40B4-BE49-F238E27FC236}">
                <a16:creationId xmlns:a16="http://schemas.microsoft.com/office/drawing/2014/main" id="{80BD886F-119F-4440-990F-E53C66288734}"/>
              </a:ext>
            </a:extLst>
          </p:cNvPr>
          <p:cNvPicPr>
            <a:picLocks noChangeAspect="1"/>
          </p:cNvPicPr>
          <p:nvPr/>
        </p:nvPicPr>
        <p:blipFill>
          <a:blip r:embed="rId3"/>
          <a:stretch>
            <a:fillRect/>
          </a:stretch>
        </p:blipFill>
        <p:spPr>
          <a:xfrm>
            <a:off x="972679" y="2883492"/>
            <a:ext cx="9721151" cy="781050"/>
          </a:xfrm>
          <a:prstGeom prst="rect">
            <a:avLst/>
          </a:prstGeom>
        </p:spPr>
      </p:pic>
    </p:spTree>
    <p:extLst>
      <p:ext uri="{BB962C8B-B14F-4D97-AF65-F5344CB8AC3E}">
        <p14:creationId xmlns:p14="http://schemas.microsoft.com/office/powerpoint/2010/main" val="3459090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Module 1.3 : Implement and Monitor an Azure Infrastructure</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833019"/>
            <a:ext cx="10489810" cy="3191962"/>
          </a:xfrm>
        </p:spPr>
        <p:txBody>
          <a:bodyPr>
            <a:normAutofit/>
          </a:bodyPr>
          <a:lstStyle/>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storage accounts</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VMs for Windows and Linux </a:t>
            </a:r>
          </a:p>
          <a:p>
            <a:pPr marL="457200" indent="-457200" algn="l">
              <a:buFont typeface="+mj-lt"/>
              <a:buAutoNum type="arabicPeriod"/>
            </a:pPr>
            <a:r>
              <a:rPr lang="en-US" dirty="0">
                <a:latin typeface="Segoe UI" panose="020B0502040204020203" pitchFamily="34" charset="0"/>
              </a:rPr>
              <a:t>Implement cloud infrastructure monitoring</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Azure Active Directory</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Automate deployment and configuration of resources</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virtual networking</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and manage hybrid identities</a:t>
            </a:r>
            <a:endParaRPr lang="en-US" dirty="0">
              <a:solidFill>
                <a:schemeClr val="accent3">
                  <a:lumMod val="40000"/>
                  <a:lumOff val="60000"/>
                </a:schemeClr>
              </a:solidFill>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186604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Azure monitoring</a:t>
            </a:r>
          </a:p>
        </p:txBody>
      </p:sp>
      <p:sp>
        <p:nvSpPr>
          <p:cNvPr id="8" name="Subtitle 2">
            <a:extLst>
              <a:ext uri="{FF2B5EF4-FFF2-40B4-BE49-F238E27FC236}">
                <a16:creationId xmlns:a16="http://schemas.microsoft.com/office/drawing/2014/main" id="{D56F5E1C-6FF1-45C7-903D-2452BD640C09}"/>
              </a:ext>
            </a:extLst>
          </p:cNvPr>
          <p:cNvSpPr>
            <a:spLocks noGrp="1"/>
          </p:cNvSpPr>
          <p:nvPr>
            <p:ph type="subTitle" idx="1"/>
          </p:nvPr>
        </p:nvSpPr>
        <p:spPr>
          <a:xfrm>
            <a:off x="379827" y="1012580"/>
            <a:ext cx="11211951" cy="3109254"/>
          </a:xfrm>
        </p:spPr>
        <p:txBody>
          <a:bodyPr>
            <a:normAutofit/>
          </a:bodyPr>
          <a:lstStyle/>
          <a:p>
            <a:pPr algn="l"/>
            <a:r>
              <a:rPr lang="en-US" sz="1500" b="1" i="0" dirty="0">
                <a:solidFill>
                  <a:srgbClr val="00B0F0"/>
                </a:solidFill>
                <a:effectLst/>
                <a:latin typeface="Segoe UI" panose="020B0502040204020203" pitchFamily="34" charset="0"/>
              </a:rPr>
              <a:t>Azure Monitor </a:t>
            </a:r>
          </a:p>
          <a:p>
            <a:pPr algn="l"/>
            <a:r>
              <a:rPr lang="en-US" sz="1500" b="0" i="0" dirty="0">
                <a:solidFill>
                  <a:srgbClr val="171717"/>
                </a:solidFill>
                <a:effectLst/>
                <a:latin typeface="Segoe UI" panose="020B0502040204020203" pitchFamily="34" charset="0"/>
              </a:rPr>
              <a:t>Azure service which collect, analyze and act on telemetry data from your Azure and on-premises environments of two types Metrics and Logs . Used to monitor apps and infra structure</a:t>
            </a:r>
          </a:p>
          <a:p>
            <a:pPr algn="l"/>
            <a:r>
              <a:rPr lang="en-US" sz="1500" dirty="0">
                <a:solidFill>
                  <a:srgbClr val="171717"/>
                </a:solidFill>
                <a:latin typeface="Segoe UI" panose="020B0502040204020203" pitchFamily="34" charset="0"/>
              </a:rPr>
              <a:t>The goal of Azure monitoring solution used collects the metrics and operational logs generated by azure resources, application build using control tower solution architecture and will be analyzed using Log Analytics. Alerts can be configured to identify occurrence of the performance and operation issues on application and azure resource and action can be automated with diagnostic setting in both application and azure resources</a:t>
            </a:r>
          </a:p>
          <a:p>
            <a:pPr algn="l"/>
            <a:endParaRPr lang="en-US" sz="1400" dirty="0"/>
          </a:p>
          <a:p>
            <a:pPr algn="l"/>
            <a:r>
              <a:rPr lang="en-US" sz="1400" dirty="0"/>
              <a:t>The services created and used like ADF, ADLS, Azure </a:t>
            </a:r>
            <a:r>
              <a:rPr lang="en-US" sz="1400" dirty="0" err="1"/>
              <a:t>databricks</a:t>
            </a:r>
            <a:r>
              <a:rPr lang="en-US" sz="1400" dirty="0"/>
              <a:t>  and cosmos </a:t>
            </a:r>
            <a:r>
              <a:rPr lang="en-US" sz="1400" dirty="0" err="1"/>
              <a:t>db</a:t>
            </a:r>
            <a:r>
              <a:rPr lang="en-US" sz="1400" dirty="0"/>
              <a:t> and we have to configure diagnostic setting to collect more details logs</a:t>
            </a:r>
          </a:p>
          <a:p>
            <a:pPr algn="l"/>
            <a:endParaRPr lang="en-US" sz="1500" b="0" i="0" dirty="0">
              <a:solidFill>
                <a:srgbClr val="171717"/>
              </a:solidFill>
              <a:effectLst/>
              <a:latin typeface="Segoe UI" panose="020B0502040204020203" pitchFamily="34" charset="0"/>
            </a:endParaRPr>
          </a:p>
          <a:p>
            <a:pPr algn="l"/>
            <a:r>
              <a:rPr lang="en-US" sz="1500" dirty="0">
                <a:solidFill>
                  <a:srgbClr val="171717"/>
                </a:solidFill>
                <a:latin typeface="Segoe UI" panose="020B0502040204020203" pitchFamily="34" charset="0"/>
              </a:rPr>
              <a:t>Open configured resource : Storage</a:t>
            </a:r>
          </a:p>
          <a:p>
            <a:pPr algn="l"/>
            <a:endParaRPr lang="en-US" sz="1500" b="0" i="0" dirty="0">
              <a:solidFill>
                <a:srgbClr val="171717"/>
              </a:solidFill>
              <a:effectLst/>
              <a:latin typeface="Segoe UI" panose="020B0502040204020203" pitchFamily="34" charset="0"/>
            </a:endParaRPr>
          </a:p>
          <a:p>
            <a:pPr algn="l"/>
            <a:endParaRPr lang="en-US" sz="1500" b="0" i="0" dirty="0">
              <a:solidFill>
                <a:srgbClr val="171717"/>
              </a:solidFill>
              <a:effectLst/>
              <a:latin typeface="Segoe UI" panose="020B0502040204020203" pitchFamily="34" charset="0"/>
            </a:endParaRPr>
          </a:p>
          <a:p>
            <a:pPr algn="l"/>
            <a:endParaRPr lang="en-US" sz="1500" dirty="0">
              <a:solidFill>
                <a:srgbClr val="171717"/>
              </a:solidFill>
              <a:latin typeface="Segoe UI" panose="020B0502040204020203" pitchFamily="34" charset="0"/>
            </a:endParaRPr>
          </a:p>
          <a:p>
            <a:pPr lvl="1" algn="l"/>
            <a:endParaRPr lang="en-US" sz="1500" dirty="0">
              <a:solidFill>
                <a:srgbClr val="171717"/>
              </a:solidFill>
              <a:latin typeface="SFMono-Regular"/>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pic>
        <p:nvPicPr>
          <p:cNvPr id="4" name="Picture 3">
            <a:extLst>
              <a:ext uri="{FF2B5EF4-FFF2-40B4-BE49-F238E27FC236}">
                <a16:creationId xmlns:a16="http://schemas.microsoft.com/office/drawing/2014/main" id="{EE8F790A-961F-4777-9D7E-EE8FDDF0101B}"/>
              </a:ext>
            </a:extLst>
          </p:cNvPr>
          <p:cNvPicPr>
            <a:picLocks noChangeAspect="1"/>
          </p:cNvPicPr>
          <p:nvPr/>
        </p:nvPicPr>
        <p:blipFill>
          <a:blip r:embed="rId2"/>
          <a:stretch>
            <a:fillRect/>
          </a:stretch>
        </p:blipFill>
        <p:spPr>
          <a:xfrm>
            <a:off x="600222" y="4666738"/>
            <a:ext cx="4464147" cy="2257425"/>
          </a:xfrm>
          <a:prstGeom prst="rect">
            <a:avLst/>
          </a:prstGeom>
        </p:spPr>
      </p:pic>
      <p:pic>
        <p:nvPicPr>
          <p:cNvPr id="7" name="Picture 6">
            <a:extLst>
              <a:ext uri="{FF2B5EF4-FFF2-40B4-BE49-F238E27FC236}">
                <a16:creationId xmlns:a16="http://schemas.microsoft.com/office/drawing/2014/main" id="{CA293BE2-AB09-43EA-897C-3E50268882AC}"/>
              </a:ext>
            </a:extLst>
          </p:cNvPr>
          <p:cNvPicPr>
            <a:picLocks noChangeAspect="1"/>
          </p:cNvPicPr>
          <p:nvPr/>
        </p:nvPicPr>
        <p:blipFill>
          <a:blip r:embed="rId3"/>
          <a:stretch>
            <a:fillRect/>
          </a:stretch>
        </p:blipFill>
        <p:spPr>
          <a:xfrm>
            <a:off x="7455877" y="4666738"/>
            <a:ext cx="4135901" cy="2047875"/>
          </a:xfrm>
          <a:prstGeom prst="rect">
            <a:avLst/>
          </a:prstGeom>
        </p:spPr>
      </p:pic>
    </p:spTree>
    <p:extLst>
      <p:ext uri="{BB962C8B-B14F-4D97-AF65-F5344CB8AC3E}">
        <p14:creationId xmlns:p14="http://schemas.microsoft.com/office/powerpoint/2010/main" val="3335338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A7124A-0E1A-4575-B753-FB893B37DF5F}"/>
              </a:ext>
            </a:extLst>
          </p:cNvPr>
          <p:cNvSpPr>
            <a:spLocks noGrp="1"/>
          </p:cNvSpPr>
          <p:nvPr>
            <p:ph type="ftr" sz="quarter" idx="11"/>
          </p:nvPr>
        </p:nvSpPr>
        <p:spPr/>
        <p:txBody>
          <a:bodyPr/>
          <a:lstStyle/>
          <a:p>
            <a:r>
              <a:rPr lang="en-US"/>
              <a:t>@Akmet</a:t>
            </a:r>
          </a:p>
        </p:txBody>
      </p:sp>
      <p:pic>
        <p:nvPicPr>
          <p:cNvPr id="4" name="Picture 3">
            <a:extLst>
              <a:ext uri="{FF2B5EF4-FFF2-40B4-BE49-F238E27FC236}">
                <a16:creationId xmlns:a16="http://schemas.microsoft.com/office/drawing/2014/main" id="{658DDFB1-F0CC-4E41-8A00-EC78AF9A02B2}"/>
              </a:ext>
            </a:extLst>
          </p:cNvPr>
          <p:cNvPicPr>
            <a:picLocks noChangeAspect="1"/>
          </p:cNvPicPr>
          <p:nvPr/>
        </p:nvPicPr>
        <p:blipFill>
          <a:blip r:embed="rId2"/>
          <a:stretch>
            <a:fillRect/>
          </a:stretch>
        </p:blipFill>
        <p:spPr>
          <a:xfrm>
            <a:off x="2089052" y="2178621"/>
            <a:ext cx="7162800" cy="3533775"/>
          </a:xfrm>
          <a:prstGeom prst="rect">
            <a:avLst/>
          </a:prstGeom>
        </p:spPr>
      </p:pic>
      <p:sp>
        <p:nvSpPr>
          <p:cNvPr id="5" name="Title 1">
            <a:extLst>
              <a:ext uri="{FF2B5EF4-FFF2-40B4-BE49-F238E27FC236}">
                <a16:creationId xmlns:a16="http://schemas.microsoft.com/office/drawing/2014/main" id="{35D03976-AC9C-4D7D-9AB6-BDD8E09E6FE2}"/>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monitoring Apps and resources </a:t>
            </a:r>
          </a:p>
        </p:txBody>
      </p:sp>
      <p:sp>
        <p:nvSpPr>
          <p:cNvPr id="3" name="TextBox 2">
            <a:extLst>
              <a:ext uri="{FF2B5EF4-FFF2-40B4-BE49-F238E27FC236}">
                <a16:creationId xmlns:a16="http://schemas.microsoft.com/office/drawing/2014/main" id="{0353D001-9B30-4EA3-8AAB-3E87811751FE}"/>
              </a:ext>
            </a:extLst>
          </p:cNvPr>
          <p:cNvSpPr txBox="1"/>
          <p:nvPr/>
        </p:nvSpPr>
        <p:spPr>
          <a:xfrm>
            <a:off x="774915" y="1177871"/>
            <a:ext cx="8431078" cy="646331"/>
          </a:xfrm>
          <a:prstGeom prst="rect">
            <a:avLst/>
          </a:prstGeom>
          <a:noFill/>
        </p:spPr>
        <p:txBody>
          <a:bodyPr wrap="square" rtlCol="0">
            <a:spAutoFit/>
          </a:bodyPr>
          <a:lstStyle/>
          <a:p>
            <a:r>
              <a:rPr lang="en-US" dirty="0"/>
              <a:t>Log Analytics workspace</a:t>
            </a:r>
          </a:p>
          <a:p>
            <a:r>
              <a:rPr lang="en-US" dirty="0"/>
              <a:t>This service needs be created and prompted when do diagnostics setting </a:t>
            </a:r>
          </a:p>
        </p:txBody>
      </p:sp>
    </p:spTree>
    <p:extLst>
      <p:ext uri="{BB962C8B-B14F-4D97-AF65-F5344CB8AC3E}">
        <p14:creationId xmlns:p14="http://schemas.microsoft.com/office/powerpoint/2010/main" val="1766718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22AC13-6FA0-4656-AB59-5E9DF2796EE7}"/>
              </a:ext>
            </a:extLst>
          </p:cNvPr>
          <p:cNvPicPr>
            <a:picLocks noChangeAspect="1"/>
          </p:cNvPicPr>
          <p:nvPr/>
        </p:nvPicPr>
        <p:blipFill>
          <a:blip r:embed="rId2"/>
          <a:stretch>
            <a:fillRect/>
          </a:stretch>
        </p:blipFill>
        <p:spPr>
          <a:xfrm>
            <a:off x="643467" y="2370055"/>
            <a:ext cx="5294716" cy="2595839"/>
          </a:xfrm>
          <a:prstGeom prst="rect">
            <a:avLst/>
          </a:prstGeom>
        </p:spPr>
      </p:pic>
      <p:pic>
        <p:nvPicPr>
          <p:cNvPr id="4" name="Picture 3">
            <a:extLst>
              <a:ext uri="{FF2B5EF4-FFF2-40B4-BE49-F238E27FC236}">
                <a16:creationId xmlns:a16="http://schemas.microsoft.com/office/drawing/2014/main" id="{300C4B7B-BE50-4636-B0E9-06D7672C537B}"/>
              </a:ext>
            </a:extLst>
          </p:cNvPr>
          <p:cNvPicPr>
            <a:picLocks noChangeAspect="1"/>
          </p:cNvPicPr>
          <p:nvPr/>
        </p:nvPicPr>
        <p:blipFill>
          <a:blip r:embed="rId3"/>
          <a:stretch>
            <a:fillRect/>
          </a:stretch>
        </p:blipFill>
        <p:spPr>
          <a:xfrm>
            <a:off x="6253817" y="2310491"/>
            <a:ext cx="5294715" cy="2655404"/>
          </a:xfrm>
          <a:prstGeom prst="rect">
            <a:avLst/>
          </a:prstGeom>
        </p:spPr>
      </p:pic>
      <p:sp>
        <p:nvSpPr>
          <p:cNvPr id="2" name="Footer Placeholder 1">
            <a:extLst>
              <a:ext uri="{FF2B5EF4-FFF2-40B4-BE49-F238E27FC236}">
                <a16:creationId xmlns:a16="http://schemas.microsoft.com/office/drawing/2014/main" id="{96442C05-970A-41B2-A7A5-6814D77FC8FF}"/>
              </a:ext>
            </a:extLst>
          </p:cNvPr>
          <p:cNvSpPr>
            <a:spLocks noGrp="1"/>
          </p:cNvSpPr>
          <p:nvPr>
            <p:ph type="ftr" sz="quarter" idx="11"/>
          </p:nvPr>
        </p:nvSpPr>
        <p:spPr/>
        <p:txBody>
          <a:bodyPr>
            <a:normAutofit/>
          </a:bodyPr>
          <a:lstStyle/>
          <a:p>
            <a:pPr>
              <a:spcAft>
                <a:spcPts val="600"/>
              </a:spcAft>
            </a:pPr>
            <a:r>
              <a:rPr lang="en-US"/>
              <a:t>@Akmet</a:t>
            </a:r>
          </a:p>
        </p:txBody>
      </p:sp>
      <p:sp>
        <p:nvSpPr>
          <p:cNvPr id="10" name="Title 1">
            <a:extLst>
              <a:ext uri="{FF2B5EF4-FFF2-40B4-BE49-F238E27FC236}">
                <a16:creationId xmlns:a16="http://schemas.microsoft.com/office/drawing/2014/main" id="{71835995-8C7A-4535-93A7-0072B48A7F5E}"/>
              </a:ext>
            </a:extLst>
          </p:cNvPr>
          <p:cNvSpPr txBox="1">
            <a:spLocks/>
          </p:cNvSpPr>
          <p:nvPr/>
        </p:nvSpPr>
        <p:spPr>
          <a:xfrm>
            <a:off x="0" y="480060"/>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monitoring Storage account</a:t>
            </a:r>
          </a:p>
        </p:txBody>
      </p:sp>
    </p:spTree>
    <p:extLst>
      <p:ext uri="{BB962C8B-B14F-4D97-AF65-F5344CB8AC3E}">
        <p14:creationId xmlns:p14="http://schemas.microsoft.com/office/powerpoint/2010/main" val="428470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01E467-DDBB-44B7-B723-47D9D83A6C3F}"/>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20B3D8BB-7B1B-4790-8D30-D9F7C58FFA9B}"/>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Understanding Landing Zones</a:t>
            </a:r>
          </a:p>
        </p:txBody>
      </p:sp>
      <p:sp>
        <p:nvSpPr>
          <p:cNvPr id="4" name="TextBox 3">
            <a:extLst>
              <a:ext uri="{FF2B5EF4-FFF2-40B4-BE49-F238E27FC236}">
                <a16:creationId xmlns:a16="http://schemas.microsoft.com/office/drawing/2014/main" id="{842064C2-6997-4AA0-B1C2-33CBDFCD2F49}"/>
              </a:ext>
            </a:extLst>
          </p:cNvPr>
          <p:cNvSpPr txBox="1"/>
          <p:nvPr/>
        </p:nvSpPr>
        <p:spPr>
          <a:xfrm>
            <a:off x="635000" y="1447800"/>
            <a:ext cx="11214100" cy="923330"/>
          </a:xfrm>
          <a:prstGeom prst="rect">
            <a:avLst/>
          </a:prstGeom>
          <a:noFill/>
        </p:spPr>
        <p:txBody>
          <a:bodyPr wrap="square" rtlCol="0">
            <a:spAutoFit/>
          </a:bodyPr>
          <a:lstStyle/>
          <a:p>
            <a:r>
              <a:rPr lang="en-US" dirty="0"/>
              <a:t>A landing zone is the basic building block of any cloud adoption environment. The term landing zone refers to an environment that's been provisioned and prepared to host workloads in a cloud environment like Azure. A fully functioning landing zone is the final deliverable of any iteration of the Cloud Adoption.</a:t>
            </a:r>
          </a:p>
        </p:txBody>
      </p:sp>
      <p:pic>
        <p:nvPicPr>
          <p:cNvPr id="6" name="Picture 5">
            <a:extLst>
              <a:ext uri="{FF2B5EF4-FFF2-40B4-BE49-F238E27FC236}">
                <a16:creationId xmlns:a16="http://schemas.microsoft.com/office/drawing/2014/main" id="{6F7DC4BC-6ECD-4F3D-9E4A-A1AC0DFB44AD}"/>
              </a:ext>
            </a:extLst>
          </p:cNvPr>
          <p:cNvPicPr>
            <a:picLocks noChangeAspect="1"/>
          </p:cNvPicPr>
          <p:nvPr/>
        </p:nvPicPr>
        <p:blipFill>
          <a:blip r:embed="rId2"/>
          <a:stretch>
            <a:fillRect/>
          </a:stretch>
        </p:blipFill>
        <p:spPr>
          <a:xfrm>
            <a:off x="711993" y="3050655"/>
            <a:ext cx="10768013" cy="1885950"/>
          </a:xfrm>
          <a:prstGeom prst="rect">
            <a:avLst/>
          </a:prstGeom>
        </p:spPr>
      </p:pic>
    </p:spTree>
    <p:extLst>
      <p:ext uri="{BB962C8B-B14F-4D97-AF65-F5344CB8AC3E}">
        <p14:creationId xmlns:p14="http://schemas.microsoft.com/office/powerpoint/2010/main" val="1038536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C4D0DD-D8AF-4C79-9FD9-D2A79329BD4C}"/>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970FDE8F-EE17-4FF7-AFEA-3AF9E22C8286}"/>
              </a:ext>
            </a:extLst>
          </p:cNvPr>
          <p:cNvSpPr txBox="1"/>
          <p:nvPr/>
        </p:nvSpPr>
        <p:spPr>
          <a:xfrm>
            <a:off x="821410" y="1115878"/>
            <a:ext cx="10662834" cy="1754326"/>
          </a:xfrm>
          <a:prstGeom prst="rect">
            <a:avLst/>
          </a:prstGeom>
          <a:noFill/>
        </p:spPr>
        <p:txBody>
          <a:bodyPr wrap="square" rtlCol="0">
            <a:spAutoFit/>
          </a:bodyPr>
          <a:lstStyle/>
          <a:p>
            <a:pPr algn="l"/>
            <a:r>
              <a:rPr lang="en-US" b="0" i="0" dirty="0">
                <a:solidFill>
                  <a:srgbClr val="29303B"/>
                </a:solidFill>
                <a:effectLst/>
                <a:latin typeface="sf pro text"/>
              </a:rPr>
              <a:t>Question 1: </a:t>
            </a:r>
          </a:p>
          <a:p>
            <a:pPr algn="just"/>
            <a:r>
              <a:rPr lang="en-US" b="1" i="0" dirty="0">
                <a:solidFill>
                  <a:srgbClr val="29303B"/>
                </a:solidFill>
                <a:effectLst/>
                <a:latin typeface="sf pro text"/>
              </a:rPr>
              <a:t>A company is currently hosting 50 Virtual Machines as part of their subscription.</a:t>
            </a:r>
          </a:p>
          <a:p>
            <a:pPr algn="just"/>
            <a:r>
              <a:rPr lang="en-US" b="1" i="0" dirty="0">
                <a:solidFill>
                  <a:srgbClr val="29303B"/>
                </a:solidFill>
                <a:effectLst/>
                <a:latin typeface="sf pro text"/>
              </a:rPr>
              <a:t>The senior management has given instructions to conduct a review and identify any underutilized virtual machines. This is to ensure that cost is managed effectively for the Azure Virtual Machines. Which of the following could you use for this purpose?</a:t>
            </a:r>
          </a:p>
          <a:p>
            <a:endParaRPr lang="en-US" dirty="0"/>
          </a:p>
        </p:txBody>
      </p:sp>
      <p:sp>
        <p:nvSpPr>
          <p:cNvPr id="4" name="Title 1">
            <a:extLst>
              <a:ext uri="{FF2B5EF4-FFF2-40B4-BE49-F238E27FC236}">
                <a16:creationId xmlns:a16="http://schemas.microsoft.com/office/drawing/2014/main" id="{F2B6A607-5D2E-47A2-8323-357C2E778DA7}"/>
              </a:ext>
            </a:extLst>
          </p:cNvPr>
          <p:cNvSpPr txBox="1">
            <a:spLocks/>
          </p:cNvSpPr>
          <p:nvPr/>
        </p:nvSpPr>
        <p:spPr>
          <a:xfrm>
            <a:off x="0" y="480060"/>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Check Out</a:t>
            </a:r>
          </a:p>
        </p:txBody>
      </p:sp>
      <p:pic>
        <p:nvPicPr>
          <p:cNvPr id="6" name="Picture 5">
            <a:extLst>
              <a:ext uri="{FF2B5EF4-FFF2-40B4-BE49-F238E27FC236}">
                <a16:creationId xmlns:a16="http://schemas.microsoft.com/office/drawing/2014/main" id="{AEA2AE17-7222-42BF-BFAF-7515CA478B0B}"/>
              </a:ext>
            </a:extLst>
          </p:cNvPr>
          <p:cNvPicPr>
            <a:picLocks noChangeAspect="1"/>
          </p:cNvPicPr>
          <p:nvPr/>
        </p:nvPicPr>
        <p:blipFill>
          <a:blip r:embed="rId2"/>
          <a:stretch>
            <a:fillRect/>
          </a:stretch>
        </p:blipFill>
        <p:spPr>
          <a:xfrm>
            <a:off x="821410" y="2870204"/>
            <a:ext cx="3686175" cy="3238500"/>
          </a:xfrm>
          <a:prstGeom prst="rect">
            <a:avLst/>
          </a:prstGeom>
        </p:spPr>
      </p:pic>
    </p:spTree>
    <p:extLst>
      <p:ext uri="{BB962C8B-B14F-4D97-AF65-F5344CB8AC3E}">
        <p14:creationId xmlns:p14="http://schemas.microsoft.com/office/powerpoint/2010/main" val="1761218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B96620-8F21-47A8-82B2-431A7D450E2C}"/>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9F8E171F-7B4E-455B-8E1B-BC1B57448AB1}"/>
              </a:ext>
            </a:extLst>
          </p:cNvPr>
          <p:cNvSpPr txBox="1"/>
          <p:nvPr/>
        </p:nvSpPr>
        <p:spPr>
          <a:xfrm>
            <a:off x="650929" y="402957"/>
            <a:ext cx="10414861" cy="1754326"/>
          </a:xfrm>
          <a:prstGeom prst="rect">
            <a:avLst/>
          </a:prstGeom>
          <a:noFill/>
        </p:spPr>
        <p:txBody>
          <a:bodyPr wrap="square" rtlCol="0">
            <a:spAutoFit/>
          </a:bodyPr>
          <a:lstStyle/>
          <a:p>
            <a:pPr algn="l"/>
            <a:r>
              <a:rPr lang="en-US" b="0" i="0" dirty="0">
                <a:solidFill>
                  <a:srgbClr val="29303B"/>
                </a:solidFill>
                <a:effectLst/>
                <a:latin typeface="sf pro text"/>
              </a:rPr>
              <a:t>Question 2:</a:t>
            </a:r>
            <a:r>
              <a:rPr lang="en-US" b="1" i="0" dirty="0">
                <a:solidFill>
                  <a:srgbClr val="29303B"/>
                </a:solidFill>
                <a:effectLst/>
                <a:latin typeface="sf pro text"/>
              </a:rPr>
              <a:t>A company has the following windows virtual machines deployed to their subscription in Azure:</a:t>
            </a:r>
          </a:p>
          <a:p>
            <a:pPr algn="l"/>
            <a:r>
              <a:rPr lang="en-US" b="1" i="0" dirty="0">
                <a:solidFill>
                  <a:srgbClr val="29303B"/>
                </a:solidFill>
                <a:effectLst/>
                <a:latin typeface="sf pro text"/>
              </a:rPr>
              <a:t>VM1</a:t>
            </a:r>
          </a:p>
          <a:p>
            <a:pPr algn="l"/>
            <a:r>
              <a:rPr lang="en-US" b="1" i="0" dirty="0">
                <a:solidFill>
                  <a:srgbClr val="29303B"/>
                </a:solidFill>
                <a:effectLst/>
                <a:latin typeface="sf pro text"/>
              </a:rPr>
              <a:t>VM2</a:t>
            </a:r>
          </a:p>
          <a:p>
            <a:pPr algn="l"/>
            <a:r>
              <a:rPr lang="en-US" b="1" i="0" dirty="0">
                <a:solidFill>
                  <a:srgbClr val="29303B"/>
                </a:solidFill>
                <a:effectLst/>
                <a:latin typeface="sf pro text"/>
              </a:rPr>
              <a:t>The Monitoring department needs to collect certain performance-based counters from the virtual machines. Which of the following could help accomplish this?</a:t>
            </a:r>
          </a:p>
          <a:p>
            <a:endParaRPr lang="en-US" dirty="0"/>
          </a:p>
        </p:txBody>
      </p:sp>
      <p:sp>
        <p:nvSpPr>
          <p:cNvPr id="8" name="TextBox 7">
            <a:extLst>
              <a:ext uri="{FF2B5EF4-FFF2-40B4-BE49-F238E27FC236}">
                <a16:creationId xmlns:a16="http://schemas.microsoft.com/office/drawing/2014/main" id="{B4B77319-B33D-460D-8491-CFFE8115B01C}"/>
              </a:ext>
            </a:extLst>
          </p:cNvPr>
          <p:cNvSpPr txBox="1"/>
          <p:nvPr/>
        </p:nvSpPr>
        <p:spPr>
          <a:xfrm>
            <a:off x="790414" y="5280324"/>
            <a:ext cx="9283484" cy="646331"/>
          </a:xfrm>
          <a:prstGeom prst="rect">
            <a:avLst/>
          </a:prstGeom>
          <a:noFill/>
        </p:spPr>
        <p:txBody>
          <a:bodyPr wrap="square" rtlCol="0">
            <a:spAutoFit/>
          </a:bodyPr>
          <a:lstStyle/>
          <a:p>
            <a:r>
              <a:rPr lang="en-US" b="0" i="0" dirty="0">
                <a:solidFill>
                  <a:srgbClr val="686F7A"/>
                </a:solidFill>
                <a:effectLst/>
                <a:latin typeface="sf pro text"/>
              </a:rPr>
              <a:t>If you enable collection of guest OS diagnostics data, you will have the ability to collect data on the performance counters on Windows based virtual machines.</a:t>
            </a:r>
            <a:endParaRPr lang="en-US" dirty="0"/>
          </a:p>
        </p:txBody>
      </p:sp>
      <p:pic>
        <p:nvPicPr>
          <p:cNvPr id="10" name="Picture 9">
            <a:extLst>
              <a:ext uri="{FF2B5EF4-FFF2-40B4-BE49-F238E27FC236}">
                <a16:creationId xmlns:a16="http://schemas.microsoft.com/office/drawing/2014/main" id="{9F2D379E-D76D-4A99-812E-3430E0854CA6}"/>
              </a:ext>
            </a:extLst>
          </p:cNvPr>
          <p:cNvPicPr>
            <a:picLocks noChangeAspect="1"/>
          </p:cNvPicPr>
          <p:nvPr/>
        </p:nvPicPr>
        <p:blipFill>
          <a:blip r:embed="rId2"/>
          <a:stretch>
            <a:fillRect/>
          </a:stretch>
        </p:blipFill>
        <p:spPr>
          <a:xfrm>
            <a:off x="650929" y="2372131"/>
            <a:ext cx="4371975" cy="2693346"/>
          </a:xfrm>
          <a:prstGeom prst="rect">
            <a:avLst/>
          </a:prstGeom>
        </p:spPr>
      </p:pic>
    </p:spTree>
    <p:extLst>
      <p:ext uri="{BB962C8B-B14F-4D97-AF65-F5344CB8AC3E}">
        <p14:creationId xmlns:p14="http://schemas.microsoft.com/office/powerpoint/2010/main" val="1914954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Module 1.4 : Implement and Monitor an Azure Infrastructure</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833019"/>
            <a:ext cx="10489810" cy="3191962"/>
          </a:xfrm>
        </p:spPr>
        <p:txBody>
          <a:bodyPr>
            <a:normAutofit/>
          </a:bodyPr>
          <a:lstStyle/>
          <a:p>
            <a:pPr marL="457200" indent="-457200" algn="l">
              <a:buFont typeface="+mj-lt"/>
              <a:buAutoNum type="arabicPeriod"/>
            </a:pPr>
            <a:r>
              <a:rPr lang="en-US" b="0" i="0" dirty="0">
                <a:solidFill>
                  <a:schemeClr val="bg2">
                    <a:lumMod val="90000"/>
                  </a:schemeClr>
                </a:solidFill>
                <a:effectLst/>
                <a:latin typeface="Segoe UI" panose="020B0502040204020203" pitchFamily="34" charset="0"/>
              </a:rPr>
              <a:t>Implement storage accounts</a:t>
            </a:r>
          </a:p>
          <a:p>
            <a:pPr marL="457200" indent="-457200" algn="l">
              <a:buFont typeface="+mj-lt"/>
              <a:buAutoNum type="arabicPeriod"/>
            </a:pPr>
            <a:r>
              <a:rPr lang="en-US" b="0" i="0" dirty="0">
                <a:solidFill>
                  <a:schemeClr val="bg2">
                    <a:lumMod val="90000"/>
                  </a:schemeClr>
                </a:solidFill>
                <a:effectLst/>
                <a:latin typeface="Segoe UI" panose="020B0502040204020203" pitchFamily="34" charset="0"/>
              </a:rPr>
              <a:t>Implement VMs for Windows and Linux </a:t>
            </a:r>
          </a:p>
          <a:p>
            <a:pPr marL="457200" indent="-457200" algn="l">
              <a:buFont typeface="+mj-lt"/>
              <a:buAutoNum type="arabicPeriod"/>
            </a:pPr>
            <a:r>
              <a:rPr lang="en-US" b="0" i="0" dirty="0">
                <a:solidFill>
                  <a:schemeClr val="bg2">
                    <a:lumMod val="90000"/>
                  </a:schemeClr>
                </a:solidFill>
                <a:effectLst/>
                <a:latin typeface="Segoe UI" panose="020B0502040204020203" pitchFamily="34" charset="0"/>
              </a:rPr>
              <a:t>Implement cloud infrastructure monitoring</a:t>
            </a:r>
          </a:p>
          <a:p>
            <a:pPr marL="457200" indent="-457200" algn="l">
              <a:buFont typeface="+mj-lt"/>
              <a:buAutoNum type="arabicPeriod"/>
            </a:pPr>
            <a:r>
              <a:rPr lang="en-US" b="0" i="0" dirty="0">
                <a:solidFill>
                  <a:srgbClr val="171717"/>
                </a:solidFill>
                <a:effectLst/>
                <a:latin typeface="Segoe UI" panose="020B0502040204020203" pitchFamily="34" charset="0"/>
              </a:rPr>
              <a:t>Implement Azure Active Directory</a:t>
            </a:r>
          </a:p>
          <a:p>
            <a:pPr marL="457200" indent="-457200" algn="l">
              <a:buFont typeface="+mj-lt"/>
              <a:buAutoNum type="arabicPeriod"/>
            </a:pPr>
            <a:r>
              <a:rPr lang="en-US" b="0" i="0" dirty="0">
                <a:solidFill>
                  <a:schemeClr val="bg2">
                    <a:lumMod val="90000"/>
                  </a:schemeClr>
                </a:solidFill>
                <a:effectLst/>
                <a:latin typeface="Segoe UI" panose="020B0502040204020203" pitchFamily="34" charset="0"/>
              </a:rPr>
              <a:t>Automate deployment and configuration of resources</a:t>
            </a:r>
          </a:p>
          <a:p>
            <a:pPr marL="457200" indent="-457200" algn="l">
              <a:buFont typeface="+mj-lt"/>
              <a:buAutoNum type="arabicPeriod"/>
            </a:pPr>
            <a:r>
              <a:rPr lang="en-US" b="0" i="0" dirty="0">
                <a:solidFill>
                  <a:schemeClr val="bg2">
                    <a:lumMod val="90000"/>
                  </a:schemeClr>
                </a:solidFill>
                <a:effectLst/>
                <a:latin typeface="Segoe UI" panose="020B0502040204020203" pitchFamily="34" charset="0"/>
              </a:rPr>
              <a:t>Implement virtual networking</a:t>
            </a:r>
          </a:p>
          <a:p>
            <a:pPr marL="457200" indent="-457200" algn="l">
              <a:buFont typeface="+mj-lt"/>
              <a:buAutoNum type="arabicPeriod"/>
            </a:pPr>
            <a:r>
              <a:rPr lang="en-US" b="0" i="0" dirty="0">
                <a:solidFill>
                  <a:schemeClr val="bg2">
                    <a:lumMod val="90000"/>
                  </a:schemeClr>
                </a:solidFill>
                <a:effectLst/>
                <a:latin typeface="Segoe UI" panose="020B0502040204020203" pitchFamily="34" charset="0"/>
              </a:rPr>
              <a:t>Implement and manage hybrid identities</a:t>
            </a:r>
            <a:endParaRPr lang="en-US" dirty="0">
              <a:solidFill>
                <a:schemeClr val="bg2">
                  <a:lumMod val="90000"/>
                </a:schemeClr>
              </a:solidFill>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1804454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5166" y="49476"/>
            <a:ext cx="12192000" cy="525953"/>
          </a:xfrm>
        </p:spPr>
        <p:txBody>
          <a:bodyPr vert="horz" lIns="91440" tIns="45720" rIns="91440" bIns="45720" rtlCol="0" anchor="b">
            <a:normAutofit/>
          </a:bodyPr>
          <a:lstStyle/>
          <a:p>
            <a:r>
              <a:rPr lang="en-US" sz="2500" dirty="0">
                <a:solidFill>
                  <a:schemeClr val="bg1"/>
                </a:solidFill>
                <a:highlight>
                  <a:srgbClr val="000080"/>
                </a:highlight>
              </a:rPr>
              <a:t>Azure Active Directory</a:t>
            </a:r>
          </a:p>
        </p:txBody>
      </p:sp>
      <p:sp>
        <p:nvSpPr>
          <p:cNvPr id="8" name="Subtitle 2">
            <a:extLst>
              <a:ext uri="{FF2B5EF4-FFF2-40B4-BE49-F238E27FC236}">
                <a16:creationId xmlns:a16="http://schemas.microsoft.com/office/drawing/2014/main" id="{D56F5E1C-6FF1-45C7-903D-2452BD640C09}"/>
              </a:ext>
            </a:extLst>
          </p:cNvPr>
          <p:cNvSpPr>
            <a:spLocks noGrp="1"/>
          </p:cNvSpPr>
          <p:nvPr>
            <p:ph type="subTitle" idx="1"/>
          </p:nvPr>
        </p:nvSpPr>
        <p:spPr>
          <a:xfrm>
            <a:off x="379827" y="613774"/>
            <a:ext cx="11432346" cy="2366678"/>
          </a:xfrm>
        </p:spPr>
        <p:txBody>
          <a:bodyPr>
            <a:normAutofit lnSpcReduction="10000"/>
          </a:bodyPr>
          <a:lstStyle/>
          <a:p>
            <a:pPr algn="l"/>
            <a:r>
              <a:rPr lang="en-US" sz="1500" b="1" i="0" dirty="0">
                <a:solidFill>
                  <a:srgbClr val="00B0F0"/>
                </a:solidFill>
                <a:effectLst/>
                <a:latin typeface="Segoe UI" panose="020B0502040204020203" pitchFamily="34" charset="0"/>
              </a:rPr>
              <a:t>Azure </a:t>
            </a:r>
            <a:r>
              <a:rPr lang="en-US" sz="1500" b="1" dirty="0">
                <a:solidFill>
                  <a:srgbClr val="00B0F0"/>
                </a:solidFill>
                <a:latin typeface="Segoe UI" panose="020B0502040204020203" pitchFamily="34" charset="0"/>
              </a:rPr>
              <a:t>A</a:t>
            </a:r>
            <a:r>
              <a:rPr lang="en-US" sz="1500" b="1" i="0" dirty="0">
                <a:solidFill>
                  <a:srgbClr val="00B0F0"/>
                </a:solidFill>
                <a:effectLst/>
                <a:latin typeface="Segoe UI" panose="020B0502040204020203" pitchFamily="34" charset="0"/>
              </a:rPr>
              <a:t>ctive Directory</a:t>
            </a:r>
            <a:r>
              <a:rPr lang="en-US" sz="1500" b="0" i="0" dirty="0">
                <a:solidFill>
                  <a:srgbClr val="171717"/>
                </a:solidFill>
                <a:effectLst/>
                <a:latin typeface="Segoe UI" panose="020B0502040204020203" pitchFamily="34" charset="0"/>
              </a:rPr>
              <a:t>, cloud-based identity and </a:t>
            </a:r>
            <a:r>
              <a:rPr lang="en-US" sz="1500" b="1" i="0" dirty="0">
                <a:solidFill>
                  <a:srgbClr val="171717"/>
                </a:solidFill>
                <a:effectLst/>
                <a:latin typeface="Segoe UI" panose="020B0502040204020203" pitchFamily="34" charset="0"/>
              </a:rPr>
              <a:t>access management as a service ( </a:t>
            </a:r>
            <a:r>
              <a:rPr lang="en-US" sz="1500" b="1" dirty="0">
                <a:solidFill>
                  <a:srgbClr val="171717"/>
                </a:solidFill>
                <a:latin typeface="Segoe UI" panose="020B0502040204020203" pitchFamily="34" charset="0"/>
              </a:rPr>
              <a:t>d</a:t>
            </a:r>
            <a:r>
              <a:rPr lang="en-US" sz="1500" b="1" i="0" dirty="0">
                <a:solidFill>
                  <a:srgbClr val="171717"/>
                </a:solidFill>
                <a:effectLst/>
                <a:latin typeface="Segoe UI" panose="020B0502040204020203" pitchFamily="34" charset="0"/>
              </a:rPr>
              <a:t>omain services)</a:t>
            </a:r>
            <a:r>
              <a:rPr lang="en-US" sz="1500" b="0" i="0" dirty="0">
                <a:solidFill>
                  <a:srgbClr val="171717"/>
                </a:solidFill>
                <a:effectLst/>
                <a:latin typeface="Segoe UI" panose="020B0502040204020203" pitchFamily="34" charset="0"/>
              </a:rPr>
              <a:t>, which helps your employees sign in and access resources ; universal identity platform to manage and secure identities to protect business ; enterprise identity service provides single sign-on and multi-factor authentication to help protect your users from 99.9 percent of cybersecurity attacks</a:t>
            </a:r>
            <a:r>
              <a:rPr lang="en-US" sz="1500" b="1" i="0" dirty="0">
                <a:solidFill>
                  <a:srgbClr val="171717"/>
                </a:solidFill>
                <a:effectLst/>
                <a:latin typeface="Segoe UI" panose="020B0502040204020203" pitchFamily="34" charset="0"/>
              </a:rPr>
              <a:t>; Internal and external users </a:t>
            </a:r>
            <a:r>
              <a:rPr lang="en-US" sz="1500" b="0" i="0" dirty="0">
                <a:solidFill>
                  <a:srgbClr val="171717"/>
                </a:solidFill>
                <a:effectLst/>
                <a:latin typeface="Segoe UI" panose="020B0502040204020203" pitchFamily="34" charset="0"/>
              </a:rPr>
              <a:t>more securely ; Connect your workforce . Purpose - right people have the right access to the right resources. Includes the tenant's </a:t>
            </a:r>
            <a:r>
              <a:rPr lang="en-US" sz="1500" b="1" i="0" dirty="0">
                <a:solidFill>
                  <a:srgbClr val="171717"/>
                </a:solidFill>
                <a:effectLst/>
                <a:latin typeface="Segoe UI" panose="020B0502040204020203" pitchFamily="34" charset="0"/>
              </a:rPr>
              <a:t>users, groups, and apps </a:t>
            </a:r>
            <a:r>
              <a:rPr lang="en-US" sz="1500" b="0" i="0" dirty="0">
                <a:solidFill>
                  <a:srgbClr val="171717"/>
                </a:solidFill>
                <a:effectLst/>
                <a:latin typeface="Segoe UI" panose="020B0502040204020203" pitchFamily="34" charset="0"/>
              </a:rPr>
              <a:t>and is used to perform identity and access management functions for tenant resources</a:t>
            </a:r>
            <a:endParaRPr lang="en-US" sz="1500"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100" b="1" i="0" dirty="0">
                <a:solidFill>
                  <a:srgbClr val="171717"/>
                </a:solidFill>
                <a:effectLst/>
                <a:latin typeface="Segoe UI" panose="020B0502040204020203" pitchFamily="34" charset="0"/>
              </a:rPr>
              <a:t>Single sign-on</a:t>
            </a:r>
            <a:r>
              <a:rPr lang="en-US" sz="1100" b="0" i="0" dirty="0">
                <a:solidFill>
                  <a:srgbClr val="171717"/>
                </a:solidFill>
                <a:effectLst/>
                <a:latin typeface="Segoe UI" panose="020B0502040204020203" pitchFamily="34" charset="0"/>
              </a:rPr>
              <a:t> -</a:t>
            </a:r>
            <a:r>
              <a:rPr lang="en-US" sz="1050" b="0" i="0" dirty="0">
                <a:solidFill>
                  <a:srgbClr val="4C4C51"/>
                </a:solidFill>
                <a:effectLst/>
                <a:latin typeface="Segoe UI" panose="020B0502040204020203" pitchFamily="34" charset="0"/>
              </a:rPr>
              <a:t> access to your apps from anywhere </a:t>
            </a:r>
          </a:p>
          <a:p>
            <a:pPr marL="742950" lvl="1" indent="-285750" algn="l">
              <a:buFont typeface="Wingdings" panose="05000000000000000000" pitchFamily="2" charset="2"/>
              <a:buChar char="ü"/>
            </a:pPr>
            <a:r>
              <a:rPr lang="en-US" sz="1100" b="1" dirty="0">
                <a:solidFill>
                  <a:srgbClr val="171717"/>
                </a:solidFill>
                <a:latin typeface="Segoe UI" panose="020B0502040204020203" pitchFamily="34" charset="0"/>
              </a:rPr>
              <a:t>M</a:t>
            </a:r>
            <a:r>
              <a:rPr lang="en-US" sz="1100" b="1" i="0" dirty="0">
                <a:solidFill>
                  <a:srgbClr val="171717"/>
                </a:solidFill>
                <a:effectLst/>
                <a:latin typeface="Segoe UI" panose="020B0502040204020203" pitchFamily="34" charset="0"/>
              </a:rPr>
              <a:t>ulti-factor authentication - </a:t>
            </a:r>
            <a:r>
              <a:rPr lang="en-US" sz="1050" b="0" i="0" dirty="0">
                <a:solidFill>
                  <a:srgbClr val="171717"/>
                </a:solidFill>
                <a:effectLst/>
                <a:latin typeface="Segoe UI" panose="020B0502040204020203" pitchFamily="34" charset="0"/>
              </a:rPr>
              <a:t>protect and govern access</a:t>
            </a:r>
          </a:p>
          <a:p>
            <a:pPr marL="742950" lvl="1" indent="-285750" algn="l">
              <a:buFont typeface="Wingdings" panose="05000000000000000000" pitchFamily="2" charset="2"/>
              <a:buChar char="ü"/>
            </a:pPr>
            <a:r>
              <a:rPr lang="en-US" sz="1200" b="1" dirty="0">
                <a:solidFill>
                  <a:srgbClr val="171717"/>
                </a:solidFill>
                <a:latin typeface="Segoe UI" panose="020B0502040204020203" pitchFamily="34" charset="0"/>
              </a:rPr>
              <a:t>Common identity </a:t>
            </a:r>
            <a:r>
              <a:rPr lang="en-US" sz="1200" dirty="0">
                <a:solidFill>
                  <a:srgbClr val="171717"/>
                </a:solidFill>
                <a:latin typeface="Segoe UI" panose="020B0502040204020203" pitchFamily="34" charset="0"/>
              </a:rPr>
              <a:t>and access capabilities to all web services; </a:t>
            </a:r>
          </a:p>
          <a:p>
            <a:pPr marL="742950" lvl="1" indent="-285750" algn="l">
              <a:buFont typeface="Wingdings" panose="05000000000000000000" pitchFamily="2" charset="2"/>
              <a:buChar char="ü"/>
            </a:pPr>
            <a:r>
              <a:rPr lang="en-US" sz="1200" b="1" dirty="0">
                <a:solidFill>
                  <a:srgbClr val="171717"/>
                </a:solidFill>
                <a:latin typeface="Segoe UI" panose="020B0502040204020203" pitchFamily="34" charset="0"/>
              </a:rPr>
              <a:t>AKA, </a:t>
            </a:r>
            <a:r>
              <a:rPr lang="en-US" sz="1200" i="0" dirty="0">
                <a:solidFill>
                  <a:srgbClr val="171717"/>
                </a:solidFill>
                <a:effectLst/>
                <a:latin typeface="Segoe UI" panose="020B0502040204020203" pitchFamily="34" charset="0"/>
              </a:rPr>
              <a:t>Build directly on the cloud, same as O365 directory service and sync with On-Premises directory services</a:t>
            </a:r>
          </a:p>
          <a:p>
            <a:pPr algn="l"/>
            <a:r>
              <a:rPr lang="en-US" sz="1500" b="1" dirty="0">
                <a:solidFill>
                  <a:srgbClr val="00B0F0"/>
                </a:solidFill>
                <a:latin typeface="Segoe UI" panose="020B0502040204020203" pitchFamily="34" charset="0"/>
              </a:rPr>
              <a:t>Pre-Integration  </a:t>
            </a:r>
            <a:r>
              <a:rPr lang="en-US" sz="1500" dirty="0">
                <a:solidFill>
                  <a:srgbClr val="171717"/>
                </a:solidFill>
                <a:latin typeface="Segoe UI" panose="020B0502040204020203" pitchFamily="34" charset="0"/>
              </a:rPr>
              <a:t>Supports more than2,800 pre-integrated software as a service (SaaS) applications. </a:t>
            </a:r>
            <a:endParaRPr lang="en-US" sz="1100" b="1" dirty="0">
              <a:solidFill>
                <a:srgbClr val="171717"/>
              </a:solidFill>
              <a:latin typeface="Segoe UI" panose="020B0502040204020203" pitchFamily="34" charset="0"/>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5166" y="6433115"/>
            <a:ext cx="12192000" cy="365125"/>
          </a:xfrm>
        </p:spPr>
        <p:txBody>
          <a:bodyPr/>
          <a:lstStyle/>
          <a:p>
            <a:r>
              <a:rPr lang="en-US" dirty="0"/>
              <a:t>@Akmet</a:t>
            </a:r>
          </a:p>
        </p:txBody>
      </p:sp>
      <p:pic>
        <p:nvPicPr>
          <p:cNvPr id="4" name="Picture 3">
            <a:extLst>
              <a:ext uri="{FF2B5EF4-FFF2-40B4-BE49-F238E27FC236}">
                <a16:creationId xmlns:a16="http://schemas.microsoft.com/office/drawing/2014/main" id="{F33E7671-CB37-4CF8-B7B8-75E482F7A2CE}"/>
              </a:ext>
            </a:extLst>
          </p:cNvPr>
          <p:cNvPicPr>
            <a:picLocks noChangeAspect="1"/>
          </p:cNvPicPr>
          <p:nvPr/>
        </p:nvPicPr>
        <p:blipFill>
          <a:blip r:embed="rId3"/>
          <a:stretch>
            <a:fillRect/>
          </a:stretch>
        </p:blipFill>
        <p:spPr>
          <a:xfrm>
            <a:off x="8490370" y="3641375"/>
            <a:ext cx="3321803" cy="2791740"/>
          </a:xfrm>
          <a:prstGeom prst="rect">
            <a:avLst/>
          </a:prstGeom>
        </p:spPr>
      </p:pic>
      <p:sp>
        <p:nvSpPr>
          <p:cNvPr id="7" name="TextBox 6">
            <a:extLst>
              <a:ext uri="{FF2B5EF4-FFF2-40B4-BE49-F238E27FC236}">
                <a16:creationId xmlns:a16="http://schemas.microsoft.com/office/drawing/2014/main" id="{4A638E16-CE2B-4223-A41D-0879F72A0BF4}"/>
              </a:ext>
            </a:extLst>
          </p:cNvPr>
          <p:cNvSpPr txBox="1"/>
          <p:nvPr/>
        </p:nvSpPr>
        <p:spPr>
          <a:xfrm>
            <a:off x="379827" y="6117268"/>
            <a:ext cx="5594889" cy="253916"/>
          </a:xfrm>
          <a:prstGeom prst="rect">
            <a:avLst/>
          </a:prstGeom>
          <a:noFill/>
        </p:spPr>
        <p:txBody>
          <a:bodyPr wrap="square" rtlCol="0">
            <a:spAutoFit/>
          </a:bodyPr>
          <a:lstStyle/>
          <a:p>
            <a:r>
              <a:rPr lang="en-US" sz="1050" b="1" dirty="0">
                <a:solidFill>
                  <a:srgbClr val="00B0F0"/>
                </a:solidFill>
                <a:latin typeface="Segoe UI" panose="020B0502040204020203" pitchFamily="34" charset="0"/>
              </a:rPr>
              <a:t>Tip </a:t>
            </a:r>
            <a:r>
              <a:rPr lang="en-US" sz="1050" dirty="0">
                <a:solidFill>
                  <a:srgbClr val="171717"/>
                </a:solidFill>
                <a:latin typeface="Segoe UI" panose="020B0502040204020203" pitchFamily="34" charset="0"/>
              </a:rPr>
              <a:t>Azure AD directory comes with an initial domain name, </a:t>
            </a:r>
            <a:r>
              <a:rPr lang="en-US" sz="1050" dirty="0">
                <a:solidFill>
                  <a:srgbClr val="C00000"/>
                </a:solidFill>
                <a:latin typeface="Segoe UI" panose="020B0502040204020203" pitchFamily="34" charset="0"/>
              </a:rPr>
              <a:t>domainname.onmicrosoft.com. </a:t>
            </a:r>
          </a:p>
        </p:txBody>
      </p:sp>
      <p:sp>
        <p:nvSpPr>
          <p:cNvPr id="10" name="TextBox 9">
            <a:extLst>
              <a:ext uri="{FF2B5EF4-FFF2-40B4-BE49-F238E27FC236}">
                <a16:creationId xmlns:a16="http://schemas.microsoft.com/office/drawing/2014/main" id="{A004137A-A5C6-42F7-9B46-972ECFD7A717}"/>
              </a:ext>
            </a:extLst>
          </p:cNvPr>
          <p:cNvSpPr txBox="1"/>
          <p:nvPr/>
        </p:nvSpPr>
        <p:spPr>
          <a:xfrm>
            <a:off x="379827" y="3053166"/>
            <a:ext cx="7989258" cy="2862322"/>
          </a:xfrm>
          <a:prstGeom prst="rect">
            <a:avLst/>
          </a:prstGeom>
          <a:noFill/>
        </p:spPr>
        <p:txBody>
          <a:bodyPr wrap="square" rtlCol="0">
            <a:spAutoFit/>
          </a:bodyPr>
          <a:lstStyle/>
          <a:p>
            <a:r>
              <a:rPr lang="en-US" sz="1500" b="1" dirty="0">
                <a:solidFill>
                  <a:srgbClr val="00B0F0"/>
                </a:solidFill>
                <a:latin typeface="Segoe UI" panose="020B0502040204020203" pitchFamily="34" charset="0"/>
              </a:rPr>
              <a:t>Active Directory ~ Azure Active Directory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N</a:t>
            </a:r>
            <a:r>
              <a:rPr lang="en-US" sz="1500" b="0" i="0" dirty="0">
                <a:solidFill>
                  <a:srgbClr val="171717"/>
                </a:solidFill>
                <a:effectLst/>
                <a:latin typeface="Segoe UI" panose="020B0502040204020203" pitchFamily="34" charset="0"/>
              </a:rPr>
              <a:t>ext evolution of identity and access management solutions for the cloud.</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Manually (Microsoft Identity Manager) ; automatically (Sync)</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domains, organizational units, and groups in AD to </a:t>
            </a:r>
            <a:r>
              <a:rPr lang="en-US" sz="1500" b="1" dirty="0">
                <a:solidFill>
                  <a:srgbClr val="171717"/>
                </a:solidFill>
                <a:latin typeface="Segoe UI" panose="020B0502040204020203" pitchFamily="34" charset="0"/>
              </a:rPr>
              <a:t>delegate</a:t>
            </a:r>
            <a:r>
              <a:rPr lang="en-US" sz="1500" dirty="0">
                <a:solidFill>
                  <a:srgbClr val="171717"/>
                </a:solidFill>
                <a:latin typeface="Segoe UI" panose="020B0502040204020203" pitchFamily="34" charset="0"/>
              </a:rPr>
              <a:t> administrative rights; built in roles – RBAC - role-based access control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Credentials Management - based on passwords, certificate authentication, and smartcard authentication; MFA , Self service password reset</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LDAP, </a:t>
            </a:r>
            <a:r>
              <a:rPr lang="en-US" sz="1600" b="0" i="0" dirty="0">
                <a:solidFill>
                  <a:srgbClr val="222222"/>
                </a:solidFill>
                <a:effectLst/>
                <a:latin typeface="Google Sans"/>
              </a:rPr>
              <a:t>Kerberos</a:t>
            </a:r>
            <a:r>
              <a:rPr lang="en-US" sz="1500" dirty="0">
                <a:solidFill>
                  <a:srgbClr val="171717"/>
                </a:solidFill>
                <a:latin typeface="Segoe UI" panose="020B0502040204020203" pitchFamily="34" charset="0"/>
              </a:rPr>
              <a:t> ; Internet Protocol</a:t>
            </a:r>
          </a:p>
          <a:p>
            <a:pPr marL="285750" indent="-285750">
              <a:buFont typeface="Wingdings" panose="05000000000000000000" pitchFamily="2" charset="2"/>
              <a:buChar char="ü"/>
            </a:pPr>
            <a:endParaRPr lang="en-US" sz="1500" dirty="0">
              <a:solidFill>
                <a:srgbClr val="171717"/>
              </a:solidFill>
              <a:latin typeface="Segoe UI" panose="020B0502040204020203" pitchFamily="34" charset="0"/>
            </a:endParaRPr>
          </a:p>
          <a:p>
            <a:r>
              <a:rPr lang="en-US" sz="1500" b="1" dirty="0">
                <a:solidFill>
                  <a:srgbClr val="00B0F0"/>
                </a:solidFill>
                <a:latin typeface="Segoe UI" panose="020B0502040204020203" pitchFamily="34" charset="0"/>
              </a:rPr>
              <a:t>Identity</a:t>
            </a:r>
          </a:p>
          <a:p>
            <a:r>
              <a:rPr lang="en-US" sz="1500" dirty="0">
                <a:solidFill>
                  <a:srgbClr val="171717"/>
                </a:solidFill>
                <a:latin typeface="Segoe UI" panose="020B0502040204020203" pitchFamily="34" charset="0"/>
              </a:rPr>
              <a:t>In Computing identity is a representation of a person, application or device. Mail ID, SSN , PAN </a:t>
            </a:r>
            <a:r>
              <a:rPr lang="en-US" sz="1500" dirty="0" err="1">
                <a:solidFill>
                  <a:srgbClr val="171717"/>
                </a:solidFill>
                <a:latin typeface="Segoe UI" panose="020B0502040204020203" pitchFamily="34" charset="0"/>
              </a:rPr>
              <a:t>etc</a:t>
            </a:r>
            <a:r>
              <a:rPr lang="en-US" sz="1500" dirty="0">
                <a:solidFill>
                  <a:srgbClr val="171717"/>
                </a:solidFill>
                <a:latin typeface="Segoe UI" panose="020B0502040204020203" pitchFamily="34" charset="0"/>
              </a:rPr>
              <a:t> , </a:t>
            </a:r>
            <a:r>
              <a:rPr lang="en-US" sz="1500" b="1" dirty="0">
                <a:solidFill>
                  <a:srgbClr val="171717"/>
                </a:solidFill>
                <a:latin typeface="Segoe UI" panose="020B0502040204020203" pitchFamily="34" charset="0"/>
              </a:rPr>
              <a:t>what is required ?</a:t>
            </a:r>
            <a:r>
              <a:rPr lang="en-US" sz="1500" dirty="0">
                <a:solidFill>
                  <a:srgbClr val="171717"/>
                </a:solidFill>
                <a:latin typeface="Segoe UI" panose="020B0502040204020203" pitchFamily="34" charset="0"/>
              </a:rPr>
              <a:t> </a:t>
            </a:r>
            <a:r>
              <a:rPr lang="en-US" sz="1500" dirty="0">
                <a:solidFill>
                  <a:schemeClr val="bg1">
                    <a:lumMod val="85000"/>
                  </a:schemeClr>
                </a:solidFill>
                <a:latin typeface="Segoe UI" panose="020B0502040204020203" pitchFamily="34" charset="0"/>
              </a:rPr>
              <a:t>Password or key or certificate </a:t>
            </a:r>
            <a:r>
              <a:rPr lang="en-US" sz="1500" dirty="0" err="1">
                <a:solidFill>
                  <a:schemeClr val="bg1">
                    <a:lumMod val="85000"/>
                  </a:schemeClr>
                </a:solidFill>
                <a:latin typeface="Segoe UI" panose="020B0502040204020203" pitchFamily="34" charset="0"/>
              </a:rPr>
              <a:t>etc</a:t>
            </a:r>
            <a:r>
              <a:rPr lang="en-US" sz="1500" dirty="0">
                <a:solidFill>
                  <a:schemeClr val="bg1">
                    <a:lumMod val="85000"/>
                  </a:schemeClr>
                </a:solidFill>
                <a:latin typeface="Segoe UI" panose="020B0502040204020203" pitchFamily="34" charset="0"/>
              </a:rPr>
              <a:t> </a:t>
            </a:r>
          </a:p>
        </p:txBody>
      </p:sp>
      <p:pic>
        <p:nvPicPr>
          <p:cNvPr id="6" name="Picture 5">
            <a:extLst>
              <a:ext uri="{FF2B5EF4-FFF2-40B4-BE49-F238E27FC236}">
                <a16:creationId xmlns:a16="http://schemas.microsoft.com/office/drawing/2014/main" id="{907A3578-FEF1-494A-85CE-4A898617004A}"/>
              </a:ext>
            </a:extLst>
          </p:cNvPr>
          <p:cNvPicPr>
            <a:picLocks noChangeAspect="1"/>
          </p:cNvPicPr>
          <p:nvPr/>
        </p:nvPicPr>
        <p:blipFill>
          <a:blip r:embed="rId4"/>
          <a:stretch>
            <a:fillRect/>
          </a:stretch>
        </p:blipFill>
        <p:spPr>
          <a:xfrm>
            <a:off x="9897648" y="1697617"/>
            <a:ext cx="1914525" cy="1676400"/>
          </a:xfrm>
          <a:prstGeom prst="rect">
            <a:avLst/>
          </a:prstGeom>
        </p:spPr>
      </p:pic>
    </p:spTree>
    <p:extLst>
      <p:ext uri="{BB962C8B-B14F-4D97-AF65-F5344CB8AC3E}">
        <p14:creationId xmlns:p14="http://schemas.microsoft.com/office/powerpoint/2010/main" val="1686764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0120F7-7686-4223-9F00-5CF3BDF3E3A9}"/>
              </a:ext>
            </a:extLst>
          </p:cNvPr>
          <p:cNvSpPr>
            <a:spLocks noGrp="1"/>
          </p:cNvSpPr>
          <p:nvPr>
            <p:ph type="ftr" sz="quarter" idx="11"/>
          </p:nvPr>
        </p:nvSpPr>
        <p:spPr/>
        <p:txBody>
          <a:bodyPr/>
          <a:lstStyle/>
          <a:p>
            <a:r>
              <a:rPr lang="en-US"/>
              <a:t>@Akmet</a:t>
            </a:r>
          </a:p>
        </p:txBody>
      </p:sp>
      <p:sp>
        <p:nvSpPr>
          <p:cNvPr id="3" name="Rectangle 2">
            <a:extLst>
              <a:ext uri="{FF2B5EF4-FFF2-40B4-BE49-F238E27FC236}">
                <a16:creationId xmlns:a16="http://schemas.microsoft.com/office/drawing/2014/main" id="{B9C8273D-50EC-436A-B9C1-21E29E14E523}"/>
              </a:ext>
            </a:extLst>
          </p:cNvPr>
          <p:cNvSpPr/>
          <p:nvPr/>
        </p:nvSpPr>
        <p:spPr>
          <a:xfrm>
            <a:off x="604435" y="991891"/>
            <a:ext cx="4246535"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Web Browser </a:t>
            </a:r>
          </a:p>
          <a:p>
            <a:pPr algn="ctr"/>
            <a:r>
              <a:rPr lang="en-US" dirty="0"/>
              <a:t>Mobile App</a:t>
            </a:r>
          </a:p>
        </p:txBody>
      </p:sp>
      <p:sp>
        <p:nvSpPr>
          <p:cNvPr id="4" name="Rectangle 3">
            <a:extLst>
              <a:ext uri="{FF2B5EF4-FFF2-40B4-BE49-F238E27FC236}">
                <a16:creationId xmlns:a16="http://schemas.microsoft.com/office/drawing/2014/main" id="{A4DBB42A-057C-43F0-9432-E5DED838955E}"/>
              </a:ext>
            </a:extLst>
          </p:cNvPr>
          <p:cNvSpPr/>
          <p:nvPr/>
        </p:nvSpPr>
        <p:spPr>
          <a:xfrm>
            <a:off x="6537701" y="991891"/>
            <a:ext cx="4246535"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Web Site</a:t>
            </a:r>
          </a:p>
        </p:txBody>
      </p:sp>
      <p:sp>
        <p:nvSpPr>
          <p:cNvPr id="7" name="Flowchart: Magnetic Disk 6">
            <a:extLst>
              <a:ext uri="{FF2B5EF4-FFF2-40B4-BE49-F238E27FC236}">
                <a16:creationId xmlns:a16="http://schemas.microsoft.com/office/drawing/2014/main" id="{B66D6724-3FC5-4DBD-96F4-BF64DC7C1EDC}"/>
              </a:ext>
            </a:extLst>
          </p:cNvPr>
          <p:cNvSpPr/>
          <p:nvPr/>
        </p:nvSpPr>
        <p:spPr>
          <a:xfrm>
            <a:off x="7382359" y="3429000"/>
            <a:ext cx="2557221" cy="15653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Server </a:t>
            </a:r>
          </a:p>
        </p:txBody>
      </p:sp>
      <p:cxnSp>
        <p:nvCxnSpPr>
          <p:cNvPr id="9" name="Straight Arrow Connector 8">
            <a:extLst>
              <a:ext uri="{FF2B5EF4-FFF2-40B4-BE49-F238E27FC236}">
                <a16:creationId xmlns:a16="http://schemas.microsoft.com/office/drawing/2014/main" id="{701334CE-4308-474E-986C-56FD99E83158}"/>
              </a:ext>
            </a:extLst>
          </p:cNvPr>
          <p:cNvCxnSpPr>
            <a:cxnSpLocks/>
            <a:stCxn id="4" idx="2"/>
            <a:endCxn id="7" idx="1"/>
          </p:cNvCxnSpPr>
          <p:nvPr/>
        </p:nvCxnSpPr>
        <p:spPr>
          <a:xfrm>
            <a:off x="8660969" y="2820691"/>
            <a:ext cx="1" cy="6083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C55252-EF20-48AA-B932-F4ACF5E89712}"/>
              </a:ext>
            </a:extLst>
          </p:cNvPr>
          <p:cNvCxnSpPr>
            <a:stCxn id="3" idx="3"/>
            <a:endCxn id="4" idx="1"/>
          </p:cNvCxnSpPr>
          <p:nvPr/>
        </p:nvCxnSpPr>
        <p:spPr>
          <a:xfrm>
            <a:off x="4850970" y="1906291"/>
            <a:ext cx="1686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E418F999-FE35-4564-AAFF-5D2F69637038}"/>
              </a:ext>
            </a:extLst>
          </p:cNvPr>
          <p:cNvSpPr txBox="1">
            <a:spLocks/>
          </p:cNvSpPr>
          <p:nvPr/>
        </p:nvSpPr>
        <p:spPr>
          <a:xfrm>
            <a:off x="0" y="6333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Client –Server Model </a:t>
            </a:r>
          </a:p>
        </p:txBody>
      </p:sp>
      <p:sp>
        <p:nvSpPr>
          <p:cNvPr id="18" name="TextBox 17">
            <a:extLst>
              <a:ext uri="{FF2B5EF4-FFF2-40B4-BE49-F238E27FC236}">
                <a16:creationId xmlns:a16="http://schemas.microsoft.com/office/drawing/2014/main" id="{CDB25F53-75ED-4B2D-848C-17BCE6E40BF8}"/>
              </a:ext>
            </a:extLst>
          </p:cNvPr>
          <p:cNvSpPr txBox="1"/>
          <p:nvPr/>
        </p:nvSpPr>
        <p:spPr>
          <a:xfrm>
            <a:off x="5207431" y="1304976"/>
            <a:ext cx="1100379" cy="646331"/>
          </a:xfrm>
          <a:prstGeom prst="rect">
            <a:avLst/>
          </a:prstGeom>
          <a:noFill/>
        </p:spPr>
        <p:txBody>
          <a:bodyPr wrap="square" rtlCol="0">
            <a:spAutoFit/>
          </a:bodyPr>
          <a:lstStyle/>
          <a:p>
            <a:r>
              <a:rPr lang="en-US" dirty="0">
                <a:solidFill>
                  <a:schemeClr val="bg1">
                    <a:lumMod val="85000"/>
                  </a:schemeClr>
                </a:solidFill>
              </a:rPr>
              <a:t>User Id , Password</a:t>
            </a:r>
          </a:p>
        </p:txBody>
      </p:sp>
      <p:sp>
        <p:nvSpPr>
          <p:cNvPr id="19" name="TextBox 18">
            <a:extLst>
              <a:ext uri="{FF2B5EF4-FFF2-40B4-BE49-F238E27FC236}">
                <a16:creationId xmlns:a16="http://schemas.microsoft.com/office/drawing/2014/main" id="{F0D7ED2D-AABE-490B-A3BB-93A5BE9603C9}"/>
              </a:ext>
            </a:extLst>
          </p:cNvPr>
          <p:cNvSpPr txBox="1"/>
          <p:nvPr/>
        </p:nvSpPr>
        <p:spPr>
          <a:xfrm>
            <a:off x="1100380" y="3429000"/>
            <a:ext cx="5003369" cy="2031325"/>
          </a:xfrm>
          <a:prstGeom prst="rect">
            <a:avLst/>
          </a:prstGeom>
          <a:noFill/>
        </p:spPr>
        <p:txBody>
          <a:bodyPr wrap="square" rtlCol="0">
            <a:spAutoFit/>
          </a:bodyPr>
          <a:lstStyle/>
          <a:p>
            <a:r>
              <a:rPr lang="en-US" dirty="0"/>
              <a:t>Traditionally  hacks are more because of the  </a:t>
            </a:r>
          </a:p>
          <a:p>
            <a:pPr marL="285750" indent="-285750">
              <a:buFont typeface="Wingdings" panose="05000000000000000000" pitchFamily="2" charset="2"/>
              <a:buChar char="ü"/>
            </a:pPr>
            <a:r>
              <a:rPr lang="en-US" dirty="0">
                <a:solidFill>
                  <a:schemeClr val="bg1">
                    <a:lumMod val="85000"/>
                  </a:schemeClr>
                </a:solidFill>
              </a:rPr>
              <a:t>Stored in database</a:t>
            </a:r>
          </a:p>
          <a:p>
            <a:pPr marL="285750" indent="-285750">
              <a:buFont typeface="Wingdings" panose="05000000000000000000" pitchFamily="2" charset="2"/>
              <a:buChar char="ü"/>
            </a:pPr>
            <a:r>
              <a:rPr lang="en-US" dirty="0">
                <a:solidFill>
                  <a:schemeClr val="bg1">
                    <a:lumMod val="85000"/>
                  </a:schemeClr>
                </a:solidFill>
              </a:rPr>
              <a:t>Password – Plain text </a:t>
            </a:r>
          </a:p>
          <a:p>
            <a:pPr marL="285750" indent="-285750">
              <a:buFont typeface="Wingdings" panose="05000000000000000000" pitchFamily="2" charset="2"/>
              <a:buChar char="ü"/>
            </a:pPr>
            <a:r>
              <a:rPr lang="en-US" dirty="0">
                <a:solidFill>
                  <a:schemeClr val="bg1">
                    <a:lumMod val="85000"/>
                  </a:schemeClr>
                </a:solidFill>
              </a:rPr>
              <a:t>Hash or MD5 Algorithm</a:t>
            </a:r>
          </a:p>
          <a:p>
            <a:pPr marL="285750" indent="-285750">
              <a:buFont typeface="Wingdings" panose="05000000000000000000" pitchFamily="2" charset="2"/>
              <a:buChar char="ü"/>
            </a:pPr>
            <a:r>
              <a:rPr lang="en-US" dirty="0">
                <a:solidFill>
                  <a:schemeClr val="bg1">
                    <a:lumMod val="85000"/>
                  </a:schemeClr>
                </a:solidFill>
              </a:rPr>
              <a:t>Not enforcing change policies</a:t>
            </a:r>
          </a:p>
          <a:p>
            <a:pPr marL="285750" indent="-285750">
              <a:buFont typeface="Wingdings" panose="05000000000000000000" pitchFamily="2" charset="2"/>
              <a:buChar char="ü"/>
            </a:pPr>
            <a:r>
              <a:rPr lang="en-US" dirty="0">
                <a:solidFill>
                  <a:schemeClr val="bg1">
                    <a:lumMod val="85000"/>
                  </a:schemeClr>
                </a:solidFill>
              </a:rPr>
              <a:t>Complexities</a:t>
            </a:r>
          </a:p>
          <a:p>
            <a:endParaRPr lang="en-US" dirty="0"/>
          </a:p>
        </p:txBody>
      </p:sp>
    </p:spTree>
    <p:extLst>
      <p:ext uri="{BB962C8B-B14F-4D97-AF65-F5344CB8AC3E}">
        <p14:creationId xmlns:p14="http://schemas.microsoft.com/office/powerpoint/2010/main" val="161696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E038F2-E0F0-4075-90A3-9A30B8F515BD}"/>
              </a:ext>
            </a:extLst>
          </p:cNvPr>
          <p:cNvSpPr>
            <a:spLocks noGrp="1"/>
          </p:cNvSpPr>
          <p:nvPr>
            <p:ph type="ftr" sz="quarter" idx="11"/>
          </p:nvPr>
        </p:nvSpPr>
        <p:spPr/>
        <p:txBody>
          <a:bodyPr/>
          <a:lstStyle/>
          <a:p>
            <a:r>
              <a:rPr lang="en-US"/>
              <a:t>@Akmet</a:t>
            </a:r>
          </a:p>
        </p:txBody>
      </p:sp>
      <p:pic>
        <p:nvPicPr>
          <p:cNvPr id="4" name="Picture 3">
            <a:extLst>
              <a:ext uri="{FF2B5EF4-FFF2-40B4-BE49-F238E27FC236}">
                <a16:creationId xmlns:a16="http://schemas.microsoft.com/office/drawing/2014/main" id="{6B83F512-FCD0-4453-872C-249CB6E11245}"/>
              </a:ext>
            </a:extLst>
          </p:cNvPr>
          <p:cNvPicPr>
            <a:picLocks noChangeAspect="1"/>
          </p:cNvPicPr>
          <p:nvPr/>
        </p:nvPicPr>
        <p:blipFill>
          <a:blip r:embed="rId2"/>
          <a:stretch>
            <a:fillRect/>
          </a:stretch>
        </p:blipFill>
        <p:spPr>
          <a:xfrm>
            <a:off x="776207" y="1959674"/>
            <a:ext cx="10227589" cy="3714750"/>
          </a:xfrm>
          <a:prstGeom prst="rect">
            <a:avLst/>
          </a:prstGeom>
        </p:spPr>
      </p:pic>
      <p:sp>
        <p:nvSpPr>
          <p:cNvPr id="5" name="Title 1">
            <a:extLst>
              <a:ext uri="{FF2B5EF4-FFF2-40B4-BE49-F238E27FC236}">
                <a16:creationId xmlns:a16="http://schemas.microsoft.com/office/drawing/2014/main" id="{DE9F3EDD-160A-404A-BB2F-9FB33EE89A4D}"/>
              </a:ext>
            </a:extLst>
          </p:cNvPr>
          <p:cNvSpPr txBox="1">
            <a:spLocks/>
          </p:cNvSpPr>
          <p:nvPr/>
        </p:nvSpPr>
        <p:spPr>
          <a:xfrm>
            <a:off x="0" y="6333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Active Directory </a:t>
            </a:r>
          </a:p>
        </p:txBody>
      </p:sp>
      <p:sp>
        <p:nvSpPr>
          <p:cNvPr id="6" name="TextBox 5">
            <a:extLst>
              <a:ext uri="{FF2B5EF4-FFF2-40B4-BE49-F238E27FC236}">
                <a16:creationId xmlns:a16="http://schemas.microsoft.com/office/drawing/2014/main" id="{25804B73-0E36-47FF-8A4E-BF293ABF0492}"/>
              </a:ext>
            </a:extLst>
          </p:cNvPr>
          <p:cNvSpPr txBox="1"/>
          <p:nvPr/>
        </p:nvSpPr>
        <p:spPr>
          <a:xfrm>
            <a:off x="658797" y="566678"/>
            <a:ext cx="7989258" cy="1246495"/>
          </a:xfrm>
          <a:prstGeom prst="rect">
            <a:avLst/>
          </a:prstGeom>
          <a:noFill/>
        </p:spPr>
        <p:txBody>
          <a:bodyPr wrap="square" rtlCol="0">
            <a:spAutoFit/>
          </a:bodyPr>
          <a:lstStyle/>
          <a:p>
            <a:r>
              <a:rPr lang="en-US" sz="1500" b="1" dirty="0">
                <a:solidFill>
                  <a:srgbClr val="00B0F0"/>
                </a:solidFill>
                <a:latin typeface="Segoe UI" panose="020B0502040204020203" pitchFamily="34" charset="0"/>
              </a:rPr>
              <a:t>Why AAD</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Enterprise Identity Solution, Simple Connect and Single Sign-On, MFA and Self Service</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Easy to maintain – no need to manage it manually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Centralized Administration -SSO , MFA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Integrated with other Azure services </a:t>
            </a:r>
            <a:endParaRPr lang="en-US" sz="1500" dirty="0">
              <a:solidFill>
                <a:schemeClr val="bg1">
                  <a:lumMod val="85000"/>
                </a:schemeClr>
              </a:solidFill>
              <a:latin typeface="Segoe UI" panose="020B0502040204020203" pitchFamily="34" charset="0"/>
            </a:endParaRPr>
          </a:p>
        </p:txBody>
      </p:sp>
    </p:spTree>
    <p:extLst>
      <p:ext uri="{BB962C8B-B14F-4D97-AF65-F5344CB8AC3E}">
        <p14:creationId xmlns:p14="http://schemas.microsoft.com/office/powerpoint/2010/main" val="952229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357F7F-40E1-42C2-ACB5-4979998A9C60}"/>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8F7F81ED-2295-4551-8D48-97B1BC404943}"/>
              </a:ext>
            </a:extLst>
          </p:cNvPr>
          <p:cNvSpPr txBox="1">
            <a:spLocks/>
          </p:cNvSpPr>
          <p:nvPr/>
        </p:nvSpPr>
        <p:spPr>
          <a:xfrm>
            <a:off x="0" y="136525"/>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Active Directory – Custom domain , Tenant</a:t>
            </a:r>
          </a:p>
        </p:txBody>
      </p:sp>
      <p:pic>
        <p:nvPicPr>
          <p:cNvPr id="4" name="Picture 3" descr="This is a screenshot of the steps required to create a custom domain in the Azure portal.">
            <a:extLst>
              <a:ext uri="{FF2B5EF4-FFF2-40B4-BE49-F238E27FC236}">
                <a16:creationId xmlns:a16="http://schemas.microsoft.com/office/drawing/2014/main" id="{18A90078-361C-4E0C-B603-5B1F353200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5873" y="1249911"/>
            <a:ext cx="5943600" cy="3738245"/>
          </a:xfrm>
          <a:prstGeom prst="rect">
            <a:avLst/>
          </a:prstGeom>
          <a:noFill/>
          <a:ln>
            <a:noFill/>
          </a:ln>
        </p:spPr>
      </p:pic>
      <p:pic>
        <p:nvPicPr>
          <p:cNvPr id="5" name="Picture 4" descr="This is a screenshot that shows the configuration of a new tenant in the Azure portal.">
            <a:extLst>
              <a:ext uri="{FF2B5EF4-FFF2-40B4-BE49-F238E27FC236}">
                <a16:creationId xmlns:a16="http://schemas.microsoft.com/office/drawing/2014/main" id="{3102075A-AC7C-457B-952E-082EC2C51A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59847" y="1249911"/>
            <a:ext cx="4762500" cy="3738245"/>
          </a:xfrm>
          <a:prstGeom prst="rect">
            <a:avLst/>
          </a:prstGeom>
          <a:noFill/>
          <a:ln>
            <a:noFill/>
          </a:ln>
        </p:spPr>
      </p:pic>
    </p:spTree>
    <p:extLst>
      <p:ext uri="{BB962C8B-B14F-4D97-AF65-F5344CB8AC3E}">
        <p14:creationId xmlns:p14="http://schemas.microsoft.com/office/powerpoint/2010/main" val="527493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3286E0-9A95-4833-A619-E04245748F3D}"/>
              </a:ext>
            </a:extLst>
          </p:cNvPr>
          <p:cNvSpPr>
            <a:spLocks noGrp="1"/>
          </p:cNvSpPr>
          <p:nvPr>
            <p:ph type="ftr" sz="quarter" idx="11"/>
          </p:nvPr>
        </p:nvSpPr>
        <p:spPr/>
        <p:txBody>
          <a:bodyPr/>
          <a:lstStyle/>
          <a:p>
            <a:r>
              <a:rPr lang="en-US"/>
              <a:t>@Akmet</a:t>
            </a:r>
          </a:p>
        </p:txBody>
      </p:sp>
      <p:pic>
        <p:nvPicPr>
          <p:cNvPr id="3" name="Picture 2" descr="This is a screenshot of the MFA configuration page for the Azure portal.">
            <a:extLst>
              <a:ext uri="{FF2B5EF4-FFF2-40B4-BE49-F238E27FC236}">
                <a16:creationId xmlns:a16="http://schemas.microsoft.com/office/drawing/2014/main" id="{E79551F9-484F-4268-8AF7-F32EB8A2B4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25518" y="791779"/>
            <a:ext cx="5943600" cy="3423759"/>
          </a:xfrm>
          <a:prstGeom prst="rect">
            <a:avLst/>
          </a:prstGeom>
          <a:noFill/>
          <a:ln>
            <a:noFill/>
          </a:ln>
        </p:spPr>
      </p:pic>
      <p:pic>
        <p:nvPicPr>
          <p:cNvPr id="4" name="Picture 3" descr="This is a screenshot of the Fraud Alert blade in the Azure portal. Allow Users To Submit Fraud Alerts and Automatically Block Users Who Report Fraud are both set to On.">
            <a:extLst>
              <a:ext uri="{FF2B5EF4-FFF2-40B4-BE49-F238E27FC236}">
                <a16:creationId xmlns:a16="http://schemas.microsoft.com/office/drawing/2014/main" id="{7DE713B4-2007-4CD9-91D5-A995AAABBA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9398" y="1118138"/>
            <a:ext cx="5095875" cy="4838700"/>
          </a:xfrm>
          <a:prstGeom prst="rect">
            <a:avLst/>
          </a:prstGeom>
          <a:noFill/>
          <a:ln>
            <a:noFill/>
          </a:ln>
        </p:spPr>
      </p:pic>
      <p:sp>
        <p:nvSpPr>
          <p:cNvPr id="5" name="Title 1">
            <a:extLst>
              <a:ext uri="{FF2B5EF4-FFF2-40B4-BE49-F238E27FC236}">
                <a16:creationId xmlns:a16="http://schemas.microsoft.com/office/drawing/2014/main" id="{C075528C-EA19-44EC-8AF4-AC5C7217BEC8}"/>
              </a:ext>
            </a:extLst>
          </p:cNvPr>
          <p:cNvSpPr txBox="1">
            <a:spLocks/>
          </p:cNvSpPr>
          <p:nvPr/>
        </p:nvSpPr>
        <p:spPr>
          <a:xfrm>
            <a:off x="0" y="136525"/>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Active Directory – Multi Factor Authentication</a:t>
            </a:r>
          </a:p>
        </p:txBody>
      </p:sp>
      <p:pic>
        <p:nvPicPr>
          <p:cNvPr id="6" name="Picture 5" descr="This is a screenshot of the Block/Unblock Users blade. Blocked users are shown in a tabular format with these column headings: User, Reason, Date, and Action. The Date column shows the date and time the block occurred.">
            <a:extLst>
              <a:ext uri="{FF2B5EF4-FFF2-40B4-BE49-F238E27FC236}">
                <a16:creationId xmlns:a16="http://schemas.microsoft.com/office/drawing/2014/main" id="{B9D9BE9E-FB32-48F9-9B23-CE55F57B60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46182" y="4404881"/>
            <a:ext cx="5922936" cy="1762125"/>
          </a:xfrm>
          <a:prstGeom prst="rect">
            <a:avLst/>
          </a:prstGeom>
          <a:noFill/>
          <a:ln>
            <a:noFill/>
          </a:ln>
        </p:spPr>
      </p:pic>
    </p:spTree>
    <p:extLst>
      <p:ext uri="{BB962C8B-B14F-4D97-AF65-F5344CB8AC3E}">
        <p14:creationId xmlns:p14="http://schemas.microsoft.com/office/powerpoint/2010/main" val="702610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Azure Active Directory Terminology</a:t>
            </a:r>
          </a:p>
        </p:txBody>
      </p:sp>
      <p:sp>
        <p:nvSpPr>
          <p:cNvPr id="8" name="Subtitle 2">
            <a:extLst>
              <a:ext uri="{FF2B5EF4-FFF2-40B4-BE49-F238E27FC236}">
                <a16:creationId xmlns:a16="http://schemas.microsoft.com/office/drawing/2014/main" id="{D56F5E1C-6FF1-45C7-903D-2452BD640C09}"/>
              </a:ext>
            </a:extLst>
          </p:cNvPr>
          <p:cNvSpPr>
            <a:spLocks noGrp="1"/>
          </p:cNvSpPr>
          <p:nvPr>
            <p:ph type="subTitle" idx="1"/>
          </p:nvPr>
        </p:nvSpPr>
        <p:spPr>
          <a:xfrm>
            <a:off x="379827" y="958849"/>
            <a:ext cx="10546478" cy="4558547"/>
          </a:xfrm>
        </p:spPr>
        <p:txBody>
          <a:bodyPr>
            <a:normAutofit/>
          </a:bodyPr>
          <a:lstStyle/>
          <a:p>
            <a:pPr algn="l"/>
            <a:r>
              <a:rPr lang="en-US" sz="1500" b="1" i="0" dirty="0">
                <a:solidFill>
                  <a:srgbClr val="00B0F0"/>
                </a:solidFill>
                <a:effectLst/>
                <a:latin typeface="Segoe UI" panose="020B0502040204020203" pitchFamily="34" charset="0"/>
              </a:rPr>
              <a:t>Identity</a:t>
            </a:r>
            <a:r>
              <a:rPr lang="en-US" sz="1500" dirty="0">
                <a:solidFill>
                  <a:srgbClr val="171717"/>
                </a:solidFill>
                <a:latin typeface="Segoe UI" panose="020B0502040204020203" pitchFamily="34" charset="0"/>
              </a:rPr>
              <a:t> - </a:t>
            </a:r>
            <a:r>
              <a:rPr lang="en-US" sz="1500" b="0" i="0" dirty="0">
                <a:solidFill>
                  <a:srgbClr val="171717"/>
                </a:solidFill>
                <a:effectLst/>
                <a:latin typeface="Segoe UI" panose="020B0502040204020203" pitchFamily="34" charset="0"/>
              </a:rPr>
              <a:t>A thing that can get authenticated ; Credentials ;</a:t>
            </a:r>
          </a:p>
          <a:p>
            <a:pPr algn="l"/>
            <a:r>
              <a:rPr lang="en-US" sz="1500" b="1" dirty="0">
                <a:solidFill>
                  <a:srgbClr val="00B0F0"/>
                </a:solidFill>
                <a:latin typeface="Segoe UI" panose="020B0502040204020203" pitchFamily="34" charset="0"/>
              </a:rPr>
              <a:t>Account - </a:t>
            </a:r>
            <a:r>
              <a:rPr lang="en-US" sz="1500" dirty="0">
                <a:solidFill>
                  <a:srgbClr val="171717"/>
                </a:solidFill>
                <a:latin typeface="Segoe UI" panose="020B0502040204020203" pitchFamily="34" charset="0"/>
              </a:rPr>
              <a:t>An identity that has data associated with it</a:t>
            </a:r>
          </a:p>
          <a:p>
            <a:pPr algn="l"/>
            <a:r>
              <a:rPr lang="en-US" sz="1500" b="1" dirty="0">
                <a:solidFill>
                  <a:srgbClr val="00B0F0"/>
                </a:solidFill>
                <a:latin typeface="Segoe UI" panose="020B0502040204020203" pitchFamily="34" charset="0"/>
              </a:rPr>
              <a:t>Azure AD account - </a:t>
            </a:r>
            <a:r>
              <a:rPr lang="en-US" sz="1500" dirty="0">
                <a:solidFill>
                  <a:srgbClr val="171717"/>
                </a:solidFill>
                <a:latin typeface="Segoe UI" panose="020B0502040204020203" pitchFamily="34" charset="0"/>
              </a:rPr>
              <a:t>An identity created through Azure AD or another Microsoft cloud service, such as Microsoft 365.</a:t>
            </a:r>
          </a:p>
          <a:p>
            <a:pPr algn="l"/>
            <a:r>
              <a:rPr lang="en-US" sz="1500" b="1" dirty="0">
                <a:solidFill>
                  <a:srgbClr val="00B0F0"/>
                </a:solidFill>
                <a:latin typeface="Segoe UI" panose="020B0502040204020203" pitchFamily="34" charset="0"/>
              </a:rPr>
              <a:t>Account Administrator - </a:t>
            </a:r>
            <a:r>
              <a:rPr lang="en-US" sz="1500" dirty="0">
                <a:solidFill>
                  <a:srgbClr val="171717"/>
                </a:solidFill>
                <a:latin typeface="Segoe UI" panose="020B0502040204020203" pitchFamily="34" charset="0"/>
              </a:rPr>
              <a:t>Subscription administrator role is conceptually the billing owner of a subscription.</a:t>
            </a:r>
          </a:p>
          <a:p>
            <a:pPr algn="l"/>
            <a:r>
              <a:rPr lang="en-US" sz="1500" b="1" dirty="0">
                <a:solidFill>
                  <a:srgbClr val="00B0F0"/>
                </a:solidFill>
                <a:latin typeface="Segoe UI" panose="020B0502040204020203" pitchFamily="34" charset="0"/>
              </a:rPr>
              <a:t>Service Administrator - </a:t>
            </a:r>
            <a:r>
              <a:rPr lang="en-US" sz="1500" dirty="0">
                <a:solidFill>
                  <a:srgbClr val="171717"/>
                </a:solidFill>
                <a:latin typeface="Segoe UI" panose="020B0502040204020203" pitchFamily="34" charset="0"/>
              </a:rPr>
              <a:t>administrator role enables you to manage all Azure resources, including access.</a:t>
            </a:r>
          </a:p>
          <a:p>
            <a:pPr algn="l"/>
            <a:r>
              <a:rPr lang="en-US" sz="1500" b="1" dirty="0">
                <a:solidFill>
                  <a:srgbClr val="00B0F0"/>
                </a:solidFill>
                <a:latin typeface="Segoe UI" panose="020B0502040204020203" pitchFamily="34" charset="0"/>
              </a:rPr>
              <a:t>Owner -</a:t>
            </a:r>
            <a:r>
              <a:rPr lang="en-US" sz="1500" dirty="0">
                <a:solidFill>
                  <a:srgbClr val="171717"/>
                </a:solidFill>
                <a:latin typeface="Segoe UI" panose="020B0502040204020203" pitchFamily="34" charset="0"/>
              </a:rPr>
              <a:t>role helps you manage all Azure resources, including access</a:t>
            </a:r>
          </a:p>
          <a:p>
            <a:pPr algn="l"/>
            <a:r>
              <a:rPr lang="en-US" sz="1500" b="1" dirty="0">
                <a:solidFill>
                  <a:srgbClr val="00B0F0"/>
                </a:solidFill>
                <a:latin typeface="Segoe UI" panose="020B0502040204020203" pitchFamily="34" charset="0"/>
              </a:rPr>
              <a:t>Azure subscription - </a:t>
            </a:r>
            <a:r>
              <a:rPr lang="en-US" sz="1500" dirty="0">
                <a:solidFill>
                  <a:srgbClr val="171717"/>
                </a:solidFill>
                <a:latin typeface="Segoe UI" panose="020B0502040204020203" pitchFamily="34" charset="0"/>
              </a:rPr>
              <a:t>Used to pay for Azure cloud services.</a:t>
            </a:r>
          </a:p>
          <a:p>
            <a:pPr algn="l"/>
            <a:r>
              <a:rPr lang="en-US" sz="1500" b="1" dirty="0">
                <a:solidFill>
                  <a:srgbClr val="00B0F0"/>
                </a:solidFill>
                <a:latin typeface="Segoe UI" panose="020B0502040204020203" pitchFamily="34" charset="0"/>
              </a:rPr>
              <a:t>Azure tenant - </a:t>
            </a:r>
            <a:r>
              <a:rPr lang="en-US" sz="1500" dirty="0">
                <a:solidFill>
                  <a:srgbClr val="171717"/>
                </a:solidFill>
                <a:latin typeface="Segoe UI" panose="020B0502040204020203" pitchFamily="34" charset="0"/>
              </a:rPr>
              <a:t>A dedicated and trusted instance of Azure AD that's automatically created when your organization signs up for a Microsoft cloud service subscription; represents a single organization , Single (dedicated environment) , Multi (</a:t>
            </a:r>
            <a:r>
              <a:rPr lang="en-US" sz="1200" b="0" i="0" dirty="0">
                <a:solidFill>
                  <a:srgbClr val="171717"/>
                </a:solidFill>
                <a:effectLst/>
                <a:latin typeface="Segoe UI" panose="020B0502040204020203" pitchFamily="34" charset="0"/>
              </a:rPr>
              <a:t>shared environment</a:t>
            </a:r>
            <a:r>
              <a:rPr lang="en-US" sz="1500" dirty="0">
                <a:solidFill>
                  <a:srgbClr val="171717"/>
                </a:solidFill>
                <a:latin typeface="Segoe UI" panose="020B0502040204020203" pitchFamily="34" charset="0"/>
              </a:rPr>
              <a:t>) tenant ; </a:t>
            </a:r>
          </a:p>
          <a:p>
            <a:pPr algn="l"/>
            <a:r>
              <a:rPr lang="en-US" sz="1500" b="1" dirty="0">
                <a:solidFill>
                  <a:srgbClr val="00B0F0"/>
                </a:solidFill>
                <a:latin typeface="Segoe UI" panose="020B0502040204020203" pitchFamily="34" charset="0"/>
              </a:rPr>
              <a:t>Azure AD directory - </a:t>
            </a:r>
            <a:r>
              <a:rPr lang="en-US" sz="1500" dirty="0">
                <a:solidFill>
                  <a:srgbClr val="171717"/>
                </a:solidFill>
                <a:latin typeface="Segoe UI" panose="020B0502040204020203" pitchFamily="34" charset="0"/>
              </a:rPr>
              <a:t>Each Azure tenant has a dedicated and trusted Azure AD directory; </a:t>
            </a:r>
          </a:p>
          <a:p>
            <a:pPr algn="l"/>
            <a:r>
              <a:rPr lang="en-US" sz="1500" b="1" dirty="0">
                <a:solidFill>
                  <a:srgbClr val="00B0F0"/>
                </a:solidFill>
                <a:latin typeface="Segoe UI" panose="020B0502040204020203" pitchFamily="34" charset="0"/>
              </a:rPr>
              <a:t>Microsoft account (also called, MSA)</a:t>
            </a:r>
          </a:p>
          <a:p>
            <a:pPr algn="l"/>
            <a:endParaRPr lang="en-US" sz="1500" b="1" dirty="0">
              <a:solidFill>
                <a:srgbClr val="00B0F0"/>
              </a:solidFill>
              <a:latin typeface="Segoe UI" panose="020B0502040204020203" pitchFamily="34" charset="0"/>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1853242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EFEA53AB-96DF-4598-8A94-ADA670C1F348}"/>
              </a:ext>
            </a:extLst>
          </p:cNvPr>
          <p:cNvPicPr>
            <a:picLocks noChangeAspect="1"/>
          </p:cNvPicPr>
          <p:nvPr/>
        </p:nvPicPr>
        <p:blipFill>
          <a:blip r:embed="rId2"/>
          <a:stretch>
            <a:fillRect/>
          </a:stretch>
        </p:blipFill>
        <p:spPr>
          <a:xfrm>
            <a:off x="643467" y="784521"/>
            <a:ext cx="10905066" cy="5288956"/>
          </a:xfrm>
          <a:prstGeom prst="rect">
            <a:avLst/>
          </a:prstGeom>
        </p:spPr>
      </p:pic>
      <p:sp>
        <p:nvSpPr>
          <p:cNvPr id="2" name="Footer Placeholder 1">
            <a:extLst>
              <a:ext uri="{FF2B5EF4-FFF2-40B4-BE49-F238E27FC236}">
                <a16:creationId xmlns:a16="http://schemas.microsoft.com/office/drawing/2014/main" id="{31604AE0-8466-46E4-BD02-07CF41EBAC45}"/>
              </a:ext>
            </a:extLst>
          </p:cNvPr>
          <p:cNvSpPr>
            <a:spLocks noGrp="1"/>
          </p:cNvSpPr>
          <p:nvPr>
            <p:ph type="ftr" sz="quarter" idx="11"/>
          </p:nvPr>
        </p:nvSpPr>
        <p:spPr/>
        <p:txBody>
          <a:bodyPr>
            <a:normAutofit/>
          </a:bodyPr>
          <a:lstStyle/>
          <a:p>
            <a:pPr>
              <a:spcAft>
                <a:spcPts val="600"/>
              </a:spcAft>
            </a:pPr>
            <a:r>
              <a:rPr lang="en-US"/>
              <a:t>@Akmet</a:t>
            </a:r>
          </a:p>
        </p:txBody>
      </p:sp>
    </p:spTree>
    <p:extLst>
      <p:ext uri="{BB962C8B-B14F-4D97-AF65-F5344CB8AC3E}">
        <p14:creationId xmlns:p14="http://schemas.microsoft.com/office/powerpoint/2010/main" val="276355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01E467-DDBB-44B7-B723-47D9D83A6C3F}"/>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20B3D8BB-7B1B-4790-8D30-D9F7C58FFA9B}"/>
              </a:ext>
            </a:extLst>
          </p:cNvPr>
          <p:cNvSpPr txBox="1">
            <a:spLocks/>
          </p:cNvSpPr>
          <p:nvPr/>
        </p:nvSpPr>
        <p:spPr>
          <a:xfrm>
            <a:off x="0" y="82550"/>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Storage categories</a:t>
            </a:r>
          </a:p>
        </p:txBody>
      </p:sp>
      <p:sp>
        <p:nvSpPr>
          <p:cNvPr id="4" name="TextBox 3">
            <a:extLst>
              <a:ext uri="{FF2B5EF4-FFF2-40B4-BE49-F238E27FC236}">
                <a16:creationId xmlns:a16="http://schemas.microsoft.com/office/drawing/2014/main" id="{842064C2-6997-4AA0-B1C2-33CBDFCD2F49}"/>
              </a:ext>
            </a:extLst>
          </p:cNvPr>
          <p:cNvSpPr txBox="1"/>
          <p:nvPr/>
        </p:nvSpPr>
        <p:spPr>
          <a:xfrm>
            <a:off x="273050" y="846158"/>
            <a:ext cx="11645900" cy="350865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rPr>
              <a:t>Structured Data </a:t>
            </a:r>
          </a:p>
          <a:p>
            <a:pPr marL="742950" lvl="1" indent="-285750">
              <a:buFont typeface="Arial" panose="020B0604020202020204" pitchFamily="34" charset="0"/>
              <a:buChar char="•"/>
            </a:pPr>
            <a:r>
              <a:rPr lang="en-US" sz="1500" dirty="0">
                <a:solidFill>
                  <a:srgbClr val="171717"/>
                </a:solidFill>
                <a:latin typeface="Segoe UI" panose="020B0502040204020203" pitchFamily="34" charset="0"/>
              </a:rPr>
              <a:t>Structured data, sometimes referred to as relational data, is data that adheres to a strict schema, so all of the data has the same fields or properties. Structured data is often stored in database tables with rows and columns with key columns to indicate how one row in a table relates to data in another row of another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00B0F0"/>
                </a:solidFill>
              </a:rPr>
              <a:t>Semi-Structured </a:t>
            </a:r>
          </a:p>
          <a:p>
            <a:pPr marL="742950" lvl="1" indent="-285750">
              <a:buFont typeface="Arial" panose="020B0604020202020204" pitchFamily="34" charset="0"/>
              <a:buChar char="•"/>
            </a:pPr>
            <a:r>
              <a:rPr lang="en-US" sz="1500" dirty="0">
                <a:solidFill>
                  <a:srgbClr val="171717"/>
                </a:solidFill>
                <a:latin typeface="Segoe UI" panose="020B0502040204020203" pitchFamily="34" charset="0"/>
              </a:rPr>
              <a:t>Semi-structured data is less organized than structured data, and is not stored in a relational format, as the fields do not neatly fit into tables, rows, and columns. Semi-structured data contains tags that make the organization and hierarchy of the data apparent - for example, key/value pairs. Semi-structured data is also referred to as non-relational or NoSQL data. For example JSON is an type of semi-structured data</a:t>
            </a:r>
          </a:p>
          <a:p>
            <a:pPr marL="285750" indent="-285750">
              <a:buFont typeface="Arial" panose="020B0604020202020204" pitchFamily="34" charset="0"/>
              <a:buChar char="•"/>
            </a:pPr>
            <a:r>
              <a:rPr lang="en-US" dirty="0">
                <a:solidFill>
                  <a:srgbClr val="00B0F0"/>
                </a:solidFill>
              </a:rPr>
              <a:t>Unstructured Data</a:t>
            </a:r>
          </a:p>
          <a:p>
            <a:pPr marL="742950" lvl="1" indent="-285750">
              <a:buFont typeface="Arial" panose="020B0604020202020204" pitchFamily="34" charset="0"/>
              <a:buChar char="•"/>
            </a:pPr>
            <a:r>
              <a:rPr lang="en-US" sz="1500" dirty="0">
                <a:solidFill>
                  <a:srgbClr val="171717"/>
                </a:solidFill>
                <a:latin typeface="Segoe UI" panose="020B0502040204020203" pitchFamily="34" charset="0"/>
              </a:rPr>
              <a:t>The organization of unstructured data is ambiguous. Unstructured data is often delivered in files, such as photos or videos. Therefore, photos, videos, and other similar files are classified as unstructured data. Examples of unstructured data include: • Media files, such as photos, videos, and audio files • Office files, such as Word documents • Text files • Log files</a:t>
            </a:r>
          </a:p>
        </p:txBody>
      </p:sp>
      <p:pic>
        <p:nvPicPr>
          <p:cNvPr id="7" name="Picture 6">
            <a:extLst>
              <a:ext uri="{FF2B5EF4-FFF2-40B4-BE49-F238E27FC236}">
                <a16:creationId xmlns:a16="http://schemas.microsoft.com/office/drawing/2014/main" id="{281A07F9-3DDC-47A6-8E4E-66E8220D4D28}"/>
              </a:ext>
            </a:extLst>
          </p:cNvPr>
          <p:cNvPicPr>
            <a:picLocks noChangeAspect="1"/>
          </p:cNvPicPr>
          <p:nvPr/>
        </p:nvPicPr>
        <p:blipFill>
          <a:blip r:embed="rId2"/>
          <a:stretch>
            <a:fillRect/>
          </a:stretch>
        </p:blipFill>
        <p:spPr>
          <a:xfrm>
            <a:off x="2366962" y="4457701"/>
            <a:ext cx="6238875" cy="1993900"/>
          </a:xfrm>
          <a:prstGeom prst="rect">
            <a:avLst/>
          </a:prstGeom>
        </p:spPr>
      </p:pic>
    </p:spTree>
    <p:extLst>
      <p:ext uri="{BB962C8B-B14F-4D97-AF65-F5344CB8AC3E}">
        <p14:creationId xmlns:p14="http://schemas.microsoft.com/office/powerpoint/2010/main" val="3731900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CEF7E3-9DA0-4903-9466-A95B97706F04}"/>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537FC89C-9C12-4DA7-8A77-40B65C312943}"/>
              </a:ext>
            </a:extLst>
          </p:cNvPr>
          <p:cNvSpPr txBox="1">
            <a:spLocks/>
          </p:cNvSpPr>
          <p:nvPr/>
        </p:nvSpPr>
        <p:spPr>
          <a:xfrm>
            <a:off x="0" y="136525"/>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Check Out</a:t>
            </a:r>
          </a:p>
        </p:txBody>
      </p:sp>
      <p:sp>
        <p:nvSpPr>
          <p:cNvPr id="4" name="TextBox 3">
            <a:extLst>
              <a:ext uri="{FF2B5EF4-FFF2-40B4-BE49-F238E27FC236}">
                <a16:creationId xmlns:a16="http://schemas.microsoft.com/office/drawing/2014/main" id="{BE2D2BF3-5C83-43A9-97C5-5D627B6F33F6}"/>
              </a:ext>
            </a:extLst>
          </p:cNvPr>
          <p:cNvSpPr txBox="1"/>
          <p:nvPr/>
        </p:nvSpPr>
        <p:spPr>
          <a:xfrm>
            <a:off x="247974" y="1007390"/>
            <a:ext cx="11422250" cy="2031325"/>
          </a:xfrm>
          <a:prstGeom prst="rect">
            <a:avLst/>
          </a:prstGeom>
          <a:noFill/>
        </p:spPr>
        <p:txBody>
          <a:bodyPr wrap="square" rtlCol="0">
            <a:spAutoFit/>
          </a:bodyPr>
          <a:lstStyle/>
          <a:p>
            <a:pPr algn="l"/>
            <a:r>
              <a:rPr lang="en-US" b="0" i="0" dirty="0">
                <a:solidFill>
                  <a:srgbClr val="29303B"/>
                </a:solidFill>
                <a:effectLst/>
                <a:latin typeface="sf pro text"/>
              </a:rPr>
              <a:t>Question 1:</a:t>
            </a:r>
          </a:p>
          <a:p>
            <a:pPr algn="l"/>
            <a:r>
              <a:rPr lang="en-US" b="1" i="0" dirty="0">
                <a:solidFill>
                  <a:srgbClr val="29303B"/>
                </a:solidFill>
                <a:effectLst/>
                <a:latin typeface="sf pro text"/>
              </a:rPr>
              <a:t>Your company has set up an Azure AD tenant with the domain name of softwarearchitect.onmicrosoft.com. The company has purchased the domain softwarearchitect.com from a domain registrar. They want to ensure now that they can define users in Azure AD with the suffix of @softwarearchitect.com.</a:t>
            </a:r>
          </a:p>
          <a:p>
            <a:pPr algn="l"/>
            <a:r>
              <a:rPr lang="en-US" b="1" i="0" dirty="0">
                <a:solidFill>
                  <a:srgbClr val="29303B"/>
                </a:solidFill>
                <a:effectLst/>
                <a:latin typeface="sf pro text"/>
              </a:rPr>
              <a:t>Which of the following steps would you need to implement for this? Choose three answers from the options given below.</a:t>
            </a:r>
          </a:p>
          <a:p>
            <a:endParaRPr lang="en-US" dirty="0"/>
          </a:p>
        </p:txBody>
      </p:sp>
      <p:pic>
        <p:nvPicPr>
          <p:cNvPr id="8" name="Picture 7">
            <a:extLst>
              <a:ext uri="{FF2B5EF4-FFF2-40B4-BE49-F238E27FC236}">
                <a16:creationId xmlns:a16="http://schemas.microsoft.com/office/drawing/2014/main" id="{DDE3D434-7E5E-424C-9127-A33069EB9074}"/>
              </a:ext>
            </a:extLst>
          </p:cNvPr>
          <p:cNvPicPr>
            <a:picLocks noChangeAspect="1"/>
          </p:cNvPicPr>
          <p:nvPr/>
        </p:nvPicPr>
        <p:blipFill>
          <a:blip r:embed="rId2"/>
          <a:stretch>
            <a:fillRect/>
          </a:stretch>
        </p:blipFill>
        <p:spPr>
          <a:xfrm>
            <a:off x="247974" y="2863369"/>
            <a:ext cx="8239125" cy="3248025"/>
          </a:xfrm>
          <a:prstGeom prst="rect">
            <a:avLst/>
          </a:prstGeom>
        </p:spPr>
      </p:pic>
    </p:spTree>
    <p:extLst>
      <p:ext uri="{BB962C8B-B14F-4D97-AF65-F5344CB8AC3E}">
        <p14:creationId xmlns:p14="http://schemas.microsoft.com/office/powerpoint/2010/main" val="721625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086EA9-3AE9-4B70-8DC5-CA3C151EB611}"/>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43C8E8D3-68E1-4CD5-8C12-1E49B4F00A41}"/>
              </a:ext>
            </a:extLst>
          </p:cNvPr>
          <p:cNvSpPr txBox="1"/>
          <p:nvPr/>
        </p:nvSpPr>
        <p:spPr>
          <a:xfrm>
            <a:off x="774915" y="743919"/>
            <a:ext cx="10771322" cy="1477328"/>
          </a:xfrm>
          <a:prstGeom prst="rect">
            <a:avLst/>
          </a:prstGeom>
          <a:noFill/>
        </p:spPr>
        <p:txBody>
          <a:bodyPr wrap="square" rtlCol="0">
            <a:spAutoFit/>
          </a:bodyPr>
          <a:lstStyle/>
          <a:p>
            <a:r>
              <a:rPr lang="en-US" b="0" i="0" dirty="0">
                <a:solidFill>
                  <a:srgbClr val="29303B"/>
                </a:solidFill>
                <a:effectLst/>
                <a:latin typeface="sf pro text"/>
              </a:rPr>
              <a:t>Question 2:</a:t>
            </a:r>
          </a:p>
          <a:p>
            <a:r>
              <a:rPr lang="en-US" b="1" i="0" dirty="0">
                <a:solidFill>
                  <a:srgbClr val="29303B"/>
                </a:solidFill>
                <a:effectLst/>
                <a:latin typeface="sf pro text"/>
              </a:rPr>
              <a:t>A company has an Azure AD tenant named whizlabs.com. The company hires a consultant to perform some work. The consultant needs to authenticate to the tenant using a Microsoft account names john.doe@outlook.com Which of the following would you do to fulfill this requirement?</a:t>
            </a:r>
          </a:p>
          <a:p>
            <a:endParaRPr lang="en-US" dirty="0"/>
          </a:p>
        </p:txBody>
      </p:sp>
      <p:pic>
        <p:nvPicPr>
          <p:cNvPr id="5" name="Picture 4">
            <a:extLst>
              <a:ext uri="{FF2B5EF4-FFF2-40B4-BE49-F238E27FC236}">
                <a16:creationId xmlns:a16="http://schemas.microsoft.com/office/drawing/2014/main" id="{9F4305DF-45A8-4F9D-92A3-CCE134B5CC93}"/>
              </a:ext>
            </a:extLst>
          </p:cNvPr>
          <p:cNvPicPr>
            <a:picLocks noChangeAspect="1"/>
          </p:cNvPicPr>
          <p:nvPr/>
        </p:nvPicPr>
        <p:blipFill>
          <a:blip r:embed="rId2"/>
          <a:stretch>
            <a:fillRect/>
          </a:stretch>
        </p:blipFill>
        <p:spPr>
          <a:xfrm>
            <a:off x="645763" y="2341454"/>
            <a:ext cx="8124825" cy="3228975"/>
          </a:xfrm>
          <a:prstGeom prst="rect">
            <a:avLst/>
          </a:prstGeom>
        </p:spPr>
      </p:pic>
    </p:spTree>
    <p:extLst>
      <p:ext uri="{BB962C8B-B14F-4D97-AF65-F5344CB8AC3E}">
        <p14:creationId xmlns:p14="http://schemas.microsoft.com/office/powerpoint/2010/main" val="2299147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3EAA65-935F-4182-90BF-287699ACFA94}"/>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225B7284-E6EA-4FAE-A172-44DD8F6D5D19}"/>
              </a:ext>
            </a:extLst>
          </p:cNvPr>
          <p:cNvSpPr txBox="1"/>
          <p:nvPr/>
        </p:nvSpPr>
        <p:spPr>
          <a:xfrm>
            <a:off x="180814" y="323010"/>
            <a:ext cx="12011186" cy="1200329"/>
          </a:xfrm>
          <a:prstGeom prst="rect">
            <a:avLst/>
          </a:prstGeom>
          <a:noFill/>
        </p:spPr>
        <p:txBody>
          <a:bodyPr wrap="square" rtlCol="0">
            <a:spAutoFit/>
          </a:bodyPr>
          <a:lstStyle/>
          <a:p>
            <a:r>
              <a:rPr lang="en-US" b="0" i="0" dirty="0">
                <a:solidFill>
                  <a:srgbClr val="29303B"/>
                </a:solidFill>
                <a:effectLst/>
                <a:latin typeface="sf pro text"/>
              </a:rPr>
              <a:t>Question 3:</a:t>
            </a:r>
          </a:p>
          <a:p>
            <a:r>
              <a:rPr lang="en-US" b="1" i="0" dirty="0">
                <a:solidFill>
                  <a:srgbClr val="29303B"/>
                </a:solidFill>
                <a:effectLst/>
                <a:latin typeface="sf pro text"/>
              </a:rPr>
              <a:t>A company has an Azure account and currently has an Azure premium P2 based subscription. As an IT administrator, you have to configure a conditional access policy as shown below</a:t>
            </a:r>
          </a:p>
          <a:p>
            <a:endParaRPr lang="en-US" dirty="0"/>
          </a:p>
        </p:txBody>
      </p:sp>
      <p:sp>
        <p:nvSpPr>
          <p:cNvPr id="4" name="Rectangle 1">
            <a:extLst>
              <a:ext uri="{FF2B5EF4-FFF2-40B4-BE49-F238E27FC236}">
                <a16:creationId xmlns:a16="http://schemas.microsoft.com/office/drawing/2014/main" id="{AC478B8B-A848-4840-B160-8727D350A1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Larger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42700" b="0" i="0" u="none" strike="noStrike" cap="none" normalizeH="0" baseline="0">
                <a:ln>
                  <a:noFill/>
                </a:ln>
                <a:solidFill>
                  <a:schemeClr val="tx1"/>
                </a:solidFill>
                <a:effectLst/>
                <a:latin typeface="Arial" panose="020B0604020202020204" pitchFamily="34" charset="0"/>
              </a:rPr>
              <a:t>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71A63D68-E38B-45B4-B00A-40F424DC0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52" y="1846348"/>
            <a:ext cx="3095625" cy="45100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D4E2F9-0BEB-4DFE-BA99-8CBCD922E4FD}"/>
              </a:ext>
            </a:extLst>
          </p:cNvPr>
          <p:cNvSpPr txBox="1"/>
          <p:nvPr/>
        </p:nvSpPr>
        <p:spPr>
          <a:xfrm>
            <a:off x="4038600" y="1523339"/>
            <a:ext cx="7972586" cy="1477328"/>
          </a:xfrm>
          <a:prstGeom prst="rect">
            <a:avLst/>
          </a:prstGeom>
          <a:noFill/>
        </p:spPr>
        <p:txBody>
          <a:bodyPr wrap="square" rtlCol="0">
            <a:spAutoFit/>
          </a:bodyPr>
          <a:lstStyle/>
          <a:p>
            <a:pPr algn="l"/>
            <a:r>
              <a:rPr lang="en-US" b="1" i="0" dirty="0">
                <a:solidFill>
                  <a:srgbClr val="29303B"/>
                </a:solidFill>
                <a:effectLst/>
                <a:latin typeface="sf pro text"/>
              </a:rPr>
              <a:t>You have to ensure the following key requirement:</a:t>
            </a:r>
          </a:p>
          <a:p>
            <a:pPr algn="l"/>
            <a:r>
              <a:rPr lang="en-US" b="1" i="0" dirty="0">
                <a:solidFill>
                  <a:srgbClr val="29303B"/>
                </a:solidFill>
                <a:effectLst/>
                <a:latin typeface="sf pro text"/>
              </a:rPr>
              <a:t>Users from select locations would need to authenticate using MFA.</a:t>
            </a:r>
          </a:p>
          <a:p>
            <a:pPr algn="l"/>
            <a:r>
              <a:rPr lang="en-US" b="1" i="0" dirty="0">
                <a:solidFill>
                  <a:srgbClr val="29303B"/>
                </a:solidFill>
                <a:effectLst/>
                <a:latin typeface="sf pro text"/>
              </a:rPr>
              <a:t>In which of the following sections would you configure the locations for the policy?</a:t>
            </a:r>
          </a:p>
          <a:p>
            <a:endParaRPr lang="en-US" dirty="0"/>
          </a:p>
        </p:txBody>
      </p:sp>
      <p:pic>
        <p:nvPicPr>
          <p:cNvPr id="7" name="Picture 6">
            <a:extLst>
              <a:ext uri="{FF2B5EF4-FFF2-40B4-BE49-F238E27FC236}">
                <a16:creationId xmlns:a16="http://schemas.microsoft.com/office/drawing/2014/main" id="{B2BC24DF-D475-4571-966E-4A6EAD8BFDE0}"/>
              </a:ext>
            </a:extLst>
          </p:cNvPr>
          <p:cNvPicPr>
            <a:picLocks noChangeAspect="1"/>
          </p:cNvPicPr>
          <p:nvPr/>
        </p:nvPicPr>
        <p:blipFill>
          <a:blip r:embed="rId3"/>
          <a:stretch>
            <a:fillRect/>
          </a:stretch>
        </p:blipFill>
        <p:spPr>
          <a:xfrm>
            <a:off x="5131554" y="2615083"/>
            <a:ext cx="3695700" cy="3171825"/>
          </a:xfrm>
          <a:prstGeom prst="rect">
            <a:avLst/>
          </a:prstGeom>
        </p:spPr>
      </p:pic>
    </p:spTree>
    <p:extLst>
      <p:ext uri="{BB962C8B-B14F-4D97-AF65-F5344CB8AC3E}">
        <p14:creationId xmlns:p14="http://schemas.microsoft.com/office/powerpoint/2010/main" val="2964660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98BE00-EAC5-46DC-A538-84D6C1FD892E}"/>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7CA269E6-A063-41B7-9A45-2815344A2601}"/>
              </a:ext>
            </a:extLst>
          </p:cNvPr>
          <p:cNvSpPr txBox="1"/>
          <p:nvPr/>
        </p:nvSpPr>
        <p:spPr>
          <a:xfrm>
            <a:off x="433953" y="542441"/>
            <a:ext cx="11437749" cy="1754326"/>
          </a:xfrm>
          <a:prstGeom prst="rect">
            <a:avLst/>
          </a:prstGeom>
          <a:noFill/>
        </p:spPr>
        <p:txBody>
          <a:bodyPr wrap="square" rtlCol="0">
            <a:spAutoFit/>
          </a:bodyPr>
          <a:lstStyle/>
          <a:p>
            <a:pPr algn="l"/>
            <a:r>
              <a:rPr lang="en-US" b="0" i="0" dirty="0">
                <a:solidFill>
                  <a:srgbClr val="29303B"/>
                </a:solidFill>
                <a:effectLst/>
                <a:latin typeface="sf pro text"/>
              </a:rPr>
              <a:t>Question 4:</a:t>
            </a:r>
          </a:p>
          <a:p>
            <a:pPr algn="l"/>
            <a:r>
              <a:rPr lang="en-US" b="1" i="0" dirty="0">
                <a:solidFill>
                  <a:srgbClr val="29303B"/>
                </a:solidFill>
                <a:effectLst/>
                <a:latin typeface="sf pro text"/>
              </a:rPr>
              <a:t>A group has been created and all users have been added as part of the group. You create a conditional access policy that enforces the use of multi-factor authentication for the group for all cloud-based applications.</a:t>
            </a:r>
          </a:p>
          <a:p>
            <a:pPr algn="l"/>
            <a:r>
              <a:rPr lang="en-US" b="1" i="0" dirty="0">
                <a:solidFill>
                  <a:srgbClr val="29303B"/>
                </a:solidFill>
                <a:effectLst/>
                <a:latin typeface="sf pro text"/>
              </a:rPr>
              <a:t>Would User1 with a Multi-factor authentication status of "Enforced" be required to use multi-factor authentication when signing into Azure via the web browser?</a:t>
            </a:r>
          </a:p>
          <a:p>
            <a:endParaRPr lang="en-US" dirty="0"/>
          </a:p>
        </p:txBody>
      </p:sp>
      <p:pic>
        <p:nvPicPr>
          <p:cNvPr id="7" name="Picture 6">
            <a:extLst>
              <a:ext uri="{FF2B5EF4-FFF2-40B4-BE49-F238E27FC236}">
                <a16:creationId xmlns:a16="http://schemas.microsoft.com/office/drawing/2014/main" id="{7B836BD8-F14A-4468-B45E-15B0CF1454ED}"/>
              </a:ext>
            </a:extLst>
          </p:cNvPr>
          <p:cNvPicPr>
            <a:picLocks noChangeAspect="1"/>
          </p:cNvPicPr>
          <p:nvPr/>
        </p:nvPicPr>
        <p:blipFill>
          <a:blip r:embed="rId2"/>
          <a:stretch>
            <a:fillRect/>
          </a:stretch>
        </p:blipFill>
        <p:spPr>
          <a:xfrm>
            <a:off x="433953" y="2296767"/>
            <a:ext cx="2028825" cy="1695450"/>
          </a:xfrm>
          <a:prstGeom prst="rect">
            <a:avLst/>
          </a:prstGeom>
        </p:spPr>
      </p:pic>
    </p:spTree>
    <p:extLst>
      <p:ext uri="{BB962C8B-B14F-4D97-AF65-F5344CB8AC3E}">
        <p14:creationId xmlns:p14="http://schemas.microsoft.com/office/powerpoint/2010/main" val="3121493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8579A0-6664-46E0-A47E-38B24F46B43C}"/>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BDBB76C6-505D-4C99-B08F-307F3A7D19BD}"/>
              </a:ext>
            </a:extLst>
          </p:cNvPr>
          <p:cNvSpPr txBox="1"/>
          <p:nvPr/>
        </p:nvSpPr>
        <p:spPr>
          <a:xfrm>
            <a:off x="185980" y="1906292"/>
            <a:ext cx="9531457" cy="923330"/>
          </a:xfrm>
          <a:prstGeom prst="rect">
            <a:avLst/>
          </a:prstGeom>
          <a:noFill/>
        </p:spPr>
        <p:txBody>
          <a:bodyPr wrap="square" rtlCol="0">
            <a:spAutoFit/>
          </a:bodyPr>
          <a:lstStyle/>
          <a:p>
            <a:r>
              <a:rPr lang="en-US" b="0" i="0" dirty="0">
                <a:solidFill>
                  <a:srgbClr val="686F7A"/>
                </a:solidFill>
                <a:effectLst/>
                <a:latin typeface="sf pro text"/>
              </a:rPr>
              <a:t>2 . If you have an external user who is not part of your domain, you can create a new guest user in Azure AD</a:t>
            </a:r>
          </a:p>
          <a:p>
            <a:r>
              <a:rPr lang="en-US" dirty="0">
                <a:solidFill>
                  <a:srgbClr val="686F7A"/>
                </a:solidFill>
                <a:latin typeface="sf pro text"/>
              </a:rPr>
              <a:t>4. </a:t>
            </a:r>
            <a:r>
              <a:rPr lang="en-US" b="0" i="0" dirty="0">
                <a:solidFill>
                  <a:srgbClr val="686F7A"/>
                </a:solidFill>
                <a:effectLst/>
                <a:latin typeface="sf pro text"/>
              </a:rPr>
              <a:t>If the user state is in the Enforced state, then the user will need to use MFA for the login process</a:t>
            </a:r>
            <a:endParaRPr lang="en-US" dirty="0"/>
          </a:p>
        </p:txBody>
      </p:sp>
    </p:spTree>
    <p:extLst>
      <p:ext uri="{BB962C8B-B14F-4D97-AF65-F5344CB8AC3E}">
        <p14:creationId xmlns:p14="http://schemas.microsoft.com/office/powerpoint/2010/main" val="1098064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Module 1.4 : Azure Active Directory</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833019"/>
            <a:ext cx="10489810" cy="3191962"/>
          </a:xfrm>
        </p:spPr>
        <p:txBody>
          <a:bodyPr>
            <a:normAutofit/>
          </a:bodyPr>
          <a:lstStyle/>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storage accounts</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VMs for Windows and Linux </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cloud infrastructure monitoring</a:t>
            </a:r>
          </a:p>
          <a:p>
            <a:pPr marL="457200" indent="-457200" algn="l">
              <a:buFont typeface="+mj-lt"/>
              <a:buAutoNum type="arabicPeriod"/>
            </a:pPr>
            <a:r>
              <a:rPr lang="en-US" dirty="0">
                <a:latin typeface="Segoe UI" panose="020B0502040204020203" pitchFamily="34" charset="0"/>
              </a:rPr>
              <a:t>Implement Azure Active Directory</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Automate deployment and configuration of resources</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virtual networking</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and manage hybrid identities</a:t>
            </a:r>
            <a:endParaRPr lang="en-US" dirty="0">
              <a:solidFill>
                <a:schemeClr val="accent3">
                  <a:lumMod val="40000"/>
                  <a:lumOff val="60000"/>
                </a:schemeClr>
              </a:solidFill>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1013064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1F2311-CC57-498B-A06E-8199DA011884}"/>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2634F75B-0120-4754-B55E-1142D1143C50}"/>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Hands-on 1 : Azure Portal</a:t>
            </a:r>
          </a:p>
        </p:txBody>
      </p:sp>
      <p:sp>
        <p:nvSpPr>
          <p:cNvPr id="4" name="TextBox 3">
            <a:extLst>
              <a:ext uri="{FF2B5EF4-FFF2-40B4-BE49-F238E27FC236}">
                <a16:creationId xmlns:a16="http://schemas.microsoft.com/office/drawing/2014/main" id="{5B875B99-C2FC-48C2-BCF7-D3CCF9515556}"/>
              </a:ext>
            </a:extLst>
          </p:cNvPr>
          <p:cNvSpPr txBox="1"/>
          <p:nvPr/>
        </p:nvSpPr>
        <p:spPr>
          <a:xfrm>
            <a:off x="945397" y="1921790"/>
            <a:ext cx="9314481" cy="2031325"/>
          </a:xfrm>
          <a:prstGeom prst="rect">
            <a:avLst/>
          </a:prstGeom>
          <a:noFill/>
        </p:spPr>
        <p:txBody>
          <a:bodyPr wrap="square" rtlCol="0">
            <a:spAutoFit/>
          </a:bodyPr>
          <a:lstStyle/>
          <a:p>
            <a:pPr marL="342900" indent="-342900">
              <a:buAutoNum type="arabicPeriod"/>
            </a:pPr>
            <a:r>
              <a:rPr lang="en-US" dirty="0"/>
              <a:t>Azure portal : </a:t>
            </a:r>
            <a:r>
              <a:rPr lang="en-US" dirty="0">
                <a:hlinkClick r:id="rId2"/>
              </a:rPr>
              <a:t>https://portal.azure.com/</a:t>
            </a:r>
            <a:endParaRPr lang="en-US" dirty="0"/>
          </a:p>
          <a:p>
            <a:pPr marL="342900" indent="-342900">
              <a:buAutoNum type="arabicPeriod"/>
            </a:pPr>
            <a:r>
              <a:rPr lang="en-US" dirty="0"/>
              <a:t>Azure services (Storage, Virtual Machine)</a:t>
            </a:r>
          </a:p>
          <a:p>
            <a:pPr marL="342900" indent="-342900">
              <a:buAutoNum type="arabicPeriod"/>
            </a:pPr>
            <a:r>
              <a:rPr lang="en-US" dirty="0"/>
              <a:t>Dashboard </a:t>
            </a:r>
          </a:p>
          <a:p>
            <a:pPr marL="342900" indent="-342900">
              <a:buAutoNum type="arabicPeriod"/>
            </a:pPr>
            <a:r>
              <a:rPr lang="en-US" dirty="0"/>
              <a:t>Settings, notifications</a:t>
            </a:r>
          </a:p>
          <a:p>
            <a:pPr marL="342900" indent="-342900">
              <a:buAutoNum type="arabicPeriod"/>
            </a:pPr>
            <a:r>
              <a:rPr lang="en-US" dirty="0"/>
              <a:t>Azure Market Place</a:t>
            </a:r>
          </a:p>
          <a:p>
            <a:pPr marL="342900" indent="-342900">
              <a:buAutoNum type="arabicPeriod"/>
            </a:pPr>
            <a:r>
              <a:rPr lang="en-US" dirty="0"/>
              <a:t>How to create a service in azure cloud</a:t>
            </a:r>
          </a:p>
          <a:p>
            <a:pPr marL="342900" indent="-342900">
              <a:buAutoNum type="arabicPeriod"/>
            </a:pPr>
            <a:endParaRPr lang="en-US" dirty="0"/>
          </a:p>
        </p:txBody>
      </p:sp>
    </p:spTree>
    <p:extLst>
      <p:ext uri="{BB962C8B-B14F-4D97-AF65-F5344CB8AC3E}">
        <p14:creationId xmlns:p14="http://schemas.microsoft.com/office/powerpoint/2010/main" val="1912532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1F2311-CC57-498B-A06E-8199DA011884}"/>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2634F75B-0120-4754-B55E-1142D1143C50}"/>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Hands-on 1 : Azure Storage Account</a:t>
            </a:r>
          </a:p>
        </p:txBody>
      </p:sp>
      <p:sp>
        <p:nvSpPr>
          <p:cNvPr id="4" name="TextBox 3">
            <a:extLst>
              <a:ext uri="{FF2B5EF4-FFF2-40B4-BE49-F238E27FC236}">
                <a16:creationId xmlns:a16="http://schemas.microsoft.com/office/drawing/2014/main" id="{5B875B99-C2FC-48C2-BCF7-D3CCF9515556}"/>
              </a:ext>
            </a:extLst>
          </p:cNvPr>
          <p:cNvSpPr txBox="1"/>
          <p:nvPr/>
        </p:nvSpPr>
        <p:spPr>
          <a:xfrm>
            <a:off x="945397" y="1921790"/>
            <a:ext cx="9314481" cy="2031325"/>
          </a:xfrm>
          <a:prstGeom prst="rect">
            <a:avLst/>
          </a:prstGeom>
          <a:noFill/>
        </p:spPr>
        <p:txBody>
          <a:bodyPr wrap="square" rtlCol="0">
            <a:spAutoFit/>
          </a:bodyPr>
          <a:lstStyle/>
          <a:p>
            <a:pPr marL="342900" indent="-342900">
              <a:buAutoNum type="arabicPeriod"/>
            </a:pPr>
            <a:r>
              <a:rPr lang="en-US" dirty="0"/>
              <a:t>Azure portal : </a:t>
            </a:r>
            <a:r>
              <a:rPr lang="en-US" dirty="0">
                <a:hlinkClick r:id="rId2"/>
              </a:rPr>
              <a:t>https://portal.azure.com/</a:t>
            </a:r>
            <a:endParaRPr lang="en-US" dirty="0"/>
          </a:p>
          <a:p>
            <a:pPr marL="342900" indent="-342900">
              <a:buAutoNum type="arabicPeriod"/>
            </a:pPr>
            <a:r>
              <a:rPr lang="en-US" dirty="0"/>
              <a:t>Azure services</a:t>
            </a:r>
          </a:p>
          <a:p>
            <a:pPr marL="342900" indent="-342900">
              <a:buAutoNum type="arabicPeriod"/>
            </a:pPr>
            <a:r>
              <a:rPr lang="en-US" dirty="0"/>
              <a:t>Dashboard </a:t>
            </a:r>
          </a:p>
          <a:p>
            <a:pPr marL="342900" indent="-342900">
              <a:buAutoNum type="arabicPeriod"/>
            </a:pPr>
            <a:r>
              <a:rPr lang="en-US" dirty="0"/>
              <a:t>Settings, notifications</a:t>
            </a:r>
          </a:p>
          <a:p>
            <a:pPr marL="342900" indent="-342900">
              <a:buAutoNum type="arabicPeriod"/>
            </a:pPr>
            <a:r>
              <a:rPr lang="en-US" dirty="0"/>
              <a:t>Azure Market Portal </a:t>
            </a:r>
          </a:p>
          <a:p>
            <a:pPr marL="342900" indent="-342900">
              <a:buAutoNum type="arabicPeriod"/>
            </a:pPr>
            <a:r>
              <a:rPr lang="en-US" dirty="0"/>
              <a:t>How to create a service</a:t>
            </a:r>
          </a:p>
          <a:p>
            <a:pPr marL="342900" indent="-342900">
              <a:buAutoNum type="arabicPeriod"/>
            </a:pPr>
            <a:endParaRPr lang="en-US" dirty="0"/>
          </a:p>
        </p:txBody>
      </p:sp>
    </p:spTree>
    <p:extLst>
      <p:ext uri="{BB962C8B-B14F-4D97-AF65-F5344CB8AC3E}">
        <p14:creationId xmlns:p14="http://schemas.microsoft.com/office/powerpoint/2010/main" val="4219263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a:t>@Akmet</a:t>
            </a:r>
            <a:endParaRPr lang="en-US" dirty="0"/>
          </a:p>
        </p:txBody>
      </p:sp>
      <p:sp>
        <p:nvSpPr>
          <p:cNvPr id="7" name="TextBox 6">
            <a:extLst>
              <a:ext uri="{FF2B5EF4-FFF2-40B4-BE49-F238E27FC236}">
                <a16:creationId xmlns:a16="http://schemas.microsoft.com/office/drawing/2014/main" id="{DDE5CE6A-EEC2-4C2B-A41C-4947D1DD82C8}"/>
              </a:ext>
            </a:extLst>
          </p:cNvPr>
          <p:cNvSpPr txBox="1"/>
          <p:nvPr/>
        </p:nvSpPr>
        <p:spPr>
          <a:xfrm>
            <a:off x="7200901" y="947525"/>
            <a:ext cx="4686300" cy="1015663"/>
          </a:xfrm>
          <a:prstGeom prst="rect">
            <a:avLst/>
          </a:prstGeom>
          <a:noFill/>
        </p:spPr>
        <p:txBody>
          <a:bodyPr wrap="square" rtlCol="0">
            <a:spAutoFit/>
          </a:bodyPr>
          <a:lstStyle/>
          <a:p>
            <a:r>
              <a:rPr lang="en-US" dirty="0">
                <a:solidFill>
                  <a:srgbClr val="00B0F0"/>
                </a:solidFill>
                <a:latin typeface="inherit"/>
                <a:ea typeface="Times New Roman" panose="02020603050405020304" pitchFamily="18" charset="0"/>
                <a:cs typeface="Times New Roman" panose="02020603050405020304" pitchFamily="18" charset="0"/>
              </a:rPr>
              <a:t>U</a:t>
            </a:r>
            <a:r>
              <a:rPr lang="en-US" sz="1800" dirty="0">
                <a:solidFill>
                  <a:srgbClr val="00B0F0"/>
                </a:solidFill>
                <a:effectLst/>
                <a:latin typeface="inherit"/>
                <a:ea typeface="Times New Roman" panose="02020603050405020304" pitchFamily="18" charset="0"/>
                <a:cs typeface="Times New Roman" panose="02020603050405020304" pitchFamily="18" charset="0"/>
              </a:rPr>
              <a:t>se case or scenarios </a:t>
            </a:r>
            <a:r>
              <a:rPr lang="en-US" sz="1800" dirty="0">
                <a:solidFill>
                  <a:srgbClr val="404040"/>
                </a:solidFill>
                <a:effectLst/>
                <a:latin typeface="inherit"/>
                <a:ea typeface="Times New Roman" panose="02020603050405020304" pitchFamily="18" charset="0"/>
                <a:cs typeface="Times New Roman" panose="02020603050405020304" pitchFamily="18" charset="0"/>
              </a:rPr>
              <a:t>: </a:t>
            </a:r>
          </a:p>
          <a:p>
            <a:pPr marL="342900" indent="-342900">
              <a:buAutoNum type="arabicPeriod"/>
            </a:pPr>
            <a:r>
              <a:rPr lang="en-US" sz="1400" dirty="0">
                <a:solidFill>
                  <a:srgbClr val="171717"/>
                </a:solidFill>
                <a:latin typeface="Segoe UI" panose="020B0502040204020203" pitchFamily="34" charset="0"/>
              </a:rPr>
              <a:t>Azure Blob support streaming and random access scenarios.</a:t>
            </a:r>
          </a:p>
          <a:p>
            <a:pPr marL="342900" indent="-342900">
              <a:buAutoNum type="arabicPeriod"/>
            </a:pPr>
            <a:r>
              <a:rPr lang="en-US" sz="1400" dirty="0">
                <a:solidFill>
                  <a:srgbClr val="171717"/>
                </a:solidFill>
                <a:latin typeface="Segoe UI" panose="020B0502040204020203" pitchFamily="34" charset="0"/>
              </a:rPr>
              <a:t>Azure Tables Azure Cosmos DB Table API</a:t>
            </a:r>
          </a:p>
        </p:txBody>
      </p:sp>
      <p:sp>
        <p:nvSpPr>
          <p:cNvPr id="8" name="TextBox 7">
            <a:extLst>
              <a:ext uri="{FF2B5EF4-FFF2-40B4-BE49-F238E27FC236}">
                <a16:creationId xmlns:a16="http://schemas.microsoft.com/office/drawing/2014/main" id="{4E6281F7-88F9-4F17-A834-58C802E71235}"/>
              </a:ext>
            </a:extLst>
          </p:cNvPr>
          <p:cNvSpPr txBox="1"/>
          <p:nvPr/>
        </p:nvSpPr>
        <p:spPr>
          <a:xfrm>
            <a:off x="800101" y="989132"/>
            <a:ext cx="6400800" cy="2154436"/>
          </a:xfrm>
          <a:prstGeom prst="rect">
            <a:avLst/>
          </a:prstGeom>
          <a:noFill/>
        </p:spPr>
        <p:txBody>
          <a:bodyPr wrap="square" rtlCol="0">
            <a:spAutoFit/>
          </a:bodyPr>
          <a:lstStyle/>
          <a:p>
            <a:r>
              <a:rPr lang="en-US" dirty="0">
                <a:solidFill>
                  <a:srgbClr val="C00000"/>
                </a:solidFill>
              </a:rPr>
              <a:t>The below are the steps to create Storage using Azure portal</a:t>
            </a:r>
          </a:p>
          <a:p>
            <a:r>
              <a:rPr lang="en-US" sz="1400" dirty="0">
                <a:solidFill>
                  <a:srgbClr val="171717"/>
                </a:solidFill>
                <a:latin typeface="Segoe UI" panose="020B0502040204020203" pitchFamily="34" charset="0"/>
              </a:rPr>
              <a:t>Step1. Log into Azure portal : https://portal.azure.com/</a:t>
            </a:r>
          </a:p>
          <a:p>
            <a:r>
              <a:rPr lang="en-US" sz="1400" dirty="0">
                <a:solidFill>
                  <a:srgbClr val="171717"/>
                </a:solidFill>
                <a:latin typeface="Segoe UI" panose="020B0502040204020203" pitchFamily="34" charset="0"/>
              </a:rPr>
              <a:t>Step2. Click on Create a resource and search for storage account</a:t>
            </a:r>
          </a:p>
          <a:p>
            <a:r>
              <a:rPr lang="en-US" sz="1400" dirty="0">
                <a:solidFill>
                  <a:srgbClr val="171717"/>
                </a:solidFill>
                <a:latin typeface="Segoe UI" panose="020B0502040204020203" pitchFamily="34" charset="0"/>
              </a:rPr>
              <a:t>Step3. Storage blade will open and click on create</a:t>
            </a:r>
          </a:p>
          <a:p>
            <a:r>
              <a:rPr lang="en-US" sz="1400" dirty="0">
                <a:solidFill>
                  <a:srgbClr val="171717"/>
                </a:solidFill>
                <a:latin typeface="Segoe UI" panose="020B0502040204020203" pitchFamily="34" charset="0"/>
              </a:rPr>
              <a:t>Step4 . Provide name , resource group and other required details</a:t>
            </a:r>
          </a:p>
          <a:p>
            <a:r>
              <a:rPr lang="en-US" sz="1400" dirty="0">
                <a:solidFill>
                  <a:srgbClr val="171717"/>
                </a:solidFill>
                <a:latin typeface="Segoe UI" panose="020B0502040204020203" pitchFamily="34" charset="0"/>
              </a:rPr>
              <a:t>Step 5. Fill and Complete all section in the creation </a:t>
            </a:r>
          </a:p>
          <a:p>
            <a:r>
              <a:rPr lang="en-US" sz="1400" dirty="0">
                <a:solidFill>
                  <a:srgbClr val="171717"/>
                </a:solidFill>
                <a:latin typeface="Segoe UI" panose="020B0502040204020203" pitchFamily="34" charset="0"/>
              </a:rPr>
              <a:t>Step 6. validate successfully</a:t>
            </a:r>
          </a:p>
          <a:p>
            <a:r>
              <a:rPr lang="en-US" sz="1400" dirty="0">
                <a:solidFill>
                  <a:srgbClr val="171717"/>
                </a:solidFill>
                <a:latin typeface="Segoe UI" panose="020B0502040204020203" pitchFamily="34" charset="0"/>
              </a:rPr>
              <a:t>Step 7. Click on create , account will be created.</a:t>
            </a:r>
          </a:p>
          <a:p>
            <a:endParaRPr lang="en-US" dirty="0"/>
          </a:p>
        </p:txBody>
      </p:sp>
      <p:pic>
        <p:nvPicPr>
          <p:cNvPr id="10" name="Picture 9">
            <a:extLst>
              <a:ext uri="{FF2B5EF4-FFF2-40B4-BE49-F238E27FC236}">
                <a16:creationId xmlns:a16="http://schemas.microsoft.com/office/drawing/2014/main" id="{F9D30576-B2E0-4333-8564-FC2D2CF3B487}"/>
              </a:ext>
            </a:extLst>
          </p:cNvPr>
          <p:cNvPicPr>
            <a:picLocks noChangeAspect="1"/>
          </p:cNvPicPr>
          <p:nvPr/>
        </p:nvPicPr>
        <p:blipFill>
          <a:blip r:embed="rId2"/>
          <a:stretch>
            <a:fillRect/>
          </a:stretch>
        </p:blipFill>
        <p:spPr>
          <a:xfrm>
            <a:off x="1892300" y="3279299"/>
            <a:ext cx="7175500" cy="3457575"/>
          </a:xfrm>
          <a:prstGeom prst="rect">
            <a:avLst/>
          </a:prstGeom>
        </p:spPr>
      </p:pic>
      <p:sp>
        <p:nvSpPr>
          <p:cNvPr id="9" name="Title 1">
            <a:extLst>
              <a:ext uri="{FF2B5EF4-FFF2-40B4-BE49-F238E27FC236}">
                <a16:creationId xmlns:a16="http://schemas.microsoft.com/office/drawing/2014/main" id="{D251E099-CFD6-4540-9701-EA6F4CA586F7}"/>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Hands-on 1 : Azure Storage Account</a:t>
            </a:r>
          </a:p>
        </p:txBody>
      </p:sp>
    </p:spTree>
    <p:extLst>
      <p:ext uri="{BB962C8B-B14F-4D97-AF65-F5344CB8AC3E}">
        <p14:creationId xmlns:p14="http://schemas.microsoft.com/office/powerpoint/2010/main" val="337252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1F2311-CC57-498B-A06E-8199DA011884}"/>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2634F75B-0120-4754-B55E-1142D1143C50}"/>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Hands-on 1 : Azure Virtual Machine</a:t>
            </a:r>
          </a:p>
        </p:txBody>
      </p:sp>
      <p:sp>
        <p:nvSpPr>
          <p:cNvPr id="4" name="TextBox 3">
            <a:extLst>
              <a:ext uri="{FF2B5EF4-FFF2-40B4-BE49-F238E27FC236}">
                <a16:creationId xmlns:a16="http://schemas.microsoft.com/office/drawing/2014/main" id="{5B875B99-C2FC-48C2-BCF7-D3CCF9515556}"/>
              </a:ext>
            </a:extLst>
          </p:cNvPr>
          <p:cNvSpPr txBox="1"/>
          <p:nvPr/>
        </p:nvSpPr>
        <p:spPr>
          <a:xfrm>
            <a:off x="945397" y="1921790"/>
            <a:ext cx="9314481" cy="2031325"/>
          </a:xfrm>
          <a:prstGeom prst="rect">
            <a:avLst/>
          </a:prstGeom>
          <a:noFill/>
        </p:spPr>
        <p:txBody>
          <a:bodyPr wrap="square" rtlCol="0">
            <a:spAutoFit/>
          </a:bodyPr>
          <a:lstStyle/>
          <a:p>
            <a:pPr marL="342900" indent="-342900">
              <a:buAutoNum type="arabicPeriod"/>
            </a:pPr>
            <a:r>
              <a:rPr lang="en-US" dirty="0"/>
              <a:t>Azure portal : </a:t>
            </a:r>
            <a:r>
              <a:rPr lang="en-US" dirty="0">
                <a:hlinkClick r:id="rId2"/>
              </a:rPr>
              <a:t>https://azure.portal.com</a:t>
            </a:r>
            <a:endParaRPr lang="en-US" dirty="0"/>
          </a:p>
          <a:p>
            <a:pPr marL="342900" indent="-342900">
              <a:buAutoNum type="arabicPeriod"/>
            </a:pPr>
            <a:r>
              <a:rPr lang="en-US" dirty="0"/>
              <a:t>Create Virtual machine</a:t>
            </a:r>
          </a:p>
          <a:p>
            <a:pPr marL="342900" indent="-342900">
              <a:buAutoNum type="arabicPeriod"/>
            </a:pPr>
            <a:r>
              <a:rPr lang="en-US" dirty="0"/>
              <a:t>Network Security Group configuration</a:t>
            </a:r>
          </a:p>
          <a:p>
            <a:pPr marL="342900" indent="-342900">
              <a:buAutoNum type="arabicPeriod"/>
            </a:pPr>
            <a:r>
              <a:rPr lang="en-US" dirty="0"/>
              <a:t>Resize VM </a:t>
            </a:r>
          </a:p>
          <a:p>
            <a:pPr marL="342900" indent="-342900">
              <a:buAutoNum type="arabicPeriod"/>
            </a:pPr>
            <a:r>
              <a:rPr lang="en-US" dirty="0"/>
              <a:t>Azure Market Portal </a:t>
            </a:r>
          </a:p>
          <a:p>
            <a:pPr marL="342900" indent="-342900">
              <a:buAutoNum type="arabicPeriod"/>
            </a:pPr>
            <a:r>
              <a:rPr lang="en-US" dirty="0"/>
              <a:t>How to create a service</a:t>
            </a:r>
          </a:p>
          <a:p>
            <a:pPr marL="342900" indent="-342900">
              <a:buAutoNum type="arabicPeriod"/>
            </a:pPr>
            <a:endParaRPr lang="en-US" dirty="0"/>
          </a:p>
        </p:txBody>
      </p:sp>
    </p:spTree>
    <p:extLst>
      <p:ext uri="{BB962C8B-B14F-4D97-AF65-F5344CB8AC3E}">
        <p14:creationId xmlns:p14="http://schemas.microsoft.com/office/powerpoint/2010/main" val="343060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121126"/>
            <a:ext cx="12192000" cy="525953"/>
          </a:xfrm>
        </p:spPr>
        <p:txBody>
          <a:bodyPr vert="horz" lIns="91440" tIns="45720" rIns="91440" bIns="45720" rtlCol="0" anchor="b">
            <a:normAutofit/>
          </a:bodyPr>
          <a:lstStyle/>
          <a:p>
            <a:r>
              <a:rPr lang="en-US" sz="2500" dirty="0">
                <a:solidFill>
                  <a:schemeClr val="bg1"/>
                </a:solidFill>
                <a:highlight>
                  <a:srgbClr val="000080"/>
                </a:highlight>
              </a:rPr>
              <a:t>Storage accounts</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379827" y="1167324"/>
            <a:ext cx="10516774" cy="3820404"/>
          </a:xfrm>
        </p:spPr>
        <p:txBody>
          <a:bodyPr>
            <a:normAutofit fontScale="85000" lnSpcReduction="20000"/>
          </a:bodyPr>
          <a:lstStyle/>
          <a:p>
            <a:pPr algn="l"/>
            <a:r>
              <a:rPr lang="en-US" sz="1500" b="1" i="0" dirty="0">
                <a:solidFill>
                  <a:srgbClr val="00B0F0"/>
                </a:solidFill>
                <a:effectLst/>
                <a:latin typeface="Segoe UI" panose="020B0502040204020203" pitchFamily="34" charset="0"/>
              </a:rPr>
              <a:t>Azure Storage service </a:t>
            </a:r>
            <a:r>
              <a:rPr lang="en-US" sz="1500" b="0" i="0" dirty="0">
                <a:solidFill>
                  <a:srgbClr val="171717"/>
                </a:solidFill>
                <a:effectLst/>
                <a:latin typeface="Segoe UI" panose="020B0502040204020203" pitchFamily="34" charset="0"/>
              </a:rPr>
              <a:t>, </a:t>
            </a:r>
            <a:r>
              <a:rPr lang="en-US" sz="1400" b="0" i="0" dirty="0">
                <a:solidFill>
                  <a:srgbClr val="171717"/>
                </a:solidFill>
                <a:effectLst/>
                <a:latin typeface="Segoe UI" panose="020B0502040204020203" pitchFamily="34" charset="0"/>
              </a:rPr>
              <a:t>storage solution for modern data storage scenarios , unique namespace for your Azure Storage data , features</a:t>
            </a:r>
            <a:r>
              <a:rPr lang="en-US" sz="1400" dirty="0">
                <a:solidFill>
                  <a:srgbClr val="171717"/>
                </a:solidFill>
                <a:latin typeface="Segoe UI" panose="020B0502040204020203" pitchFamily="34" charset="0"/>
              </a:rPr>
              <a:t> </a:t>
            </a:r>
          </a:p>
          <a:p>
            <a:pPr marL="742950" lvl="1" indent="-285750" algn="l">
              <a:buFont typeface="Wingdings" panose="05000000000000000000" pitchFamily="2" charset="2"/>
              <a:buChar char="ü"/>
            </a:pPr>
            <a:r>
              <a:rPr lang="en-US" sz="1400" b="1" dirty="0">
                <a:solidFill>
                  <a:srgbClr val="171717"/>
                </a:solidFill>
                <a:latin typeface="Segoe UI" panose="020B0502040204020203" pitchFamily="34" charset="0"/>
              </a:rPr>
              <a:t>Durable and highly available</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Secure, Scalable</a:t>
            </a:r>
            <a:r>
              <a:rPr lang="en-US" sz="1400" b="1" dirty="0">
                <a:solidFill>
                  <a:srgbClr val="171717"/>
                </a:solidFill>
                <a:latin typeface="Segoe UI" panose="020B0502040204020203" pitchFamily="34" charset="0"/>
              </a:rPr>
              <a:t> and </a:t>
            </a:r>
            <a:r>
              <a:rPr lang="en-US" sz="1400" b="1" i="0" dirty="0">
                <a:solidFill>
                  <a:srgbClr val="171717"/>
                </a:solidFill>
                <a:effectLst/>
                <a:latin typeface="Segoe UI" panose="020B0502040204020203" pitchFamily="34" charset="0"/>
              </a:rPr>
              <a:t>Managed - </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Accessible - </a:t>
            </a:r>
            <a:r>
              <a:rPr lang="en-US" sz="1400" b="0" i="0" dirty="0">
                <a:solidFill>
                  <a:srgbClr val="171717"/>
                </a:solidFill>
                <a:effectLst/>
                <a:latin typeface="Segoe UI" panose="020B0502040204020203" pitchFamily="34" charset="0"/>
              </a:rPr>
              <a:t>HTTP or HTTPS and supports client libraries (.NET, Java, Node.js, Python and REST API)</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Encrypted </a:t>
            </a:r>
            <a:r>
              <a:rPr lang="en-US" sz="1400" i="0" dirty="0">
                <a:solidFill>
                  <a:srgbClr val="171717"/>
                </a:solidFill>
                <a:effectLst/>
                <a:latin typeface="Segoe UI" panose="020B0502040204020203" pitchFamily="34" charset="0"/>
              </a:rPr>
              <a:t>by</a:t>
            </a:r>
            <a:r>
              <a:rPr lang="en-US" sz="1400" b="1" i="0" dirty="0">
                <a:solidFill>
                  <a:srgbClr val="171717"/>
                </a:solidFill>
                <a:effectLst/>
                <a:latin typeface="Segoe UI" panose="020B0502040204020203" pitchFamily="34" charset="0"/>
              </a:rPr>
              <a:t> </a:t>
            </a:r>
            <a:r>
              <a:rPr lang="en-US" sz="1400" b="0" i="0" dirty="0">
                <a:solidFill>
                  <a:srgbClr val="171717"/>
                </a:solidFill>
                <a:effectLst/>
                <a:latin typeface="Segoe UI" panose="020B0502040204020203" pitchFamily="34" charset="0"/>
              </a:rPr>
              <a:t>Storage Service Encryption (SSE) , is encrypted on the service side (256-bit </a:t>
            </a:r>
            <a:r>
              <a:rPr lang="en-US" sz="1400" b="0" i="0" u="sng" dirty="0">
                <a:effectLst/>
                <a:latin typeface="Segoe UI" panose="020B0502040204020203" pitchFamily="34" charset="0"/>
                <a:hlinkClick r:id="rId2"/>
              </a:rPr>
              <a:t>AES encryption</a:t>
            </a:r>
            <a:r>
              <a:rPr lang="en-US" sz="1400" b="0" i="0" dirty="0">
                <a:solidFill>
                  <a:srgbClr val="171717"/>
                </a:solidFill>
                <a:effectLst/>
                <a:latin typeface="Segoe UI" panose="020B0502040204020203" pitchFamily="34" charset="0"/>
              </a:rPr>
              <a:t>)</a:t>
            </a:r>
            <a:endParaRPr lang="en-US" sz="1400" b="1" i="0" dirty="0">
              <a:solidFill>
                <a:srgbClr val="171717"/>
              </a:solidFill>
              <a:effectLst/>
              <a:latin typeface="Segoe UI" panose="020B0502040204020203" pitchFamily="34" charset="0"/>
            </a:endParaRPr>
          </a:p>
          <a:p>
            <a:pPr algn="l"/>
            <a:r>
              <a:rPr lang="en-US" sz="1500" b="1" dirty="0">
                <a:solidFill>
                  <a:srgbClr val="00B0F0"/>
                </a:solidFill>
                <a:latin typeface="Segoe UI" panose="020B0502040204020203" pitchFamily="34" charset="0"/>
              </a:rPr>
              <a:t>Data services</a:t>
            </a:r>
          </a:p>
          <a:p>
            <a:pPr marL="742950" lvl="1" indent="-285750" algn="l">
              <a:buFont typeface="Wingdings" panose="05000000000000000000" pitchFamily="2" charset="2"/>
              <a:buChar char="ü"/>
            </a:pPr>
            <a:r>
              <a:rPr lang="en-US" sz="1500" b="1" dirty="0">
                <a:solidFill>
                  <a:srgbClr val="171717"/>
                </a:solidFill>
                <a:latin typeface="Segoe UI" panose="020B0502040204020203" pitchFamily="34" charset="0"/>
              </a:rPr>
              <a:t>Azure blob </a:t>
            </a:r>
            <a:r>
              <a:rPr lang="en-US" sz="1500" b="0" i="0" dirty="0">
                <a:solidFill>
                  <a:srgbClr val="171717"/>
                </a:solidFill>
                <a:effectLst/>
                <a:latin typeface="Segoe UI" panose="020B0502040204020203" pitchFamily="34" charset="0"/>
              </a:rPr>
              <a:t>- text and binary data , big data analytics through Data Lake Storage Gen2 ; for ex : </a:t>
            </a:r>
            <a:r>
              <a:rPr lang="da-DK" sz="1500" b="0" i="0" dirty="0">
                <a:solidFill>
                  <a:srgbClr val="171717"/>
                </a:solidFill>
                <a:effectLst/>
                <a:latin typeface="Segoe UI" panose="020B0502040204020203" pitchFamily="34" charset="0"/>
              </a:rPr>
              <a:t>Blob storage: https://*mystorageaccount*.blob.core.windows.net</a:t>
            </a:r>
            <a:endParaRPr lang="en-US" sz="15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500" b="1" dirty="0">
                <a:solidFill>
                  <a:srgbClr val="171717"/>
                </a:solidFill>
                <a:latin typeface="Segoe UI" panose="020B0502040204020203" pitchFamily="34" charset="0"/>
              </a:rPr>
              <a:t>Azure Files - </a:t>
            </a:r>
            <a:r>
              <a:rPr lang="en-US" sz="1500" b="0" i="0" dirty="0">
                <a:solidFill>
                  <a:srgbClr val="171717"/>
                </a:solidFill>
                <a:effectLst/>
                <a:latin typeface="Segoe UI" panose="020B0502040204020203" pitchFamily="34" charset="0"/>
              </a:rPr>
              <a:t>Managed file shares</a:t>
            </a:r>
            <a:endParaRPr lang="en-US" sz="15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500" b="1" dirty="0">
                <a:solidFill>
                  <a:srgbClr val="171717"/>
                </a:solidFill>
                <a:latin typeface="Segoe UI" panose="020B0502040204020203" pitchFamily="34" charset="0"/>
              </a:rPr>
              <a:t>Azure  Queues - </a:t>
            </a:r>
            <a:r>
              <a:rPr lang="en-US" sz="1500" b="0" i="0" dirty="0">
                <a:solidFill>
                  <a:srgbClr val="171717"/>
                </a:solidFill>
                <a:effectLst/>
                <a:latin typeface="Segoe UI" panose="020B0502040204020203" pitchFamily="34" charset="0"/>
              </a:rPr>
              <a:t>messaging store </a:t>
            </a:r>
            <a:endParaRPr lang="en-US" sz="15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500" b="1" dirty="0">
                <a:solidFill>
                  <a:srgbClr val="171717"/>
                </a:solidFill>
                <a:latin typeface="Segoe UI" panose="020B0502040204020203" pitchFamily="34" charset="0"/>
              </a:rPr>
              <a:t>Azure Tables - </a:t>
            </a:r>
            <a:r>
              <a:rPr lang="en-US" sz="1500" b="0" i="0" dirty="0">
                <a:solidFill>
                  <a:srgbClr val="171717"/>
                </a:solidFill>
                <a:effectLst/>
                <a:latin typeface="Segoe UI" panose="020B0502040204020203" pitchFamily="34" charset="0"/>
              </a:rPr>
              <a:t>NoSQL store for </a:t>
            </a:r>
            <a:r>
              <a:rPr lang="en-US" sz="1500" b="0" i="0" dirty="0" err="1">
                <a:solidFill>
                  <a:srgbClr val="171717"/>
                </a:solidFill>
                <a:effectLst/>
                <a:latin typeface="Segoe UI" panose="020B0502040204020203" pitchFamily="34" charset="0"/>
              </a:rPr>
              <a:t>schemaless</a:t>
            </a:r>
            <a:r>
              <a:rPr lang="en-US" sz="1500" b="0" i="0" dirty="0">
                <a:solidFill>
                  <a:srgbClr val="171717"/>
                </a:solidFill>
                <a:effectLst/>
                <a:latin typeface="Segoe UI" panose="020B0502040204020203" pitchFamily="34" charset="0"/>
              </a:rPr>
              <a:t> storage of structured data</a:t>
            </a:r>
            <a:endParaRPr lang="en-US" sz="15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500" b="1" dirty="0">
                <a:solidFill>
                  <a:srgbClr val="171717"/>
                </a:solidFill>
                <a:latin typeface="Segoe UI" panose="020B0502040204020203" pitchFamily="34" charset="0"/>
              </a:rPr>
              <a:t>Azure Disks -</a:t>
            </a:r>
            <a:r>
              <a:rPr lang="en-US" sz="1500" b="0" i="0" dirty="0">
                <a:solidFill>
                  <a:srgbClr val="171717"/>
                </a:solidFill>
                <a:effectLst/>
                <a:latin typeface="Segoe UI" panose="020B0502040204020203" pitchFamily="34" charset="0"/>
              </a:rPr>
              <a:t>storage volumes for Azure VMs</a:t>
            </a:r>
            <a:endParaRPr lang="en-US" sz="1500" b="1"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500" b="1" dirty="0">
                <a:solidFill>
                  <a:srgbClr val="171717"/>
                </a:solidFill>
                <a:latin typeface="Segoe UI" panose="020B0502040204020203" pitchFamily="34" charset="0"/>
              </a:rPr>
              <a:t>Durable and highly available</a:t>
            </a:r>
          </a:p>
          <a:p>
            <a:pPr algn="l"/>
            <a:r>
              <a:rPr lang="en-US" sz="1500" b="1" dirty="0">
                <a:solidFill>
                  <a:srgbClr val="00B0F0"/>
                </a:solidFill>
                <a:latin typeface="Segoe UI" panose="020B0502040204020203" pitchFamily="34" charset="0"/>
              </a:rPr>
              <a:t>Type, Performance tier and Access Tier</a:t>
            </a:r>
          </a:p>
          <a:p>
            <a:pPr marL="742950" lvl="1" indent="-285750" algn="l">
              <a:buFont typeface="Wingdings" panose="05000000000000000000" pitchFamily="2" charset="2"/>
              <a:buChar char="ü"/>
            </a:pPr>
            <a:r>
              <a:rPr lang="en-US" sz="1600" b="1" i="0" dirty="0">
                <a:solidFill>
                  <a:srgbClr val="171717"/>
                </a:solidFill>
                <a:effectLst/>
                <a:latin typeface="Segoe UI" panose="020B0502040204020203" pitchFamily="34" charset="0"/>
              </a:rPr>
              <a:t>General-purpose v2 ,v1 accounts – </a:t>
            </a:r>
            <a:r>
              <a:rPr lang="en-US" sz="1600" b="0" i="0" dirty="0">
                <a:solidFill>
                  <a:srgbClr val="171717"/>
                </a:solidFill>
                <a:effectLst/>
                <a:latin typeface="Segoe UI" panose="020B0502040204020203" pitchFamily="34" charset="0"/>
              </a:rPr>
              <a:t>Standard, Premium ; </a:t>
            </a:r>
            <a:r>
              <a:rPr lang="en-US" sz="1600" i="0" dirty="0">
                <a:solidFill>
                  <a:srgbClr val="171717"/>
                </a:solidFill>
                <a:effectLst/>
                <a:latin typeface="Segoe UI" panose="020B0502040204020203" pitchFamily="34" charset="0"/>
              </a:rPr>
              <a:t>supports Access tiers ; </a:t>
            </a:r>
            <a:r>
              <a:rPr lang="en-US" sz="1600" b="0" i="0" dirty="0">
                <a:solidFill>
                  <a:srgbClr val="171717"/>
                </a:solidFill>
                <a:effectLst/>
                <a:latin typeface="SFMono-Regular"/>
              </a:rPr>
              <a:t>https://*mystorageaccount*.dfs.core.windows.net</a:t>
            </a:r>
            <a:endParaRPr lang="en-US" sz="1600"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600" b="1" i="0" dirty="0" err="1">
                <a:solidFill>
                  <a:srgbClr val="171717"/>
                </a:solidFill>
                <a:effectLst/>
                <a:latin typeface="Segoe UI" panose="020B0502040204020203" pitchFamily="34" charset="0"/>
              </a:rPr>
              <a:t>BlockBlobStorage</a:t>
            </a:r>
            <a:r>
              <a:rPr lang="en-US" sz="1600" b="1" i="0" dirty="0">
                <a:solidFill>
                  <a:srgbClr val="171717"/>
                </a:solidFill>
                <a:effectLst/>
                <a:latin typeface="Segoe UI" panose="020B0502040204020203" pitchFamily="34" charset="0"/>
              </a:rPr>
              <a:t> accounts - </a:t>
            </a:r>
            <a:r>
              <a:rPr lang="en-US" sz="1600" b="0" i="0" dirty="0">
                <a:solidFill>
                  <a:srgbClr val="171717"/>
                </a:solidFill>
                <a:effectLst/>
                <a:latin typeface="Segoe UI" panose="020B0502040204020203" pitchFamily="34" charset="0"/>
              </a:rPr>
              <a:t>with high transactions rates</a:t>
            </a:r>
          </a:p>
          <a:p>
            <a:pPr marL="742950" lvl="1" indent="-285750" algn="l">
              <a:buFont typeface="Wingdings" panose="05000000000000000000" pitchFamily="2" charset="2"/>
              <a:buChar char="ü"/>
            </a:pPr>
            <a:r>
              <a:rPr lang="en-US" sz="1600" b="1" i="0" dirty="0" err="1">
                <a:solidFill>
                  <a:srgbClr val="171717"/>
                </a:solidFill>
                <a:effectLst/>
                <a:latin typeface="Segoe UI" panose="020B0502040204020203" pitchFamily="34" charset="0"/>
              </a:rPr>
              <a:t>FileStorage</a:t>
            </a:r>
            <a:r>
              <a:rPr lang="en-US" sz="1600" b="1" dirty="0">
                <a:solidFill>
                  <a:srgbClr val="171717"/>
                </a:solidFill>
                <a:latin typeface="Segoe UI" panose="020B0502040204020203" pitchFamily="34" charset="0"/>
              </a:rPr>
              <a:t> and </a:t>
            </a:r>
            <a:r>
              <a:rPr lang="en-US" sz="1600" b="1" dirty="0" err="1">
                <a:solidFill>
                  <a:srgbClr val="171717"/>
                </a:solidFill>
                <a:latin typeface="Segoe UI" panose="020B0502040204020203" pitchFamily="34" charset="0"/>
              </a:rPr>
              <a:t>BlobStorage</a:t>
            </a:r>
            <a:r>
              <a:rPr lang="en-US" sz="1600" b="1" dirty="0">
                <a:solidFill>
                  <a:srgbClr val="171717"/>
                </a:solidFill>
                <a:latin typeface="Segoe UI" panose="020B0502040204020203" pitchFamily="34" charset="0"/>
              </a:rPr>
              <a:t> </a:t>
            </a:r>
            <a:r>
              <a:rPr lang="en-US" sz="1600" b="1" i="0" dirty="0">
                <a:solidFill>
                  <a:srgbClr val="171717"/>
                </a:solidFill>
                <a:effectLst/>
                <a:latin typeface="Segoe UI" panose="020B0502040204020203" pitchFamily="34" charset="0"/>
              </a:rPr>
              <a:t>accounts</a:t>
            </a:r>
          </a:p>
          <a:p>
            <a:pPr marL="742950" lvl="1" indent="-285750" algn="l">
              <a:buFont typeface="Wingdings" panose="05000000000000000000" pitchFamily="2" charset="2"/>
              <a:buChar char="ü"/>
            </a:pPr>
            <a:endParaRPr lang="en-US" sz="1100" b="1" dirty="0">
              <a:solidFill>
                <a:srgbClr val="171717"/>
              </a:solidFill>
              <a:latin typeface="Segoe UI" panose="020B0502040204020203" pitchFamily="34" charset="0"/>
            </a:endParaRPr>
          </a:p>
          <a:p>
            <a:pPr algn="l"/>
            <a:endParaRPr lang="en-US" sz="1500" b="1" dirty="0">
              <a:solidFill>
                <a:srgbClr val="171717"/>
              </a:solidFill>
              <a:latin typeface="Segoe UI" panose="020B0502040204020203" pitchFamily="34" charset="0"/>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
        <p:nvSpPr>
          <p:cNvPr id="6" name="Subtitle 2">
            <a:extLst>
              <a:ext uri="{FF2B5EF4-FFF2-40B4-BE49-F238E27FC236}">
                <a16:creationId xmlns:a16="http://schemas.microsoft.com/office/drawing/2014/main" id="{B3124230-FACD-45D5-A4CC-EA7603BD4D5C}"/>
              </a:ext>
            </a:extLst>
          </p:cNvPr>
          <p:cNvSpPr txBox="1">
            <a:spLocks/>
          </p:cNvSpPr>
          <p:nvPr/>
        </p:nvSpPr>
        <p:spPr>
          <a:xfrm>
            <a:off x="379827" y="5047378"/>
            <a:ext cx="10975145" cy="92118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a:solidFill>
                  <a:srgbClr val="00B0F0"/>
                </a:solidFill>
                <a:latin typeface="Segoe UI" panose="020B0502040204020203" pitchFamily="34" charset="0"/>
              </a:rPr>
              <a:t>Tips</a:t>
            </a:r>
          </a:p>
          <a:p>
            <a:pPr marL="742950" lvl="1" indent="-285750" algn="l">
              <a:buFont typeface="Wingdings" panose="05000000000000000000" pitchFamily="2" charset="2"/>
              <a:buChar char="ü"/>
            </a:pPr>
            <a:r>
              <a:rPr lang="en-US" sz="1400" b="0" i="0" dirty="0">
                <a:solidFill>
                  <a:srgbClr val="171717"/>
                </a:solidFill>
                <a:effectLst/>
                <a:latin typeface="Segoe UI" panose="020B0502040204020203" pitchFamily="34" charset="0"/>
              </a:rPr>
              <a:t>3 and 24 characters in length and may contain numbers and lowercase letters and must be unique within Azure</a:t>
            </a:r>
          </a:p>
          <a:p>
            <a:pPr marL="742950" lvl="1" indent="-285750" algn="l">
              <a:buFont typeface="Wingdings" panose="05000000000000000000" pitchFamily="2" charset="2"/>
              <a:buChar char="ü"/>
            </a:pPr>
            <a:r>
              <a:rPr lang="en-US" sz="1400" b="1" dirty="0" err="1">
                <a:solidFill>
                  <a:srgbClr val="171717"/>
                </a:solidFill>
                <a:latin typeface="Segoe UI" panose="020B0502040204020203" pitchFamily="34" charset="0"/>
              </a:rPr>
              <a:t>BlockBlobStorage</a:t>
            </a:r>
            <a:r>
              <a:rPr lang="en-US" sz="1400" b="1" dirty="0">
                <a:solidFill>
                  <a:srgbClr val="171717"/>
                </a:solidFill>
                <a:latin typeface="Segoe UI" panose="020B0502040204020203" pitchFamily="34" charset="0"/>
              </a:rPr>
              <a:t> accounts - </a:t>
            </a:r>
            <a:r>
              <a:rPr lang="en-US" sz="1400" dirty="0">
                <a:solidFill>
                  <a:srgbClr val="171717"/>
                </a:solidFill>
                <a:latin typeface="Segoe UI" panose="020B0502040204020203" pitchFamily="34" charset="0"/>
              </a:rPr>
              <a:t>with high transactions rates</a:t>
            </a:r>
          </a:p>
          <a:p>
            <a:pPr marL="742950" lvl="1" indent="-285750" algn="l">
              <a:buFont typeface="Wingdings" panose="05000000000000000000" pitchFamily="2" charset="2"/>
              <a:buChar char="ü"/>
            </a:pPr>
            <a:r>
              <a:rPr lang="en-US" sz="1400" b="1" dirty="0" err="1">
                <a:solidFill>
                  <a:srgbClr val="171717"/>
                </a:solidFill>
                <a:latin typeface="Segoe UI" panose="020B0502040204020203" pitchFamily="34" charset="0"/>
              </a:rPr>
              <a:t>FileStorage</a:t>
            </a:r>
            <a:r>
              <a:rPr lang="en-US" sz="1400" b="1" dirty="0">
                <a:solidFill>
                  <a:srgbClr val="171717"/>
                </a:solidFill>
                <a:latin typeface="Segoe UI" panose="020B0502040204020203" pitchFamily="34" charset="0"/>
              </a:rPr>
              <a:t> and </a:t>
            </a:r>
            <a:r>
              <a:rPr lang="en-US" sz="1400" b="1" dirty="0" err="1">
                <a:solidFill>
                  <a:srgbClr val="171717"/>
                </a:solidFill>
                <a:latin typeface="Segoe UI" panose="020B0502040204020203" pitchFamily="34" charset="0"/>
              </a:rPr>
              <a:t>BlobStorage</a:t>
            </a:r>
            <a:r>
              <a:rPr lang="en-US" sz="1400" b="1" dirty="0">
                <a:solidFill>
                  <a:srgbClr val="171717"/>
                </a:solidFill>
                <a:latin typeface="Segoe UI" panose="020B0502040204020203" pitchFamily="34" charset="0"/>
              </a:rPr>
              <a:t> accounts</a:t>
            </a:r>
          </a:p>
        </p:txBody>
      </p:sp>
      <p:pic>
        <p:nvPicPr>
          <p:cNvPr id="9" name="Picture 8">
            <a:extLst>
              <a:ext uri="{FF2B5EF4-FFF2-40B4-BE49-F238E27FC236}">
                <a16:creationId xmlns:a16="http://schemas.microsoft.com/office/drawing/2014/main" id="{BF4D2D8E-FDBB-4247-8A7C-9F6FDC7F835E}"/>
              </a:ext>
            </a:extLst>
          </p:cNvPr>
          <p:cNvPicPr>
            <a:picLocks noChangeAspect="1"/>
          </p:cNvPicPr>
          <p:nvPr/>
        </p:nvPicPr>
        <p:blipFill>
          <a:blip r:embed="rId3"/>
          <a:stretch>
            <a:fillRect/>
          </a:stretch>
        </p:blipFill>
        <p:spPr>
          <a:xfrm>
            <a:off x="8650118" y="67641"/>
            <a:ext cx="3490496" cy="1114045"/>
          </a:xfrm>
          <a:prstGeom prst="rect">
            <a:avLst/>
          </a:prstGeom>
        </p:spPr>
      </p:pic>
    </p:spTree>
    <p:extLst>
      <p:ext uri="{BB962C8B-B14F-4D97-AF65-F5344CB8AC3E}">
        <p14:creationId xmlns:p14="http://schemas.microsoft.com/office/powerpoint/2010/main" val="3143701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Module 1.5 : Virtual Networking</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833019"/>
            <a:ext cx="10489810" cy="3191962"/>
          </a:xfrm>
        </p:spPr>
        <p:txBody>
          <a:bodyPr>
            <a:normAutofit/>
          </a:bodyPr>
          <a:lstStyle/>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storage accounts</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VMs for Windows and Linux </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cloud infrastructure monitoring</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Azure Active Directory</a:t>
            </a:r>
          </a:p>
          <a:p>
            <a:pPr marL="457200" indent="-457200" algn="l">
              <a:buFont typeface="+mj-lt"/>
              <a:buAutoNum type="arabicPeriod"/>
            </a:pPr>
            <a:r>
              <a:rPr lang="en-US" dirty="0">
                <a:latin typeface="Segoe UI" panose="020B0502040204020203" pitchFamily="34" charset="0"/>
              </a:rPr>
              <a:t>Implement virtual networking</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Automate deployment and configuration of resources</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and manage hybrid identities</a:t>
            </a:r>
            <a:endParaRPr lang="en-US" dirty="0">
              <a:solidFill>
                <a:schemeClr val="accent3">
                  <a:lumMod val="40000"/>
                  <a:lumOff val="60000"/>
                </a:schemeClr>
              </a:solidFill>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3388187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5166" y="49476"/>
            <a:ext cx="12192000" cy="525953"/>
          </a:xfrm>
        </p:spPr>
        <p:txBody>
          <a:bodyPr vert="horz" lIns="91440" tIns="45720" rIns="91440" bIns="45720" rtlCol="0" anchor="b">
            <a:normAutofit/>
          </a:bodyPr>
          <a:lstStyle/>
          <a:p>
            <a:r>
              <a:rPr lang="en-US" sz="2500" dirty="0">
                <a:solidFill>
                  <a:schemeClr val="bg1"/>
                </a:solidFill>
                <a:highlight>
                  <a:srgbClr val="000080"/>
                </a:highlight>
              </a:rPr>
              <a:t>Azure Virtual Networking</a:t>
            </a:r>
          </a:p>
        </p:txBody>
      </p:sp>
      <p:sp>
        <p:nvSpPr>
          <p:cNvPr id="8" name="Subtitle 2">
            <a:extLst>
              <a:ext uri="{FF2B5EF4-FFF2-40B4-BE49-F238E27FC236}">
                <a16:creationId xmlns:a16="http://schemas.microsoft.com/office/drawing/2014/main" id="{D56F5E1C-6FF1-45C7-903D-2452BD640C09}"/>
              </a:ext>
            </a:extLst>
          </p:cNvPr>
          <p:cNvSpPr>
            <a:spLocks noGrp="1"/>
          </p:cNvSpPr>
          <p:nvPr>
            <p:ph type="subTitle" idx="1"/>
          </p:nvPr>
        </p:nvSpPr>
        <p:spPr>
          <a:xfrm>
            <a:off x="379827" y="575429"/>
            <a:ext cx="11432346" cy="3505679"/>
          </a:xfrm>
        </p:spPr>
        <p:txBody>
          <a:bodyPr>
            <a:normAutofit/>
          </a:bodyPr>
          <a:lstStyle/>
          <a:p>
            <a:pPr algn="l"/>
            <a:r>
              <a:rPr lang="en-US" sz="1500" b="1" i="0" dirty="0">
                <a:solidFill>
                  <a:srgbClr val="00B0F0"/>
                </a:solidFill>
                <a:effectLst/>
                <a:latin typeface="Segoe UI" panose="020B0502040204020203" pitchFamily="34" charset="0"/>
              </a:rPr>
              <a:t>Azure </a:t>
            </a:r>
            <a:r>
              <a:rPr lang="en-US" sz="1500" b="1" dirty="0">
                <a:solidFill>
                  <a:srgbClr val="00B0F0"/>
                </a:solidFill>
                <a:latin typeface="Segoe UI" panose="020B0502040204020203" pitchFamily="34" charset="0"/>
              </a:rPr>
              <a:t>Virtual Networking, </a:t>
            </a:r>
            <a:r>
              <a:rPr lang="en-US" sz="1500" b="0" i="0" dirty="0">
                <a:solidFill>
                  <a:srgbClr val="171717"/>
                </a:solidFill>
                <a:effectLst/>
                <a:latin typeface="Segoe UI" panose="020B0502040204020203" pitchFamily="34" charset="0"/>
              </a:rPr>
              <a:t>Fundamental building block for private network in Azure. </a:t>
            </a:r>
            <a:r>
              <a:rPr lang="en-US" sz="1500" b="0" i="0" dirty="0" err="1">
                <a:solidFill>
                  <a:srgbClr val="171717"/>
                </a:solidFill>
                <a:effectLst/>
                <a:latin typeface="Segoe UI" panose="020B0502040204020203" pitchFamily="34" charset="0"/>
              </a:rPr>
              <a:t>VNet</a:t>
            </a:r>
            <a:r>
              <a:rPr lang="en-US" sz="1500" b="0" i="0" dirty="0">
                <a:solidFill>
                  <a:srgbClr val="171717"/>
                </a:solidFill>
                <a:effectLst/>
                <a:latin typeface="Segoe UI" panose="020B0502040204020203" pitchFamily="34" charset="0"/>
              </a:rPr>
              <a:t> enables Azure Virtual Machines (VM), to securely communicate with each other ( with </a:t>
            </a:r>
            <a:r>
              <a:rPr lang="en-US" sz="1500" b="1" i="0" dirty="0">
                <a:solidFill>
                  <a:srgbClr val="171717"/>
                </a:solidFill>
                <a:effectLst/>
                <a:latin typeface="Segoe UI" panose="020B0502040204020203" pitchFamily="34" charset="0"/>
              </a:rPr>
              <a:t>service endpoint , Peering , </a:t>
            </a:r>
            <a:r>
              <a:rPr lang="en-US" sz="1500" dirty="0">
                <a:solidFill>
                  <a:srgbClr val="171717"/>
                </a:solidFill>
                <a:latin typeface="Segoe UI" panose="020B0502040204020203" pitchFamily="34" charset="0"/>
              </a:rPr>
              <a:t>Connect virtual networks within the same Azure region , low-latency, high-bandwidth), the </a:t>
            </a:r>
            <a:r>
              <a:rPr lang="en-US" sz="1500" b="0" i="0" dirty="0">
                <a:solidFill>
                  <a:srgbClr val="171717"/>
                </a:solidFill>
                <a:effectLst/>
                <a:latin typeface="Segoe UI" panose="020B0502040204020203" pitchFamily="34" charset="0"/>
              </a:rPr>
              <a:t>internet, and on-premises networks. </a:t>
            </a:r>
            <a:r>
              <a:rPr lang="en-US" sz="1500" dirty="0">
                <a:solidFill>
                  <a:srgbClr val="171717"/>
                </a:solidFill>
                <a:latin typeface="Segoe UI" panose="020B0502040204020203" pitchFamily="34" charset="0"/>
              </a:rPr>
              <a:t>Like</a:t>
            </a:r>
            <a:r>
              <a:rPr lang="en-US" sz="1500" b="0" i="0" dirty="0">
                <a:solidFill>
                  <a:srgbClr val="171717"/>
                </a:solidFill>
                <a:effectLst/>
                <a:latin typeface="Segoe UI" panose="020B0502040204020203" pitchFamily="34" charset="0"/>
              </a:rPr>
              <a:t> a traditional network operate in own datacenter but with additional benefits of Azure's infrastructure such as scale, availability, and isolation. And helps filtering network traffic, routing network traffic, and integration with Azure services. </a:t>
            </a:r>
          </a:p>
          <a:p>
            <a:pPr algn="l"/>
            <a:r>
              <a:rPr lang="en-US" sz="1500" b="1" dirty="0">
                <a:solidFill>
                  <a:srgbClr val="00B0F0"/>
                </a:solidFill>
                <a:latin typeface="Segoe UI" panose="020B0502040204020203" pitchFamily="34" charset="0"/>
              </a:rPr>
              <a:t>Azure IP Addressing :</a:t>
            </a:r>
          </a:p>
          <a:p>
            <a:pPr marL="285750" indent="-285750" algn="l">
              <a:buFont typeface="Wingdings" panose="05000000000000000000" pitchFamily="2" charset="2"/>
              <a:buChar char="ü"/>
            </a:pPr>
            <a:r>
              <a:rPr lang="en-US" sz="1500" b="1" dirty="0">
                <a:solidFill>
                  <a:srgbClr val="171717"/>
                </a:solidFill>
                <a:latin typeface="Segoe UI" panose="020B0502040204020203" pitchFamily="34" charset="0"/>
              </a:rPr>
              <a:t>Public IP </a:t>
            </a:r>
            <a:r>
              <a:rPr lang="en-US" sz="1500" dirty="0">
                <a:solidFill>
                  <a:srgbClr val="171717"/>
                </a:solidFill>
                <a:latin typeface="Segoe UI" panose="020B0502040204020203" pitchFamily="34" charset="0"/>
              </a:rPr>
              <a:t>(Basic / Standard SKU) : Like a public IP on-premise. Used to connect internet , other azure public-facing services ( SQL DB , Azure Storage)</a:t>
            </a:r>
          </a:p>
          <a:p>
            <a:pPr marL="285750" indent="-285750" algn="l">
              <a:buFont typeface="Wingdings" panose="05000000000000000000" pitchFamily="2" charset="2"/>
              <a:buChar char="ü"/>
            </a:pPr>
            <a:r>
              <a:rPr lang="en-US" sz="1500" dirty="0">
                <a:solidFill>
                  <a:srgbClr val="171717"/>
                </a:solidFill>
                <a:latin typeface="Segoe UI" panose="020B0502040204020203" pitchFamily="34" charset="0"/>
              </a:rPr>
              <a:t>Assign to VM Primary NIC , VPN Gateways, Application Gateways , and Internet-facing Load balancers</a:t>
            </a:r>
          </a:p>
          <a:p>
            <a:pPr marL="285750" indent="-285750" algn="l">
              <a:buFont typeface="Wingdings" panose="05000000000000000000" pitchFamily="2" charset="2"/>
              <a:buChar char="ü"/>
            </a:pPr>
            <a:r>
              <a:rPr lang="en-US" sz="1500" b="1" dirty="0">
                <a:solidFill>
                  <a:srgbClr val="171717"/>
                </a:solidFill>
                <a:latin typeface="Segoe UI" panose="020B0502040204020203" pitchFamily="34" charset="0"/>
              </a:rPr>
              <a:t>Public IP </a:t>
            </a:r>
            <a:r>
              <a:rPr lang="en-US" sz="1500" dirty="0">
                <a:solidFill>
                  <a:srgbClr val="171717"/>
                </a:solidFill>
                <a:latin typeface="Segoe UI" panose="020B0502040204020203" pitchFamily="34" charset="0"/>
              </a:rPr>
              <a:t>– </a:t>
            </a:r>
            <a:r>
              <a:rPr lang="en-US" sz="1500" b="1" dirty="0">
                <a:solidFill>
                  <a:srgbClr val="171717"/>
                </a:solidFill>
                <a:latin typeface="Segoe UI" panose="020B0502040204020203" pitchFamily="34" charset="0"/>
              </a:rPr>
              <a:t>Dynamic</a:t>
            </a:r>
            <a:r>
              <a:rPr lang="en-US" sz="1500" dirty="0">
                <a:solidFill>
                  <a:srgbClr val="171717"/>
                </a:solidFill>
                <a:latin typeface="Segoe UI" panose="020B0502040204020203" pitchFamily="34" charset="0"/>
              </a:rPr>
              <a:t> – Default , Not assigned when VM created and assigned on VM start up, Released when VM restarted, stopped or deallocated ;  </a:t>
            </a:r>
            <a:r>
              <a:rPr lang="en-US" sz="1500" b="1" dirty="0">
                <a:solidFill>
                  <a:srgbClr val="171717"/>
                </a:solidFill>
                <a:latin typeface="Segoe UI" panose="020B0502040204020203" pitchFamily="34" charset="0"/>
              </a:rPr>
              <a:t>Static</a:t>
            </a:r>
            <a:r>
              <a:rPr lang="en-US" sz="1500" dirty="0">
                <a:solidFill>
                  <a:srgbClr val="171717"/>
                </a:solidFill>
                <a:latin typeface="Segoe UI" panose="020B0502040204020203" pitchFamily="34" charset="0"/>
              </a:rPr>
              <a:t> – Assigned when VM Provisioned, Never Released unless – deleted the resource / Change to Dynamic. – Use cases Linked to SSL certificate or services required a static IP</a:t>
            </a:r>
          </a:p>
          <a:p>
            <a:pPr marL="285750" indent="-285750" algn="l">
              <a:buFont typeface="Wingdings" panose="05000000000000000000" pitchFamily="2" charset="2"/>
              <a:buChar char="ü"/>
            </a:pPr>
            <a:endParaRPr lang="en-US" sz="1500" dirty="0">
              <a:solidFill>
                <a:srgbClr val="171717"/>
              </a:solidFill>
              <a:latin typeface="Segoe UI" panose="020B0502040204020203" pitchFamily="34" charset="0"/>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5166" y="6433115"/>
            <a:ext cx="12192000" cy="365125"/>
          </a:xfrm>
        </p:spPr>
        <p:txBody>
          <a:bodyPr/>
          <a:lstStyle/>
          <a:p>
            <a:r>
              <a:rPr lang="en-US" dirty="0"/>
              <a:t>@Akmet</a:t>
            </a:r>
          </a:p>
        </p:txBody>
      </p:sp>
      <p:sp>
        <p:nvSpPr>
          <p:cNvPr id="7" name="TextBox 6">
            <a:extLst>
              <a:ext uri="{FF2B5EF4-FFF2-40B4-BE49-F238E27FC236}">
                <a16:creationId xmlns:a16="http://schemas.microsoft.com/office/drawing/2014/main" id="{4A638E16-CE2B-4223-A41D-0879F72A0BF4}"/>
              </a:ext>
            </a:extLst>
          </p:cNvPr>
          <p:cNvSpPr txBox="1"/>
          <p:nvPr/>
        </p:nvSpPr>
        <p:spPr>
          <a:xfrm>
            <a:off x="379827" y="5978390"/>
            <a:ext cx="8190135" cy="307777"/>
          </a:xfrm>
          <a:prstGeom prst="rect">
            <a:avLst/>
          </a:prstGeom>
          <a:noFill/>
        </p:spPr>
        <p:txBody>
          <a:bodyPr wrap="square" rtlCol="0">
            <a:spAutoFit/>
          </a:bodyPr>
          <a:lstStyle/>
          <a:p>
            <a:r>
              <a:rPr lang="en-US" sz="1400" b="1" dirty="0">
                <a:solidFill>
                  <a:srgbClr val="00B0F0"/>
                </a:solidFill>
                <a:latin typeface="Segoe UI" panose="020B0502040204020203" pitchFamily="34" charset="0"/>
              </a:rPr>
              <a:t>Best Practices  </a:t>
            </a:r>
            <a:r>
              <a:rPr lang="en-US" sz="1400" dirty="0">
                <a:solidFill>
                  <a:srgbClr val="171717"/>
                </a:solidFill>
                <a:latin typeface="Segoe UI" panose="020B0502040204020203" pitchFamily="34" charset="0"/>
              </a:rPr>
              <a:t>Not Apply Static IP to the OS of VM</a:t>
            </a:r>
            <a:endParaRPr lang="en-US" sz="1400" dirty="0">
              <a:solidFill>
                <a:srgbClr val="C00000"/>
              </a:solidFill>
              <a:latin typeface="Segoe UI" panose="020B0502040204020203" pitchFamily="34" charset="0"/>
            </a:endParaRPr>
          </a:p>
        </p:txBody>
      </p:sp>
      <p:sp>
        <p:nvSpPr>
          <p:cNvPr id="10" name="TextBox 9">
            <a:extLst>
              <a:ext uri="{FF2B5EF4-FFF2-40B4-BE49-F238E27FC236}">
                <a16:creationId xmlns:a16="http://schemas.microsoft.com/office/drawing/2014/main" id="{A004137A-A5C6-42F7-9B46-972ECFD7A717}"/>
              </a:ext>
            </a:extLst>
          </p:cNvPr>
          <p:cNvSpPr txBox="1"/>
          <p:nvPr/>
        </p:nvSpPr>
        <p:spPr>
          <a:xfrm>
            <a:off x="379827" y="4123282"/>
            <a:ext cx="7818777" cy="1708160"/>
          </a:xfrm>
          <a:prstGeom prst="rect">
            <a:avLst/>
          </a:prstGeom>
          <a:noFill/>
        </p:spPr>
        <p:txBody>
          <a:bodyPr wrap="square" rtlCol="0">
            <a:spAutoFit/>
          </a:bodyPr>
          <a:lstStyle/>
          <a:p>
            <a:r>
              <a:rPr lang="en-US" sz="1500" b="1" dirty="0" err="1">
                <a:solidFill>
                  <a:srgbClr val="00B0F0"/>
                </a:solidFill>
                <a:latin typeface="Segoe UI" panose="020B0502040204020203" pitchFamily="34" charset="0"/>
              </a:rPr>
              <a:t>Vnet</a:t>
            </a:r>
            <a:r>
              <a:rPr lang="en-US" sz="1500" b="1" dirty="0">
                <a:solidFill>
                  <a:srgbClr val="00B0F0"/>
                </a:solidFill>
                <a:latin typeface="Segoe UI" panose="020B0502040204020203" pitchFamily="34" charset="0"/>
              </a:rPr>
              <a:t> Peering – </a:t>
            </a:r>
            <a:r>
              <a:rPr lang="en-US" sz="1500" dirty="0">
                <a:solidFill>
                  <a:srgbClr val="171717"/>
                </a:solidFill>
                <a:latin typeface="Segoe UI" panose="020B0502040204020203" pitchFamily="34" charset="0"/>
              </a:rPr>
              <a:t>Connect two subnets </a:t>
            </a:r>
          </a:p>
          <a:p>
            <a:endParaRPr lang="en-US" sz="1500" b="0" i="0" dirty="0">
              <a:solidFill>
                <a:srgbClr val="171717"/>
              </a:solidFill>
              <a:effectLst/>
              <a:latin typeface="Segoe UI" panose="020B0502040204020203" pitchFamily="34" charset="0"/>
            </a:endParaRP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Same or different region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Different Subscriptions for seamless communication</a:t>
            </a:r>
          </a:p>
          <a:p>
            <a:r>
              <a:rPr lang="en-US" sz="1500" b="1" dirty="0">
                <a:solidFill>
                  <a:srgbClr val="00B0F0"/>
                </a:solidFill>
                <a:latin typeface="Segoe UI" panose="020B0502040204020203" pitchFamily="34" charset="0"/>
              </a:rPr>
              <a:t>Limitations </a:t>
            </a:r>
          </a:p>
          <a:p>
            <a:r>
              <a:rPr lang="en-US" sz="1500" dirty="0">
                <a:solidFill>
                  <a:srgbClr val="171717"/>
                </a:solidFill>
                <a:latin typeface="Segoe UI" panose="020B0502040204020203" pitchFamily="34" charset="0"/>
                <a:hlinkClick r:id="rId3"/>
              </a:rPr>
              <a:t>https://docs.microsoft.com/en-us/azure/azure-resource-manager/management/azure-subscription-service-limits#networking-limits</a:t>
            </a:r>
            <a:endParaRPr lang="en-US" sz="1500" dirty="0">
              <a:solidFill>
                <a:srgbClr val="171717"/>
              </a:solidFill>
              <a:latin typeface="Segoe UI" panose="020B0502040204020203" pitchFamily="34" charset="0"/>
            </a:endParaRPr>
          </a:p>
        </p:txBody>
      </p:sp>
      <p:pic>
        <p:nvPicPr>
          <p:cNvPr id="9" name="Picture 8">
            <a:extLst>
              <a:ext uri="{FF2B5EF4-FFF2-40B4-BE49-F238E27FC236}">
                <a16:creationId xmlns:a16="http://schemas.microsoft.com/office/drawing/2014/main" id="{371C3510-E73B-44C4-8309-5F603CCC48A7}"/>
              </a:ext>
            </a:extLst>
          </p:cNvPr>
          <p:cNvPicPr>
            <a:picLocks noChangeAspect="1"/>
          </p:cNvPicPr>
          <p:nvPr/>
        </p:nvPicPr>
        <p:blipFill>
          <a:blip r:embed="rId4"/>
          <a:stretch>
            <a:fillRect/>
          </a:stretch>
        </p:blipFill>
        <p:spPr>
          <a:xfrm>
            <a:off x="8696649" y="4228057"/>
            <a:ext cx="3363498" cy="2580467"/>
          </a:xfrm>
          <a:prstGeom prst="rect">
            <a:avLst/>
          </a:prstGeom>
        </p:spPr>
      </p:pic>
    </p:spTree>
    <p:extLst>
      <p:ext uri="{BB962C8B-B14F-4D97-AF65-F5344CB8AC3E}">
        <p14:creationId xmlns:p14="http://schemas.microsoft.com/office/powerpoint/2010/main" val="67773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A2B461-E986-4167-9889-14EDDDBD5C51}"/>
              </a:ext>
            </a:extLst>
          </p:cNvPr>
          <p:cNvSpPr>
            <a:spLocks noGrp="1"/>
          </p:cNvSpPr>
          <p:nvPr>
            <p:ph type="ftr" sz="quarter" idx="11"/>
          </p:nvPr>
        </p:nvSpPr>
        <p:spPr/>
        <p:txBody>
          <a:bodyPr/>
          <a:lstStyle/>
          <a:p>
            <a:r>
              <a:rPr lang="en-US"/>
              <a:t>@Akmet</a:t>
            </a:r>
          </a:p>
        </p:txBody>
      </p:sp>
      <p:sp>
        <p:nvSpPr>
          <p:cNvPr id="3" name="Subtitle 2">
            <a:extLst>
              <a:ext uri="{FF2B5EF4-FFF2-40B4-BE49-F238E27FC236}">
                <a16:creationId xmlns:a16="http://schemas.microsoft.com/office/drawing/2014/main" id="{879DA77D-1763-4734-8FF2-99AE64159034}"/>
              </a:ext>
            </a:extLst>
          </p:cNvPr>
          <p:cNvSpPr txBox="1">
            <a:spLocks/>
          </p:cNvSpPr>
          <p:nvPr/>
        </p:nvSpPr>
        <p:spPr>
          <a:xfrm>
            <a:off x="379827" y="373952"/>
            <a:ext cx="7120830" cy="24622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solidFill>
                  <a:srgbClr val="00B0F0"/>
                </a:solidFill>
                <a:latin typeface="Segoe UI" panose="020B0502040204020203" pitchFamily="34" charset="0"/>
              </a:rPr>
              <a:t>Private IP:</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Assign a VM with in the VPN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Connect to an On-Premise environment (VPN Gateway, </a:t>
            </a:r>
            <a:r>
              <a:rPr lang="en-US" sz="1500" dirty="0" err="1">
                <a:solidFill>
                  <a:srgbClr val="171717"/>
                </a:solidFill>
                <a:latin typeface="Segoe UI" panose="020B0502040204020203" pitchFamily="34" charset="0"/>
              </a:rPr>
              <a:t>EpressRoute</a:t>
            </a:r>
            <a:r>
              <a:rPr lang="en-US" sz="1500" dirty="0">
                <a:solidFill>
                  <a:srgbClr val="171717"/>
                </a:solidFill>
                <a:latin typeface="Segoe UI" panose="020B0502040204020203" pitchFamily="34" charset="0"/>
              </a:rPr>
              <a:t>), Not accessible to internet.</a:t>
            </a:r>
          </a:p>
          <a:p>
            <a:pPr marL="285750" indent="-285750">
              <a:buFont typeface="Wingdings" panose="05000000000000000000" pitchFamily="2" charset="2"/>
              <a:buChar char="ü"/>
            </a:pPr>
            <a:r>
              <a:rPr lang="en-US" sz="1500" b="1" dirty="0">
                <a:solidFill>
                  <a:srgbClr val="171717"/>
                </a:solidFill>
                <a:latin typeface="Segoe UI" panose="020B0502040204020203" pitchFamily="34" charset="0"/>
              </a:rPr>
              <a:t>Assigned</a:t>
            </a:r>
            <a:r>
              <a:rPr lang="en-US" sz="1500" dirty="0">
                <a:solidFill>
                  <a:srgbClr val="171717"/>
                </a:solidFill>
                <a:latin typeface="Segoe UI" panose="020B0502040204020203" pitchFamily="34" charset="0"/>
              </a:rPr>
              <a:t> – Virtual Machine each NIC , Internal Load balancers , Application gateways.</a:t>
            </a:r>
          </a:p>
          <a:p>
            <a:pPr marL="285750" indent="-285750">
              <a:buFont typeface="Wingdings" panose="05000000000000000000" pitchFamily="2" charset="2"/>
              <a:buChar char="ü"/>
            </a:pPr>
            <a:r>
              <a:rPr lang="en-US" sz="1500" b="1" dirty="0">
                <a:solidFill>
                  <a:srgbClr val="171717"/>
                </a:solidFill>
                <a:latin typeface="Segoe UI" panose="020B0502040204020203" pitchFamily="34" charset="0"/>
              </a:rPr>
              <a:t>Private IP </a:t>
            </a:r>
            <a:r>
              <a:rPr lang="en-US" sz="1500" dirty="0">
                <a:solidFill>
                  <a:srgbClr val="171717"/>
                </a:solidFill>
                <a:latin typeface="Segoe UI" panose="020B0502040204020203" pitchFamily="34" charset="0"/>
              </a:rPr>
              <a:t>– </a:t>
            </a:r>
            <a:r>
              <a:rPr lang="en-US" sz="1500" b="1" dirty="0">
                <a:solidFill>
                  <a:srgbClr val="171717"/>
                </a:solidFill>
                <a:latin typeface="Segoe UI" panose="020B0502040204020203" pitchFamily="34" charset="0"/>
              </a:rPr>
              <a:t>Dynamic</a:t>
            </a:r>
            <a:r>
              <a:rPr lang="en-US" sz="1500" dirty="0">
                <a:solidFill>
                  <a:srgbClr val="171717"/>
                </a:solidFill>
                <a:latin typeface="Segoe UI" panose="020B0502040204020203" pitchFamily="34" charset="0"/>
              </a:rPr>
              <a:t> – Default , Not assigned when VM created and assigned on VM start up, Released when VM stopped, may change from reboot to reboot .</a:t>
            </a:r>
          </a:p>
          <a:p>
            <a:pPr marL="285750" indent="-285750">
              <a:buFont typeface="Wingdings" panose="05000000000000000000" pitchFamily="2" charset="2"/>
              <a:buChar char="ü"/>
            </a:pPr>
            <a:r>
              <a:rPr lang="en-US" sz="1500" b="1" dirty="0">
                <a:solidFill>
                  <a:srgbClr val="171717"/>
                </a:solidFill>
                <a:latin typeface="Segoe UI" panose="020B0502040204020203" pitchFamily="34" charset="0"/>
              </a:rPr>
              <a:t>Private IP </a:t>
            </a:r>
            <a:r>
              <a:rPr lang="en-US" sz="1500" dirty="0">
                <a:solidFill>
                  <a:srgbClr val="171717"/>
                </a:solidFill>
                <a:latin typeface="Segoe UI" panose="020B0502040204020203" pitchFamily="34" charset="0"/>
              </a:rPr>
              <a:t>– </a:t>
            </a:r>
            <a:r>
              <a:rPr lang="en-US" sz="1500" b="1" dirty="0">
                <a:solidFill>
                  <a:srgbClr val="171717"/>
                </a:solidFill>
                <a:latin typeface="Segoe UI" panose="020B0502040204020203" pitchFamily="34" charset="0"/>
              </a:rPr>
              <a:t>Static</a:t>
            </a:r>
            <a:r>
              <a:rPr lang="en-US" sz="1500" dirty="0">
                <a:solidFill>
                  <a:srgbClr val="171717"/>
                </a:solidFill>
                <a:latin typeface="Segoe UI" panose="020B0502040204020203" pitchFamily="34" charset="0"/>
              </a:rPr>
              <a:t> – Assigned when VM Provisioned, Never Released , don’t private IP within the server. Use cases Domain Controllers , DNS servers,  other services required a static IP</a:t>
            </a:r>
          </a:p>
          <a:p>
            <a:pPr marL="285750" indent="-285750">
              <a:buFont typeface="Wingdings" panose="05000000000000000000" pitchFamily="2" charset="2"/>
              <a:buChar char="ü"/>
            </a:pPr>
            <a:endParaRPr lang="en-US" sz="1500" dirty="0">
              <a:solidFill>
                <a:srgbClr val="171717"/>
              </a:solidFill>
              <a:latin typeface="Segoe UI" panose="020B0502040204020203" pitchFamily="34" charset="0"/>
            </a:endParaRPr>
          </a:p>
        </p:txBody>
      </p:sp>
      <p:sp>
        <p:nvSpPr>
          <p:cNvPr id="4" name="Subtitle 2">
            <a:extLst>
              <a:ext uri="{FF2B5EF4-FFF2-40B4-BE49-F238E27FC236}">
                <a16:creationId xmlns:a16="http://schemas.microsoft.com/office/drawing/2014/main" id="{6603956F-6D7C-4262-993D-146895E05B0B}"/>
              </a:ext>
            </a:extLst>
          </p:cNvPr>
          <p:cNvSpPr txBox="1">
            <a:spLocks/>
          </p:cNvSpPr>
          <p:nvPr/>
        </p:nvSpPr>
        <p:spPr>
          <a:xfrm>
            <a:off x="237760" y="2836190"/>
            <a:ext cx="6488504" cy="2462238"/>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solidFill>
                  <a:srgbClr val="00B0F0"/>
                </a:solidFill>
                <a:latin typeface="Segoe UI" panose="020B0502040204020203" pitchFamily="34" charset="0"/>
              </a:rPr>
              <a:t>Azure Route table and NSG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Two separate entities.</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Both can be applied to subnet.</a:t>
            </a:r>
          </a:p>
          <a:p>
            <a:pPr marL="285750" indent="-285750">
              <a:buFont typeface="Wingdings" panose="05000000000000000000" pitchFamily="2" charset="2"/>
              <a:buChar char="ü"/>
            </a:pPr>
            <a:r>
              <a:rPr lang="en-US" sz="1500" b="1" dirty="0">
                <a:solidFill>
                  <a:srgbClr val="171717"/>
                </a:solidFill>
                <a:latin typeface="Segoe UI" panose="020B0502040204020203" pitchFamily="34" charset="0"/>
              </a:rPr>
              <a:t>NSG</a:t>
            </a:r>
            <a:r>
              <a:rPr lang="en-US" sz="1500" dirty="0">
                <a:solidFill>
                  <a:srgbClr val="171717"/>
                </a:solidFill>
                <a:latin typeface="Segoe UI" panose="020B0502040204020203" pitchFamily="34" charset="0"/>
              </a:rPr>
              <a:t> – Security rules to allow or deny traffic </a:t>
            </a:r>
          </a:p>
          <a:p>
            <a:pPr marL="285750" indent="-285750">
              <a:buFont typeface="Wingdings" panose="05000000000000000000" pitchFamily="2" charset="2"/>
              <a:buChar char="ü"/>
            </a:pPr>
            <a:r>
              <a:rPr lang="en-US" sz="1500" b="1" dirty="0">
                <a:solidFill>
                  <a:srgbClr val="171717"/>
                </a:solidFill>
                <a:latin typeface="Segoe UI" panose="020B0502040204020203" pitchFamily="34" charset="0"/>
              </a:rPr>
              <a:t>Route table</a:t>
            </a:r>
            <a:r>
              <a:rPr lang="en-US" sz="1500" dirty="0">
                <a:solidFill>
                  <a:srgbClr val="171717"/>
                </a:solidFill>
                <a:latin typeface="Segoe UI" panose="020B0502040204020203" pitchFamily="34" charset="0"/>
              </a:rPr>
              <a:t> – Directs traffic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Virtual Machine each NIC , 	Internal Load balancers , Application gateways.</a:t>
            </a:r>
          </a:p>
          <a:p>
            <a:pPr marL="285750" indent="-285750">
              <a:buFont typeface="Wingdings" panose="05000000000000000000" pitchFamily="2" charset="2"/>
              <a:buChar char="ü"/>
            </a:pPr>
            <a:r>
              <a:rPr lang="en-US" sz="1500" b="1" dirty="0">
                <a:solidFill>
                  <a:srgbClr val="171717"/>
                </a:solidFill>
                <a:latin typeface="Segoe UI" panose="020B0502040204020203" pitchFamily="34" charset="0"/>
              </a:rPr>
              <a:t>Private IP </a:t>
            </a:r>
            <a:r>
              <a:rPr lang="en-US" sz="1500" dirty="0">
                <a:solidFill>
                  <a:srgbClr val="171717"/>
                </a:solidFill>
                <a:latin typeface="Segoe UI" panose="020B0502040204020203" pitchFamily="34" charset="0"/>
              </a:rPr>
              <a:t>– </a:t>
            </a:r>
            <a:r>
              <a:rPr lang="en-US" sz="1500" b="1" dirty="0">
                <a:solidFill>
                  <a:srgbClr val="171717"/>
                </a:solidFill>
                <a:latin typeface="Segoe UI" panose="020B0502040204020203" pitchFamily="34" charset="0"/>
              </a:rPr>
              <a:t>Dynamic</a:t>
            </a:r>
            <a:r>
              <a:rPr lang="en-US" sz="1500" dirty="0">
                <a:solidFill>
                  <a:srgbClr val="171717"/>
                </a:solidFill>
                <a:latin typeface="Segoe UI" panose="020B0502040204020203" pitchFamily="34" charset="0"/>
              </a:rPr>
              <a:t> – Default , Not assigned when VM created and assigned on VM start up, Released when VM stopped, may change from reboot to reboot .</a:t>
            </a:r>
          </a:p>
          <a:p>
            <a:pPr marL="285750" indent="-285750">
              <a:buFont typeface="Wingdings" panose="05000000000000000000" pitchFamily="2" charset="2"/>
              <a:buChar char="ü"/>
            </a:pPr>
            <a:r>
              <a:rPr lang="en-US" sz="1500" b="1" dirty="0">
                <a:solidFill>
                  <a:srgbClr val="171717"/>
                </a:solidFill>
                <a:latin typeface="Segoe UI" panose="020B0502040204020203" pitchFamily="34" charset="0"/>
              </a:rPr>
              <a:t>Private IP </a:t>
            </a:r>
            <a:r>
              <a:rPr lang="en-US" sz="1500" dirty="0">
                <a:solidFill>
                  <a:srgbClr val="171717"/>
                </a:solidFill>
                <a:latin typeface="Segoe UI" panose="020B0502040204020203" pitchFamily="34" charset="0"/>
              </a:rPr>
              <a:t>– </a:t>
            </a:r>
            <a:r>
              <a:rPr lang="en-US" sz="1500" b="1" dirty="0">
                <a:solidFill>
                  <a:srgbClr val="171717"/>
                </a:solidFill>
                <a:latin typeface="Segoe UI" panose="020B0502040204020203" pitchFamily="34" charset="0"/>
              </a:rPr>
              <a:t>Static</a:t>
            </a:r>
            <a:r>
              <a:rPr lang="en-US" sz="1500" dirty="0">
                <a:solidFill>
                  <a:srgbClr val="171717"/>
                </a:solidFill>
                <a:latin typeface="Segoe UI" panose="020B0502040204020203" pitchFamily="34" charset="0"/>
              </a:rPr>
              <a:t> – Assigned when VM Provisioned, Never Released , don’t private IP within the server. Use cases Domain Controllers , DNS servers,  other services required a static IP</a:t>
            </a:r>
          </a:p>
          <a:p>
            <a:pPr marL="285750" indent="-285750">
              <a:buFont typeface="Wingdings" panose="05000000000000000000" pitchFamily="2" charset="2"/>
              <a:buChar char="ü"/>
            </a:pPr>
            <a:endParaRPr lang="en-US" sz="1500" dirty="0">
              <a:solidFill>
                <a:srgbClr val="171717"/>
              </a:solidFill>
              <a:latin typeface="Segoe UI" panose="020B0502040204020203" pitchFamily="34" charset="0"/>
            </a:endParaRPr>
          </a:p>
        </p:txBody>
      </p:sp>
      <p:pic>
        <p:nvPicPr>
          <p:cNvPr id="6" name="Picture 5">
            <a:extLst>
              <a:ext uri="{FF2B5EF4-FFF2-40B4-BE49-F238E27FC236}">
                <a16:creationId xmlns:a16="http://schemas.microsoft.com/office/drawing/2014/main" id="{3080873B-606D-4FD6-BFF7-739CCAE796FD}"/>
              </a:ext>
            </a:extLst>
          </p:cNvPr>
          <p:cNvPicPr>
            <a:picLocks noChangeAspect="1"/>
          </p:cNvPicPr>
          <p:nvPr/>
        </p:nvPicPr>
        <p:blipFill>
          <a:blip r:embed="rId2"/>
          <a:stretch>
            <a:fillRect/>
          </a:stretch>
        </p:blipFill>
        <p:spPr>
          <a:xfrm>
            <a:off x="7738417" y="3324359"/>
            <a:ext cx="4453583" cy="1485900"/>
          </a:xfrm>
          <a:prstGeom prst="rect">
            <a:avLst/>
          </a:prstGeom>
        </p:spPr>
      </p:pic>
      <p:sp>
        <p:nvSpPr>
          <p:cNvPr id="7" name="TextBox 6">
            <a:extLst>
              <a:ext uri="{FF2B5EF4-FFF2-40B4-BE49-F238E27FC236}">
                <a16:creationId xmlns:a16="http://schemas.microsoft.com/office/drawing/2014/main" id="{4AC73428-034C-4BDB-84BE-0129B105407B}"/>
              </a:ext>
            </a:extLst>
          </p:cNvPr>
          <p:cNvSpPr txBox="1"/>
          <p:nvPr/>
        </p:nvSpPr>
        <p:spPr>
          <a:xfrm>
            <a:off x="8438625" y="2464230"/>
            <a:ext cx="3053166" cy="646331"/>
          </a:xfrm>
          <a:prstGeom prst="rect">
            <a:avLst/>
          </a:prstGeom>
          <a:noFill/>
        </p:spPr>
        <p:txBody>
          <a:bodyPr wrap="square" rtlCol="0">
            <a:spAutoFit/>
          </a:bodyPr>
          <a:lstStyle/>
          <a:p>
            <a:r>
              <a:rPr lang="en-US" dirty="0"/>
              <a:t>NVA – VPN , Virtual Network, Internet</a:t>
            </a:r>
          </a:p>
        </p:txBody>
      </p:sp>
    </p:spTree>
    <p:extLst>
      <p:ext uri="{BB962C8B-B14F-4D97-AF65-F5344CB8AC3E}">
        <p14:creationId xmlns:p14="http://schemas.microsoft.com/office/powerpoint/2010/main" val="261248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5C7509-8D7B-4C59-AED5-29909DFDD2BB}"/>
              </a:ext>
            </a:extLst>
          </p:cNvPr>
          <p:cNvSpPr>
            <a:spLocks noGrp="1"/>
          </p:cNvSpPr>
          <p:nvPr>
            <p:ph type="ftr" sz="quarter" idx="11"/>
          </p:nvPr>
        </p:nvSpPr>
        <p:spPr/>
        <p:txBody>
          <a:bodyPr/>
          <a:lstStyle/>
          <a:p>
            <a:r>
              <a:rPr lang="en-US"/>
              <a:t>@Akmet</a:t>
            </a:r>
          </a:p>
        </p:txBody>
      </p:sp>
      <p:pic>
        <p:nvPicPr>
          <p:cNvPr id="4" name="Picture 3">
            <a:extLst>
              <a:ext uri="{FF2B5EF4-FFF2-40B4-BE49-F238E27FC236}">
                <a16:creationId xmlns:a16="http://schemas.microsoft.com/office/drawing/2014/main" id="{DCB2F07A-BB86-42CF-BC60-CD3205C02122}"/>
              </a:ext>
            </a:extLst>
          </p:cNvPr>
          <p:cNvPicPr>
            <a:picLocks noChangeAspect="1"/>
          </p:cNvPicPr>
          <p:nvPr/>
        </p:nvPicPr>
        <p:blipFill>
          <a:blip r:embed="rId2"/>
          <a:stretch>
            <a:fillRect/>
          </a:stretch>
        </p:blipFill>
        <p:spPr>
          <a:xfrm>
            <a:off x="8750671" y="893332"/>
            <a:ext cx="3009900" cy="3800475"/>
          </a:xfrm>
          <a:prstGeom prst="rect">
            <a:avLst/>
          </a:prstGeom>
        </p:spPr>
      </p:pic>
      <p:sp>
        <p:nvSpPr>
          <p:cNvPr id="5" name="Title 1">
            <a:extLst>
              <a:ext uri="{FF2B5EF4-FFF2-40B4-BE49-F238E27FC236}">
                <a16:creationId xmlns:a16="http://schemas.microsoft.com/office/drawing/2014/main" id="{86FE5AB8-1134-4BAE-96F2-8ECAF4997AE8}"/>
              </a:ext>
            </a:extLst>
          </p:cNvPr>
          <p:cNvSpPr txBox="1">
            <a:spLocks/>
          </p:cNvSpPr>
          <p:nvPr/>
        </p:nvSpPr>
        <p:spPr>
          <a:xfrm>
            <a:off x="-5166" y="49476"/>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Azure Virtual Network Subnets</a:t>
            </a:r>
          </a:p>
        </p:txBody>
      </p:sp>
      <p:sp>
        <p:nvSpPr>
          <p:cNvPr id="6" name="TextBox 5">
            <a:extLst>
              <a:ext uri="{FF2B5EF4-FFF2-40B4-BE49-F238E27FC236}">
                <a16:creationId xmlns:a16="http://schemas.microsoft.com/office/drawing/2014/main" id="{753435A4-8C0C-440F-AC36-927776122379}"/>
              </a:ext>
            </a:extLst>
          </p:cNvPr>
          <p:cNvSpPr txBox="1"/>
          <p:nvPr/>
        </p:nvSpPr>
        <p:spPr>
          <a:xfrm>
            <a:off x="431429" y="1073194"/>
            <a:ext cx="7214342" cy="2631490"/>
          </a:xfrm>
          <a:prstGeom prst="rect">
            <a:avLst/>
          </a:prstGeom>
          <a:noFill/>
        </p:spPr>
        <p:txBody>
          <a:bodyPr wrap="square" rtlCol="0">
            <a:spAutoFit/>
          </a:bodyPr>
          <a:lstStyle/>
          <a:p>
            <a:r>
              <a:rPr lang="en-US" sz="1500" b="1" dirty="0">
                <a:solidFill>
                  <a:srgbClr val="00B0F0"/>
                </a:solidFill>
                <a:latin typeface="Segoe UI" panose="020B0502040204020203" pitchFamily="34" charset="0"/>
              </a:rPr>
              <a:t>Site to  Site  VPN– </a:t>
            </a:r>
            <a:r>
              <a:rPr lang="en-US" sz="1500" dirty="0">
                <a:solidFill>
                  <a:srgbClr val="171717"/>
                </a:solidFill>
                <a:latin typeface="Segoe UI" panose="020B0502040204020203" pitchFamily="34" charset="0"/>
              </a:rPr>
              <a:t>Connect </a:t>
            </a:r>
            <a:r>
              <a:rPr lang="en-US" sz="1500" dirty="0" err="1">
                <a:solidFill>
                  <a:srgbClr val="171717"/>
                </a:solidFill>
                <a:latin typeface="Segoe UI" panose="020B0502040204020203" pitchFamily="34" charset="0"/>
              </a:rPr>
              <a:t>Vnets</a:t>
            </a:r>
            <a:r>
              <a:rPr lang="en-US" sz="1500" dirty="0">
                <a:solidFill>
                  <a:srgbClr val="171717"/>
                </a:solidFill>
                <a:latin typeface="Segoe UI" panose="020B0502040204020203" pitchFamily="34" charset="0"/>
              </a:rPr>
              <a:t> in different region and subscriptions </a:t>
            </a:r>
          </a:p>
          <a:p>
            <a:endParaRPr lang="en-US" sz="1500" b="0" i="0" dirty="0">
              <a:solidFill>
                <a:srgbClr val="171717"/>
              </a:solidFill>
              <a:effectLst/>
              <a:latin typeface="Segoe UI" panose="020B0502040204020203" pitchFamily="34" charset="0"/>
            </a:endParaRP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Require </a:t>
            </a:r>
            <a:r>
              <a:rPr lang="en-US" sz="1500" dirty="0" err="1">
                <a:solidFill>
                  <a:srgbClr val="171717"/>
                </a:solidFill>
                <a:latin typeface="Segoe UI" panose="020B0502040204020203" pitchFamily="34" charset="0"/>
              </a:rPr>
              <a:t>Vnet</a:t>
            </a:r>
            <a:r>
              <a:rPr lang="en-US" sz="1500" dirty="0">
                <a:solidFill>
                  <a:srgbClr val="171717"/>
                </a:solidFill>
                <a:latin typeface="Segoe UI" panose="020B0502040204020203" pitchFamily="34" charset="0"/>
              </a:rPr>
              <a:t> Gateway</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Provide Secure Tunnel </a:t>
            </a:r>
          </a:p>
          <a:p>
            <a:pPr marL="285750" indent="-285750">
              <a:buFont typeface="Wingdings" panose="05000000000000000000" pitchFamily="2" charset="2"/>
              <a:buChar char="ü"/>
            </a:pPr>
            <a:r>
              <a:rPr lang="en-US" sz="1500" dirty="0">
                <a:solidFill>
                  <a:srgbClr val="171717"/>
                </a:solidFill>
                <a:latin typeface="Segoe UI" panose="020B0502040204020203" pitchFamily="34" charset="0"/>
              </a:rPr>
              <a:t> </a:t>
            </a:r>
          </a:p>
          <a:p>
            <a:pPr marL="285750" indent="-285750">
              <a:buFont typeface="Wingdings" panose="05000000000000000000" pitchFamily="2" charset="2"/>
              <a:buChar char="ü"/>
            </a:pPr>
            <a:endParaRPr lang="en-US" sz="1500" dirty="0">
              <a:solidFill>
                <a:srgbClr val="171717"/>
              </a:solidFill>
              <a:latin typeface="Segoe UI" panose="020B0502040204020203" pitchFamily="34" charset="0"/>
            </a:endParaRPr>
          </a:p>
          <a:p>
            <a:r>
              <a:rPr lang="en-US" sz="1500" b="1" dirty="0">
                <a:solidFill>
                  <a:srgbClr val="00B0F0"/>
                </a:solidFill>
                <a:latin typeface="Segoe UI" panose="020B0502040204020203" pitchFamily="34" charset="0"/>
              </a:rPr>
              <a:t>NSG 	- </a:t>
            </a:r>
            <a:r>
              <a:rPr lang="en-US" sz="1500" dirty="0">
                <a:solidFill>
                  <a:srgbClr val="171717"/>
                </a:solidFill>
                <a:latin typeface="Segoe UI" panose="020B0502040204020203" pitchFamily="34" charset="0"/>
              </a:rPr>
              <a:t>List of Rules  ,Allow or Deny traffic, Applied to Subnet (All VMs in Subnet ) / NIC (affects the VM), Inbound or Outbound</a:t>
            </a:r>
          </a:p>
          <a:p>
            <a:r>
              <a:rPr lang="en-US" sz="1500" dirty="0">
                <a:solidFill>
                  <a:srgbClr val="171717"/>
                </a:solidFill>
                <a:latin typeface="Segoe UI" panose="020B0502040204020203" pitchFamily="34" charset="0"/>
              </a:rPr>
              <a:t>Default inbound security rules – </a:t>
            </a:r>
            <a:r>
              <a:rPr lang="en-US" sz="1500" dirty="0" err="1">
                <a:solidFill>
                  <a:srgbClr val="171717"/>
                </a:solidFill>
                <a:latin typeface="Segoe UI" panose="020B0502040204020203" pitchFamily="34" charset="0"/>
              </a:rPr>
              <a:t>AllowVnetInbound</a:t>
            </a:r>
            <a:r>
              <a:rPr lang="en-US" sz="1500" dirty="0">
                <a:solidFill>
                  <a:srgbClr val="171717"/>
                </a:solidFill>
                <a:latin typeface="Segoe UI" panose="020B0502040204020203" pitchFamily="34" charset="0"/>
              </a:rPr>
              <a:t>, </a:t>
            </a:r>
            <a:r>
              <a:rPr lang="en-US" sz="1500" dirty="0" err="1">
                <a:solidFill>
                  <a:srgbClr val="171717"/>
                </a:solidFill>
                <a:latin typeface="Segoe UI" panose="020B0502040204020203" pitchFamily="34" charset="0"/>
              </a:rPr>
              <a:t>AllowLoadbalencerInbound</a:t>
            </a:r>
            <a:r>
              <a:rPr lang="en-US" sz="1500" dirty="0">
                <a:solidFill>
                  <a:srgbClr val="171717"/>
                </a:solidFill>
                <a:latin typeface="Segoe UI" panose="020B0502040204020203" pitchFamily="34" charset="0"/>
              </a:rPr>
              <a:t>, </a:t>
            </a:r>
            <a:r>
              <a:rPr lang="en-US" sz="1500" dirty="0" err="1">
                <a:solidFill>
                  <a:srgbClr val="171717"/>
                </a:solidFill>
                <a:latin typeface="Segoe UI" panose="020B0502040204020203" pitchFamily="34" charset="0"/>
              </a:rPr>
              <a:t>denyAllInbound</a:t>
            </a:r>
            <a:endParaRPr lang="en-US" sz="1500" dirty="0">
              <a:solidFill>
                <a:srgbClr val="171717"/>
              </a:solidFill>
              <a:latin typeface="Segoe UI" panose="020B0502040204020203" pitchFamily="34" charset="0"/>
            </a:endParaRPr>
          </a:p>
          <a:p>
            <a:endParaRPr lang="en-US" sz="1500" dirty="0">
              <a:solidFill>
                <a:srgbClr val="171717"/>
              </a:solidFill>
              <a:latin typeface="Segoe UI" panose="020B0502040204020203" pitchFamily="34" charset="0"/>
            </a:endParaRPr>
          </a:p>
        </p:txBody>
      </p:sp>
      <p:pic>
        <p:nvPicPr>
          <p:cNvPr id="8" name="Picture 7">
            <a:extLst>
              <a:ext uri="{FF2B5EF4-FFF2-40B4-BE49-F238E27FC236}">
                <a16:creationId xmlns:a16="http://schemas.microsoft.com/office/drawing/2014/main" id="{A8A2130F-DA42-4567-8F11-027B03ED13A0}"/>
              </a:ext>
            </a:extLst>
          </p:cNvPr>
          <p:cNvPicPr>
            <a:picLocks noChangeAspect="1"/>
          </p:cNvPicPr>
          <p:nvPr/>
        </p:nvPicPr>
        <p:blipFill>
          <a:blip r:embed="rId3"/>
          <a:stretch>
            <a:fillRect/>
          </a:stretch>
        </p:blipFill>
        <p:spPr>
          <a:xfrm>
            <a:off x="431429" y="3429000"/>
            <a:ext cx="8154632" cy="2215669"/>
          </a:xfrm>
          <a:prstGeom prst="rect">
            <a:avLst/>
          </a:prstGeom>
        </p:spPr>
      </p:pic>
    </p:spTree>
    <p:extLst>
      <p:ext uri="{BB962C8B-B14F-4D97-AF65-F5344CB8AC3E}">
        <p14:creationId xmlns:p14="http://schemas.microsoft.com/office/powerpoint/2010/main" val="1777600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56E8E8-054C-4C4B-8D57-DB2A32FDF7B7}"/>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6947A5F4-DA1E-46F0-8F6D-3C6D9B34A64C}"/>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Check On</a:t>
            </a:r>
          </a:p>
        </p:txBody>
      </p:sp>
      <p:pic>
        <p:nvPicPr>
          <p:cNvPr id="5" name="Picture 4">
            <a:extLst>
              <a:ext uri="{FF2B5EF4-FFF2-40B4-BE49-F238E27FC236}">
                <a16:creationId xmlns:a16="http://schemas.microsoft.com/office/drawing/2014/main" id="{CED2B847-C99A-4D13-B989-03F8787EE450}"/>
              </a:ext>
            </a:extLst>
          </p:cNvPr>
          <p:cNvPicPr>
            <a:picLocks noChangeAspect="1"/>
          </p:cNvPicPr>
          <p:nvPr/>
        </p:nvPicPr>
        <p:blipFill>
          <a:blip r:embed="rId2"/>
          <a:stretch>
            <a:fillRect/>
          </a:stretch>
        </p:blipFill>
        <p:spPr>
          <a:xfrm>
            <a:off x="418373" y="1392748"/>
            <a:ext cx="10523430" cy="4078153"/>
          </a:xfrm>
          <a:prstGeom prst="rect">
            <a:avLst/>
          </a:prstGeom>
        </p:spPr>
      </p:pic>
    </p:spTree>
    <p:extLst>
      <p:ext uri="{BB962C8B-B14F-4D97-AF65-F5344CB8AC3E}">
        <p14:creationId xmlns:p14="http://schemas.microsoft.com/office/powerpoint/2010/main" val="2134425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0B5C6C-A580-4E7C-BA37-0F717EAFF45E}"/>
              </a:ext>
            </a:extLst>
          </p:cNvPr>
          <p:cNvSpPr>
            <a:spLocks noGrp="1"/>
          </p:cNvSpPr>
          <p:nvPr>
            <p:ph type="ftr" sz="quarter" idx="11"/>
          </p:nvPr>
        </p:nvSpPr>
        <p:spPr/>
        <p:txBody>
          <a:bodyPr/>
          <a:lstStyle/>
          <a:p>
            <a:r>
              <a:rPr lang="en-US"/>
              <a:t>@Akmet</a:t>
            </a:r>
          </a:p>
        </p:txBody>
      </p:sp>
      <p:pic>
        <p:nvPicPr>
          <p:cNvPr id="4" name="Picture 3">
            <a:extLst>
              <a:ext uri="{FF2B5EF4-FFF2-40B4-BE49-F238E27FC236}">
                <a16:creationId xmlns:a16="http://schemas.microsoft.com/office/drawing/2014/main" id="{C11E0C16-5F4E-4129-8765-5FF0D6DF2713}"/>
              </a:ext>
            </a:extLst>
          </p:cNvPr>
          <p:cNvPicPr>
            <a:picLocks noChangeAspect="1"/>
          </p:cNvPicPr>
          <p:nvPr/>
        </p:nvPicPr>
        <p:blipFill>
          <a:blip r:embed="rId2"/>
          <a:stretch>
            <a:fillRect/>
          </a:stretch>
        </p:blipFill>
        <p:spPr>
          <a:xfrm>
            <a:off x="511444" y="1952625"/>
            <a:ext cx="10461355" cy="2952750"/>
          </a:xfrm>
          <a:prstGeom prst="rect">
            <a:avLst/>
          </a:prstGeom>
        </p:spPr>
      </p:pic>
    </p:spTree>
    <p:extLst>
      <p:ext uri="{BB962C8B-B14F-4D97-AF65-F5344CB8AC3E}">
        <p14:creationId xmlns:p14="http://schemas.microsoft.com/office/powerpoint/2010/main" val="2408419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36769A-0A8F-4011-924D-7C559AF5FFC1}"/>
              </a:ext>
            </a:extLst>
          </p:cNvPr>
          <p:cNvSpPr>
            <a:spLocks noGrp="1"/>
          </p:cNvSpPr>
          <p:nvPr>
            <p:ph type="ftr" sz="quarter" idx="11"/>
          </p:nvPr>
        </p:nvSpPr>
        <p:spPr/>
        <p:txBody>
          <a:bodyPr/>
          <a:lstStyle/>
          <a:p>
            <a:r>
              <a:rPr lang="en-US"/>
              <a:t>@Akmet</a:t>
            </a:r>
          </a:p>
        </p:txBody>
      </p:sp>
      <p:pic>
        <p:nvPicPr>
          <p:cNvPr id="4" name="Picture 3">
            <a:extLst>
              <a:ext uri="{FF2B5EF4-FFF2-40B4-BE49-F238E27FC236}">
                <a16:creationId xmlns:a16="http://schemas.microsoft.com/office/drawing/2014/main" id="{AFA7DBF9-61BC-4E24-88E8-FE010E1CC62C}"/>
              </a:ext>
            </a:extLst>
          </p:cNvPr>
          <p:cNvPicPr>
            <a:picLocks noChangeAspect="1"/>
          </p:cNvPicPr>
          <p:nvPr/>
        </p:nvPicPr>
        <p:blipFill>
          <a:blip r:embed="rId2"/>
          <a:stretch>
            <a:fillRect/>
          </a:stretch>
        </p:blipFill>
        <p:spPr>
          <a:xfrm>
            <a:off x="1100381" y="1633537"/>
            <a:ext cx="10027402" cy="3590925"/>
          </a:xfrm>
          <a:prstGeom prst="rect">
            <a:avLst/>
          </a:prstGeom>
        </p:spPr>
      </p:pic>
    </p:spTree>
    <p:extLst>
      <p:ext uri="{BB962C8B-B14F-4D97-AF65-F5344CB8AC3E}">
        <p14:creationId xmlns:p14="http://schemas.microsoft.com/office/powerpoint/2010/main" val="2031460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79699B-1302-4833-AE5E-4EE6DDD24D18}"/>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7838A58F-88A0-4DED-AA14-4DB86D716AD5}"/>
              </a:ext>
            </a:extLst>
          </p:cNvPr>
          <p:cNvSpPr txBox="1"/>
          <p:nvPr/>
        </p:nvSpPr>
        <p:spPr>
          <a:xfrm>
            <a:off x="480448" y="898902"/>
            <a:ext cx="7919634" cy="1200329"/>
          </a:xfrm>
          <a:prstGeom prst="rect">
            <a:avLst/>
          </a:prstGeom>
          <a:noFill/>
        </p:spPr>
        <p:txBody>
          <a:bodyPr wrap="square" rtlCol="0">
            <a:spAutoFit/>
          </a:bodyPr>
          <a:lstStyle/>
          <a:p>
            <a:pPr marL="342900" indent="-342900">
              <a:buAutoNum type="arabicPeriod"/>
            </a:pPr>
            <a:r>
              <a:rPr lang="en-US" dirty="0"/>
              <a:t>Between the all subnets</a:t>
            </a:r>
          </a:p>
          <a:p>
            <a:pPr marL="342900" indent="-342900">
              <a:buAutoNum type="arabicPeriod"/>
            </a:pPr>
            <a:r>
              <a:rPr lang="en-US" dirty="0"/>
              <a:t>During the start up of VM</a:t>
            </a:r>
          </a:p>
          <a:p>
            <a:pPr marL="342900" indent="-342900">
              <a:buAutoNum type="arabicPeriod"/>
            </a:pPr>
            <a:r>
              <a:rPr lang="en-US" dirty="0"/>
              <a:t>All traffic is dropped</a:t>
            </a:r>
          </a:p>
          <a:p>
            <a:pPr marL="342900" indent="-342900">
              <a:buAutoNum type="arabicPeriod"/>
            </a:pPr>
            <a:endParaRPr lang="en-US" dirty="0"/>
          </a:p>
        </p:txBody>
      </p:sp>
    </p:spTree>
    <p:extLst>
      <p:ext uri="{BB962C8B-B14F-4D97-AF65-F5344CB8AC3E}">
        <p14:creationId xmlns:p14="http://schemas.microsoft.com/office/powerpoint/2010/main" val="2638805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2F897-EA49-47A8-8560-9170CBDEFBCF}"/>
              </a:ext>
            </a:extLst>
          </p:cNvPr>
          <p:cNvSpPr>
            <a:spLocks noGrp="1"/>
          </p:cNvSpPr>
          <p:nvPr>
            <p:ph type="ftr" sz="quarter" idx="11"/>
          </p:nvPr>
        </p:nvSpPr>
        <p:spPr/>
        <p:txBody>
          <a:bodyPr/>
          <a:lstStyle/>
          <a:p>
            <a:r>
              <a:rPr lang="en-US"/>
              <a:t>@Akmet</a:t>
            </a:r>
          </a:p>
        </p:txBody>
      </p:sp>
      <p:sp>
        <p:nvSpPr>
          <p:cNvPr id="5" name="Title 1">
            <a:extLst>
              <a:ext uri="{FF2B5EF4-FFF2-40B4-BE49-F238E27FC236}">
                <a16:creationId xmlns:a16="http://schemas.microsoft.com/office/drawing/2014/main" id="{3E3FA467-AC6E-42F9-A57E-1A68BF881772}"/>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Hands-on 3 : Azure Virtual Network</a:t>
            </a:r>
          </a:p>
        </p:txBody>
      </p:sp>
      <p:sp>
        <p:nvSpPr>
          <p:cNvPr id="6" name="TextBox 5">
            <a:extLst>
              <a:ext uri="{FF2B5EF4-FFF2-40B4-BE49-F238E27FC236}">
                <a16:creationId xmlns:a16="http://schemas.microsoft.com/office/drawing/2014/main" id="{511C1653-393B-4238-95A0-01B041A2DAD5}"/>
              </a:ext>
            </a:extLst>
          </p:cNvPr>
          <p:cNvSpPr txBox="1"/>
          <p:nvPr/>
        </p:nvSpPr>
        <p:spPr>
          <a:xfrm>
            <a:off x="800101" y="989132"/>
            <a:ext cx="6400800" cy="2369880"/>
          </a:xfrm>
          <a:prstGeom prst="rect">
            <a:avLst/>
          </a:prstGeom>
          <a:noFill/>
        </p:spPr>
        <p:txBody>
          <a:bodyPr wrap="square" rtlCol="0">
            <a:spAutoFit/>
          </a:bodyPr>
          <a:lstStyle/>
          <a:p>
            <a:r>
              <a:rPr lang="en-US" dirty="0">
                <a:solidFill>
                  <a:srgbClr val="C00000"/>
                </a:solidFill>
              </a:rPr>
              <a:t>The below are the steps to create </a:t>
            </a:r>
            <a:r>
              <a:rPr lang="en-US" dirty="0" err="1">
                <a:solidFill>
                  <a:srgbClr val="C00000"/>
                </a:solidFill>
              </a:rPr>
              <a:t>Vnet</a:t>
            </a:r>
            <a:r>
              <a:rPr lang="en-US" dirty="0">
                <a:solidFill>
                  <a:srgbClr val="C00000"/>
                </a:solidFill>
              </a:rPr>
              <a:t> using Azure portal</a:t>
            </a:r>
          </a:p>
          <a:p>
            <a:r>
              <a:rPr lang="en-US" sz="1400" dirty="0">
                <a:solidFill>
                  <a:srgbClr val="171717"/>
                </a:solidFill>
                <a:latin typeface="Segoe UI" panose="020B0502040204020203" pitchFamily="34" charset="0"/>
              </a:rPr>
              <a:t>Step1. Log into Azure portal : https://portal.azure.com/</a:t>
            </a:r>
          </a:p>
          <a:p>
            <a:r>
              <a:rPr lang="en-US" sz="1400" dirty="0">
                <a:solidFill>
                  <a:srgbClr val="171717"/>
                </a:solidFill>
                <a:latin typeface="Segoe UI" panose="020B0502040204020203" pitchFamily="34" charset="0"/>
              </a:rPr>
              <a:t>Step2. Click on Create a resource and search for Virtual Network</a:t>
            </a:r>
          </a:p>
          <a:p>
            <a:r>
              <a:rPr lang="en-US" sz="1400" dirty="0">
                <a:solidFill>
                  <a:srgbClr val="171717"/>
                </a:solidFill>
                <a:latin typeface="Segoe UI" panose="020B0502040204020203" pitchFamily="34" charset="0"/>
              </a:rPr>
              <a:t>Step3. </a:t>
            </a:r>
            <a:r>
              <a:rPr lang="en-US" sz="1400" dirty="0" err="1">
                <a:solidFill>
                  <a:srgbClr val="171717"/>
                </a:solidFill>
                <a:latin typeface="Segoe UI" panose="020B0502040204020203" pitchFamily="34" charset="0"/>
              </a:rPr>
              <a:t>Vnet</a:t>
            </a:r>
            <a:r>
              <a:rPr lang="en-US" sz="1400" dirty="0">
                <a:solidFill>
                  <a:srgbClr val="171717"/>
                </a:solidFill>
                <a:latin typeface="Segoe UI" panose="020B0502040204020203" pitchFamily="34" charset="0"/>
              </a:rPr>
              <a:t> blade will open and click on create</a:t>
            </a:r>
          </a:p>
          <a:p>
            <a:r>
              <a:rPr lang="en-US" sz="1400" dirty="0">
                <a:solidFill>
                  <a:srgbClr val="171717"/>
                </a:solidFill>
                <a:latin typeface="Segoe UI" panose="020B0502040204020203" pitchFamily="34" charset="0"/>
              </a:rPr>
              <a:t>Step4 . Provide name : </a:t>
            </a:r>
            <a:r>
              <a:rPr lang="en-US" sz="1400" dirty="0" err="1">
                <a:solidFill>
                  <a:srgbClr val="171717"/>
                </a:solidFill>
                <a:latin typeface="Segoe UI" panose="020B0502040204020203" pitchFamily="34" charset="0"/>
              </a:rPr>
              <a:t>frontEnd</a:t>
            </a:r>
            <a:r>
              <a:rPr lang="en-US" sz="1400" dirty="0">
                <a:solidFill>
                  <a:srgbClr val="171717"/>
                </a:solidFill>
                <a:latin typeface="Segoe UI" panose="020B0502040204020203" pitchFamily="34" charset="0"/>
              </a:rPr>
              <a:t> , Address Space: 10.1.0.0/16  and other required details</a:t>
            </a:r>
          </a:p>
          <a:p>
            <a:r>
              <a:rPr lang="en-US" sz="1400" dirty="0">
                <a:solidFill>
                  <a:srgbClr val="171717"/>
                </a:solidFill>
                <a:latin typeface="Segoe UI" panose="020B0502040204020203" pitchFamily="34" charset="0"/>
              </a:rPr>
              <a:t>Step 5. Fill address range : 10.1.0.0/24 all section in the creation </a:t>
            </a:r>
          </a:p>
          <a:p>
            <a:r>
              <a:rPr lang="en-US" sz="1400" dirty="0">
                <a:solidFill>
                  <a:srgbClr val="171717"/>
                </a:solidFill>
                <a:latin typeface="Segoe UI" panose="020B0502040204020203" pitchFamily="34" charset="0"/>
              </a:rPr>
              <a:t>Step 6. validate successfully</a:t>
            </a:r>
          </a:p>
          <a:p>
            <a:r>
              <a:rPr lang="en-US" sz="1400" dirty="0">
                <a:solidFill>
                  <a:srgbClr val="171717"/>
                </a:solidFill>
                <a:latin typeface="Segoe UI" panose="020B0502040204020203" pitchFamily="34" charset="0"/>
              </a:rPr>
              <a:t>Step 7. Click on create , </a:t>
            </a:r>
            <a:r>
              <a:rPr lang="en-US" sz="1400" dirty="0" err="1">
                <a:solidFill>
                  <a:srgbClr val="171717"/>
                </a:solidFill>
                <a:latin typeface="Segoe UI" panose="020B0502040204020203" pitchFamily="34" charset="0"/>
              </a:rPr>
              <a:t>Vnet</a:t>
            </a:r>
            <a:r>
              <a:rPr lang="en-US" sz="1400" dirty="0">
                <a:solidFill>
                  <a:srgbClr val="171717"/>
                </a:solidFill>
                <a:latin typeface="Segoe UI" panose="020B0502040204020203" pitchFamily="34" charset="0"/>
              </a:rPr>
              <a:t> will be created.</a:t>
            </a:r>
          </a:p>
          <a:p>
            <a:endParaRPr lang="en-US" dirty="0"/>
          </a:p>
        </p:txBody>
      </p:sp>
      <p:pic>
        <p:nvPicPr>
          <p:cNvPr id="8" name="Picture 7">
            <a:extLst>
              <a:ext uri="{FF2B5EF4-FFF2-40B4-BE49-F238E27FC236}">
                <a16:creationId xmlns:a16="http://schemas.microsoft.com/office/drawing/2014/main" id="{25007AD8-19C1-49F8-A8A9-9D976538EB08}"/>
              </a:ext>
            </a:extLst>
          </p:cNvPr>
          <p:cNvPicPr>
            <a:picLocks noChangeAspect="1"/>
          </p:cNvPicPr>
          <p:nvPr/>
        </p:nvPicPr>
        <p:blipFill>
          <a:blip r:embed="rId2"/>
          <a:stretch>
            <a:fillRect/>
          </a:stretch>
        </p:blipFill>
        <p:spPr>
          <a:xfrm>
            <a:off x="7005234" y="1353091"/>
            <a:ext cx="4956470" cy="5504909"/>
          </a:xfrm>
          <a:prstGeom prst="rect">
            <a:avLst/>
          </a:prstGeom>
        </p:spPr>
      </p:pic>
      <p:sp>
        <p:nvSpPr>
          <p:cNvPr id="9" name="TextBox 8">
            <a:extLst>
              <a:ext uri="{FF2B5EF4-FFF2-40B4-BE49-F238E27FC236}">
                <a16:creationId xmlns:a16="http://schemas.microsoft.com/office/drawing/2014/main" id="{24C01A09-01C9-4F25-A70A-C86BE0F2B170}"/>
              </a:ext>
            </a:extLst>
          </p:cNvPr>
          <p:cNvSpPr txBox="1"/>
          <p:nvPr/>
        </p:nvSpPr>
        <p:spPr>
          <a:xfrm>
            <a:off x="7277099" y="975095"/>
            <a:ext cx="4114800" cy="369332"/>
          </a:xfrm>
          <a:prstGeom prst="rect">
            <a:avLst/>
          </a:prstGeom>
          <a:noFill/>
        </p:spPr>
        <p:txBody>
          <a:bodyPr wrap="square" rtlCol="0">
            <a:spAutoFit/>
          </a:bodyPr>
          <a:lstStyle/>
          <a:p>
            <a:r>
              <a:rPr lang="en-US" dirty="0">
                <a:solidFill>
                  <a:srgbClr val="C00000"/>
                </a:solidFill>
              </a:rPr>
              <a:t>For example, refer the below screen-shot</a:t>
            </a:r>
            <a:endParaRPr lang="en-US" dirty="0"/>
          </a:p>
        </p:txBody>
      </p:sp>
      <p:pic>
        <p:nvPicPr>
          <p:cNvPr id="11" name="Picture 10">
            <a:extLst>
              <a:ext uri="{FF2B5EF4-FFF2-40B4-BE49-F238E27FC236}">
                <a16:creationId xmlns:a16="http://schemas.microsoft.com/office/drawing/2014/main" id="{E977499F-C259-4721-85C3-6FEE7BE1B4C8}"/>
              </a:ext>
            </a:extLst>
          </p:cNvPr>
          <p:cNvPicPr>
            <a:picLocks noChangeAspect="1"/>
          </p:cNvPicPr>
          <p:nvPr/>
        </p:nvPicPr>
        <p:blipFill>
          <a:blip r:embed="rId3"/>
          <a:stretch>
            <a:fillRect/>
          </a:stretch>
        </p:blipFill>
        <p:spPr>
          <a:xfrm>
            <a:off x="230296" y="3890713"/>
            <a:ext cx="5505450" cy="2828925"/>
          </a:xfrm>
          <a:prstGeom prst="rect">
            <a:avLst/>
          </a:prstGeom>
        </p:spPr>
      </p:pic>
    </p:spTree>
    <p:extLst>
      <p:ext uri="{BB962C8B-B14F-4D97-AF65-F5344CB8AC3E}">
        <p14:creationId xmlns:p14="http://schemas.microsoft.com/office/powerpoint/2010/main" val="1626878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7A92-D410-4DE1-AEA0-15FD8710E357}"/>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4317AA26-2676-411D-BC52-81D606BB5732}"/>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Hands-on 3 : Azure Virtual Network …</a:t>
            </a:r>
          </a:p>
        </p:txBody>
      </p:sp>
      <p:sp>
        <p:nvSpPr>
          <p:cNvPr id="4" name="TextBox 3">
            <a:extLst>
              <a:ext uri="{FF2B5EF4-FFF2-40B4-BE49-F238E27FC236}">
                <a16:creationId xmlns:a16="http://schemas.microsoft.com/office/drawing/2014/main" id="{AB36AACD-9DAD-462A-B139-56C9039B0CA3}"/>
              </a:ext>
            </a:extLst>
          </p:cNvPr>
          <p:cNvSpPr txBox="1"/>
          <p:nvPr/>
        </p:nvSpPr>
        <p:spPr>
          <a:xfrm>
            <a:off x="838200" y="989132"/>
            <a:ext cx="6400800" cy="1723549"/>
          </a:xfrm>
          <a:prstGeom prst="rect">
            <a:avLst/>
          </a:prstGeom>
          <a:noFill/>
        </p:spPr>
        <p:txBody>
          <a:bodyPr wrap="square" rtlCol="0">
            <a:spAutoFit/>
          </a:bodyPr>
          <a:lstStyle/>
          <a:p>
            <a:r>
              <a:rPr lang="en-US" dirty="0">
                <a:solidFill>
                  <a:srgbClr val="C00000"/>
                </a:solidFill>
              </a:rPr>
              <a:t>The below are the steps to create one more subnet</a:t>
            </a:r>
          </a:p>
          <a:p>
            <a:r>
              <a:rPr lang="en-US" sz="1400" dirty="0">
                <a:solidFill>
                  <a:srgbClr val="171717"/>
                </a:solidFill>
                <a:latin typeface="Segoe UI" panose="020B0502040204020203" pitchFamily="34" charset="0"/>
              </a:rPr>
              <a:t>Step1. Continue from previous step and create a one more subnet</a:t>
            </a:r>
          </a:p>
          <a:p>
            <a:r>
              <a:rPr lang="en-US" sz="1400" dirty="0">
                <a:solidFill>
                  <a:srgbClr val="171717"/>
                </a:solidFill>
                <a:latin typeface="Segoe UI" panose="020B0502040204020203" pitchFamily="34" charset="0"/>
              </a:rPr>
              <a:t>Step2. Add address range : 10.1.1.0/24</a:t>
            </a:r>
          </a:p>
          <a:p>
            <a:r>
              <a:rPr lang="en-US" sz="1400" dirty="0">
                <a:solidFill>
                  <a:srgbClr val="171717"/>
                </a:solidFill>
                <a:latin typeface="Segoe UI" panose="020B0502040204020203" pitchFamily="34" charset="0"/>
              </a:rPr>
              <a:t>Step3. Configure NSG  ,Routing Table and service End Point</a:t>
            </a:r>
          </a:p>
          <a:p>
            <a:r>
              <a:rPr lang="en-US" sz="1400" dirty="0">
                <a:solidFill>
                  <a:srgbClr val="171717"/>
                </a:solidFill>
                <a:latin typeface="Segoe UI" panose="020B0502040204020203" pitchFamily="34" charset="0"/>
              </a:rPr>
              <a:t>Step4 . Step 6. validate successfully</a:t>
            </a:r>
          </a:p>
          <a:p>
            <a:r>
              <a:rPr lang="en-US" sz="1400" dirty="0">
                <a:solidFill>
                  <a:srgbClr val="171717"/>
                </a:solidFill>
                <a:latin typeface="Segoe UI" panose="020B0502040204020203" pitchFamily="34" charset="0"/>
              </a:rPr>
              <a:t>Step 7. Click on create , Subnet will be created.</a:t>
            </a:r>
          </a:p>
          <a:p>
            <a:endParaRPr lang="en-US" dirty="0"/>
          </a:p>
        </p:txBody>
      </p:sp>
      <p:pic>
        <p:nvPicPr>
          <p:cNvPr id="6" name="Picture 5">
            <a:extLst>
              <a:ext uri="{FF2B5EF4-FFF2-40B4-BE49-F238E27FC236}">
                <a16:creationId xmlns:a16="http://schemas.microsoft.com/office/drawing/2014/main" id="{95A2B75F-E202-4C0F-A677-2CE21AAC6B9F}"/>
              </a:ext>
            </a:extLst>
          </p:cNvPr>
          <p:cNvPicPr>
            <a:picLocks noChangeAspect="1"/>
          </p:cNvPicPr>
          <p:nvPr/>
        </p:nvPicPr>
        <p:blipFill>
          <a:blip r:embed="rId2"/>
          <a:stretch>
            <a:fillRect/>
          </a:stretch>
        </p:blipFill>
        <p:spPr>
          <a:xfrm>
            <a:off x="7609102" y="1024003"/>
            <a:ext cx="4355590" cy="4742566"/>
          </a:xfrm>
          <a:prstGeom prst="rect">
            <a:avLst/>
          </a:prstGeom>
        </p:spPr>
      </p:pic>
    </p:spTree>
    <p:extLst>
      <p:ext uri="{BB962C8B-B14F-4D97-AF65-F5344CB8AC3E}">
        <p14:creationId xmlns:p14="http://schemas.microsoft.com/office/powerpoint/2010/main" val="311584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121126"/>
            <a:ext cx="12192000" cy="525953"/>
          </a:xfrm>
        </p:spPr>
        <p:txBody>
          <a:bodyPr vert="horz" lIns="91440" tIns="45720" rIns="91440" bIns="45720" rtlCol="0" anchor="b">
            <a:normAutofit/>
          </a:bodyPr>
          <a:lstStyle/>
          <a:p>
            <a:r>
              <a:rPr lang="en-US" sz="2500" dirty="0">
                <a:solidFill>
                  <a:schemeClr val="bg1"/>
                </a:solidFill>
                <a:highlight>
                  <a:srgbClr val="000080"/>
                </a:highlight>
              </a:rPr>
              <a:t>Storage accounts - Access Tires</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379826" y="747422"/>
            <a:ext cx="11380765" cy="4142898"/>
          </a:xfrm>
        </p:spPr>
        <p:txBody>
          <a:bodyPr>
            <a:normAutofit fontScale="77500" lnSpcReduction="20000"/>
          </a:bodyPr>
          <a:lstStyle/>
          <a:p>
            <a:pPr algn="l"/>
            <a:r>
              <a:rPr lang="en-US" sz="1500" b="1" i="0" dirty="0">
                <a:solidFill>
                  <a:srgbClr val="00B0F0"/>
                </a:solidFill>
                <a:effectLst/>
                <a:latin typeface="Segoe UI" panose="020B0502040204020203" pitchFamily="34" charset="0"/>
              </a:rPr>
              <a:t>Storage Access Tier </a:t>
            </a:r>
            <a:r>
              <a:rPr lang="en-US" sz="1400" b="0" i="0" dirty="0">
                <a:solidFill>
                  <a:srgbClr val="171717"/>
                </a:solidFill>
                <a:effectLst/>
                <a:latin typeface="Segoe UI" panose="020B0502040204020203" pitchFamily="34" charset="0"/>
              </a:rPr>
              <a:t>usage pattern of your data</a:t>
            </a:r>
            <a:r>
              <a:rPr lang="en-US" sz="1400" dirty="0">
                <a:solidFill>
                  <a:srgbClr val="171717"/>
                </a:solidFill>
                <a:latin typeface="Segoe UI" panose="020B0502040204020203" pitchFamily="34" charset="0"/>
              </a:rPr>
              <a:t> , </a:t>
            </a:r>
            <a:r>
              <a:rPr lang="en-US" sz="1400" b="0" i="0" dirty="0">
                <a:solidFill>
                  <a:srgbClr val="171717"/>
                </a:solidFill>
                <a:effectLst/>
                <a:latin typeface="Segoe UI" panose="020B0502040204020203" pitchFamily="34" charset="0"/>
              </a:rPr>
              <a:t>access tier can be changed </a:t>
            </a:r>
            <a:endParaRPr lang="en-US" sz="1400"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Hot</a:t>
            </a:r>
            <a:r>
              <a:rPr lang="en-US" sz="1400" b="0" i="0" dirty="0">
                <a:solidFill>
                  <a:srgbClr val="171717"/>
                </a:solidFill>
                <a:effectLst/>
                <a:latin typeface="Segoe UI" panose="020B0502040204020203" pitchFamily="34" charset="0"/>
              </a:rPr>
              <a:t> access tier - </a:t>
            </a:r>
            <a:r>
              <a:rPr lang="en-US" sz="1400" dirty="0">
                <a:solidFill>
                  <a:srgbClr val="171717"/>
                </a:solidFill>
                <a:latin typeface="Segoe UI" panose="020B0502040204020203" pitchFamily="34" charset="0"/>
              </a:rPr>
              <a:t>optimized for frequent access, costs are higher , default tier</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Cool</a:t>
            </a:r>
            <a:r>
              <a:rPr lang="en-US" sz="1400" b="0" i="0" dirty="0">
                <a:solidFill>
                  <a:srgbClr val="171717"/>
                </a:solidFill>
                <a:effectLst/>
                <a:latin typeface="Segoe UI" panose="020B0502040204020203" pitchFamily="34" charset="0"/>
              </a:rPr>
              <a:t> access tier -o</a:t>
            </a:r>
            <a:r>
              <a:rPr lang="en-US" sz="1400" dirty="0">
                <a:solidFill>
                  <a:srgbClr val="171717"/>
                </a:solidFill>
                <a:latin typeface="Segoe UI" panose="020B0502040204020203" pitchFamily="34" charset="0"/>
              </a:rPr>
              <a:t>ptimized for storing large amounts of data that is infrequently accessed and stored for at least 30 days. </a:t>
            </a:r>
          </a:p>
          <a:p>
            <a:pPr marL="742950" lvl="1" indent="-285750" algn="l">
              <a:buFont typeface="Wingdings" panose="05000000000000000000" pitchFamily="2" charset="2"/>
              <a:buChar char="ü"/>
            </a:pPr>
            <a:r>
              <a:rPr lang="en-US" sz="1400" b="1" i="0" dirty="0">
                <a:solidFill>
                  <a:srgbClr val="171717"/>
                </a:solidFill>
                <a:effectLst/>
                <a:latin typeface="Segoe UI" panose="020B0502040204020203" pitchFamily="34" charset="0"/>
              </a:rPr>
              <a:t>Archive</a:t>
            </a:r>
            <a:r>
              <a:rPr lang="en-US" sz="1400" b="0" i="0" dirty="0">
                <a:solidFill>
                  <a:srgbClr val="171717"/>
                </a:solidFill>
                <a:effectLst/>
                <a:latin typeface="Segoe UI" panose="020B0502040204020203" pitchFamily="34" charset="0"/>
              </a:rPr>
              <a:t> tier – </a:t>
            </a:r>
            <a:r>
              <a:rPr lang="en-US" sz="1400" dirty="0">
                <a:solidFill>
                  <a:srgbClr val="171717"/>
                </a:solidFill>
                <a:latin typeface="Segoe UI" panose="020B0502040204020203" pitchFamily="34" charset="0"/>
              </a:rPr>
              <a:t>offline data tier limitation is remains in the archive tier for at least 180 days , rehydrate process.</a:t>
            </a:r>
          </a:p>
          <a:p>
            <a:pPr algn="l"/>
            <a:endParaRPr lang="en-US" sz="1500" b="1" dirty="0">
              <a:solidFill>
                <a:srgbClr val="00B0F0"/>
              </a:solidFill>
              <a:latin typeface="Segoe UI" panose="020B0502040204020203" pitchFamily="34" charset="0"/>
            </a:endParaRPr>
          </a:p>
          <a:p>
            <a:pPr algn="l"/>
            <a:r>
              <a:rPr lang="en-US" sz="1500" b="1" dirty="0">
                <a:solidFill>
                  <a:srgbClr val="00B0F0"/>
                </a:solidFill>
                <a:latin typeface="Segoe UI" panose="020B0502040204020203" pitchFamily="34" charset="0"/>
              </a:rPr>
              <a:t>Data Redundancy – </a:t>
            </a:r>
            <a:r>
              <a:rPr lang="en-US" sz="1500" dirty="0">
                <a:latin typeface="Segoe UI" panose="020B0502040204020203" pitchFamily="34" charset="0"/>
              </a:rPr>
              <a:t>Available , duplicate </a:t>
            </a:r>
          </a:p>
          <a:p>
            <a:pPr marL="742950" lvl="1" indent="-285750" algn="l">
              <a:lnSpc>
                <a:spcPct val="100000"/>
              </a:lnSpc>
              <a:buFont typeface="Wingdings" panose="05000000000000000000" pitchFamily="2" charset="2"/>
              <a:buChar char="ü"/>
            </a:pPr>
            <a:r>
              <a:rPr lang="en-US" sz="1400" b="1" dirty="0">
                <a:solidFill>
                  <a:srgbClr val="171717"/>
                </a:solidFill>
                <a:latin typeface="Segoe UI" panose="020B0502040204020203" pitchFamily="34" charset="0"/>
              </a:rPr>
              <a:t>Locally redundant storage (LRS) </a:t>
            </a:r>
            <a:r>
              <a:rPr lang="en-US" sz="1400" dirty="0">
                <a:solidFill>
                  <a:srgbClr val="171717"/>
                </a:solidFill>
                <a:latin typeface="Segoe UI" panose="020B0502040204020203" pitchFamily="34" charset="0"/>
              </a:rPr>
              <a:t>–  replication factor is 3, primary region</a:t>
            </a:r>
          </a:p>
          <a:p>
            <a:pPr marL="742950" lvl="1" indent="-285750" algn="l">
              <a:lnSpc>
                <a:spcPct val="100000"/>
              </a:lnSpc>
              <a:buFont typeface="Wingdings" panose="05000000000000000000" pitchFamily="2" charset="2"/>
              <a:buChar char="ü"/>
            </a:pPr>
            <a:r>
              <a:rPr lang="en-US" sz="1400" b="1" dirty="0">
                <a:solidFill>
                  <a:srgbClr val="171717"/>
                </a:solidFill>
                <a:latin typeface="Segoe UI" panose="020B0502040204020203" pitchFamily="34" charset="0"/>
              </a:rPr>
              <a:t>Zone-redundant storage (ZRS) </a:t>
            </a:r>
            <a:r>
              <a:rPr lang="en-US" sz="1400" dirty="0">
                <a:solidFill>
                  <a:srgbClr val="171717"/>
                </a:solidFill>
                <a:latin typeface="Segoe UI" panose="020B0502040204020203" pitchFamily="34" charset="0"/>
              </a:rPr>
              <a:t>- requiring high availability</a:t>
            </a:r>
          </a:p>
          <a:p>
            <a:pPr marL="742950" lvl="1" indent="-285750" algn="l">
              <a:lnSpc>
                <a:spcPct val="100000"/>
              </a:lnSpc>
              <a:buFont typeface="Wingdings" panose="05000000000000000000" pitchFamily="2" charset="2"/>
              <a:buChar char="ü"/>
            </a:pPr>
            <a:r>
              <a:rPr lang="en-US" sz="1400" b="1" dirty="0">
                <a:solidFill>
                  <a:srgbClr val="171717"/>
                </a:solidFill>
                <a:latin typeface="Segoe UI" panose="020B0502040204020203" pitchFamily="34" charset="0"/>
              </a:rPr>
              <a:t>Geo-redundant storage (GRS) </a:t>
            </a:r>
            <a:r>
              <a:rPr lang="en-US" sz="1400" dirty="0">
                <a:solidFill>
                  <a:srgbClr val="171717"/>
                </a:solidFill>
                <a:latin typeface="Segoe UI" panose="020B0502040204020203" pitchFamily="34" charset="0"/>
              </a:rPr>
              <a:t>- to protect against regional outages </a:t>
            </a:r>
          </a:p>
          <a:p>
            <a:pPr algn="l"/>
            <a:endParaRPr lang="en-US" sz="1500" b="1" dirty="0">
              <a:solidFill>
                <a:srgbClr val="00B0F0"/>
              </a:solidFill>
              <a:latin typeface="Segoe UI" panose="020B0502040204020203" pitchFamily="34" charset="0"/>
            </a:endParaRPr>
          </a:p>
          <a:p>
            <a:pPr algn="l"/>
            <a:r>
              <a:rPr lang="en-US" sz="1500" b="1" dirty="0">
                <a:solidFill>
                  <a:srgbClr val="00B0F0"/>
                </a:solidFill>
                <a:latin typeface="Segoe UI" panose="020B0502040204020203" pitchFamily="34" charset="0"/>
              </a:rPr>
              <a:t>Control Access to Storage Account, Security </a:t>
            </a:r>
          </a:p>
          <a:p>
            <a:pPr marL="742950" lvl="1" indent="-285750" algn="l">
              <a:buFont typeface="Wingdings" panose="05000000000000000000" pitchFamily="2" charset="2"/>
              <a:buChar char="ü"/>
            </a:pPr>
            <a:r>
              <a:rPr lang="en-US" sz="1500" b="1" i="0" dirty="0">
                <a:solidFill>
                  <a:srgbClr val="171717"/>
                </a:solidFill>
                <a:effectLst/>
                <a:latin typeface="Segoe UI" panose="020B0502040204020203" pitchFamily="34" charset="0"/>
              </a:rPr>
              <a:t>Azure Active Directory - </a:t>
            </a:r>
            <a:r>
              <a:rPr lang="en-US" sz="1500" b="0" i="0" dirty="0">
                <a:solidFill>
                  <a:srgbClr val="171717"/>
                </a:solidFill>
                <a:effectLst/>
                <a:latin typeface="Segoe UI" panose="020B0502040204020203" pitchFamily="34" charset="0"/>
              </a:rPr>
              <a:t>credentials to authenticate, single sign on , MFA</a:t>
            </a:r>
            <a:endParaRPr lang="en-US" sz="1500" i="0" dirty="0">
              <a:solidFill>
                <a:srgbClr val="171717"/>
              </a:solidFill>
              <a:effectLst/>
              <a:latin typeface="Segoe UI" panose="020B0502040204020203" pitchFamily="34" charset="0"/>
            </a:endParaRPr>
          </a:p>
          <a:p>
            <a:pPr marL="742950" lvl="1" indent="-285750" algn="l">
              <a:buFont typeface="Wingdings" panose="05000000000000000000" pitchFamily="2" charset="2"/>
              <a:buChar char="ü"/>
            </a:pPr>
            <a:r>
              <a:rPr lang="en-US" sz="1500" b="1" i="0" dirty="0">
                <a:solidFill>
                  <a:srgbClr val="171717"/>
                </a:solidFill>
                <a:effectLst/>
                <a:latin typeface="Segoe UI" panose="020B0502040204020203" pitchFamily="34" charset="0"/>
              </a:rPr>
              <a:t>Shared access signature – </a:t>
            </a:r>
            <a:r>
              <a:rPr lang="en-US" sz="1500" dirty="0">
                <a:solidFill>
                  <a:srgbClr val="171717"/>
                </a:solidFill>
                <a:latin typeface="Segoe UI" panose="020B0502040204020203" pitchFamily="34" charset="0"/>
              </a:rPr>
              <a:t>T</a:t>
            </a:r>
            <a:r>
              <a:rPr lang="en-US" sz="1500" i="0" dirty="0">
                <a:solidFill>
                  <a:srgbClr val="171717"/>
                </a:solidFill>
                <a:effectLst/>
                <a:latin typeface="Segoe UI" panose="020B0502040204020203" pitchFamily="34" charset="0"/>
              </a:rPr>
              <a:t>oken generated by any one of access key to connect storage container , to upload or download files</a:t>
            </a:r>
          </a:p>
          <a:p>
            <a:pPr marL="742950" lvl="1" indent="-285750" algn="l">
              <a:buFont typeface="Wingdings" panose="05000000000000000000" pitchFamily="2" charset="2"/>
              <a:buChar char="ü"/>
            </a:pPr>
            <a:r>
              <a:rPr lang="en-US" sz="1500" b="1" dirty="0">
                <a:solidFill>
                  <a:srgbClr val="171717"/>
                </a:solidFill>
                <a:latin typeface="Segoe UI" panose="020B0502040204020203" pitchFamily="34" charset="0"/>
              </a:rPr>
              <a:t>Disk Encryptions</a:t>
            </a:r>
          </a:p>
          <a:p>
            <a:pPr algn="l"/>
            <a:endParaRPr lang="en-US" sz="1500" b="1" dirty="0">
              <a:solidFill>
                <a:srgbClr val="00B0F0"/>
              </a:solidFill>
              <a:latin typeface="Segoe UI" panose="020B0502040204020203" pitchFamily="34" charset="0"/>
            </a:endParaRPr>
          </a:p>
          <a:p>
            <a:pPr algn="l"/>
            <a:r>
              <a:rPr lang="en-US" sz="1500" b="1" dirty="0">
                <a:solidFill>
                  <a:srgbClr val="00B0F0"/>
                </a:solidFill>
                <a:latin typeface="Segoe UI" panose="020B0502040204020203" pitchFamily="34" charset="0"/>
              </a:rPr>
              <a:t>Ingest data into a storage account – Tools </a:t>
            </a:r>
          </a:p>
          <a:p>
            <a:pPr marL="742950" lvl="1" indent="-285750" algn="l">
              <a:buFont typeface="Wingdings" panose="05000000000000000000" pitchFamily="2" charset="2"/>
              <a:buChar char="ü"/>
            </a:pPr>
            <a:r>
              <a:rPr lang="en-US" sz="1500" dirty="0" err="1">
                <a:solidFill>
                  <a:srgbClr val="171717"/>
                </a:solidFill>
                <a:latin typeface="Segoe UI" panose="020B0502040204020203" pitchFamily="34" charset="0"/>
              </a:rPr>
              <a:t>AzCopy</a:t>
            </a:r>
            <a:endParaRPr lang="en-US" sz="1500" dirty="0">
              <a:solidFill>
                <a:srgbClr val="171717"/>
              </a:solidFill>
              <a:latin typeface="Segoe UI" panose="020B0502040204020203" pitchFamily="34" charset="0"/>
            </a:endParaRPr>
          </a:p>
          <a:p>
            <a:pPr marL="742950" lvl="1" indent="-285750" algn="l">
              <a:buFont typeface="Wingdings" panose="05000000000000000000" pitchFamily="2" charset="2"/>
              <a:buChar char="ü"/>
            </a:pPr>
            <a:r>
              <a:rPr lang="en-US" sz="1500" dirty="0">
                <a:solidFill>
                  <a:srgbClr val="171717"/>
                </a:solidFill>
                <a:latin typeface="Segoe UI" panose="020B0502040204020203" pitchFamily="34" charset="0"/>
              </a:rPr>
              <a:t>ADF </a:t>
            </a:r>
          </a:p>
          <a:p>
            <a:pPr marL="742950" lvl="1" indent="-285750" algn="l">
              <a:buFont typeface="Wingdings" panose="05000000000000000000" pitchFamily="2" charset="2"/>
              <a:buChar char="ü"/>
            </a:pPr>
            <a:r>
              <a:rPr lang="en-US" sz="1500" dirty="0">
                <a:solidFill>
                  <a:srgbClr val="171717"/>
                </a:solidFill>
                <a:latin typeface="Segoe UI" panose="020B0502040204020203" pitchFamily="34" charset="0"/>
              </a:rPr>
              <a:t>Storage Explorer</a:t>
            </a:r>
            <a:endParaRPr lang="en-US" sz="1500" b="1" dirty="0">
              <a:solidFill>
                <a:srgbClr val="171717"/>
              </a:solidFill>
              <a:latin typeface="Segoe UI" panose="020B0502040204020203" pitchFamily="34" charset="0"/>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a:t>@Akmet</a:t>
            </a:r>
            <a:endParaRPr lang="en-US" dirty="0"/>
          </a:p>
        </p:txBody>
      </p:sp>
      <p:sp>
        <p:nvSpPr>
          <p:cNvPr id="6" name="Subtitle 2">
            <a:extLst>
              <a:ext uri="{FF2B5EF4-FFF2-40B4-BE49-F238E27FC236}">
                <a16:creationId xmlns:a16="http://schemas.microsoft.com/office/drawing/2014/main" id="{B3124230-FACD-45D5-A4CC-EA7603BD4D5C}"/>
              </a:ext>
            </a:extLst>
          </p:cNvPr>
          <p:cNvSpPr txBox="1">
            <a:spLocks/>
          </p:cNvSpPr>
          <p:nvPr/>
        </p:nvSpPr>
        <p:spPr>
          <a:xfrm>
            <a:off x="379826" y="4890319"/>
            <a:ext cx="11307494" cy="12202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a:solidFill>
                  <a:srgbClr val="00B0F0"/>
                </a:solidFill>
                <a:latin typeface="Segoe UI" panose="020B0502040204020203" pitchFamily="34" charset="0"/>
              </a:rPr>
              <a:t>Limitations</a:t>
            </a:r>
          </a:p>
          <a:p>
            <a:pPr marL="742950" lvl="1" indent="-285750" algn="l">
              <a:lnSpc>
                <a:spcPct val="70000"/>
              </a:lnSpc>
              <a:buFont typeface="Wingdings" panose="05000000000000000000" pitchFamily="2" charset="2"/>
              <a:buChar char="ü"/>
            </a:pPr>
            <a:r>
              <a:rPr lang="en-US" sz="1200" dirty="0">
                <a:solidFill>
                  <a:srgbClr val="171717"/>
                </a:solidFill>
                <a:latin typeface="Segoe UI" panose="020B0502040204020203" pitchFamily="34" charset="0"/>
              </a:rPr>
              <a:t>Number of storage accounts per region per subscription, including standard, and premium storage accounts – 250 </a:t>
            </a:r>
          </a:p>
          <a:p>
            <a:pPr marL="742950" lvl="1" indent="-285750" algn="l">
              <a:lnSpc>
                <a:spcPct val="70000"/>
              </a:lnSpc>
              <a:buFont typeface="Wingdings" panose="05000000000000000000" pitchFamily="2" charset="2"/>
              <a:buChar char="ü"/>
            </a:pPr>
            <a:r>
              <a:rPr lang="en-US" sz="1200" dirty="0">
                <a:solidFill>
                  <a:srgbClr val="171717"/>
                </a:solidFill>
                <a:latin typeface="Segoe UI" panose="020B0502040204020203" pitchFamily="34" charset="0"/>
              </a:rPr>
              <a:t>Maximum storage account capacity – 5 PiB </a:t>
            </a:r>
          </a:p>
          <a:p>
            <a:pPr marL="742950" lvl="1" indent="-285750" algn="l">
              <a:lnSpc>
                <a:spcPct val="70000"/>
              </a:lnSpc>
              <a:buFont typeface="Wingdings" panose="05000000000000000000" pitchFamily="2" charset="2"/>
              <a:buChar char="ü"/>
            </a:pPr>
            <a:r>
              <a:rPr lang="en-US" sz="1200" dirty="0">
                <a:solidFill>
                  <a:srgbClr val="171717"/>
                </a:solidFill>
                <a:latin typeface="Segoe UI" panose="020B0502040204020203" pitchFamily="34" charset="0"/>
              </a:rPr>
              <a:t>Maximum number of blob containers – No </a:t>
            </a:r>
          </a:p>
          <a:p>
            <a:pPr marL="742950" lvl="1" indent="-285750" algn="l">
              <a:lnSpc>
                <a:spcPct val="70000"/>
              </a:lnSpc>
              <a:buFont typeface="Wingdings" panose="05000000000000000000" pitchFamily="2" charset="2"/>
              <a:buChar char="ü"/>
            </a:pPr>
            <a:r>
              <a:rPr lang="en-US" sz="1200" dirty="0">
                <a:solidFill>
                  <a:srgbClr val="171717"/>
                </a:solidFill>
                <a:latin typeface="Segoe UI" panose="020B0502040204020203" pitchFamily="34" charset="0"/>
              </a:rPr>
              <a:t>Maximum ingress1 per storage account – 10 GBPs</a:t>
            </a:r>
          </a:p>
        </p:txBody>
      </p:sp>
    </p:spTree>
    <p:extLst>
      <p:ext uri="{BB962C8B-B14F-4D97-AF65-F5344CB8AC3E}">
        <p14:creationId xmlns:p14="http://schemas.microsoft.com/office/powerpoint/2010/main" val="23095003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D1030C-A1C3-4881-9F8F-F245A1920FC5}"/>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915EBC97-455F-4690-B9A6-2B89D085AB18}"/>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Hands-on 3 : Azure Virtual Network …</a:t>
            </a:r>
          </a:p>
        </p:txBody>
      </p:sp>
      <p:pic>
        <p:nvPicPr>
          <p:cNvPr id="5" name="Picture 4">
            <a:extLst>
              <a:ext uri="{FF2B5EF4-FFF2-40B4-BE49-F238E27FC236}">
                <a16:creationId xmlns:a16="http://schemas.microsoft.com/office/drawing/2014/main" id="{D650B2E0-4E05-4CBF-99C9-1FDF37485343}"/>
              </a:ext>
            </a:extLst>
          </p:cNvPr>
          <p:cNvPicPr>
            <a:picLocks noChangeAspect="1"/>
          </p:cNvPicPr>
          <p:nvPr/>
        </p:nvPicPr>
        <p:blipFill>
          <a:blip r:embed="rId2"/>
          <a:stretch>
            <a:fillRect/>
          </a:stretch>
        </p:blipFill>
        <p:spPr>
          <a:xfrm>
            <a:off x="431046" y="2289175"/>
            <a:ext cx="4076700" cy="4067175"/>
          </a:xfrm>
          <a:prstGeom prst="rect">
            <a:avLst/>
          </a:prstGeom>
        </p:spPr>
      </p:pic>
      <p:sp>
        <p:nvSpPr>
          <p:cNvPr id="6" name="TextBox 5">
            <a:extLst>
              <a:ext uri="{FF2B5EF4-FFF2-40B4-BE49-F238E27FC236}">
                <a16:creationId xmlns:a16="http://schemas.microsoft.com/office/drawing/2014/main" id="{2CAEB065-2548-4E13-834F-686AF58BFFCC}"/>
              </a:ext>
            </a:extLst>
          </p:cNvPr>
          <p:cNvSpPr txBox="1"/>
          <p:nvPr/>
        </p:nvSpPr>
        <p:spPr>
          <a:xfrm>
            <a:off x="431046" y="664315"/>
            <a:ext cx="6400800" cy="1723549"/>
          </a:xfrm>
          <a:prstGeom prst="rect">
            <a:avLst/>
          </a:prstGeom>
          <a:noFill/>
        </p:spPr>
        <p:txBody>
          <a:bodyPr wrap="square" rtlCol="0">
            <a:spAutoFit/>
          </a:bodyPr>
          <a:lstStyle/>
          <a:p>
            <a:r>
              <a:rPr lang="en-US" dirty="0">
                <a:solidFill>
                  <a:srgbClr val="C00000"/>
                </a:solidFill>
              </a:rPr>
              <a:t>The below are the steps to create NIC</a:t>
            </a:r>
          </a:p>
          <a:p>
            <a:r>
              <a:rPr lang="en-US" sz="1400" dirty="0">
                <a:solidFill>
                  <a:srgbClr val="171717"/>
                </a:solidFill>
                <a:latin typeface="Segoe UI" panose="020B0502040204020203" pitchFamily="34" charset="0"/>
              </a:rPr>
              <a:t>Log into Azure portal : https://portal.azure.com/</a:t>
            </a:r>
          </a:p>
          <a:p>
            <a:r>
              <a:rPr lang="en-US" sz="1400" dirty="0">
                <a:solidFill>
                  <a:srgbClr val="171717"/>
                </a:solidFill>
                <a:latin typeface="Segoe UI" panose="020B0502040204020203" pitchFamily="34" charset="0"/>
              </a:rPr>
              <a:t>Step2. Click on Create a resource and search for NIC</a:t>
            </a:r>
          </a:p>
          <a:p>
            <a:r>
              <a:rPr lang="en-US" sz="1400" dirty="0">
                <a:solidFill>
                  <a:srgbClr val="171717"/>
                </a:solidFill>
                <a:latin typeface="Segoe UI" panose="020B0502040204020203" pitchFamily="34" charset="0"/>
              </a:rPr>
              <a:t>Step3. Provide details and validation successful</a:t>
            </a:r>
          </a:p>
          <a:p>
            <a:r>
              <a:rPr lang="en-US" sz="1400" dirty="0">
                <a:solidFill>
                  <a:srgbClr val="171717"/>
                </a:solidFill>
                <a:latin typeface="Segoe UI" panose="020B0502040204020203" pitchFamily="34" charset="0"/>
              </a:rPr>
              <a:t>Step4. Click create button</a:t>
            </a:r>
          </a:p>
          <a:p>
            <a:r>
              <a:rPr lang="en-US" sz="1400" dirty="0">
                <a:solidFill>
                  <a:srgbClr val="171717"/>
                </a:solidFill>
                <a:latin typeface="Segoe UI" panose="020B0502040204020203" pitchFamily="34" charset="0"/>
              </a:rPr>
              <a:t>Step 5. perform a Ip configuration.</a:t>
            </a:r>
          </a:p>
          <a:p>
            <a:endParaRPr lang="en-US" dirty="0"/>
          </a:p>
        </p:txBody>
      </p:sp>
    </p:spTree>
    <p:extLst>
      <p:ext uri="{BB962C8B-B14F-4D97-AF65-F5344CB8AC3E}">
        <p14:creationId xmlns:p14="http://schemas.microsoft.com/office/powerpoint/2010/main" val="2442219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Module 1.6 : Automatic  deployment</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833019"/>
            <a:ext cx="10489810" cy="3191962"/>
          </a:xfrm>
        </p:spPr>
        <p:txBody>
          <a:bodyPr>
            <a:normAutofit/>
          </a:bodyPr>
          <a:lstStyle/>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storage accounts</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VMs for Windows and Linux </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cloud infrastructure monitoring</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Azure Active Directory</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virtual networking</a:t>
            </a:r>
          </a:p>
          <a:p>
            <a:pPr marL="457200" indent="-457200" algn="l">
              <a:buFont typeface="+mj-lt"/>
              <a:buAutoNum type="arabicPeriod"/>
            </a:pPr>
            <a:r>
              <a:rPr lang="en-US" dirty="0">
                <a:latin typeface="Segoe UI" panose="020B0502040204020203" pitchFamily="34" charset="0"/>
              </a:rPr>
              <a:t>Automate deployment and configuration of resources</a:t>
            </a:r>
          </a:p>
          <a:p>
            <a:pPr marL="457200" indent="-457200" algn="l">
              <a:buFont typeface="+mj-lt"/>
              <a:buAutoNum type="arabicPeriod"/>
            </a:pPr>
            <a:r>
              <a:rPr lang="en-US" b="0" i="0" dirty="0">
                <a:solidFill>
                  <a:schemeClr val="accent3">
                    <a:lumMod val="40000"/>
                    <a:lumOff val="60000"/>
                  </a:schemeClr>
                </a:solidFill>
                <a:effectLst/>
                <a:latin typeface="Segoe UI" panose="020B0502040204020203" pitchFamily="34" charset="0"/>
              </a:rPr>
              <a:t>Implement and manage hybrid identities</a:t>
            </a:r>
            <a:endParaRPr lang="en-US" dirty="0">
              <a:solidFill>
                <a:schemeClr val="accent3">
                  <a:lumMod val="40000"/>
                  <a:lumOff val="60000"/>
                </a:schemeClr>
              </a:solidFill>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442074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7A92-D410-4DE1-AEA0-15FD8710E357}"/>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4317AA26-2676-411D-BC52-81D606BB5732}"/>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Automation with Azure PowerShell CLI  and ARM Templates</a:t>
            </a:r>
          </a:p>
        </p:txBody>
      </p:sp>
      <p:sp>
        <p:nvSpPr>
          <p:cNvPr id="4" name="TextBox 3">
            <a:extLst>
              <a:ext uri="{FF2B5EF4-FFF2-40B4-BE49-F238E27FC236}">
                <a16:creationId xmlns:a16="http://schemas.microsoft.com/office/drawing/2014/main" id="{AB36AACD-9DAD-462A-B139-56C9039B0CA3}"/>
              </a:ext>
            </a:extLst>
          </p:cNvPr>
          <p:cNvSpPr txBox="1"/>
          <p:nvPr/>
        </p:nvSpPr>
        <p:spPr>
          <a:xfrm>
            <a:off x="809932" y="2030831"/>
            <a:ext cx="10537556" cy="1631216"/>
          </a:xfrm>
          <a:prstGeom prst="rect">
            <a:avLst/>
          </a:prstGeom>
          <a:noFill/>
        </p:spPr>
        <p:txBody>
          <a:bodyPr wrap="square" rtlCol="0">
            <a:spAutoFit/>
          </a:bodyPr>
          <a:lstStyle/>
          <a:p>
            <a:r>
              <a:rPr lang="en-US" dirty="0">
                <a:solidFill>
                  <a:srgbClr val="C00000"/>
                </a:solidFill>
              </a:rPr>
              <a:t>Azure Resource Creation using Azure CLI Open Power ISE</a:t>
            </a:r>
          </a:p>
          <a:p>
            <a:endParaRPr lang="en-US" dirty="0">
              <a:solidFill>
                <a:srgbClr val="C00000"/>
              </a:solidFill>
            </a:endParaRP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Login to Azure account with Sign in with Azure CLI , visual </a:t>
            </a:r>
            <a:r>
              <a:rPr lang="en-US" sz="1600" dirty="0" err="1">
                <a:solidFill>
                  <a:srgbClr val="171717"/>
                </a:solidFill>
                <a:latin typeface="Segoe UI" panose="020B0502040204020203" pitchFamily="34" charset="0"/>
              </a:rPr>
              <a:t>Sudio</a:t>
            </a:r>
            <a:r>
              <a:rPr lang="en-US" sz="1600" dirty="0">
                <a:solidFill>
                  <a:srgbClr val="171717"/>
                </a:solidFill>
                <a:latin typeface="Segoe UI" panose="020B0502040204020203" pitchFamily="34" charset="0"/>
              </a:rPr>
              <a:t> code </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Create a resource group </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Create a Storage account</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Create a Virtual machine</a:t>
            </a:r>
          </a:p>
        </p:txBody>
      </p:sp>
      <p:sp>
        <p:nvSpPr>
          <p:cNvPr id="5" name="TextBox 4">
            <a:extLst>
              <a:ext uri="{FF2B5EF4-FFF2-40B4-BE49-F238E27FC236}">
                <a16:creationId xmlns:a16="http://schemas.microsoft.com/office/drawing/2014/main" id="{A4001984-17BC-4E41-AD5F-5193A08526F7}"/>
              </a:ext>
            </a:extLst>
          </p:cNvPr>
          <p:cNvSpPr txBox="1"/>
          <p:nvPr/>
        </p:nvSpPr>
        <p:spPr>
          <a:xfrm>
            <a:off x="781665" y="4011561"/>
            <a:ext cx="10594091" cy="923330"/>
          </a:xfrm>
          <a:prstGeom prst="rect">
            <a:avLst/>
          </a:prstGeom>
          <a:noFill/>
        </p:spPr>
        <p:txBody>
          <a:bodyPr wrap="square" rtlCol="0">
            <a:spAutoFit/>
          </a:bodyPr>
          <a:lstStyle/>
          <a:p>
            <a:r>
              <a:rPr lang="en-US" dirty="0">
                <a:solidFill>
                  <a:srgbClr val="00B0F0"/>
                </a:solidFill>
              </a:rPr>
              <a:t>Pre-Requisites </a:t>
            </a:r>
          </a:p>
          <a:p>
            <a:r>
              <a:rPr lang="en-US" dirty="0"/>
              <a:t>1. Install Microsoft Azure CLI </a:t>
            </a:r>
          </a:p>
          <a:p>
            <a:r>
              <a:rPr lang="en-US" dirty="0"/>
              <a:t>https://docs.microsoft.com/en-us/cli/azure/install-azure-cli-windows?tabs=azure-cli</a:t>
            </a:r>
          </a:p>
        </p:txBody>
      </p:sp>
    </p:spTree>
    <p:extLst>
      <p:ext uri="{BB962C8B-B14F-4D97-AF65-F5344CB8AC3E}">
        <p14:creationId xmlns:p14="http://schemas.microsoft.com/office/powerpoint/2010/main" val="3092908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7A92-D410-4DE1-AEA0-15FD8710E357}"/>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4317AA26-2676-411D-BC52-81D606BB5732}"/>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Azure CLI - Resource group </a:t>
            </a:r>
          </a:p>
        </p:txBody>
      </p:sp>
      <p:sp>
        <p:nvSpPr>
          <p:cNvPr id="4" name="TextBox 3">
            <a:extLst>
              <a:ext uri="{FF2B5EF4-FFF2-40B4-BE49-F238E27FC236}">
                <a16:creationId xmlns:a16="http://schemas.microsoft.com/office/drawing/2014/main" id="{AB36AACD-9DAD-462A-B139-56C9039B0CA3}"/>
              </a:ext>
            </a:extLst>
          </p:cNvPr>
          <p:cNvSpPr txBox="1"/>
          <p:nvPr/>
        </p:nvSpPr>
        <p:spPr>
          <a:xfrm>
            <a:off x="838200" y="989132"/>
            <a:ext cx="10537556" cy="3293209"/>
          </a:xfrm>
          <a:prstGeom prst="rect">
            <a:avLst/>
          </a:prstGeom>
          <a:noFill/>
        </p:spPr>
        <p:txBody>
          <a:bodyPr wrap="square" rtlCol="0">
            <a:spAutoFit/>
          </a:bodyPr>
          <a:lstStyle/>
          <a:p>
            <a:r>
              <a:rPr lang="en-US" sz="1600" dirty="0">
                <a:solidFill>
                  <a:srgbClr val="171717"/>
                </a:solidFill>
                <a:latin typeface="Segoe UI" panose="020B0502040204020203" pitchFamily="34" charset="0"/>
              </a:rPr>
              <a:t>Step1. Login to Azure account  - 	</a:t>
            </a:r>
            <a:r>
              <a:rPr lang="en-US" sz="1600" dirty="0" err="1">
                <a:solidFill>
                  <a:srgbClr val="171717"/>
                </a:solidFill>
                <a:latin typeface="Segoe UI" panose="020B0502040204020203" pitchFamily="34" charset="0"/>
              </a:rPr>
              <a:t>az</a:t>
            </a:r>
            <a:r>
              <a:rPr lang="en-US" sz="1600" dirty="0">
                <a:solidFill>
                  <a:srgbClr val="171717"/>
                </a:solidFill>
                <a:latin typeface="Segoe UI" panose="020B0502040204020203" pitchFamily="34" charset="0"/>
              </a:rPr>
              <a:t> </a:t>
            </a:r>
            <a:r>
              <a:rPr lang="en-US" sz="1600" dirty="0">
                <a:solidFill>
                  <a:schemeClr val="accent2"/>
                </a:solidFill>
                <a:latin typeface="Segoe UI" panose="020B0502040204020203" pitchFamily="34" charset="0"/>
              </a:rPr>
              <a:t>login</a:t>
            </a:r>
            <a:r>
              <a:rPr lang="en-US" sz="1600" dirty="0">
                <a:solidFill>
                  <a:srgbClr val="171717"/>
                </a:solidFill>
                <a:latin typeface="Segoe UI" panose="020B0502040204020203" pitchFamily="34" charset="0"/>
              </a:rPr>
              <a:t> </a:t>
            </a:r>
          </a:p>
          <a:p>
            <a:r>
              <a:rPr lang="en-US" sz="1600" dirty="0">
                <a:solidFill>
                  <a:srgbClr val="171717"/>
                </a:solidFill>
                <a:latin typeface="Segoe UI" panose="020B0502040204020203" pitchFamily="34" charset="0"/>
              </a:rPr>
              <a:t>						 	</a:t>
            </a:r>
            <a:r>
              <a:rPr lang="en-US" sz="1600" dirty="0" err="1">
                <a:solidFill>
                  <a:srgbClr val="171717"/>
                </a:solidFill>
                <a:latin typeface="Segoe UI" panose="020B0502040204020203" pitchFamily="34" charset="0"/>
              </a:rPr>
              <a:t>az</a:t>
            </a:r>
            <a:r>
              <a:rPr lang="en-US" sz="1600" dirty="0">
                <a:solidFill>
                  <a:srgbClr val="171717"/>
                </a:solidFill>
                <a:latin typeface="Segoe UI" panose="020B0502040204020203" pitchFamily="34" charset="0"/>
              </a:rPr>
              <a:t> </a:t>
            </a:r>
            <a:r>
              <a:rPr lang="en-US" sz="1600" dirty="0">
                <a:solidFill>
                  <a:schemeClr val="accent1"/>
                </a:solidFill>
                <a:latin typeface="Segoe UI" panose="020B0502040204020203" pitchFamily="34" charset="0"/>
              </a:rPr>
              <a:t>account</a:t>
            </a:r>
          </a:p>
          <a:p>
            <a:r>
              <a:rPr lang="en-US" sz="1600" dirty="0">
                <a:solidFill>
                  <a:srgbClr val="171717"/>
                </a:solidFill>
                <a:latin typeface="Segoe UI" panose="020B0502040204020203" pitchFamily="34" charset="0"/>
              </a:rPr>
              <a:t>							</a:t>
            </a:r>
            <a:r>
              <a:rPr lang="en-US" sz="1600" dirty="0" err="1">
                <a:solidFill>
                  <a:srgbClr val="171717"/>
                </a:solidFill>
                <a:latin typeface="Segoe UI" panose="020B0502040204020203" pitchFamily="34" charset="0"/>
              </a:rPr>
              <a:t>az</a:t>
            </a:r>
            <a:r>
              <a:rPr lang="en-US" sz="1600" dirty="0">
                <a:solidFill>
                  <a:srgbClr val="171717"/>
                </a:solidFill>
                <a:latin typeface="Segoe UI" panose="020B0502040204020203" pitchFamily="34" charset="0"/>
              </a:rPr>
              <a:t> </a:t>
            </a:r>
            <a:r>
              <a:rPr lang="en-US" sz="1600" dirty="0">
                <a:solidFill>
                  <a:srgbClr val="00B0F0"/>
                </a:solidFill>
                <a:latin typeface="Segoe UI" panose="020B0502040204020203" pitchFamily="34" charset="0"/>
              </a:rPr>
              <a:t>group</a:t>
            </a:r>
          </a:p>
          <a:p>
            <a:r>
              <a:rPr lang="en-US" sz="1600" dirty="0">
                <a:solidFill>
                  <a:srgbClr val="171717"/>
                </a:solidFill>
                <a:latin typeface="Segoe UI" panose="020B0502040204020203" pitchFamily="34" charset="0"/>
              </a:rPr>
              <a:t>							</a:t>
            </a:r>
            <a:r>
              <a:rPr lang="en-US" sz="1600" dirty="0" err="1">
                <a:solidFill>
                  <a:srgbClr val="171717"/>
                </a:solidFill>
                <a:latin typeface="Segoe UI" panose="020B0502040204020203" pitchFamily="34" charset="0"/>
              </a:rPr>
              <a:t>az</a:t>
            </a:r>
            <a:r>
              <a:rPr lang="en-US" sz="1600" dirty="0">
                <a:solidFill>
                  <a:srgbClr val="171717"/>
                </a:solidFill>
                <a:latin typeface="Segoe UI" panose="020B0502040204020203" pitchFamily="34" charset="0"/>
              </a:rPr>
              <a:t> </a:t>
            </a:r>
            <a:r>
              <a:rPr lang="en-US" sz="1600" dirty="0">
                <a:solidFill>
                  <a:srgbClr val="00B0F0"/>
                </a:solidFill>
                <a:latin typeface="Segoe UI" panose="020B0502040204020203" pitchFamily="34" charset="0"/>
              </a:rPr>
              <a:t>group</a:t>
            </a:r>
            <a:r>
              <a:rPr lang="en-US" sz="1600" dirty="0">
                <a:solidFill>
                  <a:srgbClr val="171717"/>
                </a:solidFill>
                <a:latin typeface="Segoe UI" panose="020B0502040204020203" pitchFamily="34" charset="0"/>
              </a:rPr>
              <a:t> </a:t>
            </a:r>
            <a:r>
              <a:rPr lang="en-US" sz="1600" dirty="0">
                <a:solidFill>
                  <a:srgbClr val="92D050"/>
                </a:solidFill>
                <a:latin typeface="Segoe UI" panose="020B0502040204020203" pitchFamily="34" charset="0"/>
              </a:rPr>
              <a:t>list</a:t>
            </a:r>
          </a:p>
          <a:p>
            <a:r>
              <a:rPr lang="en-US" sz="1600" dirty="0">
                <a:solidFill>
                  <a:srgbClr val="171717"/>
                </a:solidFill>
                <a:latin typeface="Segoe UI" panose="020B0502040204020203" pitchFamily="34" charset="0"/>
              </a:rPr>
              <a:t>							</a:t>
            </a:r>
            <a:r>
              <a:rPr lang="en-US" sz="1600" dirty="0" err="1">
                <a:solidFill>
                  <a:srgbClr val="171717"/>
                </a:solidFill>
                <a:latin typeface="Segoe UI" panose="020B0502040204020203" pitchFamily="34" charset="0"/>
              </a:rPr>
              <a:t>az</a:t>
            </a:r>
            <a:r>
              <a:rPr lang="en-US" sz="1600" dirty="0">
                <a:solidFill>
                  <a:srgbClr val="171717"/>
                </a:solidFill>
                <a:latin typeface="Segoe UI" panose="020B0502040204020203" pitchFamily="34" charset="0"/>
              </a:rPr>
              <a:t> </a:t>
            </a:r>
            <a:r>
              <a:rPr lang="en-US" sz="1600" dirty="0">
                <a:solidFill>
                  <a:srgbClr val="00B0F0"/>
                </a:solidFill>
                <a:latin typeface="Segoe UI" panose="020B0502040204020203" pitchFamily="34" charset="0"/>
              </a:rPr>
              <a:t>group</a:t>
            </a:r>
            <a:r>
              <a:rPr lang="en-US" sz="1600" dirty="0">
                <a:solidFill>
                  <a:srgbClr val="171717"/>
                </a:solidFill>
                <a:latin typeface="Segoe UI" panose="020B0502040204020203" pitchFamily="34" charset="0"/>
              </a:rPr>
              <a:t> </a:t>
            </a:r>
            <a:r>
              <a:rPr lang="en-US" sz="1600" dirty="0">
                <a:solidFill>
                  <a:srgbClr val="92D050"/>
                </a:solidFill>
                <a:latin typeface="Segoe UI" panose="020B0502040204020203" pitchFamily="34" charset="0"/>
              </a:rPr>
              <a:t>create</a:t>
            </a:r>
          </a:p>
          <a:p>
            <a:endParaRPr lang="en-US" sz="1600" dirty="0">
              <a:solidFill>
                <a:srgbClr val="171717"/>
              </a:solidFill>
              <a:latin typeface="Segoe UI" panose="020B0502040204020203" pitchFamily="34" charset="0"/>
            </a:endParaRPr>
          </a:p>
          <a:p>
            <a:r>
              <a:rPr lang="en-US" sz="1600" dirty="0">
                <a:solidFill>
                  <a:srgbClr val="171717"/>
                </a:solidFill>
                <a:latin typeface="Segoe UI" panose="020B0502040204020203" pitchFamily="34" charset="0"/>
              </a:rPr>
              <a:t>Step 2. Create a resource group </a:t>
            </a:r>
            <a:r>
              <a:rPr lang="en-US" sz="1600" dirty="0" err="1">
                <a:solidFill>
                  <a:srgbClr val="171717"/>
                </a:solidFill>
                <a:latin typeface="Segoe UI" panose="020B0502040204020203" pitchFamily="34" charset="0"/>
              </a:rPr>
              <a:t>powershell</a:t>
            </a:r>
            <a:r>
              <a:rPr lang="en-US" sz="1600" dirty="0">
                <a:solidFill>
                  <a:srgbClr val="171717"/>
                </a:solidFill>
                <a:latin typeface="Segoe UI" panose="020B0502040204020203" pitchFamily="34" charset="0"/>
              </a:rPr>
              <a:t> script </a:t>
            </a:r>
          </a:p>
          <a:p>
            <a:r>
              <a:rPr lang="en-US" sz="1600" dirty="0">
                <a:solidFill>
                  <a:srgbClr val="171717"/>
                </a:solidFill>
                <a:latin typeface="Segoe UI" panose="020B0502040204020203" pitchFamily="34" charset="0"/>
              </a:rPr>
              <a:t>PS &gt; </a:t>
            </a:r>
            <a:r>
              <a:rPr lang="en-US" sz="1600" dirty="0" err="1">
                <a:solidFill>
                  <a:srgbClr val="171717"/>
                </a:solidFill>
                <a:latin typeface="Segoe UI" panose="020B0502040204020203" pitchFamily="34" charset="0"/>
              </a:rPr>
              <a:t>az</a:t>
            </a:r>
            <a:r>
              <a:rPr lang="en-US" sz="1600" dirty="0">
                <a:solidFill>
                  <a:srgbClr val="171717"/>
                </a:solidFill>
                <a:latin typeface="Segoe UI" panose="020B0502040204020203" pitchFamily="34" charset="0"/>
              </a:rPr>
              <a:t> group create --location '</a:t>
            </a:r>
            <a:r>
              <a:rPr lang="en-US" sz="1600" dirty="0" err="1">
                <a:solidFill>
                  <a:srgbClr val="171717"/>
                </a:solidFill>
                <a:latin typeface="Segoe UI" panose="020B0502040204020203" pitchFamily="34" charset="0"/>
              </a:rPr>
              <a:t>centralus</a:t>
            </a:r>
            <a:r>
              <a:rPr lang="en-US" sz="1600" dirty="0">
                <a:solidFill>
                  <a:srgbClr val="171717"/>
                </a:solidFill>
                <a:latin typeface="Segoe UI" panose="020B0502040204020203" pitchFamily="34" charset="0"/>
              </a:rPr>
              <a:t>' --name myresourcegroup1 --tags env: demo</a:t>
            </a:r>
          </a:p>
          <a:p>
            <a:r>
              <a:rPr lang="en-US" sz="1600" dirty="0">
                <a:solidFill>
                  <a:srgbClr val="171717"/>
                </a:solidFill>
                <a:latin typeface="Segoe UI" panose="020B0502040204020203" pitchFamily="34" charset="0"/>
              </a:rPr>
              <a:t>Step 3. Login to portal and check the details</a:t>
            </a:r>
          </a:p>
          <a:p>
            <a:r>
              <a:rPr lang="en-US" sz="1600" dirty="0">
                <a:solidFill>
                  <a:srgbClr val="171717"/>
                </a:solidFill>
                <a:latin typeface="Segoe UI" panose="020B0502040204020203" pitchFamily="34" charset="0"/>
              </a:rPr>
              <a:t>Step 4. delete resource Group</a:t>
            </a:r>
          </a:p>
          <a:p>
            <a:r>
              <a:rPr lang="en-US" sz="1600" dirty="0">
                <a:solidFill>
                  <a:srgbClr val="171717"/>
                </a:solidFill>
                <a:latin typeface="Segoe UI" panose="020B0502040204020203" pitchFamily="34" charset="0"/>
              </a:rPr>
              <a:t>Step 5 . Logout from Az logout</a:t>
            </a:r>
          </a:p>
          <a:p>
            <a:r>
              <a:rPr lang="en-US" sz="1600" dirty="0">
                <a:solidFill>
                  <a:srgbClr val="171717"/>
                </a:solidFill>
                <a:latin typeface="Segoe UI" panose="020B0502040204020203" pitchFamily="34" charset="0"/>
              </a:rPr>
              <a:t>Step 6. list resource group </a:t>
            </a:r>
          </a:p>
          <a:p>
            <a:r>
              <a:rPr lang="en-US" sz="1600" dirty="0" err="1"/>
              <a:t>az</a:t>
            </a:r>
            <a:r>
              <a:rPr lang="en-US" sz="1600" dirty="0"/>
              <a:t> group list --output table</a:t>
            </a:r>
          </a:p>
        </p:txBody>
      </p:sp>
    </p:spTree>
    <p:extLst>
      <p:ext uri="{BB962C8B-B14F-4D97-AF65-F5344CB8AC3E}">
        <p14:creationId xmlns:p14="http://schemas.microsoft.com/office/powerpoint/2010/main" val="1651360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7A92-D410-4DE1-AEA0-15FD8710E357}"/>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4317AA26-2676-411D-BC52-81D606BB5732}"/>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Azure CLI - Storage account </a:t>
            </a:r>
          </a:p>
        </p:txBody>
      </p:sp>
      <p:sp>
        <p:nvSpPr>
          <p:cNvPr id="4" name="TextBox 3">
            <a:extLst>
              <a:ext uri="{FF2B5EF4-FFF2-40B4-BE49-F238E27FC236}">
                <a16:creationId xmlns:a16="http://schemas.microsoft.com/office/drawing/2014/main" id="{AB36AACD-9DAD-462A-B139-56C9039B0CA3}"/>
              </a:ext>
            </a:extLst>
          </p:cNvPr>
          <p:cNvSpPr txBox="1"/>
          <p:nvPr/>
        </p:nvSpPr>
        <p:spPr>
          <a:xfrm>
            <a:off x="838200" y="989132"/>
            <a:ext cx="10537556" cy="2308324"/>
          </a:xfrm>
          <a:prstGeom prst="rect">
            <a:avLst/>
          </a:prstGeom>
          <a:noFill/>
        </p:spPr>
        <p:txBody>
          <a:bodyPr wrap="square" rtlCol="0">
            <a:spAutoFit/>
          </a:bodyPr>
          <a:lstStyle/>
          <a:p>
            <a:r>
              <a:rPr lang="en-US" sz="1600" dirty="0">
                <a:solidFill>
                  <a:srgbClr val="171717"/>
                </a:solidFill>
                <a:latin typeface="Segoe UI" panose="020B0502040204020203" pitchFamily="34" charset="0"/>
              </a:rPr>
              <a:t>Step1. Login to Azure account </a:t>
            </a:r>
          </a:p>
          <a:p>
            <a:r>
              <a:rPr lang="en-US" sz="1600" dirty="0">
                <a:solidFill>
                  <a:srgbClr val="171717"/>
                </a:solidFill>
                <a:latin typeface="Segoe UI" panose="020B0502040204020203" pitchFamily="34" charset="0"/>
              </a:rPr>
              <a:t>Step 2. Create a Storage Account </a:t>
            </a:r>
            <a:r>
              <a:rPr lang="en-US" sz="1600" dirty="0" err="1">
                <a:solidFill>
                  <a:srgbClr val="171717"/>
                </a:solidFill>
                <a:latin typeface="Segoe UI" panose="020B0502040204020203" pitchFamily="34" charset="0"/>
              </a:rPr>
              <a:t>powershell</a:t>
            </a:r>
            <a:r>
              <a:rPr lang="en-US" sz="1600" dirty="0">
                <a:solidFill>
                  <a:srgbClr val="171717"/>
                </a:solidFill>
                <a:latin typeface="Segoe UI" panose="020B0502040204020203" pitchFamily="34" charset="0"/>
              </a:rPr>
              <a:t> script</a:t>
            </a:r>
          </a:p>
          <a:p>
            <a:r>
              <a:rPr lang="en-US" sz="1600" dirty="0">
                <a:solidFill>
                  <a:srgbClr val="171717"/>
                </a:solidFill>
                <a:latin typeface="Segoe UI" panose="020B0502040204020203" pitchFamily="34" charset="0"/>
              </a:rPr>
              <a:t>storage account create --name </a:t>
            </a:r>
            <a:r>
              <a:rPr lang="en-US" sz="1600" dirty="0" err="1">
                <a:solidFill>
                  <a:srgbClr val="171717"/>
                </a:solidFill>
                <a:latin typeface="Segoe UI" panose="020B0502040204020203" pitchFamily="34" charset="0"/>
              </a:rPr>
              <a:t>demostorage</a:t>
            </a:r>
            <a:r>
              <a:rPr lang="en-US" sz="1600" dirty="0">
                <a:solidFill>
                  <a:srgbClr val="171717"/>
                </a:solidFill>
                <a:latin typeface="Segoe UI" panose="020B0502040204020203" pitchFamily="34" charset="0"/>
              </a:rPr>
              <a:t> --resource-group myresourcegroup1 --access-tier Cool --kind StorageV2 </a:t>
            </a:r>
          </a:p>
          <a:p>
            <a:r>
              <a:rPr lang="en-US" sz="1600" dirty="0">
                <a:solidFill>
                  <a:srgbClr val="171717"/>
                </a:solidFill>
                <a:latin typeface="Segoe UI" panose="020B0502040204020203" pitchFamily="34" charset="0"/>
              </a:rPr>
              <a:t>storage container-rm create --storage-account demostg223 --name test --resource-group cloud-shell-storage-</a:t>
            </a:r>
            <a:r>
              <a:rPr lang="en-US" sz="1600" dirty="0" err="1">
                <a:solidFill>
                  <a:srgbClr val="171717"/>
                </a:solidFill>
                <a:latin typeface="Segoe UI" panose="020B0502040204020203" pitchFamily="34" charset="0"/>
              </a:rPr>
              <a:t>centralindia</a:t>
            </a:r>
            <a:r>
              <a:rPr lang="en-US" sz="1600" dirty="0">
                <a:solidFill>
                  <a:srgbClr val="171717"/>
                </a:solidFill>
                <a:latin typeface="Segoe UI" panose="020B0502040204020203" pitchFamily="34" charset="0"/>
              </a:rPr>
              <a:t> </a:t>
            </a:r>
          </a:p>
          <a:p>
            <a:r>
              <a:rPr lang="en-US" sz="1600" dirty="0">
                <a:solidFill>
                  <a:srgbClr val="171717"/>
                </a:solidFill>
                <a:latin typeface="Segoe UI" panose="020B0502040204020203" pitchFamily="34" charset="0"/>
              </a:rPr>
              <a:t>Step 3. Login to portal and check the details</a:t>
            </a:r>
          </a:p>
          <a:p>
            <a:r>
              <a:rPr lang="en-US" sz="1600" dirty="0">
                <a:solidFill>
                  <a:srgbClr val="171717"/>
                </a:solidFill>
                <a:latin typeface="Segoe UI" panose="020B0502040204020203" pitchFamily="34" charset="0"/>
              </a:rPr>
              <a:t>Step 4. delete Storage Account</a:t>
            </a:r>
          </a:p>
          <a:p>
            <a:r>
              <a:rPr lang="en-US" sz="1600" dirty="0">
                <a:solidFill>
                  <a:srgbClr val="171717"/>
                </a:solidFill>
                <a:latin typeface="Segoe UI" panose="020B0502040204020203" pitchFamily="34" charset="0"/>
              </a:rPr>
              <a:t>Step 5 . Logout from Az logout</a:t>
            </a:r>
            <a:endParaRPr lang="en-US" sz="1600" dirty="0"/>
          </a:p>
        </p:txBody>
      </p:sp>
    </p:spTree>
    <p:extLst>
      <p:ext uri="{BB962C8B-B14F-4D97-AF65-F5344CB8AC3E}">
        <p14:creationId xmlns:p14="http://schemas.microsoft.com/office/powerpoint/2010/main" val="1214073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7A92-D410-4DE1-AEA0-15FD8710E357}"/>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4317AA26-2676-411D-BC52-81D606BB5732}"/>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Azure CLI - Virtual Machine</a:t>
            </a:r>
          </a:p>
        </p:txBody>
      </p:sp>
      <p:sp>
        <p:nvSpPr>
          <p:cNvPr id="4" name="TextBox 3">
            <a:extLst>
              <a:ext uri="{FF2B5EF4-FFF2-40B4-BE49-F238E27FC236}">
                <a16:creationId xmlns:a16="http://schemas.microsoft.com/office/drawing/2014/main" id="{AB36AACD-9DAD-462A-B139-56C9039B0CA3}"/>
              </a:ext>
            </a:extLst>
          </p:cNvPr>
          <p:cNvSpPr txBox="1"/>
          <p:nvPr/>
        </p:nvSpPr>
        <p:spPr>
          <a:xfrm>
            <a:off x="838200" y="989132"/>
            <a:ext cx="10537556" cy="2554545"/>
          </a:xfrm>
          <a:prstGeom prst="rect">
            <a:avLst/>
          </a:prstGeom>
          <a:noFill/>
        </p:spPr>
        <p:txBody>
          <a:bodyPr wrap="square" rtlCol="0">
            <a:spAutoFit/>
          </a:bodyPr>
          <a:lstStyle/>
          <a:p>
            <a:r>
              <a:rPr lang="en-US" sz="1600" dirty="0">
                <a:solidFill>
                  <a:srgbClr val="171717"/>
                </a:solidFill>
                <a:latin typeface="Segoe UI" panose="020B0502040204020203" pitchFamily="34" charset="0"/>
              </a:rPr>
              <a:t>Step1. Login to Azure account </a:t>
            </a:r>
          </a:p>
          <a:p>
            <a:r>
              <a:rPr lang="en-US" sz="1600" dirty="0">
                <a:solidFill>
                  <a:srgbClr val="171717"/>
                </a:solidFill>
                <a:latin typeface="Segoe UI" panose="020B0502040204020203" pitchFamily="34" charset="0"/>
              </a:rPr>
              <a:t>Step 2. Create a Virtual machine </a:t>
            </a:r>
            <a:r>
              <a:rPr lang="en-US" sz="1600" dirty="0" err="1">
                <a:solidFill>
                  <a:srgbClr val="171717"/>
                </a:solidFill>
                <a:latin typeface="Segoe UI" panose="020B0502040204020203" pitchFamily="34" charset="0"/>
              </a:rPr>
              <a:t>powershell</a:t>
            </a:r>
            <a:r>
              <a:rPr lang="en-US" sz="1600" dirty="0">
                <a:solidFill>
                  <a:srgbClr val="171717"/>
                </a:solidFill>
                <a:latin typeface="Segoe UI" panose="020B0502040204020203" pitchFamily="34" charset="0"/>
              </a:rPr>
              <a:t> script</a:t>
            </a:r>
          </a:p>
          <a:p>
            <a:endParaRPr lang="en-US" sz="1600" dirty="0">
              <a:solidFill>
                <a:srgbClr val="171717"/>
              </a:solidFill>
              <a:latin typeface="Segoe UI" panose="020B0502040204020203" pitchFamily="34" charset="0"/>
            </a:endParaRPr>
          </a:p>
          <a:p>
            <a:r>
              <a:rPr lang="en-US" sz="1600" dirty="0" err="1">
                <a:solidFill>
                  <a:srgbClr val="171717"/>
                </a:solidFill>
                <a:latin typeface="Segoe UI" panose="020B0502040204020203" pitchFamily="34" charset="0"/>
              </a:rPr>
              <a:t>vm</a:t>
            </a:r>
            <a:r>
              <a:rPr lang="en-US" sz="1600" dirty="0">
                <a:solidFill>
                  <a:srgbClr val="171717"/>
                </a:solidFill>
                <a:latin typeface="Segoe UI" panose="020B0502040204020203" pitchFamily="34" charset="0"/>
              </a:rPr>
              <a:t> create --name </a:t>
            </a:r>
            <a:r>
              <a:rPr lang="en-US" sz="1600" dirty="0" err="1">
                <a:solidFill>
                  <a:srgbClr val="171717"/>
                </a:solidFill>
                <a:latin typeface="Segoe UI" panose="020B0502040204020203" pitchFamily="34" charset="0"/>
              </a:rPr>
              <a:t>myvm</a:t>
            </a:r>
            <a:r>
              <a:rPr lang="en-US" sz="1600" dirty="0">
                <a:solidFill>
                  <a:srgbClr val="171717"/>
                </a:solidFill>
                <a:latin typeface="Segoe UI" panose="020B0502040204020203" pitchFamily="34" charset="0"/>
              </a:rPr>
              <a:t> -g myresourcegroup1 -l </a:t>
            </a:r>
            <a:r>
              <a:rPr lang="en-US" sz="1600" dirty="0" err="1">
                <a:solidFill>
                  <a:srgbClr val="171717"/>
                </a:solidFill>
                <a:latin typeface="Segoe UI" panose="020B0502040204020203" pitchFamily="34" charset="0"/>
              </a:rPr>
              <a:t>centralus</a:t>
            </a:r>
            <a:r>
              <a:rPr lang="en-US" sz="1600" dirty="0">
                <a:solidFill>
                  <a:srgbClr val="171717"/>
                </a:solidFill>
                <a:latin typeface="Segoe UI" panose="020B0502040204020203" pitchFamily="34" charset="0"/>
              </a:rPr>
              <a:t> --admin-username </a:t>
            </a:r>
            <a:r>
              <a:rPr lang="en-US" sz="1600" dirty="0" err="1">
                <a:solidFill>
                  <a:srgbClr val="171717"/>
                </a:solidFill>
                <a:latin typeface="Segoe UI" panose="020B0502040204020203" pitchFamily="34" charset="0"/>
              </a:rPr>
              <a:t>sadmin</a:t>
            </a:r>
            <a:r>
              <a:rPr lang="en-US" sz="1600" dirty="0">
                <a:solidFill>
                  <a:srgbClr val="171717"/>
                </a:solidFill>
                <a:latin typeface="Segoe UI" panose="020B0502040204020203" pitchFamily="34" charset="0"/>
              </a:rPr>
              <a:t> --admin-password Venkat1234567 --image Win2012Datacenter </a:t>
            </a:r>
          </a:p>
          <a:p>
            <a:r>
              <a:rPr lang="en-US" sz="1600" dirty="0">
                <a:solidFill>
                  <a:srgbClr val="171717"/>
                </a:solidFill>
                <a:latin typeface="Segoe UI" panose="020B0502040204020203" pitchFamily="34" charset="0"/>
              </a:rPr>
              <a:t>Step 3. Login to portal and check the details</a:t>
            </a:r>
          </a:p>
          <a:p>
            <a:r>
              <a:rPr lang="en-US" sz="1600" dirty="0">
                <a:solidFill>
                  <a:srgbClr val="171717"/>
                </a:solidFill>
                <a:latin typeface="Segoe UI" panose="020B0502040204020203" pitchFamily="34" charset="0"/>
              </a:rPr>
              <a:t>Step 4. delete Virtual Machine</a:t>
            </a:r>
          </a:p>
          <a:p>
            <a:r>
              <a:rPr lang="en-US" sz="1600" dirty="0">
                <a:solidFill>
                  <a:srgbClr val="171717"/>
                </a:solidFill>
                <a:latin typeface="Segoe UI" panose="020B0502040204020203" pitchFamily="34" charset="0"/>
              </a:rPr>
              <a:t>Step 5 . Logout from Az logout</a:t>
            </a:r>
          </a:p>
          <a:p>
            <a:r>
              <a:rPr lang="en-US" sz="1600" dirty="0">
                <a:solidFill>
                  <a:srgbClr val="171717"/>
                </a:solidFill>
                <a:latin typeface="Segoe UI" panose="020B0502040204020203" pitchFamily="34" charset="0"/>
              </a:rPr>
              <a:t>Step 6 </a:t>
            </a:r>
            <a:r>
              <a:rPr lang="en-US" sz="1600" dirty="0" err="1">
                <a:solidFill>
                  <a:srgbClr val="171717"/>
                </a:solidFill>
                <a:latin typeface="Segoe UI" panose="020B0502040204020203" pitchFamily="34" charset="0"/>
              </a:rPr>
              <a:t>Vnet</a:t>
            </a:r>
            <a:r>
              <a:rPr lang="en-US" sz="1600" dirty="0">
                <a:solidFill>
                  <a:srgbClr val="171717"/>
                </a:solidFill>
                <a:latin typeface="Segoe UI" panose="020B0502040204020203" pitchFamily="34" charset="0"/>
              </a:rPr>
              <a:t> </a:t>
            </a:r>
          </a:p>
          <a:p>
            <a:r>
              <a:rPr lang="en-US" sz="1600" dirty="0"/>
              <a:t>network </a:t>
            </a:r>
            <a:r>
              <a:rPr lang="en-US" sz="1600" dirty="0" err="1"/>
              <a:t>vnet</a:t>
            </a:r>
            <a:r>
              <a:rPr lang="en-US" sz="1600" dirty="0"/>
              <a:t> create --name </a:t>
            </a:r>
            <a:r>
              <a:rPr lang="en-US" sz="1600" dirty="0" err="1"/>
              <a:t>ventdemo</a:t>
            </a:r>
            <a:r>
              <a:rPr lang="en-US" sz="1600" dirty="0"/>
              <a:t> --resource-group cloud-shell-storage-</a:t>
            </a:r>
            <a:r>
              <a:rPr lang="en-US" sz="1600" dirty="0" err="1"/>
              <a:t>centralindia</a:t>
            </a:r>
            <a:endParaRPr lang="en-US" sz="1600" dirty="0"/>
          </a:p>
        </p:txBody>
      </p:sp>
    </p:spTree>
    <p:extLst>
      <p:ext uri="{BB962C8B-B14F-4D97-AF65-F5344CB8AC3E}">
        <p14:creationId xmlns:p14="http://schemas.microsoft.com/office/powerpoint/2010/main" val="39756967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7A92-D410-4DE1-AEA0-15FD8710E357}"/>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4317AA26-2676-411D-BC52-81D606BB5732}"/>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Azure CLI - Interactive</a:t>
            </a:r>
          </a:p>
        </p:txBody>
      </p:sp>
      <p:sp>
        <p:nvSpPr>
          <p:cNvPr id="4" name="TextBox 3">
            <a:extLst>
              <a:ext uri="{FF2B5EF4-FFF2-40B4-BE49-F238E27FC236}">
                <a16:creationId xmlns:a16="http://schemas.microsoft.com/office/drawing/2014/main" id="{AB36AACD-9DAD-462A-B139-56C9039B0CA3}"/>
              </a:ext>
            </a:extLst>
          </p:cNvPr>
          <p:cNvSpPr txBox="1"/>
          <p:nvPr/>
        </p:nvSpPr>
        <p:spPr>
          <a:xfrm>
            <a:off x="838200" y="989132"/>
            <a:ext cx="10537556" cy="1323439"/>
          </a:xfrm>
          <a:prstGeom prst="rect">
            <a:avLst/>
          </a:prstGeom>
          <a:noFill/>
        </p:spPr>
        <p:txBody>
          <a:bodyPr wrap="square" rtlCol="0">
            <a:spAutoFit/>
          </a:bodyPr>
          <a:lstStyle/>
          <a:p>
            <a:r>
              <a:rPr lang="en-US" sz="1600" dirty="0">
                <a:solidFill>
                  <a:srgbClr val="171717"/>
                </a:solidFill>
                <a:latin typeface="Segoe UI" panose="020B0502040204020203" pitchFamily="34" charset="0"/>
              </a:rPr>
              <a:t>Step1. Login to Azure account </a:t>
            </a:r>
          </a:p>
          <a:p>
            <a:r>
              <a:rPr lang="en-US" sz="1600" dirty="0">
                <a:solidFill>
                  <a:srgbClr val="171717"/>
                </a:solidFill>
                <a:latin typeface="Segoe UI" panose="020B0502040204020203" pitchFamily="34" charset="0"/>
              </a:rPr>
              <a:t>Step 2. Create a Virtual machine </a:t>
            </a:r>
            <a:r>
              <a:rPr lang="en-US" sz="1600" dirty="0" err="1">
                <a:solidFill>
                  <a:srgbClr val="171717"/>
                </a:solidFill>
                <a:latin typeface="Segoe UI" panose="020B0502040204020203" pitchFamily="34" charset="0"/>
              </a:rPr>
              <a:t>powershell</a:t>
            </a:r>
            <a:r>
              <a:rPr lang="en-US" sz="1600" dirty="0">
                <a:solidFill>
                  <a:srgbClr val="171717"/>
                </a:solidFill>
                <a:latin typeface="Segoe UI" panose="020B0502040204020203" pitchFamily="34" charset="0"/>
              </a:rPr>
              <a:t> script </a:t>
            </a:r>
          </a:p>
          <a:p>
            <a:r>
              <a:rPr lang="en-US" sz="1600" dirty="0">
                <a:solidFill>
                  <a:srgbClr val="171717"/>
                </a:solidFill>
                <a:latin typeface="Segoe UI" panose="020B0502040204020203" pitchFamily="34" charset="0"/>
              </a:rPr>
              <a:t>Step 3. Login to portal and check the details</a:t>
            </a:r>
          </a:p>
          <a:p>
            <a:r>
              <a:rPr lang="en-US" sz="1600" dirty="0">
                <a:solidFill>
                  <a:srgbClr val="171717"/>
                </a:solidFill>
                <a:latin typeface="Segoe UI" panose="020B0502040204020203" pitchFamily="34" charset="0"/>
              </a:rPr>
              <a:t>Step 4. delete Virtual Machine</a:t>
            </a:r>
          </a:p>
          <a:p>
            <a:r>
              <a:rPr lang="en-US" sz="1600" dirty="0">
                <a:solidFill>
                  <a:srgbClr val="171717"/>
                </a:solidFill>
                <a:latin typeface="Segoe UI" panose="020B0502040204020203" pitchFamily="34" charset="0"/>
              </a:rPr>
              <a:t>Step 5 . Logout from Az logout</a:t>
            </a:r>
            <a:endParaRPr lang="en-US" sz="1600" dirty="0"/>
          </a:p>
        </p:txBody>
      </p:sp>
    </p:spTree>
    <p:extLst>
      <p:ext uri="{BB962C8B-B14F-4D97-AF65-F5344CB8AC3E}">
        <p14:creationId xmlns:p14="http://schemas.microsoft.com/office/powerpoint/2010/main" val="399864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7A92-D410-4DE1-AEA0-15FD8710E357}"/>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4317AA26-2676-411D-BC52-81D606BB5732}"/>
              </a:ext>
            </a:extLst>
          </p:cNvPr>
          <p:cNvSpPr txBox="1">
            <a:spLocks/>
          </p:cNvSpPr>
          <p:nvPr/>
        </p:nvSpPr>
        <p:spPr>
          <a:xfrm>
            <a:off x="0" y="13836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rgbClr val="FFC000"/>
                </a:solidFill>
                <a:highlight>
                  <a:srgbClr val="000080"/>
                </a:highlight>
              </a:rPr>
              <a:t>Automation with ARM Templates</a:t>
            </a:r>
          </a:p>
        </p:txBody>
      </p:sp>
      <p:sp>
        <p:nvSpPr>
          <p:cNvPr id="4" name="TextBox 3">
            <a:extLst>
              <a:ext uri="{FF2B5EF4-FFF2-40B4-BE49-F238E27FC236}">
                <a16:creationId xmlns:a16="http://schemas.microsoft.com/office/drawing/2014/main" id="{AB36AACD-9DAD-462A-B139-56C9039B0CA3}"/>
              </a:ext>
            </a:extLst>
          </p:cNvPr>
          <p:cNvSpPr txBox="1"/>
          <p:nvPr/>
        </p:nvSpPr>
        <p:spPr>
          <a:xfrm>
            <a:off x="809932" y="2030831"/>
            <a:ext cx="10537556" cy="1631216"/>
          </a:xfrm>
          <a:prstGeom prst="rect">
            <a:avLst/>
          </a:prstGeom>
          <a:noFill/>
        </p:spPr>
        <p:txBody>
          <a:bodyPr wrap="square" rtlCol="0">
            <a:spAutoFit/>
          </a:bodyPr>
          <a:lstStyle/>
          <a:p>
            <a:r>
              <a:rPr lang="en-US" dirty="0">
                <a:solidFill>
                  <a:srgbClr val="C00000"/>
                </a:solidFill>
              </a:rPr>
              <a:t>Azure Resource Creation using Azure CLI Open Power ISE</a:t>
            </a:r>
          </a:p>
          <a:p>
            <a:endParaRPr lang="en-US" dirty="0">
              <a:solidFill>
                <a:srgbClr val="C00000"/>
              </a:solidFill>
            </a:endParaRP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Login to Azure account with Sign in with Azure CLI , visual </a:t>
            </a:r>
            <a:r>
              <a:rPr lang="en-US" sz="1600" dirty="0" err="1">
                <a:solidFill>
                  <a:srgbClr val="171717"/>
                </a:solidFill>
                <a:latin typeface="Segoe UI" panose="020B0502040204020203" pitchFamily="34" charset="0"/>
              </a:rPr>
              <a:t>Sudio</a:t>
            </a:r>
            <a:r>
              <a:rPr lang="en-US" sz="1600" dirty="0">
                <a:solidFill>
                  <a:srgbClr val="171717"/>
                </a:solidFill>
                <a:latin typeface="Segoe UI" panose="020B0502040204020203" pitchFamily="34" charset="0"/>
              </a:rPr>
              <a:t> code </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Create a resource group </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Create a Storage account</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Create a Virtual machine</a:t>
            </a:r>
          </a:p>
        </p:txBody>
      </p:sp>
      <p:sp>
        <p:nvSpPr>
          <p:cNvPr id="5" name="TextBox 4">
            <a:extLst>
              <a:ext uri="{FF2B5EF4-FFF2-40B4-BE49-F238E27FC236}">
                <a16:creationId xmlns:a16="http://schemas.microsoft.com/office/drawing/2014/main" id="{A4001984-17BC-4E41-AD5F-5193A08526F7}"/>
              </a:ext>
            </a:extLst>
          </p:cNvPr>
          <p:cNvSpPr txBox="1"/>
          <p:nvPr/>
        </p:nvSpPr>
        <p:spPr>
          <a:xfrm>
            <a:off x="781665" y="4011561"/>
            <a:ext cx="10594091" cy="923330"/>
          </a:xfrm>
          <a:prstGeom prst="rect">
            <a:avLst/>
          </a:prstGeom>
          <a:noFill/>
        </p:spPr>
        <p:txBody>
          <a:bodyPr wrap="square" rtlCol="0">
            <a:spAutoFit/>
          </a:bodyPr>
          <a:lstStyle/>
          <a:p>
            <a:r>
              <a:rPr lang="en-US" dirty="0">
                <a:solidFill>
                  <a:srgbClr val="00B0F0"/>
                </a:solidFill>
              </a:rPr>
              <a:t>Pre-Requisites </a:t>
            </a:r>
          </a:p>
          <a:p>
            <a:r>
              <a:rPr lang="en-US" dirty="0"/>
              <a:t>1. Install Microsoft Azure CLI </a:t>
            </a:r>
          </a:p>
          <a:p>
            <a:r>
              <a:rPr lang="en-US" dirty="0"/>
              <a:t>https://docs.microsoft.com/en-us/cli/azure/install-azure-cli-windows?tabs=azure-cli</a:t>
            </a:r>
          </a:p>
        </p:txBody>
      </p:sp>
      <p:sp>
        <p:nvSpPr>
          <p:cNvPr id="6" name="TextBox 5">
            <a:extLst>
              <a:ext uri="{FF2B5EF4-FFF2-40B4-BE49-F238E27FC236}">
                <a16:creationId xmlns:a16="http://schemas.microsoft.com/office/drawing/2014/main" id="{D2CACCBD-747D-41E9-92FA-7D762E953EC8}"/>
              </a:ext>
            </a:extLst>
          </p:cNvPr>
          <p:cNvSpPr txBox="1"/>
          <p:nvPr/>
        </p:nvSpPr>
        <p:spPr>
          <a:xfrm>
            <a:off x="809931" y="870155"/>
            <a:ext cx="9749913" cy="646331"/>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Azure Resource Manager templates are JavaScript Object Notation (JSON) files that define the infrastructure</a:t>
            </a:r>
            <a:endParaRPr lang="en-US" dirty="0"/>
          </a:p>
        </p:txBody>
      </p:sp>
    </p:spTree>
    <p:extLst>
      <p:ext uri="{BB962C8B-B14F-4D97-AF65-F5344CB8AC3E}">
        <p14:creationId xmlns:p14="http://schemas.microsoft.com/office/powerpoint/2010/main" val="35490571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Module 1.7 : Manage hybrid identities</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833019"/>
            <a:ext cx="10489810" cy="3191962"/>
          </a:xfrm>
        </p:spPr>
        <p:txBody>
          <a:bodyPr>
            <a:normAutofit/>
          </a:bodyPr>
          <a:lstStyle/>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storage accounts</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VMs for Windows and Linux </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cloud infrastructure monitoring</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Azure Active Directory</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Implement virtual networking</a:t>
            </a:r>
          </a:p>
          <a:p>
            <a:pPr marL="457200" indent="-457200" algn="l">
              <a:buFont typeface="+mj-lt"/>
              <a:buAutoNum type="arabicPeriod"/>
            </a:pPr>
            <a:r>
              <a:rPr lang="en-US" dirty="0">
                <a:solidFill>
                  <a:schemeClr val="accent3">
                    <a:lumMod val="40000"/>
                    <a:lumOff val="60000"/>
                  </a:schemeClr>
                </a:solidFill>
                <a:latin typeface="Segoe UI" panose="020B0502040204020203" pitchFamily="34" charset="0"/>
              </a:rPr>
              <a:t>Automate deployment and configuration of resources</a:t>
            </a:r>
          </a:p>
          <a:p>
            <a:pPr marL="457200" indent="-457200" algn="l">
              <a:buFont typeface="+mj-lt"/>
              <a:buAutoNum type="arabicPeriod"/>
            </a:pPr>
            <a:r>
              <a:rPr lang="en-US" dirty="0">
                <a:latin typeface="Segoe UI" panose="020B0502040204020203" pitchFamily="34" charset="0"/>
              </a:rPr>
              <a:t>Implement and manage hybrid identities</a:t>
            </a: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Tree>
    <p:extLst>
      <p:ext uri="{BB962C8B-B14F-4D97-AF65-F5344CB8AC3E}">
        <p14:creationId xmlns:p14="http://schemas.microsoft.com/office/powerpoint/2010/main" val="14731420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11C-A8B2-48C5-9B81-A800EE59136B}"/>
              </a:ext>
            </a:extLst>
          </p:cNvPr>
          <p:cNvSpPr>
            <a:spLocks noGrp="1"/>
          </p:cNvSpPr>
          <p:nvPr>
            <p:ph type="ctrTitle"/>
          </p:nvPr>
        </p:nvSpPr>
        <p:spPr>
          <a:xfrm>
            <a:off x="0" y="242322"/>
            <a:ext cx="12192000" cy="525953"/>
          </a:xfrm>
        </p:spPr>
        <p:txBody>
          <a:bodyPr vert="horz" lIns="91440" tIns="45720" rIns="91440" bIns="45720" rtlCol="0" anchor="b">
            <a:normAutofit/>
          </a:bodyPr>
          <a:lstStyle/>
          <a:p>
            <a:r>
              <a:rPr lang="en-US" sz="2500" dirty="0">
                <a:solidFill>
                  <a:schemeClr val="bg1"/>
                </a:solidFill>
                <a:highlight>
                  <a:srgbClr val="000080"/>
                </a:highlight>
              </a:rPr>
              <a:t>Reference </a:t>
            </a:r>
          </a:p>
        </p:txBody>
      </p:sp>
      <p:sp>
        <p:nvSpPr>
          <p:cNvPr id="3" name="Subtitle 2">
            <a:extLst>
              <a:ext uri="{FF2B5EF4-FFF2-40B4-BE49-F238E27FC236}">
                <a16:creationId xmlns:a16="http://schemas.microsoft.com/office/drawing/2014/main" id="{8334B79D-54E4-4382-8ECF-83F678795A5F}"/>
              </a:ext>
            </a:extLst>
          </p:cNvPr>
          <p:cNvSpPr>
            <a:spLocks noGrp="1"/>
          </p:cNvSpPr>
          <p:nvPr>
            <p:ph type="subTitle" idx="1"/>
          </p:nvPr>
        </p:nvSpPr>
        <p:spPr>
          <a:xfrm>
            <a:off x="851095" y="1487146"/>
            <a:ext cx="10489810" cy="3191962"/>
          </a:xfrm>
        </p:spPr>
        <p:txBody>
          <a:bodyPr>
            <a:normAutofit/>
          </a:bodyPr>
          <a:lstStyle/>
          <a:p>
            <a:pPr marL="457200" indent="-457200" algn="l">
              <a:buFont typeface="+mj-lt"/>
              <a:buAutoNum type="arabicPeriod"/>
            </a:pPr>
            <a:r>
              <a:rPr lang="en-US" sz="1500" b="0" i="0" dirty="0">
                <a:solidFill>
                  <a:srgbClr val="171717"/>
                </a:solidFill>
                <a:effectLst/>
                <a:latin typeface="Segoe UI" panose="020B0502040204020203" pitchFamily="34" charset="0"/>
                <a:hlinkClick r:id="rId2"/>
              </a:rPr>
              <a:t>https://docs.microsoft.com/en-us/azure/storage/blobs/</a:t>
            </a:r>
            <a:endParaRPr lang="en-US" sz="1500" b="0" i="0" dirty="0">
              <a:solidFill>
                <a:srgbClr val="171717"/>
              </a:solidFill>
              <a:effectLst/>
              <a:latin typeface="Segoe UI" panose="020B0502040204020203" pitchFamily="34" charset="0"/>
            </a:endParaRPr>
          </a:p>
          <a:p>
            <a:pPr marL="457200" indent="-457200" algn="l">
              <a:buFont typeface="+mj-lt"/>
              <a:buAutoNum type="arabicPeriod"/>
            </a:pPr>
            <a:r>
              <a:rPr lang="en-US" sz="1500" b="0" i="0" dirty="0">
                <a:solidFill>
                  <a:srgbClr val="171717"/>
                </a:solidFill>
                <a:effectLst/>
                <a:latin typeface="Segoe UI" panose="020B0502040204020203" pitchFamily="34" charset="0"/>
                <a:hlinkClick r:id="rId3"/>
              </a:rPr>
              <a:t>https://docs.microsoft.com/en-us/azure/virtual-machines/windows/</a:t>
            </a:r>
            <a:endParaRPr lang="en-US" sz="1500" dirty="0">
              <a:solidFill>
                <a:srgbClr val="171717"/>
              </a:solidFill>
              <a:latin typeface="Segoe UI" panose="020B0502040204020203" pitchFamily="34" charset="0"/>
            </a:endParaRPr>
          </a:p>
          <a:p>
            <a:pPr marL="457200" indent="-457200" algn="l">
              <a:buFont typeface="+mj-lt"/>
              <a:buAutoNum type="arabicPeriod"/>
            </a:pPr>
            <a:endParaRPr lang="en-US" sz="1500" b="0" i="0" dirty="0">
              <a:solidFill>
                <a:srgbClr val="171717"/>
              </a:solidFill>
              <a:effectLst/>
              <a:latin typeface="Segoe UI" panose="020B0502040204020203" pitchFamily="34" charset="0"/>
            </a:endParaRPr>
          </a:p>
          <a:p>
            <a:pPr marL="457200" indent="-457200" algn="l">
              <a:buFont typeface="+mj-lt"/>
              <a:buAutoNum type="arabicPeriod"/>
            </a:pPr>
            <a:endParaRPr lang="en-US" sz="1500" b="0" i="0" dirty="0">
              <a:solidFill>
                <a:srgbClr val="171717"/>
              </a:solidFill>
              <a:effectLst/>
              <a:latin typeface="Segoe UI" panose="020B0502040204020203" pitchFamily="34" charset="0"/>
            </a:endParaRPr>
          </a:p>
        </p:txBody>
      </p:sp>
      <p:sp>
        <p:nvSpPr>
          <p:cNvPr id="5" name="Footer Placeholder 4">
            <a:extLst>
              <a:ext uri="{FF2B5EF4-FFF2-40B4-BE49-F238E27FC236}">
                <a16:creationId xmlns:a16="http://schemas.microsoft.com/office/drawing/2014/main" id="{B4497C56-112F-471B-9664-54F500B9327A}"/>
              </a:ext>
            </a:extLst>
          </p:cNvPr>
          <p:cNvSpPr>
            <a:spLocks noGrp="1"/>
          </p:cNvSpPr>
          <p:nvPr>
            <p:ph type="ftr" sz="quarter" idx="11"/>
          </p:nvPr>
        </p:nvSpPr>
        <p:spPr>
          <a:xfrm>
            <a:off x="0" y="6356350"/>
            <a:ext cx="12192000" cy="365125"/>
          </a:xfrm>
        </p:spPr>
        <p:txBody>
          <a:bodyPr/>
          <a:lstStyle/>
          <a:p>
            <a:r>
              <a:rPr lang="en-US" dirty="0"/>
              <a:t>@Akmet</a:t>
            </a:r>
          </a:p>
        </p:txBody>
      </p:sp>
      <p:sp>
        <p:nvSpPr>
          <p:cNvPr id="4" name="TextBox 3">
            <a:extLst>
              <a:ext uri="{FF2B5EF4-FFF2-40B4-BE49-F238E27FC236}">
                <a16:creationId xmlns:a16="http://schemas.microsoft.com/office/drawing/2014/main" id="{43D1E6A8-B6E2-4F15-A9A3-6D298AE17128}"/>
              </a:ext>
            </a:extLst>
          </p:cNvPr>
          <p:cNvSpPr txBox="1"/>
          <p:nvPr/>
        </p:nvSpPr>
        <p:spPr>
          <a:xfrm>
            <a:off x="1055077" y="5641145"/>
            <a:ext cx="6133514" cy="369332"/>
          </a:xfrm>
          <a:prstGeom prst="rect">
            <a:avLst/>
          </a:prstGeom>
          <a:noFill/>
        </p:spPr>
        <p:txBody>
          <a:bodyPr wrap="square" rtlCol="0">
            <a:spAutoFit/>
          </a:bodyPr>
          <a:lstStyle/>
          <a:p>
            <a:r>
              <a:rPr lang="en-US" dirty="0">
                <a:solidFill>
                  <a:srgbClr val="404040"/>
                </a:solidFill>
                <a:latin typeface="inherit"/>
                <a:ea typeface="Times New Roman" panose="02020603050405020304" pitchFamily="18" charset="0"/>
                <a:cs typeface="Times New Roman" panose="02020603050405020304" pitchFamily="18" charset="0"/>
              </a:rPr>
              <a:t>U</a:t>
            </a:r>
            <a:r>
              <a:rPr lang="en-US" sz="1800" dirty="0">
                <a:solidFill>
                  <a:srgbClr val="404040"/>
                </a:solidFill>
                <a:effectLst/>
                <a:latin typeface="inherit"/>
                <a:ea typeface="Times New Roman" panose="02020603050405020304" pitchFamily="18" charset="0"/>
                <a:cs typeface="Times New Roman" panose="02020603050405020304" pitchFamily="18" charset="0"/>
              </a:rPr>
              <a:t>se case</a:t>
            </a:r>
            <a:endParaRPr lang="en-US" dirty="0"/>
          </a:p>
        </p:txBody>
      </p:sp>
    </p:spTree>
    <p:extLst>
      <p:ext uri="{BB962C8B-B14F-4D97-AF65-F5344CB8AC3E}">
        <p14:creationId xmlns:p14="http://schemas.microsoft.com/office/powerpoint/2010/main" val="179574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01E467-DDBB-44B7-B723-47D9D83A6C3F}"/>
              </a:ext>
            </a:extLst>
          </p:cNvPr>
          <p:cNvSpPr>
            <a:spLocks noGrp="1"/>
          </p:cNvSpPr>
          <p:nvPr>
            <p:ph type="ftr" sz="quarter" idx="11"/>
          </p:nvPr>
        </p:nvSpPr>
        <p:spPr/>
        <p:txBody>
          <a:bodyPr/>
          <a:lstStyle/>
          <a:p>
            <a:r>
              <a:rPr lang="en-US"/>
              <a:t>@Akmet</a:t>
            </a:r>
          </a:p>
        </p:txBody>
      </p:sp>
      <p:sp>
        <p:nvSpPr>
          <p:cNvPr id="3" name="Title 1">
            <a:extLst>
              <a:ext uri="{FF2B5EF4-FFF2-40B4-BE49-F238E27FC236}">
                <a16:creationId xmlns:a16="http://schemas.microsoft.com/office/drawing/2014/main" id="{20B3D8BB-7B1B-4790-8D30-D9F7C58FFA9B}"/>
              </a:ext>
            </a:extLst>
          </p:cNvPr>
          <p:cNvSpPr txBox="1">
            <a:spLocks/>
          </p:cNvSpPr>
          <p:nvPr/>
        </p:nvSpPr>
        <p:spPr>
          <a:xfrm>
            <a:off x="0" y="242322"/>
            <a:ext cx="12192000" cy="5259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highlight>
                  <a:srgbClr val="000080"/>
                </a:highlight>
              </a:rPr>
              <a:t>Check-out </a:t>
            </a:r>
          </a:p>
        </p:txBody>
      </p:sp>
      <p:pic>
        <p:nvPicPr>
          <p:cNvPr id="1026" name="Picture 2">
            <a:extLst>
              <a:ext uri="{FF2B5EF4-FFF2-40B4-BE49-F238E27FC236}">
                <a16:creationId xmlns:a16="http://schemas.microsoft.com/office/drawing/2014/main" id="{EFA1715A-75A2-4ED3-8282-6E723BD9E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 y="2712819"/>
            <a:ext cx="9391650" cy="35450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CB3C143-1AE3-4D4B-BAAB-D42D48336B49}"/>
              </a:ext>
            </a:extLst>
          </p:cNvPr>
          <p:cNvSpPr txBox="1"/>
          <p:nvPr/>
        </p:nvSpPr>
        <p:spPr>
          <a:xfrm>
            <a:off x="1012874" y="1078638"/>
            <a:ext cx="10607040"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303B"/>
                </a:solidFill>
                <a:effectLst/>
                <a:latin typeface="sf pro text"/>
              </a:rPr>
              <a:t>Question 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sf pro text"/>
              </a:rPr>
              <a:t>You have an Azure storage account named "StorageAccount1". You have gone ahead and created the following Shared Access Signature:</a:t>
            </a:r>
          </a:p>
          <a:p>
            <a:pPr marL="0" marR="0" lvl="0" indent="0" algn="l" defTabSz="914400" rtl="0" eaLnBrk="0" fontAlgn="b" latinLnBrk="0" hangingPunct="0">
              <a:lnSpc>
                <a:spcPct val="100000"/>
              </a:lnSpc>
              <a:spcBef>
                <a:spcPct val="0"/>
              </a:spcBef>
              <a:spcAft>
                <a:spcPct val="0"/>
              </a:spcAft>
              <a:buClrTx/>
              <a:buSzTx/>
              <a:buFontTx/>
              <a:buNone/>
              <a:tabLst/>
            </a:pPr>
            <a:r>
              <a:rPr lang="en-US" b="1" i="0" dirty="0">
                <a:solidFill>
                  <a:srgbClr val="29303B"/>
                </a:solidFill>
                <a:effectLst/>
                <a:latin typeface="sf pro text"/>
              </a:rPr>
              <a:t>With the Shared Access Signature, could you access all the containers in the storage account on the 27th of June 2020 at 5:00:00 PM?</a:t>
            </a:r>
            <a:endParaRPr lang="en-US" dirty="0"/>
          </a:p>
        </p:txBody>
      </p:sp>
    </p:spTree>
    <p:extLst>
      <p:ext uri="{BB962C8B-B14F-4D97-AF65-F5344CB8AC3E}">
        <p14:creationId xmlns:p14="http://schemas.microsoft.com/office/powerpoint/2010/main" val="341870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6F2B05-F9D7-4A2D-8E87-7B1EE3F00475}"/>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E1610281-C78F-4303-A1E9-56193D91F7A5}"/>
              </a:ext>
            </a:extLst>
          </p:cNvPr>
          <p:cNvSpPr txBox="1"/>
          <p:nvPr/>
        </p:nvSpPr>
        <p:spPr>
          <a:xfrm>
            <a:off x="1589649" y="1055077"/>
            <a:ext cx="9397219" cy="1200329"/>
          </a:xfrm>
          <a:prstGeom prst="rect">
            <a:avLst/>
          </a:prstGeom>
          <a:noFill/>
        </p:spPr>
        <p:txBody>
          <a:bodyPr wrap="square" rtlCol="0">
            <a:spAutoFit/>
          </a:bodyPr>
          <a:lstStyle/>
          <a:p>
            <a:r>
              <a:rPr lang="en-US" b="0" i="0" dirty="0">
                <a:solidFill>
                  <a:srgbClr val="29303B"/>
                </a:solidFill>
                <a:effectLst/>
                <a:latin typeface="sf pro text"/>
              </a:rPr>
              <a:t>Question 2:</a:t>
            </a:r>
          </a:p>
          <a:p>
            <a:r>
              <a:rPr lang="en-US" b="1" i="0" dirty="0">
                <a:solidFill>
                  <a:srgbClr val="29303B"/>
                </a:solidFill>
                <a:effectLst/>
                <a:latin typeface="sf pro text"/>
              </a:rPr>
              <a:t>You have several storage accounts defined as part of your subscription. What replication kind provides 6 copies of data?</a:t>
            </a:r>
          </a:p>
          <a:p>
            <a:endParaRPr lang="en-US" dirty="0"/>
          </a:p>
        </p:txBody>
      </p:sp>
      <p:pic>
        <p:nvPicPr>
          <p:cNvPr id="5" name="Picture 4">
            <a:extLst>
              <a:ext uri="{FF2B5EF4-FFF2-40B4-BE49-F238E27FC236}">
                <a16:creationId xmlns:a16="http://schemas.microsoft.com/office/drawing/2014/main" id="{17982DB3-AB22-4410-BAB4-0CAB32B4AAD9}"/>
              </a:ext>
            </a:extLst>
          </p:cNvPr>
          <p:cNvPicPr>
            <a:picLocks noChangeAspect="1"/>
          </p:cNvPicPr>
          <p:nvPr/>
        </p:nvPicPr>
        <p:blipFill>
          <a:blip r:embed="rId2"/>
          <a:stretch>
            <a:fillRect/>
          </a:stretch>
        </p:blipFill>
        <p:spPr>
          <a:xfrm>
            <a:off x="1947862" y="2255406"/>
            <a:ext cx="4181475" cy="3124200"/>
          </a:xfrm>
          <a:prstGeom prst="rect">
            <a:avLst/>
          </a:prstGeom>
        </p:spPr>
      </p:pic>
    </p:spTree>
    <p:extLst>
      <p:ext uri="{BB962C8B-B14F-4D97-AF65-F5344CB8AC3E}">
        <p14:creationId xmlns:p14="http://schemas.microsoft.com/office/powerpoint/2010/main" val="151859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CEDC1F-BA5B-454F-BC4E-79BF9CFF1534}"/>
              </a:ext>
            </a:extLst>
          </p:cNvPr>
          <p:cNvSpPr>
            <a:spLocks noGrp="1"/>
          </p:cNvSpPr>
          <p:nvPr>
            <p:ph type="ftr" sz="quarter" idx="11"/>
          </p:nvPr>
        </p:nvSpPr>
        <p:spPr/>
        <p:txBody>
          <a:bodyPr/>
          <a:lstStyle/>
          <a:p>
            <a:r>
              <a:rPr lang="en-US"/>
              <a:t>@Akmet</a:t>
            </a:r>
          </a:p>
        </p:txBody>
      </p:sp>
      <p:sp>
        <p:nvSpPr>
          <p:cNvPr id="3" name="TextBox 2">
            <a:extLst>
              <a:ext uri="{FF2B5EF4-FFF2-40B4-BE49-F238E27FC236}">
                <a16:creationId xmlns:a16="http://schemas.microsoft.com/office/drawing/2014/main" id="{4915FCBF-0E6E-4C05-923F-4CC42A893DE4}"/>
              </a:ext>
            </a:extLst>
          </p:cNvPr>
          <p:cNvSpPr txBox="1"/>
          <p:nvPr/>
        </p:nvSpPr>
        <p:spPr>
          <a:xfrm>
            <a:off x="1083211" y="1181686"/>
            <a:ext cx="10677379" cy="1477328"/>
          </a:xfrm>
          <a:prstGeom prst="rect">
            <a:avLst/>
          </a:prstGeom>
          <a:noFill/>
        </p:spPr>
        <p:txBody>
          <a:bodyPr wrap="square" rtlCol="0">
            <a:spAutoFit/>
          </a:bodyPr>
          <a:lstStyle/>
          <a:p>
            <a:r>
              <a:rPr lang="en-US" b="0" i="0" dirty="0">
                <a:solidFill>
                  <a:srgbClr val="29303B"/>
                </a:solidFill>
                <a:effectLst/>
                <a:latin typeface="sf pro text"/>
              </a:rPr>
              <a:t>Question 3:</a:t>
            </a:r>
          </a:p>
          <a:p>
            <a:r>
              <a:rPr lang="en-US" b="1" i="0" dirty="0">
                <a:solidFill>
                  <a:srgbClr val="29303B"/>
                </a:solidFill>
                <a:effectLst/>
                <a:latin typeface="sf pro text"/>
              </a:rPr>
              <a:t>A company has set up a storage account in Azure. They need to ensure that only devices within the IP address range of 141.100.1.0 to 141.100.1.254 has access to the storage account. Which of the following area of the storage account must you configure this setting?</a:t>
            </a:r>
          </a:p>
          <a:p>
            <a:endParaRPr lang="en-US" dirty="0"/>
          </a:p>
        </p:txBody>
      </p:sp>
      <p:pic>
        <p:nvPicPr>
          <p:cNvPr id="5" name="Picture 4">
            <a:extLst>
              <a:ext uri="{FF2B5EF4-FFF2-40B4-BE49-F238E27FC236}">
                <a16:creationId xmlns:a16="http://schemas.microsoft.com/office/drawing/2014/main" id="{8EFD9709-2402-4B5C-9EAC-FFDD0D5AE5D9}"/>
              </a:ext>
            </a:extLst>
          </p:cNvPr>
          <p:cNvPicPr>
            <a:picLocks noChangeAspect="1"/>
          </p:cNvPicPr>
          <p:nvPr/>
        </p:nvPicPr>
        <p:blipFill>
          <a:blip r:embed="rId2"/>
          <a:stretch>
            <a:fillRect/>
          </a:stretch>
        </p:blipFill>
        <p:spPr>
          <a:xfrm>
            <a:off x="1477547" y="2659014"/>
            <a:ext cx="2990850" cy="3114675"/>
          </a:xfrm>
          <a:prstGeom prst="rect">
            <a:avLst/>
          </a:prstGeom>
        </p:spPr>
      </p:pic>
    </p:spTree>
    <p:extLst>
      <p:ext uri="{BB962C8B-B14F-4D97-AF65-F5344CB8AC3E}">
        <p14:creationId xmlns:p14="http://schemas.microsoft.com/office/powerpoint/2010/main" val="3303162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13558</TotalTime>
  <Words>5615</Words>
  <Application>Microsoft Office PowerPoint</Application>
  <PresentationFormat>Widescreen</PresentationFormat>
  <Paragraphs>552</Paragraphs>
  <Slides>69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az_ea_font</vt:lpstr>
      <vt:lpstr>Calibri</vt:lpstr>
      <vt:lpstr>Calibri Light</vt:lpstr>
      <vt:lpstr>Google Sans</vt:lpstr>
      <vt:lpstr>inherit</vt:lpstr>
      <vt:lpstr>Segoe UI</vt:lpstr>
      <vt:lpstr>sf pro text</vt:lpstr>
      <vt:lpstr>SFMono-Regular</vt:lpstr>
      <vt:lpstr>Wingdings</vt:lpstr>
      <vt:lpstr>Office Theme</vt:lpstr>
      <vt:lpstr>PowerPoint Presentation</vt:lpstr>
      <vt:lpstr>Module 1.1 : Implement and Monitor an Azure Infrastructure</vt:lpstr>
      <vt:lpstr>PowerPoint Presentation</vt:lpstr>
      <vt:lpstr>PowerPoint Presentation</vt:lpstr>
      <vt:lpstr>Storage accounts</vt:lpstr>
      <vt:lpstr>Storage accounts - Access Tires</vt:lpstr>
      <vt:lpstr>PowerPoint Presentation</vt:lpstr>
      <vt:lpstr>PowerPoint Presentation</vt:lpstr>
      <vt:lpstr>PowerPoint Presentation</vt:lpstr>
      <vt:lpstr>PowerPoint Presentation</vt:lpstr>
      <vt:lpstr>PowerPoint Presentation</vt:lpstr>
      <vt:lpstr>Module 1.2 : Implement and Monitor an Azure Infrastructure</vt:lpstr>
      <vt:lpstr>PowerPoint Presentation</vt:lpstr>
      <vt:lpstr>Azure Virtual Machine</vt:lpstr>
      <vt:lpstr>Azure Virtual Machine NSG</vt:lpstr>
      <vt:lpstr>PowerPoint Presentation</vt:lpstr>
      <vt:lpstr>Azure Virtual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1.3 : Implement and Monitor an Azure Infrastructure</vt:lpstr>
      <vt:lpstr>Azure monitoring</vt:lpstr>
      <vt:lpstr>PowerPoint Presentation</vt:lpstr>
      <vt:lpstr>PowerPoint Presentation</vt:lpstr>
      <vt:lpstr>PowerPoint Presentation</vt:lpstr>
      <vt:lpstr>PowerPoint Presentation</vt:lpstr>
      <vt:lpstr>Module 1.4 : Implement and Monitor an Azure Infrastructure</vt:lpstr>
      <vt:lpstr>Azure Active Directory</vt:lpstr>
      <vt:lpstr>PowerPoint Presentation</vt:lpstr>
      <vt:lpstr>PowerPoint Presentation</vt:lpstr>
      <vt:lpstr>PowerPoint Presentation</vt:lpstr>
      <vt:lpstr>PowerPoint Presentation</vt:lpstr>
      <vt:lpstr>Azure Active Directory Terminology</vt:lpstr>
      <vt:lpstr>PowerPoint Presentation</vt:lpstr>
      <vt:lpstr>PowerPoint Presentation</vt:lpstr>
      <vt:lpstr>PowerPoint Presentation</vt:lpstr>
      <vt:lpstr>PowerPoint Presentation</vt:lpstr>
      <vt:lpstr>PowerPoint Presentation</vt:lpstr>
      <vt:lpstr>PowerPoint Presentation</vt:lpstr>
      <vt:lpstr>Module 1.4 : Azure Active Directory</vt:lpstr>
      <vt:lpstr>PowerPoint Presentation</vt:lpstr>
      <vt:lpstr>PowerPoint Presentation</vt:lpstr>
      <vt:lpstr>PowerPoint Presentation</vt:lpstr>
      <vt:lpstr>PowerPoint Presentation</vt:lpstr>
      <vt:lpstr>Module 1.5 : Virtual Networking</vt:lpstr>
      <vt:lpstr>Azure Virtual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1.6 : Automatic  deployment</vt:lpstr>
      <vt:lpstr>PowerPoint Presentation</vt:lpstr>
      <vt:lpstr>PowerPoint Presentation</vt:lpstr>
      <vt:lpstr>PowerPoint Presentation</vt:lpstr>
      <vt:lpstr>PowerPoint Presentation</vt:lpstr>
      <vt:lpstr>PowerPoint Presentation</vt:lpstr>
      <vt:lpstr>PowerPoint Presentation</vt:lpstr>
      <vt:lpstr>Module 1.7 : Manage hybrid identities</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Venkateswarlu Aduru</dc:creator>
  <cp:lastModifiedBy>Aduru, Venkateswarlu (Contractor)</cp:lastModifiedBy>
  <cp:revision>184</cp:revision>
  <dcterms:created xsi:type="dcterms:W3CDTF">2020-12-13T08:07:36Z</dcterms:created>
  <dcterms:modified xsi:type="dcterms:W3CDTF">2020-12-22T18:53:12Z</dcterms:modified>
</cp:coreProperties>
</file>