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73" r:id="rId4"/>
    <p:sldId id="276" r:id="rId5"/>
    <p:sldId id="264" r:id="rId6"/>
    <p:sldId id="265" r:id="rId7"/>
    <p:sldId id="266" r:id="rId8"/>
    <p:sldId id="267" r:id="rId9"/>
    <p:sldId id="271" r:id="rId10"/>
    <p:sldId id="268" r:id="rId11"/>
    <p:sldId id="269" r:id="rId12"/>
    <p:sldId id="270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.png"/><Relationship Id="rId7" Type="http://schemas.openxmlformats.org/officeDocument/2006/relationships/image" Target="../media/image71.png"/><Relationship Id="rId2" Type="http://schemas.openxmlformats.org/officeDocument/2006/relationships/image" Target="../media/image2.svg"/><Relationship Id="rId1" Type="http://schemas.openxmlformats.org/officeDocument/2006/relationships/image" Target="../media/image111.png"/><Relationship Id="rId6" Type="http://schemas.openxmlformats.org/officeDocument/2006/relationships/image" Target="../media/image6.svg"/><Relationship Id="rId5" Type="http://schemas.openxmlformats.org/officeDocument/2006/relationships/image" Target="../media/image5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3BA56-D975-40FD-A07D-A086D8BEC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0E5F71-A8A2-4B37-9F87-8FF7F98C740A}">
      <dgm:prSet/>
      <dgm:spPr/>
      <dgm:t>
        <a:bodyPr/>
        <a:lstStyle/>
        <a:p>
          <a:r>
            <a:rPr lang="en-US" b="0" i="0" baseline="0"/>
            <a:t>Subject matter expertise implementing, managing, and monitoring an organization’s Microsoft Azure environment..</a:t>
          </a:r>
        </a:p>
      </dgm:t>
    </dgm:pt>
    <dgm:pt modelId="{47EDCA75-FA43-4A40-8F00-BC610567185F}" type="parTrans" cxnId="{4223E5D4-9AF6-4AA8-8A34-14291BD0A16E}">
      <dgm:prSet/>
      <dgm:spPr/>
      <dgm:t>
        <a:bodyPr/>
        <a:lstStyle/>
        <a:p>
          <a:endParaRPr lang="en-US"/>
        </a:p>
      </dgm:t>
    </dgm:pt>
    <dgm:pt modelId="{0BEB9612-968A-43A0-BBE3-C91C3E46AE57}" type="sibTrans" cxnId="{4223E5D4-9AF6-4AA8-8A34-14291BD0A16E}">
      <dgm:prSet/>
      <dgm:spPr/>
      <dgm:t>
        <a:bodyPr/>
        <a:lstStyle/>
        <a:p>
          <a:endParaRPr lang="en-US"/>
        </a:p>
      </dgm:t>
    </dgm:pt>
    <dgm:pt modelId="{C87CE248-54C5-40A2-A89F-F7A1498EE920}">
      <dgm:prSet/>
      <dgm:spPr/>
      <dgm:t>
        <a:bodyPr/>
        <a:lstStyle/>
        <a:p>
          <a:r>
            <a:rPr lang="en-US" b="0" i="0"/>
            <a:t>An Azure Administrator often serves as part of a larger team dedicated to implementing your organization's cloud infrastructure.</a:t>
          </a:r>
        </a:p>
      </dgm:t>
    </dgm:pt>
    <dgm:pt modelId="{9AFE23B3-0E98-4B62-A202-A381CF4EA79F}" type="parTrans" cxnId="{ACEAEC49-058F-4573-9631-203D4852B5BA}">
      <dgm:prSet/>
      <dgm:spPr/>
      <dgm:t>
        <a:bodyPr/>
        <a:lstStyle/>
        <a:p>
          <a:endParaRPr lang="en-US"/>
        </a:p>
      </dgm:t>
    </dgm:pt>
    <dgm:pt modelId="{F239D995-1D4B-424C-81D2-6923D0FCF295}" type="sibTrans" cxnId="{ACEAEC49-058F-4573-9631-203D4852B5BA}">
      <dgm:prSet/>
      <dgm:spPr/>
      <dgm:t>
        <a:bodyPr/>
        <a:lstStyle/>
        <a:p>
          <a:endParaRPr lang="en-US"/>
        </a:p>
      </dgm:t>
    </dgm:pt>
    <dgm:pt modelId="{1EE91E20-E928-4793-A1B6-BDC35091F694}">
      <dgm:prSet/>
      <dgm:spPr/>
      <dgm:t>
        <a:bodyPr/>
        <a:lstStyle/>
        <a:p>
          <a:r>
            <a:rPr lang="en-US" b="0" i="0" baseline="0"/>
            <a:t>Azure knowledge domains: administration, development, or DevOps.</a:t>
          </a:r>
        </a:p>
      </dgm:t>
    </dgm:pt>
    <dgm:pt modelId="{A7EEBB6B-09E5-4D35-9C84-D93401539A25}" type="parTrans" cxnId="{1503A1F8-F0ED-439D-A404-E36A14D9127E}">
      <dgm:prSet/>
      <dgm:spPr/>
      <dgm:t>
        <a:bodyPr/>
        <a:lstStyle/>
        <a:p>
          <a:endParaRPr lang="en-US"/>
        </a:p>
      </dgm:t>
    </dgm:pt>
    <dgm:pt modelId="{59E61BE8-3D23-4B18-8ED4-E31773DA42B3}" type="sibTrans" cxnId="{1503A1F8-F0ED-439D-A404-E36A14D9127E}">
      <dgm:prSet/>
      <dgm:spPr/>
      <dgm:t>
        <a:bodyPr/>
        <a:lstStyle/>
        <a:p>
          <a:endParaRPr lang="en-US"/>
        </a:p>
      </dgm:t>
    </dgm:pt>
    <dgm:pt modelId="{80CEE244-1894-4D87-997A-0B43787AC998}">
      <dgm:prSet/>
      <dgm:spPr/>
      <dgm:t>
        <a:bodyPr/>
        <a:lstStyle/>
        <a:p>
          <a:r>
            <a:rPr lang="en-US"/>
            <a:t>Pre-Requisites : </a:t>
          </a:r>
          <a:r>
            <a:rPr lang="en-US" b="0" i="0"/>
            <a:t>PowerShell, Azure CLI, Azure portal, and Azure Resource Manager templates</a:t>
          </a:r>
          <a:endParaRPr lang="en-US"/>
        </a:p>
      </dgm:t>
    </dgm:pt>
    <dgm:pt modelId="{3D0E3352-8021-48C6-8114-8ADB4267C539}" type="parTrans" cxnId="{9B348495-9A0E-4478-9F1F-6771D6570A7E}">
      <dgm:prSet/>
      <dgm:spPr/>
      <dgm:t>
        <a:bodyPr/>
        <a:lstStyle/>
        <a:p>
          <a:endParaRPr lang="en-US"/>
        </a:p>
      </dgm:t>
    </dgm:pt>
    <dgm:pt modelId="{93E2C158-9B5D-4454-BF4E-EE2A0B738E4E}" type="sibTrans" cxnId="{9B348495-9A0E-4478-9F1F-6771D6570A7E}">
      <dgm:prSet/>
      <dgm:spPr/>
      <dgm:t>
        <a:bodyPr/>
        <a:lstStyle/>
        <a:p>
          <a:endParaRPr lang="en-US"/>
        </a:p>
      </dgm:t>
    </dgm:pt>
    <dgm:pt modelId="{5E4A0498-6C25-4264-A34F-D89D41FC25AF}" type="pres">
      <dgm:prSet presAssocID="{5FD3BA56-D975-40FD-A07D-A086D8BEC8E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E9A8DD8-6FF7-4A89-8B1F-12946781A856}" type="pres">
      <dgm:prSet presAssocID="{450E5F71-A8A2-4B37-9F87-8FF7F98C740A}" presName="compNode" presStyleCnt="0"/>
      <dgm:spPr/>
    </dgm:pt>
    <dgm:pt modelId="{25DCFD2F-4FFD-4BCD-B5AE-4FB513A1B5B3}" type="pres">
      <dgm:prSet presAssocID="{450E5F71-A8A2-4B37-9F87-8FF7F98C740A}" presName="bgRect" presStyleLbl="bgShp" presStyleIdx="0" presStyleCnt="4"/>
      <dgm:spPr/>
    </dgm:pt>
    <dgm:pt modelId="{EDB8B37A-155D-4446-BDCA-92E69F95CAE0}" type="pres">
      <dgm:prSet presAssocID="{450E5F71-A8A2-4B37-9F87-8FF7F98C74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Teacher"/>
        </a:ext>
      </dgm:extLst>
    </dgm:pt>
    <dgm:pt modelId="{2FC9BBA3-1268-447A-8E58-104EE5D56C75}" type="pres">
      <dgm:prSet presAssocID="{450E5F71-A8A2-4B37-9F87-8FF7F98C740A}" presName="spaceRect" presStyleCnt="0"/>
      <dgm:spPr/>
    </dgm:pt>
    <dgm:pt modelId="{BD36C782-1B10-440F-87BC-8F0ADA1169A6}" type="pres">
      <dgm:prSet presAssocID="{450E5F71-A8A2-4B37-9F87-8FF7F98C740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1A775C4-640F-481C-BB63-3871BBAFE82E}" type="pres">
      <dgm:prSet presAssocID="{0BEB9612-968A-43A0-BBE3-C91C3E46AE57}" presName="sibTrans" presStyleCnt="0"/>
      <dgm:spPr/>
    </dgm:pt>
    <dgm:pt modelId="{E2ABDF97-1B70-495F-A1FB-B59A131AAE34}" type="pres">
      <dgm:prSet presAssocID="{C87CE248-54C5-40A2-A89F-F7A1498EE920}" presName="compNode" presStyleCnt="0"/>
      <dgm:spPr/>
    </dgm:pt>
    <dgm:pt modelId="{AAE22062-744D-4FC4-93FF-2B1267B7C5EE}" type="pres">
      <dgm:prSet presAssocID="{C87CE248-54C5-40A2-A89F-F7A1498EE920}" presName="bgRect" presStyleLbl="bgShp" presStyleIdx="1" presStyleCnt="4"/>
      <dgm:spPr/>
    </dgm:pt>
    <dgm:pt modelId="{10D1C97F-BCAB-40C3-A116-E1A03821314A}" type="pres">
      <dgm:prSet presAssocID="{C87CE248-54C5-40A2-A89F-F7A1498EE9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Syncing Cloud"/>
        </a:ext>
      </dgm:extLst>
    </dgm:pt>
    <dgm:pt modelId="{5314C5BE-8CC0-4600-8D4C-82D5F012333B}" type="pres">
      <dgm:prSet presAssocID="{C87CE248-54C5-40A2-A89F-F7A1498EE920}" presName="spaceRect" presStyleCnt="0"/>
      <dgm:spPr/>
    </dgm:pt>
    <dgm:pt modelId="{D059A62A-7661-47CC-9F2B-635115F1CFA1}" type="pres">
      <dgm:prSet presAssocID="{C87CE248-54C5-40A2-A89F-F7A1498EE920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D933696-769E-46F5-AB65-80B5498DED65}" type="pres">
      <dgm:prSet presAssocID="{F239D995-1D4B-424C-81D2-6923D0FCF295}" presName="sibTrans" presStyleCnt="0"/>
      <dgm:spPr/>
    </dgm:pt>
    <dgm:pt modelId="{51AC3FA3-AF91-4CE2-9D04-C18EF4EB0A17}" type="pres">
      <dgm:prSet presAssocID="{1EE91E20-E928-4793-A1B6-BDC35091F694}" presName="compNode" presStyleCnt="0"/>
      <dgm:spPr/>
    </dgm:pt>
    <dgm:pt modelId="{236C060E-9E75-4EA8-8026-FF4899D16B1A}" type="pres">
      <dgm:prSet presAssocID="{1EE91E20-E928-4793-A1B6-BDC35091F694}" presName="bgRect" presStyleLbl="bgShp" presStyleIdx="2" presStyleCnt="4"/>
      <dgm:spPr/>
    </dgm:pt>
    <dgm:pt modelId="{6F5B64B7-A934-43DC-A8B4-043B9CC28CAC}" type="pres">
      <dgm:prSet presAssocID="{1EE91E20-E928-4793-A1B6-BDC35091F6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Processor"/>
        </a:ext>
      </dgm:extLst>
    </dgm:pt>
    <dgm:pt modelId="{43756515-8B6E-40ED-A937-EA74216194C0}" type="pres">
      <dgm:prSet presAssocID="{1EE91E20-E928-4793-A1B6-BDC35091F694}" presName="spaceRect" presStyleCnt="0"/>
      <dgm:spPr/>
    </dgm:pt>
    <dgm:pt modelId="{35070636-767F-424E-A538-BE0E63D674C6}" type="pres">
      <dgm:prSet presAssocID="{1EE91E20-E928-4793-A1B6-BDC35091F694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244237-9401-401C-9736-DB92A4E3A280}" type="pres">
      <dgm:prSet presAssocID="{59E61BE8-3D23-4B18-8ED4-E31773DA42B3}" presName="sibTrans" presStyleCnt="0"/>
      <dgm:spPr/>
    </dgm:pt>
    <dgm:pt modelId="{DADD5E77-34FB-4CEC-B732-FC8EB9100965}" type="pres">
      <dgm:prSet presAssocID="{80CEE244-1894-4D87-997A-0B43787AC998}" presName="compNode" presStyleCnt="0"/>
      <dgm:spPr/>
    </dgm:pt>
    <dgm:pt modelId="{93164D71-95AD-4D50-8F0A-0D3C2297C0AC}" type="pres">
      <dgm:prSet presAssocID="{80CEE244-1894-4D87-997A-0B43787AC998}" presName="bgRect" presStyleLbl="bgShp" presStyleIdx="3" presStyleCnt="4"/>
      <dgm:spPr/>
    </dgm:pt>
    <dgm:pt modelId="{0520071C-F32A-4AB7-B0CB-101ED0257CE8}" type="pres">
      <dgm:prSet presAssocID="{80CEE244-1894-4D87-997A-0B43787AC9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loud"/>
        </a:ext>
      </dgm:extLst>
    </dgm:pt>
    <dgm:pt modelId="{A74B888E-486C-49F3-8281-A7FBF63E417A}" type="pres">
      <dgm:prSet presAssocID="{80CEE244-1894-4D87-997A-0B43787AC998}" presName="spaceRect" presStyleCnt="0"/>
      <dgm:spPr/>
    </dgm:pt>
    <dgm:pt modelId="{1B6D4C0D-9F2F-4E51-96A8-9740CD84720A}" type="pres">
      <dgm:prSet presAssocID="{80CEE244-1894-4D87-997A-0B43787AC99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AF29529A-E134-4337-948F-D5C253AA8232}" type="presOf" srcId="{5FD3BA56-D975-40FD-A07D-A086D8BEC8E2}" destId="{5E4A0498-6C25-4264-A34F-D89D41FC25AF}" srcOrd="0" destOrd="0" presId="urn:microsoft.com/office/officeart/2018/2/layout/IconVerticalSolidList"/>
    <dgm:cxn modelId="{9B348495-9A0E-4478-9F1F-6771D6570A7E}" srcId="{5FD3BA56-D975-40FD-A07D-A086D8BEC8E2}" destId="{80CEE244-1894-4D87-997A-0B43787AC998}" srcOrd="3" destOrd="0" parTransId="{3D0E3352-8021-48C6-8114-8ADB4267C539}" sibTransId="{93E2C158-9B5D-4454-BF4E-EE2A0B738E4E}"/>
    <dgm:cxn modelId="{4223E5D4-9AF6-4AA8-8A34-14291BD0A16E}" srcId="{5FD3BA56-D975-40FD-A07D-A086D8BEC8E2}" destId="{450E5F71-A8A2-4B37-9F87-8FF7F98C740A}" srcOrd="0" destOrd="0" parTransId="{47EDCA75-FA43-4A40-8F00-BC610567185F}" sibTransId="{0BEB9612-968A-43A0-BBE3-C91C3E46AE57}"/>
    <dgm:cxn modelId="{ACEAEC49-058F-4573-9631-203D4852B5BA}" srcId="{5FD3BA56-D975-40FD-A07D-A086D8BEC8E2}" destId="{C87CE248-54C5-40A2-A89F-F7A1498EE920}" srcOrd="1" destOrd="0" parTransId="{9AFE23B3-0E98-4B62-A202-A381CF4EA79F}" sibTransId="{F239D995-1D4B-424C-81D2-6923D0FCF295}"/>
    <dgm:cxn modelId="{80850ACE-7404-4D9E-8E33-991A5D8CF3BA}" type="presOf" srcId="{C87CE248-54C5-40A2-A89F-F7A1498EE920}" destId="{D059A62A-7661-47CC-9F2B-635115F1CFA1}" srcOrd="0" destOrd="0" presId="urn:microsoft.com/office/officeart/2018/2/layout/IconVerticalSolidList"/>
    <dgm:cxn modelId="{1503A1F8-F0ED-439D-A404-E36A14D9127E}" srcId="{5FD3BA56-D975-40FD-A07D-A086D8BEC8E2}" destId="{1EE91E20-E928-4793-A1B6-BDC35091F694}" srcOrd="2" destOrd="0" parTransId="{A7EEBB6B-09E5-4D35-9C84-D93401539A25}" sibTransId="{59E61BE8-3D23-4B18-8ED4-E31773DA42B3}"/>
    <dgm:cxn modelId="{AA982F0C-17CD-4614-8DB0-9D51C7D9B5E0}" type="presOf" srcId="{450E5F71-A8A2-4B37-9F87-8FF7F98C740A}" destId="{BD36C782-1B10-440F-87BC-8F0ADA1169A6}" srcOrd="0" destOrd="0" presId="urn:microsoft.com/office/officeart/2018/2/layout/IconVerticalSolidList"/>
    <dgm:cxn modelId="{48960428-8840-4638-8BED-0178C223504E}" type="presOf" srcId="{80CEE244-1894-4D87-997A-0B43787AC998}" destId="{1B6D4C0D-9F2F-4E51-96A8-9740CD84720A}" srcOrd="0" destOrd="0" presId="urn:microsoft.com/office/officeart/2018/2/layout/IconVerticalSolidList"/>
    <dgm:cxn modelId="{131866FB-A07D-4E32-AE0B-507345151252}" type="presOf" srcId="{1EE91E20-E928-4793-A1B6-BDC35091F694}" destId="{35070636-767F-424E-A538-BE0E63D674C6}" srcOrd="0" destOrd="0" presId="urn:microsoft.com/office/officeart/2018/2/layout/IconVerticalSolidList"/>
    <dgm:cxn modelId="{806411F7-2E42-44CA-9D47-52D09BA1793A}" type="presParOf" srcId="{5E4A0498-6C25-4264-A34F-D89D41FC25AF}" destId="{5E9A8DD8-6FF7-4A89-8B1F-12946781A856}" srcOrd="0" destOrd="0" presId="urn:microsoft.com/office/officeart/2018/2/layout/IconVerticalSolidList"/>
    <dgm:cxn modelId="{85B730D3-1574-4EBE-9266-89C8D464E7DF}" type="presParOf" srcId="{5E9A8DD8-6FF7-4A89-8B1F-12946781A856}" destId="{25DCFD2F-4FFD-4BCD-B5AE-4FB513A1B5B3}" srcOrd="0" destOrd="0" presId="urn:microsoft.com/office/officeart/2018/2/layout/IconVerticalSolidList"/>
    <dgm:cxn modelId="{15B69D4D-674F-4F7D-924A-0477F568B6A1}" type="presParOf" srcId="{5E9A8DD8-6FF7-4A89-8B1F-12946781A856}" destId="{EDB8B37A-155D-4446-BDCA-92E69F95CAE0}" srcOrd="1" destOrd="0" presId="urn:microsoft.com/office/officeart/2018/2/layout/IconVerticalSolidList"/>
    <dgm:cxn modelId="{1D7EA9D3-5D21-4623-98F8-D357F635D444}" type="presParOf" srcId="{5E9A8DD8-6FF7-4A89-8B1F-12946781A856}" destId="{2FC9BBA3-1268-447A-8E58-104EE5D56C75}" srcOrd="2" destOrd="0" presId="urn:microsoft.com/office/officeart/2018/2/layout/IconVerticalSolidList"/>
    <dgm:cxn modelId="{C917C057-948B-4170-A300-82599450279C}" type="presParOf" srcId="{5E9A8DD8-6FF7-4A89-8B1F-12946781A856}" destId="{BD36C782-1B10-440F-87BC-8F0ADA1169A6}" srcOrd="3" destOrd="0" presId="urn:microsoft.com/office/officeart/2018/2/layout/IconVerticalSolidList"/>
    <dgm:cxn modelId="{1D4E4EE1-7CF0-4297-AEFA-A994630B4B57}" type="presParOf" srcId="{5E4A0498-6C25-4264-A34F-D89D41FC25AF}" destId="{91A775C4-640F-481C-BB63-3871BBAFE82E}" srcOrd="1" destOrd="0" presId="urn:microsoft.com/office/officeart/2018/2/layout/IconVerticalSolidList"/>
    <dgm:cxn modelId="{98284A71-FF8A-4894-978E-575C872264B5}" type="presParOf" srcId="{5E4A0498-6C25-4264-A34F-D89D41FC25AF}" destId="{E2ABDF97-1B70-495F-A1FB-B59A131AAE34}" srcOrd="2" destOrd="0" presId="urn:microsoft.com/office/officeart/2018/2/layout/IconVerticalSolidList"/>
    <dgm:cxn modelId="{8C6182BF-A6E5-479A-950D-EC29D4598A9D}" type="presParOf" srcId="{E2ABDF97-1B70-495F-A1FB-B59A131AAE34}" destId="{AAE22062-744D-4FC4-93FF-2B1267B7C5EE}" srcOrd="0" destOrd="0" presId="urn:microsoft.com/office/officeart/2018/2/layout/IconVerticalSolidList"/>
    <dgm:cxn modelId="{371A656D-5692-4495-8321-3997AF6E8384}" type="presParOf" srcId="{E2ABDF97-1B70-495F-A1FB-B59A131AAE34}" destId="{10D1C97F-BCAB-40C3-A116-E1A03821314A}" srcOrd="1" destOrd="0" presId="urn:microsoft.com/office/officeart/2018/2/layout/IconVerticalSolidList"/>
    <dgm:cxn modelId="{14A601F0-8816-46F5-94BF-691AA3620569}" type="presParOf" srcId="{E2ABDF97-1B70-495F-A1FB-B59A131AAE34}" destId="{5314C5BE-8CC0-4600-8D4C-82D5F012333B}" srcOrd="2" destOrd="0" presId="urn:microsoft.com/office/officeart/2018/2/layout/IconVerticalSolidList"/>
    <dgm:cxn modelId="{26C2EED7-1FA3-407E-BFC9-9D463B4F6549}" type="presParOf" srcId="{E2ABDF97-1B70-495F-A1FB-B59A131AAE34}" destId="{D059A62A-7661-47CC-9F2B-635115F1CFA1}" srcOrd="3" destOrd="0" presId="urn:microsoft.com/office/officeart/2018/2/layout/IconVerticalSolidList"/>
    <dgm:cxn modelId="{B6098D53-7A87-4411-B223-0DAB390F00CF}" type="presParOf" srcId="{5E4A0498-6C25-4264-A34F-D89D41FC25AF}" destId="{5D933696-769E-46F5-AB65-80B5498DED65}" srcOrd="3" destOrd="0" presId="urn:microsoft.com/office/officeart/2018/2/layout/IconVerticalSolidList"/>
    <dgm:cxn modelId="{539B30BB-04FE-4890-990B-F8F1F4AF6829}" type="presParOf" srcId="{5E4A0498-6C25-4264-A34F-D89D41FC25AF}" destId="{51AC3FA3-AF91-4CE2-9D04-C18EF4EB0A17}" srcOrd="4" destOrd="0" presId="urn:microsoft.com/office/officeart/2018/2/layout/IconVerticalSolidList"/>
    <dgm:cxn modelId="{95163355-9109-4538-A503-8CACF4260118}" type="presParOf" srcId="{51AC3FA3-AF91-4CE2-9D04-C18EF4EB0A17}" destId="{236C060E-9E75-4EA8-8026-FF4899D16B1A}" srcOrd="0" destOrd="0" presId="urn:microsoft.com/office/officeart/2018/2/layout/IconVerticalSolidList"/>
    <dgm:cxn modelId="{3A97BDD5-C4FB-4A7F-9AD7-CDE73B4C8566}" type="presParOf" srcId="{51AC3FA3-AF91-4CE2-9D04-C18EF4EB0A17}" destId="{6F5B64B7-A934-43DC-A8B4-043B9CC28CAC}" srcOrd="1" destOrd="0" presId="urn:microsoft.com/office/officeart/2018/2/layout/IconVerticalSolidList"/>
    <dgm:cxn modelId="{4E33B56A-E54D-4380-843E-442E4686DED8}" type="presParOf" srcId="{51AC3FA3-AF91-4CE2-9D04-C18EF4EB0A17}" destId="{43756515-8B6E-40ED-A937-EA74216194C0}" srcOrd="2" destOrd="0" presId="urn:microsoft.com/office/officeart/2018/2/layout/IconVerticalSolidList"/>
    <dgm:cxn modelId="{8CFEB864-711E-4505-B144-D2E66CC91805}" type="presParOf" srcId="{51AC3FA3-AF91-4CE2-9D04-C18EF4EB0A17}" destId="{35070636-767F-424E-A538-BE0E63D674C6}" srcOrd="3" destOrd="0" presId="urn:microsoft.com/office/officeart/2018/2/layout/IconVerticalSolidList"/>
    <dgm:cxn modelId="{EE5C8DB1-6FBE-4FFB-A36C-F0558525922A}" type="presParOf" srcId="{5E4A0498-6C25-4264-A34F-D89D41FC25AF}" destId="{DE244237-9401-401C-9736-DB92A4E3A280}" srcOrd="5" destOrd="0" presId="urn:microsoft.com/office/officeart/2018/2/layout/IconVerticalSolidList"/>
    <dgm:cxn modelId="{74DA2BB2-C778-4E6B-AE8F-11292A074B91}" type="presParOf" srcId="{5E4A0498-6C25-4264-A34F-D89D41FC25AF}" destId="{DADD5E77-34FB-4CEC-B732-FC8EB9100965}" srcOrd="6" destOrd="0" presId="urn:microsoft.com/office/officeart/2018/2/layout/IconVerticalSolidList"/>
    <dgm:cxn modelId="{1209EAE4-54D9-4CD0-9EF2-B5816B92B3B5}" type="presParOf" srcId="{DADD5E77-34FB-4CEC-B732-FC8EB9100965}" destId="{93164D71-95AD-4D50-8F0A-0D3C2297C0AC}" srcOrd="0" destOrd="0" presId="urn:microsoft.com/office/officeart/2018/2/layout/IconVerticalSolidList"/>
    <dgm:cxn modelId="{D6A7D4BD-F777-4BD4-90EE-023BE82CE9B9}" type="presParOf" srcId="{DADD5E77-34FB-4CEC-B732-FC8EB9100965}" destId="{0520071C-F32A-4AB7-B0CB-101ED0257CE8}" srcOrd="1" destOrd="0" presId="urn:microsoft.com/office/officeart/2018/2/layout/IconVerticalSolidList"/>
    <dgm:cxn modelId="{82A22057-FAC2-42C5-A1BB-55AFA748AC97}" type="presParOf" srcId="{DADD5E77-34FB-4CEC-B732-FC8EB9100965}" destId="{A74B888E-486C-49F3-8281-A7FBF63E417A}" srcOrd="2" destOrd="0" presId="urn:microsoft.com/office/officeart/2018/2/layout/IconVerticalSolidList"/>
    <dgm:cxn modelId="{2A130BC1-1AF5-4F08-BA67-C00D312AA90B}" type="presParOf" srcId="{DADD5E77-34FB-4CEC-B732-FC8EB9100965}" destId="{1B6D4C0D-9F2F-4E51-96A8-9740CD84720A}" srcOrd="3" destOrd="0" presId="urn:microsoft.com/office/officeart/2018/2/layout/IconVerticalSoli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CFD2F-4FFD-4BCD-B5AE-4FB513A1B5B3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8B37A-155D-4446-BDCA-92E69F95CAE0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C782-1B10-440F-87BC-8F0ADA1169A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Subject matter expertise implementing, managing, and monitoring an organization’s Microsoft Azure environment..</a:t>
          </a:r>
        </a:p>
      </dsp:txBody>
      <dsp:txXfrm>
        <a:off x="1432649" y="2447"/>
        <a:ext cx="5156041" cy="1240389"/>
      </dsp:txXfrm>
    </dsp:sp>
    <dsp:sp modelId="{AAE22062-744D-4FC4-93FF-2B1267B7C5EE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1C97F-BCAB-40C3-A116-E1A03821314A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A62A-7661-47CC-9F2B-635115F1CFA1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An Azure Administrator often serves as part of a larger team dedicated to implementing your organization's cloud infrastructure.</a:t>
          </a:r>
        </a:p>
      </dsp:txBody>
      <dsp:txXfrm>
        <a:off x="1432649" y="1552933"/>
        <a:ext cx="5156041" cy="1240389"/>
      </dsp:txXfrm>
    </dsp:sp>
    <dsp:sp modelId="{236C060E-9E75-4EA8-8026-FF4899D16B1A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B64B7-A934-43DC-A8B4-043B9CC28CAC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70636-767F-424E-A538-BE0E63D674C6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Azure knowledge domains: administration, development, or DevOps.</a:t>
          </a:r>
        </a:p>
      </dsp:txBody>
      <dsp:txXfrm>
        <a:off x="1432649" y="3103420"/>
        <a:ext cx="5156041" cy="1240389"/>
      </dsp:txXfrm>
    </dsp:sp>
    <dsp:sp modelId="{93164D71-95AD-4D50-8F0A-0D3C2297C0AC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0071C-F32A-4AB7-B0CB-101ED0257CE8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D4C0D-9F2F-4E51-96A8-9740CD84720A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Pre-Requisites : </a:t>
          </a:r>
          <a:r>
            <a:rPr lang="en-US" sz="2100" b="0" i="0" kern="1200"/>
            <a:t>PowerShell, Azure CLI, Azure portal, and Azure Resource Manager templates</a:t>
          </a:r>
          <a:endParaRPr lang="en-US" sz="2100" kern="1200"/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C281-E833-4BA5-9A1D-17E7354E348F}" type="datetimeFigureOut">
              <a:rPr lang="en-US" smtClean="0"/>
              <a:t>12/10/2020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5F3B3-EA70-4C92-8B10-C71D9774C91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DD1CC-C096-442C-86AD-587423B4A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9230AD-2988-4CF8-B435-3E14F526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573348-EBA5-4047-8D87-CF4A9768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D196-EB94-4C2B-B2AD-017E0CAF8506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A010DC-9FE1-4A46-B4F2-CF87D10E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298113-A500-4CA9-BE22-F284435C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641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D92F5C-BD16-46BB-B8E0-4CDB2983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5B24B16-6E1B-49B9-AF83-1F68FEB5F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F25D1D-E65F-4CFC-959B-AD296924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4D10-81F0-49FC-A572-2AA3DA870289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FF1070-1BE6-4715-A97D-6F835184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D2FE1A-5C47-43C2-98C7-AF602CAF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67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D0E42FC-CB9E-4E2F-801E-2B0ADA62D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D830BE5-B5B8-4003-821D-173851C1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280FDF-429B-4349-AC21-C8866C7A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AB81-B3D4-4774-9CBC-B81E3B82F298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6B0998-AF0A-44D7-9F1C-0B1D9668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25DFDF-69C9-43A0-A9C6-27112D53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346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F791C-C105-42BF-BD22-BBC1F2A9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B5D199-5F92-43A8-BD0B-A6AB209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932696-4CDF-4718-9614-2CD5E4ED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55A1-2D95-4141-BF38-5F2A57D9CB39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DC09FD-F5B4-476F-9CD2-D1C00F2A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F93C84-33FA-4F16-985D-B6292203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75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3810F0-6B62-457F-89BD-CBFC1678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884B00-8D53-49EC-8888-FBA3CFE0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3A982F-A2DD-41EB-9106-68C63302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53DE-A6A6-466E-8842-91865141EE1B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B24F7B-CC53-44E2-A9C9-4D5F5900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39E59-89A2-46A3-B1AE-247A470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012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8F67A8-428A-4D0E-96DE-7A2D78E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204C42-1F15-406C-917E-3DD6A43C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A531DC-851F-4117-B3CE-BC5CF800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56B0B0-0F03-47D7-9C6C-1E38553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D78-4435-4576-BFCD-0DDF0781737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7F3936-851F-47C0-A178-6286896D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F575FF-E815-4921-8560-FA6EC5F1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14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1D3A5-CE32-445C-B046-9ECF344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2AE8AB-5489-4CAB-A44D-47CB9B87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2721FA-527F-4DE9-8C5E-54E5B25D7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5EC9BF-92A8-4029-A003-57F65FB1A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62EA254-59AE-496F-9669-9F617FEC1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68681E-17CE-4F69-8410-8D6AFC16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3309-1754-45AE-BF6F-5FAC1586FB79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893C4A-0AC1-4D35-BBAB-19591885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DA5F50-99C4-4527-AE67-2C33D8CE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9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293E7-210B-41AD-B2A7-C7824A0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B0122C-22F0-45F4-8F87-A92710E0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86F-3039-4616-969D-0AC916404649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EE7973-BD99-4DFE-9303-E89F6F6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AAD49B-90E2-4FFB-9C3C-49743720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98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0E4F6C-C06D-46DD-B732-C9CA050C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4DB-57E6-4870-9A88-5EC6B0C6001A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BC4385-4C5D-4559-83DD-C53BBA4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779C3A-FE0F-4B82-90F8-D96C01EE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28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C72948-7E19-4788-B52F-431E641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5ECA7-750C-4334-8A15-6D34C1CF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781088-8FF7-4EDF-A63D-E65382E8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BB7F7B-7105-4013-8422-1403CFE1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320A-D50C-49A1-ACE5-DF05EA16FC0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2395B2-2E81-46D0-BA32-1578233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0C5080-5302-4B35-8D13-6A672861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76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538E6-417B-47C1-8118-D412EABC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A6859FA-4B8E-4380-85FE-4C10E955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32CB8D-12B9-4F55-8AEB-29F2237D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B586F0-DA7C-4D9E-A2D8-E4BFC543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FD04-1085-4ECB-B603-CCB77185CE2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AA762B-4E3A-48FC-822D-D32D786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DAC148-DDFC-4B00-9125-35317DE8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197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E3334F7-1149-4AF5-8DDB-EB5F5027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5D4976-E56D-40CB-9C4D-7CD55C26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F2043-FA88-447B-89D0-C4FA6B0C5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3889-70E0-4AE9-8204-473420E7F972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90F61E-66FE-4265-9062-269EAA07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@Akmet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63A4A9-A287-4ACC-B1C1-4FAA13190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7C1B-7684-4CEE-91E3-887F1CB44E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5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services/azure-bastion/" TargetMode="External"/><Relationship Id="rId2" Type="http://schemas.openxmlformats.org/officeDocument/2006/relationships/hyperlink" Target="https://azure.microsoft.com/en-in/services/expressrout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A5B4632-C963-4296-86F0-79AA9EA5A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0162CE54-11EC-47A3-B3D7-87FC9F23E3B3}"/>
              </a:ext>
            </a:extLst>
          </p:cNvPr>
          <p:cNvSpPr txBox="1">
            <a:spLocks/>
          </p:cNvSpPr>
          <p:nvPr/>
        </p:nvSpPr>
        <p:spPr>
          <a:xfrm>
            <a:off x="594360" y="637125"/>
            <a:ext cx="3802276" cy="525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Microsoft Azure Administrator  Foundation </a:t>
            </a:r>
          </a:p>
        </p:txBody>
      </p:sp>
      <p:graphicFrame>
        <p:nvGraphicFramePr>
          <p:cNvPr id="12" name="TextBox 1">
            <a:extLst>
              <a:ext uri="{FF2B5EF4-FFF2-40B4-BE49-F238E27FC236}">
                <a16:creationId xmlns="" xmlns:a16="http://schemas.microsoft.com/office/drawing/2014/main" id="{876F44CF-852D-4A69-97A8-EA2C11676F2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12519331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72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26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</a:t>
            </a:r>
            <a:r>
              <a:rPr lang="en-US" sz="2500" dirty="0" smtClean="0">
                <a:solidFill>
                  <a:srgbClr val="00B0F0"/>
                </a:solidFill>
              </a:rPr>
              <a:t>Monitoring</a:t>
            </a:r>
            <a:endParaRPr lang="en-US" sz="25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4E9E02-0439-497A-8C54-4BA985321D7E}"/>
              </a:ext>
            </a:extLst>
          </p:cNvPr>
          <p:cNvSpPr txBox="1"/>
          <p:nvPr/>
        </p:nvSpPr>
        <p:spPr>
          <a:xfrm>
            <a:off x="193964" y="901185"/>
            <a:ext cx="1145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D</a:t>
            </a:r>
            <a:r>
              <a:rPr lang="en-IN" dirty="0" smtClean="0"/>
              <a:t>ata </a:t>
            </a:r>
            <a:r>
              <a:rPr lang="en-IN" dirty="0" smtClean="0"/>
              <a:t>stores for metrics and logs, which are the two fundamental types of data used by Azure Monitor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Maximize </a:t>
            </a:r>
            <a:r>
              <a:rPr lang="en-IN" dirty="0" smtClean="0"/>
              <a:t>the availability and performance of your applications and services.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Comprehensive </a:t>
            </a:r>
            <a:r>
              <a:rPr lang="en-IN" dirty="0" smtClean="0"/>
              <a:t>solution for collecting, analyzing, and acting on telemetry from your cloud and on-premises environments.</a:t>
            </a:r>
            <a:endParaRPr lang="en-US" dirty="0"/>
          </a:p>
        </p:txBody>
      </p:sp>
      <p:pic>
        <p:nvPicPr>
          <p:cNvPr id="6146" name="Picture 2" descr="Azure Monitor over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582" y="2604655"/>
            <a:ext cx="10806545" cy="4253345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81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87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Data </a:t>
            </a:r>
            <a:r>
              <a:rPr lang="en-US" sz="2500" dirty="0" smtClean="0">
                <a:solidFill>
                  <a:srgbClr val="00B0F0"/>
                </a:solidFill>
              </a:rPr>
              <a:t>Protection and Security services </a:t>
            </a:r>
            <a:endParaRPr lang="en-US" sz="25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546" y="139931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Classify your data based on sensitivity</a:t>
            </a:r>
          </a:p>
          <a:p>
            <a:r>
              <a:rPr lang="en-IN" b="1" dirty="0" smtClean="0"/>
              <a:t>Protect your data at all times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2836" y="4059382"/>
            <a:ext cx="462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Azure </a:t>
            </a:r>
            <a:r>
              <a:rPr lang="en-IN" dirty="0" smtClean="0"/>
              <a:t>Key </a:t>
            </a:r>
            <a:r>
              <a:rPr lang="en-IN" dirty="0" smtClean="0"/>
              <a:t>Vault</a:t>
            </a:r>
          </a:p>
          <a:p>
            <a:r>
              <a:rPr lang="en-IN" dirty="0" smtClean="0"/>
              <a:t>Azure Storage Service </a:t>
            </a:r>
            <a:r>
              <a:rPr lang="en-IN" dirty="0" smtClean="0"/>
              <a:t>Encryption</a:t>
            </a:r>
          </a:p>
          <a:p>
            <a:r>
              <a:rPr lang="en-IN" dirty="0" smtClean="0"/>
              <a:t>Azure Storage Shared Access </a:t>
            </a:r>
            <a:r>
              <a:rPr lang="en-IN" dirty="0" smtClean="0"/>
              <a:t>Signatures</a:t>
            </a:r>
          </a:p>
          <a:p>
            <a:r>
              <a:rPr lang="en-IN" dirty="0" smtClean="0"/>
              <a:t>Azure Storage Account Keys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42109" y="2632362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/>
            </a:r>
            <a:br>
              <a:rPr lang="en-IN" b="1" dirty="0" smtClean="0">
                <a:solidFill>
                  <a:srgbClr val="00B0F0"/>
                </a:solidFill>
              </a:rPr>
            </a:br>
            <a:r>
              <a:rPr lang="en-IN" b="1" dirty="0" smtClean="0">
                <a:solidFill>
                  <a:srgbClr val="00B0F0"/>
                </a:solidFill>
              </a:rPr>
              <a:t>Storage Security</a:t>
            </a:r>
            <a:endParaRPr lang="en-IN" b="1" dirty="0" smtClean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0691" y="2826328"/>
            <a:ext cx="281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Database security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854" y="4003964"/>
            <a:ext cx="462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Azure SQL </a:t>
            </a:r>
            <a:r>
              <a:rPr lang="en-IN" dirty="0" smtClean="0"/>
              <a:t>Firewall</a:t>
            </a:r>
          </a:p>
          <a:p>
            <a:r>
              <a:rPr lang="en-IN" dirty="0" smtClean="0"/>
              <a:t>Azure SQL Cell Level </a:t>
            </a:r>
            <a:r>
              <a:rPr lang="en-IN" dirty="0" smtClean="0"/>
              <a:t>Encryption</a:t>
            </a:r>
          </a:p>
          <a:p>
            <a:r>
              <a:rPr lang="en-IN" dirty="0" smtClean="0"/>
              <a:t>Azure SQL Connection Encryption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433454" y="5389419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Identity and access </a:t>
            </a:r>
            <a:r>
              <a:rPr lang="en-IN" b="1" dirty="0" smtClean="0">
                <a:solidFill>
                  <a:srgbClr val="00B0F0"/>
                </a:solidFill>
              </a:rPr>
              <a:t>management - RBAC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Networking - NSG</a:t>
            </a:r>
            <a:endParaRPr lang="en-IN" b="1" dirty="0" smtClean="0">
              <a:solidFill>
                <a:srgbClr val="00B0F0"/>
              </a:solidFill>
            </a:endParaRPr>
          </a:p>
          <a:p>
            <a:endParaRPr lang="en-IN" b="1" dirty="0" smtClean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306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87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Governance and compliance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288473"/>
            <a:ext cx="1064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 </a:t>
            </a:r>
            <a:r>
              <a:rPr lang="en-IN" dirty="0" smtClean="0"/>
              <a:t>Resource </a:t>
            </a:r>
            <a:r>
              <a:rPr lang="en-IN" dirty="0" smtClean="0"/>
              <a:t>access </a:t>
            </a:r>
            <a:r>
              <a:rPr lang="en-IN" b="1" dirty="0" smtClean="0"/>
              <a:t>governance</a:t>
            </a:r>
            <a:r>
              <a:rPr lang="en-IN" dirty="0" smtClean="0"/>
              <a:t>—the ongoing process of managing, monitoring, and auditing the use of </a:t>
            </a:r>
            <a:r>
              <a:rPr lang="en-IN" b="1" dirty="0" smtClean="0"/>
              <a:t>Azure</a:t>
            </a:r>
            <a:r>
              <a:rPr lang="en-IN" dirty="0" smtClean="0"/>
              <a:t> resources to meet the goals and requirements of your organization. ...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391891"/>
            <a:ext cx="55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 Azure GDPR compliant?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17417" y="2479964"/>
            <a:ext cx="910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Enforce and audit your policies for any Azure </a:t>
            </a:r>
            <a:r>
              <a:rPr lang="en-IN" dirty="0" smtClean="0"/>
              <a:t>service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Create compliant environments using Azure Blueprints, including resources, policies and role-access controls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48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22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Fundamentals -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6227EC-C8BA-4F9F-993B-B1AEA2F129C3}"/>
              </a:ext>
            </a:extLst>
          </p:cNvPr>
          <p:cNvSpPr txBox="1"/>
          <p:nvPr/>
        </p:nvSpPr>
        <p:spPr>
          <a:xfrm>
            <a:off x="596900" y="1549400"/>
            <a:ext cx="11061700" cy="378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Resource: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entity that's managed by Azure. For Ex. Azure VM, virtual networks, and storage accounts.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Subscription: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logical container for your resources, can be free trial or pay-as-you-go.</a:t>
            </a:r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account: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email address that you provide when you create an Azure subscription is the Azure account for the subscription. 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Resource groups: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Logical containers that you use to group related resources in a subscription.</a:t>
            </a:r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Management groups: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Logical containers that you use for one or more subscriptions. 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Region: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 A set of Azure datacenters that are deployed inside a latency-defined perimeter.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Active Directory (Azure AD)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is Microsoft’s cloud-based identity and access management service, which helps your employees sign in and access resources ,  single sign-on (SSO) , MFA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12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22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fundamentals - subscription purposes , administrative roles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E299B6E-74EE-4BAF-9813-31BE640A90AC}"/>
              </a:ext>
            </a:extLst>
          </p:cNvPr>
          <p:cNvSpPr txBox="1"/>
          <p:nvPr/>
        </p:nvSpPr>
        <p:spPr>
          <a:xfrm>
            <a:off x="673100" y="1190020"/>
            <a:ext cx="1106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legal agreement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payment agreement</a:t>
            </a:r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boundary of scale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administrative boundary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5AF9AF-FF75-4E21-81FF-1257E2A40050}"/>
              </a:ext>
            </a:extLst>
          </p:cNvPr>
          <p:cNvSpPr txBox="1"/>
          <p:nvPr/>
        </p:nvSpPr>
        <p:spPr>
          <a:xfrm>
            <a:off x="673100" y="2610192"/>
            <a:ext cx="110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Who is responsible for paying for the subscription?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8316F7-B37C-4402-A2DB-A687CA049EA2}"/>
              </a:ext>
            </a:extLst>
          </p:cNvPr>
          <p:cNvSpPr txBox="1"/>
          <p:nvPr/>
        </p:nvSpPr>
        <p:spPr>
          <a:xfrm>
            <a:off x="673100" y="3568700"/>
            <a:ext cx="1007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administrative roles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Classic subscription administrator roles - Account Administrator / Service Administrator, Owner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role-based access control (RBAC) roles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Active Directory (Azure AD) administrator roles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9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60B40D5-C0CD-4DA7-A182-7FF58C8459C1}"/>
              </a:ext>
            </a:extLst>
          </p:cNvPr>
          <p:cNvSpPr txBox="1"/>
          <p:nvPr/>
        </p:nvSpPr>
        <p:spPr>
          <a:xfrm>
            <a:off x="1116038" y="305068"/>
            <a:ext cx="86610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Implement and manage Azure storage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storage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Manage data in Azure Storage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Azure files and Azure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Deploy and manage Azure compute resources -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VMs for high availability and 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Automate deployment and configuration of VMs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and configure VMs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and configure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and configure 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Manage Azure identities and governance – Azure  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Azure AD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role-based access control (RBAC)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subscriptions and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ARM Template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https://azure.microsoft.com/en-us/resources/templates/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Azure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 resources by using Azure Monitor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2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969615-2A6E-4755-AE7C-B0E66BE7E580}"/>
              </a:ext>
            </a:extLst>
          </p:cNvPr>
          <p:cNvSpPr txBox="1"/>
          <p:nvPr/>
        </p:nvSpPr>
        <p:spPr>
          <a:xfrm flipH="1">
            <a:off x="534571" y="998806"/>
            <a:ext cx="1064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Organize and manage multiple Azure subscriptions -</a:t>
            </a:r>
            <a:r>
              <a:rPr lang="en-US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</a:rPr>
              <a:t>Used to pay for Azure cloud services ,linked to credit card.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management groups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126609"/>
            <a:ext cx="12192000" cy="47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</a:t>
            </a:r>
            <a:r>
              <a:rPr lang="en-US" sz="2500" dirty="0" smtClean="0">
                <a:solidFill>
                  <a:srgbClr val="00B0F0"/>
                </a:solidFill>
              </a:rPr>
              <a:t>Account, subscription and directory</a:t>
            </a:r>
            <a:endParaRPr lang="en-US" sz="25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The four scope levels for organizing your Azure resources">
            <a:extLst>
              <a:ext uri="{FF2B5EF4-FFF2-40B4-BE49-F238E27FC236}">
                <a16:creationId xmlns="" xmlns:a16="http://schemas.microsoft.com/office/drawing/2014/main" id="{B2F87B1E-EE85-45B6-AC57-4274EDC4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43" y="1821126"/>
            <a:ext cx="4992539" cy="3770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327" y="2161309"/>
            <a:ext cx="737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Tenant (Azure AD tenant) -&gt; Subscription -&gt; Resource Group -&gt; Resource.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0109" y="2660073"/>
            <a:ext cx="7135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tenant</a:t>
            </a:r>
            <a:r>
              <a:rPr lang="en-IN" dirty="0" smtClean="0"/>
              <a:t> is associated with a single identity (person, company, or organization) and can own one or several subscriptions</a:t>
            </a:r>
          </a:p>
          <a:p>
            <a:r>
              <a:rPr lang="en-IN" b="1" dirty="0" smtClean="0"/>
              <a:t>subscription</a:t>
            </a:r>
            <a:r>
              <a:rPr lang="en-IN" dirty="0" smtClean="0"/>
              <a:t> is linked to a payment setup and each subscription will result in a separate bill</a:t>
            </a:r>
          </a:p>
          <a:p>
            <a:r>
              <a:rPr lang="en-IN" dirty="0" smtClean="0"/>
              <a:t>Every tenant is linked to a single Azure AD instance, which is shared with all tenant's subscriptions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14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926" y="533400"/>
            <a:ext cx="1161010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54182" y="18010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 Portal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4ACD55F-FF5A-4D35-BB38-C0130318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828800"/>
            <a:ext cx="11097491" cy="47105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4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Use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969615-2A6E-4755-AE7C-B0E66BE7E580}"/>
              </a:ext>
            </a:extLst>
          </p:cNvPr>
          <p:cNvSpPr txBox="1"/>
          <p:nvPr/>
        </p:nvSpPr>
        <p:spPr>
          <a:xfrm flipH="1">
            <a:off x="235527" y="728104"/>
            <a:ext cx="1195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example,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MNC wants to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Organize and manage multiple Azure </a:t>
            </a:r>
            <a:r>
              <a:rPr lang="en-US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subscriptions , Azure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management groups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431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87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0A9A47-963C-49EF-8F36-2543F44DA15F}"/>
              </a:ext>
            </a:extLst>
          </p:cNvPr>
          <p:cNvSpPr txBox="1"/>
          <p:nvPr/>
        </p:nvSpPr>
        <p:spPr>
          <a:xfrm>
            <a:off x="1153551" y="787791"/>
            <a:ext cx="5359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Units</a:t>
            </a:r>
          </a:p>
          <a:p>
            <a:r>
              <a:rPr lang="en-US" dirty="0"/>
              <a:t>Supported OS</a:t>
            </a:r>
          </a:p>
          <a:p>
            <a:r>
              <a:rPr lang="en-US" dirty="0"/>
              <a:t>VM Limitations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C065982-E073-498C-910B-F5F1E71C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08" y="1423182"/>
            <a:ext cx="8764174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437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87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Storage, type and access tier, Cost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ACA309-7E3B-432D-B112-4B260C1773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720219"/>
            <a:ext cx="5943600" cy="3016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5E282E2-CAA7-46E3-A8E4-B55AD2285902}"/>
              </a:ext>
            </a:extLst>
          </p:cNvPr>
          <p:cNvSpPr txBox="1"/>
          <p:nvPr/>
        </p:nvSpPr>
        <p:spPr>
          <a:xfrm>
            <a:off x="590843" y="1371600"/>
            <a:ext cx="5311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ype </a:t>
            </a:r>
            <a:r>
              <a:rPr lang="en-US" dirty="0"/>
              <a:t>of </a:t>
            </a:r>
            <a:r>
              <a:rPr lang="en-US" dirty="0" smtClean="0"/>
              <a:t>account – GP v1 , GP v2   </a:t>
            </a:r>
          </a:p>
          <a:p>
            <a:r>
              <a:rPr lang="en-US" dirty="0" smtClean="0"/>
              <a:t>Relocation - </a:t>
            </a:r>
            <a:r>
              <a:rPr lang="en-IN" dirty="0" smtClean="0"/>
              <a:t>LRS, GRS, RA-GRS, ZRS, </a:t>
            </a:r>
            <a:r>
              <a:rPr lang="en-IN" dirty="0" smtClean="0"/>
              <a:t>GZRS</a:t>
            </a:r>
          </a:p>
          <a:p>
            <a:endParaRPr lang="en-IN" dirty="0" smtClean="0"/>
          </a:p>
          <a:p>
            <a:r>
              <a:rPr lang="en-US" b="1" dirty="0" smtClean="0"/>
              <a:t>Access Tier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Hot tier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Cool tier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Archive tier  </a:t>
            </a:r>
            <a:endParaRPr lang="en-US" dirty="0"/>
          </a:p>
          <a:p>
            <a:r>
              <a:rPr lang="en-IN" b="1" dirty="0" smtClean="0"/>
              <a:t>Access </a:t>
            </a:r>
            <a:r>
              <a:rPr lang="en-IN" b="1" dirty="0" smtClean="0"/>
              <a:t>to the </a:t>
            </a:r>
            <a:r>
              <a:rPr lang="en-IN" b="1" dirty="0" smtClean="0"/>
              <a:t>data </a:t>
            </a:r>
          </a:p>
          <a:p>
            <a:r>
              <a:rPr lang="en-US" dirty="0" smtClean="0"/>
              <a:t>SAS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7527" y="4530436"/>
            <a:ext cx="928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End point : </a:t>
            </a:r>
            <a:r>
              <a:rPr lang="en-IN" dirty="0" smtClean="0"/>
              <a:t>Blob storage: https://*mystorageaccount*.blob.core.windows.net</a:t>
            </a:r>
          </a:p>
          <a:p>
            <a:r>
              <a:rPr lang="it-IT" dirty="0" smtClean="0"/>
              <a:t>Azure Data Lake Storage Gen2: https://*mystorageaccount*.dfs.core.windows.net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719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221673"/>
            <a:ext cx="12192000" cy="566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Resource Group and tagging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946" y="983673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resource group is a container that holds related resources for an Azure solution.</a:t>
            </a:r>
            <a:endParaRPr lang="en-IN" dirty="0"/>
          </a:p>
        </p:txBody>
      </p:sp>
      <p:pic>
        <p:nvPicPr>
          <p:cNvPr id="8194" name="Picture 2" descr="add resource gro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091" y="1885228"/>
            <a:ext cx="5888182" cy="4276726"/>
          </a:xfrm>
          <a:prstGeom prst="rect">
            <a:avLst/>
          </a:prstGeom>
          <a:noFill/>
        </p:spPr>
      </p:pic>
      <p:pic>
        <p:nvPicPr>
          <p:cNvPr id="8196" name="Picture 4" descr="create resource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013" y="1869931"/>
            <a:ext cx="5732605" cy="416242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032F5D-E4D7-405F-89F5-72EE457971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87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solidFill>
                  <a:srgbClr val="00B0F0"/>
                </a:solidFill>
              </a:rPr>
              <a:t>Azure </a:t>
            </a:r>
            <a:r>
              <a:rPr lang="en-US" sz="2500" dirty="0" smtClean="0">
                <a:solidFill>
                  <a:srgbClr val="00B0F0"/>
                </a:solidFill>
              </a:rPr>
              <a:t>Networking</a:t>
            </a:r>
            <a:endParaRPr lang="en-US" sz="25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110" y="914400"/>
            <a:ext cx="11402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 Network </a:t>
            </a:r>
            <a:r>
              <a:rPr lang="en-IN" b="1" dirty="0" smtClean="0"/>
              <a:t>as a service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Connect </a:t>
            </a:r>
            <a:r>
              <a:rPr lang="en-IN" dirty="0" smtClean="0"/>
              <a:t>and deliver your hybrid and cloud-native applications with low-latency, Zero Trust based networking </a:t>
            </a:r>
            <a:r>
              <a:rPr lang="en-IN" dirty="0" smtClean="0"/>
              <a:t>services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With more than 165,000 miles of private </a:t>
            </a:r>
            <a:r>
              <a:rPr lang="en-IN" dirty="0" err="1" smtClean="0"/>
              <a:t>fiber</a:t>
            </a:r>
            <a:r>
              <a:rPr lang="en-IN" dirty="0" smtClean="0"/>
              <a:t> spanning 60+ regions and 170</a:t>
            </a:r>
            <a:r>
              <a:rPr lang="en-IN" dirty="0" smtClean="0"/>
              <a:t>+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Predictable performance up-to 100 GBPS through </a:t>
            </a:r>
            <a:r>
              <a:rPr lang="en-IN" u="sng" dirty="0" smtClean="0">
                <a:hlinkClick r:id="rId2"/>
              </a:rPr>
              <a:t>Azure </a:t>
            </a:r>
            <a:r>
              <a:rPr lang="en-IN" u="sng" dirty="0" err="1" smtClean="0">
                <a:hlinkClick r:id="rId2"/>
              </a:rPr>
              <a:t>ExpressRoute</a:t>
            </a:r>
            <a:r>
              <a:rPr lang="en-IN" u="sng" dirty="0" smtClean="0"/>
              <a:t> , </a:t>
            </a:r>
            <a:r>
              <a:rPr lang="en-IN" u="sng" dirty="0" err="1" smtClean="0"/>
              <a:t>Vnet</a:t>
            </a:r>
            <a:r>
              <a:rPr lang="en-IN" u="sng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 </a:t>
            </a:r>
            <a:r>
              <a:rPr lang="en-IN" dirty="0" smtClean="0">
                <a:hlinkClick r:id="rId3"/>
              </a:rPr>
              <a:t>Azure Bastion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Network Fire walls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NSG  (inbound and outbound)</a:t>
            </a:r>
            <a:endParaRPr lang="en-IN" dirty="0" smtClean="0"/>
          </a:p>
        </p:txBody>
      </p:sp>
      <p:pic>
        <p:nvPicPr>
          <p:cNvPr id="7170" name="Picture 2" descr="Azure networking services overview | Microsoft Do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5322" y="3251200"/>
            <a:ext cx="8658225" cy="36068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@Akmet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085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670</Words>
  <Application>Microsoft Office PowerPoint</Application>
  <PresentationFormat>Custom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Venkateswarlu Aduru</dc:creator>
  <cp:lastModifiedBy>User</cp:lastModifiedBy>
  <cp:revision>35</cp:revision>
  <dcterms:created xsi:type="dcterms:W3CDTF">2020-12-09T15:08:07Z</dcterms:created>
  <dcterms:modified xsi:type="dcterms:W3CDTF">2020-12-10T00:05:13Z</dcterms:modified>
</cp:coreProperties>
</file>