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8" r:id="rId6"/>
    <p:sldId id="300" r:id="rId7"/>
    <p:sldId id="261" r:id="rId8"/>
    <p:sldId id="262" r:id="rId9"/>
    <p:sldId id="270" r:id="rId10"/>
    <p:sldId id="304" r:id="rId11"/>
    <p:sldId id="273" r:id="rId12"/>
    <p:sldId id="274" r:id="rId13"/>
    <p:sldId id="275" r:id="rId14"/>
    <p:sldId id="276" r:id="rId15"/>
    <p:sldId id="277" r:id="rId16"/>
    <p:sldId id="313" r:id="rId17"/>
    <p:sldId id="302" r:id="rId18"/>
    <p:sldId id="314" r:id="rId19"/>
    <p:sldId id="316" r:id="rId20"/>
    <p:sldId id="279" r:id="rId21"/>
    <p:sldId id="308" r:id="rId22"/>
    <p:sldId id="318" r:id="rId23"/>
    <p:sldId id="320" r:id="rId24"/>
    <p:sldId id="311" r:id="rId25"/>
    <p:sldId id="321" r:id="rId26"/>
    <p:sldId id="312" r:id="rId27"/>
    <p:sldId id="323" r:id="rId28"/>
    <p:sldId id="324" r:id="rId29"/>
    <p:sldId id="3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591DE7-0060-4265-8D27-00FD1CD838C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329537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91DE7-0060-4265-8D27-00FD1CD838C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261586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91DE7-0060-4265-8D27-00FD1CD838C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40471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91DE7-0060-4265-8D27-00FD1CD838C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62743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91DE7-0060-4265-8D27-00FD1CD838C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163355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591DE7-0060-4265-8D27-00FD1CD838C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36828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591DE7-0060-4265-8D27-00FD1CD838C1}"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6795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591DE7-0060-4265-8D27-00FD1CD838C1}"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348670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91DE7-0060-4265-8D27-00FD1CD838C1}"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15942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591DE7-0060-4265-8D27-00FD1CD838C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102264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591DE7-0060-4265-8D27-00FD1CD838C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89EA5-767A-4B34-91E4-253AA14F0E1F}" type="slidenum">
              <a:rPr lang="en-US" smtClean="0"/>
              <a:t>‹#›</a:t>
            </a:fld>
            <a:endParaRPr lang="en-US"/>
          </a:p>
        </p:txBody>
      </p:sp>
    </p:spTree>
    <p:extLst>
      <p:ext uri="{BB962C8B-B14F-4D97-AF65-F5344CB8AC3E}">
        <p14:creationId xmlns:p14="http://schemas.microsoft.com/office/powerpoint/2010/main" val="314473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91DE7-0060-4265-8D27-00FD1CD838C1}"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89EA5-767A-4B34-91E4-253AA14F0E1F}" type="slidenum">
              <a:rPr lang="en-US" smtClean="0"/>
              <a:t>‹#›</a:t>
            </a:fld>
            <a:endParaRPr lang="en-US"/>
          </a:p>
        </p:txBody>
      </p:sp>
    </p:spTree>
    <p:extLst>
      <p:ext uri="{BB962C8B-B14F-4D97-AF65-F5344CB8AC3E}">
        <p14:creationId xmlns:p14="http://schemas.microsoft.com/office/powerpoint/2010/main" val="2338125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tlassian.com/software/bitbucket" TargetMode="External"/><Relationship Id="rId7" Type="http://schemas.openxmlformats.org/officeDocument/2006/relationships/hyperlink" Target="https://developer.atlassian.com/bamboodev"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 Id="rId6" Type="http://schemas.openxmlformats.org/officeDocument/2006/relationships/hyperlink" Target="https://marketplace.atlassian.com/home/dev-tools" TargetMode="External"/><Relationship Id="rId5" Type="http://schemas.openxmlformats.org/officeDocument/2006/relationships/hyperlink" Target="https://www.atlassian.com/software/hipchat" TargetMode="External"/><Relationship Id="rId4" Type="http://schemas.openxmlformats.org/officeDocument/2006/relationships/hyperlink" Target="https://www.atlassian.com/software/fishey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uppetlabs.com/" TargetMode="External"/><Relationship Id="rId7" Type="http://schemas.openxmlformats.org/officeDocument/2006/relationships/hyperlink" Target="https://cfengine.com/" TargetMode="External"/><Relationship Id="rId2" Type="http://schemas.openxmlformats.org/officeDocument/2006/relationships/hyperlink" Target="https://www.chef.io/chef" TargetMode="External"/><Relationship Id="rId1" Type="http://schemas.openxmlformats.org/officeDocument/2006/relationships/slideLayout" Target="../slideLayouts/slideLayout2.xml"/><Relationship Id="rId6" Type="http://schemas.openxmlformats.org/officeDocument/2006/relationships/hyperlink" Target="https://www.vagrantup.com/" TargetMode="External"/><Relationship Id="rId5" Type="http://schemas.openxmlformats.org/officeDocument/2006/relationships/hyperlink" Target="http://saltstack.com/" TargetMode="External"/><Relationship Id="rId4" Type="http://schemas.openxmlformats.org/officeDocument/2006/relationships/hyperlink" Target="http://www.ansib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plunk.com/" TargetMode="External"/><Relationship Id="rId2" Type="http://schemas.openxmlformats.org/officeDocument/2006/relationships/hyperlink" Target="http://logz.io/product/" TargetMode="External"/><Relationship Id="rId1" Type="http://schemas.openxmlformats.org/officeDocument/2006/relationships/slideLayout" Target="../slideLayouts/slideLayout2.xml"/><Relationship Id="rId4" Type="http://schemas.openxmlformats.org/officeDocument/2006/relationships/hyperlink" Target="https://www.sumologic.com/"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devopscube.com/go/devops2.0-toolki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DevOps</a:t>
            </a:r>
            <a:endParaRPr lang="en-US" dirty="0"/>
          </a:p>
        </p:txBody>
      </p:sp>
      <p:sp>
        <p:nvSpPr>
          <p:cNvPr id="3" name="Subtitle 2"/>
          <p:cNvSpPr>
            <a:spLocks noGrp="1"/>
          </p:cNvSpPr>
          <p:nvPr>
            <p:ph type="subTitle" idx="1"/>
          </p:nvPr>
        </p:nvSpPr>
        <p:spPr/>
        <p:txBody>
          <a:bodyPr/>
          <a:lstStyle/>
          <a:p>
            <a:endParaRPr lang="en-US" dirty="0" smtClean="0"/>
          </a:p>
          <a:p>
            <a:r>
              <a:rPr lang="en-US" dirty="0"/>
              <a:t>DevOps - The Future of Application</a:t>
            </a:r>
          </a:p>
          <a:p>
            <a:r>
              <a:rPr lang="en-US" dirty="0"/>
              <a:t>Lifecycle Automation</a:t>
            </a:r>
          </a:p>
        </p:txBody>
      </p:sp>
    </p:spTree>
    <p:extLst>
      <p:ext uri="{BB962C8B-B14F-4D97-AF65-F5344CB8AC3E}">
        <p14:creationId xmlns:p14="http://schemas.microsoft.com/office/powerpoint/2010/main" val="4266555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a:t>DevOps </a:t>
            </a:r>
            <a:r>
              <a:rPr lang="en-US" smtClean="0"/>
              <a:t>–Lifecycle </a:t>
            </a:r>
            <a:r>
              <a:rPr lang="en-US" dirty="0" smtClean="0"/>
              <a:t>integration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617784" y="1853761"/>
            <a:ext cx="8707901" cy="4351338"/>
          </a:xfrm>
          <a:prstGeom prst="rect">
            <a:avLst/>
          </a:prstGeom>
          <a:ln>
            <a:solidFill>
              <a:schemeClr val="accent1"/>
            </a:solidFill>
          </a:ln>
        </p:spPr>
      </p:pic>
    </p:spTree>
    <p:extLst>
      <p:ext uri="{BB962C8B-B14F-4D97-AF65-F5344CB8AC3E}">
        <p14:creationId xmlns:p14="http://schemas.microsoft.com/office/powerpoint/2010/main" val="3283586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–Capabilities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dirty="0"/>
              <a:t>Plan and measure</a:t>
            </a:r>
          </a:p>
          <a:p>
            <a:r>
              <a:rPr lang="en-US" dirty="0" smtClean="0"/>
              <a:t> </a:t>
            </a:r>
            <a:r>
              <a:rPr lang="en-US" dirty="0"/>
              <a:t>Develop and test</a:t>
            </a:r>
          </a:p>
          <a:p>
            <a:r>
              <a:rPr lang="en-US" dirty="0" smtClean="0"/>
              <a:t> </a:t>
            </a:r>
            <a:r>
              <a:rPr lang="en-US" dirty="0"/>
              <a:t>Release and deploy</a:t>
            </a:r>
          </a:p>
          <a:p>
            <a:r>
              <a:rPr lang="en-US" dirty="0" smtClean="0"/>
              <a:t> </a:t>
            </a:r>
            <a:r>
              <a:rPr lang="en-US" dirty="0"/>
              <a:t>Monitor and optimize</a:t>
            </a:r>
          </a:p>
        </p:txBody>
      </p:sp>
    </p:spTree>
    <p:extLst>
      <p:ext uri="{BB962C8B-B14F-4D97-AF65-F5344CB8AC3E}">
        <p14:creationId xmlns:p14="http://schemas.microsoft.com/office/powerpoint/2010/main" val="3790656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normAutofit/>
          </a:bodyPr>
          <a:lstStyle/>
          <a:p>
            <a:r>
              <a:rPr lang="en-US" dirty="0" smtClean="0"/>
              <a:t>DevOps – </a:t>
            </a:r>
            <a:r>
              <a:rPr lang="en-US" dirty="0"/>
              <a:t>Plan and </a:t>
            </a:r>
            <a:r>
              <a:rPr lang="en-US" dirty="0" smtClean="0"/>
              <a:t>measure</a:t>
            </a:r>
            <a:endParaRPr lang="en-US" dirty="0"/>
          </a:p>
        </p:txBody>
      </p:sp>
      <p:sp>
        <p:nvSpPr>
          <p:cNvPr id="3" name="Content Placeholder 2"/>
          <p:cNvSpPr>
            <a:spLocks noGrp="1"/>
          </p:cNvSpPr>
          <p:nvPr>
            <p:ph idx="1"/>
          </p:nvPr>
        </p:nvSpPr>
        <p:spPr>
          <a:ln>
            <a:solidFill>
              <a:schemeClr val="accent1"/>
            </a:solidFill>
          </a:ln>
        </p:spPr>
        <p:txBody>
          <a:bodyPr/>
          <a:lstStyle/>
          <a:p>
            <a:r>
              <a:rPr lang="en-US" dirty="0"/>
              <a:t>This adoption path consists of one practice that focuses </a:t>
            </a:r>
            <a:r>
              <a:rPr lang="en-US" dirty="0" smtClean="0"/>
              <a:t>on the </a:t>
            </a:r>
            <a:r>
              <a:rPr lang="en-US" dirty="0"/>
              <a:t>lines of business and their planning </a:t>
            </a:r>
            <a:r>
              <a:rPr lang="en-US" dirty="0" smtClean="0"/>
              <a:t>processes</a:t>
            </a:r>
            <a:endParaRPr lang="en-US" i="1" dirty="0" smtClean="0"/>
          </a:p>
          <a:p>
            <a:r>
              <a:rPr lang="en-US" dirty="0"/>
              <a:t>Businesses need to be agile and able to react quickly to customer feedback. Consequently, many businesses today employ lean thinking techniques</a:t>
            </a:r>
          </a:p>
        </p:txBody>
      </p:sp>
    </p:spTree>
    <p:extLst>
      <p:ext uri="{BB962C8B-B14F-4D97-AF65-F5344CB8AC3E}">
        <p14:creationId xmlns:p14="http://schemas.microsoft.com/office/powerpoint/2010/main" val="2566471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r>
              <a:rPr lang="en-US" dirty="0"/>
              <a:t>Develop and Test</a:t>
            </a:r>
            <a:r>
              <a:rPr lang="en-US" dirty="0" smtClean="0"/>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dirty="0"/>
              <a:t>This adoption path involves two practices: </a:t>
            </a:r>
            <a:r>
              <a:rPr lang="en-US" dirty="0" smtClean="0"/>
              <a:t>collaborative development </a:t>
            </a:r>
            <a:r>
              <a:rPr lang="en-US" dirty="0"/>
              <a:t>and continuous testing</a:t>
            </a:r>
            <a:r>
              <a:rPr lang="en-US" dirty="0" smtClean="0"/>
              <a:t>.</a:t>
            </a:r>
          </a:p>
          <a:p>
            <a:r>
              <a:rPr lang="en-US" dirty="0"/>
              <a:t>Continuous integration was made popular by the agile movement. The idea is for developers to regularly integrate </a:t>
            </a:r>
            <a:r>
              <a:rPr lang="en-US" dirty="0" smtClean="0"/>
              <a:t>their work </a:t>
            </a:r>
            <a:r>
              <a:rPr lang="en-US" dirty="0"/>
              <a:t>with that of the rest of the developers on their team and then test the integrated work. </a:t>
            </a:r>
            <a:endParaRPr lang="en-US" dirty="0" smtClean="0"/>
          </a:p>
          <a:p>
            <a:r>
              <a:rPr lang="en-US" dirty="0"/>
              <a:t>Enable ongoing testing and verification of </a:t>
            </a:r>
            <a:r>
              <a:rPr lang="en-US" dirty="0" smtClean="0"/>
              <a:t>code and </a:t>
            </a:r>
            <a:r>
              <a:rPr lang="en-US" dirty="0"/>
              <a:t>Continuously test the application being developed</a:t>
            </a:r>
          </a:p>
        </p:txBody>
      </p:sp>
    </p:spTree>
    <p:extLst>
      <p:ext uri="{BB962C8B-B14F-4D97-AF65-F5344CB8AC3E}">
        <p14:creationId xmlns:p14="http://schemas.microsoft.com/office/powerpoint/2010/main" val="150280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r>
              <a:rPr lang="en-US" dirty="0"/>
              <a:t>Release and Deploy</a:t>
            </a:r>
            <a:r>
              <a:rPr lang="en-US" dirty="0" smtClean="0"/>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dirty="0"/>
              <a:t>Release and deploy forms the adoption path where most </a:t>
            </a:r>
            <a:r>
              <a:rPr lang="en-US" dirty="0" smtClean="0"/>
              <a:t>of the </a:t>
            </a:r>
            <a:r>
              <a:rPr lang="en-US" dirty="0"/>
              <a:t>root capabilities of DevOps </a:t>
            </a:r>
            <a:r>
              <a:rPr lang="en-US" dirty="0" smtClean="0"/>
              <a:t>originated </a:t>
            </a:r>
          </a:p>
          <a:p>
            <a:r>
              <a:rPr lang="en-US" dirty="0"/>
              <a:t>Continuous </a:t>
            </a:r>
            <a:r>
              <a:rPr lang="en-US" dirty="0" smtClean="0"/>
              <a:t>release and </a:t>
            </a:r>
            <a:r>
              <a:rPr lang="en-US" dirty="0"/>
              <a:t>deployment take the concept of continuous </a:t>
            </a:r>
            <a:r>
              <a:rPr lang="en-US" dirty="0" smtClean="0"/>
              <a:t>integration to </a:t>
            </a:r>
            <a:r>
              <a:rPr lang="en-US" dirty="0"/>
              <a:t>the next step</a:t>
            </a:r>
            <a:r>
              <a:rPr lang="en-US" dirty="0" smtClean="0"/>
              <a:t>. </a:t>
            </a:r>
          </a:p>
          <a:p>
            <a:r>
              <a:rPr lang="en-US" dirty="0"/>
              <a:t>The goal of continuous release and </a:t>
            </a:r>
            <a:r>
              <a:rPr lang="en-US" dirty="0" smtClean="0"/>
              <a:t>deployment is </a:t>
            </a:r>
            <a:r>
              <a:rPr lang="en-US" dirty="0"/>
              <a:t>to release new features to customers and users </a:t>
            </a:r>
            <a:r>
              <a:rPr lang="en-US" dirty="0" smtClean="0"/>
              <a:t>as soon </a:t>
            </a:r>
            <a:r>
              <a:rPr lang="en-US" dirty="0"/>
              <a:t>as possible.</a:t>
            </a:r>
          </a:p>
        </p:txBody>
      </p:sp>
    </p:spTree>
    <p:extLst>
      <p:ext uri="{BB962C8B-B14F-4D97-AF65-F5344CB8AC3E}">
        <p14:creationId xmlns:p14="http://schemas.microsoft.com/office/powerpoint/2010/main" val="2669928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r>
              <a:rPr lang="en-US" dirty="0"/>
              <a:t>Monitor and Optimize</a:t>
            </a:r>
            <a:r>
              <a:rPr lang="en-US" dirty="0" smtClean="0"/>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i="1" dirty="0"/>
              <a:t>Continuous monitoring </a:t>
            </a:r>
            <a:r>
              <a:rPr lang="en-US" dirty="0"/>
              <a:t>provides data and metrics </a:t>
            </a:r>
            <a:r>
              <a:rPr lang="en-US" dirty="0" smtClean="0"/>
              <a:t>to Operations</a:t>
            </a:r>
            <a:r>
              <a:rPr lang="en-US" dirty="0"/>
              <a:t>, QA, Development, lines-of-business personnel</a:t>
            </a:r>
            <a:r>
              <a:rPr lang="en-US" dirty="0" smtClean="0"/>
              <a:t>, and </a:t>
            </a:r>
            <a:r>
              <a:rPr lang="en-US" dirty="0"/>
              <a:t>other stakeholders about applications at different </a:t>
            </a:r>
            <a:r>
              <a:rPr lang="en-US" dirty="0" smtClean="0"/>
              <a:t>stages of </a:t>
            </a:r>
            <a:r>
              <a:rPr lang="en-US" dirty="0"/>
              <a:t>the delivery cycle</a:t>
            </a:r>
            <a:r>
              <a:rPr lang="en-US" dirty="0" smtClean="0"/>
              <a:t>.</a:t>
            </a:r>
          </a:p>
          <a:p>
            <a:r>
              <a:rPr lang="en-US" dirty="0"/>
              <a:t>The monitor and optimize adoption path includes two </a:t>
            </a:r>
            <a:r>
              <a:rPr lang="en-US" dirty="0" smtClean="0"/>
              <a:t>practices that </a:t>
            </a:r>
            <a:r>
              <a:rPr lang="en-US" dirty="0"/>
              <a:t>allow businesses to monitor how released applications </a:t>
            </a:r>
            <a:r>
              <a:rPr lang="en-US" dirty="0" smtClean="0"/>
              <a:t>are performing </a:t>
            </a:r>
            <a:r>
              <a:rPr lang="en-US" dirty="0"/>
              <a:t>in production and to receive feedback from </a:t>
            </a:r>
            <a:r>
              <a:rPr lang="en-US" dirty="0" smtClean="0"/>
              <a:t>customers. This </a:t>
            </a:r>
            <a:r>
              <a:rPr lang="en-US" dirty="0"/>
              <a:t>data allows the businesses to react in an agile </a:t>
            </a:r>
            <a:r>
              <a:rPr lang="en-US" dirty="0" smtClean="0"/>
              <a:t>manner and </a:t>
            </a:r>
            <a:r>
              <a:rPr lang="en-US" dirty="0"/>
              <a:t>change their business plans as necessary.</a:t>
            </a:r>
          </a:p>
        </p:txBody>
      </p:sp>
    </p:spTree>
    <p:extLst>
      <p:ext uri="{BB962C8B-B14F-4D97-AF65-F5344CB8AC3E}">
        <p14:creationId xmlns:p14="http://schemas.microsoft.com/office/powerpoint/2010/main" val="184855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endParaRPr lang="en-US" dirty="0"/>
          </a:p>
        </p:txBody>
      </p:sp>
      <p:pic>
        <p:nvPicPr>
          <p:cNvPr id="4" name="Picture 3"/>
          <p:cNvPicPr>
            <a:picLocks noChangeAspect="1"/>
          </p:cNvPicPr>
          <p:nvPr/>
        </p:nvPicPr>
        <p:blipFill>
          <a:blip r:embed="rId2"/>
          <a:stretch>
            <a:fillRect/>
          </a:stretch>
        </p:blipFill>
        <p:spPr>
          <a:xfrm>
            <a:off x="838200" y="1891506"/>
            <a:ext cx="8533667" cy="4219575"/>
          </a:xfrm>
          <a:prstGeom prst="rect">
            <a:avLst/>
          </a:prstGeom>
        </p:spPr>
      </p:pic>
    </p:spTree>
    <p:extLst>
      <p:ext uri="{BB962C8B-B14F-4D97-AF65-F5344CB8AC3E}">
        <p14:creationId xmlns:p14="http://schemas.microsoft.com/office/powerpoint/2010/main" val="399095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DevOps - tools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38396121"/>
              </p:ext>
            </p:extLst>
          </p:nvPr>
        </p:nvGraphicFramePr>
        <p:xfrm>
          <a:off x="838200" y="1825625"/>
          <a:ext cx="10515600" cy="36576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506639">
                <a:tc>
                  <a:txBody>
                    <a:bodyPr/>
                    <a:lstStyle/>
                    <a:p>
                      <a:r>
                        <a:rPr lang="en-US" sz="1800" b="1" i="0" u="none" strike="noStrike" kern="1200" baseline="0" dirty="0" smtClean="0">
                          <a:solidFill>
                            <a:schemeClr val="lt1"/>
                          </a:solidFill>
                          <a:latin typeface="+mn-lt"/>
                          <a:ea typeface="+mn-ea"/>
                          <a:cs typeface="+mn-cs"/>
                        </a:rPr>
                        <a:t>Configuration Management </a:t>
                      </a:r>
                      <a:endParaRPr lang="en-US" dirty="0"/>
                    </a:p>
                  </a:txBody>
                  <a:tcPr/>
                </a:tc>
                <a:tc>
                  <a:txBody>
                    <a:bodyPr/>
                    <a:lstStyle/>
                    <a:p>
                      <a:r>
                        <a:rPr lang="en-US" sz="1800" b="1" i="0" u="none" strike="noStrike" kern="1200" baseline="0" dirty="0" smtClean="0">
                          <a:solidFill>
                            <a:schemeClr val="lt1"/>
                          </a:solidFill>
                          <a:latin typeface="+mn-lt"/>
                          <a:ea typeface="+mn-ea"/>
                          <a:cs typeface="+mn-cs"/>
                        </a:rPr>
                        <a:t>Deployment Automation </a:t>
                      </a:r>
                      <a:endParaRPr lang="en-US" dirty="0"/>
                    </a:p>
                  </a:txBody>
                  <a:tcPr/>
                </a:tc>
                <a:tc>
                  <a:txBody>
                    <a:bodyPr/>
                    <a:lstStyle/>
                    <a:p>
                      <a:r>
                        <a:rPr lang="en-US" sz="1800" b="1" i="0" u="none" strike="noStrike" kern="1200" baseline="0" dirty="0" smtClean="0">
                          <a:solidFill>
                            <a:schemeClr val="lt1"/>
                          </a:solidFill>
                          <a:latin typeface="+mn-lt"/>
                          <a:ea typeface="+mn-ea"/>
                          <a:cs typeface="+mn-cs"/>
                        </a:rPr>
                        <a:t>Log Management </a:t>
                      </a:r>
                      <a:endParaRPr lang="en-US" dirty="0"/>
                    </a:p>
                  </a:txBody>
                  <a:tcPr/>
                </a:tc>
                <a:tc>
                  <a:txBody>
                    <a:bodyPr/>
                    <a:lstStyle/>
                    <a:p>
                      <a:r>
                        <a:rPr lang="en-US" sz="1800" b="1" i="0" u="none" strike="noStrike" kern="1200" baseline="0" dirty="0" smtClean="0">
                          <a:solidFill>
                            <a:schemeClr val="lt1"/>
                          </a:solidFill>
                          <a:latin typeface="+mn-lt"/>
                          <a:ea typeface="+mn-ea"/>
                          <a:cs typeface="+mn-cs"/>
                        </a:rPr>
                        <a:t>Performance Management </a:t>
                      </a:r>
                      <a:endParaRPr lang="en-US" dirty="0"/>
                    </a:p>
                  </a:txBody>
                  <a:tcPr/>
                </a:tc>
                <a:tc>
                  <a:txBody>
                    <a:bodyPr/>
                    <a:lstStyle/>
                    <a:p>
                      <a:r>
                        <a:rPr lang="en-US" sz="1800" b="1" i="0" u="none" strike="noStrike" kern="1200" baseline="0" dirty="0" smtClean="0">
                          <a:solidFill>
                            <a:schemeClr val="lt1"/>
                          </a:solidFill>
                          <a:latin typeface="+mn-lt"/>
                          <a:ea typeface="+mn-ea"/>
                          <a:cs typeface="+mn-cs"/>
                        </a:rPr>
                        <a:t>Monitoring </a:t>
                      </a:r>
                      <a:endParaRPr lang="en-US" dirty="0"/>
                    </a:p>
                  </a:txBody>
                  <a:tcPr/>
                </a:tc>
              </a:tr>
              <a:tr h="293529">
                <a:tc>
                  <a:txBody>
                    <a:bodyPr/>
                    <a:lstStyle/>
                    <a:p>
                      <a:r>
                        <a:rPr lang="en-US" sz="1800" b="0" i="0" u="none" strike="noStrike" kern="1200" baseline="0" dirty="0" smtClean="0">
                          <a:solidFill>
                            <a:schemeClr val="dk1"/>
                          </a:solidFill>
                          <a:latin typeface="+mn-lt"/>
                          <a:ea typeface="+mn-ea"/>
                          <a:cs typeface="+mn-cs"/>
                        </a:rPr>
                        <a:t>Chef </a:t>
                      </a:r>
                      <a:endParaRPr lang="en-US" dirty="0"/>
                    </a:p>
                  </a:txBody>
                  <a:tcPr/>
                </a:tc>
                <a:tc>
                  <a:txBody>
                    <a:bodyPr/>
                    <a:lstStyle/>
                    <a:p>
                      <a:r>
                        <a:rPr lang="en-US" sz="1800" b="0" i="0" u="none" strike="noStrike" kern="1200" baseline="0" dirty="0" smtClean="0">
                          <a:solidFill>
                            <a:schemeClr val="dk1"/>
                          </a:solidFill>
                          <a:latin typeface="+mn-lt"/>
                          <a:ea typeface="+mn-ea"/>
                          <a:cs typeface="+mn-cs"/>
                        </a:rPr>
                        <a:t>Jenkins </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Splunk</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AppDynamics</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smtClean="0">
                          <a:solidFill>
                            <a:schemeClr val="dk1"/>
                          </a:solidFill>
                          <a:latin typeface="+mn-lt"/>
                          <a:ea typeface="+mn-ea"/>
                          <a:cs typeface="+mn-cs"/>
                        </a:rPr>
                        <a:t>Nagios </a:t>
                      </a:r>
                      <a:endParaRPr lang="en-US" dirty="0"/>
                    </a:p>
                  </a:txBody>
                  <a:tcPr/>
                </a:tc>
              </a:tr>
              <a:tr h="293529">
                <a:tc>
                  <a:txBody>
                    <a:bodyPr/>
                    <a:lstStyle/>
                    <a:p>
                      <a:r>
                        <a:rPr lang="en-US" sz="1800" b="0" i="0" u="none" strike="noStrike" kern="1200" baseline="0" dirty="0" smtClean="0">
                          <a:solidFill>
                            <a:schemeClr val="dk1"/>
                          </a:solidFill>
                          <a:latin typeface="+mn-lt"/>
                          <a:ea typeface="+mn-ea"/>
                          <a:cs typeface="+mn-cs"/>
                        </a:rPr>
                        <a:t>Puppet </a:t>
                      </a:r>
                      <a:endParaRPr lang="en-US" dirty="0"/>
                    </a:p>
                  </a:txBody>
                  <a:tcPr/>
                </a:tc>
                <a:tc>
                  <a:txBody>
                    <a:bodyPr/>
                    <a:lstStyle/>
                    <a:p>
                      <a:r>
                        <a:rPr lang="en-US" dirty="0" smtClean="0"/>
                        <a:t>Octopus</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Loggly</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smtClean="0">
                          <a:solidFill>
                            <a:schemeClr val="dk1"/>
                          </a:solidFill>
                          <a:latin typeface="+mn-lt"/>
                          <a:ea typeface="+mn-ea"/>
                          <a:cs typeface="+mn-cs"/>
                        </a:rPr>
                        <a:t>Boundary </a:t>
                      </a:r>
                      <a:endParaRPr lang="en-US" dirty="0"/>
                    </a:p>
                  </a:txBody>
                  <a:tcPr/>
                </a:tc>
                <a:tc>
                  <a:txBody>
                    <a:bodyPr/>
                    <a:lstStyle/>
                    <a:p>
                      <a:r>
                        <a:rPr lang="en-US" sz="1800" b="0" i="0" u="none" strike="noStrike" kern="1200" baseline="0" dirty="0" smtClean="0">
                          <a:solidFill>
                            <a:schemeClr val="dk1"/>
                          </a:solidFill>
                          <a:latin typeface="+mn-lt"/>
                          <a:ea typeface="+mn-ea"/>
                          <a:cs typeface="+mn-cs"/>
                        </a:rPr>
                        <a:t>Ganglia </a:t>
                      </a:r>
                      <a:endParaRPr lang="en-US" dirty="0"/>
                    </a:p>
                  </a:txBody>
                  <a:tcPr/>
                </a:tc>
              </a:tr>
              <a:tr h="293529">
                <a:tc>
                  <a:txBody>
                    <a:bodyPr/>
                    <a:lstStyle/>
                    <a:p>
                      <a:r>
                        <a:rPr lang="en-US" sz="1800" b="0" i="0" u="none" strike="noStrike" kern="1200" baseline="0" dirty="0" err="1" smtClean="0">
                          <a:solidFill>
                            <a:schemeClr val="dk1"/>
                          </a:solidFill>
                          <a:latin typeface="+mn-lt"/>
                          <a:ea typeface="+mn-ea"/>
                          <a:cs typeface="+mn-cs"/>
                        </a:rPr>
                        <a:t>Ansible</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dirty="0" smtClean="0"/>
                        <a:t>Docker</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LogStash</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Cloudweaver</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Icinga</a:t>
                      </a:r>
                      <a:r>
                        <a:rPr lang="en-US" sz="1800" b="0" i="0" u="none" strike="noStrike" kern="1200" baseline="0" dirty="0" smtClean="0">
                          <a:solidFill>
                            <a:schemeClr val="dk1"/>
                          </a:solidFill>
                          <a:latin typeface="+mn-lt"/>
                          <a:ea typeface="+mn-ea"/>
                          <a:cs typeface="+mn-cs"/>
                        </a:rPr>
                        <a:t> </a:t>
                      </a:r>
                      <a:endParaRPr lang="en-US" dirty="0"/>
                    </a:p>
                  </a:txBody>
                  <a:tcPr/>
                </a:tc>
              </a:tr>
              <a:tr h="940902">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Bamboo  (</a:t>
                      </a:r>
                      <a:r>
                        <a:rPr lang="en-US" sz="1800" b="1" i="0" kern="1200" dirty="0" smtClean="0">
                          <a:solidFill>
                            <a:schemeClr val="dk1"/>
                          </a:solidFill>
                          <a:effectLst/>
                          <a:latin typeface="+mn-lt"/>
                          <a:ea typeface="+mn-ea"/>
                          <a:cs typeface="+mn-cs"/>
                        </a:rPr>
                        <a:t>Build, Test, Deploy and Connect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29352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29352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0728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a:t>
            </a:r>
            <a:r>
              <a:rPr lang="en-US" dirty="0"/>
              <a:t>– tools </a:t>
            </a:r>
            <a:r>
              <a:rPr lang="en-US" dirty="0" smtClean="0"/>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normAutofit fontScale="85000" lnSpcReduction="20000"/>
          </a:bodyPr>
          <a:lstStyle/>
          <a:p>
            <a:pPr fontAlgn="base"/>
            <a:r>
              <a:rPr lang="en-US" b="1" dirty="0" smtClean="0"/>
              <a:t>Build  :</a:t>
            </a:r>
            <a:r>
              <a:rPr lang="en-US" dirty="0" smtClean="0"/>
              <a:t>Focus </a:t>
            </a:r>
            <a:r>
              <a:rPr lang="en-US" dirty="0"/>
              <a:t>on coding and count on Bamboo as your CI and build server! Create multi-stage build plans, set up triggers to start builds upon commits, and assign agents to your critical builds and deployments</a:t>
            </a:r>
          </a:p>
          <a:p>
            <a:pPr algn="ctr" fontAlgn="base"/>
            <a:r>
              <a:rPr lang="en-US" b="1" dirty="0" smtClean="0"/>
              <a:t>Test </a:t>
            </a:r>
            <a:r>
              <a:rPr lang="en-US" dirty="0" smtClean="0"/>
              <a:t>Testing </a:t>
            </a:r>
            <a:r>
              <a:rPr lang="en-US" dirty="0"/>
              <a:t>is a key part of continuous integration. Run automated tests in Bamboo to regress your products thoroughly with each change. Parallel automated tests unleash the power of Agile Development and make catching bugs easier and faster</a:t>
            </a:r>
            <a:r>
              <a:rPr lang="en-US" dirty="0" smtClean="0"/>
              <a:t>.</a:t>
            </a:r>
          </a:p>
          <a:p>
            <a:pPr fontAlgn="base"/>
            <a:r>
              <a:rPr lang="en-US" b="1" dirty="0" smtClean="0"/>
              <a:t>Deploy </a:t>
            </a:r>
            <a:r>
              <a:rPr lang="en-US" dirty="0" smtClean="0"/>
              <a:t>Bamboo </a:t>
            </a:r>
            <a:r>
              <a:rPr lang="en-US" dirty="0"/>
              <a:t>offers first-class support for the "delivery" aspect of continuous delivery. Deployment projects automate the tedium right out of releasing into each environment, while letting you control the flow with per-environment permissions.</a:t>
            </a:r>
          </a:p>
          <a:p>
            <a:pPr fontAlgn="base"/>
            <a:r>
              <a:rPr lang="en-US" b="1" dirty="0" smtClean="0"/>
              <a:t>Connect  </a:t>
            </a:r>
            <a:r>
              <a:rPr lang="en-US" dirty="0" smtClean="0"/>
              <a:t>Bamboo </a:t>
            </a:r>
            <a:r>
              <a:rPr lang="en-US" dirty="0"/>
              <a:t>boasts the best integration with </a:t>
            </a:r>
            <a:r>
              <a:rPr lang="en-US" dirty="0">
                <a:hlinkClick r:id="rId2"/>
              </a:rPr>
              <a:t>JIRA Software</a:t>
            </a:r>
            <a:r>
              <a:rPr lang="en-US" dirty="0"/>
              <a:t>, </a:t>
            </a:r>
            <a:r>
              <a:rPr lang="en-US" dirty="0" err="1">
                <a:hlinkClick r:id="rId3"/>
              </a:rPr>
              <a:t>Bitbucket</a:t>
            </a:r>
            <a:r>
              <a:rPr lang="en-US" dirty="0" err="1"/>
              <a:t>,</a:t>
            </a:r>
            <a:r>
              <a:rPr lang="en-US" dirty="0" err="1">
                <a:hlinkClick r:id="rId4"/>
              </a:rPr>
              <a:t>Fisheye</a:t>
            </a:r>
            <a:r>
              <a:rPr lang="en-US" dirty="0"/>
              <a:t>, and </a:t>
            </a:r>
            <a:r>
              <a:rPr lang="en-US" dirty="0">
                <a:hlinkClick r:id="rId5"/>
              </a:rPr>
              <a:t>HipChat</a:t>
            </a:r>
            <a:r>
              <a:rPr lang="en-US" dirty="0"/>
              <a:t>. Also, boost your CI pipeline by choosing from more than a hundred fifty add-ons in </a:t>
            </a:r>
            <a:r>
              <a:rPr lang="en-US" dirty="0">
                <a:hlinkClick r:id="rId6"/>
              </a:rPr>
              <a:t>our Marketplace</a:t>
            </a:r>
            <a:r>
              <a:rPr lang="en-US" dirty="0"/>
              <a:t> or </a:t>
            </a:r>
            <a:r>
              <a:rPr lang="en-US" dirty="0">
                <a:hlinkClick r:id="rId7"/>
              </a:rPr>
              <a:t>make your own</a:t>
            </a:r>
            <a:r>
              <a:rPr lang="en-US" dirty="0"/>
              <a:t>!</a:t>
            </a:r>
          </a:p>
          <a:p>
            <a:pPr fontAlgn="base"/>
            <a:endParaRPr lang="en-US" dirty="0"/>
          </a:p>
          <a:p>
            <a:endParaRPr lang="en-US" dirty="0"/>
          </a:p>
        </p:txBody>
      </p:sp>
    </p:spTree>
    <p:extLst>
      <p:ext uri="{BB962C8B-B14F-4D97-AF65-F5344CB8AC3E}">
        <p14:creationId xmlns:p14="http://schemas.microsoft.com/office/powerpoint/2010/main" val="2561724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Tools</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481137" y="2001044"/>
            <a:ext cx="9872663" cy="4000500"/>
          </a:xfrm>
          <a:prstGeom prst="rect">
            <a:avLst/>
          </a:prstGeom>
        </p:spPr>
      </p:pic>
    </p:spTree>
    <p:extLst>
      <p:ext uri="{BB962C8B-B14F-4D97-AF65-F5344CB8AC3E}">
        <p14:creationId xmlns:p14="http://schemas.microsoft.com/office/powerpoint/2010/main" val="1580894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DevOps?</a:t>
            </a:r>
          </a:p>
          <a:p>
            <a:r>
              <a:rPr lang="en-US" dirty="0" smtClean="0"/>
              <a:t>Why DevOps?</a:t>
            </a:r>
          </a:p>
          <a:p>
            <a:r>
              <a:rPr lang="en-US" dirty="0" smtClean="0"/>
              <a:t>Addressing Delivery Challenges?</a:t>
            </a:r>
            <a:endParaRPr lang="en-US" dirty="0"/>
          </a:p>
        </p:txBody>
      </p:sp>
    </p:spTree>
    <p:extLst>
      <p:ext uri="{BB962C8B-B14F-4D97-AF65-F5344CB8AC3E}">
        <p14:creationId xmlns:p14="http://schemas.microsoft.com/office/powerpoint/2010/main" val="2893843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Tools</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r>
              <a:rPr lang="en-US" b="1" i="1" dirty="0"/>
              <a:t>Continuous Integration (CI) – </a:t>
            </a:r>
            <a:r>
              <a:rPr lang="en-US" i="1" dirty="0"/>
              <a:t>Developers integrate code into a shared repository multiple times a day and each isolated change to the code is tested immediately in order to detect and prevent integration problems</a:t>
            </a:r>
            <a:r>
              <a:rPr lang="en-US" i="1" dirty="0" smtClean="0"/>
              <a:t>. </a:t>
            </a:r>
            <a:endParaRPr lang="en-US" i="1" dirty="0"/>
          </a:p>
          <a:p>
            <a:r>
              <a:rPr lang="en-US" b="1" i="1" dirty="0"/>
              <a:t>Examples of vendors and tools: </a:t>
            </a:r>
            <a:r>
              <a:rPr lang="en-US" i="1" dirty="0"/>
              <a:t>Jenkins, Teamcity, </a:t>
            </a:r>
            <a:r>
              <a:rPr lang="en-US" i="1" dirty="0" err="1"/>
              <a:t>TravisCI</a:t>
            </a:r>
            <a:r>
              <a:rPr lang="en-US" i="1" dirty="0"/>
              <a:t>, </a:t>
            </a:r>
            <a:r>
              <a:rPr lang="en-US" i="1" dirty="0" err="1" smtClean="0"/>
              <a:t>CircleCI</a:t>
            </a:r>
            <a:endParaRPr lang="en-US" i="1" dirty="0" smtClean="0"/>
          </a:p>
          <a:p>
            <a:r>
              <a:rPr lang="en-US" b="1" dirty="0"/>
              <a:t>Continuous Delivery (CD) – </a:t>
            </a:r>
            <a:r>
              <a:rPr lang="en-US" dirty="0"/>
              <a:t>As an extension of CI and the next step in incremental software delivery, continuous delivery (CD) ensures that every version of the code that is tested in the CI repository can be released at any moment</a:t>
            </a:r>
            <a:r>
              <a:rPr lang="en-US" dirty="0" smtClean="0"/>
              <a:t>.</a:t>
            </a:r>
            <a:endParaRPr lang="en-US" dirty="0"/>
          </a:p>
          <a:p>
            <a:r>
              <a:rPr lang="en-US" b="1" dirty="0"/>
              <a:t>Examples of vendors and tools: </a:t>
            </a:r>
            <a:r>
              <a:rPr lang="en-US" dirty="0"/>
              <a:t>Jenkins, Teamcity, </a:t>
            </a:r>
            <a:r>
              <a:rPr lang="en-US" dirty="0" err="1"/>
              <a:t>TravisCI</a:t>
            </a:r>
            <a:r>
              <a:rPr lang="en-US" dirty="0"/>
              <a:t>, Electric Cloud, Go, </a:t>
            </a:r>
            <a:r>
              <a:rPr lang="en-US" dirty="0" err="1"/>
              <a:t>Codeship</a:t>
            </a:r>
            <a:r>
              <a:rPr lang="en-US" dirty="0"/>
              <a:t>, AWS </a:t>
            </a:r>
            <a:r>
              <a:rPr lang="en-US" dirty="0" err="1" smtClean="0"/>
              <a:t>CodeDeploy</a:t>
            </a:r>
            <a:endParaRPr lang="en-US" dirty="0" smtClean="0"/>
          </a:p>
          <a:p>
            <a:endParaRPr lang="en-US" dirty="0"/>
          </a:p>
          <a:p>
            <a:endParaRPr lang="en-US" dirty="0"/>
          </a:p>
        </p:txBody>
      </p:sp>
    </p:spTree>
    <p:extLst>
      <p:ext uri="{BB962C8B-B14F-4D97-AF65-F5344CB8AC3E}">
        <p14:creationId xmlns:p14="http://schemas.microsoft.com/office/powerpoint/2010/main" val="1285192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normAutofit fontScale="85000" lnSpcReduction="20000"/>
          </a:bodyPr>
          <a:lstStyle/>
          <a:p>
            <a:r>
              <a:rPr lang="en-US" b="1" dirty="0"/>
              <a:t>Configuration Management (CM</a:t>
            </a:r>
            <a:r>
              <a:rPr lang="en-US" b="1" dirty="0" smtClean="0"/>
              <a:t>)  </a:t>
            </a:r>
            <a:r>
              <a:rPr lang="en-US" dirty="0" smtClean="0"/>
              <a:t>In </a:t>
            </a:r>
            <a:r>
              <a:rPr lang="en-US" dirty="0"/>
              <a:t>a nutshell, the process of maintaining up-to-date, detailed records of hardware and software — including versions, requirements, network addresses, and design and operational information — is known as configuration management (CM). You can use CM tools such as Chef, Puppet, or </a:t>
            </a:r>
            <a:r>
              <a:rPr lang="en-US" dirty="0" err="1"/>
              <a:t>Ansible</a:t>
            </a:r>
            <a:r>
              <a:rPr lang="en-US" dirty="0"/>
              <a:t> to aid the process. You can also use Bash and Python to build your own configuration management </a:t>
            </a:r>
            <a:r>
              <a:rPr lang="en-US" dirty="0" smtClean="0"/>
              <a:t>automation</a:t>
            </a:r>
          </a:p>
          <a:p>
            <a:r>
              <a:rPr lang="en-US" b="1" dirty="0"/>
              <a:t>Examples of vendors and tools</a:t>
            </a:r>
            <a:r>
              <a:rPr lang="en-US" dirty="0"/>
              <a:t>: </a:t>
            </a:r>
            <a:r>
              <a:rPr lang="en-US" dirty="0">
                <a:hlinkClick r:id="rId2"/>
              </a:rPr>
              <a:t>Chef</a:t>
            </a:r>
            <a:r>
              <a:rPr lang="en-US" dirty="0"/>
              <a:t>, </a:t>
            </a:r>
            <a:r>
              <a:rPr lang="en-US" dirty="0">
                <a:hlinkClick r:id="rId3"/>
              </a:rPr>
              <a:t>Puppet</a:t>
            </a:r>
            <a:r>
              <a:rPr lang="en-US" dirty="0"/>
              <a:t>, </a:t>
            </a:r>
            <a:r>
              <a:rPr lang="en-US" dirty="0" err="1">
                <a:hlinkClick r:id="rId4"/>
              </a:rPr>
              <a:t>Ansible</a:t>
            </a:r>
            <a:r>
              <a:rPr lang="en-US" dirty="0" smtClean="0"/>
              <a:t>,  </a:t>
            </a:r>
            <a:r>
              <a:rPr lang="en-US" dirty="0" err="1" smtClean="0">
                <a:hlinkClick r:id="rId5"/>
              </a:rPr>
              <a:t>Saltstack</a:t>
            </a:r>
            <a:r>
              <a:rPr lang="en-US" dirty="0" smtClean="0"/>
              <a:t>, </a:t>
            </a:r>
            <a:r>
              <a:rPr lang="en-US" dirty="0"/>
              <a:t> </a:t>
            </a:r>
            <a:r>
              <a:rPr lang="en-US" dirty="0">
                <a:hlinkClick r:id="rId6"/>
              </a:rPr>
              <a:t>Vagrant</a:t>
            </a:r>
            <a:r>
              <a:rPr lang="en-US" dirty="0"/>
              <a:t>, </a:t>
            </a:r>
            <a:r>
              <a:rPr lang="en-US" dirty="0" err="1" smtClean="0">
                <a:hlinkClick r:id="rId7"/>
              </a:rPr>
              <a:t>CFEngine</a:t>
            </a:r>
            <a:endParaRPr lang="en-US" dirty="0" smtClean="0"/>
          </a:p>
          <a:p>
            <a:r>
              <a:rPr lang="en-US" b="1" dirty="0" smtClean="0"/>
              <a:t>Containers</a:t>
            </a:r>
            <a:r>
              <a:rPr lang="en-US" dirty="0" smtClean="0"/>
              <a:t>  : </a:t>
            </a:r>
            <a:r>
              <a:rPr lang="en-US" dirty="0" err="1" smtClean="0"/>
              <a:t>docker</a:t>
            </a:r>
            <a:r>
              <a:rPr lang="en-US" dirty="0" smtClean="0"/>
              <a:t> </a:t>
            </a:r>
            <a:r>
              <a:rPr lang="en-US" dirty="0"/>
              <a:t>square </a:t>
            </a:r>
            <a:r>
              <a:rPr lang="en-US" dirty="0" err="1"/>
              <a:t>logoLinux</a:t>
            </a:r>
            <a:r>
              <a:rPr lang="en-US" dirty="0"/>
              <a:t> containers are lightweight virtualization components that run isolated application workloads. They run their own processes, file systems, and network stacks, which are all virtualized using the root operating system (OS) running on the hardware.</a:t>
            </a:r>
          </a:p>
          <a:p>
            <a:r>
              <a:rPr lang="en-US" b="1" dirty="0" smtClean="0"/>
              <a:t>Examples </a:t>
            </a:r>
            <a:r>
              <a:rPr lang="en-US" b="1" dirty="0"/>
              <a:t>of vendors and related tools</a:t>
            </a:r>
            <a:r>
              <a:rPr lang="en-US" dirty="0"/>
              <a:t>: Docker, </a:t>
            </a:r>
            <a:r>
              <a:rPr lang="en-US" dirty="0" err="1"/>
              <a:t>CoreOs</a:t>
            </a:r>
            <a:r>
              <a:rPr lang="en-US" dirty="0"/>
              <a:t>, Kubernetes, </a:t>
            </a:r>
            <a:r>
              <a:rPr lang="en-US" dirty="0" err="1"/>
              <a:t>Mesos</a:t>
            </a:r>
            <a:r>
              <a:rPr lang="en-US" dirty="0"/>
              <a:t>, </a:t>
            </a:r>
            <a:r>
              <a:rPr lang="en-US" dirty="0" err="1"/>
              <a:t>ElasticBox</a:t>
            </a:r>
            <a:endParaRPr lang="en-US" dirty="0"/>
          </a:p>
        </p:txBody>
      </p:sp>
    </p:spTree>
    <p:extLst>
      <p:ext uri="{BB962C8B-B14F-4D97-AF65-F5344CB8AC3E}">
        <p14:creationId xmlns:p14="http://schemas.microsoft.com/office/powerpoint/2010/main" val="2437492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normAutofit fontScale="85000" lnSpcReduction="20000"/>
          </a:bodyPr>
          <a:lstStyle/>
          <a:p>
            <a:r>
              <a:rPr lang="en-US" b="1" dirty="0"/>
              <a:t>Source (Version) </a:t>
            </a:r>
            <a:r>
              <a:rPr lang="en-US" b="1" dirty="0" smtClean="0"/>
              <a:t>Control </a:t>
            </a:r>
            <a:r>
              <a:rPr lang="en-US" dirty="0" smtClean="0"/>
              <a:t>: Version </a:t>
            </a:r>
            <a:r>
              <a:rPr lang="en-US" dirty="0"/>
              <a:t>control includes practices and tools that help R&amp;D organizations maintain and control changes within their source code repository. R&amp;D members use source control tools to document and track system configuration files as well.</a:t>
            </a:r>
          </a:p>
          <a:p>
            <a:r>
              <a:rPr lang="en-US" b="1" dirty="0" smtClean="0"/>
              <a:t>Examples </a:t>
            </a:r>
            <a:r>
              <a:rPr lang="en-US" b="1" dirty="0"/>
              <a:t>of vendors and tools</a:t>
            </a:r>
            <a:r>
              <a:rPr lang="en-US" dirty="0"/>
              <a:t>: </a:t>
            </a:r>
            <a:r>
              <a:rPr lang="en-US" dirty="0" smtClean="0"/>
              <a:t>TFS, SVN, GitHub</a:t>
            </a:r>
            <a:r>
              <a:rPr lang="en-US" dirty="0"/>
              <a:t>, </a:t>
            </a:r>
            <a:r>
              <a:rPr lang="en-US" dirty="0" err="1"/>
              <a:t>Bitbucket</a:t>
            </a:r>
            <a:r>
              <a:rPr lang="en-US" dirty="0"/>
              <a:t>, </a:t>
            </a:r>
            <a:r>
              <a:rPr lang="en-US" dirty="0" err="1"/>
              <a:t>JFrog</a:t>
            </a:r>
            <a:r>
              <a:rPr lang="en-US" dirty="0"/>
              <a:t>, </a:t>
            </a:r>
            <a:r>
              <a:rPr lang="en-US" dirty="0" err="1" smtClean="0"/>
              <a:t>Artifactory</a:t>
            </a:r>
            <a:endParaRPr lang="en-US" dirty="0"/>
          </a:p>
          <a:p>
            <a:r>
              <a:rPr lang="en-US" b="1" dirty="0"/>
              <a:t>Bug </a:t>
            </a:r>
            <a:r>
              <a:rPr lang="en-US" b="1" dirty="0" smtClean="0"/>
              <a:t>Tracking :  </a:t>
            </a:r>
            <a:r>
              <a:rPr lang="en-US" dirty="0" err="1" smtClean="0"/>
              <a:t>github</a:t>
            </a:r>
            <a:r>
              <a:rPr lang="en-US" dirty="0" smtClean="0"/>
              <a:t> </a:t>
            </a:r>
            <a:r>
              <a:rPr lang="en-US" dirty="0" err="1"/>
              <a:t>logoA</a:t>
            </a:r>
            <a:r>
              <a:rPr lang="en-US" dirty="0"/>
              <a:t> bug tracker is a system that aggregates and reports software bugs and defects. It helps R&amp;D organizations with task management and is part of the consistent feedback loop that the DevOps methodology requires.</a:t>
            </a:r>
          </a:p>
          <a:p>
            <a:r>
              <a:rPr lang="en-US" b="1" dirty="0" smtClean="0"/>
              <a:t>Examples </a:t>
            </a:r>
            <a:r>
              <a:rPr lang="en-US" b="1" dirty="0"/>
              <a:t>of vendors and tools: </a:t>
            </a:r>
            <a:r>
              <a:rPr lang="en-US" dirty="0" err="1"/>
              <a:t>BUGtrack</a:t>
            </a:r>
            <a:r>
              <a:rPr lang="en-US" dirty="0"/>
              <a:t>, JIRA, </a:t>
            </a:r>
            <a:r>
              <a:rPr lang="en-US" dirty="0" smtClean="0"/>
              <a:t>GitHub</a:t>
            </a:r>
          </a:p>
          <a:p>
            <a:r>
              <a:rPr lang="en-US" b="1" dirty="0" smtClean="0"/>
              <a:t>Test Automation  </a:t>
            </a:r>
            <a:r>
              <a:rPr lang="en-US" dirty="0" smtClean="0"/>
              <a:t>Test </a:t>
            </a:r>
            <a:r>
              <a:rPr lang="en-US" dirty="0"/>
              <a:t>automation facilitates test engineer work by supporting multiple tests that run continuously. It enhances test coverage while supporting efficient release cycles. For example, test automation tools help manage, execute, and measure functional tests and load tests.</a:t>
            </a:r>
          </a:p>
          <a:p>
            <a:r>
              <a:rPr lang="en-US" b="1" dirty="0" smtClean="0"/>
              <a:t>Examples </a:t>
            </a:r>
            <a:r>
              <a:rPr lang="en-US" b="1" dirty="0"/>
              <a:t>of vendors and tools: </a:t>
            </a:r>
            <a:r>
              <a:rPr lang="en-US" dirty="0"/>
              <a:t>Selenium, Cucumber, JUnit, </a:t>
            </a:r>
            <a:r>
              <a:rPr lang="en-US" dirty="0" err="1"/>
              <a:t>TestNG</a:t>
            </a:r>
            <a:r>
              <a:rPr lang="en-US" dirty="0"/>
              <a:t>, </a:t>
            </a:r>
            <a:r>
              <a:rPr lang="en-US" dirty="0" err="1"/>
              <a:t>JMeter</a:t>
            </a:r>
            <a:endParaRPr lang="en-US" dirty="0" smtClean="0"/>
          </a:p>
          <a:p>
            <a:endParaRPr lang="en-US" dirty="0"/>
          </a:p>
          <a:p>
            <a:endParaRPr lang="en-US" dirty="0"/>
          </a:p>
        </p:txBody>
      </p:sp>
    </p:spTree>
    <p:extLst>
      <p:ext uri="{BB962C8B-B14F-4D97-AF65-F5344CB8AC3E}">
        <p14:creationId xmlns:p14="http://schemas.microsoft.com/office/powerpoint/2010/main" val="43323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normAutofit fontScale="85000" lnSpcReduction="10000"/>
          </a:bodyPr>
          <a:lstStyle/>
          <a:p>
            <a:r>
              <a:rPr lang="en-US" b="1" dirty="0" smtClean="0"/>
              <a:t>Monitoring </a:t>
            </a:r>
            <a:r>
              <a:rPr lang="en-US" dirty="0" err="1" smtClean="0"/>
              <a:t>Monitoring</a:t>
            </a:r>
            <a:r>
              <a:rPr lang="en-US" dirty="0" smtClean="0"/>
              <a:t> </a:t>
            </a:r>
            <a:r>
              <a:rPr lang="en-US" dirty="0"/>
              <a:t>is a primary element of IT performance management and is one of the most important aspects when operating online services. Monitoring tools are essential and provide crucial information that helps to ensure service robustness in terms of availability, security, and performance.</a:t>
            </a:r>
          </a:p>
          <a:p>
            <a:r>
              <a:rPr lang="en-US" b="1" dirty="0" smtClean="0"/>
              <a:t>Application </a:t>
            </a:r>
            <a:r>
              <a:rPr lang="en-US" b="1" dirty="0"/>
              <a:t>Performance Monitoring (APM) </a:t>
            </a:r>
            <a:r>
              <a:rPr lang="en-US" dirty="0"/>
              <a:t>– APM allows you to automatically detect and be alerted about hotspots in your application framework that include the application and database layers.</a:t>
            </a:r>
          </a:p>
          <a:p>
            <a:r>
              <a:rPr lang="en-US" b="1" dirty="0" smtClean="0"/>
              <a:t>Examples </a:t>
            </a:r>
            <a:r>
              <a:rPr lang="en-US" b="1" dirty="0"/>
              <a:t>of vendors and tools: </a:t>
            </a:r>
            <a:r>
              <a:rPr lang="en-US" dirty="0"/>
              <a:t>New Relic, </a:t>
            </a:r>
            <a:r>
              <a:rPr lang="en-US" dirty="0" err="1"/>
              <a:t>AppDynamics</a:t>
            </a:r>
            <a:r>
              <a:rPr lang="en-US" dirty="0"/>
              <a:t>, </a:t>
            </a:r>
            <a:r>
              <a:rPr lang="en-US" dirty="0" err="1"/>
              <a:t>DataDog</a:t>
            </a:r>
            <a:endParaRPr lang="en-US" dirty="0"/>
          </a:p>
          <a:p>
            <a:r>
              <a:rPr lang="en-US" b="1" dirty="0"/>
              <a:t>Infrastructure Monitoring </a:t>
            </a:r>
            <a:r>
              <a:rPr lang="en-US" dirty="0"/>
              <a:t>– Tools in this category automatically detect and alert about degradations in underlying physical or virtual resource performance and availability.</a:t>
            </a:r>
          </a:p>
          <a:p>
            <a:r>
              <a:rPr lang="en-US" b="1" dirty="0"/>
              <a:t>Examples of vendors and tools: </a:t>
            </a:r>
            <a:r>
              <a:rPr lang="en-US" b="1" dirty="0" smtClean="0"/>
              <a:t> </a:t>
            </a:r>
            <a:r>
              <a:rPr lang="en-US" dirty="0" smtClean="0"/>
              <a:t>AWS </a:t>
            </a:r>
            <a:r>
              <a:rPr lang="en-US" dirty="0" err="1"/>
              <a:t>CloudWatch</a:t>
            </a:r>
            <a:r>
              <a:rPr lang="en-US" dirty="0"/>
              <a:t>, Nagios, </a:t>
            </a:r>
            <a:r>
              <a:rPr lang="en-US" dirty="0" err="1"/>
              <a:t>Zabbix</a:t>
            </a:r>
            <a:r>
              <a:rPr lang="en-US" dirty="0"/>
              <a:t>, </a:t>
            </a:r>
            <a:r>
              <a:rPr lang="en-US" dirty="0" err="1"/>
              <a:t>Sensu</a:t>
            </a:r>
            <a:r>
              <a:rPr lang="en-US" dirty="0"/>
              <a:t>, </a:t>
            </a:r>
            <a:r>
              <a:rPr lang="en-US" dirty="0" err="1"/>
              <a:t>Icynga</a:t>
            </a:r>
            <a:endParaRPr lang="en-US" dirty="0"/>
          </a:p>
        </p:txBody>
      </p:sp>
    </p:spTree>
    <p:extLst>
      <p:ext uri="{BB962C8B-B14F-4D97-AF65-F5344CB8AC3E}">
        <p14:creationId xmlns:p14="http://schemas.microsoft.com/office/powerpoint/2010/main" val="3640701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b="1" dirty="0"/>
              <a:t>Log </a:t>
            </a:r>
            <a:r>
              <a:rPr lang="en-US" b="1" dirty="0" smtClean="0"/>
              <a:t>Management : </a:t>
            </a:r>
            <a:r>
              <a:rPr lang="en-US" dirty="0"/>
              <a:t>Log management (or log analytics) is the practice of dealing with large volumes of computer-generated messages. They can be operational messages (e.g., when tracking service performance or security) or for BI purposes (e.g., when tracking online user </a:t>
            </a:r>
            <a:r>
              <a:rPr lang="en-US" dirty="0" smtClean="0"/>
              <a:t>behavior</a:t>
            </a:r>
          </a:p>
          <a:p>
            <a:r>
              <a:rPr lang="en-US" dirty="0"/>
              <a:t>Vendors and tools: </a:t>
            </a:r>
            <a:r>
              <a:rPr lang="en-US" dirty="0">
                <a:hlinkClick r:id="rId2"/>
              </a:rPr>
              <a:t>Logz.io</a:t>
            </a:r>
            <a:r>
              <a:rPr lang="en-US" dirty="0"/>
              <a:t> (ELK), </a:t>
            </a:r>
            <a:r>
              <a:rPr lang="en-US" dirty="0" err="1">
                <a:hlinkClick r:id="rId3"/>
              </a:rPr>
              <a:t>Splunk</a:t>
            </a:r>
            <a:r>
              <a:rPr lang="en-US" dirty="0"/>
              <a:t>, </a:t>
            </a:r>
            <a:r>
              <a:rPr lang="en-US" dirty="0">
                <a:hlinkClick r:id="rId4"/>
              </a:rPr>
              <a:t>Sumo Logic</a:t>
            </a:r>
            <a:endParaRPr lang="en-US" b="1" dirty="0"/>
          </a:p>
          <a:p>
            <a:endParaRPr lang="en-US" dirty="0"/>
          </a:p>
        </p:txBody>
      </p:sp>
    </p:spTree>
    <p:extLst>
      <p:ext uri="{BB962C8B-B14F-4D97-AF65-F5344CB8AC3E}">
        <p14:creationId xmlns:p14="http://schemas.microsoft.com/office/powerpoint/2010/main" val="3985574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Books</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b="1" dirty="0"/>
              <a:t>Continuous Delivery: Reliable Software Releases through Build, Test, and Deployment Automation (Addison-Wesley Signature Series (Fowler</a:t>
            </a:r>
            <a:r>
              <a:rPr lang="en-US" b="1" dirty="0" smtClean="0"/>
              <a:t>)</a:t>
            </a:r>
          </a:p>
          <a:p>
            <a:r>
              <a:rPr lang="en-US" dirty="0">
                <a:hlinkClick r:id="rId2"/>
              </a:rPr>
              <a:t>The DevOps 2.0 Toolkit</a:t>
            </a:r>
            <a:endParaRPr lang="en-US" b="1" dirty="0"/>
          </a:p>
          <a:p>
            <a:endParaRPr lang="en-US" dirty="0"/>
          </a:p>
        </p:txBody>
      </p:sp>
    </p:spTree>
    <p:extLst>
      <p:ext uri="{BB962C8B-B14F-4D97-AF65-F5344CB8AC3E}">
        <p14:creationId xmlns:p14="http://schemas.microsoft.com/office/powerpoint/2010/main" val="557228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580878" y="1690688"/>
            <a:ext cx="11030243" cy="4918990"/>
          </a:xfrm>
          <a:prstGeom prst="rect">
            <a:avLst/>
          </a:prstGeom>
        </p:spPr>
      </p:pic>
    </p:spTree>
    <p:extLst>
      <p:ext uri="{BB962C8B-B14F-4D97-AF65-F5344CB8AC3E}">
        <p14:creationId xmlns:p14="http://schemas.microsoft.com/office/powerpoint/2010/main" val="3568000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–Needs .. </a:t>
            </a:r>
            <a:br>
              <a:rPr lang="en-US" dirty="0" smtClean="0"/>
            </a:br>
            <a:endParaRPr lang="en-US" dirty="0"/>
          </a:p>
        </p:txBody>
      </p:sp>
      <p:pic>
        <p:nvPicPr>
          <p:cNvPr id="4" name="Content Placeholder 3"/>
          <p:cNvPicPr>
            <a:picLocks noGrp="1"/>
          </p:cNvPicPr>
          <p:nvPr>
            <p:ph idx="1"/>
          </p:nvPr>
        </p:nvPicPr>
        <p:blipFill>
          <a:blip r:embed="rId2"/>
          <a:stretch>
            <a:fillRect/>
          </a:stretch>
        </p:blipFill>
        <p:spPr>
          <a:xfrm>
            <a:off x="1004551" y="1846095"/>
            <a:ext cx="9981127" cy="4780085"/>
          </a:xfrm>
          <a:prstGeom prst="rect">
            <a:avLst/>
          </a:prstGeom>
        </p:spPr>
      </p:pic>
    </p:spTree>
    <p:extLst>
      <p:ext uri="{BB962C8B-B14F-4D97-AF65-F5344CB8AC3E}">
        <p14:creationId xmlns:p14="http://schemas.microsoft.com/office/powerpoint/2010/main" val="3649915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48049" y="1497213"/>
            <a:ext cx="9400504" cy="5180482"/>
          </a:xfrm>
          <a:prstGeom prst="rect">
            <a:avLst/>
          </a:prstGeom>
        </p:spPr>
      </p:pic>
      <p:sp>
        <p:nvSpPr>
          <p:cNvPr id="6" name="Title 1"/>
          <p:cNvSpPr>
            <a:spLocks noGrp="1"/>
          </p:cNvSpPr>
          <p:nvPr>
            <p:ph type="title"/>
          </p:nvPr>
        </p:nvSpPr>
        <p:spPr>
          <a:xfrm>
            <a:off x="838200" y="365126"/>
            <a:ext cx="10515600" cy="1132088"/>
          </a:xfrm>
          <a:solidFill>
            <a:schemeClr val="accent1"/>
          </a:solidFill>
          <a:ln>
            <a:solidFill>
              <a:schemeClr val="accent1"/>
            </a:solidFill>
          </a:ln>
        </p:spPr>
        <p:txBody>
          <a:bodyPr>
            <a:normAutofit fontScale="90000"/>
          </a:bodyPr>
          <a:lstStyle/>
          <a:p>
            <a:r>
              <a:rPr lang="en-US" dirty="0" smtClean="0"/>
              <a:t>DevOps –Needs .. </a:t>
            </a:r>
            <a:br>
              <a:rPr lang="en-US" dirty="0" smtClean="0"/>
            </a:br>
            <a:endParaRPr lang="en-US" dirty="0"/>
          </a:p>
        </p:txBody>
      </p:sp>
    </p:spTree>
    <p:extLst>
      <p:ext uri="{BB962C8B-B14F-4D97-AF65-F5344CB8AC3E}">
        <p14:creationId xmlns:p14="http://schemas.microsoft.com/office/powerpoint/2010/main" val="3810908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236336"/>
            <a:ext cx="10515600" cy="1325563"/>
          </a:xfrm>
          <a:solidFill>
            <a:schemeClr val="accent1"/>
          </a:solidFill>
        </p:spPr>
        <p:txBody>
          <a:bodyPr/>
          <a:lstStyle/>
          <a:p>
            <a:r>
              <a:rPr lang="en-US" dirty="0" smtClean="0"/>
              <a:t>DevOps - </a:t>
            </a:r>
            <a:r>
              <a:rPr lang="en-US" dirty="0" smtClean="0"/>
              <a:t>TFS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0812088"/>
              </p:ext>
            </p:extLst>
          </p:nvPr>
        </p:nvGraphicFramePr>
        <p:xfrm>
          <a:off x="799564" y="1696836"/>
          <a:ext cx="10515600" cy="18165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506639">
                <a:tc>
                  <a:txBody>
                    <a:bodyPr/>
                    <a:lstStyle/>
                    <a:p>
                      <a:r>
                        <a:rPr lang="en-US" sz="1800" b="1" i="0" u="none" strike="noStrike" kern="1200" baseline="0" dirty="0" smtClean="0">
                          <a:solidFill>
                            <a:schemeClr val="lt1"/>
                          </a:solidFill>
                          <a:latin typeface="+mn-lt"/>
                          <a:ea typeface="+mn-ea"/>
                          <a:cs typeface="+mn-cs"/>
                        </a:rPr>
                        <a:t>Configuration Management </a:t>
                      </a:r>
                      <a:endParaRPr lang="en-US" dirty="0"/>
                    </a:p>
                  </a:txBody>
                  <a:tcPr/>
                </a:tc>
                <a:tc>
                  <a:txBody>
                    <a:bodyPr/>
                    <a:lstStyle/>
                    <a:p>
                      <a:r>
                        <a:rPr lang="en-US" dirty="0" smtClean="0"/>
                        <a:t>Deployment Automation </a:t>
                      </a:r>
                      <a:endParaRPr lang="en-US" dirty="0"/>
                    </a:p>
                  </a:txBody>
                  <a:tcPr/>
                </a:tc>
                <a:tc>
                  <a:txBody>
                    <a:bodyPr/>
                    <a:lstStyle/>
                    <a:p>
                      <a:r>
                        <a:rPr lang="en-US" sz="1800" b="1" i="0" u="none" strike="noStrike" kern="1200" baseline="0" dirty="0" smtClean="0">
                          <a:solidFill>
                            <a:schemeClr val="lt1"/>
                          </a:solidFill>
                          <a:latin typeface="+mn-lt"/>
                          <a:ea typeface="+mn-ea"/>
                          <a:cs typeface="+mn-cs"/>
                        </a:rPr>
                        <a:t>Log Management </a:t>
                      </a:r>
                      <a:endParaRPr lang="en-US" dirty="0"/>
                    </a:p>
                  </a:txBody>
                  <a:tcPr/>
                </a:tc>
                <a:tc>
                  <a:txBody>
                    <a:bodyPr/>
                    <a:lstStyle/>
                    <a:p>
                      <a:r>
                        <a:rPr lang="en-US" sz="1800" b="1" i="0" u="none" strike="noStrike" kern="1200" baseline="0" dirty="0" smtClean="0">
                          <a:solidFill>
                            <a:schemeClr val="lt1"/>
                          </a:solidFill>
                          <a:latin typeface="+mn-lt"/>
                          <a:ea typeface="+mn-ea"/>
                          <a:cs typeface="+mn-cs"/>
                        </a:rPr>
                        <a:t>Performance Management </a:t>
                      </a:r>
                      <a:endParaRPr lang="en-US" dirty="0"/>
                    </a:p>
                  </a:txBody>
                  <a:tcPr/>
                </a:tc>
                <a:tc>
                  <a:txBody>
                    <a:bodyPr/>
                    <a:lstStyle/>
                    <a:p>
                      <a:r>
                        <a:rPr lang="en-US" sz="1800" b="1" i="0" u="none" strike="noStrike" kern="1200" baseline="0" dirty="0" smtClean="0">
                          <a:solidFill>
                            <a:schemeClr val="lt1"/>
                          </a:solidFill>
                          <a:latin typeface="+mn-lt"/>
                          <a:ea typeface="+mn-ea"/>
                          <a:cs typeface="+mn-cs"/>
                        </a:rPr>
                        <a:t>Monitoring </a:t>
                      </a:r>
                      <a:endParaRPr lang="en-US" dirty="0"/>
                    </a:p>
                  </a:txBody>
                  <a:tcPr/>
                </a:tc>
              </a:tr>
              <a:tr h="444920">
                <a:tc>
                  <a:txBody>
                    <a:bodyPr/>
                    <a:lstStyle/>
                    <a:p>
                      <a:r>
                        <a:rPr lang="en-US" sz="1800" b="0" i="0" u="none" strike="noStrike" kern="1200" baseline="0" dirty="0" smtClean="0">
                          <a:solidFill>
                            <a:schemeClr val="dk1"/>
                          </a:solidFill>
                          <a:latin typeface="+mn-lt"/>
                          <a:ea typeface="+mn-ea"/>
                          <a:cs typeface="+mn-cs"/>
                        </a:rPr>
                        <a:t>No</a:t>
                      </a:r>
                      <a:endParaRPr lang="en-US" dirty="0"/>
                    </a:p>
                  </a:txBody>
                  <a:tcPr/>
                </a:tc>
                <a:tc>
                  <a:txBody>
                    <a:bodyPr/>
                    <a:lstStyle/>
                    <a:p>
                      <a:r>
                        <a:rPr lang="en-US" sz="1800" b="0" i="0" u="none" strike="noStrike" kern="1200" baseline="0" dirty="0" smtClean="0">
                          <a:solidFill>
                            <a:schemeClr val="dk1"/>
                          </a:solidFill>
                          <a:latin typeface="+mn-lt"/>
                          <a:ea typeface="+mn-ea"/>
                          <a:cs typeface="+mn-cs"/>
                        </a:rPr>
                        <a:t>Jenkins </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Splunk</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err="1" smtClean="0">
                          <a:solidFill>
                            <a:schemeClr val="dk1"/>
                          </a:solidFill>
                          <a:latin typeface="+mn-lt"/>
                          <a:ea typeface="+mn-ea"/>
                          <a:cs typeface="+mn-cs"/>
                        </a:rPr>
                        <a:t>AppDynamics</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smtClean="0">
                          <a:solidFill>
                            <a:schemeClr val="dk1"/>
                          </a:solidFill>
                          <a:latin typeface="+mn-lt"/>
                          <a:ea typeface="+mn-ea"/>
                          <a:cs typeface="+mn-cs"/>
                        </a:rPr>
                        <a:t>Nagios </a:t>
                      </a:r>
                      <a:endParaRPr lang="en-US" dirty="0"/>
                    </a:p>
                  </a:txBody>
                  <a:tcPr/>
                </a:tc>
              </a:tr>
              <a:tr h="29352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29352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05910014"/>
              </p:ext>
            </p:extLst>
          </p:nvPr>
        </p:nvGraphicFramePr>
        <p:xfrm>
          <a:off x="799562" y="3926505"/>
          <a:ext cx="10430815" cy="1985700"/>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2919670"/>
              </a:tblGrid>
              <a:tr h="689427">
                <a:tc>
                  <a:txBody>
                    <a:bodyPr/>
                    <a:lstStyle/>
                    <a:p>
                      <a:r>
                        <a:rPr lang="en-US" dirty="0" err="1" smtClean="0"/>
                        <a:t>Config</a:t>
                      </a:r>
                      <a:r>
                        <a:rPr lang="en-US" dirty="0" smtClean="0"/>
                        <a:t> Mgmt</a:t>
                      </a:r>
                      <a:endParaRPr lang="en-US" dirty="0"/>
                    </a:p>
                  </a:txBody>
                  <a:tcPr/>
                </a:tc>
                <a:tc>
                  <a:txBody>
                    <a:bodyPr/>
                    <a:lstStyle/>
                    <a:p>
                      <a:r>
                        <a:rPr lang="en-US" dirty="0" smtClean="0"/>
                        <a:t>Source Control</a:t>
                      </a:r>
                      <a:endParaRPr lang="en-US" dirty="0"/>
                    </a:p>
                  </a:txBody>
                  <a:tcPr/>
                </a:tc>
                <a:tc>
                  <a:txBody>
                    <a:bodyPr/>
                    <a:lstStyle/>
                    <a:p>
                      <a:r>
                        <a:rPr lang="en-US" dirty="0" smtClean="0"/>
                        <a:t>Continuous</a:t>
                      </a:r>
                      <a:r>
                        <a:rPr lang="en-US" baseline="0" dirty="0" smtClean="0"/>
                        <a:t> </a:t>
                      </a:r>
                      <a:r>
                        <a:rPr lang="en-US" dirty="0" smtClean="0"/>
                        <a:t>Integration</a:t>
                      </a:r>
                      <a:endParaRPr lang="en-US" dirty="0"/>
                    </a:p>
                  </a:txBody>
                  <a:tcPr/>
                </a:tc>
                <a:tc>
                  <a:txBody>
                    <a:bodyPr/>
                    <a:lstStyle/>
                    <a:p>
                      <a:r>
                        <a:rPr lang="en-US" dirty="0" smtClean="0"/>
                        <a:t>Deploy Automation</a:t>
                      </a:r>
                      <a:endParaRPr lang="en-US" dirty="0"/>
                    </a:p>
                  </a:txBody>
                  <a:tcPr/>
                </a:tc>
                <a:tc>
                  <a:txBody>
                    <a:bodyPr/>
                    <a:lstStyle/>
                    <a:p>
                      <a:r>
                        <a:rPr lang="en-US" dirty="0" smtClean="0"/>
                        <a:t>Log Management</a:t>
                      </a:r>
                      <a:endParaRPr lang="en-US" dirty="0"/>
                    </a:p>
                  </a:txBody>
                  <a:tcPr/>
                </a:tc>
                <a:tc>
                  <a:txBody>
                    <a:bodyPr/>
                    <a:lstStyle/>
                    <a:p>
                      <a:r>
                        <a:rPr lang="en-US" dirty="0" smtClean="0"/>
                        <a:t>Monitoring</a:t>
                      </a:r>
                      <a:r>
                        <a:rPr lang="en-US" baseline="0" dirty="0" smtClean="0"/>
                        <a:t> </a:t>
                      </a:r>
                      <a:endParaRPr lang="en-US" dirty="0"/>
                    </a:p>
                  </a:txBody>
                  <a:tcPr/>
                </a:tc>
              </a:tr>
              <a:tr h="300563">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endParaRPr lang="en-US" dirty="0"/>
                    </a:p>
                  </a:txBody>
                  <a:tcPr/>
                </a:tc>
                <a:tc>
                  <a:txBody>
                    <a:bodyPr/>
                    <a:lstStyle/>
                    <a:p>
                      <a:endParaRPr lang="en-US" dirty="0"/>
                    </a:p>
                  </a:txBody>
                  <a:tcPr/>
                </a:tc>
              </a:tr>
              <a:tr h="930513">
                <a:tc>
                  <a:txBody>
                    <a:bodyPr/>
                    <a:lstStyle/>
                    <a:p>
                      <a:r>
                        <a:rPr lang="en-US" dirty="0" smtClean="0"/>
                        <a:t>NA</a:t>
                      </a:r>
                      <a:endParaRPr lang="en-US" dirty="0"/>
                    </a:p>
                  </a:txBody>
                  <a:tcPr/>
                </a:tc>
                <a:tc>
                  <a:txBody>
                    <a:bodyPr/>
                    <a:lstStyle/>
                    <a:p>
                      <a:r>
                        <a:rPr lang="en-US" dirty="0" smtClean="0"/>
                        <a:t>OOB</a:t>
                      </a:r>
                      <a:endParaRPr lang="en-US" dirty="0"/>
                    </a:p>
                  </a:txBody>
                  <a:tcPr/>
                </a:tc>
                <a:tc>
                  <a:txBody>
                    <a:bodyPr/>
                    <a:lstStyle/>
                    <a:p>
                      <a:r>
                        <a:rPr lang="en-US" dirty="0" smtClean="0"/>
                        <a:t>OOB</a:t>
                      </a:r>
                      <a:endParaRPr lang="en-US" dirty="0"/>
                    </a:p>
                  </a:txBody>
                  <a:tcPr/>
                </a:tc>
                <a:tc>
                  <a:txBody>
                    <a:bodyPr/>
                    <a:lstStyle/>
                    <a:p>
                      <a:r>
                        <a:rPr lang="en-US" dirty="0" smtClean="0"/>
                        <a:t>OOB</a:t>
                      </a:r>
                      <a:endParaRPr lang="en-US" dirty="0"/>
                    </a:p>
                  </a:txBody>
                  <a:tcPr/>
                </a:tc>
                <a:tc>
                  <a:txBody>
                    <a:bodyPr/>
                    <a:lstStyle/>
                    <a:p>
                      <a:r>
                        <a:rPr lang="en-US" dirty="0" smtClean="0"/>
                        <a:t>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S</a:t>
                      </a:r>
                      <a:r>
                        <a:rPr lang="en-US" sz="1800" b="0" i="0" kern="1200" dirty="0" smtClean="0">
                          <a:solidFill>
                            <a:schemeClr val="dk1"/>
                          </a:solidFill>
                          <a:effectLst/>
                          <a:latin typeface="+mn-lt"/>
                          <a:ea typeface="+mn-ea"/>
                          <a:cs typeface="+mn-cs"/>
                        </a:rPr>
                        <a:t>COM Management Pack</a:t>
                      </a:r>
                    </a:p>
                    <a:p>
                      <a:endParaRPr lang="en-US" dirty="0"/>
                    </a:p>
                  </a:txBody>
                  <a:tcPr/>
                </a:tc>
              </a:tr>
            </a:tbl>
          </a:graphicData>
        </a:graphic>
      </p:graphicFrame>
    </p:spTree>
    <p:extLst>
      <p:ext uri="{BB962C8B-B14F-4D97-AF65-F5344CB8AC3E}">
        <p14:creationId xmlns:p14="http://schemas.microsoft.com/office/powerpoint/2010/main" val="348570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About DevOps</a:t>
            </a:r>
            <a:endParaRPr lang="en-US" dirty="0"/>
          </a:p>
        </p:txBody>
      </p:sp>
      <p:sp>
        <p:nvSpPr>
          <p:cNvPr id="3" name="Content Placeholder 2"/>
          <p:cNvSpPr>
            <a:spLocks noGrp="1"/>
          </p:cNvSpPr>
          <p:nvPr>
            <p:ph idx="1"/>
          </p:nvPr>
        </p:nvSpPr>
        <p:spPr>
          <a:xfrm>
            <a:off x="838200" y="1825624"/>
            <a:ext cx="6360886" cy="4781237"/>
          </a:xfrm>
          <a:ln>
            <a:solidFill>
              <a:schemeClr val="accent1"/>
            </a:solidFill>
          </a:ln>
        </p:spPr>
        <p:txBody>
          <a:bodyPr/>
          <a:lstStyle/>
          <a:p>
            <a:r>
              <a:rPr lang="en-US" dirty="0" smtClean="0"/>
              <a:t>a software development method that stresses communication, collaboration and integration between software developers and information technology (IT) professionals.</a:t>
            </a:r>
          </a:p>
          <a:p>
            <a:r>
              <a:rPr lang="en-US" dirty="0"/>
              <a:t>In simple terms, DevOps refers to an umbrella concept that encompasses </a:t>
            </a:r>
            <a:r>
              <a:rPr lang="en-US" dirty="0" smtClean="0"/>
              <a:t>people</a:t>
            </a:r>
            <a:r>
              <a:rPr lang="en-US" dirty="0" smtClean="0"/>
              <a:t>, processes</a:t>
            </a:r>
            <a:r>
              <a:rPr lang="en-US" dirty="0"/>
              <a:t>, and technologies required to connect development to execution.</a:t>
            </a:r>
          </a:p>
        </p:txBody>
      </p:sp>
      <p:pic>
        <p:nvPicPr>
          <p:cNvPr id="4" name="Picture 3"/>
          <p:cNvPicPr>
            <a:picLocks noChangeAspect="1"/>
          </p:cNvPicPr>
          <p:nvPr/>
        </p:nvPicPr>
        <p:blipFill>
          <a:blip r:embed="rId2"/>
          <a:stretch>
            <a:fillRect/>
          </a:stretch>
        </p:blipFill>
        <p:spPr>
          <a:xfrm>
            <a:off x="7726679" y="1825624"/>
            <a:ext cx="4243945" cy="2485119"/>
          </a:xfrm>
          <a:prstGeom prst="rect">
            <a:avLst/>
          </a:prstGeom>
        </p:spPr>
      </p:pic>
    </p:spTree>
    <p:extLst>
      <p:ext uri="{BB962C8B-B14F-4D97-AF65-F5344CB8AC3E}">
        <p14:creationId xmlns:p14="http://schemas.microsoft.com/office/powerpoint/2010/main" val="1030494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Why DevOps</a:t>
            </a:r>
            <a:endParaRPr lang="en-US" dirty="0"/>
          </a:p>
        </p:txBody>
      </p:sp>
      <p:sp>
        <p:nvSpPr>
          <p:cNvPr id="3" name="Content Placeholder 2"/>
          <p:cNvSpPr>
            <a:spLocks noGrp="1"/>
          </p:cNvSpPr>
          <p:nvPr>
            <p:ph idx="1"/>
          </p:nvPr>
        </p:nvSpPr>
        <p:spPr>
          <a:xfrm>
            <a:off x="838200" y="1825624"/>
            <a:ext cx="10688392" cy="4781237"/>
          </a:xfrm>
          <a:noFill/>
          <a:ln>
            <a:solidFill>
              <a:schemeClr val="accent1"/>
            </a:solidFill>
          </a:ln>
        </p:spPr>
        <p:txBody>
          <a:bodyPr>
            <a:normAutofit/>
          </a:bodyPr>
          <a:lstStyle/>
          <a:p>
            <a:r>
              <a:rPr lang="en-US" b="1" dirty="0"/>
              <a:t>From Developer to Operations – One and the Same? </a:t>
            </a:r>
            <a:endParaRPr lang="en-US" b="1" dirty="0" smtClean="0"/>
          </a:p>
          <a:p>
            <a:r>
              <a:rPr lang="en-US" b="1" dirty="0"/>
              <a:t>Infrastructure Automation </a:t>
            </a:r>
            <a:endParaRPr lang="en-US" b="1" dirty="0" smtClean="0"/>
          </a:p>
          <a:p>
            <a:r>
              <a:rPr lang="en-US" b="1" dirty="0"/>
              <a:t>Growing Pains </a:t>
            </a:r>
            <a:endParaRPr lang="en-US" b="1" dirty="0" smtClean="0"/>
          </a:p>
          <a:p>
            <a:pPr marL="457200" lvl="1" indent="0">
              <a:buNone/>
            </a:pPr>
            <a:r>
              <a:rPr lang="en-US" dirty="0"/>
              <a:t>– How do you provision virtual machines? </a:t>
            </a:r>
          </a:p>
          <a:p>
            <a:pPr marL="457200" lvl="1" indent="0">
              <a:buNone/>
            </a:pPr>
            <a:r>
              <a:rPr lang="en-US" dirty="0"/>
              <a:t>– How do you configure network devices and servers? </a:t>
            </a:r>
          </a:p>
          <a:p>
            <a:pPr marL="457200" lvl="1" indent="0">
              <a:buNone/>
            </a:pPr>
            <a:r>
              <a:rPr lang="en-US" dirty="0"/>
              <a:t>– How do you deploy applications? </a:t>
            </a:r>
          </a:p>
          <a:p>
            <a:pPr marL="457200" lvl="1" indent="0">
              <a:buNone/>
            </a:pPr>
            <a:r>
              <a:rPr lang="en-US" dirty="0"/>
              <a:t>– How do you collect and aggregate logs? </a:t>
            </a:r>
          </a:p>
          <a:p>
            <a:pPr marL="457200" lvl="1" indent="0">
              <a:buNone/>
            </a:pPr>
            <a:r>
              <a:rPr lang="en-US" dirty="0"/>
              <a:t>– How do you monitor services? </a:t>
            </a:r>
          </a:p>
          <a:p>
            <a:pPr marL="457200" lvl="1" indent="0">
              <a:buNone/>
            </a:pPr>
            <a:r>
              <a:rPr lang="en-US" dirty="0"/>
              <a:t>– How do you monitor network performance? </a:t>
            </a:r>
          </a:p>
          <a:p>
            <a:pPr marL="457200" lvl="1" indent="0">
              <a:buNone/>
            </a:pPr>
            <a:r>
              <a:rPr lang="en-US" dirty="0"/>
              <a:t>– How do you monitor application performance? </a:t>
            </a:r>
          </a:p>
          <a:p>
            <a:pPr marL="457200" lvl="1" indent="0">
              <a:buNone/>
            </a:pPr>
            <a:r>
              <a:rPr lang="en-US" dirty="0" smtClean="0"/>
              <a:t>– </a:t>
            </a:r>
            <a:endParaRPr lang="en-US" dirty="0"/>
          </a:p>
        </p:txBody>
      </p:sp>
    </p:spTree>
    <p:extLst>
      <p:ext uri="{BB962C8B-B14F-4D97-AF65-F5344CB8AC3E}">
        <p14:creationId xmlns:p14="http://schemas.microsoft.com/office/powerpoint/2010/main" val="3719280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Why DevOps</a:t>
            </a:r>
            <a:endParaRPr lang="en-US" dirty="0"/>
          </a:p>
        </p:txBody>
      </p:sp>
      <p:pic>
        <p:nvPicPr>
          <p:cNvPr id="4" name="Content Placeholder 3"/>
          <p:cNvPicPr>
            <a:picLocks noGrp="1" noChangeAspect="1"/>
          </p:cNvPicPr>
          <p:nvPr>
            <p:ph idx="1"/>
          </p:nvPr>
        </p:nvPicPr>
        <p:blipFill>
          <a:blip r:embed="rId2"/>
          <a:stretch>
            <a:fillRect/>
          </a:stretch>
        </p:blipFill>
        <p:spPr>
          <a:xfrm>
            <a:off x="838200" y="1873877"/>
            <a:ext cx="10246217" cy="4739425"/>
          </a:xfrm>
          <a:prstGeom prst="rect">
            <a:avLst/>
          </a:prstGeom>
          <a:ln>
            <a:solidFill>
              <a:schemeClr val="accent1"/>
            </a:solidFill>
          </a:ln>
        </p:spPr>
      </p:pic>
    </p:spTree>
    <p:extLst>
      <p:ext uri="{BB962C8B-B14F-4D97-AF65-F5344CB8AC3E}">
        <p14:creationId xmlns:p14="http://schemas.microsoft.com/office/powerpoint/2010/main" val="1406977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Needs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339404" y="2096293"/>
            <a:ext cx="9723548" cy="4291627"/>
          </a:xfrm>
          <a:prstGeom prst="rect">
            <a:avLst/>
          </a:prstGeom>
          <a:solidFill>
            <a:schemeClr val="bg1"/>
          </a:solidFill>
          <a:ln>
            <a:solidFill>
              <a:schemeClr val="accent1"/>
            </a:solidFill>
          </a:ln>
        </p:spPr>
      </p:pic>
    </p:spTree>
    <p:extLst>
      <p:ext uri="{BB962C8B-B14F-4D97-AF65-F5344CB8AC3E}">
        <p14:creationId xmlns:p14="http://schemas.microsoft.com/office/powerpoint/2010/main" val="3127412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chemeClr val="accent1"/>
            </a:solidFill>
          </a:ln>
        </p:spPr>
        <p:txBody>
          <a:bodyPr/>
          <a:lstStyle/>
          <a:p>
            <a:r>
              <a:rPr lang="en-US" dirty="0" smtClean="0"/>
              <a:t>DevOps – Needs </a:t>
            </a:r>
            <a:br>
              <a:rPr lang="en-US" dirty="0" smtClean="0"/>
            </a:br>
            <a:endParaRPr lang="en-US" dirty="0"/>
          </a:p>
        </p:txBody>
      </p:sp>
      <p:sp>
        <p:nvSpPr>
          <p:cNvPr id="3" name="Content Placeholder 2"/>
          <p:cNvSpPr>
            <a:spLocks noGrp="1"/>
          </p:cNvSpPr>
          <p:nvPr>
            <p:ph idx="1"/>
          </p:nvPr>
        </p:nvSpPr>
        <p:spPr>
          <a:ln>
            <a:solidFill>
              <a:schemeClr val="accent1"/>
            </a:solidFill>
          </a:ln>
        </p:spPr>
        <p:txBody>
          <a:bodyPr/>
          <a:lstStyle/>
          <a:p>
            <a:r>
              <a:rPr lang="en-US" dirty="0"/>
              <a:t>DevOps applies agile and lean principles across the </a:t>
            </a:r>
            <a:r>
              <a:rPr lang="en-US" dirty="0" smtClean="0"/>
              <a:t>entire software </a:t>
            </a:r>
            <a:r>
              <a:rPr lang="en-US" dirty="0"/>
              <a:t>supply </a:t>
            </a:r>
            <a:r>
              <a:rPr lang="en-US" dirty="0" smtClean="0"/>
              <a:t>chain</a:t>
            </a:r>
          </a:p>
          <a:p>
            <a:r>
              <a:rPr lang="en-US" dirty="0"/>
              <a:t>It enables a business to maximize </a:t>
            </a:r>
            <a:r>
              <a:rPr lang="en-US" dirty="0" smtClean="0"/>
              <a:t>the speed </a:t>
            </a:r>
            <a:r>
              <a:rPr lang="en-US" dirty="0"/>
              <a:t>of its delivery of a product or service, from initial </a:t>
            </a:r>
            <a:r>
              <a:rPr lang="en-US" dirty="0" smtClean="0"/>
              <a:t>idea to </a:t>
            </a:r>
            <a:r>
              <a:rPr lang="en-US" dirty="0"/>
              <a:t>production release to customer feedback to </a:t>
            </a:r>
            <a:r>
              <a:rPr lang="en-US" dirty="0" smtClean="0"/>
              <a:t>enhancements based </a:t>
            </a:r>
            <a:r>
              <a:rPr lang="en-US" dirty="0"/>
              <a:t>on that feedback.</a:t>
            </a:r>
          </a:p>
        </p:txBody>
      </p:sp>
    </p:spTree>
    <p:extLst>
      <p:ext uri="{BB962C8B-B14F-4D97-AF65-F5344CB8AC3E}">
        <p14:creationId xmlns:p14="http://schemas.microsoft.com/office/powerpoint/2010/main" val="164717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DevOps – </a:t>
            </a:r>
            <a:r>
              <a:rPr lang="en-US" dirty="0" smtClean="0"/>
              <a:t>Needs –Continues ….</a:t>
            </a:r>
            <a:endParaRPr lang="en-US" dirty="0"/>
          </a:p>
        </p:txBody>
      </p:sp>
      <p:pic>
        <p:nvPicPr>
          <p:cNvPr id="4" name="Content Placeholder 3"/>
          <p:cNvPicPr>
            <a:picLocks noGrp="1" noChangeAspect="1"/>
          </p:cNvPicPr>
          <p:nvPr>
            <p:ph idx="1"/>
          </p:nvPr>
        </p:nvPicPr>
        <p:blipFill>
          <a:blip r:embed="rId2"/>
          <a:stretch>
            <a:fillRect/>
          </a:stretch>
        </p:blipFill>
        <p:spPr>
          <a:xfrm>
            <a:off x="90152" y="1893194"/>
            <a:ext cx="11951793" cy="4662152"/>
          </a:xfrm>
          <a:prstGeom prst="rect">
            <a:avLst/>
          </a:prstGeom>
          <a:ln>
            <a:solidFill>
              <a:schemeClr val="accent1"/>
            </a:solidFill>
          </a:ln>
        </p:spPr>
      </p:pic>
    </p:spTree>
    <p:extLst>
      <p:ext uri="{BB962C8B-B14F-4D97-AF65-F5344CB8AC3E}">
        <p14:creationId xmlns:p14="http://schemas.microsoft.com/office/powerpoint/2010/main" val="617004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smtClean="0"/>
              <a:t>DevOps Life Cycle</a:t>
            </a:r>
            <a:endParaRPr lang="en-US" dirty="0"/>
          </a:p>
        </p:txBody>
      </p:sp>
      <p:pic>
        <p:nvPicPr>
          <p:cNvPr id="4" name="Content Placeholder 3"/>
          <p:cNvPicPr>
            <a:picLocks noGrp="1" noChangeAspect="1"/>
          </p:cNvPicPr>
          <p:nvPr>
            <p:ph idx="1"/>
          </p:nvPr>
        </p:nvPicPr>
        <p:blipFill>
          <a:blip r:embed="rId2"/>
          <a:stretch>
            <a:fillRect/>
          </a:stretch>
        </p:blipFill>
        <p:spPr>
          <a:xfrm>
            <a:off x="838200" y="1858168"/>
            <a:ext cx="10515600" cy="4556699"/>
          </a:xfrm>
          <a:prstGeom prst="rect">
            <a:avLst/>
          </a:prstGeom>
          <a:ln>
            <a:solidFill>
              <a:schemeClr val="accent1"/>
            </a:solidFill>
          </a:ln>
        </p:spPr>
      </p:pic>
    </p:spTree>
    <p:extLst>
      <p:ext uri="{BB962C8B-B14F-4D97-AF65-F5344CB8AC3E}">
        <p14:creationId xmlns:p14="http://schemas.microsoft.com/office/powerpoint/2010/main" val="2337488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1262</Words>
  <Application>Microsoft Office PowerPoint</Application>
  <PresentationFormat>Widescreen</PresentationFormat>
  <Paragraphs>139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Introduction DevOps</vt:lpstr>
      <vt:lpstr>Agenda</vt:lpstr>
      <vt:lpstr>About DevOps</vt:lpstr>
      <vt:lpstr>Why DevOps</vt:lpstr>
      <vt:lpstr>Why DevOps</vt:lpstr>
      <vt:lpstr>DevOps – Needs  </vt:lpstr>
      <vt:lpstr>DevOps – Needs  </vt:lpstr>
      <vt:lpstr>DevOps – Needs –Continues ….</vt:lpstr>
      <vt:lpstr>DevOps Life Cycle</vt:lpstr>
      <vt:lpstr>DevOps –Lifecycle integration  </vt:lpstr>
      <vt:lpstr>DevOps –Capabilities  </vt:lpstr>
      <vt:lpstr>DevOps – Plan and measure</vt:lpstr>
      <vt:lpstr>DevOps – Develop and Test </vt:lpstr>
      <vt:lpstr>DevOps – Release and Deploy </vt:lpstr>
      <vt:lpstr>DevOps – Monitor and Optimize </vt:lpstr>
      <vt:lpstr>DevOps –  </vt:lpstr>
      <vt:lpstr>DevOps - tools</vt:lpstr>
      <vt:lpstr>DevOps – tools  </vt:lpstr>
      <vt:lpstr>DevOps – Tools </vt:lpstr>
      <vt:lpstr>DevOps – Tools </vt:lpstr>
      <vt:lpstr>DevOps –  </vt:lpstr>
      <vt:lpstr>DevOps –  </vt:lpstr>
      <vt:lpstr>DevOps –  </vt:lpstr>
      <vt:lpstr>DevOps –  </vt:lpstr>
      <vt:lpstr>DevOps – Books </vt:lpstr>
      <vt:lpstr>DevOps –  </vt:lpstr>
      <vt:lpstr>DevOps –Needs ..  </vt:lpstr>
      <vt:lpstr>DevOps –Needs ..  </vt:lpstr>
      <vt:lpstr>DevOps - TFS</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DevOps</dc:title>
  <dc:creator>Venkataraman Swaminathan (BAS)</dc:creator>
  <cp:lastModifiedBy>Venkataraman Swaminathan (BAS)</cp:lastModifiedBy>
  <cp:revision>71</cp:revision>
  <dcterms:created xsi:type="dcterms:W3CDTF">2016-10-03T05:26:50Z</dcterms:created>
  <dcterms:modified xsi:type="dcterms:W3CDTF">2016-10-20T10:26:29Z</dcterms:modified>
</cp:coreProperties>
</file>