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343" r:id="rId2"/>
    <p:sldId id="257" r:id="rId3"/>
    <p:sldId id="360" r:id="rId4"/>
    <p:sldId id="284" r:id="rId5"/>
    <p:sldId id="283" r:id="rId6"/>
    <p:sldId id="351" r:id="rId7"/>
    <p:sldId id="285" r:id="rId8"/>
    <p:sldId id="352" r:id="rId9"/>
    <p:sldId id="342" r:id="rId10"/>
    <p:sldId id="267" r:id="rId11"/>
    <p:sldId id="341" r:id="rId12"/>
    <p:sldId id="264" r:id="rId13"/>
    <p:sldId id="353" r:id="rId14"/>
    <p:sldId id="354" r:id="rId15"/>
    <p:sldId id="268" r:id="rId16"/>
    <p:sldId id="346" r:id="rId17"/>
    <p:sldId id="358" r:id="rId18"/>
    <p:sldId id="355" r:id="rId19"/>
    <p:sldId id="356" r:id="rId20"/>
    <p:sldId id="259" r:id="rId21"/>
    <p:sldId id="357" r:id="rId22"/>
    <p:sldId id="344" r:id="rId23"/>
    <p:sldId id="345" r:id="rId24"/>
    <p:sldId id="347" r:id="rId25"/>
    <p:sldId id="3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4/6/2021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4/6/2021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4/6/2021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4/6/2021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4/6/2021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4/6/2021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4/6/2021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4/6/2021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youtu.be/YM8s4SfHBPU" TargetMode="External"/><Relationship Id="rId2" Type="http://schemas.openxmlformats.org/officeDocument/2006/relationships/hyperlink" Target="https://youtu.be/pFHKVLrjOSk" TargetMode="External"/><Relationship Id="rId1" Type="http://schemas.openxmlformats.org/officeDocument/2006/relationships/slideLayout" Target="../slideLayouts/slideLayout12.xml"/><Relationship Id="rId4" Type="http://schemas.openxmlformats.org/officeDocument/2006/relationships/hyperlink" Target="https://youtu.be/8_Um6Cx6bD8"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E445DC-BBC7-488F-9979-D82871214064}"/>
              </a:ext>
            </a:extLst>
          </p:cNvPr>
          <p:cNvSpPr txBox="1"/>
          <p:nvPr/>
        </p:nvSpPr>
        <p:spPr>
          <a:xfrm>
            <a:off x="7444365" y="4485131"/>
            <a:ext cx="4092315" cy="1738938"/>
          </a:xfrm>
          <a:prstGeom prst="rect">
            <a:avLst/>
          </a:prstGeom>
          <a:noFill/>
        </p:spPr>
        <p:txBody>
          <a:bodyPr wrap="square" rtlCol="0">
            <a:spAutoFit/>
          </a:bodyPr>
          <a:lstStyle/>
          <a:p>
            <a:r>
              <a:rPr lang="en-US" b="1" dirty="0"/>
              <a:t>SUBMITTED BY:</a:t>
            </a:r>
          </a:p>
          <a:p>
            <a:endParaRPr lang="en-US" sz="900" b="1" dirty="0"/>
          </a:p>
          <a:p>
            <a:r>
              <a:rPr lang="en-IN" sz="1600" b="1" dirty="0"/>
              <a:t>C.MASTHANAIAH – 191792CS115</a:t>
            </a:r>
          </a:p>
          <a:p>
            <a:r>
              <a:rPr lang="en-IN" sz="1600" b="1" dirty="0"/>
              <a:t>KINTALI PRAVEEN – 191753CS129</a:t>
            </a:r>
          </a:p>
          <a:p>
            <a:r>
              <a:rPr lang="en-IN" sz="1600" b="1" dirty="0"/>
              <a:t>K.SRINIVAS KALYAN – 191807CS130</a:t>
            </a:r>
          </a:p>
          <a:p>
            <a:r>
              <a:rPr lang="en-IN" sz="1600" b="1" dirty="0"/>
              <a:t>M.L.S.V.SANDEEP – 191927CS226</a:t>
            </a:r>
          </a:p>
          <a:p>
            <a:r>
              <a:rPr lang="en-IN" sz="1600" b="1" dirty="0"/>
              <a:t>Y.VENKAT KUMAR – 191803CS263</a:t>
            </a:r>
            <a:endParaRPr lang="en-US" sz="1600" b="1" dirty="0"/>
          </a:p>
        </p:txBody>
      </p:sp>
      <p:sp>
        <p:nvSpPr>
          <p:cNvPr id="3" name="Rectangle 2">
            <a:extLst>
              <a:ext uri="{FF2B5EF4-FFF2-40B4-BE49-F238E27FC236}">
                <a16:creationId xmlns:a16="http://schemas.microsoft.com/office/drawing/2014/main" id="{E482101E-171C-49AC-9BDA-DD1722C52E5B}"/>
              </a:ext>
            </a:extLst>
          </p:cNvPr>
          <p:cNvSpPr/>
          <p:nvPr/>
        </p:nvSpPr>
        <p:spPr>
          <a:xfrm>
            <a:off x="624840" y="624840"/>
            <a:ext cx="10911840" cy="38404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itle 3">
            <a:extLst>
              <a:ext uri="{FF2B5EF4-FFF2-40B4-BE49-F238E27FC236}">
                <a16:creationId xmlns:a16="http://schemas.microsoft.com/office/drawing/2014/main" id="{1132AB5A-0148-460F-A89B-3A48F90FC03B}"/>
              </a:ext>
            </a:extLst>
          </p:cNvPr>
          <p:cNvSpPr txBox="1">
            <a:spLocks/>
          </p:cNvSpPr>
          <p:nvPr/>
        </p:nvSpPr>
        <p:spPr>
          <a:xfrm>
            <a:off x="838200" y="398189"/>
            <a:ext cx="10058400" cy="228405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000" kern="1200" cap="all" spc="-50" baseline="0">
                <a:solidFill>
                  <a:schemeClr val="tx1">
                    <a:lumMod val="85000"/>
                    <a:lumOff val="15000"/>
                  </a:schemeClr>
                </a:solidFill>
                <a:latin typeface="+mj-lt"/>
                <a:ea typeface="+mj-ea"/>
                <a:cs typeface="+mj-cs"/>
              </a:defRPr>
            </a:lvl1pPr>
          </a:lstStyle>
          <a:p>
            <a:r>
              <a:rPr lang="en-US" sz="6600" dirty="0">
                <a:solidFill>
                  <a:srgbClr val="EDEFF7"/>
                </a:solidFill>
                <a:latin typeface="Bell MT" panose="02020503060305020303" pitchFamily="18" charset="0"/>
              </a:rPr>
              <a:t>DDS MINI PROJECT</a:t>
            </a:r>
          </a:p>
        </p:txBody>
      </p:sp>
      <p:sp>
        <p:nvSpPr>
          <p:cNvPr id="7" name="Subtitle 4">
            <a:extLst>
              <a:ext uri="{FF2B5EF4-FFF2-40B4-BE49-F238E27FC236}">
                <a16:creationId xmlns:a16="http://schemas.microsoft.com/office/drawing/2014/main" id="{520B8229-F675-47DB-BE62-29ED68363C44}"/>
              </a:ext>
            </a:extLst>
          </p:cNvPr>
          <p:cNvSpPr txBox="1">
            <a:spLocks/>
          </p:cNvSpPr>
          <p:nvPr/>
        </p:nvSpPr>
        <p:spPr>
          <a:xfrm>
            <a:off x="838200" y="2932389"/>
            <a:ext cx="10058400" cy="11430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dirty="0">
                <a:solidFill>
                  <a:srgbClr val="EDEFF7"/>
                </a:solidFill>
                <a:latin typeface="Bell MT" panose="02020503060305020303" pitchFamily="18" charset="0"/>
              </a:rPr>
              <a:t>DIGITAL CLOCK IMPLEMENTATION</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168ED-7710-4A88-B7FC-9821C549D548}"/>
              </a:ext>
            </a:extLst>
          </p:cNvPr>
          <p:cNvSpPr>
            <a:spLocks noGrp="1"/>
          </p:cNvSpPr>
          <p:nvPr>
            <p:ph idx="1"/>
          </p:nvPr>
        </p:nvSpPr>
        <p:spPr>
          <a:xfrm>
            <a:off x="883920" y="1393294"/>
            <a:ext cx="10271760" cy="4475797"/>
          </a:xfrm>
        </p:spPr>
        <p:txBody>
          <a:bodyPr>
            <a:normAutofit/>
          </a:bodyPr>
          <a:lstStyle/>
          <a:p>
            <a:r>
              <a:rPr lang="en-US" sz="2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Top module:</a:t>
            </a:r>
          </a:p>
          <a:p>
            <a:pPr>
              <a:spcBef>
                <a:spcPts val="0"/>
              </a:spcBef>
            </a:pPr>
            <a:endParaRPr lang="en-IN" sz="800" dirty="0">
              <a:effectLst/>
              <a:latin typeface="Book Antiqua" panose="02040602050305030304" pitchFamily="18" charset="0"/>
              <a:ea typeface="Calibri" panose="020F0502020204030204" pitchFamily="34" charset="0"/>
              <a:cs typeface="Gautami" panose="020B0502040204020203" pitchFamily="34" charset="0"/>
            </a:endParaRPr>
          </a:p>
          <a:p>
            <a:pPr>
              <a:spcBef>
                <a:spcPts val="0"/>
              </a:spcBef>
            </a:pPr>
            <a:r>
              <a:rPr lang="en-IN" b="1" dirty="0">
                <a:latin typeface="Book Antiqua" panose="02040602050305030304" pitchFamily="18" charset="0"/>
              </a:rPr>
              <a:t>Inputs:</a:t>
            </a:r>
          </a:p>
          <a:p>
            <a:pPr>
              <a:spcBef>
                <a:spcPts val="0"/>
              </a:spcBef>
            </a:pPr>
            <a:r>
              <a:rPr lang="en-IN" sz="1800" dirty="0">
                <a:latin typeface="Book Antiqua" panose="02040602050305030304" pitchFamily="18" charset="0"/>
              </a:rPr>
              <a:t>CEN: Selecting Clock Mode.</a:t>
            </a:r>
          </a:p>
          <a:p>
            <a:pPr>
              <a:spcBef>
                <a:spcPts val="0"/>
              </a:spcBef>
            </a:pPr>
            <a:r>
              <a:rPr lang="en-IN" sz="1800" dirty="0">
                <a:latin typeface="Book Antiqua" panose="02040602050305030304" pitchFamily="18" charset="0"/>
              </a:rPr>
              <a:t>UP: Increment Value.</a:t>
            </a:r>
          </a:p>
          <a:p>
            <a:pPr>
              <a:spcBef>
                <a:spcPts val="0"/>
              </a:spcBef>
            </a:pPr>
            <a:r>
              <a:rPr lang="en-IN" sz="1800" dirty="0">
                <a:latin typeface="Book Antiqua" panose="02040602050305030304" pitchFamily="18" charset="0"/>
              </a:rPr>
              <a:t>DOWN: Decrement Value.</a:t>
            </a:r>
          </a:p>
          <a:p>
            <a:pPr>
              <a:spcBef>
                <a:spcPts val="0"/>
              </a:spcBef>
            </a:pPr>
            <a:r>
              <a:rPr lang="en-IN" sz="1800" dirty="0">
                <a:latin typeface="Book Antiqua" panose="02040602050305030304" pitchFamily="18" charset="0"/>
              </a:rPr>
              <a:t>RT: Toggle between Hours and minutes.</a:t>
            </a:r>
          </a:p>
          <a:p>
            <a:pPr>
              <a:spcBef>
                <a:spcPts val="0"/>
              </a:spcBef>
            </a:pPr>
            <a:r>
              <a:rPr lang="en-IN" sz="1800" dirty="0">
                <a:latin typeface="Book Antiqua" panose="02040602050305030304" pitchFamily="18" charset="0"/>
              </a:rPr>
              <a:t>LF: Toggle between Hours and minutes.</a:t>
            </a:r>
          </a:p>
          <a:p>
            <a:pPr>
              <a:spcBef>
                <a:spcPts val="0"/>
              </a:spcBef>
            </a:pPr>
            <a:endParaRPr lang="en-IN" sz="800" dirty="0">
              <a:latin typeface="Book Antiqua" panose="02040602050305030304" pitchFamily="18" charset="0"/>
            </a:endParaRPr>
          </a:p>
          <a:p>
            <a:pPr>
              <a:spcBef>
                <a:spcPts val="0"/>
              </a:spcBef>
            </a:pPr>
            <a:endParaRPr lang="en-IN" sz="800" dirty="0">
              <a:latin typeface="Book Antiqua" panose="02040602050305030304" pitchFamily="18" charset="0"/>
            </a:endParaRPr>
          </a:p>
          <a:p>
            <a:pPr>
              <a:spcBef>
                <a:spcPts val="0"/>
              </a:spcBef>
            </a:pPr>
            <a:r>
              <a:rPr lang="en-IN" b="1" dirty="0">
                <a:latin typeface="Book Antiqua" panose="02040602050305030304" pitchFamily="18" charset="0"/>
              </a:rPr>
              <a:t>Outputs:</a:t>
            </a:r>
          </a:p>
          <a:p>
            <a:pPr marL="90170">
              <a:lnSpc>
                <a:spcPct val="107000"/>
              </a:lnSpc>
              <a:spcBef>
                <a:spcPts val="0"/>
              </a:spcBef>
              <a:spcAft>
                <a:spcPts val="800"/>
              </a:spcAf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[6:0] seg: 7 bit binary which is required to display digits in seven segment display.</a:t>
            </a:r>
            <a:endParaRPr lang="en-IN" sz="1800" dirty="0">
              <a:latin typeface="Calibri" panose="020F0502020204030204" pitchFamily="34" charset="0"/>
              <a:ea typeface="Times New Roman" panose="02020603050405020304" pitchFamily="18" charset="0"/>
              <a:cs typeface="Gautami" panose="020B0502040204020203" pitchFamily="34" charset="0"/>
            </a:endParaRPr>
          </a:p>
          <a:p>
            <a:pPr marL="90170">
              <a:lnSpc>
                <a:spcPct val="107000"/>
              </a:lnSpc>
              <a:spcBef>
                <a:spcPts val="0"/>
              </a:spcBef>
              <a:spcAft>
                <a:spcPts val="800"/>
              </a:spcAf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[5:0] an:  6 bits enable which allows us to distinguish between the 4 display units (</a:t>
            </a:r>
            <a:r>
              <a:rPr lang="en-US" sz="1800" dirty="0" err="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hrs_tens</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hrs_ones</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min_tens</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min_ones</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sec_tens</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sec_ones</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spcBef>
                <a:spcPts val="0"/>
              </a:spcBef>
            </a:pPr>
            <a:endParaRPr lang="en-IN" sz="1800" dirty="0">
              <a:latin typeface="Book Antiqua" panose="02040602050305030304" pitchFamily="18" charset="0"/>
            </a:endParaRPr>
          </a:p>
        </p:txBody>
      </p:sp>
      <p:sp>
        <p:nvSpPr>
          <p:cNvPr id="7" name="Title 6">
            <a:extLst>
              <a:ext uri="{FF2B5EF4-FFF2-40B4-BE49-F238E27FC236}">
                <a16:creationId xmlns:a16="http://schemas.microsoft.com/office/drawing/2014/main" id="{0B77A7A9-60BD-4055-93AC-BA5DDBC2695B}"/>
              </a:ext>
            </a:extLst>
          </p:cNvPr>
          <p:cNvSpPr>
            <a:spLocks noGrp="1"/>
          </p:cNvSpPr>
          <p:nvPr>
            <p:ph type="title"/>
          </p:nvPr>
        </p:nvSpPr>
        <p:spPr>
          <a:xfrm>
            <a:off x="883920" y="805711"/>
            <a:ext cx="2453640" cy="587584"/>
          </a:xfrm>
        </p:spPr>
        <p:txBody>
          <a:bodyPr>
            <a:normAutofit/>
          </a:bodyPr>
          <a:lstStyle/>
          <a:p>
            <a:r>
              <a:rPr lang="en-US" sz="2400" b="1" u="sng" dirty="0"/>
              <a:t>RTL DIAGRAMS</a:t>
            </a:r>
            <a:endParaRPr lang="en-IN" sz="2400" b="1" u="sng" dirty="0"/>
          </a:p>
        </p:txBody>
      </p:sp>
      <p:pic>
        <p:nvPicPr>
          <p:cNvPr id="8" name="Picture 7">
            <a:extLst>
              <a:ext uri="{FF2B5EF4-FFF2-40B4-BE49-F238E27FC236}">
                <a16:creationId xmlns:a16="http://schemas.microsoft.com/office/drawing/2014/main" id="{EDA7DA44-0A9C-4D29-9E96-63CD53B7C3B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3240" y="1393294"/>
            <a:ext cx="3886200" cy="2538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2862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30" name="Content Placeholder 29">
            <a:extLst>
              <a:ext uri="{FF2B5EF4-FFF2-40B4-BE49-F238E27FC236}">
                <a16:creationId xmlns:a16="http://schemas.microsoft.com/office/drawing/2014/main" id="{42F24CA9-34C3-CF4E-B2C6-AAC4B1BBA81E}"/>
              </a:ext>
            </a:extLst>
          </p:cNvPr>
          <p:cNvSpPr>
            <a:spLocks noGrp="1"/>
          </p:cNvSpPr>
          <p:nvPr>
            <p:ph sz="half" idx="2"/>
          </p:nvPr>
        </p:nvSpPr>
        <p:spPr>
          <a:xfrm>
            <a:off x="8107680" y="662940"/>
            <a:ext cx="3322320" cy="5532120"/>
          </a:xfrm>
        </p:spPr>
        <p:txBody>
          <a:bodyPr>
            <a:normAutofit/>
          </a:bodyPr>
          <a:lstStyle/>
          <a:p>
            <a:pPr algn="r">
              <a:lnSpc>
                <a:spcPct val="107000"/>
              </a:lnSpc>
              <a:spcBef>
                <a:spcPts val="0"/>
              </a:spcBef>
              <a:spcAft>
                <a:spcPts val="0"/>
              </a:spcAft>
            </a:pPr>
            <a:endParaRPr lang="en-US" sz="17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endParaRPr>
          </a:p>
          <a:p>
            <a:pPr marL="201168" lvl="1" indent="0">
              <a:lnSpc>
                <a:spcPct val="107000"/>
              </a:lnSpc>
              <a:spcBef>
                <a:spcPts val="0"/>
              </a:spcBef>
              <a:spcAft>
                <a:spcPts val="0"/>
              </a:spcAft>
              <a:buNone/>
            </a:pPr>
            <a:r>
              <a:rPr lang="en-US" sz="17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This piece of code shows the conversion of 4 digit binary (BCD) into seven segment display:</a:t>
            </a:r>
            <a:endParaRPr lang="en-IN" sz="1700" dirty="0">
              <a:effectLst/>
              <a:latin typeface="Calibri" panose="020F0502020204030204" pitchFamily="34" charset="0"/>
              <a:ea typeface="Calibri" panose="020F0502020204030204" pitchFamily="34" charset="0"/>
              <a:cs typeface="Gautami" panose="020B0502040204020203" pitchFamily="34" charset="0"/>
            </a:endParaRPr>
          </a:p>
          <a:p>
            <a:pPr marL="201168" lvl="1" indent="0" algn="just">
              <a:lnSpc>
                <a:spcPct val="107000"/>
              </a:lnSpc>
              <a:spcBef>
                <a:spcPts val="0"/>
              </a:spcBef>
              <a:spcAft>
                <a:spcPts val="0"/>
              </a:spcAft>
              <a:buNone/>
            </a:pPr>
            <a:r>
              <a:rPr lang="en-US" sz="17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It is used to display the given number in the seven segment display box. Each display unit is divided into seven segments in order to display a digit in it. The 4 big input shows the binary form of the number to be displayed. and there is a 7 bit output assigned for each binary number. In the 7 bit binary, the digit 0 shows that the respective bulb in the display is on and the bulb is off when the bit is 1.</a:t>
            </a:r>
            <a:endParaRPr lang="en-IN" sz="17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7" name="Picture 6">
            <a:extLst>
              <a:ext uri="{FF2B5EF4-FFF2-40B4-BE49-F238E27FC236}">
                <a16:creationId xmlns:a16="http://schemas.microsoft.com/office/drawing/2014/main" id="{3ACEDC02-7E59-4E31-914B-AB2906A2A2D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8335" y="662940"/>
            <a:ext cx="7397425" cy="55321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71150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B79CC97-88B4-4271-9A29-F9C36652A855}"/>
              </a:ext>
            </a:extLst>
          </p:cNvPr>
          <p:cNvSpPr>
            <a:spLocks noGrp="1"/>
          </p:cNvSpPr>
          <p:nvPr>
            <p:ph idx="1"/>
          </p:nvPr>
        </p:nvSpPr>
        <p:spPr>
          <a:xfrm>
            <a:off x="1066800" y="1554479"/>
            <a:ext cx="5303520" cy="2697481"/>
          </a:xfrm>
        </p:spPr>
        <p:txBody>
          <a:bodyPr>
            <a:normAutofit/>
          </a:bodyPr>
          <a:lstStyle/>
          <a:p>
            <a:pPr marL="201168" lvl="1" indent="0" algn="just">
              <a:lnSpc>
                <a:spcPct val="107000"/>
              </a:lnSpc>
              <a:spcAft>
                <a:spcPts val="800"/>
              </a:spcAft>
              <a:buNone/>
            </a:pPr>
            <a:r>
              <a:rPr lang="en-US" sz="20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The following figure shows the display of digits in the seven segment display unit. Each digit is shown when a certain combination of  7 bits is given as input. The numbers shown on each digit implies that the certain bits must be given 0 and the rest should be given 1 in the seven bit binary.</a:t>
            </a:r>
            <a:endParaRPr lang="en-IN" sz="20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7" name="Title 6">
            <a:extLst>
              <a:ext uri="{FF2B5EF4-FFF2-40B4-BE49-F238E27FC236}">
                <a16:creationId xmlns:a16="http://schemas.microsoft.com/office/drawing/2014/main" id="{1BAB336E-57BB-4460-9F42-1788B9F817A0}"/>
              </a:ext>
            </a:extLst>
          </p:cNvPr>
          <p:cNvSpPr>
            <a:spLocks noGrp="1"/>
          </p:cNvSpPr>
          <p:nvPr>
            <p:ph type="title"/>
          </p:nvPr>
        </p:nvSpPr>
        <p:spPr>
          <a:xfrm>
            <a:off x="1066800" y="920963"/>
            <a:ext cx="3185160" cy="443969"/>
          </a:xfrm>
        </p:spPr>
        <p:txBody>
          <a:bodyPr>
            <a:normAutofit/>
          </a:bodyPr>
          <a:lstStyle/>
          <a:p>
            <a:r>
              <a:rPr lang="en-US" sz="1800" b="1" dirty="0"/>
              <a:t>SEVEN SEGMENT DISPLAY</a:t>
            </a:r>
            <a:endParaRPr lang="en-IN" sz="1800" b="1" dirty="0"/>
          </a:p>
        </p:txBody>
      </p:sp>
      <p:pic>
        <p:nvPicPr>
          <p:cNvPr id="9" name="Picture 8">
            <a:extLst>
              <a:ext uri="{FF2B5EF4-FFF2-40B4-BE49-F238E27FC236}">
                <a16:creationId xmlns:a16="http://schemas.microsoft.com/office/drawing/2014/main" id="{A9F2EE53-E546-4943-8D1A-9B84BAFC37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37960" y="1554479"/>
            <a:ext cx="4396740" cy="24907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1B91F2F2-7DC3-4DDF-B682-1A680B778746}"/>
              </a:ext>
            </a:extLst>
          </p:cNvPr>
          <p:cNvSpPr txBox="1"/>
          <p:nvPr/>
        </p:nvSpPr>
        <p:spPr>
          <a:xfrm>
            <a:off x="1066800" y="4565498"/>
            <a:ext cx="9867900" cy="738023"/>
          </a:xfrm>
          <a:prstGeom prst="rect">
            <a:avLst/>
          </a:prstGeom>
          <a:noFill/>
        </p:spPr>
        <p:txBody>
          <a:bodyPr wrap="square" rtlCol="0">
            <a:spAutoFit/>
          </a:bodyPr>
          <a:lstStyle/>
          <a:p>
            <a:pPr algn="just">
              <a:lnSpc>
                <a:spcPct val="107000"/>
              </a:lnSpc>
              <a:spcAft>
                <a:spcPts val="800"/>
              </a:spcAft>
            </a:pPr>
            <a:r>
              <a:rPr lang="en-US" sz="20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Hence, the above piece of code assign the unique 7 bit binary for each digit, to show in the seven segment display.</a:t>
            </a:r>
            <a:endParaRPr lang="en-IN" sz="20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119102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DCF53A1E-FCE6-4218-BA94-D39B9F45C6C3}"/>
              </a:ext>
            </a:extLst>
          </p:cNvPr>
          <p:cNvSpPr>
            <a:spLocks noGrp="1"/>
          </p:cNvSpPr>
          <p:nvPr>
            <p:ph sz="half" idx="2"/>
          </p:nvPr>
        </p:nvSpPr>
        <p:spPr>
          <a:xfrm>
            <a:off x="6537960" y="666750"/>
            <a:ext cx="4907280" cy="5520690"/>
          </a:xfrm>
        </p:spPr>
        <p:txBody>
          <a:bodyPr>
            <a:normAutofit/>
          </a:bodyPr>
          <a:lstStyle/>
          <a:p>
            <a:pPr algn="just"/>
            <a:endParaRPr lang="en-US" sz="20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endParaRPr>
          </a:p>
          <a:p>
            <a:pPr algn="just"/>
            <a:endParaRPr lang="en-US" sz="2000" b="1" dirty="0">
              <a:solidFill>
                <a:srgbClr val="000000"/>
              </a:solidFill>
              <a:latin typeface="Book Antiqua" panose="02040602050305030304" pitchFamily="18" charset="0"/>
              <a:ea typeface="Times New Roman" panose="02020603050405020304" pitchFamily="18" charset="0"/>
              <a:cs typeface="Times New Roman" panose="02020603050405020304" pitchFamily="18" charset="0"/>
            </a:endParaRPr>
          </a:p>
          <a:p>
            <a:pPr marL="0" indent="0" algn="just">
              <a:buNone/>
            </a:pPr>
            <a:r>
              <a:rPr lang="en-US" sz="2000" b="1" dirty="0">
                <a:solidFill>
                  <a:srgbClr val="000000"/>
                </a:solidFill>
                <a:latin typeface="Book Antiqua" panose="02040602050305030304" pitchFamily="18" charset="0"/>
                <a:ea typeface="Times New Roman" panose="02020603050405020304" pitchFamily="18" charset="0"/>
                <a:cs typeface="Times New Roman" panose="02020603050405020304" pitchFamily="18" charset="0"/>
              </a:rPr>
              <a:t>  </a:t>
            </a:r>
            <a:r>
              <a:rPr lang="en-US" sz="20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Segment and Enable:</a:t>
            </a:r>
            <a:endParaRPr lang="en-IN" sz="2000" dirty="0">
              <a:effectLst/>
              <a:latin typeface="Book Antiqua" panose="02040602050305030304" pitchFamily="18" charset="0"/>
              <a:ea typeface="Calibri" panose="020F0502020204030204" pitchFamily="34" charset="0"/>
              <a:cs typeface="Gautami" panose="020B0502040204020203" pitchFamily="34" charset="0"/>
            </a:endParaRPr>
          </a:p>
          <a:p>
            <a:pPr marL="201168" lvl="1" indent="0" algn="just">
              <a:buNone/>
            </a:pPr>
            <a:r>
              <a:rPr lang="en-IN" sz="1600" dirty="0">
                <a:latin typeface="Book Antiqua" panose="02040602050305030304" pitchFamily="18" charset="0"/>
              </a:rPr>
              <a:t>	</a:t>
            </a:r>
          </a:p>
          <a:p>
            <a:pPr marL="201168" lvl="1" indent="0" algn="just">
              <a:buNone/>
            </a:pPr>
            <a:r>
              <a:rPr lang="en-IN" sz="1600" dirty="0">
                <a:latin typeface="Book Antiqua" panose="02040602050305030304" pitchFamily="18" charset="0"/>
              </a:rPr>
              <a:t>	</a:t>
            </a:r>
            <a:r>
              <a:rPr lang="en-US" sz="20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This piece of code helps to update the time, so when there is a change in the time, the enable(an) triggers the specific digit in the display box and the segment(seg) gets the respective updated digit. and all the 6 digits gets updated as the enable triggers each bit.</a:t>
            </a:r>
            <a:endParaRPr lang="en-IN" sz="2000" dirty="0">
              <a:latin typeface="Book Antiqua" panose="02040602050305030304" pitchFamily="18" charset="0"/>
            </a:endParaRPr>
          </a:p>
        </p:txBody>
      </p:sp>
      <p:pic>
        <p:nvPicPr>
          <p:cNvPr id="4" name="Picture 3">
            <a:extLst>
              <a:ext uri="{FF2B5EF4-FFF2-40B4-BE49-F238E27FC236}">
                <a16:creationId xmlns:a16="http://schemas.microsoft.com/office/drawing/2014/main" id="{1BF25228-A423-4335-8B74-5FE7FA5245B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6948" y="675628"/>
            <a:ext cx="5713372" cy="55206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10083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168ED-7710-4A88-B7FC-9821C549D548}"/>
              </a:ext>
            </a:extLst>
          </p:cNvPr>
          <p:cNvSpPr>
            <a:spLocks noGrp="1"/>
          </p:cNvSpPr>
          <p:nvPr>
            <p:ph idx="1"/>
          </p:nvPr>
        </p:nvSpPr>
        <p:spPr>
          <a:xfrm>
            <a:off x="883920" y="1393294"/>
            <a:ext cx="10271760" cy="4658995"/>
          </a:xfrm>
        </p:spPr>
        <p:txBody>
          <a:bodyPr>
            <a:normAutofit fontScale="92500" lnSpcReduction="10000"/>
          </a:bodyPr>
          <a:lstStyle/>
          <a:p>
            <a:r>
              <a:rPr lang="en-US" sz="2400" b="1" dirty="0">
                <a:solidFill>
                  <a:srgbClr val="000000"/>
                </a:solidFill>
                <a:latin typeface="Book Antiqua" panose="02040602050305030304" pitchFamily="18" charset="0"/>
                <a:ea typeface="Times New Roman" panose="02020603050405020304" pitchFamily="18" charset="0"/>
                <a:cs typeface="Times New Roman" panose="02020603050405020304" pitchFamily="18" charset="0"/>
              </a:rPr>
              <a:t>Seven Segment Module</a:t>
            </a:r>
            <a:r>
              <a:rPr lang="en-US" sz="24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a:t>
            </a:r>
          </a:p>
          <a:p>
            <a:pPr>
              <a:spcBef>
                <a:spcPts val="0"/>
              </a:spcBef>
            </a:pPr>
            <a:endParaRPr lang="en-IN" sz="800" dirty="0">
              <a:effectLst/>
              <a:latin typeface="Book Antiqua" panose="02040602050305030304" pitchFamily="18" charset="0"/>
              <a:ea typeface="Calibri" panose="020F0502020204030204" pitchFamily="34" charset="0"/>
              <a:cs typeface="Gautami" panose="020B0502040204020203" pitchFamily="34" charset="0"/>
            </a:endParaRPr>
          </a:p>
          <a:p>
            <a:pPr>
              <a:spcBef>
                <a:spcPts val="0"/>
              </a:spcBef>
            </a:pPr>
            <a:r>
              <a:rPr lang="en-IN" sz="2200" b="1" dirty="0">
                <a:latin typeface="Book Antiqua" panose="02040602050305030304" pitchFamily="18" charset="0"/>
              </a:rPr>
              <a:t>Inputs:</a:t>
            </a:r>
          </a:p>
          <a:p>
            <a:pPr>
              <a:spcBef>
                <a:spcPts val="0"/>
              </a:spcBef>
            </a:pPr>
            <a:r>
              <a:rPr lang="en-IN" sz="1900" dirty="0" err="1">
                <a:latin typeface="Book Antiqua" panose="02040602050305030304" pitchFamily="18" charset="0"/>
              </a:rPr>
              <a:t>Clk</a:t>
            </a:r>
            <a:r>
              <a:rPr lang="en-IN" sz="1900" dirty="0">
                <a:latin typeface="Book Antiqua" panose="02040602050305030304" pitchFamily="18" charset="0"/>
              </a:rPr>
              <a:t>: The system clock with 100Mhzs frequency and </a:t>
            </a:r>
            <a:r>
              <a:rPr lang="en-IN" sz="1900" dirty="0" err="1">
                <a:latin typeface="Book Antiqua" panose="02040602050305030304" pitchFamily="18" charset="0"/>
              </a:rPr>
              <a:t>Basys</a:t>
            </a:r>
            <a:endParaRPr lang="en-IN" sz="1900" dirty="0">
              <a:latin typeface="Book Antiqua" panose="02040602050305030304" pitchFamily="18" charset="0"/>
            </a:endParaRPr>
          </a:p>
          <a:p>
            <a:pPr>
              <a:spcBef>
                <a:spcPts val="0"/>
              </a:spcBef>
            </a:pPr>
            <a:r>
              <a:rPr lang="en-IN" sz="1900" dirty="0">
                <a:latin typeface="Book Antiqua" panose="02040602050305030304" pitchFamily="18" charset="0"/>
              </a:rPr>
              <a:t>        3 board.</a:t>
            </a:r>
          </a:p>
          <a:p>
            <a:pPr>
              <a:spcBef>
                <a:spcPts val="0"/>
              </a:spcBef>
            </a:pPr>
            <a:r>
              <a:rPr lang="en-IN" sz="1900" dirty="0" err="1">
                <a:latin typeface="Book Antiqua" panose="02040602050305030304" pitchFamily="18" charset="0"/>
              </a:rPr>
              <a:t>Hrs_tens</a:t>
            </a:r>
            <a:r>
              <a:rPr lang="en-IN" sz="1900" dirty="0">
                <a:latin typeface="Book Antiqua" panose="02040602050305030304" pitchFamily="18" charset="0"/>
              </a:rPr>
              <a:t>: tens digit of hours.</a:t>
            </a:r>
          </a:p>
          <a:p>
            <a:pPr>
              <a:spcBef>
                <a:spcPts val="0"/>
              </a:spcBef>
            </a:pPr>
            <a:r>
              <a:rPr lang="en-IN" sz="1900" dirty="0" err="1">
                <a:latin typeface="Book Antiqua" panose="02040602050305030304" pitchFamily="18" charset="0"/>
              </a:rPr>
              <a:t>Hrs_ones</a:t>
            </a:r>
            <a:r>
              <a:rPr lang="en-IN" sz="1900" dirty="0">
                <a:latin typeface="Book Antiqua" panose="02040602050305030304" pitchFamily="18" charset="0"/>
              </a:rPr>
              <a:t>: unit digit of hours.</a:t>
            </a:r>
          </a:p>
          <a:p>
            <a:pPr>
              <a:spcBef>
                <a:spcPts val="0"/>
              </a:spcBef>
            </a:pPr>
            <a:r>
              <a:rPr lang="en-IN" sz="1900" dirty="0" err="1">
                <a:latin typeface="Book Antiqua" panose="02040602050305030304" pitchFamily="18" charset="0"/>
              </a:rPr>
              <a:t>Min_tens</a:t>
            </a:r>
            <a:r>
              <a:rPr lang="en-IN" sz="1900" dirty="0">
                <a:latin typeface="Book Antiqua" panose="02040602050305030304" pitchFamily="18" charset="0"/>
              </a:rPr>
              <a:t>: tens digit of minutes.</a:t>
            </a:r>
          </a:p>
          <a:p>
            <a:pPr>
              <a:spcBef>
                <a:spcPts val="0"/>
              </a:spcBef>
            </a:pPr>
            <a:r>
              <a:rPr lang="en-IN" sz="1900" dirty="0" err="1">
                <a:latin typeface="Book Antiqua" panose="02040602050305030304" pitchFamily="18" charset="0"/>
              </a:rPr>
              <a:t>Min_ones</a:t>
            </a:r>
            <a:r>
              <a:rPr lang="en-IN" sz="1900" dirty="0">
                <a:latin typeface="Book Antiqua" panose="02040602050305030304" pitchFamily="18" charset="0"/>
              </a:rPr>
              <a:t>: unit digit of minutes.</a:t>
            </a:r>
          </a:p>
          <a:p>
            <a:pPr>
              <a:spcBef>
                <a:spcPts val="0"/>
              </a:spcBef>
            </a:pPr>
            <a:r>
              <a:rPr lang="en-IN" sz="1900" dirty="0" err="1">
                <a:latin typeface="Book Antiqua" panose="02040602050305030304" pitchFamily="18" charset="0"/>
              </a:rPr>
              <a:t>Sec_tens</a:t>
            </a:r>
            <a:r>
              <a:rPr lang="en-IN" sz="1900" dirty="0">
                <a:latin typeface="Book Antiqua" panose="02040602050305030304" pitchFamily="18" charset="0"/>
              </a:rPr>
              <a:t>: tens digit of seconds.</a:t>
            </a:r>
          </a:p>
          <a:p>
            <a:pPr>
              <a:spcBef>
                <a:spcPts val="0"/>
              </a:spcBef>
            </a:pPr>
            <a:r>
              <a:rPr lang="en-IN" sz="1900" dirty="0" err="1">
                <a:latin typeface="Book Antiqua" panose="02040602050305030304" pitchFamily="18" charset="0"/>
              </a:rPr>
              <a:t>Sec_ones</a:t>
            </a:r>
            <a:r>
              <a:rPr lang="en-IN" sz="1900" dirty="0">
                <a:latin typeface="Book Antiqua" panose="02040602050305030304" pitchFamily="18" charset="0"/>
              </a:rPr>
              <a:t>: unit digit of seconds.</a:t>
            </a:r>
          </a:p>
          <a:p>
            <a:pPr>
              <a:spcBef>
                <a:spcPts val="0"/>
              </a:spcBef>
            </a:pPr>
            <a:endParaRPr lang="en-IN" sz="800" dirty="0">
              <a:latin typeface="Book Antiqua" panose="02040602050305030304" pitchFamily="18" charset="0"/>
            </a:endParaRPr>
          </a:p>
          <a:p>
            <a:pPr>
              <a:spcBef>
                <a:spcPts val="0"/>
              </a:spcBef>
            </a:pPr>
            <a:endParaRPr lang="en-IN" sz="800" dirty="0">
              <a:latin typeface="Book Antiqua" panose="02040602050305030304" pitchFamily="18" charset="0"/>
            </a:endParaRPr>
          </a:p>
          <a:p>
            <a:pPr>
              <a:spcBef>
                <a:spcPts val="0"/>
              </a:spcBef>
            </a:pPr>
            <a:r>
              <a:rPr lang="en-IN" sz="2200" b="1" dirty="0">
                <a:latin typeface="Book Antiqua" panose="02040602050305030304" pitchFamily="18" charset="0"/>
              </a:rPr>
              <a:t>Outputs:</a:t>
            </a:r>
          </a:p>
          <a:p>
            <a:pPr marL="90170">
              <a:lnSpc>
                <a:spcPct val="107000"/>
              </a:lnSpc>
              <a:spcAft>
                <a:spcPts val="800"/>
              </a:spcAft>
            </a:pPr>
            <a:r>
              <a:rPr lang="en-US" sz="19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The outputs are same as in the top module as the output will be a combination of both the modules.</a:t>
            </a:r>
            <a:endParaRPr lang="en-IN" sz="1900" dirty="0">
              <a:latin typeface="Book Antiqua" panose="02040602050305030304" pitchFamily="18" charset="0"/>
              <a:ea typeface="Times New Roman" panose="02020603050405020304" pitchFamily="18" charset="0"/>
              <a:cs typeface="Gautami" panose="020B0502040204020203" pitchFamily="34" charset="0"/>
            </a:endParaRPr>
          </a:p>
          <a:p>
            <a:pPr marL="90170">
              <a:lnSpc>
                <a:spcPct val="107000"/>
              </a:lnSpc>
              <a:spcAft>
                <a:spcPts val="800"/>
              </a:spcAft>
            </a:pPr>
            <a:r>
              <a:rPr lang="en-US" sz="19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We basically use wires to connect the outputs to the display box.</a:t>
            </a:r>
            <a:endParaRPr lang="en-IN" sz="1900" dirty="0">
              <a:effectLst/>
              <a:latin typeface="Book Antiqua" panose="02040602050305030304" pitchFamily="18" charset="0"/>
              <a:ea typeface="Calibri" panose="020F0502020204030204" pitchFamily="34" charset="0"/>
              <a:cs typeface="Gautami" panose="020B0502040204020203" pitchFamily="34" charset="0"/>
            </a:endParaRPr>
          </a:p>
          <a:p>
            <a:pPr>
              <a:spcBef>
                <a:spcPts val="0"/>
              </a:spcBef>
            </a:pPr>
            <a:endParaRPr lang="en-IN" sz="1800" dirty="0">
              <a:latin typeface="Book Antiqua" panose="02040602050305030304" pitchFamily="18" charset="0"/>
            </a:endParaRPr>
          </a:p>
        </p:txBody>
      </p:sp>
      <p:sp>
        <p:nvSpPr>
          <p:cNvPr id="7" name="Title 6">
            <a:extLst>
              <a:ext uri="{FF2B5EF4-FFF2-40B4-BE49-F238E27FC236}">
                <a16:creationId xmlns:a16="http://schemas.microsoft.com/office/drawing/2014/main" id="{0B77A7A9-60BD-4055-93AC-BA5DDBC2695B}"/>
              </a:ext>
            </a:extLst>
          </p:cNvPr>
          <p:cNvSpPr>
            <a:spLocks noGrp="1"/>
          </p:cNvSpPr>
          <p:nvPr>
            <p:ph type="title"/>
          </p:nvPr>
        </p:nvSpPr>
        <p:spPr>
          <a:xfrm>
            <a:off x="883920" y="805711"/>
            <a:ext cx="2453640" cy="587584"/>
          </a:xfrm>
        </p:spPr>
        <p:txBody>
          <a:bodyPr>
            <a:normAutofit/>
          </a:bodyPr>
          <a:lstStyle/>
          <a:p>
            <a:r>
              <a:rPr lang="en-US" sz="2400" b="1" u="sng" dirty="0"/>
              <a:t>RTL DIAGRAMS</a:t>
            </a:r>
            <a:endParaRPr lang="en-IN" sz="2400" b="1" u="sng" dirty="0"/>
          </a:p>
        </p:txBody>
      </p:sp>
      <p:pic>
        <p:nvPicPr>
          <p:cNvPr id="5" name="Picture 4">
            <a:extLst>
              <a:ext uri="{FF2B5EF4-FFF2-40B4-BE49-F238E27FC236}">
                <a16:creationId xmlns:a16="http://schemas.microsoft.com/office/drawing/2014/main" id="{71C87F78-2557-4BC5-980C-6C17B6A10F1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6625" y="1431022"/>
            <a:ext cx="3979659" cy="2430763"/>
          </a:xfrm>
          <a:prstGeom prst="rect">
            <a:avLst/>
          </a:prstGeom>
          <a:noFill/>
          <a:ln>
            <a:noFill/>
          </a:ln>
        </p:spPr>
      </p:pic>
    </p:spTree>
    <p:extLst>
      <p:ext uri="{BB962C8B-B14F-4D97-AF65-F5344CB8AC3E}">
        <p14:creationId xmlns:p14="http://schemas.microsoft.com/office/powerpoint/2010/main" val="1206136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D68473-EFAD-41EB-9EEC-1E070686A3F7}"/>
              </a:ext>
            </a:extLst>
          </p:cNvPr>
          <p:cNvSpPr>
            <a:spLocks noGrp="1"/>
          </p:cNvSpPr>
          <p:nvPr>
            <p:ph type="title"/>
          </p:nvPr>
        </p:nvSpPr>
        <p:spPr>
          <a:xfrm>
            <a:off x="822960" y="750606"/>
            <a:ext cx="4541520" cy="555095"/>
          </a:xfrm>
        </p:spPr>
        <p:txBody>
          <a:bodyPr>
            <a:normAutofit/>
          </a:bodyPr>
          <a:lstStyle/>
          <a:p>
            <a:r>
              <a:rPr lang="en-US" sz="2200" b="1" dirty="0"/>
              <a:t>SIMULATION PROCEDURE</a:t>
            </a:r>
            <a:endParaRPr lang="en-IN" sz="2200" b="1" dirty="0"/>
          </a:p>
        </p:txBody>
      </p:sp>
      <p:sp>
        <p:nvSpPr>
          <p:cNvPr id="7" name="Content Placeholder 6">
            <a:extLst>
              <a:ext uri="{FF2B5EF4-FFF2-40B4-BE49-F238E27FC236}">
                <a16:creationId xmlns:a16="http://schemas.microsoft.com/office/drawing/2014/main" id="{7ACE3ABB-2FEA-4122-A29F-9C7BDD91A6E1}"/>
              </a:ext>
            </a:extLst>
          </p:cNvPr>
          <p:cNvSpPr>
            <a:spLocks noGrp="1"/>
          </p:cNvSpPr>
          <p:nvPr>
            <p:ph idx="1"/>
          </p:nvPr>
        </p:nvSpPr>
        <p:spPr>
          <a:xfrm>
            <a:off x="822960" y="1233347"/>
            <a:ext cx="10332720" cy="4748425"/>
          </a:xfrm>
        </p:spPr>
        <p:txBody>
          <a:bodyPr>
            <a:noAutofit/>
          </a:bodyPr>
          <a:lstStyle/>
          <a:p>
            <a:pPr marL="201168" lvl="1" indent="0" algn="just">
              <a:lnSpc>
                <a:spcPct val="107000"/>
              </a:lnSpc>
              <a:spcBef>
                <a:spcPts val="0"/>
              </a:spcBef>
              <a:spcAft>
                <a:spcPts val="0"/>
              </a:spcAft>
              <a:buNone/>
            </a:pPr>
            <a:r>
              <a:rPr lang="en-US"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The hours and minutes are broken into tens and ones . The model will take 5 inputs as mentioned above in the Implementation section. When we press the center button, it moves between set mode and display mode based on the previous state. It changes the mode whenever a user presses the center button .</a:t>
            </a:r>
            <a:endParaRPr lang="en-IN" dirty="0">
              <a:latin typeface="Book Antiqua" panose="02040602050305030304" pitchFamily="18" charset="0"/>
              <a:ea typeface="Times New Roman" panose="02020603050405020304" pitchFamily="18" charset="0"/>
              <a:cs typeface="Gautami" panose="020B0502040204020203" pitchFamily="34" charset="0"/>
            </a:endParaRPr>
          </a:p>
          <a:p>
            <a:pPr marL="201168" lvl="1" indent="0" algn="just">
              <a:lnSpc>
                <a:spcPct val="107000"/>
              </a:lnSpc>
              <a:spcBef>
                <a:spcPts val="0"/>
              </a:spcBef>
              <a:spcAft>
                <a:spcPts val="0"/>
              </a:spcAft>
              <a:buNone/>
            </a:pPr>
            <a:r>
              <a:rPr lang="en-IN" dirty="0">
                <a:solidFill>
                  <a:srgbClr val="000000"/>
                </a:solidFill>
                <a:effectLst/>
                <a:latin typeface="Book Antiqua" panose="02040602050305030304" pitchFamily="18" charset="0"/>
                <a:ea typeface="Times New Roman" panose="02020603050405020304" pitchFamily="18" charset="0"/>
                <a:cs typeface="Gautami" panose="020B0502040204020203" pitchFamily="34" charset="0"/>
              </a:rPr>
              <a:t>	</a:t>
            </a:r>
            <a:r>
              <a:rPr lang="en-US"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Once the center button enables the display mode , it starts with the value set during the set mode and runs the clock from that point. If it enables the set mode , then the clock stops until it is pressed again. During the set mode , it allows the user to set the time using the other 4 controls i.e., left ,right, up, down. Left is used to shift from one block to immediate left  block except for the leftmost block for which it shifts to the rightmost block .</a:t>
            </a:r>
          </a:p>
          <a:p>
            <a:pPr marL="201168" lvl="1" indent="0" algn="just">
              <a:lnSpc>
                <a:spcPct val="107000"/>
              </a:lnSpc>
              <a:spcBef>
                <a:spcPts val="0"/>
              </a:spcBef>
              <a:spcAft>
                <a:spcPts val="0"/>
              </a:spcAft>
              <a:buNone/>
            </a:pPr>
            <a:r>
              <a:rPr lang="en-US" dirty="0">
                <a:solidFill>
                  <a:srgbClr val="000000"/>
                </a:solidFill>
                <a:latin typeface="Book Antiqua" panose="02040602050305030304" pitchFamily="18" charset="0"/>
                <a:ea typeface="Times New Roman" panose="02020603050405020304" pitchFamily="18" charset="0"/>
                <a:cs typeface="Times New Roman" panose="02020603050405020304" pitchFamily="18" charset="0"/>
              </a:rPr>
              <a:t>	</a:t>
            </a:r>
            <a:r>
              <a:rPr lang="en-US"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Similarly right is used to shift from one block to immediate right except for the rightmost block for which it moves to the left most block . the block which is under change is indicated with blinking action (same as cursor in PP</a:t>
            </a:r>
            <a:r>
              <a:rPr lang="en-US" dirty="0">
                <a:solidFill>
                  <a:srgbClr val="000000"/>
                </a:solidFill>
                <a:latin typeface="Book Antiqua" panose="02040602050305030304" pitchFamily="18" charset="0"/>
                <a:ea typeface="Times New Roman" panose="02020603050405020304" pitchFamily="18" charset="0"/>
                <a:cs typeface="Times New Roman" panose="02020603050405020304" pitchFamily="18" charset="0"/>
              </a:rPr>
              <a:t>T</a:t>
            </a:r>
            <a:r>
              <a:rPr lang="en-US"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t>
            </a:r>
            <a:endParaRPr lang="en-IN" dirty="0">
              <a:latin typeface="Book Antiqua" panose="02040602050305030304" pitchFamily="18" charset="0"/>
              <a:ea typeface="Times New Roman" panose="02020603050405020304" pitchFamily="18" charset="0"/>
              <a:cs typeface="Gautami" panose="020B0502040204020203" pitchFamily="34" charset="0"/>
            </a:endParaRPr>
          </a:p>
          <a:p>
            <a:pPr marL="201168" lvl="1" indent="0" algn="just">
              <a:lnSpc>
                <a:spcPct val="107000"/>
              </a:lnSpc>
              <a:spcBef>
                <a:spcPts val="0"/>
              </a:spcBef>
              <a:spcAft>
                <a:spcPts val="0"/>
              </a:spcAft>
              <a:buNone/>
            </a:pPr>
            <a:r>
              <a:rPr lang="en-IN" dirty="0">
                <a:solidFill>
                  <a:srgbClr val="000000"/>
                </a:solidFill>
                <a:effectLst/>
                <a:latin typeface="Book Antiqua" panose="02040602050305030304" pitchFamily="18" charset="0"/>
                <a:ea typeface="Times New Roman" panose="02020603050405020304" pitchFamily="18" charset="0"/>
                <a:cs typeface="Gautami" panose="020B0502040204020203" pitchFamily="34" charset="0"/>
              </a:rPr>
              <a:t>	</a:t>
            </a:r>
            <a:r>
              <a:rPr lang="en-US"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When the user increases the minutes beyond 59 ,it reflects in the hours(increase by one),resetting the minutes to zero. But when the user goes beyond 12 it alters the AM_PM indicator LED and reset the hours to 1. Once the user got the desired time then he needed to click the center  button to start the clock.</a:t>
            </a:r>
            <a:endParaRPr lang="en-IN" dirty="0">
              <a:effectLst/>
              <a:latin typeface="Book Antiqua" panose="02040602050305030304" pitchFamily="18" charset="0"/>
              <a:ea typeface="Calibri" panose="020F0502020204030204" pitchFamily="34" charset="0"/>
              <a:cs typeface="Gautami" panose="020B0502040204020203" pitchFamily="34" charset="0"/>
            </a:endParaRPr>
          </a:p>
          <a:p>
            <a:pPr>
              <a:spcBef>
                <a:spcPts val="0"/>
              </a:spcBef>
              <a:spcAft>
                <a:spcPts val="0"/>
              </a:spcAft>
            </a:pPr>
            <a:endParaRPr lang="en-IN" sz="1800" dirty="0">
              <a:latin typeface="Book Antiqua" panose="02040602050305030304" pitchFamily="18" charset="0"/>
            </a:endParaRPr>
          </a:p>
        </p:txBody>
      </p:sp>
    </p:spTree>
    <p:extLst>
      <p:ext uri="{BB962C8B-B14F-4D97-AF65-F5344CB8AC3E}">
        <p14:creationId xmlns:p14="http://schemas.microsoft.com/office/powerpoint/2010/main" val="140209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4">
            <a:extLst>
              <a:ext uri="{FF2B5EF4-FFF2-40B4-BE49-F238E27FC236}">
                <a16:creationId xmlns:a16="http://schemas.microsoft.com/office/drawing/2014/main" id="{4FFB975C-66C0-40DE-AD19-2AEAECFC95C5}"/>
              </a:ext>
            </a:extLst>
          </p:cNvPr>
          <p:cNvSpPr txBox="1">
            <a:spLocks/>
          </p:cNvSpPr>
          <p:nvPr/>
        </p:nvSpPr>
        <p:spPr>
          <a:xfrm>
            <a:off x="822960" y="746759"/>
            <a:ext cx="4541520" cy="555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r>
              <a:rPr lang="en-US" sz="2200" b="1" dirty="0"/>
              <a:t>RESULTS TABLE</a:t>
            </a:r>
            <a:endParaRPr lang="en-IN" sz="2200" b="1" dirty="0"/>
          </a:p>
        </p:txBody>
      </p:sp>
      <p:sp>
        <p:nvSpPr>
          <p:cNvPr id="10" name="TextBox 9">
            <a:extLst>
              <a:ext uri="{FF2B5EF4-FFF2-40B4-BE49-F238E27FC236}">
                <a16:creationId xmlns:a16="http://schemas.microsoft.com/office/drawing/2014/main" id="{25482D60-C61F-42EC-99A7-9C01BD375844}"/>
              </a:ext>
            </a:extLst>
          </p:cNvPr>
          <p:cNvSpPr txBox="1"/>
          <p:nvPr/>
        </p:nvSpPr>
        <p:spPr>
          <a:xfrm>
            <a:off x="1051559" y="1225654"/>
            <a:ext cx="9479280" cy="377091"/>
          </a:xfrm>
          <a:prstGeom prst="rect">
            <a:avLst/>
          </a:prstGeom>
          <a:noFill/>
        </p:spPr>
        <p:txBody>
          <a:bodyPr wrap="square" rtlCol="0">
            <a:spAutoFit/>
          </a:bodyPr>
          <a:lstStyle/>
          <a:p>
            <a:pPr algn="just">
              <a:lnSpc>
                <a:spcPct val="107000"/>
              </a:lnSpc>
              <a:spcAft>
                <a:spcPts val="800"/>
              </a:spcAf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We have auto-corrected the 24-hours format into 12-hours format .</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13" name="Picture 12">
            <a:extLst>
              <a:ext uri="{FF2B5EF4-FFF2-40B4-BE49-F238E27FC236}">
                <a16:creationId xmlns:a16="http://schemas.microsoft.com/office/drawing/2014/main" id="{C5AEFC9F-0A3D-4D7F-A5C3-F481A5793A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41795" y="1602745"/>
            <a:ext cx="5698807" cy="42646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94765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4">
            <a:extLst>
              <a:ext uri="{FF2B5EF4-FFF2-40B4-BE49-F238E27FC236}">
                <a16:creationId xmlns:a16="http://schemas.microsoft.com/office/drawing/2014/main" id="{4FFB975C-66C0-40DE-AD19-2AEAECFC95C5}"/>
              </a:ext>
            </a:extLst>
          </p:cNvPr>
          <p:cNvSpPr txBox="1">
            <a:spLocks/>
          </p:cNvSpPr>
          <p:nvPr/>
        </p:nvSpPr>
        <p:spPr>
          <a:xfrm>
            <a:off x="822960" y="746759"/>
            <a:ext cx="4541520" cy="555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r>
              <a:rPr lang="en-US" sz="2200" b="1" dirty="0"/>
              <a:t>POWER REPORT</a:t>
            </a:r>
            <a:endParaRPr lang="en-IN" sz="2200" b="1" dirty="0"/>
          </a:p>
        </p:txBody>
      </p:sp>
      <p:pic>
        <p:nvPicPr>
          <p:cNvPr id="5" name="Picture 4">
            <a:extLst>
              <a:ext uri="{FF2B5EF4-FFF2-40B4-BE49-F238E27FC236}">
                <a16:creationId xmlns:a16="http://schemas.microsoft.com/office/drawing/2014/main" id="{43046CD4-2836-4885-A958-0B7FB9BEBD3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70660" y="1332334"/>
            <a:ext cx="9250680" cy="44436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179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883920" y="772300"/>
            <a:ext cx="4099560" cy="719960"/>
          </a:xfrm>
        </p:spPr>
        <p:txBody>
          <a:bodyPr>
            <a:normAutofit/>
          </a:bodyPr>
          <a:lstStyle/>
          <a:p>
            <a:r>
              <a:rPr lang="en-US" b="1" dirty="0"/>
              <a:t>Solving</a:t>
            </a:r>
          </a:p>
        </p:txBody>
      </p:sp>
      <p:sp>
        <p:nvSpPr>
          <p:cNvPr id="20" name="TextBox 19">
            <a:extLst>
              <a:ext uri="{FF2B5EF4-FFF2-40B4-BE49-F238E27FC236}">
                <a16:creationId xmlns:a16="http://schemas.microsoft.com/office/drawing/2014/main" id="{01F9663C-723B-472E-A3B8-D83C24408496}"/>
              </a:ext>
            </a:extLst>
          </p:cNvPr>
          <p:cNvSpPr txBox="1"/>
          <p:nvPr/>
        </p:nvSpPr>
        <p:spPr>
          <a:xfrm>
            <a:off x="883920" y="1492260"/>
            <a:ext cx="10088880" cy="3633431"/>
          </a:xfrm>
          <a:prstGeom prst="rect">
            <a:avLst/>
          </a:prstGeom>
          <a:noFill/>
        </p:spPr>
        <p:txBody>
          <a:bodyPr wrap="square" rtlCol="0">
            <a:spAutoFit/>
          </a:bodyPr>
          <a:lstStyle/>
          <a:p>
            <a:pPr algn="just">
              <a:lnSpc>
                <a:spcPct val="107000"/>
              </a:lnSpc>
            </a:pPr>
            <a:r>
              <a:rPr lang="en-US" sz="24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As we have given 24-Hour format to convert to 12-Hour format whenever the time exceeds 12PM, we need to change only hours segments by decreasing it by 12 hours and turning on  the AM_PM indicator LED. It can be auto corrected by the Switch already mentioned in the introduction section . Whenever the time is set , it check the switch whether it should display in 24-Hours format or 12-Hours format . When the Switch is changed from 24-Hours-format to 12-Hours format, the program checks whether the set time is greater than 12 or not . If it is greater than 12 ,it is changed to 12-hours format and enables the LED .</a:t>
            </a:r>
            <a:endParaRPr lang="en-IN" sz="24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564941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5985A3D-913B-42C1-B390-697E3387D21E}"/>
              </a:ext>
            </a:extLst>
          </p:cNvPr>
          <p:cNvSpPr>
            <a:spLocks noGrp="1"/>
          </p:cNvSpPr>
          <p:nvPr>
            <p:ph type="title"/>
          </p:nvPr>
        </p:nvSpPr>
        <p:spPr>
          <a:xfrm>
            <a:off x="929640" y="775231"/>
            <a:ext cx="5524426" cy="587584"/>
          </a:xfrm>
        </p:spPr>
        <p:txBody>
          <a:bodyPr>
            <a:normAutofit/>
          </a:bodyPr>
          <a:lstStyle/>
          <a:p>
            <a:r>
              <a:rPr lang="en-US" sz="2400" b="1" dirty="0"/>
              <a:t>ADVANTAGES AND DISADVANTAGES</a:t>
            </a:r>
            <a:endParaRPr lang="en-IN" sz="2400" b="1" dirty="0"/>
          </a:p>
        </p:txBody>
      </p:sp>
      <p:cxnSp>
        <p:nvCxnSpPr>
          <p:cNvPr id="15" name="Straight Connector 14">
            <a:extLst>
              <a:ext uri="{FF2B5EF4-FFF2-40B4-BE49-F238E27FC236}">
                <a16:creationId xmlns:a16="http://schemas.microsoft.com/office/drawing/2014/main" id="{6E9DDE49-CCCD-42A0-AF2B-A082B77B2727}"/>
              </a:ext>
            </a:extLst>
          </p:cNvPr>
          <p:cNvCxnSpPr>
            <a:cxnSpLocks/>
          </p:cNvCxnSpPr>
          <p:nvPr/>
        </p:nvCxnSpPr>
        <p:spPr>
          <a:xfrm>
            <a:off x="6096000" y="1362815"/>
            <a:ext cx="15051" cy="4719954"/>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5155B6CD-8B2A-4794-8767-2F86CA84BA03}"/>
              </a:ext>
            </a:extLst>
          </p:cNvPr>
          <p:cNvSpPr txBox="1"/>
          <p:nvPr/>
        </p:nvSpPr>
        <p:spPr>
          <a:xfrm>
            <a:off x="525788" y="1362815"/>
            <a:ext cx="5410192" cy="4297330"/>
          </a:xfrm>
          <a:prstGeom prst="rect">
            <a:avLst/>
          </a:prstGeom>
          <a:noFill/>
        </p:spPr>
        <p:txBody>
          <a:bodyPr wrap="square" rtlCol="0">
            <a:spAutoFit/>
          </a:bodyPr>
          <a:lstStyle/>
          <a:p>
            <a:pPr algn="ctr"/>
            <a:r>
              <a:rPr lang="en-US" sz="1800" b="1" dirty="0">
                <a:latin typeface="Book Antiqua" panose="02040602050305030304" pitchFamily="18" charset="0"/>
              </a:rPr>
              <a:t>ADVANTAGES</a:t>
            </a:r>
          </a:p>
          <a:p>
            <a:endParaRPr lang="en-US" sz="1800" b="1" dirty="0">
              <a:latin typeface="Book Antiqua" panose="02040602050305030304" pitchFamily="18" charset="0"/>
            </a:endParaRPr>
          </a:p>
          <a:p>
            <a:pPr marL="342900" lvl="0" indent="-342900" algn="just" fontAlgn="base">
              <a:lnSpc>
                <a:spcPct val="107000"/>
              </a:lnSpc>
              <a:spcAft>
                <a:spcPts val="800"/>
              </a:spcAft>
              <a:tabLst>
                <a:tab pos="457200" algn="l"/>
              </a:tabLs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Set Mode helps us to set the time we wish and run the clock from there.</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fontAlgn="base">
              <a:lnSpc>
                <a:spcPct val="107000"/>
              </a:lnSpc>
              <a:spcAft>
                <a:spcPts val="800"/>
              </a:spcAft>
              <a:tabLst>
                <a:tab pos="457200" algn="l"/>
              </a:tabLs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AM_PM LED Indicator helps us to know whether the displayed time is in AM | PM.</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fontAlgn="base">
              <a:lnSpc>
                <a:spcPct val="107000"/>
              </a:lnSpc>
              <a:spcAft>
                <a:spcPts val="800"/>
              </a:spcAft>
              <a:tabLst>
                <a:tab pos="457200" algn="l"/>
              </a:tabLs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Speed of the clock that we designed is equal to the speed of the system clock. So, whenever we set a time to the clock it runs parallel to the system clock.</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fontAlgn="base">
              <a:lnSpc>
                <a:spcPct val="107000"/>
              </a:lnSpc>
              <a:spcAft>
                <a:spcPts val="800"/>
              </a:spcAft>
              <a:tabLst>
                <a:tab pos="457200" algn="l"/>
              </a:tabLs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We can alter the speed at which the clock runs in the code.</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endParaRPr lang="en-IN" sz="1800" b="1" dirty="0">
              <a:latin typeface="Book Antiqua" panose="02040602050305030304" pitchFamily="18" charset="0"/>
            </a:endParaRPr>
          </a:p>
        </p:txBody>
      </p:sp>
      <p:sp>
        <p:nvSpPr>
          <p:cNvPr id="20" name="TextBox 19">
            <a:extLst>
              <a:ext uri="{FF2B5EF4-FFF2-40B4-BE49-F238E27FC236}">
                <a16:creationId xmlns:a16="http://schemas.microsoft.com/office/drawing/2014/main" id="{793D1A52-1C01-4A30-AE1C-23906F56FEF2}"/>
              </a:ext>
            </a:extLst>
          </p:cNvPr>
          <p:cNvSpPr txBox="1"/>
          <p:nvPr/>
        </p:nvSpPr>
        <p:spPr>
          <a:xfrm>
            <a:off x="5966460" y="1362815"/>
            <a:ext cx="5410192" cy="4795223"/>
          </a:xfrm>
          <a:prstGeom prst="rect">
            <a:avLst/>
          </a:prstGeom>
          <a:noFill/>
        </p:spPr>
        <p:txBody>
          <a:bodyPr wrap="square" rtlCol="0">
            <a:spAutoFit/>
          </a:bodyPr>
          <a:lstStyle/>
          <a:p>
            <a:pPr algn="ctr"/>
            <a:r>
              <a:rPr lang="en-US" sz="1800" b="1" dirty="0">
                <a:latin typeface="Book Antiqua" panose="02040602050305030304" pitchFamily="18" charset="0"/>
              </a:rPr>
              <a:t>DISADVANTAGES</a:t>
            </a:r>
          </a:p>
          <a:p>
            <a:pPr algn="ctr"/>
            <a:endPar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endParaRPr>
          </a:p>
          <a:p>
            <a:pPr marL="342900" lvl="0" indent="-342900" algn="just" fontAlgn="base">
              <a:lnSpc>
                <a:spcPct val="107000"/>
              </a:lnSpc>
              <a:spcAft>
                <a:spcPts val="800"/>
              </a:spcAft>
              <a:tabLst>
                <a:tab pos="457200" algn="l"/>
              </a:tabLst>
            </a:pPr>
            <a:r>
              <a:rPr lang="en-US" dirty="0">
                <a:solidFill>
                  <a:srgbClr val="000000"/>
                </a:solidFill>
                <a:latin typeface="Book Antiqua" panose="0204060205030503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While setting the time we must ensure that AM_PM Led is on if we wish to set the time in PM.</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fontAlgn="base">
              <a:lnSpc>
                <a:spcPct val="107000"/>
              </a:lnSpc>
              <a:spcAft>
                <a:spcPts val="800"/>
              </a:spcAft>
              <a:tabLst>
                <a:tab pos="457200" algn="l"/>
              </a:tabLs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We aren't giving the output signals simultaneously, rather we change each segment of the 4 blocks one after the other .But it is changed in a short time such that we don't observe this disadvantage .</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fontAlgn="base">
              <a:lnSpc>
                <a:spcPct val="107000"/>
              </a:lnSpc>
              <a:spcAft>
                <a:spcPts val="800"/>
              </a:spcAft>
              <a:tabLst>
                <a:tab pos="457200" algn="l"/>
              </a:tabLs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It only displays the hours and minutes block due to restrictions on the FPGA board.</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fontAlgn="base">
              <a:lnSpc>
                <a:spcPct val="107000"/>
              </a:lnSpc>
              <a:spcAft>
                <a:spcPts val="800"/>
              </a:spcAft>
              <a:tabLst>
                <a:tab pos="457200" algn="l"/>
              </a:tabLs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While setting the time in </a:t>
            </a:r>
            <a:r>
              <a:rPr lang="en-US" sz="1800" dirty="0" err="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set_mode</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it is possible to change only minutes and hours while the seconds cant be changed manually.</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p:txBody>
      </p:sp>
      <p:cxnSp>
        <p:nvCxnSpPr>
          <p:cNvPr id="22" name="Straight Connector 21">
            <a:extLst>
              <a:ext uri="{FF2B5EF4-FFF2-40B4-BE49-F238E27FC236}">
                <a16:creationId xmlns:a16="http://schemas.microsoft.com/office/drawing/2014/main" id="{9EE443D8-56D4-46EF-B9F7-BE1B64B5B1A6}"/>
              </a:ext>
            </a:extLst>
          </p:cNvPr>
          <p:cNvCxnSpPr>
            <a:cxnSpLocks/>
          </p:cNvCxnSpPr>
          <p:nvPr/>
        </p:nvCxnSpPr>
        <p:spPr>
          <a:xfrm>
            <a:off x="899160" y="1767840"/>
            <a:ext cx="50063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4" name="Straight Connector 23">
            <a:extLst>
              <a:ext uri="{FF2B5EF4-FFF2-40B4-BE49-F238E27FC236}">
                <a16:creationId xmlns:a16="http://schemas.microsoft.com/office/drawing/2014/main" id="{3C773FF4-DF00-4109-92B7-948F12F701B3}"/>
              </a:ext>
            </a:extLst>
          </p:cNvPr>
          <p:cNvCxnSpPr>
            <a:cxnSpLocks/>
          </p:cNvCxnSpPr>
          <p:nvPr/>
        </p:nvCxnSpPr>
        <p:spPr>
          <a:xfrm>
            <a:off x="6294112" y="1767840"/>
            <a:ext cx="5006340"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73222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CONTRIBUTIONS</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RESOURCE COLLECTION &amp; DESIGN</a:t>
            </a:r>
          </a:p>
          <a:p>
            <a:pPr lvl="1">
              <a:buFont typeface="Wingdings" panose="05000000000000000000" pitchFamily="2" charset="2"/>
              <a:buChar char="§"/>
            </a:pPr>
            <a:r>
              <a:rPr lang="en-US" sz="1200" dirty="0">
                <a:latin typeface="Book Antiqua" panose="02040602050305030304" pitchFamily="18" charset="0"/>
              </a:rPr>
              <a:t>KINTALI PRAVEEN</a:t>
            </a:r>
          </a:p>
          <a:p>
            <a:pPr lvl="1">
              <a:buFont typeface="Wingdings" panose="05000000000000000000" pitchFamily="2" charset="2"/>
              <a:buChar char="§"/>
            </a:pPr>
            <a:r>
              <a:rPr lang="en-US" sz="1200" dirty="0">
                <a:latin typeface="Book Antiqua" panose="02040602050305030304" pitchFamily="18" charset="0"/>
              </a:rPr>
              <a:t>M.L.S.V.SANDEEP</a:t>
            </a:r>
          </a:p>
          <a:p>
            <a:r>
              <a:rPr lang="en-US" dirty="0"/>
              <a:t>CODE IMPLEMENTATION</a:t>
            </a:r>
          </a:p>
          <a:p>
            <a:pPr lvl="1">
              <a:buFont typeface="Wingdings" panose="05000000000000000000" pitchFamily="2" charset="2"/>
              <a:buChar char="§"/>
            </a:pPr>
            <a:r>
              <a:rPr lang="en-US" sz="1200" dirty="0">
                <a:latin typeface="Book Antiqua" panose="02040602050305030304" pitchFamily="18" charset="0"/>
              </a:rPr>
              <a:t>Y.VENKAT KUMAR</a:t>
            </a:r>
          </a:p>
          <a:p>
            <a:pPr lvl="1">
              <a:buFont typeface="Wingdings" panose="05000000000000000000" pitchFamily="2" charset="2"/>
              <a:buChar char="§"/>
            </a:pPr>
            <a:r>
              <a:rPr lang="en-US" sz="1200" dirty="0">
                <a:latin typeface="Book Antiqua" panose="02040602050305030304" pitchFamily="18" charset="0"/>
              </a:rPr>
              <a:t>C.MASTHANAIAH</a:t>
            </a:r>
          </a:p>
          <a:p>
            <a:pPr lvl="1">
              <a:buFont typeface="Wingdings" panose="05000000000000000000" pitchFamily="2" charset="2"/>
              <a:buChar char="§"/>
            </a:pPr>
            <a:r>
              <a:rPr lang="en-US" sz="1200" dirty="0">
                <a:latin typeface="Book Antiqua" panose="02040602050305030304" pitchFamily="18" charset="0"/>
              </a:rPr>
              <a:t>K.SRINIVAS KALYAN</a:t>
            </a:r>
          </a:p>
          <a:p>
            <a:r>
              <a:rPr lang="en-US" dirty="0"/>
              <a:t>SIMULATION</a:t>
            </a:r>
          </a:p>
          <a:p>
            <a:pPr lvl="1">
              <a:buFont typeface="Wingdings" panose="05000000000000000000" pitchFamily="2" charset="2"/>
              <a:buChar char="§"/>
            </a:pPr>
            <a:r>
              <a:rPr lang="en-US" sz="1200" dirty="0">
                <a:latin typeface="Book Antiqua" panose="02040602050305030304" pitchFamily="18" charset="0"/>
              </a:rPr>
              <a:t>Y.VENKAT KUMAR</a:t>
            </a:r>
          </a:p>
          <a:p>
            <a:pPr lvl="1">
              <a:buFont typeface="Wingdings" panose="05000000000000000000" pitchFamily="2" charset="2"/>
              <a:buChar char="§"/>
            </a:pPr>
            <a:r>
              <a:rPr lang="en-US" sz="1200" dirty="0">
                <a:latin typeface="Book Antiqua" panose="02040602050305030304" pitchFamily="18" charset="0"/>
              </a:rPr>
              <a:t>C.MASTHANAIAH</a:t>
            </a:r>
          </a:p>
          <a:p>
            <a:r>
              <a:rPr lang="en-US" dirty="0"/>
              <a:t>REPORT &amp; PPT MAKING</a:t>
            </a:r>
          </a:p>
          <a:p>
            <a:pPr lvl="1">
              <a:buFont typeface="Wingdings" panose="05000000000000000000" pitchFamily="2" charset="2"/>
              <a:buChar char="§"/>
            </a:pPr>
            <a:r>
              <a:rPr lang="en-US" sz="1200" dirty="0">
                <a:latin typeface="Book Antiqua" panose="02040602050305030304" pitchFamily="18" charset="0"/>
              </a:rPr>
              <a:t>K.SRINIVAS KALYAN</a:t>
            </a:r>
          </a:p>
          <a:p>
            <a:pPr lvl="1">
              <a:buFont typeface="Wingdings" panose="05000000000000000000" pitchFamily="2" charset="2"/>
              <a:buChar char="§"/>
            </a:pPr>
            <a:r>
              <a:rPr lang="en-US" sz="1200" dirty="0">
                <a:latin typeface="Book Antiqua" panose="02040602050305030304" pitchFamily="18" charset="0"/>
              </a:rPr>
              <a:t>M.L.S.V.SANDEEP</a:t>
            </a:r>
          </a:p>
          <a:p>
            <a:pPr lvl="1">
              <a:buFont typeface="Wingdings" panose="05000000000000000000" pitchFamily="2" charset="2"/>
              <a:buChar char="§"/>
            </a:pPr>
            <a:r>
              <a:rPr lang="en-US" sz="1200" dirty="0">
                <a:latin typeface="Book Antiqua" panose="02040602050305030304" pitchFamily="18" charset="0"/>
              </a:rPr>
              <a:t>KINTALI PRAVEEN</a:t>
            </a:r>
          </a:p>
        </p:txBody>
      </p:sp>
    </p:spTree>
    <p:extLst>
      <p:ext uri="{BB962C8B-B14F-4D97-AF65-F5344CB8AC3E}">
        <p14:creationId xmlns:p14="http://schemas.microsoft.com/office/powerpoint/2010/main" val="2276898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822960" y="1158240"/>
            <a:ext cx="10408920" cy="4815839"/>
          </a:xfrm>
        </p:spPr>
        <p:txBody>
          <a:bodyPr>
            <a:normAutofit/>
          </a:bodyPr>
          <a:lstStyle/>
          <a:p>
            <a:r>
              <a:rPr lang="en-US" sz="2000" b="1" dirty="0">
                <a:latin typeface="Book Antiqua" panose="02040602050305030304" pitchFamily="18" charset="0"/>
              </a:rPr>
              <a:t>Timing Diagrams:</a:t>
            </a:r>
            <a:endParaRPr lang="en-US" sz="1800" b="1" dirty="0">
              <a:latin typeface="Book Antiqua" panose="02040602050305030304" pitchFamily="18" charset="0"/>
            </a:endParaRPr>
          </a:p>
          <a:p>
            <a:pPr lvl="1">
              <a:spcBef>
                <a:spcPts val="0"/>
              </a:spcBef>
              <a:spcAft>
                <a:spcPts val="0"/>
              </a:spcAft>
            </a:pPr>
            <a:r>
              <a:rPr lang="en-US" sz="1800" dirty="0">
                <a:solidFill>
                  <a:schemeClr val="tx1"/>
                </a:solidFill>
                <a:latin typeface="Book Antiqua" panose="02040602050305030304" pitchFamily="18" charset="0"/>
              </a:rPr>
              <a:t>Timing diagrams are extracted using Xilinx design suit</a:t>
            </a:r>
            <a:r>
              <a:rPr lang="en-US" sz="1800" dirty="0">
                <a:latin typeface="Book Antiqua" panose="02040602050305030304" pitchFamily="18" charset="0"/>
              </a:rPr>
              <a:t>e.</a:t>
            </a:r>
          </a:p>
          <a:p>
            <a:pPr marL="201168" lvl="1" indent="0">
              <a:spcBef>
                <a:spcPts val="0"/>
              </a:spcBef>
              <a:spcAft>
                <a:spcPts val="0"/>
              </a:spcAft>
              <a:buNone/>
            </a:pPr>
            <a:endParaRPr lang="en-US" sz="800" dirty="0">
              <a:latin typeface="Book Antiqua" panose="02040602050305030304" pitchFamily="18" charset="0"/>
            </a:endParaRPr>
          </a:p>
          <a:p>
            <a:pPr marL="201168" lvl="1" indent="0">
              <a:spcBef>
                <a:spcPts val="0"/>
              </a:spcBef>
              <a:spcAft>
                <a:spcPts val="0"/>
              </a:spcAft>
              <a:buNone/>
            </a:pPr>
            <a:r>
              <a:rPr lang="en-US" sz="1800" dirty="0">
                <a:solidFill>
                  <a:schemeClr val="tx1"/>
                </a:solidFill>
                <a:latin typeface="Book Antiqua" panose="02040602050305030304" pitchFamily="18" charset="0"/>
              </a:rPr>
              <a:t>The follo</a:t>
            </a:r>
            <a:r>
              <a:rPr lang="en-US" sz="1800" dirty="0">
                <a:latin typeface="Book Antiqua" panose="02040602050305030304" pitchFamily="18" charset="0"/>
              </a:rPr>
              <a:t>wing are the different cases where timing diagram shows changes.</a:t>
            </a:r>
          </a:p>
          <a:p>
            <a:pPr lvl="1">
              <a:spcBef>
                <a:spcPts val="0"/>
              </a:spcBef>
              <a:spcAft>
                <a:spcPts val="0"/>
              </a:spcAf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Clock runs when clock mode is 1, allows us to set time when clock mode =0.</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7" name="Title 4">
            <a:extLst>
              <a:ext uri="{FF2B5EF4-FFF2-40B4-BE49-F238E27FC236}">
                <a16:creationId xmlns:a16="http://schemas.microsoft.com/office/drawing/2014/main" id="{7C58CA43-5EAF-4D00-81C7-4E8EB039C0D8}"/>
              </a:ext>
            </a:extLst>
          </p:cNvPr>
          <p:cNvSpPr txBox="1">
            <a:spLocks/>
          </p:cNvSpPr>
          <p:nvPr/>
        </p:nvSpPr>
        <p:spPr>
          <a:xfrm>
            <a:off x="822960" y="746759"/>
            <a:ext cx="4541520" cy="555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r>
              <a:rPr lang="en-US" sz="2200" b="1" dirty="0"/>
              <a:t>SIMULATION RESULTS</a:t>
            </a:r>
            <a:endParaRPr lang="en-IN" sz="2200" b="1" dirty="0"/>
          </a:p>
        </p:txBody>
      </p:sp>
      <p:pic>
        <p:nvPicPr>
          <p:cNvPr id="16" name="Picture 15">
            <a:extLst>
              <a:ext uri="{FF2B5EF4-FFF2-40B4-BE49-F238E27FC236}">
                <a16:creationId xmlns:a16="http://schemas.microsoft.com/office/drawing/2014/main" id="{6487ABD1-BB81-4BAA-8FF3-8E48B4543E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03195" y="2590800"/>
            <a:ext cx="6648450"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82059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C02AB80-36E8-4415-B6C7-E27668FFC41A}"/>
              </a:ext>
            </a:extLst>
          </p:cNvPr>
          <p:cNvSpPr txBox="1"/>
          <p:nvPr/>
        </p:nvSpPr>
        <p:spPr>
          <a:xfrm>
            <a:off x="822960" y="929640"/>
            <a:ext cx="10485120" cy="1072409"/>
          </a:xfrm>
          <a:prstGeom prst="rect">
            <a:avLst/>
          </a:prstGeom>
          <a:noFill/>
        </p:spPr>
        <p:txBody>
          <a:bodyPr wrap="square" rtlCol="0">
            <a:spAutoFit/>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n-US"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Seconds coming back to 0 after it exceeds 59, Minutes coming back to 0 after it exceeds 59, hours coming back to 0 after it exceeds 23. </a:t>
            </a:r>
            <a:endParaRPr lang="en-IN" dirty="0">
              <a:latin typeface="Calibri" panose="020F0502020204030204" pitchFamily="34" charset="0"/>
              <a:ea typeface="Times New Roman" panose="02020603050405020304" pitchFamily="18" charset="0"/>
              <a:cs typeface="Gautami" panose="020B0502040204020203" pitchFamily="34" charset="0"/>
            </a:endParaRPr>
          </a:p>
          <a:p>
            <a:pPr lvl="0" fontAlgn="base">
              <a:lnSpc>
                <a:spcPct val="107000"/>
              </a:lnSpc>
              <a:spcAft>
                <a:spcPts val="800"/>
              </a:spcAft>
              <a:buSzPts val="1000"/>
              <a:tabLst>
                <a:tab pos="457200" algn="l"/>
              </a:tabLst>
            </a:pPr>
            <a:r>
              <a:rPr lang="en-IN" dirty="0">
                <a:solidFill>
                  <a:srgbClr val="000000"/>
                </a:solidFill>
                <a:latin typeface="Calibri" panose="020F0502020204030204" pitchFamily="34" charset="0"/>
                <a:ea typeface="Times New Roman" panose="02020603050405020304" pitchFamily="18" charset="0"/>
                <a:cs typeface="Gautami" panose="020B0502040204020203" pitchFamily="34" charset="0"/>
              </a:rPr>
              <a:t>       </a:t>
            </a:r>
            <a:r>
              <a:rPr lang="en-US"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Increment of minute for every cycle of seconds, increment of hours for every cycle of minutes.</a:t>
            </a:r>
            <a:endParaRPr lang="en-IN"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22" name="Picture 21">
            <a:extLst>
              <a:ext uri="{FF2B5EF4-FFF2-40B4-BE49-F238E27FC236}">
                <a16:creationId xmlns:a16="http://schemas.microsoft.com/office/drawing/2014/main" id="{09433399-41DC-478D-A003-99F88F897F9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41930" y="2289492"/>
            <a:ext cx="6647180" cy="3041015"/>
          </a:xfrm>
          <a:prstGeom prst="rect">
            <a:avLst/>
          </a:prstGeom>
          <a:noFill/>
          <a:ln>
            <a:noFill/>
          </a:ln>
        </p:spPr>
      </p:pic>
    </p:spTree>
    <p:extLst>
      <p:ext uri="{BB962C8B-B14F-4D97-AF65-F5344CB8AC3E}">
        <p14:creationId xmlns:p14="http://schemas.microsoft.com/office/powerpoint/2010/main" val="2661575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8BB7F6B-0197-4C0F-A23E-3E4AADFE093F}"/>
              </a:ext>
            </a:extLst>
          </p:cNvPr>
          <p:cNvSpPr txBox="1"/>
          <p:nvPr/>
        </p:nvSpPr>
        <p:spPr>
          <a:xfrm>
            <a:off x="822960" y="1082040"/>
            <a:ext cx="10485120" cy="663771"/>
          </a:xfrm>
          <a:prstGeom prst="rect">
            <a:avLst/>
          </a:prstGeom>
          <a:noFill/>
        </p:spPr>
        <p:txBody>
          <a:bodyPr wrap="square" rtlCol="0">
            <a:spAutoFit/>
          </a:bodyPr>
          <a:lstStyle/>
          <a:p>
            <a:pPr marL="342900" lvl="0" indent="-342900">
              <a:lnSpc>
                <a:spcPct val="105000"/>
              </a:lnSpc>
              <a:spcAft>
                <a:spcPts val="800"/>
              </a:spcAft>
              <a:buSzPts val="1000"/>
              <a:buFont typeface="Symbol" panose="05050102010706020507" pitchFamily="18" charset="2"/>
              <a:buChar char=""/>
              <a:tabLst>
                <a:tab pos="457200" algn="l"/>
              </a:tabLs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When clock mode is off and the time is set in 24 </a:t>
            </a:r>
            <a:r>
              <a:rPr lang="en-US" sz="1800" dirty="0" err="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hr</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format, when the clock runs, the digits are displayed in 12 </a:t>
            </a:r>
            <a:r>
              <a:rPr lang="en-US" sz="1800" dirty="0" err="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hr</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format(problem statement).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15" name="Picture 14">
            <a:extLst>
              <a:ext uri="{FF2B5EF4-FFF2-40B4-BE49-F238E27FC236}">
                <a16:creationId xmlns:a16="http://schemas.microsoft.com/office/drawing/2014/main" id="{0F89E223-F50B-4612-AFE8-1847279A8E4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43187" y="1909762"/>
            <a:ext cx="6905625" cy="3637598"/>
          </a:xfrm>
          <a:prstGeom prst="rect">
            <a:avLst/>
          </a:prstGeom>
          <a:noFill/>
          <a:ln>
            <a:noFill/>
          </a:ln>
        </p:spPr>
      </p:pic>
    </p:spTree>
    <p:extLst>
      <p:ext uri="{BB962C8B-B14F-4D97-AF65-F5344CB8AC3E}">
        <p14:creationId xmlns:p14="http://schemas.microsoft.com/office/powerpoint/2010/main" val="3494493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4A01253-4757-448F-8A84-5FFDC64584AB}"/>
              </a:ext>
            </a:extLst>
          </p:cNvPr>
          <p:cNvSpPr txBox="1"/>
          <p:nvPr/>
        </p:nvSpPr>
        <p:spPr>
          <a:xfrm>
            <a:off x="822959" y="899160"/>
            <a:ext cx="10485120" cy="1368773"/>
          </a:xfrm>
          <a:prstGeom prst="rect">
            <a:avLst/>
          </a:prstGeom>
          <a:noFill/>
        </p:spPr>
        <p:txBody>
          <a:bodyPr wrap="square" rtlCol="0">
            <a:spAutoFit/>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AM/PM Conversion</a:t>
            </a:r>
            <a:endParaRPr lang="en-IN" sz="1800" b="1" dirty="0">
              <a:effectLst/>
              <a:latin typeface="Calibri" panose="020F0502020204030204" pitchFamily="34" charset="0"/>
              <a:ea typeface="Calibri" panose="020F0502020204030204" pitchFamily="34" charset="0"/>
              <a:cs typeface="Gautami" panose="020B0502040204020203" pitchFamily="34" charset="0"/>
            </a:endParaRPr>
          </a:p>
          <a:p>
            <a:pPr marL="630555" indent="512445">
              <a:lnSpc>
                <a:spcPct val="107000"/>
              </a:lnSpc>
              <a:spcAft>
                <a:spcPts val="800"/>
              </a:spcAf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When the time is set to 11:59:00AM and the clock is set to display mode, we can observe that as soon as the clock time exceeds 12:00:00 noon, the AM/PM indicator changes from 0 to 1, which shows that the time </a:t>
            </a:r>
            <a:r>
              <a:rPr lang="en-US" sz="1800" dirty="0" err="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time</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changes from AM to PM.</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10" name="Picture 9">
            <a:extLst>
              <a:ext uri="{FF2B5EF4-FFF2-40B4-BE49-F238E27FC236}">
                <a16:creationId xmlns:a16="http://schemas.microsoft.com/office/drawing/2014/main" id="{F47FA0A5-EDD9-40A4-8502-E1F1CBCD74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41294" y="2267933"/>
            <a:ext cx="6648450" cy="3636645"/>
          </a:xfrm>
          <a:prstGeom prst="rect">
            <a:avLst/>
          </a:prstGeom>
          <a:noFill/>
          <a:ln>
            <a:noFill/>
          </a:ln>
        </p:spPr>
      </p:pic>
    </p:spTree>
    <p:extLst>
      <p:ext uri="{BB962C8B-B14F-4D97-AF65-F5344CB8AC3E}">
        <p14:creationId xmlns:p14="http://schemas.microsoft.com/office/powerpoint/2010/main" val="3771108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4">
            <a:extLst>
              <a:ext uri="{FF2B5EF4-FFF2-40B4-BE49-F238E27FC236}">
                <a16:creationId xmlns:a16="http://schemas.microsoft.com/office/drawing/2014/main" id="{6E4100FA-B0FD-446A-82A8-AC0EB7CD8F2B}"/>
              </a:ext>
            </a:extLst>
          </p:cNvPr>
          <p:cNvSpPr txBox="1">
            <a:spLocks/>
          </p:cNvSpPr>
          <p:nvPr/>
        </p:nvSpPr>
        <p:spPr>
          <a:xfrm>
            <a:off x="822960" y="746759"/>
            <a:ext cx="4541520" cy="555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r>
              <a:rPr lang="en-US" sz="2200" b="1" dirty="0"/>
              <a:t>CONCLUSION</a:t>
            </a:r>
            <a:endParaRPr lang="en-IN" sz="2200" b="1" dirty="0"/>
          </a:p>
        </p:txBody>
      </p:sp>
      <p:sp>
        <p:nvSpPr>
          <p:cNvPr id="12" name="Title 4">
            <a:extLst>
              <a:ext uri="{FF2B5EF4-FFF2-40B4-BE49-F238E27FC236}">
                <a16:creationId xmlns:a16="http://schemas.microsoft.com/office/drawing/2014/main" id="{03B79C2C-C2C2-45F5-B556-222B71FCACDE}"/>
              </a:ext>
            </a:extLst>
          </p:cNvPr>
          <p:cNvSpPr txBox="1">
            <a:spLocks/>
          </p:cNvSpPr>
          <p:nvPr/>
        </p:nvSpPr>
        <p:spPr>
          <a:xfrm>
            <a:off x="822960" y="3429000"/>
            <a:ext cx="4541520" cy="555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r>
              <a:rPr lang="en-US" sz="2200" b="1" dirty="0"/>
              <a:t>REFERENCES</a:t>
            </a:r>
            <a:endParaRPr lang="en-IN" sz="2200" b="1" dirty="0"/>
          </a:p>
        </p:txBody>
      </p:sp>
      <p:sp>
        <p:nvSpPr>
          <p:cNvPr id="9" name="TextBox 8">
            <a:extLst>
              <a:ext uri="{FF2B5EF4-FFF2-40B4-BE49-F238E27FC236}">
                <a16:creationId xmlns:a16="http://schemas.microsoft.com/office/drawing/2014/main" id="{A0F2C318-0957-470F-9969-B9A10F2AA96C}"/>
              </a:ext>
            </a:extLst>
          </p:cNvPr>
          <p:cNvSpPr txBox="1"/>
          <p:nvPr/>
        </p:nvSpPr>
        <p:spPr>
          <a:xfrm>
            <a:off x="1082040" y="1554480"/>
            <a:ext cx="9692640" cy="1665136"/>
          </a:xfrm>
          <a:prstGeom prst="rect">
            <a:avLst/>
          </a:prstGeom>
          <a:noFill/>
        </p:spPr>
        <p:txBody>
          <a:bodyPr wrap="square" rtlCol="0">
            <a:spAutoFit/>
          </a:bodyPr>
          <a:lstStyle/>
          <a:p>
            <a:pPr marL="180340" algn="just">
              <a:lnSpc>
                <a:spcPct val="107000"/>
              </a:lnSpc>
              <a:spcAft>
                <a:spcPts val="800"/>
              </a:spcAf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This project gave us the knowledge about working of counters and digital clocks. By implementing </a:t>
            </a:r>
            <a:r>
              <a:rPr lang="en-US" sz="1800" dirty="0" err="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verilog</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code , We have gained experience about hardware design with  the help of  Xilinx ISE Design Suite.</a:t>
            </a:r>
            <a:endParaRPr lang="en-IN" sz="1800" dirty="0">
              <a:effectLst/>
              <a:latin typeface="Book Antiqua" panose="02040602050305030304" pitchFamily="18" charset="0"/>
              <a:ea typeface="Calibri" panose="020F0502020204030204" pitchFamily="34" charset="0"/>
              <a:cs typeface="Gautami" panose="020B0502040204020203" pitchFamily="34" charset="0"/>
            </a:endParaRPr>
          </a:p>
          <a:p>
            <a:pPr marL="180340" algn="just">
              <a:lnSpc>
                <a:spcPct val="107000"/>
              </a:lnSpc>
              <a:spcAft>
                <a:spcPts val="800"/>
              </a:spcAf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We have verified the working of the digital clock we designed with the system clock(PC).</a:t>
            </a:r>
            <a:endParaRPr lang="en-IN" sz="1800" dirty="0">
              <a:effectLst/>
              <a:latin typeface="Book Antiqua" panose="02040602050305030304" pitchFamily="18" charset="0"/>
              <a:ea typeface="Calibri" panose="020F0502020204030204" pitchFamily="34" charset="0"/>
              <a:cs typeface="Gautami" panose="020B0502040204020203" pitchFamily="34" charset="0"/>
            </a:endParaRPr>
          </a:p>
        </p:txBody>
      </p:sp>
      <p:sp>
        <p:nvSpPr>
          <p:cNvPr id="14" name="TextBox 13">
            <a:extLst>
              <a:ext uri="{FF2B5EF4-FFF2-40B4-BE49-F238E27FC236}">
                <a16:creationId xmlns:a16="http://schemas.microsoft.com/office/drawing/2014/main" id="{D1AF66AC-ADE5-4DAF-8290-B7C04129A6CE}"/>
              </a:ext>
            </a:extLst>
          </p:cNvPr>
          <p:cNvSpPr txBox="1"/>
          <p:nvPr/>
        </p:nvSpPr>
        <p:spPr>
          <a:xfrm>
            <a:off x="1082040" y="3984095"/>
            <a:ext cx="9692640" cy="1175002"/>
          </a:xfrm>
          <a:prstGeom prst="rect">
            <a:avLst/>
          </a:prstGeom>
          <a:noFill/>
        </p:spPr>
        <p:txBody>
          <a:bodyPr wrap="square" rtlCol="0">
            <a:spAutoFit/>
          </a:bodyPr>
          <a:lstStyle/>
          <a:p>
            <a:pPr marL="342900" lvl="0" indent="-342900" algn="just" fontAlgn="base">
              <a:lnSpc>
                <a:spcPct val="107000"/>
              </a:lnSpc>
              <a:spcAft>
                <a:spcPts val="800"/>
              </a:spcAft>
              <a:buSzPts val="1000"/>
              <a:buFont typeface="Wingdings" panose="05000000000000000000" pitchFamily="2" charset="2"/>
              <a:buChar char="§"/>
              <a:tabLst>
                <a:tab pos="457200" algn="l"/>
              </a:tabLst>
            </a:pPr>
            <a:r>
              <a:rPr lang="en-US" sz="1800" u="sng" dirty="0">
                <a:solidFill>
                  <a:srgbClr val="0000FF"/>
                </a:solidFill>
                <a:effectLst/>
                <a:latin typeface="Book Antiqua" panose="02040602050305030304" pitchFamily="18" charset="0"/>
                <a:ea typeface="Times New Roman" panose="02020603050405020304" pitchFamily="18" charset="0"/>
                <a:cs typeface="Times New Roman" panose="02020603050405020304" pitchFamily="18" charset="0"/>
                <a:hlinkClick r:id="rId2"/>
              </a:rPr>
              <a:t>https://youtu.be/pFHKVLrjOSk</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fontAlgn="base">
              <a:lnSpc>
                <a:spcPct val="107000"/>
              </a:lnSpc>
              <a:spcAft>
                <a:spcPts val="800"/>
              </a:spcAft>
              <a:buSzPts val="1000"/>
              <a:buFont typeface="Wingdings" panose="05000000000000000000" pitchFamily="2" charset="2"/>
              <a:buChar char="§"/>
              <a:tabLst>
                <a:tab pos="457200" algn="l"/>
              </a:tabLst>
            </a:pPr>
            <a:r>
              <a:rPr lang="en-US" sz="1800" u="sng" dirty="0">
                <a:solidFill>
                  <a:srgbClr val="0000FF"/>
                </a:solidFill>
                <a:effectLst/>
                <a:latin typeface="Book Antiqua" panose="02040602050305030304" pitchFamily="18" charset="0"/>
                <a:ea typeface="Times New Roman" panose="02020603050405020304" pitchFamily="18" charset="0"/>
                <a:cs typeface="Times New Roman" panose="02020603050405020304" pitchFamily="18" charset="0"/>
                <a:hlinkClick r:id="rId3"/>
              </a:rPr>
              <a:t>https://youtu.be/YM8s4SfHBPU</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fontAlgn="base">
              <a:lnSpc>
                <a:spcPct val="107000"/>
              </a:lnSpc>
              <a:spcAft>
                <a:spcPts val="800"/>
              </a:spcAft>
              <a:buSzPts val="1000"/>
              <a:buFont typeface="Wingdings" panose="05000000000000000000" pitchFamily="2" charset="2"/>
              <a:buChar char="§"/>
              <a:tabLst>
                <a:tab pos="457200" algn="l"/>
              </a:tabLst>
            </a:pPr>
            <a:r>
              <a:rPr lang="en-US" sz="1800" u="sng" dirty="0">
                <a:solidFill>
                  <a:srgbClr val="0000FF"/>
                </a:solidFill>
                <a:effectLst/>
                <a:latin typeface="Book Antiqua" panose="02040602050305030304" pitchFamily="18" charset="0"/>
                <a:ea typeface="Times New Roman" panose="02020603050405020304" pitchFamily="18" charset="0"/>
                <a:cs typeface="Times New Roman" panose="02020603050405020304" pitchFamily="18" charset="0"/>
                <a:hlinkClick r:id="rId4"/>
              </a:rPr>
              <a:t>https://youtu.be/8_Um6Cx6bD8</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512217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75D5A3-23CB-4763-87AD-3111EAB0C1C9}"/>
              </a:ext>
            </a:extLst>
          </p:cNvPr>
          <p:cNvSpPr/>
          <p:nvPr/>
        </p:nvSpPr>
        <p:spPr>
          <a:xfrm>
            <a:off x="6096000" y="632460"/>
            <a:ext cx="5455920" cy="5593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1518F5D-B655-4BE0-B5CA-1ED400211154}"/>
              </a:ext>
            </a:extLst>
          </p:cNvPr>
          <p:cNvSpPr txBox="1"/>
          <p:nvPr/>
        </p:nvSpPr>
        <p:spPr>
          <a:xfrm>
            <a:off x="6096000" y="2682240"/>
            <a:ext cx="4922520" cy="1015663"/>
          </a:xfrm>
          <a:prstGeom prst="rect">
            <a:avLst/>
          </a:prstGeom>
          <a:noFill/>
        </p:spPr>
        <p:txBody>
          <a:bodyPr wrap="square" rtlCol="0">
            <a:spAutoFit/>
          </a:bodyPr>
          <a:lstStyle/>
          <a:p>
            <a:r>
              <a:rPr lang="en-US" sz="6000" dirty="0">
                <a:solidFill>
                  <a:srgbClr val="EDEFF7"/>
                </a:solidFill>
                <a:latin typeface="Bell MT" panose="02020503060305020303" pitchFamily="18" charset="0"/>
              </a:rPr>
              <a:t>YOU</a:t>
            </a:r>
            <a:endParaRPr lang="en-IN" sz="6000" dirty="0">
              <a:solidFill>
                <a:srgbClr val="EDEFF7"/>
              </a:solidFill>
              <a:latin typeface="Bell MT" panose="02020503060305020303" pitchFamily="18" charset="0"/>
            </a:endParaRPr>
          </a:p>
        </p:txBody>
      </p:sp>
      <p:sp>
        <p:nvSpPr>
          <p:cNvPr id="11" name="Content Placeholder 4">
            <a:extLst>
              <a:ext uri="{FF2B5EF4-FFF2-40B4-BE49-F238E27FC236}">
                <a16:creationId xmlns:a16="http://schemas.microsoft.com/office/drawing/2014/main" id="{9E70E9DB-BF8C-4669-AEE8-2D4EF2596B3E}"/>
              </a:ext>
            </a:extLst>
          </p:cNvPr>
          <p:cNvSpPr txBox="1">
            <a:spLocks/>
          </p:cNvSpPr>
          <p:nvPr/>
        </p:nvSpPr>
        <p:spPr>
          <a:xfrm>
            <a:off x="2956565" y="2682240"/>
            <a:ext cx="5455915" cy="1015663"/>
          </a:xfrm>
          <a:prstGeom prst="rect">
            <a:avLst/>
          </a:prstGeom>
        </p:spPr>
        <p:txBody>
          <a:bodyPr>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6000" dirty="0">
                <a:latin typeface="Bell MT" panose="02020503060305020303" pitchFamily="18" charset="0"/>
              </a:rPr>
              <a:t>THANK</a:t>
            </a:r>
            <a:endParaRPr lang="en-IN" sz="6000" dirty="0">
              <a:latin typeface="Bell MT" panose="02020503060305020303" pitchFamily="18" charset="0"/>
            </a:endParaRPr>
          </a:p>
        </p:txBody>
      </p:sp>
    </p:spTree>
    <p:extLst>
      <p:ext uri="{BB962C8B-B14F-4D97-AF65-F5344CB8AC3E}">
        <p14:creationId xmlns:p14="http://schemas.microsoft.com/office/powerpoint/2010/main" val="22994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CONTENTS</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PROJECT INFORMATION</a:t>
            </a:r>
          </a:p>
          <a:p>
            <a:r>
              <a:rPr lang="en-US" dirty="0"/>
              <a:t>DESIGN PROCEDURE</a:t>
            </a:r>
          </a:p>
          <a:p>
            <a:r>
              <a:rPr lang="en-US" dirty="0"/>
              <a:t>ADVANTAGES AND DISADVANTAGES</a:t>
            </a:r>
          </a:p>
          <a:p>
            <a:r>
              <a:rPr lang="en-US" dirty="0"/>
              <a:t>SIMULATION PROCEDURE</a:t>
            </a:r>
          </a:p>
          <a:p>
            <a:r>
              <a:rPr lang="en-US" dirty="0"/>
              <a:t>SIMULATION RESULTS</a:t>
            </a:r>
          </a:p>
          <a:p>
            <a:r>
              <a:rPr lang="en-US" dirty="0"/>
              <a:t>CONCLUSION</a:t>
            </a:r>
          </a:p>
          <a:p>
            <a:r>
              <a:rPr lang="en-US" dirty="0"/>
              <a:t>REFERENCES</a:t>
            </a:r>
          </a:p>
        </p:txBody>
      </p:sp>
    </p:spTree>
    <p:extLst>
      <p:ext uri="{BB962C8B-B14F-4D97-AF65-F5344CB8AC3E}">
        <p14:creationId xmlns:p14="http://schemas.microsoft.com/office/powerpoint/2010/main" val="177378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E7488A4-80D3-4BF7-9434-BEAD1703601B}"/>
              </a:ext>
            </a:extLst>
          </p:cNvPr>
          <p:cNvSpPr>
            <a:spLocks noGrp="1"/>
          </p:cNvSpPr>
          <p:nvPr>
            <p:ph sz="half" idx="2"/>
          </p:nvPr>
        </p:nvSpPr>
        <p:spPr>
          <a:xfrm>
            <a:off x="914399" y="914401"/>
            <a:ext cx="10347961" cy="4922519"/>
          </a:xfrm>
        </p:spPr>
        <p:txBody>
          <a:bodyPr>
            <a:normAutofit/>
          </a:bodyPr>
          <a:lstStyle/>
          <a:p>
            <a:r>
              <a:rPr lang="en-US" sz="1800" b="1" dirty="0"/>
              <a:t>PROJECT NUMBER: 10</a:t>
            </a:r>
          </a:p>
          <a:p>
            <a:endParaRPr lang="en-US" sz="1800" b="1" dirty="0"/>
          </a:p>
          <a:p>
            <a:r>
              <a:rPr lang="en-US" sz="1800" b="1" dirty="0"/>
              <a:t>PROBLEM STATEMENT:</a:t>
            </a:r>
          </a:p>
          <a:p>
            <a:r>
              <a:rPr lang="en-US" b="1" dirty="0"/>
              <a:t>	</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You have a circuit that represents a digital watch. The watch displays the time in the 12-Hour format: Hour: Minute: Second. But due to some error, the watch displays time in 24-Hour format. Design, implement, and synthesize the clock that can auto-detect and auto-correct the fault when it exists. </a:t>
            </a:r>
          </a:p>
          <a:p>
            <a:endParaRPr lang="en-US" sz="1800" b="1" dirty="0">
              <a:solidFill>
                <a:srgbClr val="000000"/>
              </a:solidFill>
              <a:cs typeface="Times New Roman" panose="02020603050405020304" pitchFamily="18" charset="0"/>
            </a:endParaRPr>
          </a:p>
          <a:p>
            <a:r>
              <a:rPr lang="en-US" sz="1800" b="1" dirty="0">
                <a:solidFill>
                  <a:srgbClr val="000000"/>
                </a:solidFill>
                <a:cs typeface="Times New Roman" panose="02020603050405020304" pitchFamily="18" charset="0"/>
              </a:rPr>
              <a:t>PLATFORM USED FOR DESIGNING:</a:t>
            </a:r>
          </a:p>
          <a:p>
            <a:pPr>
              <a:lnSpc>
                <a:spcPct val="107000"/>
              </a:lnSpc>
              <a:spcAft>
                <a:spcPts val="800"/>
              </a:spcAft>
            </a:pPr>
            <a:r>
              <a:rPr lang="en-US" sz="1800" b="1" dirty="0">
                <a:solidFill>
                  <a:srgbClr val="000000"/>
                </a:solidFill>
                <a:cs typeface="Times New Roman" panose="02020603050405020304" pitchFamily="18" charset="0"/>
              </a:rPr>
              <a:t>	</a:t>
            </a:r>
            <a:r>
              <a:rPr lang="en-US" sz="1800" dirty="0">
                <a:solidFill>
                  <a:srgbClr val="000000"/>
                </a:solidFill>
                <a:cs typeface="Times New Roman" panose="02020603050405020304" pitchFamily="18" charset="0"/>
              </a:rPr>
              <a:t>-</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Xilinx ISE Design Suite 14.7 for FPGA design</a:t>
            </a:r>
            <a:endParaRPr lang="en-IN" b="1" dirty="0"/>
          </a:p>
        </p:txBody>
      </p:sp>
    </p:spTree>
    <p:extLst>
      <p:ext uri="{BB962C8B-B14F-4D97-AF65-F5344CB8AC3E}">
        <p14:creationId xmlns:p14="http://schemas.microsoft.com/office/powerpoint/2010/main" val="12553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a:xfrm>
            <a:off x="853440" y="751683"/>
            <a:ext cx="3916680" cy="474449"/>
          </a:xfrm>
        </p:spPr>
        <p:txBody>
          <a:bodyPr>
            <a:normAutofit/>
          </a:bodyPr>
          <a:lstStyle/>
          <a:p>
            <a:r>
              <a:rPr lang="en-US" sz="2400" b="1" dirty="0"/>
              <a:t>DESIGN PROCEDURE</a:t>
            </a:r>
          </a:p>
        </p:txBody>
      </p:sp>
      <p:sp>
        <p:nvSpPr>
          <p:cNvPr id="3" name="Content Placeholder 2">
            <a:extLst>
              <a:ext uri="{FF2B5EF4-FFF2-40B4-BE49-F238E27FC236}">
                <a16:creationId xmlns:a16="http://schemas.microsoft.com/office/drawing/2014/main" id="{8F3C9655-D1DB-40DD-B511-72CEAA5C81E9}"/>
              </a:ext>
            </a:extLst>
          </p:cNvPr>
          <p:cNvSpPr>
            <a:spLocks noGrp="1"/>
          </p:cNvSpPr>
          <p:nvPr>
            <p:ph idx="1"/>
          </p:nvPr>
        </p:nvSpPr>
        <p:spPr>
          <a:xfrm>
            <a:off x="853440" y="1180412"/>
            <a:ext cx="10302240" cy="4642960"/>
          </a:xfrm>
        </p:spPr>
        <p:txBody>
          <a:bodyPr>
            <a:normAutofit/>
          </a:bodyPr>
          <a:lstStyle/>
          <a:p>
            <a:pPr marL="566928" lvl="3" indent="0" algn="just">
              <a:buNone/>
            </a:pPr>
            <a:r>
              <a:rPr lang="en-US" sz="1800" dirty="0">
                <a:latin typeface="Book Antiqua" panose="02040602050305030304" pitchFamily="18" charset="0"/>
              </a:rPr>
              <a:t>We have implemented a 12-Hour format clock. After that, we modified it to a 24-hour format through a switch model which </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asks the user to switch between the 24-hour and 12-Hour format (in fact this switch is used as an error switch. When switch is on 24-Hour format, we treat it as error and when switch is on 12-Hour format, it shows the corrected 12 -Hour format from 24 -Hours   at any time we switch to it). It displays </a:t>
            </a:r>
            <a:r>
              <a:rPr lang="en-US" sz="1800" b="1" dirty="0">
                <a:solidFill>
                  <a:srgbClr val="000000"/>
                </a:solidFill>
                <a:latin typeface="Book Antiqua" panose="02040602050305030304" pitchFamily="18" charset="0"/>
                <a:ea typeface="Times New Roman" panose="02020603050405020304" pitchFamily="18" charset="0"/>
                <a:cs typeface="Times New Roman" panose="02020603050405020304" pitchFamily="18" charset="0"/>
              </a:rPr>
              <a:t>H</a:t>
            </a:r>
            <a:r>
              <a:rPr lang="en-US" sz="18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ours</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Minutes</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and </a:t>
            </a:r>
            <a:r>
              <a:rPr lang="en-US" sz="1800" b="1" dirty="0">
                <a:solidFill>
                  <a:srgbClr val="000000"/>
                </a:solidFill>
                <a:latin typeface="Book Antiqua" panose="02040602050305030304" pitchFamily="18" charset="0"/>
                <a:ea typeface="Times New Roman" panose="02020603050405020304" pitchFamily="18" charset="0"/>
                <a:cs typeface="Times New Roman" panose="02020603050405020304" pitchFamily="18" charset="0"/>
              </a:rPr>
              <a:t>Seconds </a:t>
            </a:r>
            <a:r>
              <a:rPr lang="en-US" sz="1800" dirty="0">
                <a:solidFill>
                  <a:srgbClr val="000000"/>
                </a:solidFill>
                <a:latin typeface="Book Antiqua" panose="02040602050305030304" pitchFamily="18" charset="0"/>
                <a:ea typeface="Times New Roman" panose="02020603050405020304" pitchFamily="18" charset="0"/>
                <a:cs typeface="Times New Roman" panose="02020603050405020304" pitchFamily="18" charset="0"/>
              </a:rPr>
              <a:t>through four 7-bit segments. The following model consists of two files</a:t>
            </a:r>
          </a:p>
          <a:p>
            <a:pPr marL="566928" lvl="3" indent="0" algn="just">
              <a:buNone/>
            </a:pPr>
            <a:r>
              <a:rPr lang="en-US" sz="1800" dirty="0">
                <a:solidFill>
                  <a:srgbClr val="000000"/>
                </a:solidFill>
                <a:latin typeface="Book Antiqua" panose="02040602050305030304" pitchFamily="18" charset="0"/>
                <a:cs typeface="Times New Roman" panose="02020603050405020304" pitchFamily="18" charset="0"/>
              </a:rPr>
              <a:t>1. Digital_Clock_12_hrs_format.v</a:t>
            </a:r>
            <a:r>
              <a:rPr lang="en-IN" sz="1800" dirty="0">
                <a:solidFill>
                  <a:srgbClr val="000000"/>
                </a:solidFill>
                <a:latin typeface="Book Antiqua" panose="02040602050305030304" pitchFamily="18" charset="0"/>
                <a:cs typeface="Times New Roman" panose="02020603050405020304" pitchFamily="18" charset="0"/>
              </a:rPr>
              <a:t>	2.SSM_Seven_Segment_Module.v</a:t>
            </a:r>
            <a:endParaRPr lang="en-US" sz="1800" dirty="0">
              <a:solidFill>
                <a:srgbClr val="000000"/>
              </a:solidFill>
              <a:latin typeface="Book Antiqua" panose="0204060205030503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660F44E-931A-44D7-968B-5A6903C78D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19031" y="3310678"/>
            <a:ext cx="6470015" cy="2390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BA8F3304-1E49-436B-8C40-43F2D4916467}"/>
              </a:ext>
            </a:extLst>
          </p:cNvPr>
          <p:cNvSpPr txBox="1"/>
          <p:nvPr/>
        </p:nvSpPr>
        <p:spPr>
          <a:xfrm>
            <a:off x="4160519" y="5762413"/>
            <a:ext cx="2987040" cy="307777"/>
          </a:xfrm>
          <a:prstGeom prst="rect">
            <a:avLst/>
          </a:prstGeom>
          <a:noFill/>
        </p:spPr>
        <p:txBody>
          <a:bodyPr wrap="square" rtlCol="0">
            <a:spAutoFit/>
          </a:bodyPr>
          <a:lstStyle/>
          <a:p>
            <a:pPr algn="ctr"/>
            <a:r>
              <a:rPr lang="en-US" sz="1400" b="1" dirty="0">
                <a:latin typeface="Book Antiqua" panose="02040602050305030304" pitchFamily="18" charset="0"/>
              </a:rPr>
              <a:t>Fig. </a:t>
            </a:r>
            <a:r>
              <a:rPr lang="en-US" sz="1400" dirty="0">
                <a:latin typeface="Book Antiqua" panose="02040602050305030304" pitchFamily="18" charset="0"/>
              </a:rPr>
              <a:t>Design Diagram</a:t>
            </a:r>
            <a:endParaRPr lang="en-IN" sz="1400" b="1" dirty="0">
              <a:latin typeface="Book Antiqua" panose="02040602050305030304" pitchFamily="18" charset="0"/>
            </a:endParaRPr>
          </a:p>
        </p:txBody>
      </p:sp>
    </p:spTree>
    <p:extLst>
      <p:ext uri="{BB962C8B-B14F-4D97-AF65-F5344CB8AC3E}">
        <p14:creationId xmlns:p14="http://schemas.microsoft.com/office/powerpoint/2010/main" val="70740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845234" y="820950"/>
            <a:ext cx="3117166" cy="535410"/>
          </a:xfrm>
        </p:spPr>
        <p:txBody>
          <a:bodyPr>
            <a:noAutofit/>
          </a:bodyPr>
          <a:lstStyle/>
          <a:p>
            <a:r>
              <a:rPr lang="en-US" sz="2400" b="1" dirty="0"/>
              <a:t>implementation</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845234" y="1356360"/>
            <a:ext cx="10501532" cy="4571999"/>
          </a:xfrm>
        </p:spPr>
        <p:txBody>
          <a:bodyPr>
            <a:normAutofit/>
          </a:bodyPr>
          <a:lstStyle/>
          <a:p>
            <a:pPr algn="just"/>
            <a:r>
              <a:rPr lang="en-US" dirty="0"/>
              <a:t>	</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The file </a:t>
            </a:r>
            <a:r>
              <a:rPr lang="en-US" sz="18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Digital_Clock_12_hrs_format.v </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is to generate a four </a:t>
            </a:r>
            <a:r>
              <a:rPr lang="en-US" sz="18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7-segment code</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to display the time by taking inputs which set the time through an interactive way on the board we implement it . By default, it is set to 12:00:00 AM. When it runs, it quickly changes to 12:00:00 AM .</a:t>
            </a:r>
          </a:p>
          <a:p>
            <a:pPr algn="just">
              <a:spcBef>
                <a:spcPts val="0"/>
              </a:spcBef>
            </a:pPr>
            <a:endParaRPr lang="en-US" sz="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endParaRPr>
          </a:p>
          <a:p>
            <a:pPr algn="just">
              <a:spcBef>
                <a:spcPts val="0"/>
              </a:spcBef>
              <a:spcAft>
                <a:spcPts val="0"/>
              </a:spcAf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We use 5 controls to set the time. </a:t>
            </a:r>
            <a:endParaRPr lang="en-IN" sz="1800" dirty="0">
              <a:latin typeface="Calibri" panose="020F0502020204030204" pitchFamily="34" charset="0"/>
              <a:ea typeface="Times New Roman" panose="02020603050405020304" pitchFamily="18" charset="0"/>
              <a:cs typeface="Gautami" panose="020B0502040204020203" pitchFamily="34" charset="0"/>
            </a:endParaRPr>
          </a:p>
          <a:p>
            <a:pPr algn="just">
              <a:spcBef>
                <a:spcPts val="0"/>
              </a:spcBef>
              <a:spcAft>
                <a:spcPts val="0"/>
              </a:spcAft>
            </a:pPr>
            <a:r>
              <a:rPr lang="en-IN" sz="1800" dirty="0">
                <a:solidFill>
                  <a:srgbClr val="000000"/>
                </a:solidFill>
                <a:latin typeface="Calibri" panose="020F0502020204030204" pitchFamily="34" charset="0"/>
                <a:ea typeface="Times New Roman" panose="02020603050405020304" pitchFamily="18" charset="0"/>
                <a:cs typeface="Gautami" panose="020B0502040204020203" pitchFamily="34" charset="0"/>
              </a:rPr>
              <a:t>       1. </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Center</a:t>
            </a:r>
          </a:p>
          <a:p>
            <a:pPr algn="just">
              <a:spcBef>
                <a:spcPts val="0"/>
              </a:spcBef>
              <a:spcAft>
                <a:spcPts val="0"/>
              </a:spcAf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2. Up</a:t>
            </a:r>
          </a:p>
          <a:p>
            <a:pPr algn="just">
              <a:spcBef>
                <a:spcPts val="0"/>
              </a:spcBef>
              <a:spcAft>
                <a:spcPts val="0"/>
              </a:spcAft>
            </a:pPr>
            <a:r>
              <a:rPr lang="en-US" sz="1800" dirty="0">
                <a:solidFill>
                  <a:srgbClr val="000000"/>
                </a:solidFill>
                <a:latin typeface="Book Antiqua" panose="02040602050305030304" pitchFamily="18" charset="0"/>
                <a:ea typeface="Times New Roman" panose="02020603050405020304" pitchFamily="18" charset="0"/>
                <a:cs typeface="Times New Roman" panose="02020603050405020304" pitchFamily="18" charset="0"/>
              </a:rPr>
              <a:t>      3. Down</a:t>
            </a:r>
          </a:p>
          <a:p>
            <a:pPr algn="just">
              <a:spcBef>
                <a:spcPts val="0"/>
              </a:spcBef>
              <a:spcAft>
                <a:spcPts val="0"/>
              </a:spcAf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4. Left</a:t>
            </a:r>
          </a:p>
          <a:p>
            <a:pPr algn="just">
              <a:spcBef>
                <a:spcPts val="0"/>
              </a:spcBef>
              <a:spcAft>
                <a:spcPts val="0"/>
              </a:spcAft>
            </a:pPr>
            <a:r>
              <a:rPr lang="en-US" sz="1800" dirty="0">
                <a:solidFill>
                  <a:srgbClr val="000000"/>
                </a:solidFill>
                <a:latin typeface="Book Antiqua" panose="02040602050305030304" pitchFamily="18" charset="0"/>
                <a:ea typeface="Times New Roman" panose="02020603050405020304" pitchFamily="18" charset="0"/>
                <a:cs typeface="Times New Roman" panose="02020603050405020304" pitchFamily="18" charset="0"/>
              </a:rPr>
              <a:t>      5. AM-PM LED Indicator</a:t>
            </a:r>
          </a:p>
          <a:p>
            <a:pPr algn="just">
              <a:spcBef>
                <a:spcPts val="0"/>
              </a:spcBef>
              <a:spcAft>
                <a:spcPts val="0"/>
              </a:spcAft>
            </a:pPr>
            <a:endParaRPr lang="en-US" sz="800" dirty="0">
              <a:solidFill>
                <a:srgbClr val="000000"/>
              </a:solidFill>
              <a:latin typeface="Book Antiqua" panose="02040602050305030304" pitchFamily="18" charset="0"/>
              <a:ea typeface="Times New Roman" panose="02020603050405020304" pitchFamily="18" charset="0"/>
              <a:cs typeface="Times New Roman" panose="02020603050405020304" pitchFamily="18" charset="0"/>
            </a:endParaRPr>
          </a:p>
          <a:p>
            <a:pPr algn="just">
              <a:spcBef>
                <a:spcPts val="0"/>
              </a:spcBef>
              <a:spcAft>
                <a:spcPts val="0"/>
              </a:spcAf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Center</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is a switch which on click moves from </a:t>
            </a:r>
            <a:r>
              <a:rPr lang="en-US" sz="18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set mode </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to </a:t>
            </a:r>
            <a:r>
              <a:rPr lang="en-US" sz="18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display mode </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on click</a:t>
            </a:r>
            <a:r>
              <a:rPr lang="en-US" sz="18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Up </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is used to increase the number while setting (once it is 9 then jump to 0 again). Similarly </a:t>
            </a:r>
            <a:r>
              <a:rPr lang="en-US" sz="18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Down </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to decrease the number. </a:t>
            </a:r>
            <a:r>
              <a:rPr lang="en-US" sz="18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Left</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is to shift between the 7-segment‘s. </a:t>
            </a:r>
            <a:r>
              <a:rPr lang="en-US" sz="18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AM-PM indicator </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shows whether the set time is in AM or PM. </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spcBef>
                <a:spcPts val="0"/>
              </a:spcBef>
            </a:pPr>
            <a:r>
              <a:rPr lang="en-US" dirty="0"/>
              <a:t>	</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The </a:t>
            </a:r>
            <a:r>
              <a:rPr lang="en-US" sz="18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SSM_Seven_Segment_Module.v </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file takes the input of six </a:t>
            </a:r>
            <a:r>
              <a:rPr lang="en-US" sz="18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7-segment </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codes and displays the Time and AM_PM led based on the cases implemented for all four blocks one after the other</a:t>
            </a:r>
            <a:r>
              <a:rPr lang="en-US" sz="1800" dirty="0">
                <a:solidFill>
                  <a:srgbClr val="000000"/>
                </a:solidFill>
                <a:effectLst/>
                <a:latin typeface="Calibri" panose="020F0502020204030204" pitchFamily="34" charset="0"/>
                <a:ea typeface="Times New Roman" panose="02020603050405020304" pitchFamily="18" charset="0"/>
              </a:rPr>
              <a:t>           </a:t>
            </a:r>
            <a:endParaRPr lang="en-US" dirty="0"/>
          </a:p>
        </p:txBody>
      </p:sp>
    </p:spTree>
    <p:extLst>
      <p:ext uri="{BB962C8B-B14F-4D97-AF65-F5344CB8AC3E}">
        <p14:creationId xmlns:p14="http://schemas.microsoft.com/office/powerpoint/2010/main" val="186202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883920" y="772300"/>
            <a:ext cx="3474720" cy="489689"/>
          </a:xfrm>
        </p:spPr>
        <p:txBody>
          <a:bodyPr>
            <a:normAutofit/>
          </a:bodyPr>
          <a:lstStyle/>
          <a:p>
            <a:r>
              <a:rPr lang="en-US" sz="2200" b="1" dirty="0"/>
              <a:t>Code walkthrough</a:t>
            </a:r>
          </a:p>
        </p:txBody>
      </p:sp>
      <p:pic>
        <p:nvPicPr>
          <p:cNvPr id="27" name="Picture 26">
            <a:extLst>
              <a:ext uri="{FF2B5EF4-FFF2-40B4-BE49-F238E27FC236}">
                <a16:creationId xmlns:a16="http://schemas.microsoft.com/office/drawing/2014/main" id="{1048BB06-418D-4D87-A0EF-3B5EB8486ADC}"/>
              </a:ext>
            </a:extLst>
          </p:cNvPr>
          <p:cNvPicPr/>
          <p:nvPr/>
        </p:nvPicPr>
        <p:blipFill rotWithShape="1">
          <a:blip r:embed="rId2">
            <a:extLst>
              <a:ext uri="{28A0092B-C50C-407E-A947-70E740481C1C}">
                <a14:useLocalDpi xmlns:a14="http://schemas.microsoft.com/office/drawing/2010/main" val="0"/>
              </a:ext>
            </a:extLst>
          </a:blip>
          <a:srcRect b="8134"/>
          <a:stretch/>
        </p:blipFill>
        <p:spPr bwMode="auto">
          <a:xfrm>
            <a:off x="960120" y="1261990"/>
            <a:ext cx="10165080" cy="16336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20" name="TextBox 19">
            <a:extLst>
              <a:ext uri="{FF2B5EF4-FFF2-40B4-BE49-F238E27FC236}">
                <a16:creationId xmlns:a16="http://schemas.microsoft.com/office/drawing/2014/main" id="{01F9663C-723B-472E-A3B8-D83C24408496}"/>
              </a:ext>
            </a:extLst>
          </p:cNvPr>
          <p:cNvSpPr txBox="1"/>
          <p:nvPr/>
        </p:nvSpPr>
        <p:spPr>
          <a:xfrm>
            <a:off x="960120" y="2895600"/>
            <a:ext cx="10271760" cy="2195794"/>
          </a:xfrm>
          <a:prstGeom prst="rect">
            <a:avLst/>
          </a:prstGeom>
          <a:noFill/>
        </p:spPr>
        <p:txBody>
          <a:bodyPr wrap="square" rtlCol="0">
            <a:spAutoFit/>
          </a:bodyPr>
          <a:lstStyle/>
          <a:p>
            <a:pPr algn="just">
              <a:lnSpc>
                <a:spcPct val="107000"/>
              </a:lnSpc>
            </a:pPr>
            <a:endParaRPr lang="en-US" sz="800" dirty="0"/>
          </a:p>
          <a:p>
            <a:pPr algn="just">
              <a:lnSpc>
                <a:spcPct val="107000"/>
              </a:lnSpc>
              <a:spcAft>
                <a:spcPts val="800"/>
              </a:spcAf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The above piece of code displays the usage of setting current mode:</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Aft>
                <a:spcPts val="800"/>
              </a:spcAft>
            </a:pPr>
            <a:r>
              <a:rPr lang="en-US" sz="18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Current Mode </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This is used to toggle between the set_time mode and </a:t>
            </a:r>
            <a:r>
              <a:rPr lang="en-US" sz="1800" dirty="0" err="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display_time</a:t>
            </a: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mode. Initially the current mode is set to 1 i.e., set_time mode. It allows us to set a specific time initially, if no time is set, then the system takes 12:00:00AM as default time.</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Aft>
                <a:spcPts val="800"/>
              </a:spcAf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When we change the current mode to 0. The clock starts running from the time which is set during set_time mode.</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1640389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883920" y="772300"/>
            <a:ext cx="4114800" cy="489689"/>
          </a:xfrm>
        </p:spPr>
        <p:txBody>
          <a:bodyPr>
            <a:normAutofit fontScale="90000"/>
          </a:bodyPr>
          <a:lstStyle/>
          <a:p>
            <a:r>
              <a:rPr lang="en-US" sz="2200" b="1" dirty="0"/>
              <a:t>Code walkthrough (C</a:t>
            </a:r>
            <a:r>
              <a:rPr lang="en-US" sz="2200" b="1" dirty="0">
                <a:latin typeface="+mn-lt"/>
              </a:rPr>
              <a:t>ontd</a:t>
            </a:r>
            <a:r>
              <a:rPr lang="en-US" sz="2200" b="1" dirty="0"/>
              <a:t>.)</a:t>
            </a:r>
          </a:p>
        </p:txBody>
      </p:sp>
      <p:sp>
        <p:nvSpPr>
          <p:cNvPr id="20" name="TextBox 19">
            <a:extLst>
              <a:ext uri="{FF2B5EF4-FFF2-40B4-BE49-F238E27FC236}">
                <a16:creationId xmlns:a16="http://schemas.microsoft.com/office/drawing/2014/main" id="{01F9663C-723B-472E-A3B8-D83C24408496}"/>
              </a:ext>
            </a:extLst>
          </p:cNvPr>
          <p:cNvSpPr txBox="1"/>
          <p:nvPr/>
        </p:nvSpPr>
        <p:spPr>
          <a:xfrm>
            <a:off x="1066800" y="4099560"/>
            <a:ext cx="10088880" cy="1266180"/>
          </a:xfrm>
          <a:prstGeom prst="rect">
            <a:avLst/>
          </a:prstGeom>
          <a:noFill/>
        </p:spPr>
        <p:txBody>
          <a:bodyPr wrap="square" rtlCol="0">
            <a:spAutoFit/>
          </a:bodyPr>
          <a:lstStyle/>
          <a:p>
            <a:pPr algn="just">
              <a:lnSpc>
                <a:spcPct val="107000"/>
              </a:lnSpc>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The above piece of code sets the link between Hours, Minutes and Seconds. As soon as the second reaches ‘60’ , it is set to 0 and minutes increment by 1. Similarly , as the minute reaches ‘60’ , it is set to 0 and hours increment by 1. And finally as the hour reaches 24, it is set to ‘0’ and the day changes (which is not shown in our project).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5" name="Picture 4">
            <a:extLst>
              <a:ext uri="{FF2B5EF4-FFF2-40B4-BE49-F238E27FC236}">
                <a16:creationId xmlns:a16="http://schemas.microsoft.com/office/drawing/2014/main" id="{38974AA6-4B30-4D77-AF2F-586DC13718FC}"/>
              </a:ext>
            </a:extLst>
          </p:cNvPr>
          <p:cNvPicPr/>
          <p:nvPr/>
        </p:nvPicPr>
        <p:blipFill>
          <a:blip r:embed="rId2">
            <a:extLst>
              <a:ext uri="{28A0092B-C50C-407E-A947-70E740481C1C}">
                <a14:useLocalDpi xmlns:a14="http://schemas.microsoft.com/office/drawing/2010/main" val="0"/>
              </a:ext>
            </a:extLst>
          </a:blip>
          <a:stretch>
            <a:fillRect/>
          </a:stretch>
        </p:blipFill>
        <p:spPr>
          <a:xfrm>
            <a:off x="1066800" y="1261989"/>
            <a:ext cx="10088880" cy="2639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6405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DCF53A1E-FCE6-4218-BA94-D39B9F45C6C3}"/>
              </a:ext>
            </a:extLst>
          </p:cNvPr>
          <p:cNvSpPr>
            <a:spLocks noGrp="1"/>
          </p:cNvSpPr>
          <p:nvPr>
            <p:ph sz="half" idx="2"/>
          </p:nvPr>
        </p:nvSpPr>
        <p:spPr>
          <a:xfrm>
            <a:off x="6842760" y="666750"/>
            <a:ext cx="4602480" cy="5520690"/>
          </a:xfrm>
        </p:spPr>
        <p:txBody>
          <a:bodyPr>
            <a:normAutofit/>
          </a:bodyPr>
          <a:lstStyle/>
          <a:p>
            <a:pPr algn="just"/>
            <a:endParaRPr lang="en-US" sz="1800" dirty="0">
              <a:latin typeface="Book Antiqua" panose="02040602050305030304" pitchFamily="18" charset="0"/>
            </a:endParaRPr>
          </a:p>
          <a:p>
            <a:pPr algn="just"/>
            <a:endParaRPr lang="en-IN" sz="1800" dirty="0">
              <a:latin typeface="Book Antiqua" panose="02040602050305030304" pitchFamily="18" charset="0"/>
            </a:endParaRPr>
          </a:p>
          <a:p>
            <a:pPr marL="0" indent="0" algn="just">
              <a:buNone/>
            </a:pPr>
            <a:endParaRPr lang="en-IN" sz="1800" dirty="0">
              <a:latin typeface="Book Antiqua" panose="02040602050305030304" pitchFamily="18" charset="0"/>
            </a:endParaRPr>
          </a:p>
          <a:p>
            <a:pPr marL="0" indent="0" algn="just">
              <a:buNone/>
            </a:pPr>
            <a:endParaRPr lang="en-IN" sz="1000" dirty="0">
              <a:latin typeface="Book Antiqua" panose="02040602050305030304" pitchFamily="18" charset="0"/>
            </a:endParaRPr>
          </a:p>
          <a:p>
            <a:pPr marL="201168" lvl="1" indent="0" algn="just">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This piece of code shows the solving part of the problem statement.</a:t>
            </a:r>
            <a:r>
              <a:rPr lang="en-US" sz="1800" dirty="0">
                <a:effectLst/>
                <a:latin typeface="Book Antiqua" panose="02040602050305030304" pitchFamily="18" charset="0"/>
                <a:ea typeface="Calibri" panose="020F0502020204030204" pitchFamily="34" charset="0"/>
                <a:cs typeface="Gautami" panose="020B0502040204020203" pitchFamily="34" charset="0"/>
              </a:rPr>
              <a:t> </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The code displays the set time(24 </a:t>
            </a:r>
            <a:r>
              <a:rPr lang="en-US" sz="1800" dirty="0" err="1">
                <a:effectLst/>
                <a:latin typeface="Book Antiqua" panose="02040602050305030304" pitchFamily="18" charset="0"/>
                <a:ea typeface="Times New Roman" panose="02020603050405020304" pitchFamily="18" charset="0"/>
                <a:cs typeface="Times New Roman" panose="02020603050405020304" pitchFamily="18" charset="0"/>
              </a:rPr>
              <a:t>hr</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format) in 12 </a:t>
            </a:r>
            <a:r>
              <a:rPr lang="en-US" sz="1800" dirty="0" err="1">
                <a:effectLst/>
                <a:latin typeface="Book Antiqua" panose="02040602050305030304" pitchFamily="18" charset="0"/>
                <a:ea typeface="Times New Roman" panose="02020603050405020304" pitchFamily="18" charset="0"/>
                <a:cs typeface="Times New Roman" panose="02020603050405020304" pitchFamily="18" charset="0"/>
              </a:rPr>
              <a:t>hr</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format.</a:t>
            </a:r>
            <a:r>
              <a:rPr lang="en-US" sz="1800" dirty="0">
                <a:effectLst/>
                <a:latin typeface="Book Antiqua" panose="02040602050305030304" pitchFamily="18" charset="0"/>
                <a:ea typeface="Calibri" panose="020F0502020204030204" pitchFamily="34" charset="0"/>
                <a:cs typeface="Gautami" panose="020B0502040204020203" pitchFamily="34" charset="0"/>
              </a:rPr>
              <a:t> </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When it set time is in 12 </a:t>
            </a:r>
            <a:r>
              <a:rPr lang="en-US" sz="1800" dirty="0" err="1">
                <a:effectLst/>
                <a:latin typeface="Book Antiqua" panose="02040602050305030304" pitchFamily="18" charset="0"/>
                <a:ea typeface="Times New Roman" panose="02020603050405020304" pitchFamily="18" charset="0"/>
                <a:cs typeface="Times New Roman" panose="02020603050405020304" pitchFamily="18" charset="0"/>
              </a:rPr>
              <a:t>hr</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format.</a:t>
            </a:r>
            <a:r>
              <a:rPr lang="en-US" sz="1800" dirty="0">
                <a:effectLst/>
                <a:latin typeface="Book Antiqua" panose="02040602050305030304" pitchFamily="18" charset="0"/>
                <a:ea typeface="Calibri" panose="020F0502020204030204" pitchFamily="34" charset="0"/>
                <a:cs typeface="Gautami" panose="020B0502040204020203" pitchFamily="34" charset="0"/>
              </a:rPr>
              <a:t> </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It just extract the digits from the hours and displays them.</a:t>
            </a:r>
            <a:r>
              <a:rPr lang="en-US" sz="1800" dirty="0">
                <a:effectLst/>
                <a:latin typeface="Book Antiqua" panose="02040602050305030304" pitchFamily="18" charset="0"/>
                <a:ea typeface="Calibri" panose="020F0502020204030204" pitchFamily="34" charset="0"/>
                <a:cs typeface="Gautami" panose="020B0502040204020203" pitchFamily="34" charset="0"/>
              </a:rPr>
              <a:t> </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If the set time is above 12, then the above code is used to convert it into 12 hour format and the pm indicator set to 1.</a:t>
            </a:r>
            <a:endParaRPr lang="en-IN" sz="1800" dirty="0">
              <a:effectLst/>
              <a:latin typeface="Book Antiqua" panose="02040602050305030304" pitchFamily="18" charset="0"/>
              <a:ea typeface="Calibri" panose="020F0502020204030204" pitchFamily="34" charset="0"/>
              <a:cs typeface="Gautami" panose="020B0502040204020203" pitchFamily="34" charset="0"/>
            </a:endParaRPr>
          </a:p>
          <a:p>
            <a:pPr algn="just"/>
            <a:endParaRPr lang="en-IN" sz="1800" dirty="0">
              <a:latin typeface="Book Antiqua" panose="02040602050305030304" pitchFamily="18" charset="0"/>
            </a:endParaRPr>
          </a:p>
        </p:txBody>
      </p:sp>
      <p:pic>
        <p:nvPicPr>
          <p:cNvPr id="11" name="Picture 10">
            <a:extLst>
              <a:ext uri="{FF2B5EF4-FFF2-40B4-BE49-F238E27FC236}">
                <a16:creationId xmlns:a16="http://schemas.microsoft.com/office/drawing/2014/main" id="{C93DF18A-1498-4DA1-AFE0-8F639F008F72}"/>
              </a:ext>
            </a:extLst>
          </p:cNvPr>
          <p:cNvPicPr/>
          <p:nvPr/>
        </p:nvPicPr>
        <p:blipFill rotWithShape="1">
          <a:blip r:embed="rId2">
            <a:extLst>
              <a:ext uri="{28A0092B-C50C-407E-A947-70E740481C1C}">
                <a14:useLocalDpi xmlns:a14="http://schemas.microsoft.com/office/drawing/2010/main" val="0"/>
              </a:ext>
            </a:extLst>
          </a:blip>
          <a:srcRect l="10897" r="7617"/>
          <a:stretch/>
        </p:blipFill>
        <p:spPr bwMode="auto">
          <a:xfrm>
            <a:off x="624840" y="666750"/>
            <a:ext cx="6217920" cy="5520690"/>
          </a:xfrm>
          <a:prstGeom prst="rect">
            <a:avLst/>
          </a:prstGeom>
          <a:ln w="38100" cap="sq" cmpd="sng" algn="ctr">
            <a:solidFill>
              <a:srgbClr val="000000"/>
            </a:solidFill>
            <a:prstDash val="solid"/>
            <a:miter lim="800000"/>
            <a:headEnd type="none" w="med" len="med"/>
            <a:tailEnd type="none" w="med" len="med"/>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176208696"/>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Minimalist sales pitch</Template>
  <TotalTime>740</TotalTime>
  <Words>2181</Words>
  <Application>Microsoft Office PowerPoint</Application>
  <PresentationFormat>Widescreen</PresentationFormat>
  <Paragraphs>152</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Bell MT</vt:lpstr>
      <vt:lpstr>Book Antiqua</vt:lpstr>
      <vt:lpstr>Calibri</vt:lpstr>
      <vt:lpstr>Century Gothic</vt:lpstr>
      <vt:lpstr>Symbol</vt:lpstr>
      <vt:lpstr>Wingdings</vt:lpstr>
      <vt:lpstr>RetrospectVTI</vt:lpstr>
      <vt:lpstr>PowerPoint Presentation</vt:lpstr>
      <vt:lpstr>CONTRIBUTIONS</vt:lpstr>
      <vt:lpstr>CONTENTS</vt:lpstr>
      <vt:lpstr>PowerPoint Presentation</vt:lpstr>
      <vt:lpstr>DESIGN PROCEDURE</vt:lpstr>
      <vt:lpstr>implementation</vt:lpstr>
      <vt:lpstr>Code walkthrough</vt:lpstr>
      <vt:lpstr>Code walkthrough (Contd.)</vt:lpstr>
      <vt:lpstr>PowerPoint Presentation</vt:lpstr>
      <vt:lpstr>RTL DIAGRAMS</vt:lpstr>
      <vt:lpstr>PowerPoint Presentation</vt:lpstr>
      <vt:lpstr>SEVEN SEGMENT DISPLAY</vt:lpstr>
      <vt:lpstr>PowerPoint Presentation</vt:lpstr>
      <vt:lpstr>RTL DIAGRAMS</vt:lpstr>
      <vt:lpstr>SIMULATION PROCEDURE</vt:lpstr>
      <vt:lpstr>PowerPoint Presentation</vt:lpstr>
      <vt:lpstr>PowerPoint Presentation</vt:lpstr>
      <vt:lpstr>Solving</vt:lpstr>
      <vt:lpstr>ADVANTAGES AND DISADVANTAGES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DDS MINI PROJECT</dc:title>
  <dc:creator>Korada Srinivas Kalyan</dc:creator>
  <cp:lastModifiedBy>Korada Srinivas Kalyan</cp:lastModifiedBy>
  <cp:revision>36</cp:revision>
  <dcterms:created xsi:type="dcterms:W3CDTF">2021-04-05T11:03:11Z</dcterms:created>
  <dcterms:modified xsi:type="dcterms:W3CDTF">2021-04-06T09:58:19Z</dcterms:modified>
</cp:coreProperties>
</file>