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8"/>
  </p:notesMasterIdLst>
  <p:handoutMasterIdLst>
    <p:handoutMasterId r:id="rId19"/>
  </p:handoutMasterIdLst>
  <p:sldIdLst>
    <p:sldId id="265" r:id="rId2"/>
    <p:sldId id="328" r:id="rId3"/>
    <p:sldId id="314" r:id="rId4"/>
    <p:sldId id="327" r:id="rId5"/>
    <p:sldId id="324" r:id="rId6"/>
    <p:sldId id="325" r:id="rId7"/>
    <p:sldId id="320" r:id="rId8"/>
    <p:sldId id="311" r:id="rId9"/>
    <p:sldId id="321" r:id="rId10"/>
    <p:sldId id="313" r:id="rId11"/>
    <p:sldId id="322" r:id="rId12"/>
    <p:sldId id="312" r:id="rId13"/>
    <p:sldId id="323" r:id="rId14"/>
    <p:sldId id="330" r:id="rId15"/>
    <p:sldId id="326" r:id="rId16"/>
    <p:sldId id="329" r:id="rId17"/>
  </p:sldIdLst>
  <p:sldSz cx="12188825" cy="6858000"/>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6" d="100"/>
          <a:sy n="86" d="100"/>
        </p:scale>
        <p:origin x="562" y="67"/>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pPr/>
              <a:t>11/9/2021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p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pPr/>
              <a:t>11/9/2021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p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336" y="1769541"/>
            <a:ext cx="9437576" cy="1828801"/>
          </a:xfrm>
        </p:spPr>
        <p:txBody>
          <a:bodyPr anchor="b">
            <a:normAutofit/>
          </a:bodyPr>
          <a:lstStyle>
            <a:lvl1pPr algn="ctr">
              <a:defRPr sz="5398"/>
            </a:lvl1pPr>
          </a:lstStyle>
          <a:p>
            <a:r>
              <a:rPr lang="en-US"/>
              <a:t>Click to edit Master title style</a:t>
            </a:r>
            <a:endParaRPr lang="en-US" dirty="0"/>
          </a:p>
        </p:txBody>
      </p:sp>
      <p:sp>
        <p:nvSpPr>
          <p:cNvPr id="3" name="Subtitle 2"/>
          <p:cNvSpPr>
            <a:spLocks noGrp="1"/>
          </p:cNvSpPr>
          <p:nvPr>
            <p:ph type="subTitle" idx="1"/>
          </p:nvPr>
        </p:nvSpPr>
        <p:spPr>
          <a:xfrm>
            <a:off x="1370336" y="3598339"/>
            <a:ext cx="9437576" cy="1049867"/>
          </a:xfrm>
        </p:spPr>
        <p:txBody>
          <a:bodyPr anchor="t"/>
          <a:lstStyle>
            <a:lvl1pPr marL="0" indent="0" algn="ctr">
              <a:buNone/>
              <a:defRPr>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973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619" y="547807"/>
            <a:ext cx="10139158" cy="3816806"/>
          </a:xfrm>
          <a:prstGeom prst="rect">
            <a:avLst/>
          </a:prstGeom>
        </p:spPr>
      </p:pic>
      <p:sp>
        <p:nvSpPr>
          <p:cNvPr id="2" name="Title 1"/>
          <p:cNvSpPr>
            <a:spLocks noGrp="1"/>
          </p:cNvSpPr>
          <p:nvPr>
            <p:ph type="title"/>
          </p:nvPr>
        </p:nvSpPr>
        <p:spPr>
          <a:xfrm>
            <a:off x="913568" y="4565255"/>
            <a:ext cx="10352629" cy="543472"/>
          </a:xfrm>
        </p:spPr>
        <p:txBody>
          <a:bodyPr anchor="b">
            <a:normAutofit/>
          </a:bodyPr>
          <a:lstStyle>
            <a:lvl1pPr algn="ctr">
              <a:defRPr sz="2799"/>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045" y="695010"/>
            <a:ext cx="9842782" cy="3525671"/>
          </a:xfrm>
          <a:effectLst>
            <a:outerShdw blurRad="38100" dist="25400" dir="4440000">
              <a:srgbClr val="000000">
                <a:alpha val="36000"/>
              </a:srgbClr>
            </a:outerShdw>
          </a:effectLst>
        </p:spPr>
        <p:txBody>
          <a:bodyPr anchor="t">
            <a:normAutofit/>
          </a:bodyPr>
          <a:lstStyle>
            <a:lvl1pPr marL="0" indent="0" algn="ctr">
              <a:buNone/>
              <a:defRPr sz="1999"/>
            </a:lvl1pPr>
            <a:lvl2pPr marL="457063" indent="0">
              <a:buNone/>
              <a:defRPr sz="1999"/>
            </a:lvl2pPr>
            <a:lvl3pPr marL="914126" indent="0">
              <a:buNone/>
              <a:defRPr sz="19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913557" y="5108728"/>
            <a:ext cx="10351066" cy="682472"/>
          </a:xfrm>
        </p:spPr>
        <p:txBody>
          <a:bodyPr anchor="t"/>
          <a:lstStyle>
            <a:lvl1pPr marL="0" indent="0" algn="ctr">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65004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557" y="608437"/>
            <a:ext cx="10351066" cy="3534344"/>
          </a:xfrm>
        </p:spPr>
        <p:txBody>
          <a:bodyPr anchor="ctr"/>
          <a:lstStyle>
            <a:lvl1pPr>
              <a:defRPr sz="3199"/>
            </a:lvl1pPr>
          </a:lstStyle>
          <a:p>
            <a:r>
              <a:rPr lang="en-US"/>
              <a:t>Click to edit Master title style</a:t>
            </a:r>
            <a:endParaRPr lang="en-US" dirty="0"/>
          </a:p>
        </p:txBody>
      </p:sp>
      <p:sp>
        <p:nvSpPr>
          <p:cNvPr id="4" name="Text Placeholder 3"/>
          <p:cNvSpPr>
            <a:spLocks noGrp="1"/>
          </p:cNvSpPr>
          <p:nvPr>
            <p:ph type="body" sz="half" idx="2"/>
          </p:nvPr>
        </p:nvSpPr>
        <p:spPr>
          <a:xfrm>
            <a:off x="913556" y="4295180"/>
            <a:ext cx="10351067" cy="1501826"/>
          </a:xfrm>
        </p:spPr>
        <p:txBody>
          <a:bodyPr anchor="ctr"/>
          <a:lstStyle>
            <a:lvl1pPr marL="0" indent="0" algn="ctr">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976711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609600"/>
            <a:ext cx="9300329" cy="2992904"/>
          </a:xfrm>
        </p:spPr>
        <p:txBody>
          <a:bodyPr anchor="ctr"/>
          <a:lstStyle>
            <a:lvl1pPr>
              <a:defRPr sz="3199"/>
            </a:lvl1pPr>
          </a:lstStyle>
          <a:p>
            <a:r>
              <a:rPr lang="en-US"/>
              <a:t>Click to edit Master title style</a:t>
            </a:r>
            <a:endParaRPr lang="en-US" dirty="0"/>
          </a:p>
        </p:txBody>
      </p:sp>
      <p:sp>
        <p:nvSpPr>
          <p:cNvPr id="12" name="Text Placeholder 3"/>
          <p:cNvSpPr>
            <a:spLocks noGrp="1"/>
          </p:cNvSpPr>
          <p:nvPr>
            <p:ph type="body" sz="half" idx="13"/>
          </p:nvPr>
        </p:nvSpPr>
        <p:spPr>
          <a:xfrm>
            <a:off x="1720196" y="3610033"/>
            <a:ext cx="8750020" cy="532749"/>
          </a:xfrm>
        </p:spPr>
        <p:txBody>
          <a:bodyPr anchor="t">
            <a:normAutofit/>
          </a:bodyPr>
          <a:lstStyle>
            <a:lvl1pPr marL="0" indent="0" algn="r">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556" y="4304353"/>
            <a:ext cx="10351067" cy="1489496"/>
          </a:xfrm>
        </p:spPr>
        <p:txBody>
          <a:bodyPr anchor="ctr">
            <a:normAutofit/>
          </a:bodyPr>
          <a:lstStyle>
            <a:lvl1pPr marL="0" indent="0" algn="ctr">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
        <p:nvSpPr>
          <p:cNvPr id="11" name="TextBox 10"/>
          <p:cNvSpPr txBox="1"/>
          <p:nvPr/>
        </p:nvSpPr>
        <p:spPr>
          <a:xfrm>
            <a:off x="990342" y="884796"/>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3" name="TextBox 12"/>
          <p:cNvSpPr txBox="1"/>
          <p:nvPr/>
        </p:nvSpPr>
        <p:spPr>
          <a:xfrm>
            <a:off x="10501981" y="2928258"/>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961406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556" y="2126943"/>
            <a:ext cx="10351067" cy="2511835"/>
          </a:xfrm>
        </p:spPr>
        <p:txBody>
          <a:bodyPr anchor="b"/>
          <a:lstStyle>
            <a:lvl1pPr>
              <a:defRPr sz="3199"/>
            </a:lvl1pPr>
          </a:lstStyle>
          <a:p>
            <a:r>
              <a:rPr lang="en-US"/>
              <a:t>Click to edit Master title style</a:t>
            </a:r>
            <a:endParaRPr lang="en-US" dirty="0"/>
          </a:p>
        </p:txBody>
      </p:sp>
      <p:sp>
        <p:nvSpPr>
          <p:cNvPr id="4" name="Text Placeholder 3"/>
          <p:cNvSpPr>
            <a:spLocks noGrp="1"/>
          </p:cNvSpPr>
          <p:nvPr>
            <p:ph type="body" sz="half" idx="2"/>
          </p:nvPr>
        </p:nvSpPr>
        <p:spPr>
          <a:xfrm>
            <a:off x="913547" y="4650556"/>
            <a:ext cx="10349503" cy="1140644"/>
          </a:xfrm>
        </p:spPr>
        <p:txBody>
          <a:bodyPr anchor="t"/>
          <a:lstStyle>
            <a:lvl1pPr marL="0" indent="0" algn="ctr">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486809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557" y="609600"/>
            <a:ext cx="10351066"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557" y="1885950"/>
            <a:ext cx="3300124" cy="576262"/>
          </a:xfrm>
        </p:spPr>
        <p:txBody>
          <a:bodyPr anchor="b">
            <a:noAutofit/>
          </a:bodyPr>
          <a:lstStyle>
            <a:lvl1pPr marL="0" indent="0" algn="ctr">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557" y="2571750"/>
            <a:ext cx="3300124" cy="3219450"/>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5553" y="1885950"/>
            <a:ext cx="3300124" cy="576262"/>
          </a:xfrm>
        </p:spPr>
        <p:txBody>
          <a:bodyPr anchor="b">
            <a:noAutofit/>
          </a:bodyPr>
          <a:lstStyle>
            <a:lvl1pPr marL="0" indent="0" algn="ctr">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0279" y="2571750"/>
            <a:ext cx="3300124" cy="3219450"/>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4498" y="1885950"/>
            <a:ext cx="3300124" cy="576262"/>
          </a:xfrm>
        </p:spPr>
        <p:txBody>
          <a:bodyPr anchor="b">
            <a:noAutofit/>
          </a:bodyPr>
          <a:lstStyle>
            <a:lvl1pPr marL="0" indent="0" algn="ctr">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4498" y="2571750"/>
            <a:ext cx="3300124" cy="3219450"/>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F41C87-7AD9-4845-A077-840E4A0F3F06}" type="datetimeFigureOut">
              <a:rPr lang="en-US" smtClean="0"/>
              <a:pPr/>
              <a:t>11/9/2021</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86884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728" y="1818215"/>
            <a:ext cx="333910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653" y="1818215"/>
            <a:ext cx="333910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3984" y="1818215"/>
            <a:ext cx="3339102" cy="1847851"/>
          </a:xfrm>
          <a:prstGeom prst="rect">
            <a:avLst/>
          </a:prstGeom>
        </p:spPr>
      </p:pic>
      <p:sp>
        <p:nvSpPr>
          <p:cNvPr id="30" name="Title 1"/>
          <p:cNvSpPr>
            <a:spLocks noGrp="1"/>
          </p:cNvSpPr>
          <p:nvPr>
            <p:ph type="title"/>
          </p:nvPr>
        </p:nvSpPr>
        <p:spPr>
          <a:xfrm>
            <a:off x="913556" y="609600"/>
            <a:ext cx="10351067"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557" y="3904106"/>
            <a:ext cx="3300124" cy="576262"/>
          </a:xfrm>
        </p:spPr>
        <p:txBody>
          <a:bodyPr anchor="b">
            <a:noAutofit/>
          </a:bodyPr>
          <a:lstStyle>
            <a:lvl1pPr marL="0" indent="0" algn="ctr">
              <a:buNone/>
              <a:defRPr sz="19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7837" y="1938918"/>
            <a:ext cx="3091563"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557" y="4480369"/>
            <a:ext cx="3300124" cy="1310833"/>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1631" y="3904106"/>
            <a:ext cx="3300124" cy="576262"/>
          </a:xfrm>
        </p:spPr>
        <p:txBody>
          <a:bodyPr anchor="b">
            <a:noAutofit/>
          </a:bodyPr>
          <a:lstStyle>
            <a:lvl1pPr marL="0" indent="0" algn="ctr">
              <a:buNone/>
              <a:defRPr sz="19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4559" y="1939094"/>
            <a:ext cx="3091563"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0279" y="4480368"/>
            <a:ext cx="3300124" cy="1310833"/>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4623" y="3904106"/>
            <a:ext cx="3300124" cy="576262"/>
          </a:xfrm>
        </p:spPr>
        <p:txBody>
          <a:bodyPr anchor="b">
            <a:noAutofit/>
          </a:bodyPr>
          <a:lstStyle>
            <a:lvl1pPr marL="0" indent="0" algn="ctr">
              <a:buNone/>
              <a:defRPr sz="19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3595" y="1934432"/>
            <a:ext cx="3091563"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4498" y="4480366"/>
            <a:ext cx="3300124" cy="1310835"/>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F41C87-7AD9-4845-A077-840E4A0F3F06}" type="datetimeFigureOut">
              <a:rPr lang="en-US" smtClean="0"/>
              <a:pPr/>
              <a:t>11/9/2021</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652919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98199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0729" y="609600"/>
            <a:ext cx="2283892"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558" y="609600"/>
            <a:ext cx="7914810"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37987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415617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064" y="1761068"/>
            <a:ext cx="9588052" cy="1828813"/>
          </a:xfrm>
        </p:spPr>
        <p:txBody>
          <a:bodyPr anchor="b"/>
          <a:lstStyle>
            <a:lvl1pPr algn="ctr">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295064" y="3589879"/>
            <a:ext cx="9588052" cy="1507054"/>
          </a:xfrm>
        </p:spPr>
        <p:txBody>
          <a:bodyPr anchor="t"/>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val="270589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558" y="1732449"/>
            <a:ext cx="5059179"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1277" y="1732450"/>
            <a:ext cx="5063346"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555447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557" y="1734507"/>
            <a:ext cx="5087747"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876" y="1734507"/>
            <a:ext cx="5087747"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610" y="1835254"/>
            <a:ext cx="4875074" cy="544884"/>
          </a:xfrm>
        </p:spPr>
        <p:txBody>
          <a:bodyPr anchor="b">
            <a:noAutofit/>
          </a:bodyPr>
          <a:lstStyle>
            <a:lvl1pPr marL="0" indent="0" algn="ctr">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610" y="2380138"/>
            <a:ext cx="4875074" cy="3411063"/>
          </a:xfrm>
        </p:spPr>
        <p:txBody>
          <a:bodyPr anchor="t">
            <a:normAutofit/>
          </a:bodyPr>
          <a:lstStyle>
            <a:lvl1pPr>
              <a:defRPr sz="1799"/>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3328" y="1835255"/>
            <a:ext cx="4894055" cy="544883"/>
          </a:xfrm>
        </p:spPr>
        <p:txBody>
          <a:bodyPr anchor="b">
            <a:noAutofit/>
          </a:bodyPr>
          <a:lstStyle>
            <a:lvl1pPr marL="0" indent="0" algn="ctr">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3328" y="2380138"/>
            <a:ext cx="4894055" cy="3411063"/>
          </a:xfrm>
        </p:spPr>
        <p:txBody>
          <a:bodyPr anchor="t">
            <a:normAutofit/>
          </a:bodyPr>
          <a:lstStyle>
            <a:lvl1pPr>
              <a:defRPr sz="1799"/>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pPr/>
              <a:t>11/9/2021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863527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pPr/>
              <a:t>11/9/2021</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val="262995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pPr/>
              <a:t>11/9/2021</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val="192254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557" y="609600"/>
            <a:ext cx="3705924" cy="1821918"/>
          </a:xfrm>
        </p:spPr>
        <p:txBody>
          <a:bodyPr anchor="b">
            <a:normAutofit/>
          </a:bodyPr>
          <a:lstStyle>
            <a:lvl1pPr algn="ctr">
              <a:defRPr sz="2399" b="0"/>
            </a:lvl1pPr>
          </a:lstStyle>
          <a:p>
            <a:r>
              <a:rPr lang="en-US"/>
              <a:t>Click to edit Master title style</a:t>
            </a:r>
            <a:endParaRPr lang="en-US" dirty="0"/>
          </a:p>
        </p:txBody>
      </p:sp>
      <p:sp>
        <p:nvSpPr>
          <p:cNvPr id="3" name="Content Placeholder 2"/>
          <p:cNvSpPr>
            <a:spLocks noGrp="1"/>
          </p:cNvSpPr>
          <p:nvPr>
            <p:ph idx="1"/>
          </p:nvPr>
        </p:nvSpPr>
        <p:spPr>
          <a:xfrm>
            <a:off x="4854369" y="609600"/>
            <a:ext cx="641025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557" y="2431518"/>
            <a:ext cx="3705924" cy="3359681"/>
          </a:xfrm>
        </p:spPr>
        <p:txBody>
          <a:bodyPr anchor="t">
            <a:normAutofit/>
          </a:bodyPr>
          <a:lstStyle>
            <a:lvl1pPr marL="0" indent="0" algn="ctr">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392350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1765" y="609600"/>
            <a:ext cx="3583233" cy="5204832"/>
          </a:xfrm>
          <a:prstGeom prst="rect">
            <a:avLst/>
          </a:prstGeom>
        </p:spPr>
      </p:pic>
      <p:sp>
        <p:nvSpPr>
          <p:cNvPr id="2" name="Title 1"/>
          <p:cNvSpPr>
            <a:spLocks noGrp="1"/>
          </p:cNvSpPr>
          <p:nvPr>
            <p:ph type="title"/>
          </p:nvPr>
        </p:nvSpPr>
        <p:spPr>
          <a:xfrm>
            <a:off x="913558" y="609923"/>
            <a:ext cx="5933403" cy="1829338"/>
          </a:xfrm>
        </p:spPr>
        <p:txBody>
          <a:bodyPr anchor="b">
            <a:noAutofit/>
          </a:bodyPr>
          <a:lstStyle>
            <a:lvl1pPr algn="ctr">
              <a:defRPr sz="31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0613" y="763702"/>
            <a:ext cx="3274898" cy="4912822"/>
          </a:xfrm>
          <a:effectLst>
            <a:outerShdw blurRad="38100" dist="25400" dir="4440000">
              <a:srgbClr val="000000">
                <a:alpha val="36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558" y="2439261"/>
            <a:ext cx="5933403" cy="3376134"/>
          </a:xfrm>
        </p:spPr>
        <p:txBody>
          <a:bodyPr anchor="t">
            <a:normAutofit/>
          </a:bodyPr>
          <a:lstStyle>
            <a:lvl1pPr marL="0" indent="0" algn="ctr">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val="400107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557" y="609600"/>
            <a:ext cx="10351066"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557" y="1732450"/>
            <a:ext cx="10351066"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6736" y="5883276"/>
            <a:ext cx="2742486"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3F41C87-7AD9-4845-A077-840E4A0F3F06}" type="datetimeFigureOut">
              <a:rPr lang="en-US" smtClean="0"/>
              <a:pPr/>
              <a:t>11/9/2021</a:t>
            </a:fld>
            <a:endParaRPr lang="en-US"/>
          </a:p>
        </p:txBody>
      </p:sp>
      <p:sp>
        <p:nvSpPr>
          <p:cNvPr id="5" name="Footer Placeholder 4"/>
          <p:cNvSpPr>
            <a:spLocks noGrp="1"/>
          </p:cNvSpPr>
          <p:nvPr>
            <p:ph type="ftr" sz="quarter" idx="3"/>
          </p:nvPr>
        </p:nvSpPr>
        <p:spPr>
          <a:xfrm>
            <a:off x="913558" y="5883276"/>
            <a:ext cx="6671127"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1273" y="5883276"/>
            <a:ext cx="75334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959430521"/>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063" rtl="0" eaLnBrk="1" latinLnBrk="0" hangingPunct="1">
        <a:spcBef>
          <a:spcPct val="0"/>
        </a:spcBef>
        <a:buNone/>
        <a:defRPr sz="399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05908" algn="l" defTabSz="457063" rtl="0" eaLnBrk="1" latinLnBrk="0" hangingPunct="1">
        <a:spcBef>
          <a:spcPct val="20000"/>
        </a:spcBef>
        <a:spcAft>
          <a:spcPts val="600"/>
        </a:spcAft>
        <a:buClr>
          <a:schemeClr val="tx2"/>
        </a:buClr>
        <a:buSzPct val="70000"/>
        <a:buFont typeface="Wingdings 2" charset="2"/>
        <a:buChar char=""/>
        <a:defRPr sz="199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19784" indent="-269919" algn="l" defTabSz="457063" rtl="0" eaLnBrk="1" latinLnBrk="0" hangingPunct="1">
        <a:spcBef>
          <a:spcPct val="20000"/>
        </a:spcBef>
        <a:spcAft>
          <a:spcPts val="600"/>
        </a:spcAft>
        <a:buClr>
          <a:schemeClr val="tx2"/>
        </a:buClr>
        <a:buSzPct val="70000"/>
        <a:buFont typeface="Wingdings 2" charset="2"/>
        <a:buChar char=""/>
        <a:defRPr sz="179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5692" indent="-215935" algn="l" defTabSz="457063"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5584" indent="-215935" algn="l" defTabSz="45706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498" indent="-215935" algn="l" defTabSz="45706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3996" indent="-228531" algn="l" defTabSz="45706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079" indent="-228531" algn="l" defTabSz="45706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163" indent="-228531" algn="l" defTabSz="45706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5268" indent="-228531" algn="l" defTabSz="457063"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17948" y="2173796"/>
            <a:ext cx="8229600" cy="1219200"/>
          </a:xfrm>
        </p:spPr>
        <p:txBody>
          <a:bodyPr/>
          <a:lstStyle/>
          <a:p>
            <a:r>
              <a:rPr lang="en-US" dirty="0"/>
              <a:t>SWILLER</a:t>
            </a:r>
          </a:p>
        </p:txBody>
      </p:sp>
      <p:sp>
        <p:nvSpPr>
          <p:cNvPr id="4" name="Subtitle 3"/>
          <p:cNvSpPr>
            <a:spLocks noGrp="1"/>
          </p:cNvSpPr>
          <p:nvPr>
            <p:ph type="subTitle" idx="1"/>
          </p:nvPr>
        </p:nvSpPr>
        <p:spPr>
          <a:xfrm>
            <a:off x="1917948" y="3289920"/>
            <a:ext cx="8229600" cy="1219200"/>
          </a:xfrm>
        </p:spPr>
        <p:txBody>
          <a:bodyPr>
            <a:normAutofit/>
          </a:bodyPr>
          <a:lstStyle/>
          <a:p>
            <a:r>
              <a:rPr lang="en-US" sz="1800" dirty="0">
                <a:latin typeface="Bahnschrift" panose="020B0502040204020203" pitchFamily="34" charset="0"/>
              </a:rPr>
              <a:t>DINING MADE SIMPLE</a:t>
            </a:r>
            <a:endParaRPr lang="it-IT" sz="1800" dirty="0"/>
          </a:p>
        </p:txBody>
      </p:sp>
      <p:sp>
        <p:nvSpPr>
          <p:cNvPr id="5" name="Subtitle 3">
            <a:extLst>
              <a:ext uri="{FF2B5EF4-FFF2-40B4-BE49-F238E27FC236}">
                <a16:creationId xmlns:a16="http://schemas.microsoft.com/office/drawing/2014/main" id="{69108980-9847-454C-AE9C-D8520F156A4B}"/>
              </a:ext>
            </a:extLst>
          </p:cNvPr>
          <p:cNvSpPr txBox="1">
            <a:spLocks/>
          </p:cNvSpPr>
          <p:nvPr/>
        </p:nvSpPr>
        <p:spPr>
          <a:xfrm>
            <a:off x="6145732" y="5378152"/>
            <a:ext cx="5853336" cy="12192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ctr" defTabSz="914400" rtl="0" eaLnBrk="1" latinLnBrk="0" hangingPunct="1">
              <a:lnSpc>
                <a:spcPct val="90000"/>
              </a:lnSpc>
              <a:spcBef>
                <a:spcPts val="1200"/>
              </a:spcBef>
              <a:buClr>
                <a:schemeClr val="accent1"/>
              </a:buClr>
              <a:buSzPct val="10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buClr>
              <a:buSzPct val="10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9pPr>
          </a:lstStyle>
          <a:p>
            <a:r>
              <a:rPr lang="en-US" dirty="0">
                <a:solidFill>
                  <a:schemeClr val="tx1"/>
                </a:solidFill>
                <a:latin typeface="Bahnschrift" panose="020B0502040204020203" pitchFamily="34" charset="0"/>
              </a:rPr>
              <a:t>Korada Srinivas Kalyan – 191cs130</a:t>
            </a:r>
          </a:p>
          <a:p>
            <a:r>
              <a:rPr lang="en-US" dirty="0">
                <a:solidFill>
                  <a:schemeClr val="tx1"/>
                </a:solidFill>
                <a:latin typeface="Bahnschrift" panose="020B0502040204020203" pitchFamily="34" charset="0"/>
              </a:rPr>
              <a:t>Yenumula Venkat </a:t>
            </a:r>
            <a:r>
              <a:rPr lang="en-US" dirty="0" err="1">
                <a:solidFill>
                  <a:schemeClr val="tx1"/>
                </a:solidFill>
                <a:latin typeface="Bahnschrift" panose="020B0502040204020203" pitchFamily="34" charset="0"/>
              </a:rPr>
              <a:t>kumar</a:t>
            </a:r>
            <a:r>
              <a:rPr lang="en-US" dirty="0">
                <a:solidFill>
                  <a:schemeClr val="tx1"/>
                </a:solidFill>
                <a:latin typeface="Bahnschrift" panose="020B0502040204020203" pitchFamily="34" charset="0"/>
              </a:rPr>
              <a:t> – 191cs263</a:t>
            </a:r>
          </a:p>
          <a:p>
            <a:r>
              <a:rPr lang="en-US" dirty="0">
                <a:solidFill>
                  <a:schemeClr val="tx1"/>
                </a:solidFill>
                <a:latin typeface="Bahnschrift" panose="020B0502040204020203" pitchFamily="34" charset="0"/>
              </a:rPr>
              <a:t>MLSV Sandeep                  – 191CS226</a:t>
            </a:r>
          </a:p>
          <a:p>
            <a:r>
              <a:rPr lang="en-US" dirty="0" err="1">
                <a:solidFill>
                  <a:schemeClr val="tx1"/>
                </a:solidFill>
                <a:latin typeface="Bahnschrift" panose="020B0502040204020203" pitchFamily="34" charset="0"/>
              </a:rPr>
              <a:t>Tummala</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ajay</a:t>
            </a:r>
            <a:r>
              <a:rPr lang="en-US" dirty="0">
                <a:solidFill>
                  <a:schemeClr val="tx1"/>
                </a:solidFill>
                <a:latin typeface="Bahnschrift" panose="020B0502040204020203" pitchFamily="34" charset="0"/>
              </a:rPr>
              <a:t>                  – 191Cs259</a:t>
            </a:r>
            <a:endParaRPr lang="it-IT" dirty="0">
              <a:solidFill>
                <a:schemeClr val="tx1"/>
              </a:solidFill>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09AB52-59A9-4439-A7F4-DA46E6E58D0D}"/>
              </a:ext>
            </a:extLst>
          </p:cNvPr>
          <p:cNvSpPr>
            <a:spLocks noGrp="1"/>
          </p:cNvSpPr>
          <p:nvPr>
            <p:ph type="title"/>
          </p:nvPr>
        </p:nvSpPr>
        <p:spPr>
          <a:xfrm>
            <a:off x="2687090" y="245395"/>
            <a:ext cx="6768752" cy="699864"/>
          </a:xfrm>
        </p:spPr>
        <p:txBody>
          <a:bodyPr>
            <a:normAutofit fontScale="90000"/>
          </a:bodyPr>
          <a:lstStyle/>
          <a:p>
            <a:r>
              <a:rPr lang="en-US" dirty="0"/>
              <a:t>IMPLEMENTATION</a:t>
            </a:r>
            <a:endParaRPr lang="en-IN" dirty="0"/>
          </a:p>
        </p:txBody>
      </p:sp>
      <p:pic>
        <p:nvPicPr>
          <p:cNvPr id="46" name="Picture 45">
            <a:extLst>
              <a:ext uri="{FF2B5EF4-FFF2-40B4-BE49-F238E27FC236}">
                <a16:creationId xmlns:a16="http://schemas.microsoft.com/office/drawing/2014/main" id="{2E84B55B-E687-4334-90C8-4032F389E2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756" y="1215116"/>
            <a:ext cx="1282807" cy="2708149"/>
          </a:xfrm>
          <a:prstGeom prst="rect">
            <a:avLst/>
          </a:prstGeom>
        </p:spPr>
      </p:pic>
      <p:pic>
        <p:nvPicPr>
          <p:cNvPr id="47" name="Picture 46">
            <a:extLst>
              <a:ext uri="{FF2B5EF4-FFF2-40B4-BE49-F238E27FC236}">
                <a16:creationId xmlns:a16="http://schemas.microsoft.com/office/drawing/2014/main" id="{B71E8861-4D08-4ABC-9825-E037D0F31E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0429" y="1230188"/>
            <a:ext cx="1282807" cy="2708150"/>
          </a:xfrm>
          <a:prstGeom prst="rect">
            <a:avLst/>
          </a:prstGeom>
        </p:spPr>
      </p:pic>
      <p:pic>
        <p:nvPicPr>
          <p:cNvPr id="48" name="Picture 47">
            <a:extLst>
              <a:ext uri="{FF2B5EF4-FFF2-40B4-BE49-F238E27FC236}">
                <a16:creationId xmlns:a16="http://schemas.microsoft.com/office/drawing/2014/main" id="{9848B7EE-2036-4A72-A757-1BEBA17A19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1102" y="1230189"/>
            <a:ext cx="1282807" cy="2708149"/>
          </a:xfrm>
          <a:prstGeom prst="rect">
            <a:avLst/>
          </a:prstGeom>
        </p:spPr>
      </p:pic>
      <p:pic>
        <p:nvPicPr>
          <p:cNvPr id="49" name="Picture 48">
            <a:extLst>
              <a:ext uri="{FF2B5EF4-FFF2-40B4-BE49-F238E27FC236}">
                <a16:creationId xmlns:a16="http://schemas.microsoft.com/office/drawing/2014/main" id="{25DBA3EA-37D6-43E6-8421-896A680E5B8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8043" y="1230188"/>
            <a:ext cx="1282807" cy="2708150"/>
          </a:xfrm>
          <a:prstGeom prst="rect">
            <a:avLst/>
          </a:prstGeom>
        </p:spPr>
      </p:pic>
      <p:pic>
        <p:nvPicPr>
          <p:cNvPr id="50" name="Picture 49">
            <a:extLst>
              <a:ext uri="{FF2B5EF4-FFF2-40B4-BE49-F238E27FC236}">
                <a16:creationId xmlns:a16="http://schemas.microsoft.com/office/drawing/2014/main" id="{D22C0FDC-6A3F-4A1B-B127-05D588A9BBB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06023" y="1196752"/>
            <a:ext cx="1282807" cy="2708150"/>
          </a:xfrm>
          <a:prstGeom prst="rect">
            <a:avLst/>
          </a:prstGeom>
        </p:spPr>
      </p:pic>
      <p:pic>
        <p:nvPicPr>
          <p:cNvPr id="51" name="Picture 50">
            <a:extLst>
              <a:ext uri="{FF2B5EF4-FFF2-40B4-BE49-F238E27FC236}">
                <a16:creationId xmlns:a16="http://schemas.microsoft.com/office/drawing/2014/main" id="{5997616E-589E-4E7B-BDEC-E66E48C181A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85193" y="1196752"/>
            <a:ext cx="1282807" cy="2708150"/>
          </a:xfrm>
          <a:prstGeom prst="rect">
            <a:avLst/>
          </a:prstGeom>
        </p:spPr>
      </p:pic>
      <p:pic>
        <p:nvPicPr>
          <p:cNvPr id="52" name="Picture 51">
            <a:extLst>
              <a:ext uri="{FF2B5EF4-FFF2-40B4-BE49-F238E27FC236}">
                <a16:creationId xmlns:a16="http://schemas.microsoft.com/office/drawing/2014/main" id="{2F5F246A-6C2C-4C9F-BD82-7A39C6C4CB7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30063" y="1230188"/>
            <a:ext cx="1282807" cy="2708150"/>
          </a:xfrm>
          <a:prstGeom prst="rect">
            <a:avLst/>
          </a:prstGeom>
        </p:spPr>
      </p:pic>
      <p:pic>
        <p:nvPicPr>
          <p:cNvPr id="53" name="Picture 52">
            <a:extLst>
              <a:ext uri="{FF2B5EF4-FFF2-40B4-BE49-F238E27FC236}">
                <a16:creationId xmlns:a16="http://schemas.microsoft.com/office/drawing/2014/main" id="{F4FECFA4-00D2-4F54-9AF0-B93981052F7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92425" y="4034056"/>
            <a:ext cx="1235151" cy="2607541"/>
          </a:xfrm>
          <a:prstGeom prst="rect">
            <a:avLst/>
          </a:prstGeom>
        </p:spPr>
      </p:pic>
      <p:pic>
        <p:nvPicPr>
          <p:cNvPr id="54" name="Picture 53">
            <a:extLst>
              <a:ext uri="{FF2B5EF4-FFF2-40B4-BE49-F238E27FC236}">
                <a16:creationId xmlns:a16="http://schemas.microsoft.com/office/drawing/2014/main" id="{BEB44BAB-7140-4AF7-A2D2-CE686C34365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8650" y="4034058"/>
            <a:ext cx="1235151" cy="2607540"/>
          </a:xfrm>
          <a:prstGeom prst="rect">
            <a:avLst/>
          </a:prstGeom>
        </p:spPr>
      </p:pic>
      <p:pic>
        <p:nvPicPr>
          <p:cNvPr id="55" name="Picture 54">
            <a:extLst>
              <a:ext uri="{FF2B5EF4-FFF2-40B4-BE49-F238E27FC236}">
                <a16:creationId xmlns:a16="http://schemas.microsoft.com/office/drawing/2014/main" id="{155DC788-D5E4-4A9A-8B2F-A8202770FB1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72913" y="4034056"/>
            <a:ext cx="1235151" cy="2607541"/>
          </a:xfrm>
          <a:prstGeom prst="rect">
            <a:avLst/>
          </a:prstGeom>
        </p:spPr>
      </p:pic>
      <p:pic>
        <p:nvPicPr>
          <p:cNvPr id="56" name="Picture 55">
            <a:extLst>
              <a:ext uri="{FF2B5EF4-FFF2-40B4-BE49-F238E27FC236}">
                <a16:creationId xmlns:a16="http://schemas.microsoft.com/office/drawing/2014/main" id="{9FAAF4FD-2F58-4883-BCD5-D85DBF55D6C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735102" y="4046592"/>
            <a:ext cx="1235151" cy="2607541"/>
          </a:xfrm>
          <a:prstGeom prst="rect">
            <a:avLst/>
          </a:prstGeom>
        </p:spPr>
      </p:pic>
      <p:pic>
        <p:nvPicPr>
          <p:cNvPr id="57" name="Picture 56">
            <a:extLst>
              <a:ext uri="{FF2B5EF4-FFF2-40B4-BE49-F238E27FC236}">
                <a16:creationId xmlns:a16="http://schemas.microsoft.com/office/drawing/2014/main" id="{7A275D3D-2D8C-476C-B35C-0D2C6B7B13B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275997" y="4034057"/>
            <a:ext cx="1235151" cy="2607540"/>
          </a:xfrm>
          <a:prstGeom prst="rect">
            <a:avLst/>
          </a:prstGeom>
        </p:spPr>
      </p:pic>
      <p:pic>
        <p:nvPicPr>
          <p:cNvPr id="58" name="Picture 57">
            <a:extLst>
              <a:ext uri="{FF2B5EF4-FFF2-40B4-BE49-F238E27FC236}">
                <a16:creationId xmlns:a16="http://schemas.microsoft.com/office/drawing/2014/main" id="{A499AC02-6AAE-43E6-870D-C850C37915C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947949" y="4005065"/>
            <a:ext cx="1235151" cy="2607540"/>
          </a:xfrm>
          <a:prstGeom prst="rect">
            <a:avLst/>
          </a:prstGeom>
        </p:spPr>
      </p:pic>
      <p:pic>
        <p:nvPicPr>
          <p:cNvPr id="59" name="Picture 58">
            <a:extLst>
              <a:ext uri="{FF2B5EF4-FFF2-40B4-BE49-F238E27FC236}">
                <a16:creationId xmlns:a16="http://schemas.microsoft.com/office/drawing/2014/main" id="{2DAE6B31-6FFC-4089-998F-AE7727FF0E75}"/>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619902" y="4005064"/>
            <a:ext cx="1235150" cy="2607539"/>
          </a:xfrm>
          <a:prstGeom prst="rect">
            <a:avLst/>
          </a:prstGeom>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212" y="260648"/>
            <a:ext cx="8692399" cy="824880"/>
          </a:xfrm>
        </p:spPr>
        <p:txBody>
          <a:bodyPr>
            <a:normAutofit/>
          </a:bodyPr>
          <a:lstStyle/>
          <a:p>
            <a:r>
              <a:rPr lang="en-US" dirty="0"/>
              <a:t>TESTING</a:t>
            </a:r>
          </a:p>
        </p:txBody>
      </p:sp>
      <p:sp>
        <p:nvSpPr>
          <p:cNvPr id="4" name="TextBox 3">
            <a:extLst>
              <a:ext uri="{FF2B5EF4-FFF2-40B4-BE49-F238E27FC236}">
                <a16:creationId xmlns:a16="http://schemas.microsoft.com/office/drawing/2014/main" id="{BCF27F08-96BA-40F0-B605-9CCC9CDDE414}"/>
              </a:ext>
            </a:extLst>
          </p:cNvPr>
          <p:cNvSpPr txBox="1"/>
          <p:nvPr/>
        </p:nvSpPr>
        <p:spPr>
          <a:xfrm>
            <a:off x="909836" y="1556792"/>
            <a:ext cx="10081120" cy="3877985"/>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dirty="0">
                <a:solidFill>
                  <a:schemeClr val="tx2"/>
                </a:solidFill>
              </a:rPr>
              <a:t>We have tested our application using firebase </a:t>
            </a:r>
            <a:r>
              <a:rPr lang="en-US" dirty="0" err="1">
                <a:solidFill>
                  <a:schemeClr val="tx2"/>
                </a:solidFill>
              </a:rPr>
              <a:t>testlab</a:t>
            </a:r>
            <a:r>
              <a:rPr lang="en-US" dirty="0">
                <a:solidFill>
                  <a:schemeClr val="tx2"/>
                </a:solidFill>
              </a:rPr>
              <a:t> which is a cloud-based app testing tool that lets an app test on a range of devices and configurations and displays the result in a test matrix.</a:t>
            </a:r>
          </a:p>
          <a:p>
            <a:pPr marL="285750" indent="-285750" algn="just">
              <a:spcAft>
                <a:spcPts val="600"/>
              </a:spcAft>
              <a:buFont typeface="Arial" panose="020B0604020202020204" pitchFamily="34" charset="0"/>
              <a:buChar char="•"/>
            </a:pPr>
            <a:r>
              <a:rPr lang="en-IN" dirty="0">
                <a:solidFill>
                  <a:schemeClr val="tx2"/>
                </a:solidFill>
              </a:rPr>
              <a:t>From the list of various tests we have chose </a:t>
            </a:r>
            <a:r>
              <a:rPr lang="en-IN" dirty="0" err="1">
                <a:solidFill>
                  <a:schemeClr val="tx2"/>
                </a:solidFill>
              </a:rPr>
              <a:t>robo</a:t>
            </a:r>
            <a:r>
              <a:rPr lang="en-IN" dirty="0">
                <a:solidFill>
                  <a:schemeClr val="tx2"/>
                </a:solidFill>
              </a:rPr>
              <a:t> test to test our application which captures the log files and saves a series of screenshots and creates a video based on the simulation process.</a:t>
            </a:r>
          </a:p>
          <a:p>
            <a:pPr marL="285750" indent="-285750" algn="just">
              <a:spcAft>
                <a:spcPts val="600"/>
              </a:spcAft>
              <a:buFont typeface="Arial" panose="020B0604020202020204" pitchFamily="34" charset="0"/>
              <a:buChar char="•"/>
            </a:pPr>
            <a:r>
              <a:rPr lang="en-IN" dirty="0">
                <a:solidFill>
                  <a:schemeClr val="tx2"/>
                </a:solidFill>
              </a:rPr>
              <a:t>The </a:t>
            </a:r>
            <a:r>
              <a:rPr lang="en-IN" dirty="0" err="1">
                <a:solidFill>
                  <a:schemeClr val="tx2"/>
                </a:solidFill>
              </a:rPr>
              <a:t>robo</a:t>
            </a:r>
            <a:r>
              <a:rPr lang="en-IN" dirty="0">
                <a:solidFill>
                  <a:schemeClr val="tx2"/>
                </a:solidFill>
              </a:rPr>
              <a:t> test crawl shows the stats regarding the actions, activities and screens that occur during the test.</a:t>
            </a:r>
          </a:p>
          <a:p>
            <a:pPr marL="285750" indent="-285750" algn="just">
              <a:spcAft>
                <a:spcPts val="600"/>
              </a:spcAft>
              <a:buFont typeface="Arial" panose="020B0604020202020204" pitchFamily="34" charset="0"/>
              <a:buChar char="•"/>
            </a:pPr>
            <a:r>
              <a:rPr lang="en-IN" dirty="0">
                <a:solidFill>
                  <a:schemeClr val="tx2"/>
                </a:solidFill>
              </a:rPr>
              <a:t>A complete flowchart is generated which runs through the entire application and trigger each activity buttons  and test in several ways possible.</a:t>
            </a:r>
          </a:p>
          <a:p>
            <a:pPr marL="285750" indent="-285750" algn="just">
              <a:spcAft>
                <a:spcPts val="600"/>
              </a:spcAft>
              <a:buFont typeface="Arial" panose="020B0604020202020204" pitchFamily="34" charset="0"/>
              <a:buChar char="•"/>
            </a:pPr>
            <a:r>
              <a:rPr lang="en-IN" dirty="0">
                <a:solidFill>
                  <a:schemeClr val="tx2"/>
                </a:solidFill>
              </a:rPr>
              <a:t>Few bugs regarding the authentication page have been trigger and have been rectified later. </a:t>
            </a:r>
          </a:p>
          <a:p>
            <a:pPr marL="285750" indent="-285750" algn="just">
              <a:spcAft>
                <a:spcPts val="600"/>
              </a:spcAft>
              <a:buFont typeface="Arial" panose="020B0604020202020204" pitchFamily="34" charset="0"/>
              <a:buChar char="•"/>
            </a:pPr>
            <a:r>
              <a:rPr lang="en-IN" dirty="0">
                <a:solidFill>
                  <a:schemeClr val="tx2"/>
                </a:solidFill>
              </a:rPr>
              <a:t>A final report is generated which shows the compatibility of the application.</a:t>
            </a:r>
          </a:p>
          <a:p>
            <a:pPr marL="285750" indent="-285750" algn="just">
              <a:spcAft>
                <a:spcPts val="600"/>
              </a:spcAft>
              <a:buFont typeface="Arial" panose="020B0604020202020204" pitchFamily="34" charset="0"/>
              <a:buChar char="•"/>
            </a:pPr>
            <a:r>
              <a:rPr lang="en-IN" dirty="0">
                <a:solidFill>
                  <a:schemeClr val="tx2"/>
                </a:solidFill>
              </a:rPr>
              <a:t>The application is tested again after rectifying the bugs and a final report is generated where all the bugs have been rectified, stating the app is safe to use.</a:t>
            </a:r>
          </a:p>
        </p:txBody>
      </p:sp>
    </p:spTree>
    <p:extLst>
      <p:ext uri="{BB962C8B-B14F-4D97-AF65-F5344CB8AC3E}">
        <p14:creationId xmlns:p14="http://schemas.microsoft.com/office/powerpoint/2010/main" val="35290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330216" y="332656"/>
            <a:ext cx="3528392" cy="627856"/>
          </a:xfrm>
        </p:spPr>
        <p:txBody>
          <a:bodyPr>
            <a:normAutofit fontScale="90000"/>
          </a:bodyPr>
          <a:lstStyle/>
          <a:p>
            <a:r>
              <a:rPr lang="en-US" dirty="0"/>
              <a:t>TESTING</a:t>
            </a:r>
          </a:p>
        </p:txBody>
      </p:sp>
      <p:pic>
        <p:nvPicPr>
          <p:cNvPr id="6" name="Content Placeholder 5">
            <a:extLst>
              <a:ext uri="{FF2B5EF4-FFF2-40B4-BE49-F238E27FC236}">
                <a16:creationId xmlns:a16="http://schemas.microsoft.com/office/drawing/2014/main" id="{65D516CD-7FFB-4029-A2B3-1AF532D457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773" y="1988840"/>
            <a:ext cx="6264695" cy="3672408"/>
          </a:xfrm>
        </p:spPr>
      </p:pic>
      <p:pic>
        <p:nvPicPr>
          <p:cNvPr id="8" name="Picture 7">
            <a:extLst>
              <a:ext uri="{FF2B5EF4-FFF2-40B4-BE49-F238E27FC236}">
                <a16:creationId xmlns:a16="http://schemas.microsoft.com/office/drawing/2014/main" id="{76D52238-C0A1-4032-8080-F8DF77DAB1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2484" y="1988840"/>
            <a:ext cx="5256584" cy="1224136"/>
          </a:xfrm>
          <a:prstGeom prst="rect">
            <a:avLst/>
          </a:prstGeom>
        </p:spPr>
      </p:pic>
      <p:pic>
        <p:nvPicPr>
          <p:cNvPr id="10" name="Picture 9">
            <a:extLst>
              <a:ext uri="{FF2B5EF4-FFF2-40B4-BE49-F238E27FC236}">
                <a16:creationId xmlns:a16="http://schemas.microsoft.com/office/drawing/2014/main" id="{CE3122CA-D141-4A59-9015-927688167858}"/>
              </a:ext>
            </a:extLst>
          </p:cNvPr>
          <p:cNvPicPr>
            <a:picLocks noChangeAspect="1"/>
          </p:cNvPicPr>
          <p:nvPr/>
        </p:nvPicPr>
        <p:blipFill rotWithShape="1">
          <a:blip r:embed="rId4">
            <a:extLst>
              <a:ext uri="{28A0092B-C50C-407E-A947-70E740481C1C}">
                <a14:useLocalDpi xmlns:a14="http://schemas.microsoft.com/office/drawing/2010/main" val="0"/>
              </a:ext>
            </a:extLst>
          </a:blip>
          <a:srcRect l="6747" t="33726" r="6749" b="34775"/>
          <a:stretch/>
        </p:blipFill>
        <p:spPr>
          <a:xfrm>
            <a:off x="6742485" y="3461752"/>
            <a:ext cx="2592288" cy="2160240"/>
          </a:xfrm>
          <a:prstGeom prst="rect">
            <a:avLst/>
          </a:prstGeom>
        </p:spPr>
      </p:pic>
      <p:pic>
        <p:nvPicPr>
          <p:cNvPr id="12" name="Picture 11">
            <a:extLst>
              <a:ext uri="{FF2B5EF4-FFF2-40B4-BE49-F238E27FC236}">
                <a16:creationId xmlns:a16="http://schemas.microsoft.com/office/drawing/2014/main" id="{762DF7C1-89D8-4111-BDF6-AEE30771850F}"/>
              </a:ext>
            </a:extLst>
          </p:cNvPr>
          <p:cNvPicPr>
            <a:picLocks noChangeAspect="1"/>
          </p:cNvPicPr>
          <p:nvPr/>
        </p:nvPicPr>
        <p:blipFill rotWithShape="1">
          <a:blip r:embed="rId5">
            <a:extLst>
              <a:ext uri="{28A0092B-C50C-407E-A947-70E740481C1C}">
                <a14:useLocalDpi xmlns:a14="http://schemas.microsoft.com/office/drawing/2010/main" val="0"/>
              </a:ext>
            </a:extLst>
          </a:blip>
          <a:srcRect l="6747" t="36350" r="6749" b="32150"/>
          <a:stretch/>
        </p:blipFill>
        <p:spPr>
          <a:xfrm>
            <a:off x="9370777" y="3429000"/>
            <a:ext cx="2628292" cy="2160240"/>
          </a:xfrm>
          <a:prstGeom prst="rect">
            <a:avLst/>
          </a:prstGeom>
        </p:spPr>
      </p:pic>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212" y="332656"/>
            <a:ext cx="8692399" cy="752872"/>
          </a:xfrm>
        </p:spPr>
        <p:txBody>
          <a:bodyPr>
            <a:normAutofit/>
          </a:bodyPr>
          <a:lstStyle/>
          <a:p>
            <a:r>
              <a:rPr lang="en-US" dirty="0"/>
              <a:t>MAINTAINANCE</a:t>
            </a:r>
          </a:p>
        </p:txBody>
      </p:sp>
      <p:sp>
        <p:nvSpPr>
          <p:cNvPr id="5" name="TextBox 4">
            <a:extLst>
              <a:ext uri="{FF2B5EF4-FFF2-40B4-BE49-F238E27FC236}">
                <a16:creationId xmlns:a16="http://schemas.microsoft.com/office/drawing/2014/main" id="{890B456B-E2FC-4DD3-800C-46537F0060BA}"/>
              </a:ext>
            </a:extLst>
          </p:cNvPr>
          <p:cNvSpPr txBox="1"/>
          <p:nvPr/>
        </p:nvSpPr>
        <p:spPr>
          <a:xfrm>
            <a:off x="621804" y="1773971"/>
            <a:ext cx="11017224"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rPr>
              <a:t>As we know maintenance is an important part of the cycle that comprises the major part(around 60%) of the entire waterfall model. This is the process of enhancing and optimizing deployed software and rectifying defects.</a:t>
            </a:r>
          </a:p>
          <a:p>
            <a:pPr marL="285750" indent="-285750">
              <a:buFont typeface="Arial" panose="020B0604020202020204" pitchFamily="34" charset="0"/>
              <a:buChar char="•"/>
            </a:pPr>
            <a:r>
              <a:rPr lang="en-US" dirty="0">
                <a:solidFill>
                  <a:schemeClr val="tx2"/>
                </a:solidFill>
              </a:rPr>
              <a:t>Our application is maintained under the 4 categories of maintenance namely,</a:t>
            </a:r>
          </a:p>
          <a:p>
            <a:pPr marL="742950" lvl="1" indent="-285750">
              <a:buFont typeface="Wingdings" panose="05000000000000000000" pitchFamily="2" charset="2"/>
              <a:buChar char="§"/>
            </a:pPr>
            <a:r>
              <a:rPr lang="en-IN" dirty="0">
                <a:solidFill>
                  <a:schemeClr val="tx2"/>
                </a:solidFill>
              </a:rPr>
              <a:t>Corrective Maintenance – Majority of the bugs occurred during testing are rectified and some are to be taken care of. Once the app gets deployed, then some other bugs can be found and rectified based on user feedbacks.</a:t>
            </a:r>
          </a:p>
          <a:p>
            <a:pPr marL="742950" lvl="1" indent="-285750">
              <a:buFont typeface="Wingdings" panose="05000000000000000000" pitchFamily="2" charset="2"/>
              <a:buChar char="§"/>
            </a:pPr>
            <a:r>
              <a:rPr lang="en-IN" dirty="0">
                <a:solidFill>
                  <a:schemeClr val="tx2"/>
                </a:solidFill>
              </a:rPr>
              <a:t>Adaptive Maintenance – Implementing a real payment module when the application is set to release. Any further implementations can be taken care of based on user requests.</a:t>
            </a:r>
          </a:p>
          <a:p>
            <a:pPr marL="742950" lvl="1" indent="-285750">
              <a:buFont typeface="Wingdings" panose="05000000000000000000" pitchFamily="2" charset="2"/>
              <a:buChar char="§"/>
            </a:pPr>
            <a:r>
              <a:rPr lang="en-IN" dirty="0">
                <a:solidFill>
                  <a:schemeClr val="tx2"/>
                </a:solidFill>
              </a:rPr>
              <a:t>Perfective Maintenance – Some asynchronous actions while retrieving data from the database can be taken care of by providing loading screens or by creating some default component when the data is being rendered.</a:t>
            </a:r>
          </a:p>
          <a:p>
            <a:pPr marL="742950" lvl="1" indent="-285750">
              <a:buFont typeface="Wingdings" panose="05000000000000000000" pitchFamily="2" charset="2"/>
              <a:buChar char="§"/>
            </a:pPr>
            <a:r>
              <a:rPr lang="en-IN" dirty="0">
                <a:solidFill>
                  <a:schemeClr val="tx2"/>
                </a:solidFill>
              </a:rPr>
              <a:t>Preventive Maintenance – Technologies used in the development are of latest version. So, this issues will not occur in near time. This could be taken care later when required. A cloud storage that lasts longer must be chosen so that we could have a stable and secure database.</a:t>
            </a:r>
          </a:p>
        </p:txBody>
      </p:sp>
    </p:spTree>
    <p:extLst>
      <p:ext uri="{BB962C8B-B14F-4D97-AF65-F5344CB8AC3E}">
        <p14:creationId xmlns:p14="http://schemas.microsoft.com/office/powerpoint/2010/main" val="237677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D298C1D-6D04-47F7-88D4-56D29EA944B2}"/>
              </a:ext>
            </a:extLst>
          </p:cNvPr>
          <p:cNvSpPr txBox="1">
            <a:spLocks/>
          </p:cNvSpPr>
          <p:nvPr/>
        </p:nvSpPr>
        <p:spPr>
          <a:xfrm>
            <a:off x="4780520" y="246838"/>
            <a:ext cx="2627783" cy="762001"/>
          </a:xfrm>
          <a:prstGeom prst="rect">
            <a:avLst/>
          </a:prstGeom>
          <a:effectLst>
            <a:outerShdw blurRad="25400" dir="17880000">
              <a:srgbClr val="000000">
                <a:alpha val="46000"/>
              </a:srgbClr>
            </a:outerShdw>
          </a:effectLst>
        </p:spPr>
        <p:txBody>
          <a:bodyPr vert="horz" lIns="91440" tIns="45720" rIns="91440" bIns="45720" rtlCol="0" anchor="b">
            <a:normAutofit fontScale="90000"/>
          </a:bodyPr>
          <a:lstStyle>
            <a:lvl1pPr algn="ctr" defTabSz="457063" rtl="0" eaLnBrk="1" latinLnBrk="0" hangingPunct="1">
              <a:spcBef>
                <a:spcPct val="0"/>
              </a:spcBef>
              <a:buNone/>
              <a:defRPr sz="3999" b="0" kern="1200" cap="none">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SECURITY</a:t>
            </a:r>
            <a:endParaRPr lang="en-US" dirty="0"/>
          </a:p>
        </p:txBody>
      </p:sp>
      <p:sp>
        <p:nvSpPr>
          <p:cNvPr id="7" name="TextBox 6">
            <a:extLst>
              <a:ext uri="{FF2B5EF4-FFF2-40B4-BE49-F238E27FC236}">
                <a16:creationId xmlns:a16="http://schemas.microsoft.com/office/drawing/2014/main" id="{B8AC424B-D2F6-4E85-8B40-5C6B57C67682}"/>
              </a:ext>
            </a:extLst>
          </p:cNvPr>
          <p:cNvSpPr txBox="1"/>
          <p:nvPr/>
        </p:nvSpPr>
        <p:spPr>
          <a:xfrm>
            <a:off x="555456" y="1484784"/>
            <a:ext cx="11011564" cy="1754326"/>
          </a:xfrm>
          <a:prstGeom prst="rect">
            <a:avLst/>
          </a:prstGeom>
          <a:noFill/>
        </p:spPr>
        <p:txBody>
          <a:bodyPr wrap="square">
            <a:spAutoFit/>
          </a:bodyPr>
          <a:lstStyle/>
          <a:p>
            <a:pPr marL="285750" indent="-285750">
              <a:buFont typeface="Wingdings" panose="05000000000000000000" pitchFamily="2" charset="2"/>
              <a:buChar char="§"/>
            </a:pPr>
            <a:r>
              <a:rPr lang="en-IN" dirty="0">
                <a:solidFill>
                  <a:schemeClr val="tx2"/>
                </a:solidFill>
              </a:rPr>
              <a:t>Coming to security concerns, </a:t>
            </a:r>
            <a:r>
              <a:rPr lang="en-US" dirty="0">
                <a:solidFill>
                  <a:schemeClr val="tx2"/>
                </a:solidFill>
              </a:rPr>
              <a:t>Firebase Security Rules work by matching a pattern against database paths, and then applying custom conditions to allow access to data at those paths. All Rules across Firebase products have a path-matching component and a conditional statement allowing read or write access.</a:t>
            </a:r>
          </a:p>
          <a:p>
            <a:pPr marL="285750" indent="-285750">
              <a:buFont typeface="Wingdings" panose="05000000000000000000" pitchFamily="2" charset="2"/>
              <a:buChar char="§"/>
            </a:pPr>
            <a:r>
              <a:rPr lang="en-US" dirty="0">
                <a:solidFill>
                  <a:schemeClr val="tx2"/>
                </a:solidFill>
              </a:rPr>
              <a:t>W</a:t>
            </a:r>
            <a:r>
              <a:rPr lang="en-IN" dirty="0">
                <a:solidFill>
                  <a:schemeClr val="tx2"/>
                </a:solidFill>
              </a:rPr>
              <a:t>e have used  O-Auth authentication that hashes the passwords during login so that the passwords cannot be retried even when the person gets the hash code. Each password will have a specific hash code that cannot be decoded back. So, this makes the authentication secure and make the users feel safe using our application.</a:t>
            </a:r>
          </a:p>
        </p:txBody>
      </p:sp>
      <p:pic>
        <p:nvPicPr>
          <p:cNvPr id="8" name="Picture 7">
            <a:extLst>
              <a:ext uri="{FF2B5EF4-FFF2-40B4-BE49-F238E27FC236}">
                <a16:creationId xmlns:a16="http://schemas.microsoft.com/office/drawing/2014/main" id="{48B7A690-ED33-400E-95F4-E5009E3AAF86}"/>
              </a:ext>
            </a:extLst>
          </p:cNvPr>
          <p:cNvPicPr>
            <a:picLocks noChangeAspect="1"/>
          </p:cNvPicPr>
          <p:nvPr/>
        </p:nvPicPr>
        <p:blipFill>
          <a:blip r:embed="rId2"/>
          <a:stretch>
            <a:fillRect/>
          </a:stretch>
        </p:blipFill>
        <p:spPr>
          <a:xfrm>
            <a:off x="2205980" y="3429000"/>
            <a:ext cx="7050889" cy="2941762"/>
          </a:xfrm>
          <a:prstGeom prst="rect">
            <a:avLst/>
          </a:prstGeom>
        </p:spPr>
      </p:pic>
    </p:spTree>
    <p:extLst>
      <p:ext uri="{BB962C8B-B14F-4D97-AF65-F5344CB8AC3E}">
        <p14:creationId xmlns:p14="http://schemas.microsoft.com/office/powerpoint/2010/main" val="142395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212" y="299864"/>
            <a:ext cx="8692399" cy="752872"/>
          </a:xfrm>
        </p:spPr>
        <p:txBody>
          <a:bodyPr>
            <a:normAutofit/>
          </a:bodyPr>
          <a:lstStyle/>
          <a:p>
            <a:r>
              <a:rPr lang="en-US" dirty="0"/>
              <a:t>SUMMARY</a:t>
            </a:r>
          </a:p>
        </p:txBody>
      </p:sp>
      <p:sp>
        <p:nvSpPr>
          <p:cNvPr id="6" name="TextBox 5">
            <a:extLst>
              <a:ext uri="{FF2B5EF4-FFF2-40B4-BE49-F238E27FC236}">
                <a16:creationId xmlns:a16="http://schemas.microsoft.com/office/drawing/2014/main" id="{0F73B237-3106-42C2-A964-EE65D5E9C289}"/>
              </a:ext>
            </a:extLst>
          </p:cNvPr>
          <p:cNvSpPr txBox="1"/>
          <p:nvPr/>
        </p:nvSpPr>
        <p:spPr>
          <a:xfrm>
            <a:off x="765820" y="1766511"/>
            <a:ext cx="9505056" cy="2814617"/>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n-US" sz="2000" dirty="0" err="1">
                <a:solidFill>
                  <a:schemeClr val="tx2"/>
                </a:solidFill>
              </a:rPr>
              <a:t>Swiller</a:t>
            </a:r>
            <a:r>
              <a:rPr lang="en-US" sz="2000" dirty="0">
                <a:solidFill>
                  <a:schemeClr val="tx2"/>
                </a:solidFill>
              </a:rPr>
              <a:t> is an full stack android application that tries to automate the services of a restaurant</a:t>
            </a:r>
          </a:p>
          <a:p>
            <a:pPr marL="171450" indent="-171450">
              <a:lnSpc>
                <a:spcPct val="150000"/>
              </a:lnSpc>
              <a:buFont typeface="Arial" panose="020B0604020202020204" pitchFamily="34" charset="0"/>
              <a:buChar char="•"/>
            </a:pPr>
            <a:r>
              <a:rPr lang="en-US" sz="2000" dirty="0">
                <a:solidFill>
                  <a:schemeClr val="tx2"/>
                </a:solidFill>
              </a:rPr>
              <a:t>We aim to provide the basic services that we usually feel more tiring at a restaurant</a:t>
            </a:r>
          </a:p>
          <a:p>
            <a:pPr marL="171450" indent="-171450">
              <a:lnSpc>
                <a:spcPct val="150000"/>
              </a:lnSpc>
              <a:buFont typeface="Arial" panose="020B0604020202020204" pitchFamily="34" charset="0"/>
              <a:buChar char="•"/>
            </a:pPr>
            <a:r>
              <a:rPr lang="en-US" sz="2000" dirty="0">
                <a:solidFill>
                  <a:schemeClr val="tx2"/>
                </a:solidFill>
              </a:rPr>
              <a:t>The Application can be further improved by including many other modules like become a staff member, order status, user bookings etc..,</a:t>
            </a:r>
          </a:p>
          <a:p>
            <a:pPr marL="171450" indent="-171450">
              <a:lnSpc>
                <a:spcPct val="150000"/>
              </a:lnSpc>
              <a:buFont typeface="Arial" panose="020B0604020202020204" pitchFamily="34" charset="0"/>
              <a:buChar char="•"/>
            </a:pPr>
            <a:r>
              <a:rPr lang="en-US" sz="2000" dirty="0">
                <a:solidFill>
                  <a:schemeClr val="tx2"/>
                </a:solidFill>
              </a:rPr>
              <a:t>Overall this project helps in understanding the concepts of software Engineering.</a:t>
            </a:r>
          </a:p>
        </p:txBody>
      </p:sp>
    </p:spTree>
    <p:extLst>
      <p:ext uri="{BB962C8B-B14F-4D97-AF65-F5344CB8AC3E}">
        <p14:creationId xmlns:p14="http://schemas.microsoft.com/office/powerpoint/2010/main" val="189109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6B678-E3D3-43D8-A28A-CEB0E3A97207}"/>
              </a:ext>
            </a:extLst>
          </p:cNvPr>
          <p:cNvSpPr>
            <a:spLocks noGrp="1"/>
          </p:cNvSpPr>
          <p:nvPr>
            <p:ph type="title"/>
          </p:nvPr>
        </p:nvSpPr>
        <p:spPr>
          <a:xfrm>
            <a:off x="1300386" y="2924944"/>
            <a:ext cx="9588052" cy="676685"/>
          </a:xfrm>
        </p:spPr>
        <p:txBody>
          <a:bodyPr>
            <a:normAutofit fontScale="90000"/>
          </a:bodyPr>
          <a:lstStyle/>
          <a:p>
            <a:r>
              <a:rPr lang="en-US" dirty="0"/>
              <a:t>THANK YOU</a:t>
            </a:r>
            <a:endParaRPr lang="en-IN" dirty="0"/>
          </a:p>
        </p:txBody>
      </p:sp>
    </p:spTree>
    <p:extLst>
      <p:ext uri="{BB962C8B-B14F-4D97-AF65-F5344CB8AC3E}">
        <p14:creationId xmlns:p14="http://schemas.microsoft.com/office/powerpoint/2010/main" val="288748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1" y="368213"/>
            <a:ext cx="9144001" cy="677740"/>
          </a:xfrm>
        </p:spPr>
        <p:txBody>
          <a:bodyPr>
            <a:normAutofit fontScale="90000"/>
          </a:bodyPr>
          <a:lstStyle/>
          <a:p>
            <a:r>
              <a:rPr lang="en-US" dirty="0"/>
              <a:t>PROCESS MODEL</a:t>
            </a:r>
          </a:p>
        </p:txBody>
      </p:sp>
      <p:sp>
        <p:nvSpPr>
          <p:cNvPr id="3" name="Content Placeholder 2"/>
          <p:cNvSpPr>
            <a:spLocks noGrp="1"/>
          </p:cNvSpPr>
          <p:nvPr>
            <p:ph idx="1"/>
          </p:nvPr>
        </p:nvSpPr>
        <p:spPr>
          <a:xfrm>
            <a:off x="765820" y="1340768"/>
            <a:ext cx="9721080" cy="4810149"/>
          </a:xfrm>
        </p:spPr>
        <p:txBody>
          <a:bodyPr>
            <a:normAutofit/>
          </a:bodyPr>
          <a:lstStyle/>
          <a:p>
            <a:pPr marL="36889" indent="0" algn="just">
              <a:buNone/>
            </a:pPr>
            <a:r>
              <a:rPr lang="en-US" sz="2000" dirty="0"/>
              <a:t>Waterfall process model is used in our project SWILLER – DINING MADE SIMPLE. This model is generally applied to the projects where the requirements are very clear and the customer keeps on patience. Different phases of model are as follows.</a:t>
            </a:r>
          </a:p>
          <a:p>
            <a:pPr algn="just">
              <a:buFont typeface="Wingdings" pitchFamily="2" charset="2"/>
              <a:buChar char="q"/>
            </a:pPr>
            <a:r>
              <a:rPr lang="en-US" sz="2000" dirty="0"/>
              <a:t>Feasibility Study</a:t>
            </a:r>
          </a:p>
          <a:p>
            <a:pPr algn="just">
              <a:buFont typeface="Wingdings" pitchFamily="2" charset="2"/>
              <a:buChar char="q"/>
            </a:pPr>
            <a:r>
              <a:rPr lang="en-US" sz="2000" dirty="0"/>
              <a:t>Requirement Gathering and Analysis</a:t>
            </a:r>
          </a:p>
          <a:p>
            <a:pPr algn="just">
              <a:buFont typeface="Wingdings" pitchFamily="2" charset="2"/>
              <a:buChar char="q"/>
            </a:pPr>
            <a:r>
              <a:rPr lang="en-US" sz="2000" dirty="0"/>
              <a:t>System Design</a:t>
            </a:r>
          </a:p>
          <a:p>
            <a:pPr algn="just">
              <a:buFont typeface="Wingdings" pitchFamily="2" charset="2"/>
              <a:buChar char="q"/>
            </a:pPr>
            <a:r>
              <a:rPr lang="en-US" sz="2000" dirty="0"/>
              <a:t>Implementation</a:t>
            </a:r>
          </a:p>
          <a:p>
            <a:pPr algn="just">
              <a:buFont typeface="Wingdings" pitchFamily="2" charset="2"/>
              <a:buChar char="q"/>
            </a:pPr>
            <a:r>
              <a:rPr lang="en-US" sz="2000" dirty="0"/>
              <a:t>Testing </a:t>
            </a:r>
          </a:p>
          <a:p>
            <a:pPr algn="just">
              <a:buFont typeface="Wingdings" pitchFamily="2" charset="2"/>
              <a:buChar char="q"/>
            </a:pPr>
            <a:r>
              <a:rPr lang="en-US" sz="2000" dirty="0"/>
              <a:t>Maintenance</a:t>
            </a:r>
          </a:p>
          <a:p>
            <a:pPr algn="just">
              <a:buFont typeface="Wingdings" pitchFamily="2" charset="2"/>
              <a:buChar char="q"/>
            </a:pPr>
            <a:r>
              <a:rPr lang="en-US" sz="2000" dirty="0"/>
              <a:t>Security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476672"/>
            <a:ext cx="10945216" cy="680864"/>
          </a:xfrm>
        </p:spPr>
        <p:txBody>
          <a:bodyPr>
            <a:normAutofit/>
          </a:bodyPr>
          <a:lstStyle/>
          <a:p>
            <a:pPr algn="ctr"/>
            <a:r>
              <a:rPr lang="en-US" sz="3600" dirty="0"/>
              <a:t>FEASIBILITY STUDY	</a:t>
            </a:r>
          </a:p>
        </p:txBody>
      </p:sp>
      <p:sp>
        <p:nvSpPr>
          <p:cNvPr id="3" name="Text Placeholder 2"/>
          <p:cNvSpPr>
            <a:spLocks noGrp="1"/>
          </p:cNvSpPr>
          <p:nvPr>
            <p:ph type="body" idx="1"/>
          </p:nvPr>
        </p:nvSpPr>
        <p:spPr>
          <a:xfrm>
            <a:off x="693812" y="1844824"/>
            <a:ext cx="10873208" cy="4464496"/>
          </a:xfrm>
        </p:spPr>
        <p:txBody>
          <a:bodyPr>
            <a:normAutofit/>
          </a:bodyPr>
          <a:lstStyle/>
          <a:p>
            <a:pPr algn="just"/>
            <a:r>
              <a:rPr lang="en-US" sz="2200" cap="none" dirty="0">
                <a:solidFill>
                  <a:schemeClr val="tx2"/>
                </a:solidFill>
              </a:rPr>
              <a:t>Feasibility Study d</a:t>
            </a:r>
            <a:r>
              <a:rPr lang="en-US" sz="2200" b="0" i="0" cap="none" dirty="0">
                <a:solidFill>
                  <a:schemeClr val="tx2"/>
                </a:solidFill>
                <a:effectLst/>
              </a:rPr>
              <a:t>etermine whether it would be financially and technically feasible to develop the software.</a:t>
            </a:r>
          </a:p>
          <a:p>
            <a:pPr algn="just"/>
            <a:endParaRPr lang="en-US" sz="800" cap="none" dirty="0">
              <a:solidFill>
                <a:schemeClr val="tx2"/>
              </a:solidFill>
            </a:endParaRPr>
          </a:p>
          <a:p>
            <a:pPr algn="just"/>
            <a:r>
              <a:rPr lang="en-US" sz="2200" b="0" i="0" cap="none" dirty="0">
                <a:solidFill>
                  <a:schemeClr val="tx2"/>
                </a:solidFill>
                <a:effectLst/>
              </a:rPr>
              <a:t>Since it is a hotel management system that provides many services that a management team requires and make their work easier.</a:t>
            </a:r>
          </a:p>
          <a:p>
            <a:pPr algn="just"/>
            <a:endParaRPr lang="en-US" sz="800" cap="none" dirty="0">
              <a:solidFill>
                <a:schemeClr val="tx2"/>
              </a:solidFill>
            </a:endParaRPr>
          </a:p>
          <a:p>
            <a:pPr algn="just"/>
            <a:r>
              <a:rPr lang="en-US" sz="2200" b="0" i="0" cap="none" dirty="0">
                <a:solidFill>
                  <a:schemeClr val="tx2"/>
                </a:solidFill>
                <a:effectLst/>
              </a:rPr>
              <a:t>This </a:t>
            </a:r>
            <a:r>
              <a:rPr lang="en-US" sz="2200" cap="none" dirty="0">
                <a:solidFill>
                  <a:schemeClr val="tx2"/>
                </a:solidFill>
              </a:rPr>
              <a:t>application is cost effective as both admin as well as client modules exists in the same app and various components are comprised into one.</a:t>
            </a:r>
          </a:p>
          <a:p>
            <a:pPr algn="just"/>
            <a:endParaRPr lang="en-US" sz="800" b="0" i="0" cap="none" dirty="0">
              <a:solidFill>
                <a:schemeClr val="tx2"/>
              </a:solidFill>
              <a:effectLst/>
            </a:endParaRPr>
          </a:p>
          <a:p>
            <a:pPr algn="just"/>
            <a:r>
              <a:rPr lang="en-US" sz="2200" cap="none" dirty="0">
                <a:solidFill>
                  <a:schemeClr val="tx2"/>
                </a:solidFill>
              </a:rPr>
              <a:t>Thus, build this application feels feasible to us with the resources that we have.</a:t>
            </a:r>
            <a:endParaRPr lang="en-US" sz="2200" b="0" i="0" cap="none" dirty="0">
              <a:solidFill>
                <a:schemeClr val="tx2"/>
              </a:solidFill>
              <a:effectLst/>
            </a:endParaRP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557" y="260648"/>
            <a:ext cx="10351066" cy="970450"/>
          </a:xfrm>
        </p:spPr>
        <p:txBody>
          <a:bodyPr>
            <a:normAutofit/>
          </a:bodyPr>
          <a:lstStyle/>
          <a:p>
            <a:r>
              <a:rPr lang="en-US" sz="3600" dirty="0"/>
              <a:t>REQUIREMENT GATHERING</a:t>
            </a:r>
          </a:p>
        </p:txBody>
      </p:sp>
      <p:sp>
        <p:nvSpPr>
          <p:cNvPr id="3" name="Content Placeholder 2"/>
          <p:cNvSpPr>
            <a:spLocks noGrp="1"/>
          </p:cNvSpPr>
          <p:nvPr>
            <p:ph idx="1"/>
          </p:nvPr>
        </p:nvSpPr>
        <p:spPr>
          <a:xfrm>
            <a:off x="693812" y="1556792"/>
            <a:ext cx="10657184" cy="4536504"/>
          </a:xfrm>
        </p:spPr>
        <p:txBody>
          <a:bodyPr>
            <a:normAutofit/>
          </a:bodyPr>
          <a:lstStyle/>
          <a:p>
            <a:pPr marL="171450" indent="-171450"/>
            <a:r>
              <a:rPr lang="en-US" sz="2200" dirty="0"/>
              <a:t>To automate the managing system of a restaurant for easy use of both client and the management.</a:t>
            </a:r>
          </a:p>
          <a:p>
            <a:pPr marL="171450" indent="-171450"/>
            <a:r>
              <a:rPr lang="en-US" sz="2200" dirty="0"/>
              <a:t> To provide fast, efficient and reliable system that manages records of the transactions </a:t>
            </a:r>
          </a:p>
          <a:p>
            <a:pPr marL="171450" indent="-171450"/>
            <a:r>
              <a:rPr lang="en-US" sz="2200" dirty="0"/>
              <a:t>To provide an efficient system that allows clients to order food easily </a:t>
            </a:r>
          </a:p>
          <a:p>
            <a:pPr marL="171450" indent="-171450"/>
            <a:r>
              <a:rPr lang="en-US" sz="2200" dirty="0"/>
              <a:t> Effective maintenance of the staff </a:t>
            </a:r>
          </a:p>
          <a:p>
            <a:pPr marL="171450" indent="-171450"/>
            <a:r>
              <a:rPr lang="en-US" sz="2200" dirty="0"/>
              <a:t>To build a feature rich for automatic billing  </a:t>
            </a:r>
          </a:p>
          <a:p>
            <a:pPr marL="171450" indent="-171450"/>
            <a:r>
              <a:rPr lang="en-US" sz="2200" dirty="0"/>
              <a:t>To provide a platform itself being a select and order the menus and book services </a:t>
            </a:r>
          </a:p>
          <a:p>
            <a:pPr marL="171450" indent="-171450"/>
            <a:r>
              <a:rPr lang="en-US" sz="2200" dirty="0"/>
              <a:t>To maximize profit by increasing efficiency and decreasing overheads without compromising customer satisfaction </a:t>
            </a:r>
            <a:endParaRPr lang="en-IN" sz="2200" dirty="0"/>
          </a:p>
          <a:p>
            <a:endParaRPr lang="en-US" sz="2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212" y="404664"/>
            <a:ext cx="8692399" cy="752872"/>
          </a:xfrm>
        </p:spPr>
        <p:txBody>
          <a:bodyPr>
            <a:normAutofit/>
          </a:bodyPr>
          <a:lstStyle/>
          <a:p>
            <a:r>
              <a:rPr lang="en-US" dirty="0"/>
              <a:t>REQUIREMENT ANALYSIS</a:t>
            </a:r>
          </a:p>
        </p:txBody>
      </p:sp>
      <p:sp>
        <p:nvSpPr>
          <p:cNvPr id="4" name="TextBox 3">
            <a:extLst>
              <a:ext uri="{FF2B5EF4-FFF2-40B4-BE49-F238E27FC236}">
                <a16:creationId xmlns:a16="http://schemas.microsoft.com/office/drawing/2014/main" id="{D55F9D37-6665-43E3-A248-FAF4E0C2156F}"/>
              </a:ext>
            </a:extLst>
          </p:cNvPr>
          <p:cNvSpPr txBox="1"/>
          <p:nvPr/>
        </p:nvSpPr>
        <p:spPr>
          <a:xfrm>
            <a:off x="549796" y="1515556"/>
            <a:ext cx="10585176"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chemeClr val="tx2"/>
                </a:solidFill>
              </a:rPr>
              <a:t>Initially we have listed few ideas upon creating a mobile application with some novelty. Finally settled with Restaurant Management system and created an SRS on it. That SRS includes all the possible requirements to be developed and all the components that must be included in it.</a:t>
            </a:r>
          </a:p>
          <a:p>
            <a:pPr algn="just"/>
            <a:endParaRPr lang="en-US" sz="2000" dirty="0">
              <a:solidFill>
                <a:schemeClr val="tx2"/>
              </a:solidFill>
            </a:endParaRPr>
          </a:p>
          <a:p>
            <a:pPr marL="285750" indent="-285750" algn="just">
              <a:buFont typeface="Arial" panose="020B0604020202020204" pitchFamily="34" charset="0"/>
              <a:buChar char="•"/>
            </a:pPr>
            <a:r>
              <a:rPr lang="en-US" sz="2000" dirty="0">
                <a:solidFill>
                  <a:schemeClr val="tx2"/>
                </a:solidFill>
              </a:rPr>
              <a:t>The components are:</a:t>
            </a:r>
          </a:p>
          <a:p>
            <a:pPr marL="742950" lvl="1" indent="-285750" algn="just">
              <a:buFont typeface="Arial" panose="020B0604020202020204" pitchFamily="34" charset="0"/>
              <a:buChar char="•"/>
            </a:pPr>
            <a:r>
              <a:rPr lang="en-US" sz="2000" dirty="0">
                <a:solidFill>
                  <a:schemeClr val="tx2"/>
                </a:solidFill>
              </a:rPr>
              <a:t>Authentication – Login/Sign-Up page for user and admin.</a:t>
            </a:r>
          </a:p>
          <a:p>
            <a:pPr marL="742950" lvl="1" indent="-285750" algn="just">
              <a:buFont typeface="Arial" panose="020B0604020202020204" pitchFamily="34" charset="0"/>
              <a:buChar char="•"/>
            </a:pPr>
            <a:r>
              <a:rPr lang="en-US" sz="2000" dirty="0">
                <a:solidFill>
                  <a:schemeClr val="tx2"/>
                </a:solidFill>
              </a:rPr>
              <a:t>User Home - This contains the menu and the payment portal for both takeaway and dine in.</a:t>
            </a:r>
          </a:p>
          <a:p>
            <a:pPr marL="742950" lvl="1" indent="-285750" algn="just">
              <a:buFont typeface="Arial" panose="020B0604020202020204" pitchFamily="34" charset="0"/>
              <a:buChar char="•"/>
            </a:pPr>
            <a:r>
              <a:rPr lang="en-US" sz="2000" dirty="0">
                <a:solidFill>
                  <a:schemeClr val="tx2"/>
                </a:solidFill>
              </a:rPr>
              <a:t>Table reservation - This screen allows us to reserve vacant tables based on the slots.</a:t>
            </a:r>
          </a:p>
          <a:p>
            <a:pPr marL="742950" lvl="1" indent="-285750" algn="just">
              <a:buFont typeface="Arial" panose="020B0604020202020204" pitchFamily="34" charset="0"/>
              <a:buChar char="•"/>
            </a:pPr>
            <a:r>
              <a:rPr lang="en-IN" sz="2000" dirty="0">
                <a:solidFill>
                  <a:schemeClr val="tx2"/>
                </a:solidFill>
              </a:rPr>
              <a:t>Admin Home – This screen consists of staff list and ability to make changes in it.</a:t>
            </a:r>
          </a:p>
          <a:p>
            <a:pPr marL="742950" lvl="1" indent="-285750" algn="just">
              <a:buFont typeface="Arial" panose="020B0604020202020204" pitchFamily="34" charset="0"/>
              <a:buChar char="•"/>
            </a:pPr>
            <a:r>
              <a:rPr lang="en-IN" sz="2000" dirty="0">
                <a:solidFill>
                  <a:schemeClr val="tx2"/>
                </a:solidFill>
              </a:rPr>
              <a:t>Profile - Details of the client and the ability to update as their choice.</a:t>
            </a:r>
          </a:p>
        </p:txBody>
      </p:sp>
    </p:spTree>
    <p:extLst>
      <p:ext uri="{BB962C8B-B14F-4D97-AF65-F5344CB8AC3E}">
        <p14:creationId xmlns:p14="http://schemas.microsoft.com/office/powerpoint/2010/main" val="191743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025959" y="404664"/>
            <a:ext cx="8136904" cy="699864"/>
          </a:xfrm>
        </p:spPr>
        <p:txBody>
          <a:bodyPr>
            <a:normAutofit fontScale="90000"/>
          </a:bodyPr>
          <a:lstStyle/>
          <a:p>
            <a:r>
              <a:rPr lang="en-US" dirty="0"/>
              <a:t>REQUIREMENT ANALYSIS</a:t>
            </a:r>
          </a:p>
        </p:txBody>
      </p:sp>
      <p:sp>
        <p:nvSpPr>
          <p:cNvPr id="2" name="TextBox 1">
            <a:extLst>
              <a:ext uri="{FF2B5EF4-FFF2-40B4-BE49-F238E27FC236}">
                <a16:creationId xmlns:a16="http://schemas.microsoft.com/office/drawing/2014/main" id="{8E422B0D-C7D6-4437-976C-2EAE925A96F9}"/>
              </a:ext>
            </a:extLst>
          </p:cNvPr>
          <p:cNvSpPr txBox="1"/>
          <p:nvPr/>
        </p:nvSpPr>
        <p:spPr>
          <a:xfrm>
            <a:off x="621804" y="1484784"/>
            <a:ext cx="9721080" cy="1200329"/>
          </a:xfrm>
          <a:prstGeom prst="rect">
            <a:avLst/>
          </a:prstGeom>
          <a:noFill/>
        </p:spPr>
        <p:txBody>
          <a:bodyPr wrap="square" rtlCol="0">
            <a:spAutoFit/>
          </a:bodyPr>
          <a:lstStyle/>
          <a:p>
            <a:pPr marL="285750" indent="-285750">
              <a:buFont typeface="Arial" panose="020B0604020202020204" pitchFamily="34" charset="0"/>
              <a:buChar char="•"/>
            </a:pPr>
            <a:r>
              <a:rPr lang="en-IN" sz="1800" dirty="0">
                <a:solidFill>
                  <a:schemeClr val="tx2"/>
                </a:solidFill>
              </a:rPr>
              <a:t>Based on the above mentioned components screens must be developed in the admin and user modules respectively.</a:t>
            </a:r>
          </a:p>
          <a:p>
            <a:pPr marL="285750" indent="-285750">
              <a:buFont typeface="Arial" panose="020B0604020202020204" pitchFamily="34" charset="0"/>
              <a:buChar char="•"/>
            </a:pPr>
            <a:r>
              <a:rPr lang="en-IN" sz="1800" dirty="0">
                <a:solidFill>
                  <a:schemeClr val="tx2"/>
                </a:solidFill>
              </a:rPr>
              <a:t>Data Flow diagrams are made basing on the analysis done before. Those diagrams are already shown in the previous labs.</a:t>
            </a:r>
          </a:p>
        </p:txBody>
      </p:sp>
      <p:pic>
        <p:nvPicPr>
          <p:cNvPr id="4" name="Picture 3">
            <a:extLst>
              <a:ext uri="{FF2B5EF4-FFF2-40B4-BE49-F238E27FC236}">
                <a16:creationId xmlns:a16="http://schemas.microsoft.com/office/drawing/2014/main" id="{061A25AC-B8D6-4764-8130-91FB2AEF36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23882" y="2780928"/>
            <a:ext cx="5541059" cy="3568106"/>
          </a:xfrm>
          <a:prstGeom prst="rect">
            <a:avLst/>
          </a:prstGeom>
        </p:spPr>
      </p:pic>
    </p:spTree>
    <p:extLst>
      <p:ext uri="{BB962C8B-B14F-4D97-AF65-F5344CB8AC3E}">
        <p14:creationId xmlns:p14="http://schemas.microsoft.com/office/powerpoint/2010/main" val="159758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212" y="217978"/>
            <a:ext cx="8692399" cy="824880"/>
          </a:xfrm>
        </p:spPr>
        <p:txBody>
          <a:bodyPr>
            <a:normAutofit/>
          </a:bodyPr>
          <a:lstStyle/>
          <a:p>
            <a:r>
              <a:rPr lang="en-US" dirty="0"/>
              <a:t>SYSTEM DESIGN</a:t>
            </a:r>
          </a:p>
        </p:txBody>
      </p:sp>
      <p:sp>
        <p:nvSpPr>
          <p:cNvPr id="4" name="TextBox 3">
            <a:extLst>
              <a:ext uri="{FF2B5EF4-FFF2-40B4-BE49-F238E27FC236}">
                <a16:creationId xmlns:a16="http://schemas.microsoft.com/office/drawing/2014/main" id="{ED641AF8-A61F-4973-88A2-9F6F5164309D}"/>
              </a:ext>
            </a:extLst>
          </p:cNvPr>
          <p:cNvSpPr txBox="1"/>
          <p:nvPr/>
        </p:nvSpPr>
        <p:spPr>
          <a:xfrm>
            <a:off x="720101" y="1402898"/>
            <a:ext cx="10527907" cy="4816703"/>
          </a:xfrm>
          <a:prstGeom prst="rect">
            <a:avLst/>
          </a:prstGeom>
          <a:noFill/>
        </p:spPr>
        <p:txBody>
          <a:bodyPr wrap="square" rtlCol="0">
            <a:spAutoFit/>
          </a:bodyPr>
          <a:lstStyle/>
          <a:p>
            <a:pPr marL="285750" indent="-360000">
              <a:spcAft>
                <a:spcPts val="600"/>
              </a:spcAft>
              <a:buFont typeface="Arial" panose="020B0604020202020204" pitchFamily="34" charset="0"/>
              <a:buChar char="•"/>
            </a:pPr>
            <a:r>
              <a:rPr lang="en-US" b="0" i="0" dirty="0">
                <a:solidFill>
                  <a:schemeClr val="tx2"/>
                </a:solidFill>
                <a:effectLst/>
                <a:latin typeface="Arial" panose="020B0604020202020204" pitchFamily="34" charset="0"/>
              </a:rPr>
              <a:t>This phase helps in specifying hardware and system requirements and helps in defining the overall system architecture.</a:t>
            </a:r>
          </a:p>
          <a:p>
            <a:pPr marL="285750" indent="-360000">
              <a:spcAft>
                <a:spcPts val="600"/>
              </a:spcAft>
              <a:buFont typeface="Arial" panose="020B0604020202020204" pitchFamily="34" charset="0"/>
              <a:buChar char="•"/>
            </a:pPr>
            <a:r>
              <a:rPr lang="en-US" b="0" i="0" dirty="0">
                <a:solidFill>
                  <a:schemeClr val="tx2"/>
                </a:solidFill>
                <a:effectLst/>
                <a:latin typeface="Arial" panose="020B0604020202020204" pitchFamily="34" charset="0"/>
              </a:rPr>
              <a:t>The system architecture is developed basing the analysis done in the previous phase.</a:t>
            </a:r>
          </a:p>
          <a:p>
            <a:pPr marL="285750" indent="-360000">
              <a:spcAft>
                <a:spcPts val="600"/>
              </a:spcAft>
              <a:buFont typeface="Arial" panose="020B0604020202020204" pitchFamily="34" charset="0"/>
              <a:buChar char="•"/>
            </a:pPr>
            <a:r>
              <a:rPr lang="en-IN" dirty="0">
                <a:solidFill>
                  <a:schemeClr val="tx2"/>
                </a:solidFill>
              </a:rPr>
              <a:t>The software and hardware specifications are analysed in this phase.</a:t>
            </a:r>
          </a:p>
          <a:p>
            <a:pPr marL="285750" indent="-360000">
              <a:spcAft>
                <a:spcPts val="600"/>
              </a:spcAft>
              <a:buFont typeface="Arial" panose="020B0604020202020204" pitchFamily="34" charset="0"/>
              <a:buChar char="•"/>
            </a:pPr>
            <a:r>
              <a:rPr lang="en-IN" dirty="0">
                <a:solidFill>
                  <a:schemeClr val="tx2"/>
                </a:solidFill>
              </a:rPr>
              <a:t>The software required to develop the application include:</a:t>
            </a:r>
          </a:p>
          <a:p>
            <a:pPr marL="742950" lvl="1" indent="-360000">
              <a:spcAft>
                <a:spcPts val="600"/>
              </a:spcAft>
              <a:buFontTx/>
              <a:buChar char="-"/>
            </a:pPr>
            <a:r>
              <a:rPr lang="en-IN" dirty="0">
                <a:solidFill>
                  <a:schemeClr val="tx2"/>
                </a:solidFill>
              </a:rPr>
              <a:t>React Native 	</a:t>
            </a:r>
            <a:r>
              <a:rPr lang="en-IN" sz="1800" b="1" dirty="0">
                <a:solidFill>
                  <a:schemeClr val="tx2"/>
                </a:solidFill>
              </a:rPr>
              <a:t> -     </a:t>
            </a:r>
            <a:r>
              <a:rPr lang="en-IN" sz="1800" dirty="0">
                <a:solidFill>
                  <a:schemeClr val="tx2"/>
                </a:solidFill>
              </a:rPr>
              <a:t>Material UI	                         -    Expo</a:t>
            </a:r>
          </a:p>
          <a:p>
            <a:pPr marL="742950" lvl="1" indent="-360000">
              <a:spcAft>
                <a:spcPts val="600"/>
              </a:spcAft>
              <a:buFontTx/>
              <a:buChar char="-"/>
            </a:pPr>
            <a:r>
              <a:rPr lang="en-IN" dirty="0">
                <a:solidFill>
                  <a:schemeClr val="tx2"/>
                </a:solidFill>
              </a:rPr>
              <a:t>Firebase		 -     Android Studio	                  -    Text Editor</a:t>
            </a:r>
          </a:p>
          <a:p>
            <a:pPr marL="285750" indent="-360000">
              <a:spcAft>
                <a:spcPts val="600"/>
              </a:spcAft>
              <a:buFont typeface="Arial" panose="020B0604020202020204" pitchFamily="34" charset="0"/>
              <a:buChar char="•"/>
            </a:pPr>
            <a:r>
              <a:rPr lang="en-IN" dirty="0">
                <a:solidFill>
                  <a:schemeClr val="tx2"/>
                </a:solidFill>
              </a:rPr>
              <a:t>The hardware that a system require to develop the application are:</a:t>
            </a:r>
          </a:p>
          <a:p>
            <a:pPr marL="742950" lvl="1" indent="-360000">
              <a:spcAft>
                <a:spcPts val="600"/>
              </a:spcAft>
              <a:buFontTx/>
              <a:buChar char="-"/>
            </a:pPr>
            <a:r>
              <a:rPr lang="en-IN" dirty="0">
                <a:solidFill>
                  <a:schemeClr val="tx2"/>
                </a:solidFill>
              </a:rPr>
              <a:t>Microsoft Windows 7/8/10(32 or 64 bit)                          -    Mac OS X 10.8</a:t>
            </a:r>
          </a:p>
          <a:p>
            <a:pPr marL="742950" lvl="1" indent="-360000">
              <a:spcAft>
                <a:spcPts val="600"/>
              </a:spcAft>
              <a:buFontTx/>
              <a:buChar char="-"/>
            </a:pPr>
            <a:r>
              <a:rPr lang="en-IN" dirty="0">
                <a:solidFill>
                  <a:schemeClr val="tx2"/>
                </a:solidFill>
              </a:rPr>
              <a:t>&gt; 2GB RAM                     -     500 MB Disk space            -    1GB for Android SDK</a:t>
            </a:r>
          </a:p>
          <a:p>
            <a:pPr marL="285750" indent="-360000">
              <a:spcAft>
                <a:spcPts val="600"/>
              </a:spcAft>
              <a:buFont typeface="Arial" panose="020B0604020202020204" pitchFamily="34" charset="0"/>
              <a:buChar char="•"/>
            </a:pPr>
            <a:r>
              <a:rPr lang="en-IN" dirty="0">
                <a:solidFill>
                  <a:schemeClr val="tx2"/>
                </a:solidFill>
              </a:rPr>
              <a:t>The hardware that require to run the application are:</a:t>
            </a:r>
          </a:p>
          <a:p>
            <a:pPr marL="742950" lvl="1" indent="-360000">
              <a:spcAft>
                <a:spcPts val="600"/>
              </a:spcAft>
              <a:buFontTx/>
              <a:buChar char="-"/>
            </a:pPr>
            <a:r>
              <a:rPr lang="en-IN" dirty="0">
                <a:solidFill>
                  <a:schemeClr val="tx2"/>
                </a:solidFill>
              </a:rPr>
              <a:t>&gt; Android 4.1                 -     IOS(Pie version-12)              -   4Gb to 10GB space  in OS</a:t>
            </a:r>
          </a:p>
          <a:p>
            <a:pPr marL="285750" indent="-360000">
              <a:spcAft>
                <a:spcPts val="600"/>
              </a:spcAft>
              <a:buFont typeface="Arial" panose="020B0604020202020204" pitchFamily="34" charset="0"/>
              <a:buChar char="•"/>
            </a:pPr>
            <a:r>
              <a:rPr lang="en-IN" dirty="0">
                <a:solidFill>
                  <a:schemeClr val="tx2"/>
                </a:solidFill>
              </a:rPr>
              <a:t>The design phase ends after all the hardware and software requirements are achieved successfully. Some other requirements can also be made while developing the application.</a:t>
            </a:r>
          </a:p>
        </p:txBody>
      </p:sp>
      <p:sp>
        <p:nvSpPr>
          <p:cNvPr id="5" name="Title 1">
            <a:extLst>
              <a:ext uri="{FF2B5EF4-FFF2-40B4-BE49-F238E27FC236}">
                <a16:creationId xmlns:a16="http://schemas.microsoft.com/office/drawing/2014/main" id="{B81E2AE0-036D-42A8-B005-753DDAE16B40}"/>
              </a:ext>
            </a:extLst>
          </p:cNvPr>
          <p:cNvSpPr txBox="1">
            <a:spLocks/>
          </p:cNvSpPr>
          <p:nvPr/>
        </p:nvSpPr>
        <p:spPr>
          <a:xfrm>
            <a:off x="1748212" y="225959"/>
            <a:ext cx="8692399" cy="824880"/>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063" rtl="0" eaLnBrk="1" latinLnBrk="0" hangingPunct="1">
              <a:spcBef>
                <a:spcPct val="0"/>
              </a:spcBef>
              <a:buNone/>
              <a:defRPr sz="3999" b="0" kern="1200" cap="none">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SYSTEM DESIGN</a:t>
            </a:r>
            <a:endParaRPr lang="en-US" dirty="0"/>
          </a:p>
        </p:txBody>
      </p:sp>
    </p:spTree>
    <p:extLst>
      <p:ext uri="{BB962C8B-B14F-4D97-AF65-F5344CB8AC3E}">
        <p14:creationId xmlns:p14="http://schemas.microsoft.com/office/powerpoint/2010/main" val="1317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D6E553-4DE4-44DE-B189-8849166B9C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5940" y="1248544"/>
            <a:ext cx="7693466" cy="4941168"/>
          </a:xfrm>
          <a:prstGeom prst="rect">
            <a:avLst/>
          </a:prstGeom>
        </p:spPr>
      </p:pic>
      <p:sp>
        <p:nvSpPr>
          <p:cNvPr id="6" name="Title 1">
            <a:extLst>
              <a:ext uri="{FF2B5EF4-FFF2-40B4-BE49-F238E27FC236}">
                <a16:creationId xmlns:a16="http://schemas.microsoft.com/office/drawing/2014/main" id="{F1A3F7A8-0A7A-4CF6-BD35-3FC282A41B77}"/>
              </a:ext>
            </a:extLst>
          </p:cNvPr>
          <p:cNvSpPr txBox="1">
            <a:spLocks/>
          </p:cNvSpPr>
          <p:nvPr/>
        </p:nvSpPr>
        <p:spPr>
          <a:xfrm>
            <a:off x="1748212" y="225959"/>
            <a:ext cx="8692399" cy="824880"/>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063" rtl="0" eaLnBrk="1" latinLnBrk="0" hangingPunct="1">
              <a:spcBef>
                <a:spcPct val="0"/>
              </a:spcBef>
              <a:buNone/>
              <a:defRPr sz="3999" b="0" kern="1200" cap="none">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SYSTEM DESIGN</a:t>
            </a:r>
            <a:endParaRPr lang="en-US" dirty="0"/>
          </a:p>
        </p:txBody>
      </p:sp>
      <p:cxnSp>
        <p:nvCxnSpPr>
          <p:cNvPr id="7" name="Straight Connector 6">
            <a:extLst>
              <a:ext uri="{FF2B5EF4-FFF2-40B4-BE49-F238E27FC236}">
                <a16:creationId xmlns:a16="http://schemas.microsoft.com/office/drawing/2014/main" id="{746D7ADC-4AD5-4BAD-BD8A-1D2F7D6BF416}"/>
              </a:ext>
            </a:extLst>
          </p:cNvPr>
          <p:cNvCxnSpPr>
            <a:cxnSpLocks/>
          </p:cNvCxnSpPr>
          <p:nvPr/>
        </p:nvCxnSpPr>
        <p:spPr>
          <a:xfrm>
            <a:off x="5374332" y="3717032"/>
            <a:ext cx="0" cy="201622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047" y="260648"/>
            <a:ext cx="8692399" cy="824880"/>
          </a:xfrm>
        </p:spPr>
        <p:txBody>
          <a:bodyPr>
            <a:normAutofit/>
          </a:bodyPr>
          <a:lstStyle/>
          <a:p>
            <a:r>
              <a:rPr lang="en-US" sz="3600" dirty="0"/>
              <a:t>IMPLEMENTATION</a:t>
            </a:r>
          </a:p>
        </p:txBody>
      </p:sp>
      <p:sp>
        <p:nvSpPr>
          <p:cNvPr id="4" name="TextBox 3">
            <a:extLst>
              <a:ext uri="{FF2B5EF4-FFF2-40B4-BE49-F238E27FC236}">
                <a16:creationId xmlns:a16="http://schemas.microsoft.com/office/drawing/2014/main" id="{06B1DC51-C67B-4385-8517-D24FE55CCDF0}"/>
              </a:ext>
            </a:extLst>
          </p:cNvPr>
          <p:cNvSpPr txBox="1"/>
          <p:nvPr/>
        </p:nvSpPr>
        <p:spPr>
          <a:xfrm>
            <a:off x="765820" y="1628800"/>
            <a:ext cx="10270855"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rPr>
              <a:t>After getting all the required software and hardware, the app is build. I.e., the coding part.</a:t>
            </a:r>
          </a:p>
          <a:p>
            <a:pPr marL="285750" indent="-285750">
              <a:buFont typeface="Arial" panose="020B0604020202020204" pitchFamily="34" charset="0"/>
              <a:buChar char="•"/>
            </a:pPr>
            <a:r>
              <a:rPr lang="en-US" dirty="0">
                <a:solidFill>
                  <a:schemeClr val="tx2"/>
                </a:solidFill>
              </a:rPr>
              <a:t>This is done using visual studio as our code editor.</a:t>
            </a:r>
          </a:p>
          <a:p>
            <a:pPr marL="285750" indent="-285750">
              <a:buFont typeface="Arial" panose="020B0604020202020204" pitchFamily="34" charset="0"/>
              <a:buChar char="•"/>
            </a:pPr>
            <a:r>
              <a:rPr lang="en-US" dirty="0">
                <a:solidFill>
                  <a:schemeClr val="tx2"/>
                </a:solidFill>
              </a:rPr>
              <a:t>Initially the authentication part is developed using a navigation component named Auth Provider that connects to the firebase authentication where the login details of existing users are present and can also add the credentials of new user.</a:t>
            </a:r>
          </a:p>
          <a:p>
            <a:pPr marL="285750" indent="-285750">
              <a:buFont typeface="Arial" panose="020B0604020202020204" pitchFamily="34" charset="0"/>
              <a:buChar char="•"/>
            </a:pPr>
            <a:r>
              <a:rPr lang="en-US" dirty="0">
                <a:solidFill>
                  <a:schemeClr val="tx2"/>
                </a:solidFill>
              </a:rPr>
              <a:t>Based on the authentication type(user/admin) it is redirected to home page of user/admin which are developed using screens.</a:t>
            </a:r>
          </a:p>
          <a:p>
            <a:pPr marL="285750" indent="-285750">
              <a:buFont typeface="Arial" panose="020B0604020202020204" pitchFamily="34" charset="0"/>
              <a:buChar char="•"/>
            </a:pPr>
            <a:r>
              <a:rPr lang="en-US" dirty="0">
                <a:solidFill>
                  <a:schemeClr val="tx2"/>
                </a:solidFill>
              </a:rPr>
              <a:t>All the different pages that are generated are created in a folder named screens.</a:t>
            </a:r>
          </a:p>
          <a:p>
            <a:pPr marL="285750" indent="-285750">
              <a:buFont typeface="Arial" panose="020B0604020202020204" pitchFamily="34" charset="0"/>
              <a:buChar char="•"/>
            </a:pPr>
            <a:r>
              <a:rPr lang="en-US" dirty="0">
                <a:solidFill>
                  <a:schemeClr val="tx2"/>
                </a:solidFill>
              </a:rPr>
              <a:t>Navigation through screens can be managed by created a file named routes where different components can be linked in order to navigate from one screen to other.</a:t>
            </a:r>
          </a:p>
          <a:p>
            <a:pPr marL="285750" indent="-285750">
              <a:buFont typeface="Arial" panose="020B0604020202020204" pitchFamily="34" charset="0"/>
              <a:buChar char="•"/>
            </a:pPr>
            <a:r>
              <a:rPr lang="en-US" dirty="0">
                <a:solidFill>
                  <a:schemeClr val="tx2"/>
                </a:solidFill>
              </a:rPr>
              <a:t>A tab bar is implemented in both admin and client sides.</a:t>
            </a:r>
          </a:p>
          <a:p>
            <a:pPr marL="285750" indent="-285750">
              <a:buFont typeface="Arial" panose="020B0604020202020204" pitchFamily="34" charset="0"/>
              <a:buChar char="•"/>
            </a:pPr>
            <a:r>
              <a:rPr lang="en-US" dirty="0">
                <a:solidFill>
                  <a:schemeClr val="tx2"/>
                </a:solidFill>
              </a:rPr>
              <a:t>Admin tab bar consists of Staff, menu, payments, tables, profile options where as user tab bar consists of menu, tables and profile options.</a:t>
            </a:r>
          </a:p>
          <a:p>
            <a:pPr marL="285750" indent="-285750">
              <a:buFont typeface="Arial" panose="020B0604020202020204" pitchFamily="34" charset="0"/>
              <a:buChar char="•"/>
            </a:pPr>
            <a:r>
              <a:rPr lang="en-US" dirty="0">
                <a:solidFill>
                  <a:schemeClr val="tx2"/>
                </a:solidFill>
              </a:rPr>
              <a:t>The resulting screens are shown below:</a:t>
            </a:r>
            <a:endParaRPr lang="en-IN" dirty="0">
              <a:solidFill>
                <a:schemeClr val="tx2"/>
              </a:solidFill>
            </a:endParaRPr>
          </a:p>
        </p:txBody>
      </p:sp>
    </p:spTree>
    <p:extLst>
      <p:ext uri="{BB962C8B-B14F-4D97-AF65-F5344CB8AC3E}">
        <p14:creationId xmlns:p14="http://schemas.microsoft.com/office/powerpoint/2010/main" val="221200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TM03457485[[fn=Mesh]]</Template>
  <TotalTime>296</TotalTime>
  <Words>1353</Words>
  <Application>Microsoft Office PowerPoint</Application>
  <PresentationFormat>Custom</PresentationFormat>
  <Paragraphs>94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Bahnschrift</vt:lpstr>
      <vt:lpstr>Calisto MT</vt:lpstr>
      <vt:lpstr>Corbel</vt:lpstr>
      <vt:lpstr>Wingdings</vt:lpstr>
      <vt:lpstr>Wingdings 2</vt:lpstr>
      <vt:lpstr>Slate</vt:lpstr>
      <vt:lpstr>SWILLER</vt:lpstr>
      <vt:lpstr>PROCESS MODEL</vt:lpstr>
      <vt:lpstr>FEASIBILITY STUDY </vt:lpstr>
      <vt:lpstr>REQUIREMENT GATHERING</vt:lpstr>
      <vt:lpstr>REQUIREMENT ANALYSIS</vt:lpstr>
      <vt:lpstr>REQUIREMENT ANALYSIS</vt:lpstr>
      <vt:lpstr>SYSTEM DESIGN</vt:lpstr>
      <vt:lpstr>PowerPoint Presentation</vt:lpstr>
      <vt:lpstr>IMPLEMENTATION</vt:lpstr>
      <vt:lpstr>IMPLEMENTATION</vt:lpstr>
      <vt:lpstr>TESTING</vt:lpstr>
      <vt:lpstr>TESTING</vt:lpstr>
      <vt:lpstr>MAINTAINANCE</vt:lpstr>
      <vt:lpstr>PowerPoint Presentation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SWILLER</dc:title>
  <dc:creator>Venkat Kumar</dc:creator>
  <cp:lastModifiedBy>Korada Srinivas Kalyan</cp:lastModifiedBy>
  <cp:revision>17</cp:revision>
  <dcterms:created xsi:type="dcterms:W3CDTF">2021-11-08T17:18:30Z</dcterms:created>
  <dcterms:modified xsi:type="dcterms:W3CDTF">2021-11-09T08:22:43Z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