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2" r:id="rId7"/>
    <p:sldId id="264"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496E68-6132-4CF6-A02E-59531E9BEFF5}" type="datetimeFigureOut">
              <a:rPr lang="en-IN" smtClean="0"/>
              <a:t>11-04-2025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95BBA-F265-4FA7-9FE7-A31D1FAEB931}" type="slidenum">
              <a:rPr lang="en-IN" smtClean="0"/>
              <a:t>‹#›</a:t>
            </a:fld>
            <a:endParaRPr lang="en-IN"/>
          </a:p>
        </p:txBody>
      </p:sp>
    </p:spTree>
    <p:extLst>
      <p:ext uri="{BB962C8B-B14F-4D97-AF65-F5344CB8AC3E}">
        <p14:creationId xmlns:p14="http://schemas.microsoft.com/office/powerpoint/2010/main" val="492266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B95BBA-F265-4FA7-9FE7-A31D1FAEB931}" type="slidenum">
              <a:rPr lang="en-IN" smtClean="0"/>
              <a:t>1</a:t>
            </a:fld>
            <a:endParaRPr lang="en-IN"/>
          </a:p>
        </p:txBody>
      </p:sp>
    </p:spTree>
    <p:extLst>
      <p:ext uri="{BB962C8B-B14F-4D97-AF65-F5344CB8AC3E}">
        <p14:creationId xmlns:p14="http://schemas.microsoft.com/office/powerpoint/2010/main" val="1974145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6F0F-CCD9-5BB7-69C6-8ED2412955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BEE725-DB69-75E4-ABA8-90E2CD4502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9B7FA6-846C-46F8-E4A2-AC3F65EB5AD5}"/>
              </a:ext>
            </a:extLst>
          </p:cNvPr>
          <p:cNvSpPr>
            <a:spLocks noGrp="1"/>
          </p:cNvSpPr>
          <p:nvPr>
            <p:ph type="dt" sz="half" idx="10"/>
          </p:nvPr>
        </p:nvSpPr>
        <p:spPr/>
        <p:txBody>
          <a:bodyPr/>
          <a:lstStyle/>
          <a:p>
            <a:fld id="{B37A30FF-BADD-45C9-B639-61BD0BE63A31}" type="datetimeFigureOut">
              <a:rPr lang="en-IN" smtClean="0"/>
              <a:t>11-04-2025</a:t>
            </a:fld>
            <a:endParaRPr lang="en-IN"/>
          </a:p>
        </p:txBody>
      </p:sp>
      <p:sp>
        <p:nvSpPr>
          <p:cNvPr id="5" name="Footer Placeholder 4">
            <a:extLst>
              <a:ext uri="{FF2B5EF4-FFF2-40B4-BE49-F238E27FC236}">
                <a16:creationId xmlns:a16="http://schemas.microsoft.com/office/drawing/2014/main" id="{CDD7F7FF-F3C0-EB3D-17C3-9105DF0E5A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1936E7-BEDF-3E7D-153E-F7900ECB9165}"/>
              </a:ext>
            </a:extLst>
          </p:cNvPr>
          <p:cNvSpPr>
            <a:spLocks noGrp="1"/>
          </p:cNvSpPr>
          <p:nvPr>
            <p:ph type="sldNum" sz="quarter" idx="12"/>
          </p:nvPr>
        </p:nvSpPr>
        <p:spPr/>
        <p:txBody>
          <a:bodyPr/>
          <a:lstStyle/>
          <a:p>
            <a:fld id="{8CCC26E8-F367-4435-8731-5CA7D49E7193}" type="slidenum">
              <a:rPr lang="en-IN" smtClean="0"/>
              <a:t>‹#›</a:t>
            </a:fld>
            <a:endParaRPr lang="en-IN"/>
          </a:p>
        </p:txBody>
      </p:sp>
    </p:spTree>
    <p:extLst>
      <p:ext uri="{BB962C8B-B14F-4D97-AF65-F5344CB8AC3E}">
        <p14:creationId xmlns:p14="http://schemas.microsoft.com/office/powerpoint/2010/main" val="2859456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BF266-36A3-CD62-9BE2-3CFEE0F1BE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C60E34-82F3-B509-FFB0-21322C6402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CB1FDA-059F-A68E-0713-48B4EAF199F2}"/>
              </a:ext>
            </a:extLst>
          </p:cNvPr>
          <p:cNvSpPr>
            <a:spLocks noGrp="1"/>
          </p:cNvSpPr>
          <p:nvPr>
            <p:ph type="dt" sz="half" idx="10"/>
          </p:nvPr>
        </p:nvSpPr>
        <p:spPr/>
        <p:txBody>
          <a:bodyPr/>
          <a:lstStyle/>
          <a:p>
            <a:fld id="{B37A30FF-BADD-45C9-B639-61BD0BE63A31}" type="datetimeFigureOut">
              <a:rPr lang="en-IN" smtClean="0"/>
              <a:t>11-04-2025</a:t>
            </a:fld>
            <a:endParaRPr lang="en-IN"/>
          </a:p>
        </p:txBody>
      </p:sp>
      <p:sp>
        <p:nvSpPr>
          <p:cNvPr id="5" name="Footer Placeholder 4">
            <a:extLst>
              <a:ext uri="{FF2B5EF4-FFF2-40B4-BE49-F238E27FC236}">
                <a16:creationId xmlns:a16="http://schemas.microsoft.com/office/drawing/2014/main" id="{5CBFFBB8-EE6A-8BC2-8CF8-70C41FFEDA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361D9A-F160-5506-EBBC-0BB5EC5EE4FD}"/>
              </a:ext>
            </a:extLst>
          </p:cNvPr>
          <p:cNvSpPr>
            <a:spLocks noGrp="1"/>
          </p:cNvSpPr>
          <p:nvPr>
            <p:ph type="sldNum" sz="quarter" idx="12"/>
          </p:nvPr>
        </p:nvSpPr>
        <p:spPr/>
        <p:txBody>
          <a:bodyPr/>
          <a:lstStyle/>
          <a:p>
            <a:fld id="{8CCC26E8-F367-4435-8731-5CA7D49E7193}" type="slidenum">
              <a:rPr lang="en-IN" smtClean="0"/>
              <a:t>‹#›</a:t>
            </a:fld>
            <a:endParaRPr lang="en-IN"/>
          </a:p>
        </p:txBody>
      </p:sp>
    </p:spTree>
    <p:extLst>
      <p:ext uri="{BB962C8B-B14F-4D97-AF65-F5344CB8AC3E}">
        <p14:creationId xmlns:p14="http://schemas.microsoft.com/office/powerpoint/2010/main" val="3662449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B9797B-C108-B553-41FF-3DECCC28BE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5159F7-C10D-11F1-2068-5393E37B79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C075F7-EFCE-1D7E-7ABC-0632F3EE7B98}"/>
              </a:ext>
            </a:extLst>
          </p:cNvPr>
          <p:cNvSpPr>
            <a:spLocks noGrp="1"/>
          </p:cNvSpPr>
          <p:nvPr>
            <p:ph type="dt" sz="half" idx="10"/>
          </p:nvPr>
        </p:nvSpPr>
        <p:spPr/>
        <p:txBody>
          <a:bodyPr/>
          <a:lstStyle/>
          <a:p>
            <a:fld id="{B37A30FF-BADD-45C9-B639-61BD0BE63A31}" type="datetimeFigureOut">
              <a:rPr lang="en-IN" smtClean="0"/>
              <a:t>11-04-2025</a:t>
            </a:fld>
            <a:endParaRPr lang="en-IN"/>
          </a:p>
        </p:txBody>
      </p:sp>
      <p:sp>
        <p:nvSpPr>
          <p:cNvPr id="5" name="Footer Placeholder 4">
            <a:extLst>
              <a:ext uri="{FF2B5EF4-FFF2-40B4-BE49-F238E27FC236}">
                <a16:creationId xmlns:a16="http://schemas.microsoft.com/office/drawing/2014/main" id="{BFB934C6-E39A-FE75-B081-5FCC875C11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2380E3-F42A-8B62-BAB1-4C4BD203699C}"/>
              </a:ext>
            </a:extLst>
          </p:cNvPr>
          <p:cNvSpPr>
            <a:spLocks noGrp="1"/>
          </p:cNvSpPr>
          <p:nvPr>
            <p:ph type="sldNum" sz="quarter" idx="12"/>
          </p:nvPr>
        </p:nvSpPr>
        <p:spPr/>
        <p:txBody>
          <a:bodyPr/>
          <a:lstStyle/>
          <a:p>
            <a:fld id="{8CCC26E8-F367-4435-8731-5CA7D49E7193}" type="slidenum">
              <a:rPr lang="en-IN" smtClean="0"/>
              <a:t>‹#›</a:t>
            </a:fld>
            <a:endParaRPr lang="en-IN"/>
          </a:p>
        </p:txBody>
      </p:sp>
    </p:spTree>
    <p:extLst>
      <p:ext uri="{BB962C8B-B14F-4D97-AF65-F5344CB8AC3E}">
        <p14:creationId xmlns:p14="http://schemas.microsoft.com/office/powerpoint/2010/main" val="1618259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1733-7FF3-89D1-DF2B-9522B27699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BF9153-F797-D02D-247E-772CDE1A8B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0915AC-6F1A-E728-DAE6-198114612566}"/>
              </a:ext>
            </a:extLst>
          </p:cNvPr>
          <p:cNvSpPr>
            <a:spLocks noGrp="1"/>
          </p:cNvSpPr>
          <p:nvPr>
            <p:ph type="dt" sz="half" idx="10"/>
          </p:nvPr>
        </p:nvSpPr>
        <p:spPr/>
        <p:txBody>
          <a:bodyPr/>
          <a:lstStyle/>
          <a:p>
            <a:fld id="{B37A30FF-BADD-45C9-B639-61BD0BE63A31}" type="datetimeFigureOut">
              <a:rPr lang="en-IN" smtClean="0"/>
              <a:t>11-04-2025</a:t>
            </a:fld>
            <a:endParaRPr lang="en-IN"/>
          </a:p>
        </p:txBody>
      </p:sp>
      <p:sp>
        <p:nvSpPr>
          <p:cNvPr id="5" name="Footer Placeholder 4">
            <a:extLst>
              <a:ext uri="{FF2B5EF4-FFF2-40B4-BE49-F238E27FC236}">
                <a16:creationId xmlns:a16="http://schemas.microsoft.com/office/drawing/2014/main" id="{3A33E364-F65F-ABE3-1CC3-3F5F7CB2FC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462928-32BD-DC6B-56BB-4B13FC10955D}"/>
              </a:ext>
            </a:extLst>
          </p:cNvPr>
          <p:cNvSpPr>
            <a:spLocks noGrp="1"/>
          </p:cNvSpPr>
          <p:nvPr>
            <p:ph type="sldNum" sz="quarter" idx="12"/>
          </p:nvPr>
        </p:nvSpPr>
        <p:spPr/>
        <p:txBody>
          <a:bodyPr/>
          <a:lstStyle/>
          <a:p>
            <a:fld id="{8CCC26E8-F367-4435-8731-5CA7D49E7193}" type="slidenum">
              <a:rPr lang="en-IN" smtClean="0"/>
              <a:t>‹#›</a:t>
            </a:fld>
            <a:endParaRPr lang="en-IN"/>
          </a:p>
        </p:txBody>
      </p:sp>
    </p:spTree>
    <p:extLst>
      <p:ext uri="{BB962C8B-B14F-4D97-AF65-F5344CB8AC3E}">
        <p14:creationId xmlns:p14="http://schemas.microsoft.com/office/powerpoint/2010/main" val="3800244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AA52C-CE3B-63BE-BF94-5C11381025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4CA322-E22F-9C55-159F-740B1E8B65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6FCA4B-1302-B348-DE5E-F434025F9480}"/>
              </a:ext>
            </a:extLst>
          </p:cNvPr>
          <p:cNvSpPr>
            <a:spLocks noGrp="1"/>
          </p:cNvSpPr>
          <p:nvPr>
            <p:ph type="dt" sz="half" idx="10"/>
          </p:nvPr>
        </p:nvSpPr>
        <p:spPr/>
        <p:txBody>
          <a:bodyPr/>
          <a:lstStyle/>
          <a:p>
            <a:fld id="{B37A30FF-BADD-45C9-B639-61BD0BE63A31}" type="datetimeFigureOut">
              <a:rPr lang="en-IN" smtClean="0"/>
              <a:t>11-04-2025</a:t>
            </a:fld>
            <a:endParaRPr lang="en-IN"/>
          </a:p>
        </p:txBody>
      </p:sp>
      <p:sp>
        <p:nvSpPr>
          <p:cNvPr id="5" name="Footer Placeholder 4">
            <a:extLst>
              <a:ext uri="{FF2B5EF4-FFF2-40B4-BE49-F238E27FC236}">
                <a16:creationId xmlns:a16="http://schemas.microsoft.com/office/drawing/2014/main" id="{C22F0638-FD90-6FE8-A12E-9F73B6030D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CF226F-BC62-81DF-7983-6A7B54EA004F}"/>
              </a:ext>
            </a:extLst>
          </p:cNvPr>
          <p:cNvSpPr>
            <a:spLocks noGrp="1"/>
          </p:cNvSpPr>
          <p:nvPr>
            <p:ph type="sldNum" sz="quarter" idx="12"/>
          </p:nvPr>
        </p:nvSpPr>
        <p:spPr/>
        <p:txBody>
          <a:bodyPr/>
          <a:lstStyle/>
          <a:p>
            <a:fld id="{8CCC26E8-F367-4435-8731-5CA7D49E7193}" type="slidenum">
              <a:rPr lang="en-IN" smtClean="0"/>
              <a:t>‹#›</a:t>
            </a:fld>
            <a:endParaRPr lang="en-IN"/>
          </a:p>
        </p:txBody>
      </p:sp>
    </p:spTree>
    <p:extLst>
      <p:ext uri="{BB962C8B-B14F-4D97-AF65-F5344CB8AC3E}">
        <p14:creationId xmlns:p14="http://schemas.microsoft.com/office/powerpoint/2010/main" val="3953246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E03F9-F195-BFD0-55E3-1F71680107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A0FC31-BD39-99F6-CD9E-B1E015C3FD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BC6D62-8234-F942-030B-FE5C509B41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3CB2FB-96E1-D291-A5F0-0A13901C08AF}"/>
              </a:ext>
            </a:extLst>
          </p:cNvPr>
          <p:cNvSpPr>
            <a:spLocks noGrp="1"/>
          </p:cNvSpPr>
          <p:nvPr>
            <p:ph type="dt" sz="half" idx="10"/>
          </p:nvPr>
        </p:nvSpPr>
        <p:spPr/>
        <p:txBody>
          <a:bodyPr/>
          <a:lstStyle/>
          <a:p>
            <a:fld id="{B37A30FF-BADD-45C9-B639-61BD0BE63A31}" type="datetimeFigureOut">
              <a:rPr lang="en-IN" smtClean="0"/>
              <a:t>11-04-2025</a:t>
            </a:fld>
            <a:endParaRPr lang="en-IN"/>
          </a:p>
        </p:txBody>
      </p:sp>
      <p:sp>
        <p:nvSpPr>
          <p:cNvPr id="6" name="Footer Placeholder 5">
            <a:extLst>
              <a:ext uri="{FF2B5EF4-FFF2-40B4-BE49-F238E27FC236}">
                <a16:creationId xmlns:a16="http://schemas.microsoft.com/office/drawing/2014/main" id="{B4DA53C7-8246-594E-8EA6-41C5C9E274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5C9BF6-0904-88CE-F1D4-57BAF86FBA5F}"/>
              </a:ext>
            </a:extLst>
          </p:cNvPr>
          <p:cNvSpPr>
            <a:spLocks noGrp="1"/>
          </p:cNvSpPr>
          <p:nvPr>
            <p:ph type="sldNum" sz="quarter" idx="12"/>
          </p:nvPr>
        </p:nvSpPr>
        <p:spPr/>
        <p:txBody>
          <a:bodyPr/>
          <a:lstStyle/>
          <a:p>
            <a:fld id="{8CCC26E8-F367-4435-8731-5CA7D49E7193}" type="slidenum">
              <a:rPr lang="en-IN" smtClean="0"/>
              <a:t>‹#›</a:t>
            </a:fld>
            <a:endParaRPr lang="en-IN"/>
          </a:p>
        </p:txBody>
      </p:sp>
    </p:spTree>
    <p:extLst>
      <p:ext uri="{BB962C8B-B14F-4D97-AF65-F5344CB8AC3E}">
        <p14:creationId xmlns:p14="http://schemas.microsoft.com/office/powerpoint/2010/main" val="2237200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1F4FF-7379-AA3C-69CD-B63FF1A3A4D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4C42A9-9C08-871A-CCB7-724F071078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BA089E-A0FF-DF8B-C7C3-D8BECBA9DA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C2F868-3ACB-5401-74A0-2C3AEC8CCF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72D8CF-9F71-2B6B-FAEC-FAC2F8ADD2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80BBB97-3CDC-991E-8091-B071250B359E}"/>
              </a:ext>
            </a:extLst>
          </p:cNvPr>
          <p:cNvSpPr>
            <a:spLocks noGrp="1"/>
          </p:cNvSpPr>
          <p:nvPr>
            <p:ph type="dt" sz="half" idx="10"/>
          </p:nvPr>
        </p:nvSpPr>
        <p:spPr/>
        <p:txBody>
          <a:bodyPr/>
          <a:lstStyle/>
          <a:p>
            <a:fld id="{B37A30FF-BADD-45C9-B639-61BD0BE63A31}" type="datetimeFigureOut">
              <a:rPr lang="en-IN" smtClean="0"/>
              <a:t>11-04-2025</a:t>
            </a:fld>
            <a:endParaRPr lang="en-IN"/>
          </a:p>
        </p:txBody>
      </p:sp>
      <p:sp>
        <p:nvSpPr>
          <p:cNvPr id="8" name="Footer Placeholder 7">
            <a:extLst>
              <a:ext uri="{FF2B5EF4-FFF2-40B4-BE49-F238E27FC236}">
                <a16:creationId xmlns:a16="http://schemas.microsoft.com/office/drawing/2014/main" id="{C5990823-283A-DD32-604A-C24F8EB9B2F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1F297A-822F-B32E-226C-937F1AD5110D}"/>
              </a:ext>
            </a:extLst>
          </p:cNvPr>
          <p:cNvSpPr>
            <a:spLocks noGrp="1"/>
          </p:cNvSpPr>
          <p:nvPr>
            <p:ph type="sldNum" sz="quarter" idx="12"/>
          </p:nvPr>
        </p:nvSpPr>
        <p:spPr/>
        <p:txBody>
          <a:bodyPr/>
          <a:lstStyle/>
          <a:p>
            <a:fld id="{8CCC26E8-F367-4435-8731-5CA7D49E7193}" type="slidenum">
              <a:rPr lang="en-IN" smtClean="0"/>
              <a:t>‹#›</a:t>
            </a:fld>
            <a:endParaRPr lang="en-IN"/>
          </a:p>
        </p:txBody>
      </p:sp>
    </p:spTree>
    <p:extLst>
      <p:ext uri="{BB962C8B-B14F-4D97-AF65-F5344CB8AC3E}">
        <p14:creationId xmlns:p14="http://schemas.microsoft.com/office/powerpoint/2010/main" val="4093446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57E9B-B863-9377-03EB-368C49DFB0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7A76D5-C4D3-AC10-9DA8-E787342F3B7E}"/>
              </a:ext>
            </a:extLst>
          </p:cNvPr>
          <p:cNvSpPr>
            <a:spLocks noGrp="1"/>
          </p:cNvSpPr>
          <p:nvPr>
            <p:ph type="dt" sz="half" idx="10"/>
          </p:nvPr>
        </p:nvSpPr>
        <p:spPr/>
        <p:txBody>
          <a:bodyPr/>
          <a:lstStyle/>
          <a:p>
            <a:fld id="{B37A30FF-BADD-45C9-B639-61BD0BE63A31}" type="datetimeFigureOut">
              <a:rPr lang="en-IN" smtClean="0"/>
              <a:t>11-04-2025</a:t>
            </a:fld>
            <a:endParaRPr lang="en-IN"/>
          </a:p>
        </p:txBody>
      </p:sp>
      <p:sp>
        <p:nvSpPr>
          <p:cNvPr id="4" name="Footer Placeholder 3">
            <a:extLst>
              <a:ext uri="{FF2B5EF4-FFF2-40B4-BE49-F238E27FC236}">
                <a16:creationId xmlns:a16="http://schemas.microsoft.com/office/drawing/2014/main" id="{A3287283-BE0B-5CAC-8BF9-36A4F63EFF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3508B72-9165-3ABE-1926-E0FA4CD105B9}"/>
              </a:ext>
            </a:extLst>
          </p:cNvPr>
          <p:cNvSpPr>
            <a:spLocks noGrp="1"/>
          </p:cNvSpPr>
          <p:nvPr>
            <p:ph type="sldNum" sz="quarter" idx="12"/>
          </p:nvPr>
        </p:nvSpPr>
        <p:spPr/>
        <p:txBody>
          <a:bodyPr/>
          <a:lstStyle/>
          <a:p>
            <a:fld id="{8CCC26E8-F367-4435-8731-5CA7D49E7193}" type="slidenum">
              <a:rPr lang="en-IN" smtClean="0"/>
              <a:t>‹#›</a:t>
            </a:fld>
            <a:endParaRPr lang="en-IN"/>
          </a:p>
        </p:txBody>
      </p:sp>
    </p:spTree>
    <p:extLst>
      <p:ext uri="{BB962C8B-B14F-4D97-AF65-F5344CB8AC3E}">
        <p14:creationId xmlns:p14="http://schemas.microsoft.com/office/powerpoint/2010/main" val="145996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1FF721-9AAE-1CDB-F45F-98A07FC6DCB1}"/>
              </a:ext>
            </a:extLst>
          </p:cNvPr>
          <p:cNvSpPr>
            <a:spLocks noGrp="1"/>
          </p:cNvSpPr>
          <p:nvPr>
            <p:ph type="dt" sz="half" idx="10"/>
          </p:nvPr>
        </p:nvSpPr>
        <p:spPr/>
        <p:txBody>
          <a:bodyPr/>
          <a:lstStyle/>
          <a:p>
            <a:fld id="{B37A30FF-BADD-45C9-B639-61BD0BE63A31}" type="datetimeFigureOut">
              <a:rPr lang="en-IN" smtClean="0"/>
              <a:t>11-04-2025</a:t>
            </a:fld>
            <a:endParaRPr lang="en-IN"/>
          </a:p>
        </p:txBody>
      </p:sp>
      <p:sp>
        <p:nvSpPr>
          <p:cNvPr id="3" name="Footer Placeholder 2">
            <a:extLst>
              <a:ext uri="{FF2B5EF4-FFF2-40B4-BE49-F238E27FC236}">
                <a16:creationId xmlns:a16="http://schemas.microsoft.com/office/drawing/2014/main" id="{49A359AF-487A-E9D6-BAD3-9EC1576F35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A45556-64CD-FEAF-37C4-6505DD7C00C6}"/>
              </a:ext>
            </a:extLst>
          </p:cNvPr>
          <p:cNvSpPr>
            <a:spLocks noGrp="1"/>
          </p:cNvSpPr>
          <p:nvPr>
            <p:ph type="sldNum" sz="quarter" idx="12"/>
          </p:nvPr>
        </p:nvSpPr>
        <p:spPr/>
        <p:txBody>
          <a:bodyPr/>
          <a:lstStyle/>
          <a:p>
            <a:fld id="{8CCC26E8-F367-4435-8731-5CA7D49E7193}" type="slidenum">
              <a:rPr lang="en-IN" smtClean="0"/>
              <a:t>‹#›</a:t>
            </a:fld>
            <a:endParaRPr lang="en-IN"/>
          </a:p>
        </p:txBody>
      </p:sp>
    </p:spTree>
    <p:extLst>
      <p:ext uri="{BB962C8B-B14F-4D97-AF65-F5344CB8AC3E}">
        <p14:creationId xmlns:p14="http://schemas.microsoft.com/office/powerpoint/2010/main" val="237229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05032-21DB-4B1E-8B0A-E8EF026DFD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1018F74-FC04-0081-C941-2B46D3BA90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5ABA5C-2D64-FD53-4132-D33520E331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FC72E3-9021-4CDE-4342-407C9B45DBCB}"/>
              </a:ext>
            </a:extLst>
          </p:cNvPr>
          <p:cNvSpPr>
            <a:spLocks noGrp="1"/>
          </p:cNvSpPr>
          <p:nvPr>
            <p:ph type="dt" sz="half" idx="10"/>
          </p:nvPr>
        </p:nvSpPr>
        <p:spPr/>
        <p:txBody>
          <a:bodyPr/>
          <a:lstStyle/>
          <a:p>
            <a:fld id="{B37A30FF-BADD-45C9-B639-61BD0BE63A31}" type="datetimeFigureOut">
              <a:rPr lang="en-IN" smtClean="0"/>
              <a:t>11-04-2025</a:t>
            </a:fld>
            <a:endParaRPr lang="en-IN"/>
          </a:p>
        </p:txBody>
      </p:sp>
      <p:sp>
        <p:nvSpPr>
          <p:cNvPr id="6" name="Footer Placeholder 5">
            <a:extLst>
              <a:ext uri="{FF2B5EF4-FFF2-40B4-BE49-F238E27FC236}">
                <a16:creationId xmlns:a16="http://schemas.microsoft.com/office/drawing/2014/main" id="{923F3175-1584-AD1F-8211-89279A2DC7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AFBB8A-B680-AF42-1F10-B51955FE710A}"/>
              </a:ext>
            </a:extLst>
          </p:cNvPr>
          <p:cNvSpPr>
            <a:spLocks noGrp="1"/>
          </p:cNvSpPr>
          <p:nvPr>
            <p:ph type="sldNum" sz="quarter" idx="12"/>
          </p:nvPr>
        </p:nvSpPr>
        <p:spPr/>
        <p:txBody>
          <a:bodyPr/>
          <a:lstStyle/>
          <a:p>
            <a:fld id="{8CCC26E8-F367-4435-8731-5CA7D49E7193}" type="slidenum">
              <a:rPr lang="en-IN" smtClean="0"/>
              <a:t>‹#›</a:t>
            </a:fld>
            <a:endParaRPr lang="en-IN"/>
          </a:p>
        </p:txBody>
      </p:sp>
    </p:spTree>
    <p:extLst>
      <p:ext uri="{BB962C8B-B14F-4D97-AF65-F5344CB8AC3E}">
        <p14:creationId xmlns:p14="http://schemas.microsoft.com/office/powerpoint/2010/main" val="2186037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002E7-BA43-2E7C-800F-F5BDB7CECF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54CBA4-6646-C8A3-3D8F-C424185C44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CC6B55-E24E-6758-A43C-B0FDDC239C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D9A1B5-A949-9B2C-4D54-21FD5BAA8297}"/>
              </a:ext>
            </a:extLst>
          </p:cNvPr>
          <p:cNvSpPr>
            <a:spLocks noGrp="1"/>
          </p:cNvSpPr>
          <p:nvPr>
            <p:ph type="dt" sz="half" idx="10"/>
          </p:nvPr>
        </p:nvSpPr>
        <p:spPr/>
        <p:txBody>
          <a:bodyPr/>
          <a:lstStyle/>
          <a:p>
            <a:fld id="{B37A30FF-BADD-45C9-B639-61BD0BE63A31}" type="datetimeFigureOut">
              <a:rPr lang="en-IN" smtClean="0"/>
              <a:t>11-04-2025</a:t>
            </a:fld>
            <a:endParaRPr lang="en-IN"/>
          </a:p>
        </p:txBody>
      </p:sp>
      <p:sp>
        <p:nvSpPr>
          <p:cNvPr id="6" name="Footer Placeholder 5">
            <a:extLst>
              <a:ext uri="{FF2B5EF4-FFF2-40B4-BE49-F238E27FC236}">
                <a16:creationId xmlns:a16="http://schemas.microsoft.com/office/drawing/2014/main" id="{CF5AC714-6B41-A9FC-F1E2-10DAB4C40D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21CD9F-3DB0-39D4-FDC9-6F0E1D49C94B}"/>
              </a:ext>
            </a:extLst>
          </p:cNvPr>
          <p:cNvSpPr>
            <a:spLocks noGrp="1"/>
          </p:cNvSpPr>
          <p:nvPr>
            <p:ph type="sldNum" sz="quarter" idx="12"/>
          </p:nvPr>
        </p:nvSpPr>
        <p:spPr/>
        <p:txBody>
          <a:bodyPr/>
          <a:lstStyle/>
          <a:p>
            <a:fld id="{8CCC26E8-F367-4435-8731-5CA7D49E7193}" type="slidenum">
              <a:rPr lang="en-IN" smtClean="0"/>
              <a:t>‹#›</a:t>
            </a:fld>
            <a:endParaRPr lang="en-IN"/>
          </a:p>
        </p:txBody>
      </p:sp>
    </p:spTree>
    <p:extLst>
      <p:ext uri="{BB962C8B-B14F-4D97-AF65-F5344CB8AC3E}">
        <p14:creationId xmlns:p14="http://schemas.microsoft.com/office/powerpoint/2010/main" val="2244824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D3C46A-0D1D-60E9-709E-256A6FCE12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6D8BC0-56C1-DBB2-1621-F67F0D66B0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049F2E-93D8-407F-5F81-159FCFA397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7A30FF-BADD-45C9-B639-61BD0BE63A31}" type="datetimeFigureOut">
              <a:rPr lang="en-IN" smtClean="0"/>
              <a:t>11-04-2025</a:t>
            </a:fld>
            <a:endParaRPr lang="en-IN"/>
          </a:p>
        </p:txBody>
      </p:sp>
      <p:sp>
        <p:nvSpPr>
          <p:cNvPr id="5" name="Footer Placeholder 4">
            <a:extLst>
              <a:ext uri="{FF2B5EF4-FFF2-40B4-BE49-F238E27FC236}">
                <a16:creationId xmlns:a16="http://schemas.microsoft.com/office/drawing/2014/main" id="{DF74FB05-2C52-1562-2DAA-335FCDE63E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141420-293F-EC49-BD08-00AFF6DD50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C26E8-F367-4435-8731-5CA7D49E7193}" type="slidenum">
              <a:rPr lang="en-IN" smtClean="0"/>
              <a:t>‹#›</a:t>
            </a:fld>
            <a:endParaRPr lang="en-IN"/>
          </a:p>
        </p:txBody>
      </p:sp>
    </p:spTree>
    <p:extLst>
      <p:ext uri="{BB962C8B-B14F-4D97-AF65-F5344CB8AC3E}">
        <p14:creationId xmlns:p14="http://schemas.microsoft.com/office/powerpoint/2010/main" val="295004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20CCD-0780-A69B-5AA7-8245472D5FBA}"/>
              </a:ext>
            </a:extLst>
          </p:cNvPr>
          <p:cNvSpPr>
            <a:spLocks noGrp="1"/>
          </p:cNvSpPr>
          <p:nvPr>
            <p:ph type="title"/>
          </p:nvPr>
        </p:nvSpPr>
        <p:spPr>
          <a:xfrm>
            <a:off x="838200" y="116379"/>
            <a:ext cx="10515600" cy="1574310"/>
          </a:xfrm>
        </p:spPr>
        <p:txBody>
          <a:bodyPr>
            <a:normAutofit/>
          </a:bodyPr>
          <a:lstStyle/>
          <a:p>
            <a:pPr algn="ctr"/>
            <a:r>
              <a:rPr lang="en-IN" b="1" u="sng" dirty="0"/>
              <a:t>PROFIT ANALYTICS PROJECT</a:t>
            </a:r>
            <a:br>
              <a:rPr lang="en-IN" b="1" u="sng" dirty="0"/>
            </a:br>
            <a:r>
              <a:rPr lang="en-IN" sz="2400" b="1" u="sng" dirty="0" err="1"/>
              <a:t>Project</a:t>
            </a:r>
            <a:r>
              <a:rPr lang="en-IN" sz="2400" b="1" u="sng" dirty="0"/>
              <a:t> team ID-PTID-MAY-25-402</a:t>
            </a:r>
          </a:p>
        </p:txBody>
      </p:sp>
      <p:sp>
        <p:nvSpPr>
          <p:cNvPr id="3" name="Content Placeholder 2">
            <a:extLst>
              <a:ext uri="{FF2B5EF4-FFF2-40B4-BE49-F238E27FC236}">
                <a16:creationId xmlns:a16="http://schemas.microsoft.com/office/drawing/2014/main" id="{41C7EF20-21AC-EDD7-1FC0-638EC44CF15F}"/>
              </a:ext>
            </a:extLst>
          </p:cNvPr>
          <p:cNvSpPr>
            <a:spLocks noGrp="1"/>
          </p:cNvSpPr>
          <p:nvPr>
            <p:ph idx="1"/>
          </p:nvPr>
        </p:nvSpPr>
        <p:spPr/>
        <p:txBody>
          <a:bodyPr>
            <a:normAutofit/>
          </a:bodyPr>
          <a:lstStyle/>
          <a:p>
            <a:pPr marL="0" indent="0">
              <a:buNone/>
            </a:pPr>
            <a:r>
              <a:rPr lang="en-US" b="1" u="sng" dirty="0"/>
              <a:t>About Dataset</a:t>
            </a:r>
            <a:r>
              <a:rPr lang="en-US" dirty="0"/>
              <a:t>:</a:t>
            </a:r>
          </a:p>
          <a:p>
            <a:pPr marL="0" indent="0">
              <a:buNone/>
            </a:pPr>
            <a:endParaRPr lang="en-US" dirty="0"/>
          </a:p>
          <a:p>
            <a:pPr marL="0" indent="0">
              <a:buNone/>
            </a:pPr>
            <a:r>
              <a:rPr lang="en-US" sz="2200" dirty="0"/>
              <a:t>Project Profit Analysis helps organizations evaluate and optimize their financial performance by analyzing key cost components such as R&amp;D spending, administration, and marketing. By applying predictive models to these factors, businesses can estimate profits, identify inefficiencies, and develop strategies to boost return on investment. This kind of analysis is essential for informed budgeting, resource allocation, and long-term planning.</a:t>
            </a:r>
          </a:p>
          <a:p>
            <a:pPr marL="0" indent="0">
              <a:buNone/>
            </a:pPr>
            <a:r>
              <a:rPr lang="en-US" sz="2200" dirty="0"/>
              <a:t>This particular dataset holds 17 columns and 78 records. The key columns include information such as R&amp;D Spend, Administration Cost, Marketing Spend, State, as well as Profit, Predicted Profit, Observation number, and Residuals. The dataset also contains supplementary regression output, which includes statistical summaries and may support model validation and performance evaluation.</a:t>
            </a:r>
            <a:endParaRPr lang="en-IN" sz="2200" dirty="0"/>
          </a:p>
        </p:txBody>
      </p:sp>
    </p:spTree>
    <p:extLst>
      <p:ext uri="{BB962C8B-B14F-4D97-AF65-F5344CB8AC3E}">
        <p14:creationId xmlns:p14="http://schemas.microsoft.com/office/powerpoint/2010/main" val="4130737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CF359-7C8C-07D8-11F7-05DE2B5BAE7F}"/>
              </a:ext>
            </a:extLst>
          </p:cNvPr>
          <p:cNvSpPr>
            <a:spLocks noGrp="1"/>
          </p:cNvSpPr>
          <p:nvPr>
            <p:ph type="title"/>
          </p:nvPr>
        </p:nvSpPr>
        <p:spPr>
          <a:xfrm>
            <a:off x="1064029" y="58190"/>
            <a:ext cx="9177252" cy="349134"/>
          </a:xfrm>
        </p:spPr>
        <p:txBody>
          <a:bodyPr>
            <a:normAutofit fontScale="90000"/>
          </a:bodyPr>
          <a:lstStyle/>
          <a:p>
            <a:pPr algn="ctr"/>
            <a:r>
              <a:rPr lang="en-IN" b="1" u="sng" dirty="0"/>
              <a:t>PROFIT ANALIYSIS DASHBOARD</a:t>
            </a:r>
          </a:p>
        </p:txBody>
      </p:sp>
      <p:pic>
        <p:nvPicPr>
          <p:cNvPr id="5" name="Content Placeholder 4">
            <a:extLst>
              <a:ext uri="{FF2B5EF4-FFF2-40B4-BE49-F238E27FC236}">
                <a16:creationId xmlns:a16="http://schemas.microsoft.com/office/drawing/2014/main" id="{68FAD4AF-1E95-C4C2-9729-19BAC9A266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1" y="490451"/>
            <a:ext cx="12028516" cy="6309359"/>
          </a:xfrm>
        </p:spPr>
      </p:pic>
    </p:spTree>
    <p:extLst>
      <p:ext uri="{BB962C8B-B14F-4D97-AF65-F5344CB8AC3E}">
        <p14:creationId xmlns:p14="http://schemas.microsoft.com/office/powerpoint/2010/main" val="592796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D85DE-488C-170B-BD10-9E45BF9B56F2}"/>
              </a:ext>
            </a:extLst>
          </p:cNvPr>
          <p:cNvSpPr>
            <a:spLocks noGrp="1"/>
          </p:cNvSpPr>
          <p:nvPr>
            <p:ph type="title"/>
          </p:nvPr>
        </p:nvSpPr>
        <p:spPr>
          <a:xfrm>
            <a:off x="838200" y="1"/>
            <a:ext cx="10515600" cy="872835"/>
          </a:xfrm>
        </p:spPr>
        <p:txBody>
          <a:bodyPr/>
          <a:lstStyle/>
          <a:p>
            <a:pPr algn="ctr"/>
            <a:r>
              <a:rPr lang="en-IN" b="1" u="sng" dirty="0"/>
              <a:t>PREDICTED PROFIT BY STATE</a:t>
            </a:r>
          </a:p>
        </p:txBody>
      </p:sp>
      <p:pic>
        <p:nvPicPr>
          <p:cNvPr id="7" name="Content Placeholder 6">
            <a:extLst>
              <a:ext uri="{FF2B5EF4-FFF2-40B4-BE49-F238E27FC236}">
                <a16:creationId xmlns:a16="http://schemas.microsoft.com/office/drawing/2014/main" id="{6164A2A6-A4BF-616D-55DD-12357987C5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828" y="1102831"/>
            <a:ext cx="8312726" cy="2762588"/>
          </a:xfrm>
        </p:spPr>
      </p:pic>
      <p:sp>
        <p:nvSpPr>
          <p:cNvPr id="9" name="TextBox 8">
            <a:extLst>
              <a:ext uri="{FF2B5EF4-FFF2-40B4-BE49-F238E27FC236}">
                <a16:creationId xmlns:a16="http://schemas.microsoft.com/office/drawing/2014/main" id="{9A360CD2-93A4-CDD9-EA37-F23A32D6A302}"/>
              </a:ext>
            </a:extLst>
          </p:cNvPr>
          <p:cNvSpPr txBox="1"/>
          <p:nvPr/>
        </p:nvSpPr>
        <p:spPr>
          <a:xfrm>
            <a:off x="565265" y="4262439"/>
            <a:ext cx="9301942" cy="1846659"/>
          </a:xfrm>
          <a:prstGeom prst="rect">
            <a:avLst/>
          </a:prstGeom>
          <a:noFill/>
        </p:spPr>
        <p:txBody>
          <a:bodyPr wrap="square">
            <a:spAutoFit/>
          </a:bodyPr>
          <a:lstStyle/>
          <a:p>
            <a:r>
              <a:rPr lang="en-IN" sz="2400" b="1" u="sng" dirty="0"/>
              <a:t>Profit Overview</a:t>
            </a:r>
            <a:r>
              <a:rPr lang="en-IN" b="1" dirty="0"/>
              <a:t>:</a:t>
            </a:r>
          </a:p>
          <a:p>
            <a:endParaRPr lang="en-IN" b="1" dirty="0"/>
          </a:p>
          <a:p>
            <a:r>
              <a:rPr lang="en-IN" dirty="0"/>
              <a:t>The visual compares the predicted profit and actual profit for the state of New York. Both values are closely aligned, with predicted profit slightly exceeding actual profit—approximately 1.935K vs 1.934K (in thousands). This indicates a high accuracy in the predictive model for this state, suggesting that project profitability in New York is being effectively forecasted.</a:t>
            </a:r>
          </a:p>
        </p:txBody>
      </p:sp>
    </p:spTree>
    <p:extLst>
      <p:ext uri="{BB962C8B-B14F-4D97-AF65-F5344CB8AC3E}">
        <p14:creationId xmlns:p14="http://schemas.microsoft.com/office/powerpoint/2010/main" val="255115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DB98-037D-60F6-1118-430F822843F3}"/>
              </a:ext>
            </a:extLst>
          </p:cNvPr>
          <p:cNvSpPr>
            <a:spLocks noGrp="1"/>
          </p:cNvSpPr>
          <p:nvPr>
            <p:ph type="title"/>
          </p:nvPr>
        </p:nvSpPr>
        <p:spPr>
          <a:xfrm>
            <a:off x="349135" y="-348792"/>
            <a:ext cx="11842866" cy="1734531"/>
          </a:xfrm>
        </p:spPr>
        <p:txBody>
          <a:bodyPr>
            <a:normAutofit/>
          </a:bodyPr>
          <a:lstStyle/>
          <a:p>
            <a:r>
              <a:rPr lang="en-IN" sz="3600" b="1" u="sng" dirty="0"/>
              <a:t>ACTUAL vs PREDICTED PROFIT BY MARKETING  SPEND IN STATE</a:t>
            </a:r>
          </a:p>
        </p:txBody>
      </p:sp>
      <p:pic>
        <p:nvPicPr>
          <p:cNvPr id="5" name="Content Placeholder 4">
            <a:extLst>
              <a:ext uri="{FF2B5EF4-FFF2-40B4-BE49-F238E27FC236}">
                <a16:creationId xmlns:a16="http://schemas.microsoft.com/office/drawing/2014/main" id="{93C3B1C8-FD73-B886-C14A-3F770633D7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0135" y="1010511"/>
            <a:ext cx="7791696" cy="3287168"/>
          </a:xfrm>
        </p:spPr>
      </p:pic>
      <p:sp>
        <p:nvSpPr>
          <p:cNvPr id="7" name="TextBox 6">
            <a:extLst>
              <a:ext uri="{FF2B5EF4-FFF2-40B4-BE49-F238E27FC236}">
                <a16:creationId xmlns:a16="http://schemas.microsoft.com/office/drawing/2014/main" id="{E2FF9C26-2CB4-9B75-095E-F6BB280DD3AA}"/>
              </a:ext>
            </a:extLst>
          </p:cNvPr>
          <p:cNvSpPr txBox="1"/>
          <p:nvPr/>
        </p:nvSpPr>
        <p:spPr>
          <a:xfrm rot="10800000" flipV="1">
            <a:off x="241067" y="4718045"/>
            <a:ext cx="11504816" cy="1200329"/>
          </a:xfrm>
          <a:prstGeom prst="rect">
            <a:avLst/>
          </a:prstGeom>
          <a:noFill/>
        </p:spPr>
        <p:txBody>
          <a:bodyPr wrap="square">
            <a:spAutoFit/>
          </a:bodyPr>
          <a:lstStyle/>
          <a:p>
            <a:r>
              <a:rPr lang="en-IN" dirty="0"/>
              <a:t>This chart compares actual vs. predicted profits by marketing spend across different states. It uses a donut chart to visually represent profit distribution, with values ranging from 96.48K to 192.26K. The highest marketing spend (471,784.1) correlates with the highest predicted profit. One state has zero marketing spend, indicating no investment in that area. The chart highlights how marketing spend influences profit outcomes across regions.</a:t>
            </a:r>
          </a:p>
        </p:txBody>
      </p:sp>
    </p:spTree>
    <p:extLst>
      <p:ext uri="{BB962C8B-B14F-4D97-AF65-F5344CB8AC3E}">
        <p14:creationId xmlns:p14="http://schemas.microsoft.com/office/powerpoint/2010/main" val="1362583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18EB-6F87-4641-70AA-41733AD73752}"/>
              </a:ext>
            </a:extLst>
          </p:cNvPr>
          <p:cNvSpPr>
            <a:spLocks noGrp="1"/>
          </p:cNvSpPr>
          <p:nvPr>
            <p:ph type="title"/>
          </p:nvPr>
        </p:nvSpPr>
        <p:spPr>
          <a:xfrm>
            <a:off x="141316" y="113122"/>
            <a:ext cx="11934420" cy="1018094"/>
          </a:xfrm>
        </p:spPr>
        <p:txBody>
          <a:bodyPr>
            <a:normAutofit/>
          </a:bodyPr>
          <a:lstStyle/>
          <a:p>
            <a:r>
              <a:rPr lang="en-IN" b="1" u="sng" dirty="0"/>
              <a:t>ACTUAL vs PREDICTED PROFIT BY RD SPEND IN STATE</a:t>
            </a:r>
            <a:endParaRPr lang="en-IN" dirty="0"/>
          </a:p>
        </p:txBody>
      </p:sp>
      <p:pic>
        <p:nvPicPr>
          <p:cNvPr id="5" name="Content Placeholder 4">
            <a:extLst>
              <a:ext uri="{FF2B5EF4-FFF2-40B4-BE49-F238E27FC236}">
                <a16:creationId xmlns:a16="http://schemas.microsoft.com/office/drawing/2014/main" id="{16B4DDEE-6EFA-172A-42C5-BC6AB023AA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440" y="1376313"/>
            <a:ext cx="8804108" cy="2667786"/>
          </a:xfrm>
        </p:spPr>
      </p:pic>
      <p:sp>
        <p:nvSpPr>
          <p:cNvPr id="7" name="TextBox 6">
            <a:extLst>
              <a:ext uri="{FF2B5EF4-FFF2-40B4-BE49-F238E27FC236}">
                <a16:creationId xmlns:a16="http://schemas.microsoft.com/office/drawing/2014/main" id="{2AD6952B-9E21-ECB8-AE19-868A981C6236}"/>
              </a:ext>
            </a:extLst>
          </p:cNvPr>
          <p:cNvSpPr txBox="1"/>
          <p:nvPr/>
        </p:nvSpPr>
        <p:spPr>
          <a:xfrm rot="10800000" flipV="1">
            <a:off x="603316" y="4243255"/>
            <a:ext cx="10133814" cy="2031325"/>
          </a:xfrm>
          <a:prstGeom prst="rect">
            <a:avLst/>
          </a:prstGeom>
          <a:noFill/>
        </p:spPr>
        <p:txBody>
          <a:bodyPr wrap="square">
            <a:spAutoFit/>
          </a:bodyPr>
          <a:lstStyle/>
          <a:p>
            <a:endParaRPr lang="en-IN" dirty="0"/>
          </a:p>
          <a:p>
            <a:endParaRPr lang="en-IN" dirty="0"/>
          </a:p>
          <a:p>
            <a:r>
              <a:rPr lang="en-IN" dirty="0"/>
              <a:t> It contains a donut chart comparing actual and predicted profits as a percentage of RD (Research &amp; Development) spending across different states. The chart includes data labels with profit values and percentages, as well as a legend indicating actual and predicted spend using different </a:t>
            </a:r>
            <a:r>
              <a:rPr lang="en-IN" dirty="0" err="1"/>
              <a:t>colored</a:t>
            </a:r>
            <a:r>
              <a:rPr lang="en-IN" dirty="0"/>
              <a:t> dots. The slide appears to be part of a business or financial presentation </a:t>
            </a:r>
            <a:r>
              <a:rPr lang="en-IN" dirty="0" err="1"/>
              <a:t>analyzing</a:t>
            </a:r>
            <a:r>
              <a:rPr lang="en-IN" dirty="0"/>
              <a:t> the relationship between RD spend and profit outcomes.</a:t>
            </a:r>
          </a:p>
        </p:txBody>
      </p:sp>
    </p:spTree>
    <p:extLst>
      <p:ext uri="{BB962C8B-B14F-4D97-AF65-F5344CB8AC3E}">
        <p14:creationId xmlns:p14="http://schemas.microsoft.com/office/powerpoint/2010/main" val="3380599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78AB7-B4F2-7977-54B4-5E6BF7D0036F}"/>
              </a:ext>
            </a:extLst>
          </p:cNvPr>
          <p:cNvSpPr>
            <a:spLocks noGrp="1"/>
          </p:cNvSpPr>
          <p:nvPr>
            <p:ph type="title"/>
          </p:nvPr>
        </p:nvSpPr>
        <p:spPr>
          <a:xfrm>
            <a:off x="320511" y="235669"/>
            <a:ext cx="11792932" cy="603317"/>
          </a:xfrm>
        </p:spPr>
        <p:txBody>
          <a:bodyPr>
            <a:normAutofit/>
          </a:bodyPr>
          <a:lstStyle/>
          <a:p>
            <a:r>
              <a:rPr lang="en-IN" sz="3600" b="1" u="sng" dirty="0"/>
              <a:t>ACTUAL vs PREDICTED PROFIT BY ADMINISTRATION IN STATE</a:t>
            </a:r>
            <a:endParaRPr lang="en-IN" sz="3600" dirty="0"/>
          </a:p>
        </p:txBody>
      </p:sp>
      <p:pic>
        <p:nvPicPr>
          <p:cNvPr id="5" name="Content Placeholder 4">
            <a:extLst>
              <a:ext uri="{FF2B5EF4-FFF2-40B4-BE49-F238E27FC236}">
                <a16:creationId xmlns:a16="http://schemas.microsoft.com/office/drawing/2014/main" id="{18DB7449-4FAA-A8C6-D123-C5AEE7379A3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48752" t="43951" r="15942" b="30147"/>
          <a:stretch/>
        </p:blipFill>
        <p:spPr>
          <a:xfrm>
            <a:off x="595460" y="974472"/>
            <a:ext cx="6238973" cy="2514550"/>
          </a:xfrm>
        </p:spPr>
      </p:pic>
      <p:sp>
        <p:nvSpPr>
          <p:cNvPr id="7" name="TextBox 6">
            <a:extLst>
              <a:ext uri="{FF2B5EF4-FFF2-40B4-BE49-F238E27FC236}">
                <a16:creationId xmlns:a16="http://schemas.microsoft.com/office/drawing/2014/main" id="{A7219025-F412-702F-0BFA-0B71B6BB7B55}"/>
              </a:ext>
            </a:extLst>
          </p:cNvPr>
          <p:cNvSpPr txBox="1"/>
          <p:nvPr/>
        </p:nvSpPr>
        <p:spPr>
          <a:xfrm>
            <a:off x="0" y="3624508"/>
            <a:ext cx="11197472" cy="2862322"/>
          </a:xfrm>
          <a:prstGeom prst="rect">
            <a:avLst/>
          </a:prstGeom>
          <a:noFill/>
        </p:spPr>
        <p:txBody>
          <a:bodyPr wrap="square">
            <a:spAutoFit/>
          </a:bodyPr>
          <a:lstStyle/>
          <a:p>
            <a:r>
              <a:rPr lang="en-IN" dirty="0"/>
              <a:t> It visually compares the actual profits versus predicted profits across various administrative spending levels. The chart includes values in thousands (K) and percentages, showing how each administration data point contributes to the total.</a:t>
            </a:r>
          </a:p>
          <a:p>
            <a:r>
              <a:rPr lang="en-IN" b="1" dirty="0"/>
              <a:t>Examples:</a:t>
            </a:r>
          </a:p>
          <a:p>
            <a:r>
              <a:rPr lang="en-IN" dirty="0"/>
              <a:t>192.26K (9.94%) </a:t>
            </a:r>
          </a:p>
          <a:p>
            <a:r>
              <a:rPr lang="en-IN" dirty="0"/>
              <a:t>182.9K (9.46%)</a:t>
            </a:r>
          </a:p>
          <a:p>
            <a:r>
              <a:rPr lang="en-IN" dirty="0"/>
              <a:t>156.99K (8.12%)</a:t>
            </a:r>
          </a:p>
          <a:p>
            <a:endParaRPr lang="en-IN" dirty="0"/>
          </a:p>
          <a:p>
            <a:r>
              <a:rPr lang="en-IN" dirty="0"/>
              <a:t>On the right, a legend maps </a:t>
            </a:r>
            <a:r>
              <a:rPr lang="en-IN" dirty="0" err="1"/>
              <a:t>colors</a:t>
            </a:r>
            <a:r>
              <a:rPr lang="en-IN" dirty="0"/>
              <a:t> to specific administration spending values like 136897.8, 118671.85, 99814.71, etc. This helps link profit contributions to their respective administration figures.</a:t>
            </a:r>
          </a:p>
        </p:txBody>
      </p:sp>
    </p:spTree>
    <p:extLst>
      <p:ext uri="{BB962C8B-B14F-4D97-AF65-F5344CB8AC3E}">
        <p14:creationId xmlns:p14="http://schemas.microsoft.com/office/powerpoint/2010/main" val="719503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876CC-16A9-BEA7-7327-F49162B6BD53}"/>
              </a:ext>
            </a:extLst>
          </p:cNvPr>
          <p:cNvSpPr>
            <a:spLocks noGrp="1"/>
          </p:cNvSpPr>
          <p:nvPr>
            <p:ph type="title"/>
          </p:nvPr>
        </p:nvSpPr>
        <p:spPr>
          <a:xfrm>
            <a:off x="0" y="424206"/>
            <a:ext cx="12047456" cy="443060"/>
          </a:xfrm>
        </p:spPr>
        <p:txBody>
          <a:bodyPr>
            <a:normAutofit fontScale="90000"/>
          </a:bodyPr>
          <a:lstStyle/>
          <a:p>
            <a:r>
              <a:rPr lang="en-IN" sz="4000" b="1" u="sng" dirty="0"/>
              <a:t>SPEND vs PROFIT </a:t>
            </a:r>
            <a:r>
              <a:rPr lang="en-IN" sz="4000" b="1" u="sng" dirty="0" err="1"/>
              <a:t>ANALYSIS:Administration</a:t>
            </a:r>
            <a:r>
              <a:rPr lang="en-IN" sz="4000" b="1" u="sng" dirty="0"/>
              <a:t>, </a:t>
            </a:r>
            <a:r>
              <a:rPr lang="en-IN" sz="4000" b="1" u="sng" dirty="0" err="1"/>
              <a:t>Marketing,R&amp;D</a:t>
            </a:r>
            <a:endParaRPr lang="en-IN" sz="4000" b="1" u="sng" dirty="0"/>
          </a:p>
        </p:txBody>
      </p:sp>
      <p:pic>
        <p:nvPicPr>
          <p:cNvPr id="5" name="Content Placeholder 4">
            <a:extLst>
              <a:ext uri="{FF2B5EF4-FFF2-40B4-BE49-F238E27FC236}">
                <a16:creationId xmlns:a16="http://schemas.microsoft.com/office/drawing/2014/main" id="{91C64B4D-B02D-A486-9803-AB3A88B789B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48146" t="70655" r="16479" b="8150"/>
          <a:stretch/>
        </p:blipFill>
        <p:spPr>
          <a:xfrm>
            <a:off x="697587" y="1266565"/>
            <a:ext cx="7475456" cy="3110846"/>
          </a:xfrm>
        </p:spPr>
      </p:pic>
      <p:sp>
        <p:nvSpPr>
          <p:cNvPr id="7" name="TextBox 6">
            <a:extLst>
              <a:ext uri="{FF2B5EF4-FFF2-40B4-BE49-F238E27FC236}">
                <a16:creationId xmlns:a16="http://schemas.microsoft.com/office/drawing/2014/main" id="{76942515-EFC3-9C84-EE4D-30387385C207}"/>
              </a:ext>
            </a:extLst>
          </p:cNvPr>
          <p:cNvSpPr txBox="1"/>
          <p:nvPr/>
        </p:nvSpPr>
        <p:spPr>
          <a:xfrm>
            <a:off x="612745" y="4583858"/>
            <a:ext cx="8880048" cy="1754326"/>
          </a:xfrm>
          <a:prstGeom prst="rect">
            <a:avLst/>
          </a:prstGeom>
          <a:noFill/>
        </p:spPr>
        <p:txBody>
          <a:bodyPr wrap="square">
            <a:spAutoFit/>
          </a:bodyPr>
          <a:lstStyle/>
          <a:p>
            <a:r>
              <a:rPr lang="en-IN" dirty="0"/>
              <a:t> The chart visualizes the total profit, which is marked at 1.93M on a scale ranging from 0.00M to 3.87M. The needle pointing to 1.93M suggests the current or achieved profit relative to a higher potential target.</a:t>
            </a:r>
          </a:p>
          <a:p>
            <a:endParaRPr lang="en-IN" dirty="0"/>
          </a:p>
          <a:p>
            <a:r>
              <a:rPr lang="en-IN" dirty="0"/>
              <a:t> The chart effectively highlights the performance or ROI from combined departmental spending.</a:t>
            </a:r>
          </a:p>
        </p:txBody>
      </p:sp>
    </p:spTree>
    <p:extLst>
      <p:ext uri="{BB962C8B-B14F-4D97-AF65-F5344CB8AC3E}">
        <p14:creationId xmlns:p14="http://schemas.microsoft.com/office/powerpoint/2010/main" val="897800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30ED-ED8E-712B-05F2-35438C1AB400}"/>
              </a:ext>
            </a:extLst>
          </p:cNvPr>
          <p:cNvSpPr>
            <a:spLocks noGrp="1"/>
          </p:cNvSpPr>
          <p:nvPr>
            <p:ph type="title"/>
          </p:nvPr>
        </p:nvSpPr>
        <p:spPr>
          <a:xfrm>
            <a:off x="537328" y="0"/>
            <a:ext cx="10816472" cy="1206632"/>
          </a:xfrm>
        </p:spPr>
        <p:txBody>
          <a:bodyPr>
            <a:normAutofit/>
          </a:bodyPr>
          <a:lstStyle/>
          <a:p>
            <a:r>
              <a:rPr lang="en-IN" b="1" u="sng" dirty="0"/>
              <a:t>TOTAL PROFIT OF OVERALL DATA</a:t>
            </a:r>
          </a:p>
        </p:txBody>
      </p:sp>
      <p:pic>
        <p:nvPicPr>
          <p:cNvPr id="7" name="Content Placeholder 6">
            <a:extLst>
              <a:ext uri="{FF2B5EF4-FFF2-40B4-BE49-F238E27FC236}">
                <a16:creationId xmlns:a16="http://schemas.microsoft.com/office/drawing/2014/main" id="{5C51DF36-B810-87BB-7B20-44D1EA9BF12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4399" t="27153" r="42832" b="19120"/>
          <a:stretch/>
        </p:blipFill>
        <p:spPr>
          <a:xfrm>
            <a:off x="838201" y="1055802"/>
            <a:ext cx="6005660" cy="2428463"/>
          </a:xfrm>
        </p:spPr>
      </p:pic>
      <p:sp>
        <p:nvSpPr>
          <p:cNvPr id="9" name="TextBox 8">
            <a:extLst>
              <a:ext uri="{FF2B5EF4-FFF2-40B4-BE49-F238E27FC236}">
                <a16:creationId xmlns:a16="http://schemas.microsoft.com/office/drawing/2014/main" id="{A4C9D31B-47D9-F4BF-E6FC-6C202C04AEB5}"/>
              </a:ext>
            </a:extLst>
          </p:cNvPr>
          <p:cNvSpPr txBox="1"/>
          <p:nvPr/>
        </p:nvSpPr>
        <p:spPr>
          <a:xfrm>
            <a:off x="433634" y="3650606"/>
            <a:ext cx="9407951" cy="3139321"/>
          </a:xfrm>
          <a:prstGeom prst="rect">
            <a:avLst/>
          </a:prstGeom>
          <a:noFill/>
        </p:spPr>
        <p:txBody>
          <a:bodyPr wrap="square">
            <a:spAutoFit/>
          </a:bodyPr>
          <a:lstStyle/>
          <a:p>
            <a:r>
              <a:rPr lang="en-IN" dirty="0"/>
              <a:t> </a:t>
            </a:r>
            <a:r>
              <a:rPr lang="en-IN" b="1" u="sng" dirty="0"/>
              <a:t>The table includes financial metrics such as:</a:t>
            </a:r>
          </a:p>
          <a:p>
            <a:r>
              <a:rPr lang="en-IN" dirty="0"/>
              <a:t>Administration</a:t>
            </a:r>
          </a:p>
          <a:p>
            <a:r>
              <a:rPr lang="en-IN" dirty="0"/>
              <a:t>Marketing Spend</a:t>
            </a:r>
          </a:p>
          <a:p>
            <a:r>
              <a:rPr lang="en-IN" dirty="0"/>
              <a:t>R&amp;D Spend</a:t>
            </a:r>
          </a:p>
          <a:p>
            <a:r>
              <a:rPr lang="en-IN" dirty="0" err="1"/>
              <a:t>ProfitPredicted</a:t>
            </a:r>
            <a:r>
              <a:rPr lang="en-IN" dirty="0"/>
              <a:t> Profit</a:t>
            </a:r>
          </a:p>
          <a:p>
            <a:r>
              <a:rPr lang="en-IN" dirty="0"/>
              <a:t>Residuals (difference between actual and predicted profit)</a:t>
            </a:r>
          </a:p>
          <a:p>
            <a:endParaRPr lang="en-IN" dirty="0"/>
          </a:p>
          <a:p>
            <a:r>
              <a:rPr lang="en-IN" b="1" u="sng" dirty="0"/>
              <a:t>The total values at the bottom show:</a:t>
            </a:r>
          </a:p>
          <a:p>
            <a:r>
              <a:rPr lang="en-IN" dirty="0"/>
              <a:t>Total Profit: ₹56,00,631.96</a:t>
            </a:r>
          </a:p>
          <a:p>
            <a:r>
              <a:rPr lang="en-IN" dirty="0"/>
              <a:t>Total Predicted Profit: ₹56,00,631.96</a:t>
            </a:r>
          </a:p>
          <a:p>
            <a:r>
              <a:rPr lang="en-IN" dirty="0"/>
              <a:t>Total Residuals: 0.00</a:t>
            </a:r>
          </a:p>
        </p:txBody>
      </p:sp>
    </p:spTree>
    <p:extLst>
      <p:ext uri="{BB962C8B-B14F-4D97-AF65-F5344CB8AC3E}">
        <p14:creationId xmlns:p14="http://schemas.microsoft.com/office/powerpoint/2010/main" val="4095131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224F1-F7C8-7387-4B23-1EE16E8D14FF}"/>
              </a:ext>
            </a:extLst>
          </p:cNvPr>
          <p:cNvSpPr>
            <a:spLocks noGrp="1"/>
          </p:cNvSpPr>
          <p:nvPr>
            <p:ph type="title"/>
          </p:nvPr>
        </p:nvSpPr>
        <p:spPr>
          <a:xfrm>
            <a:off x="75414" y="1"/>
            <a:ext cx="11278386" cy="961533"/>
          </a:xfrm>
        </p:spPr>
        <p:txBody>
          <a:bodyPr/>
          <a:lstStyle/>
          <a:p>
            <a:pPr algn="ctr"/>
            <a:r>
              <a:rPr lang="en-IN" b="1" u="sng" dirty="0"/>
              <a:t> ACTIONABLE RECOMMENDTIONS</a:t>
            </a:r>
          </a:p>
        </p:txBody>
      </p:sp>
      <p:sp>
        <p:nvSpPr>
          <p:cNvPr id="3" name="Content Placeholder 2">
            <a:extLst>
              <a:ext uri="{FF2B5EF4-FFF2-40B4-BE49-F238E27FC236}">
                <a16:creationId xmlns:a16="http://schemas.microsoft.com/office/drawing/2014/main" id="{C040D0BD-9428-AD3F-A355-291412685A31}"/>
              </a:ext>
            </a:extLst>
          </p:cNvPr>
          <p:cNvSpPr>
            <a:spLocks noGrp="1"/>
          </p:cNvSpPr>
          <p:nvPr>
            <p:ph idx="1"/>
          </p:nvPr>
        </p:nvSpPr>
        <p:spPr>
          <a:xfrm>
            <a:off x="75414" y="1131216"/>
            <a:ext cx="12116586" cy="5797485"/>
          </a:xfrm>
        </p:spPr>
        <p:txBody>
          <a:bodyPr>
            <a:normAutofit fontScale="55000" lnSpcReduction="20000"/>
          </a:bodyPr>
          <a:lstStyle/>
          <a:p>
            <a:r>
              <a:rPr lang="en-US" dirty="0"/>
              <a:t>This Profit Analysis Dashboard provides a strong overview of how Administration, Marketing, and R&amp;D spending impacts profit across different states. Based on the visual insights, here are actionable recommendations:-</a:t>
            </a:r>
          </a:p>
          <a:p>
            <a:r>
              <a:rPr lang="en-US" b="1" u="sng" dirty="0"/>
              <a:t>1. Optimize R&amp;D Spending</a:t>
            </a:r>
          </a:p>
          <a:p>
            <a:r>
              <a:rPr lang="en-US" dirty="0"/>
              <a:t>The highest profit contributors are linked to R&amp;D spend above 150K, particularly at 165,349.2 and 144,372.41.</a:t>
            </a:r>
          </a:p>
          <a:p>
            <a:r>
              <a:rPr lang="en-US" dirty="0"/>
              <a:t>Recommendation: Focus on maintaining or increasing R&amp;D investment in these ranges to boost profitability further.</a:t>
            </a:r>
          </a:p>
          <a:p>
            <a:r>
              <a:rPr lang="en-US" b="1" u="sng" dirty="0"/>
              <a:t>2. Improve Administrative Efficiency</a:t>
            </a:r>
          </a:p>
          <a:p>
            <a:r>
              <a:rPr lang="en-US" dirty="0"/>
              <a:t>Administrative costs like 136,897.8 and 118,671.85 yield high predicted profits, but lower ranges show declining returns.</a:t>
            </a:r>
          </a:p>
          <a:p>
            <a:r>
              <a:rPr lang="en-US" dirty="0"/>
              <a:t>Recommendation: Conduct a cost-benefit analysis for administrative expenses to identify overspending areas with low ROI.</a:t>
            </a:r>
          </a:p>
          <a:p>
            <a:r>
              <a:rPr lang="en-US" b="1" u="sng" dirty="0"/>
              <a:t>3. Refine Marketing Strategy</a:t>
            </a:r>
          </a:p>
          <a:p>
            <a:r>
              <a:rPr lang="en-US" dirty="0"/>
              <a:t>Profit doesn’t increase linearly with marketing spend. For example, Marketing Spend = 0 still shows notable predicted profit (158.45K).</a:t>
            </a:r>
          </a:p>
          <a:p>
            <a:r>
              <a:rPr lang="en-US" dirty="0"/>
              <a:t>Recommendation: Re-evaluate campaigns and redirect marketing budget to only the most effective channels.</a:t>
            </a:r>
          </a:p>
          <a:p>
            <a:r>
              <a:rPr lang="en-US" b="1" u="sng" dirty="0"/>
              <a:t>4. Target High-Profit States </a:t>
            </a:r>
          </a:p>
          <a:p>
            <a:r>
              <a:rPr lang="en-US" dirty="0"/>
              <a:t>New York alone shows high predicted and actual profits (~1.935M).</a:t>
            </a:r>
          </a:p>
          <a:p>
            <a:r>
              <a:rPr lang="en-US" dirty="0"/>
              <a:t>Recommendation: Scale successful strategies used in New York to underperforming states (like Florida and California, if shown in full data).</a:t>
            </a:r>
          </a:p>
          <a:p>
            <a:r>
              <a:rPr lang="en-US" b="1" u="sng" dirty="0"/>
              <a:t>5. Narrow the Prediction Gap</a:t>
            </a:r>
          </a:p>
          <a:p>
            <a:r>
              <a:rPr lang="en-US" dirty="0"/>
              <a:t>Residuals indicate discrepancies between actual and predicted profits. Some data points show high residuals.</a:t>
            </a:r>
          </a:p>
          <a:p>
            <a:r>
              <a:rPr lang="en-US" dirty="0"/>
              <a:t>Recommendation: Enhance the prediction model by refining features or including more variables for better accuracy.</a:t>
            </a:r>
          </a:p>
          <a:p>
            <a:r>
              <a:rPr lang="en-US" b="1" u="sng" dirty="0"/>
              <a:t>6. Monitor Overall Profit Growth</a:t>
            </a:r>
          </a:p>
          <a:p>
            <a:r>
              <a:rPr lang="en-US" dirty="0"/>
              <a:t>The gauge shows current profit at 1.93M, halfway to the goal of 3.87M.</a:t>
            </a:r>
          </a:p>
          <a:p>
            <a:r>
              <a:rPr lang="en-US" dirty="0"/>
              <a:t>Recommendation: Set quarterly targets to bridge the gap and align departmental spending with those targets.</a:t>
            </a:r>
            <a:endParaRPr lang="en-IN" dirty="0"/>
          </a:p>
        </p:txBody>
      </p:sp>
    </p:spTree>
    <p:extLst>
      <p:ext uri="{BB962C8B-B14F-4D97-AF65-F5344CB8AC3E}">
        <p14:creationId xmlns:p14="http://schemas.microsoft.com/office/powerpoint/2010/main" val="2815281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886</Words>
  <Application>Microsoft Office PowerPoint</Application>
  <PresentationFormat>Widescreen</PresentationFormat>
  <Paragraphs>61</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PROFIT ANALYTICS PROJECT Project team ID-PTID-MAY-25-402</vt:lpstr>
      <vt:lpstr>PROFIT ANALIYSIS DASHBOARD</vt:lpstr>
      <vt:lpstr>PREDICTED PROFIT BY STATE</vt:lpstr>
      <vt:lpstr>ACTUAL vs PREDICTED PROFIT BY MARKETING  SPEND IN STATE</vt:lpstr>
      <vt:lpstr>ACTUAL vs PREDICTED PROFIT BY RD SPEND IN STATE</vt:lpstr>
      <vt:lpstr>ACTUAL vs PREDICTED PROFIT BY ADMINISTRATION IN STATE</vt:lpstr>
      <vt:lpstr>SPEND vs PROFIT ANALYSIS:Administration, Marketing,R&amp;D</vt:lpstr>
      <vt:lpstr>TOTAL PROFIT OF OVERALL DATA</vt:lpstr>
      <vt:lpstr> ACTIONABLE RECOMMENDTIONS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Trisha Danole</dc:creator>
  <cp:lastModifiedBy>Trisha Danole</cp:lastModifiedBy>
  <cp:revision>2</cp:revision>
  <dcterms:created xsi:type="dcterms:W3CDTF">2025-04-10T15:04:46Z</dcterms:created>
  <dcterms:modified xsi:type="dcterms:W3CDTF">2025-04-10T21:34:09Z</dcterms:modified>
</cp:coreProperties>
</file>