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KoHo"/>
      <p:regular r:id="rId21"/>
      <p:bold r:id="rId22"/>
      <p:italic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Qyusbi+EnHqWKNZVi3ILjSCMX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92153D-5208-43FE-B5F1-DDF0AFEC4C94}">
  <a:tblStyle styleId="{4592153D-5208-43FE-B5F1-DDF0AFEC4C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KoHo-bold.fntdata"/><Relationship Id="rId21" Type="http://schemas.openxmlformats.org/officeDocument/2006/relationships/font" Target="fonts/KoHo-regular.fntdata"/><Relationship Id="rId24" Type="http://schemas.openxmlformats.org/officeDocument/2006/relationships/font" Target="fonts/KoHo-boldItalic.fntdata"/><Relationship Id="rId23" Type="http://schemas.openxmlformats.org/officeDocument/2006/relationships/font" Target="fonts/KoH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797396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733"/>
              <a:buFont typeface="Open Sans"/>
              <a:buNone/>
            </a:pPr>
            <a:r>
              <a:rPr b="1" i="0" lang="en-IN" sz="3733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         Environment Preparation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797396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A5AC"/>
              </a:buClr>
              <a:buSzPts val="2240"/>
              <a:buFont typeface="Calibri"/>
              <a:buNone/>
            </a:pPr>
            <a:r>
              <a:rPr lang="en-IN" sz="1867">
                <a:solidFill>
                  <a:srgbClr val="001F5F"/>
                </a:solidFill>
                <a:latin typeface="Open Sans"/>
                <a:ea typeface="Open Sans"/>
                <a:cs typeface="Open Sans"/>
                <a:sym typeface="Open Sans"/>
              </a:rPr>
              <a:t>		Setting up nodes &amp; servers</a:t>
            </a:r>
            <a:endParaRPr b="0" i="0" sz="1867" u="none" cap="none" strike="noStrike">
              <a:solidFill>
                <a:srgbClr val="001F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1353" y="269536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2251587" y="2390569"/>
            <a:ext cx="806245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7200" u="none" cap="none" strike="noStrike">
                <a:solidFill>
                  <a:schemeClr val="lt1"/>
                </a:solidFill>
                <a:latin typeface="KoHo"/>
                <a:ea typeface="KoHo"/>
                <a:cs typeface="KoHo"/>
                <a:sym typeface="KoHo"/>
              </a:rPr>
              <a:t>Context Dictionary</a:t>
            </a:r>
            <a:endParaRPr/>
          </a:p>
        </p:txBody>
      </p:sp>
      <p:sp>
        <p:nvSpPr>
          <p:cNvPr id="173" name="Google Shape;17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764832" y="4996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lang="en-IN" sz="32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Context Dictionary 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631721" y="1669759"/>
            <a:ext cx="10921181" cy="3246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Context is the targeted audience to whom the promotions/marketing is made.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Primary Context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– Primary audience or main audience targeted for marketing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Secondary Context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– Secondary audience or alternate audience targeted for marketing.</a:t>
            </a:r>
            <a:endParaRPr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At any given point of time, there can be only 1 primary audience &amp; multiple secondary audience.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Associated data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– Associated information of specified context for ex, products hold, services purchased etc.</a:t>
            </a:r>
            <a:endParaRPr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Once the context dictionary is generated , a product rule is also included inorder to install the same dictionary in higher environments.</a:t>
            </a:r>
            <a:endParaRPr/>
          </a:p>
        </p:txBody>
      </p:sp>
      <p:sp>
        <p:nvSpPr>
          <p:cNvPr id="182" name="Google Shape;18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1101213" y="2390569"/>
            <a:ext cx="921282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lt1"/>
                </a:solidFill>
                <a:latin typeface="KoHo"/>
                <a:ea typeface="KoHo"/>
                <a:cs typeface="KoHo"/>
                <a:sym typeface="KoHo"/>
              </a:rPr>
              <a:t>    Customer Profile Viewer</a:t>
            </a:r>
            <a:endParaRPr/>
          </a:p>
        </p:txBody>
      </p:sp>
      <p:sp>
        <p:nvSpPr>
          <p:cNvPr id="189" name="Google Shape;18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764832" y="4996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lang="en-IN" sz="32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Customer Profile Viewer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631721" y="1669759"/>
            <a:ext cx="10921181" cy="3246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Starting from PEGA 8.7 Customer data is stored as profiles under customer profile designer and we can add additional profiles etc Starting from 8.6 version,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All the associated data related to the context is now stored under customer profile designer.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Inorder to access the customer profile designer,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Navigate to customer decision hub &gt; Data &gt; Profile Designer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20" y="4621875"/>
            <a:ext cx="7102718" cy="124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600" y="3045198"/>
            <a:ext cx="2342241" cy="355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764832" y="4996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lang="en-IN" sz="32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Customer Profile Viewer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06" name="Google Shape;20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631721" y="1669759"/>
            <a:ext cx="10921181" cy="3246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We can add associated data directly for PRIMARY CONTEXT within the customer profile designer.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Click on Edit &amp; Add Associated Data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We need to create an dataset (usually a database table data set) inorder to connect the associated data with a primary context.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Only the data sets that have a common column between primary context and associated data will be displayed in the drop down.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5232" y="4577799"/>
            <a:ext cx="3505200" cy="211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764832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lang="en-IN" sz="32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Differences between 8.7 , 8.8 &amp; 23 &amp; 24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  <p:graphicFrame>
        <p:nvGraphicFramePr>
          <p:cNvPr id="219" name="Google Shape;219;p15"/>
          <p:cNvGraphicFramePr/>
          <p:nvPr/>
        </p:nvGraphicFramePr>
        <p:xfrm>
          <a:off x="764832" y="1077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{4592153D-5208-43FE-B5F1-DDF0AFEC4C94}</a:tableStyleId>
              </a:tblPr>
              <a:tblGrid>
                <a:gridCol w="2720475"/>
                <a:gridCol w="2720475"/>
                <a:gridCol w="2720475"/>
                <a:gridCol w="2882325"/>
              </a:tblGrid>
              <a:tr h="72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 PEGA 8.7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PEGA 8.8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PEGA 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    PEGA 24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Customer Journeys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Customer Journeys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Customer Journeys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Customer Journeys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AI Capabilities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AI Capabilities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AI Capabilities added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AI Capabilities added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Revision Manager/Ops Manager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Revision Manager/ Ops Manager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Revision Manager/Ops Manager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Revision Manager/Ops Manager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CDH Assistant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CDH Assistant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CDH Assistant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CDH Assistant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2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Manual Application(CAR &amp; NBAD Template) Installation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CDH Application Wizard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CDH Application Wizard &amp; EnablementArtifacts:01-01 created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CDH Application Wizard &amp; EnablementArtifacts:01-01 Rulesets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Persona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Persona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Persona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Persona Management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2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Hot Offers &amp; Clickstreams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Hot Offers &amp; clickstreams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Hot Offers &amp; Product Associations &amp; Clickstream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Hot Offers &amp; Product Associations &amp; Clickstream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2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NBA Configurations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NBA Configurations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NBA Configurations &amp; Supporting Decisions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NBA Configurations &amp; Supporting Decisions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i="0" lang="en-IN" sz="32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4945" lvl="0" marL="2070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646"/>
              </a:buClr>
              <a:buSzPts val="1800"/>
              <a:buChar char="•"/>
            </a:pPr>
            <a:r>
              <a:rPr b="1" lang="en-IN" sz="1800">
                <a:solidFill>
                  <a:srgbClr val="3F3F3F"/>
                </a:solidFill>
              </a:rPr>
              <a:t>Introduction to Decisioning Services</a:t>
            </a:r>
            <a:endParaRPr b="1" sz="1800"/>
          </a:p>
          <a:p>
            <a:pPr indent="-194945" lvl="0" marL="207009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D4646"/>
              </a:buClr>
              <a:buSzPts val="1800"/>
              <a:buChar char="•"/>
            </a:pPr>
            <a:r>
              <a:rPr b="1" lang="en-IN" sz="1800">
                <a:solidFill>
                  <a:srgbClr val="3F3F3F"/>
                </a:solidFill>
              </a:rPr>
              <a:t>Node Classification</a:t>
            </a:r>
            <a:endParaRPr b="1" sz="1800"/>
          </a:p>
          <a:p>
            <a:pPr indent="-194945" lvl="0" marL="207009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D4646"/>
              </a:buClr>
              <a:buSzPts val="1800"/>
              <a:buChar char="•"/>
            </a:pPr>
            <a:r>
              <a:rPr b="1" lang="en-IN" sz="1800">
                <a:solidFill>
                  <a:srgbClr val="3F3F3F"/>
                </a:solidFill>
              </a:rPr>
              <a:t>Debugging the Services</a:t>
            </a:r>
            <a:endParaRPr/>
          </a:p>
          <a:p>
            <a:pPr indent="-194945" lvl="0" marL="207009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D4646"/>
              </a:buClr>
              <a:buSzPts val="1800"/>
              <a:buChar char="•"/>
            </a:pPr>
            <a:r>
              <a:rPr b="1" lang="en-IN" sz="1800">
                <a:solidFill>
                  <a:srgbClr val="3F3F3F"/>
                </a:solidFill>
              </a:rPr>
              <a:t>Monitoring services</a:t>
            </a:r>
            <a:endParaRPr/>
          </a:p>
          <a:p>
            <a:pPr indent="-194945" lvl="0" marL="207009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D4646"/>
              </a:buClr>
              <a:buSzPts val="1800"/>
              <a:buChar char="•"/>
            </a:pPr>
            <a:r>
              <a:rPr b="1" lang="en-IN" sz="1800">
                <a:solidFill>
                  <a:srgbClr val="3F3F3F"/>
                </a:solidFill>
              </a:rPr>
              <a:t>Pre-requisite Data</a:t>
            </a:r>
            <a:endParaRPr/>
          </a:p>
          <a:p>
            <a:pPr indent="-80644" lvl="0" marL="207009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D4646"/>
              </a:buClr>
              <a:buSzPts val="1800"/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12065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D4646"/>
              </a:buClr>
              <a:buSzPts val="1800"/>
              <a:buNone/>
            </a:pPr>
            <a:r>
              <a:rPr b="1" lang="en-IN" sz="1800">
                <a:solidFill>
                  <a:srgbClr val="3F3F3F"/>
                </a:solidFill>
              </a:rPr>
              <a:t>Lets do a recap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i="0" lang="en-IN" sz="32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Environment Setup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2189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Unlike a traditional BPM application development, CDH involves various services which 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solidFill>
                  <a:schemeClr val="dk1"/>
                </a:solidFill>
              </a:rPr>
              <a:t>responsible for enablement of various features.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These services need to be activated and configured before the application creation.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LSA &amp; Decisioning / Marketing Architects work together to determine hardware and software estimates.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i="0" lang="en-IN" sz="32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Environment Setup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62189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Lets understand the process of decisioning services and various rules auto-generated required for smooth business flow.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Below are the CDH Services to be enabled on the nodes to make sure decisioning implementation has no issues.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ADM (Adaptive Decision Manager)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DDS (Decision Data Store)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Stream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RTDG (Real time Data Grid)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Realtime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Background Processing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IN">
                <a:solidFill>
                  <a:srgbClr val="0070C0"/>
                </a:solidFill>
              </a:rPr>
              <a:t> </a:t>
            </a:r>
            <a:r>
              <a:rPr b="1" lang="en-IN" sz="32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Nodes &amp; Clusters</a:t>
            </a:r>
            <a:endParaRPr/>
          </a:p>
        </p:txBody>
      </p:sp>
      <p:graphicFrame>
        <p:nvGraphicFramePr>
          <p:cNvPr id="125" name="Google Shape;125;p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{4592153D-5208-43FE-B5F1-DDF0AFEC4C94}</a:tableStyleId>
              </a:tblPr>
              <a:tblGrid>
                <a:gridCol w="5326625"/>
                <a:gridCol w="5584725"/>
              </a:tblGrid>
              <a:tr h="135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                            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                           Node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                           Cluster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357900"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Node 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nothing but a server/machine where the PEGA PRPC Instance has been installed. One can purchase multiple nodes .i e the servers to host the PRPC instances.</a:t>
                      </a:r>
                      <a:endParaRPr/>
                    </a:p>
                    <a:p>
                      <a:pPr indent="0" lvl="0" marL="1524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524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By distributing PEGA among multiple nodes, one can achieve the load balancing. Ie balancing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is group of related nodes inter-connected together.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Load Balancer  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used to balance load among multiple servers which significantly improves the performance of application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35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-77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i="0" lang="en-IN" sz="32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Node Classification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1025013" y="2054942"/>
            <a:ext cx="10515600" cy="242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Classifying the nodetypes to the nodes is called as node classification.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We cannot add new node in personal edition unless it is configured in windows.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Navigate to </a:t>
            </a:r>
            <a:r>
              <a:rPr b="1" lang="en-IN" sz="2000"/>
              <a:t>Admin Studio &gt; Nodes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Inorder to classify a node type to a node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/>
              <a:t>UNIVERSAL – All Services enabled. 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/>
              <a:t>MANUAL</a:t>
            </a:r>
            <a:endParaRPr/>
          </a:p>
          <a:p>
            <a:pPr indent="-56514" lvl="0" marL="19558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FD4646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37" name="Google Shape;1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38200" y="-77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i="0" lang="en-IN" sz="32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Node Classification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1025013" y="2054942"/>
            <a:ext cx="10515600" cy="242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Inorder to perform node classification in PEGA,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Perform below steps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PEGA Installation Directory &gt; TOMCAT &gt; BIN &gt; SetEnv.BAT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Open It on Notepad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Add the parameters to –DNodeType as below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46" name="Google Shape;1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013" y="5065554"/>
            <a:ext cx="10911864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838200" y="-77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i="0" lang="en-IN" sz="32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Node Classification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1025013" y="2054942"/>
            <a:ext cx="10515600" cy="242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36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Update the parameters for DNodeType with required services.</a:t>
            </a:r>
            <a:endParaRPr/>
          </a:p>
          <a:p>
            <a:pPr indent="-342900" lvl="0" marL="457200" rtl="0" algn="l">
              <a:lnSpc>
                <a:spcPct val="13675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Shut down the PEGA Server.</a:t>
            </a:r>
            <a:endParaRPr/>
          </a:p>
          <a:p>
            <a:pPr indent="-342900" lvl="0" marL="457200" rtl="0" algn="l">
              <a:lnSpc>
                <a:spcPct val="13675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Restart the server</a:t>
            </a:r>
            <a:endParaRPr/>
          </a:p>
          <a:p>
            <a:pPr indent="-342900" lvl="0" marL="457200" rtl="0" algn="l">
              <a:lnSpc>
                <a:spcPct val="13675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Navigate to Admin Studio &amp; Verify the new services.</a:t>
            </a:r>
            <a:endParaRPr/>
          </a:p>
          <a:p>
            <a:pPr indent="12700" lvl="0" marL="114300" rtl="0" algn="l">
              <a:lnSpc>
                <a:spcPct val="13675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12700" lvl="0" marL="114300" rtl="0" algn="l">
              <a:lnSpc>
                <a:spcPct val="13675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56" name="Google Shape;1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821448"/>
            <a:ext cx="4606413" cy="316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838200" y="-77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Open Sans"/>
              <a:buNone/>
            </a:pPr>
            <a:r>
              <a:rPr b="1" i="0" lang="en-IN" sz="32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Verification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507" y="286603"/>
            <a:ext cx="1447925" cy="13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690716" y="1381253"/>
            <a:ext cx="10515600" cy="242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</a:rPr>
              <a:t>1. Verify from Admin Studio</a:t>
            </a:r>
            <a:endParaRPr/>
          </a:p>
          <a:p>
            <a:pPr indent="-825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1714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</a:rPr>
              <a:t>Navigate to Admin Studio &gt; Nodes &gt; Click on Node</a:t>
            </a:r>
            <a:endParaRPr/>
          </a:p>
          <a:p>
            <a:pPr indent="-1714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</a:rPr>
              <a:t>Ensure the decisioning service names are displayed .</a:t>
            </a:r>
            <a:endParaRPr/>
          </a:p>
          <a:p>
            <a:pPr indent="-825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1714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</a:rPr>
              <a:t>2. Verify from Dev Studio</a:t>
            </a:r>
            <a:endParaRPr/>
          </a:p>
          <a:p>
            <a:pPr indent="-825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1714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</a:rPr>
              <a:t>Navigate to Dev Studio &gt; Configure &gt; Decisioning &gt; Infrastructure &gt; Services</a:t>
            </a:r>
            <a:endParaRPr/>
          </a:p>
          <a:p>
            <a:pPr indent="-825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1714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</a:rPr>
              <a:t>Verify the services have node enabled and pointed to node ip address &amp; check if NORMAL</a:t>
            </a:r>
            <a:endParaRPr/>
          </a:p>
          <a:p>
            <a:pPr indent="-825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82550" lvl="0" marL="1714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6" name="Google Shape;1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©All Rights Reserved, Elite Study Group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2024-04-21T13:52:22Z</dcterms:created>
  <dc:creator>Sarath Kondreddy</dc:creator>
</cp:coreProperties>
</file>