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17"/>
  </p:notesMasterIdLst>
  <p:handoutMasterIdLst>
    <p:handoutMasterId r:id="rId18"/>
  </p:handoutMasterIdLst>
  <p:sldIdLst>
    <p:sldId id="256" r:id="rId2"/>
    <p:sldId id="257" r:id="rId3"/>
    <p:sldId id="258" r:id="rId4"/>
    <p:sldId id="268" r:id="rId5"/>
    <p:sldId id="276" r:id="rId6"/>
    <p:sldId id="269" r:id="rId7"/>
    <p:sldId id="260" r:id="rId8"/>
    <p:sldId id="270" r:id="rId9"/>
    <p:sldId id="271" r:id="rId10"/>
    <p:sldId id="272" r:id="rId11"/>
    <p:sldId id="277" r:id="rId12"/>
    <p:sldId id="278" r:id="rId13"/>
    <p:sldId id="265" r:id="rId14"/>
    <p:sldId id="27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5CF8560-E20C-0B27-DCE7-7561A1DE58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109F902-9E4D-612B-1335-4AF0CF4398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2523D2-6E4E-4DAD-8BDC-EC7C7ABBB06A}" type="datetimeFigureOut">
              <a:rPr lang="en-IN" smtClean="0"/>
              <a:t>24-04-2024</a:t>
            </a:fld>
            <a:endParaRPr lang="en-IN"/>
          </a:p>
        </p:txBody>
      </p:sp>
      <p:sp>
        <p:nvSpPr>
          <p:cNvPr id="4" name="Footer Placeholder 3">
            <a:extLst>
              <a:ext uri="{FF2B5EF4-FFF2-40B4-BE49-F238E27FC236}">
                <a16:creationId xmlns:a16="http://schemas.microsoft.com/office/drawing/2014/main" id="{A095D5E0-979B-A331-A9B6-61714ACBA4D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5BB5C4C-6118-9E12-D6DA-FD738328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0C182E-FEE8-412F-890F-44038B1E596C}" type="slidenum">
              <a:rPr lang="en-IN" smtClean="0"/>
              <a:t>‹#›</a:t>
            </a:fld>
            <a:endParaRPr lang="en-IN"/>
          </a:p>
        </p:txBody>
      </p:sp>
    </p:spTree>
    <p:extLst>
      <p:ext uri="{BB962C8B-B14F-4D97-AF65-F5344CB8AC3E}">
        <p14:creationId xmlns:p14="http://schemas.microsoft.com/office/powerpoint/2010/main" val="189426817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0782E-5C01-413C-8734-C3D86D05AD3B}" type="datetimeFigureOut">
              <a:rPr lang="en-IN" smtClean="0"/>
              <a:t>24-04-2024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0598CA-814D-436E-BAC4-8D555C39982A}" type="slidenum">
              <a:rPr lang="en-IN" smtClean="0"/>
              <a:t>‹#›</a:t>
            </a:fld>
            <a:endParaRPr lang="en-IN"/>
          </a:p>
        </p:txBody>
      </p:sp>
    </p:spTree>
    <p:extLst>
      <p:ext uri="{BB962C8B-B14F-4D97-AF65-F5344CB8AC3E}">
        <p14:creationId xmlns:p14="http://schemas.microsoft.com/office/powerpoint/2010/main" val="347294446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E489-35A2-E578-1519-FF979E6610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4AC0F-B784-3304-2ABF-D014C05BF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20690F-2AA0-B13B-3AA6-AEB1633DE3ED}"/>
              </a:ext>
            </a:extLst>
          </p:cNvPr>
          <p:cNvSpPr>
            <a:spLocks noGrp="1"/>
          </p:cNvSpPr>
          <p:nvPr>
            <p:ph type="dt" sz="half" idx="10"/>
          </p:nvPr>
        </p:nvSpPr>
        <p:spPr/>
        <p:txBody>
          <a:bodyPr/>
          <a:lstStyle/>
          <a:p>
            <a:fld id="{B4A59A33-1245-4879-9F2A-9E9784381C51}" type="datetime1">
              <a:rPr lang="en-IN" smtClean="0"/>
              <a:t>24-04-2024</a:t>
            </a:fld>
            <a:endParaRPr lang="en-IN"/>
          </a:p>
        </p:txBody>
      </p:sp>
      <p:sp>
        <p:nvSpPr>
          <p:cNvPr id="5" name="Footer Placeholder 4">
            <a:extLst>
              <a:ext uri="{FF2B5EF4-FFF2-40B4-BE49-F238E27FC236}">
                <a16:creationId xmlns:a16="http://schemas.microsoft.com/office/drawing/2014/main" id="{F097E930-B8EA-FD7A-2527-0CDAF284F3C6}"/>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6FFD057F-1976-B4DF-A9F0-C4BED5BE2E5B}"/>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2090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05D4A-EBDC-DA32-AABC-5E4227667E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45BB0E-DAF4-C1BD-98B0-8286F47EEE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6B115-A8DF-61DE-7A79-70465F40B93C}"/>
              </a:ext>
            </a:extLst>
          </p:cNvPr>
          <p:cNvSpPr>
            <a:spLocks noGrp="1"/>
          </p:cNvSpPr>
          <p:nvPr>
            <p:ph type="dt" sz="half" idx="10"/>
          </p:nvPr>
        </p:nvSpPr>
        <p:spPr/>
        <p:txBody>
          <a:bodyPr/>
          <a:lstStyle/>
          <a:p>
            <a:fld id="{4C345CD7-D93C-4A4A-99A8-EBB5FAD0B87D}" type="datetime1">
              <a:rPr lang="en-IN" smtClean="0"/>
              <a:t>24-04-2024</a:t>
            </a:fld>
            <a:endParaRPr lang="en-IN"/>
          </a:p>
        </p:txBody>
      </p:sp>
      <p:sp>
        <p:nvSpPr>
          <p:cNvPr id="5" name="Footer Placeholder 4">
            <a:extLst>
              <a:ext uri="{FF2B5EF4-FFF2-40B4-BE49-F238E27FC236}">
                <a16:creationId xmlns:a16="http://schemas.microsoft.com/office/drawing/2014/main" id="{BFA58E9D-C262-E636-A63C-1E149B3831E1}"/>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DA759031-2501-F2C3-6F64-9D9A5B7C3268}"/>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6983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DF69AE-93B9-2F5A-A2CC-32ACCB46A3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982F1-AB8A-A154-64B1-41A5DFAA3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F39E6-C28D-CFCC-A0E0-F4382BA04E94}"/>
              </a:ext>
            </a:extLst>
          </p:cNvPr>
          <p:cNvSpPr>
            <a:spLocks noGrp="1"/>
          </p:cNvSpPr>
          <p:nvPr>
            <p:ph type="dt" sz="half" idx="10"/>
          </p:nvPr>
        </p:nvSpPr>
        <p:spPr/>
        <p:txBody>
          <a:bodyPr/>
          <a:lstStyle/>
          <a:p>
            <a:fld id="{92FD3E74-DE21-426E-96B7-2103DC7B7F5E}" type="datetime1">
              <a:rPr lang="en-IN" smtClean="0"/>
              <a:t>24-04-2024</a:t>
            </a:fld>
            <a:endParaRPr lang="en-IN"/>
          </a:p>
        </p:txBody>
      </p:sp>
      <p:sp>
        <p:nvSpPr>
          <p:cNvPr id="5" name="Footer Placeholder 4">
            <a:extLst>
              <a:ext uri="{FF2B5EF4-FFF2-40B4-BE49-F238E27FC236}">
                <a16:creationId xmlns:a16="http://schemas.microsoft.com/office/drawing/2014/main" id="{F7A6D66F-3A16-8F50-0F17-AB68A9CEB38D}"/>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BE1131D8-293F-75D5-697D-64AFF7A1AAB7}"/>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274355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E478-70DB-FA34-EABB-18FCDE6A4B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CDDFFD-F913-C7A2-7A22-1D58CCB46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497876-89C4-A4C5-AA97-B1FB9CA0FC9E}"/>
              </a:ext>
            </a:extLst>
          </p:cNvPr>
          <p:cNvSpPr>
            <a:spLocks noGrp="1"/>
          </p:cNvSpPr>
          <p:nvPr>
            <p:ph type="dt" sz="half" idx="10"/>
          </p:nvPr>
        </p:nvSpPr>
        <p:spPr/>
        <p:txBody>
          <a:bodyPr/>
          <a:lstStyle/>
          <a:p>
            <a:fld id="{220C1BE3-F1AD-405F-8D86-8B9E5561A1D1}" type="datetime1">
              <a:rPr lang="en-IN" smtClean="0"/>
              <a:t>24-04-2024</a:t>
            </a:fld>
            <a:endParaRPr lang="en-IN"/>
          </a:p>
        </p:txBody>
      </p:sp>
      <p:sp>
        <p:nvSpPr>
          <p:cNvPr id="5" name="Footer Placeholder 4">
            <a:extLst>
              <a:ext uri="{FF2B5EF4-FFF2-40B4-BE49-F238E27FC236}">
                <a16:creationId xmlns:a16="http://schemas.microsoft.com/office/drawing/2014/main" id="{C7DD8432-08E8-FF4E-8C12-9B1D8909002F}"/>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DC7CB7D4-9D72-2059-18D3-A10C2D605661}"/>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872707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AE07-BB25-1C46-2EDB-E059B7C44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8EA594-3DEE-EAFB-B5EA-CD779C1882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910C4-4355-1FDC-824E-24106439DC57}"/>
              </a:ext>
            </a:extLst>
          </p:cNvPr>
          <p:cNvSpPr>
            <a:spLocks noGrp="1"/>
          </p:cNvSpPr>
          <p:nvPr>
            <p:ph type="dt" sz="half" idx="10"/>
          </p:nvPr>
        </p:nvSpPr>
        <p:spPr/>
        <p:txBody>
          <a:bodyPr/>
          <a:lstStyle/>
          <a:p>
            <a:fld id="{BE7F524C-B9EB-4103-9CBB-F70C5D98C42D}" type="datetime1">
              <a:rPr lang="en-IN" smtClean="0"/>
              <a:t>24-04-2024</a:t>
            </a:fld>
            <a:endParaRPr lang="en-IN"/>
          </a:p>
        </p:txBody>
      </p:sp>
      <p:sp>
        <p:nvSpPr>
          <p:cNvPr id="5" name="Footer Placeholder 4">
            <a:extLst>
              <a:ext uri="{FF2B5EF4-FFF2-40B4-BE49-F238E27FC236}">
                <a16:creationId xmlns:a16="http://schemas.microsoft.com/office/drawing/2014/main" id="{28736662-3D41-CBE4-2FA3-3580D28F6B80}"/>
              </a:ext>
            </a:extLst>
          </p:cNvPr>
          <p:cNvSpPr>
            <a:spLocks noGrp="1"/>
          </p:cNvSpPr>
          <p:nvPr>
            <p:ph type="ftr" sz="quarter" idx="11"/>
          </p:nvPr>
        </p:nvSpPr>
        <p:spPr/>
        <p:txBody>
          <a:body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C3A554CC-6E30-D5C2-A465-51B20513AE29}"/>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2770005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27B3-C7A6-115A-C0DA-667CF25757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10382C-AC97-3BAC-5764-2B36759EE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F470DB-8AFE-94A2-51E2-60A5CFC3F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C52C18-2AA5-4ED0-9B63-AC4010A12FF6}"/>
              </a:ext>
            </a:extLst>
          </p:cNvPr>
          <p:cNvSpPr>
            <a:spLocks noGrp="1"/>
          </p:cNvSpPr>
          <p:nvPr>
            <p:ph type="dt" sz="half" idx="10"/>
          </p:nvPr>
        </p:nvSpPr>
        <p:spPr/>
        <p:txBody>
          <a:bodyPr/>
          <a:lstStyle/>
          <a:p>
            <a:fld id="{F9E7376E-1CE6-43CB-B6E0-50F8D1A42C63}" type="datetime1">
              <a:rPr lang="en-IN" smtClean="0"/>
              <a:t>24-04-2024</a:t>
            </a:fld>
            <a:endParaRPr lang="en-IN"/>
          </a:p>
        </p:txBody>
      </p:sp>
      <p:sp>
        <p:nvSpPr>
          <p:cNvPr id="6" name="Footer Placeholder 5">
            <a:extLst>
              <a:ext uri="{FF2B5EF4-FFF2-40B4-BE49-F238E27FC236}">
                <a16:creationId xmlns:a16="http://schemas.microsoft.com/office/drawing/2014/main" id="{8E29B6C3-88E4-FCE7-B3D5-F745F4373283}"/>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87862EE8-2BE0-7471-5A02-01091F54A99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26343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9F99-966B-F6C6-0C57-40A458C670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C38580-E928-B78B-017F-9AA06F288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82CD58-D70F-DA9E-559E-14C15D2BD4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75A2D6-C046-2431-567D-EAED13DB1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FBB1D6-2D8D-9544-1FF9-779C5422E4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046D46-D197-DA43-64DF-BD63A9C5A38D}"/>
              </a:ext>
            </a:extLst>
          </p:cNvPr>
          <p:cNvSpPr>
            <a:spLocks noGrp="1"/>
          </p:cNvSpPr>
          <p:nvPr>
            <p:ph type="dt" sz="half" idx="10"/>
          </p:nvPr>
        </p:nvSpPr>
        <p:spPr/>
        <p:txBody>
          <a:bodyPr/>
          <a:lstStyle/>
          <a:p>
            <a:fld id="{04C9D1C1-0338-41A6-AB01-BBA82805CB68}" type="datetime1">
              <a:rPr lang="en-IN" smtClean="0"/>
              <a:t>24-04-2024</a:t>
            </a:fld>
            <a:endParaRPr lang="en-IN"/>
          </a:p>
        </p:txBody>
      </p:sp>
      <p:sp>
        <p:nvSpPr>
          <p:cNvPr id="8" name="Footer Placeholder 7">
            <a:extLst>
              <a:ext uri="{FF2B5EF4-FFF2-40B4-BE49-F238E27FC236}">
                <a16:creationId xmlns:a16="http://schemas.microsoft.com/office/drawing/2014/main" id="{8B5216AF-36EF-CA9D-808D-53C63267E2E9}"/>
              </a:ext>
            </a:extLst>
          </p:cNvPr>
          <p:cNvSpPr>
            <a:spLocks noGrp="1"/>
          </p:cNvSpPr>
          <p:nvPr>
            <p:ph type="ftr" sz="quarter" idx="11"/>
          </p:nvPr>
        </p:nvSpPr>
        <p:spPr/>
        <p:txBody>
          <a:bodyPr/>
          <a:lstStyle/>
          <a:p>
            <a:r>
              <a:rPr lang="en-US"/>
              <a:t>©All Rights Reserved, Elite Study Group</a:t>
            </a:r>
            <a:endParaRPr lang="en-IN"/>
          </a:p>
        </p:txBody>
      </p:sp>
      <p:sp>
        <p:nvSpPr>
          <p:cNvPr id="9" name="Slide Number Placeholder 8">
            <a:extLst>
              <a:ext uri="{FF2B5EF4-FFF2-40B4-BE49-F238E27FC236}">
                <a16:creationId xmlns:a16="http://schemas.microsoft.com/office/drawing/2014/main" id="{CD76D6AD-9535-E466-8C2C-DE477CE901BA}"/>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381841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A86B-D8C2-E3D7-2065-6436BEA570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4AE897-906C-0ACD-9357-B26ABEBC2DAF}"/>
              </a:ext>
            </a:extLst>
          </p:cNvPr>
          <p:cNvSpPr>
            <a:spLocks noGrp="1"/>
          </p:cNvSpPr>
          <p:nvPr>
            <p:ph type="dt" sz="half" idx="10"/>
          </p:nvPr>
        </p:nvSpPr>
        <p:spPr/>
        <p:txBody>
          <a:bodyPr/>
          <a:lstStyle/>
          <a:p>
            <a:fld id="{1860B560-85B5-411C-BE44-65D157CFA704}" type="datetime1">
              <a:rPr lang="en-IN" smtClean="0"/>
              <a:t>24-04-2024</a:t>
            </a:fld>
            <a:endParaRPr lang="en-IN"/>
          </a:p>
        </p:txBody>
      </p:sp>
      <p:sp>
        <p:nvSpPr>
          <p:cNvPr id="4" name="Footer Placeholder 3">
            <a:extLst>
              <a:ext uri="{FF2B5EF4-FFF2-40B4-BE49-F238E27FC236}">
                <a16:creationId xmlns:a16="http://schemas.microsoft.com/office/drawing/2014/main" id="{25E7AB8B-1C92-6CD7-809A-27FBB5C68DB6}"/>
              </a:ext>
            </a:extLst>
          </p:cNvPr>
          <p:cNvSpPr>
            <a:spLocks noGrp="1"/>
          </p:cNvSpPr>
          <p:nvPr>
            <p:ph type="ftr" sz="quarter" idx="11"/>
          </p:nvPr>
        </p:nvSpPr>
        <p:spPr/>
        <p:txBody>
          <a:bodyPr/>
          <a:lstStyle/>
          <a:p>
            <a:r>
              <a:rPr lang="en-US"/>
              <a:t>©All Rights Reserved, Elite Study Group</a:t>
            </a:r>
            <a:endParaRPr lang="en-IN"/>
          </a:p>
        </p:txBody>
      </p:sp>
      <p:sp>
        <p:nvSpPr>
          <p:cNvPr id="5" name="Slide Number Placeholder 4">
            <a:extLst>
              <a:ext uri="{FF2B5EF4-FFF2-40B4-BE49-F238E27FC236}">
                <a16:creationId xmlns:a16="http://schemas.microsoft.com/office/drawing/2014/main" id="{E0E774F9-566B-D1FE-B68C-64B65C418C35}"/>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777830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11A5D-5D8A-B15C-1CC9-603555742E33}"/>
              </a:ext>
            </a:extLst>
          </p:cNvPr>
          <p:cNvSpPr>
            <a:spLocks noGrp="1"/>
          </p:cNvSpPr>
          <p:nvPr>
            <p:ph type="dt" sz="half" idx="10"/>
          </p:nvPr>
        </p:nvSpPr>
        <p:spPr/>
        <p:txBody>
          <a:bodyPr/>
          <a:lstStyle/>
          <a:p>
            <a:fld id="{3E6CD4AC-4E62-49F4-B500-7CE6639E87EA}" type="datetime1">
              <a:rPr lang="en-IN" smtClean="0"/>
              <a:t>24-04-2024</a:t>
            </a:fld>
            <a:endParaRPr lang="en-IN"/>
          </a:p>
        </p:txBody>
      </p:sp>
      <p:sp>
        <p:nvSpPr>
          <p:cNvPr id="3" name="Footer Placeholder 2">
            <a:extLst>
              <a:ext uri="{FF2B5EF4-FFF2-40B4-BE49-F238E27FC236}">
                <a16:creationId xmlns:a16="http://schemas.microsoft.com/office/drawing/2014/main" id="{1FAC74A4-A1B9-AC8D-CB54-73428F0B8C5A}"/>
              </a:ext>
            </a:extLst>
          </p:cNvPr>
          <p:cNvSpPr>
            <a:spLocks noGrp="1"/>
          </p:cNvSpPr>
          <p:nvPr>
            <p:ph type="ftr" sz="quarter" idx="11"/>
          </p:nvPr>
        </p:nvSpPr>
        <p:spPr/>
        <p:txBody>
          <a:bodyPr/>
          <a:lstStyle/>
          <a:p>
            <a:r>
              <a:rPr lang="en-US"/>
              <a:t>©All Rights Reserved, Elite Study Group</a:t>
            </a:r>
            <a:endParaRPr lang="en-IN"/>
          </a:p>
        </p:txBody>
      </p:sp>
      <p:sp>
        <p:nvSpPr>
          <p:cNvPr id="4" name="Slide Number Placeholder 3">
            <a:extLst>
              <a:ext uri="{FF2B5EF4-FFF2-40B4-BE49-F238E27FC236}">
                <a16:creationId xmlns:a16="http://schemas.microsoft.com/office/drawing/2014/main" id="{47367898-FAD3-1760-17AD-61C1BF44581F}"/>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1899651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9DEB-77B1-86CE-60F5-ED5B26821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4CEC7C-5034-C70C-FFF8-927D79061F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780077-0FEA-F7DB-87CD-08D55D497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5AE58-C423-199D-239A-7F521152D97A}"/>
              </a:ext>
            </a:extLst>
          </p:cNvPr>
          <p:cNvSpPr>
            <a:spLocks noGrp="1"/>
          </p:cNvSpPr>
          <p:nvPr>
            <p:ph type="dt" sz="half" idx="10"/>
          </p:nvPr>
        </p:nvSpPr>
        <p:spPr/>
        <p:txBody>
          <a:bodyPr/>
          <a:lstStyle/>
          <a:p>
            <a:fld id="{0DB7B816-CE0D-4F94-AD37-912591395AED}" type="datetime1">
              <a:rPr lang="en-IN" smtClean="0"/>
              <a:t>24-04-2024</a:t>
            </a:fld>
            <a:endParaRPr lang="en-IN"/>
          </a:p>
        </p:txBody>
      </p:sp>
      <p:sp>
        <p:nvSpPr>
          <p:cNvPr id="6" name="Footer Placeholder 5">
            <a:extLst>
              <a:ext uri="{FF2B5EF4-FFF2-40B4-BE49-F238E27FC236}">
                <a16:creationId xmlns:a16="http://schemas.microsoft.com/office/drawing/2014/main" id="{C0370336-DF21-C506-65C3-D5E5BB198C04}"/>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C385D743-4F69-E216-E7C0-38D29C18CBA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378245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47B2-4413-E731-39DF-26CC156B02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9FB106-9CE8-18CB-185E-D21AFC54CF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7F9227-AED9-E342-E1B8-5AB9FBF04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13713-8DCD-4E47-C39B-28D5A3FD46F6}"/>
              </a:ext>
            </a:extLst>
          </p:cNvPr>
          <p:cNvSpPr>
            <a:spLocks noGrp="1"/>
          </p:cNvSpPr>
          <p:nvPr>
            <p:ph type="dt" sz="half" idx="10"/>
          </p:nvPr>
        </p:nvSpPr>
        <p:spPr/>
        <p:txBody>
          <a:bodyPr/>
          <a:lstStyle/>
          <a:p>
            <a:fld id="{2E5D8528-C7EF-4FAE-A597-2C37CE52C4E1}" type="datetime1">
              <a:rPr lang="en-IN" smtClean="0"/>
              <a:t>24-04-2024</a:t>
            </a:fld>
            <a:endParaRPr lang="en-IN"/>
          </a:p>
        </p:txBody>
      </p:sp>
      <p:sp>
        <p:nvSpPr>
          <p:cNvPr id="6" name="Footer Placeholder 5">
            <a:extLst>
              <a:ext uri="{FF2B5EF4-FFF2-40B4-BE49-F238E27FC236}">
                <a16:creationId xmlns:a16="http://schemas.microsoft.com/office/drawing/2014/main" id="{C35FF045-98CF-9E1A-E37E-C8692792CA80}"/>
              </a:ext>
            </a:extLst>
          </p:cNvPr>
          <p:cNvSpPr>
            <a:spLocks noGrp="1"/>
          </p:cNvSpPr>
          <p:nvPr>
            <p:ph type="ftr" sz="quarter" idx="11"/>
          </p:nvPr>
        </p:nvSpPr>
        <p:spPr/>
        <p:txBody>
          <a:bodyPr/>
          <a:lstStyle/>
          <a:p>
            <a:r>
              <a:rPr lang="en-US"/>
              <a:t>©All Rights Reserved, Elite Study Group</a:t>
            </a:r>
            <a:endParaRPr lang="en-IN"/>
          </a:p>
        </p:txBody>
      </p:sp>
      <p:sp>
        <p:nvSpPr>
          <p:cNvPr id="7" name="Slide Number Placeholder 6">
            <a:extLst>
              <a:ext uri="{FF2B5EF4-FFF2-40B4-BE49-F238E27FC236}">
                <a16:creationId xmlns:a16="http://schemas.microsoft.com/office/drawing/2014/main" id="{AD758CCD-52BF-EFAC-A8BE-6A293298D366}"/>
              </a:ext>
            </a:extLst>
          </p:cNvPr>
          <p:cNvSpPr>
            <a:spLocks noGrp="1"/>
          </p:cNvSpPr>
          <p:nvPr>
            <p:ph type="sldNum" sz="quarter" idx="12"/>
          </p:nvPr>
        </p:nvSpPr>
        <p:spPr/>
        <p:txBody>
          <a:bodyPr/>
          <a:lstStyle/>
          <a:p>
            <a:fld id="{BE0B9F67-4C3D-480D-BD60-A0BB1AA23931}" type="slidenum">
              <a:rPr lang="en-IN" smtClean="0"/>
              <a:t>‹#›</a:t>
            </a:fld>
            <a:endParaRPr lang="en-IN"/>
          </a:p>
        </p:txBody>
      </p:sp>
    </p:spTree>
    <p:extLst>
      <p:ext uri="{BB962C8B-B14F-4D97-AF65-F5344CB8AC3E}">
        <p14:creationId xmlns:p14="http://schemas.microsoft.com/office/powerpoint/2010/main" val="4901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CAD9F-A93F-4BA4-8518-DFDF7E08D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25A29-7CCC-4EB0-0F98-B9268713F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3816A-5D57-7071-01E0-DC4F7858E8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09C2C-0B22-46C6-888D-6DFA5E50A69D}" type="datetime1">
              <a:rPr lang="en-IN" smtClean="0"/>
              <a:t>24-04-2024</a:t>
            </a:fld>
            <a:endParaRPr lang="en-IN"/>
          </a:p>
        </p:txBody>
      </p:sp>
      <p:sp>
        <p:nvSpPr>
          <p:cNvPr id="5" name="Footer Placeholder 4">
            <a:extLst>
              <a:ext uri="{FF2B5EF4-FFF2-40B4-BE49-F238E27FC236}">
                <a16:creationId xmlns:a16="http://schemas.microsoft.com/office/drawing/2014/main" id="{0D7D8EC6-2CF7-D4DA-7BAC-453561C94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©All Rights Reserved, Elite Study Group</a:t>
            </a:r>
            <a:endParaRPr lang="en-IN"/>
          </a:p>
        </p:txBody>
      </p:sp>
      <p:sp>
        <p:nvSpPr>
          <p:cNvPr id="6" name="Slide Number Placeholder 5">
            <a:extLst>
              <a:ext uri="{FF2B5EF4-FFF2-40B4-BE49-F238E27FC236}">
                <a16:creationId xmlns:a16="http://schemas.microsoft.com/office/drawing/2014/main" id="{B8CFBC71-BDE3-80A4-766C-353A4A6BF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B9F67-4C3D-480D-BD60-A0BB1AA23931}" type="slidenum">
              <a:rPr lang="en-IN" smtClean="0"/>
              <a:t>‹#›</a:t>
            </a:fld>
            <a:endParaRPr lang="en-IN"/>
          </a:p>
        </p:txBody>
      </p:sp>
    </p:spTree>
    <p:extLst>
      <p:ext uri="{BB962C8B-B14F-4D97-AF65-F5344CB8AC3E}">
        <p14:creationId xmlns:p14="http://schemas.microsoft.com/office/powerpoint/2010/main" val="309356640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mmunity.pega.com/marketplace/component/1to1-financial-services-data-mode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pega.com/marketplace/component/nba-designer-template-retail-bank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28DED-9142-729D-9985-9DE6F3C8ADD4}"/>
              </a:ext>
            </a:extLst>
          </p:cNvPr>
          <p:cNvSpPr>
            <a:spLocks noGrp="1"/>
          </p:cNvSpPr>
          <p:nvPr>
            <p:ph type="ctrTitle"/>
          </p:nvPr>
        </p:nvSpPr>
        <p:spPr>
          <a:xfrm>
            <a:off x="1524000" y="1122363"/>
            <a:ext cx="7973961" cy="2387600"/>
          </a:xfrm>
        </p:spPr>
        <p:txBody>
          <a:bodyPr/>
          <a:lstStyle/>
          <a:p>
            <a:r>
              <a:rPr lang="en-US" sz="3733" b="1" dirty="0">
                <a:solidFill>
                  <a:srgbClr val="0070C0"/>
                </a:solidFill>
                <a:latin typeface="Open Sans"/>
              </a:rPr>
              <a:t>    Application Creation</a:t>
            </a:r>
            <a:endParaRPr lang="en-IN" dirty="0">
              <a:solidFill>
                <a:srgbClr val="0070C0"/>
              </a:solidFill>
            </a:endParaRPr>
          </a:p>
        </p:txBody>
      </p:sp>
      <p:sp>
        <p:nvSpPr>
          <p:cNvPr id="3" name="Subtitle 2">
            <a:extLst>
              <a:ext uri="{FF2B5EF4-FFF2-40B4-BE49-F238E27FC236}">
                <a16:creationId xmlns:a16="http://schemas.microsoft.com/office/drawing/2014/main" id="{7A488B0D-1C65-61EB-CB05-20591A8A8C70}"/>
              </a:ext>
            </a:extLst>
          </p:cNvPr>
          <p:cNvSpPr>
            <a:spLocks noGrp="1"/>
          </p:cNvSpPr>
          <p:nvPr>
            <p:ph type="subTitle" idx="1"/>
          </p:nvPr>
        </p:nvSpPr>
        <p:spPr>
          <a:xfrm>
            <a:off x="1524000" y="3602038"/>
            <a:ext cx="7973961" cy="1655762"/>
          </a:xfrm>
        </p:spPr>
        <p:txBody>
          <a:bodyPr/>
          <a:lstStyle/>
          <a:p>
            <a:pPr marL="0" marR="0" lvl="0" indent="0" algn="l" defTabSz="1219170" rtl="0" eaLnBrk="1" fontAlgn="auto" latinLnBrk="0" hangingPunct="1">
              <a:lnSpc>
                <a:spcPct val="100000"/>
              </a:lnSpc>
              <a:spcBef>
                <a:spcPts val="0"/>
              </a:spcBef>
              <a:spcAft>
                <a:spcPts val="0"/>
              </a:spcAft>
              <a:buClr>
                <a:srgbClr val="10A5AC"/>
              </a:buClr>
              <a:buSzPct val="120000"/>
              <a:buFont typeface="Calibri" pitchFamily="34" charset="0"/>
              <a:buNone/>
              <a:tabLst/>
              <a:defRPr/>
            </a:pPr>
            <a:r>
              <a:rPr lang="en-US" sz="1867" dirty="0">
                <a:solidFill>
                  <a:srgbClr val="001F5F"/>
                </a:solidFill>
                <a:latin typeface="Open Sans"/>
              </a:rPr>
              <a:t>		Journey to PEGA Decisioning</a:t>
            </a:r>
            <a:endParaRPr lang="en-IN" dirty="0"/>
          </a:p>
        </p:txBody>
      </p:sp>
      <p:sp>
        <p:nvSpPr>
          <p:cNvPr id="6" name="Slide Number Placeholder 5">
            <a:extLst>
              <a:ext uri="{FF2B5EF4-FFF2-40B4-BE49-F238E27FC236}">
                <a16:creationId xmlns:a16="http://schemas.microsoft.com/office/drawing/2014/main" id="{88CB3EB0-DE9C-7F60-7FC1-BF0647A1DF63}"/>
              </a:ext>
            </a:extLst>
          </p:cNvPr>
          <p:cNvSpPr>
            <a:spLocks noGrp="1"/>
          </p:cNvSpPr>
          <p:nvPr>
            <p:ph type="sldNum" sz="quarter" idx="12"/>
          </p:nvPr>
        </p:nvSpPr>
        <p:spPr/>
        <p:txBody>
          <a:bodyPr/>
          <a:lstStyle/>
          <a:p>
            <a:fld id="{BE0B9F67-4C3D-480D-BD60-A0BB1AA23931}" type="slidenum">
              <a:rPr lang="en-IN" smtClean="0"/>
              <a:t>1</a:t>
            </a:fld>
            <a:endParaRPr lang="en-IN"/>
          </a:p>
        </p:txBody>
      </p:sp>
      <p:pic>
        <p:nvPicPr>
          <p:cNvPr id="5" name="Picture 4">
            <a:extLst>
              <a:ext uri="{FF2B5EF4-FFF2-40B4-BE49-F238E27FC236}">
                <a16:creationId xmlns:a16="http://schemas.microsoft.com/office/drawing/2014/main" id="{0234CC11-06AA-FA0A-E8DB-75AF76A1B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1353" y="269536"/>
            <a:ext cx="1447925" cy="1318374"/>
          </a:xfrm>
          <a:prstGeom prst="rect">
            <a:avLst/>
          </a:prstGeom>
        </p:spPr>
      </p:pic>
      <p:sp>
        <p:nvSpPr>
          <p:cNvPr id="12" name="Footer Placeholder 11">
            <a:extLst>
              <a:ext uri="{FF2B5EF4-FFF2-40B4-BE49-F238E27FC236}">
                <a16:creationId xmlns:a16="http://schemas.microsoft.com/office/drawing/2014/main" id="{85F73E65-8BF0-7663-F23E-D010541CBF32}"/>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186140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Artifacts</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10</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90716" y="1381253"/>
            <a:ext cx="10515600" cy="2421040"/>
          </a:xfrm>
        </p:spPr>
        <p:txBody>
          <a:bodyPr>
            <a:noAutofit/>
          </a:bodyPr>
          <a:lstStyle/>
          <a:p>
            <a:pPr marL="457200" lvl="0" indent="-457200">
              <a:lnSpc>
                <a:spcPct val="94000"/>
              </a:lnSpc>
              <a:spcBef>
                <a:spcPts val="0"/>
              </a:spcBef>
              <a:buClr>
                <a:schemeClr val="lt1"/>
              </a:buClr>
              <a:buSzPts val="1400"/>
              <a:buFont typeface="+mj-lt"/>
              <a:buAutoNum type="arabicPeriod"/>
            </a:pPr>
            <a:r>
              <a:rPr lang="en-US" sz="2000" dirty="0">
                <a:solidFill>
                  <a:schemeClr val="dk1"/>
                </a:solidFill>
                <a:ea typeface="Open Sans Light" panose="020B0306030504020204" pitchFamily="34" charset="0"/>
                <a:cs typeface="Open Sans Light" panose="020B0306030504020204" pitchFamily="34" charset="0"/>
                <a:sym typeface="Open Sans Light"/>
              </a:rPr>
              <a:t>Used to store all auto-generated rules created in customer decision hub.</a:t>
            </a: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457200" lvl="0" indent="-457200">
              <a:lnSpc>
                <a:spcPct val="94000"/>
              </a:lnSpc>
              <a:spcBef>
                <a:spcPts val="0"/>
              </a:spcBef>
              <a:buClr>
                <a:schemeClr val="lt1"/>
              </a:buClr>
              <a:buSzPts val="1400"/>
              <a:buFont typeface="+mj-lt"/>
              <a:buAutoNum type="arabicPeriod"/>
            </a:pPr>
            <a:r>
              <a:rPr lang="en-US" sz="2000" dirty="0">
                <a:solidFill>
                  <a:schemeClr val="dk1"/>
                </a:solidFill>
                <a:ea typeface="Open Sans Light" panose="020B0306030504020204" pitchFamily="34" charset="0"/>
                <a:cs typeface="Open Sans Light" panose="020B0306030504020204" pitchFamily="34" charset="0"/>
                <a:sym typeface="Open Sans Light"/>
              </a:rPr>
              <a:t>Should be always highest version UNLOCKED to allow auto generated rules creation.</a:t>
            </a: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457200" lvl="0" indent="-457200">
              <a:lnSpc>
                <a:spcPct val="94000"/>
              </a:lnSpc>
              <a:spcBef>
                <a:spcPts val="0"/>
              </a:spcBef>
              <a:buClr>
                <a:schemeClr val="lt1"/>
              </a:buClr>
              <a:buSzPts val="1400"/>
              <a:buFont typeface="+mj-lt"/>
              <a:buAutoNum type="arabicPeriod"/>
            </a:pPr>
            <a:r>
              <a:rPr lang="en-US" sz="2000" dirty="0">
                <a:solidFill>
                  <a:schemeClr val="dk1"/>
                </a:solidFill>
                <a:ea typeface="Open Sans Light" panose="020B0306030504020204" pitchFamily="34" charset="0"/>
                <a:cs typeface="Open Sans Light" panose="020B0306030504020204" pitchFamily="34" charset="0"/>
                <a:sym typeface="Open Sans Light"/>
              </a:rPr>
              <a:t>Used for Decisioning POC &amp; Like production ruleset for CDH Implementation.</a:t>
            </a: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457200" lvl="0" indent="-457200">
              <a:lnSpc>
                <a:spcPct val="94000"/>
              </a:lnSpc>
              <a:spcBef>
                <a:spcPts val="0"/>
              </a:spcBef>
              <a:buClr>
                <a:schemeClr val="lt1"/>
              </a:buClr>
              <a:buSzPts val="1400"/>
              <a:buFont typeface="+mj-lt"/>
              <a:buAutoNum type="arabicPeriod"/>
            </a:pPr>
            <a:r>
              <a:rPr lang="en-US" sz="2000" dirty="0">
                <a:solidFill>
                  <a:schemeClr val="dk1"/>
                </a:solidFill>
                <a:ea typeface="Open Sans Light" panose="020B0306030504020204" pitchFamily="34" charset="0"/>
                <a:cs typeface="Open Sans Light" panose="020B0306030504020204" pitchFamily="34" charset="0"/>
                <a:sym typeface="Open Sans Light"/>
              </a:rPr>
              <a:t>Created with &lt;APPNAME:ARTIFACTS&gt;</a:t>
            </a: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457200" lvl="0" indent="-457200">
              <a:lnSpc>
                <a:spcPct val="94000"/>
              </a:lnSpc>
              <a:spcBef>
                <a:spcPts val="0"/>
              </a:spcBef>
              <a:buClr>
                <a:schemeClr val="lt1"/>
              </a:buClr>
              <a:buSzPts val="1400"/>
              <a:buFont typeface="+mj-lt"/>
              <a:buAutoNum type="arabicPeriod"/>
            </a:pPr>
            <a:r>
              <a:rPr lang="en-US" sz="2000" dirty="0">
                <a:solidFill>
                  <a:schemeClr val="dk1"/>
                </a:solidFill>
                <a:ea typeface="Open Sans Light" panose="020B0306030504020204" pitchFamily="34" charset="0"/>
                <a:cs typeface="Open Sans Light" panose="020B0306030504020204" pitchFamily="34" charset="0"/>
                <a:sym typeface="Open Sans Light"/>
              </a:rPr>
              <a:t>Make sure </a:t>
            </a:r>
            <a:r>
              <a:rPr lang="en-US" sz="2000" dirty="0" err="1">
                <a:solidFill>
                  <a:schemeClr val="dk1"/>
                </a:solidFill>
                <a:ea typeface="Open Sans Light" panose="020B0306030504020204" pitchFamily="34" charset="0"/>
                <a:cs typeface="Open Sans Light" panose="020B0306030504020204" pitchFamily="34" charset="0"/>
                <a:sym typeface="Open Sans Light"/>
              </a:rPr>
              <a:t>ur</a:t>
            </a:r>
            <a:r>
              <a:rPr lang="en-US" sz="2000" dirty="0">
                <a:solidFill>
                  <a:schemeClr val="dk1"/>
                </a:solidFill>
                <a:ea typeface="Open Sans Light" panose="020B0306030504020204" pitchFamily="34" charset="0"/>
                <a:cs typeface="Open Sans Light" panose="020B0306030504020204" pitchFamily="34" charset="0"/>
                <a:sym typeface="Open Sans Light"/>
              </a:rPr>
              <a:t> application is updated with the new component</a:t>
            </a:r>
          </a:p>
          <a:p>
            <a:pPr marL="457200" lvl="0" indent="-457200">
              <a:lnSpc>
                <a:spcPct val="94000"/>
              </a:lnSpc>
              <a:spcBef>
                <a:spcPts val="0"/>
              </a:spcBef>
              <a:buClr>
                <a:schemeClr val="lt1"/>
              </a:buClr>
              <a:buSzPts val="1400"/>
              <a:buFont typeface="+mj-lt"/>
              <a:buAutoNum type="arabicPeriod"/>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66036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animEffect transition="in" filter="fade">
                                      <p:cBhvr>
                                        <p:cTn id="14" dur="1000"/>
                                        <p:tgtEl>
                                          <p:spTgt spid="7">
                                            <p:txEl>
                                              <p:pRg st="3" end="3"/>
                                            </p:txEl>
                                          </p:spTgt>
                                        </p:tgtEl>
                                      </p:cBhvr>
                                    </p:animEffect>
                                    <p:anim calcmode="lin" valueType="num">
                                      <p:cBhvr>
                                        <p:cTn id="15"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1000"/>
                                        <p:tgtEl>
                                          <p:spTgt spid="7">
                                            <p:txEl>
                                              <p:pRg st="5" end="5"/>
                                            </p:txEl>
                                          </p:spTgt>
                                        </p:tgtEl>
                                      </p:cBhvr>
                                    </p:animEffect>
                                    <p:anim calcmode="lin" valueType="num">
                                      <p:cBhvr>
                                        <p:cTn id="2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1000"/>
                                        <p:tgtEl>
                                          <p:spTgt spid="7">
                                            <p:txEl>
                                              <p:pRg st="7" end="7"/>
                                            </p:txEl>
                                          </p:spTgt>
                                        </p:tgtEl>
                                      </p:cBhvr>
                                    </p:animEffect>
                                    <p:anim calcmode="lin" valueType="num">
                                      <p:cBhvr>
                                        <p:cTn id="29"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fade">
                                      <p:cBhvr>
                                        <p:cTn id="35" dur="1000"/>
                                        <p:tgtEl>
                                          <p:spTgt spid="7">
                                            <p:txEl>
                                              <p:pRg st="9" end="9"/>
                                            </p:txEl>
                                          </p:spTgt>
                                        </p:tgtEl>
                                      </p:cBhvr>
                                    </p:animEffect>
                                    <p:anim calcmode="lin" valueType="num">
                                      <p:cBhvr>
                                        <p:cTn id="36"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lang="en-US" sz="3200" b="1" dirty="0">
                <a:solidFill>
                  <a:srgbClr val="0070C0"/>
                </a:solidFill>
                <a:latin typeface="Open Sans"/>
              </a:rPr>
              <a:t>Cassandra Database</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11</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90716" y="1381253"/>
            <a:ext cx="10515600" cy="2421040"/>
          </a:xfrm>
        </p:spPr>
        <p:txBody>
          <a:bodyPr>
            <a:noAutofit/>
          </a:bodyPr>
          <a:lstStyle/>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Used to store critical information such as customer data and associated data.</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Can be associated locally as staging table to store mediatory information</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Internal Cassandra database is created.</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Now lets verify the context dictionary.</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Navigate to Configure &gt; Decisioning &gt; Infrastructure &gt; Services</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Click on Decision Data Store – We can see the Cassandra database details there</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err="1">
                <a:solidFill>
                  <a:schemeClr val="dk1"/>
                </a:solidFill>
                <a:ea typeface="Open Sans Light" panose="020B0306030504020204" pitchFamily="34" charset="0"/>
                <a:cs typeface="Open Sans Light" panose="020B0306030504020204" pitchFamily="34" charset="0"/>
                <a:sym typeface="Open Sans Light"/>
              </a:rPr>
              <a:t>Inorder</a:t>
            </a:r>
            <a:r>
              <a:rPr lang="en-US" sz="2000" dirty="0">
                <a:solidFill>
                  <a:schemeClr val="dk1"/>
                </a:solidFill>
                <a:ea typeface="Open Sans Light" panose="020B0306030504020204" pitchFamily="34" charset="0"/>
                <a:cs typeface="Open Sans Light" panose="020B0306030504020204" pitchFamily="34" charset="0"/>
                <a:sym typeface="Open Sans Light"/>
              </a:rPr>
              <a:t> to configure the external Cassandra database, provide the Cassandra host name and click submit</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4274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lang="en-US" sz="3200" b="1" dirty="0">
                <a:solidFill>
                  <a:srgbClr val="0070C0"/>
                </a:solidFill>
                <a:latin typeface="Open Sans"/>
              </a:rPr>
              <a:t>Decision Data Store</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12</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90716" y="1381253"/>
            <a:ext cx="10515600" cy="2421040"/>
          </a:xfrm>
        </p:spPr>
        <p:txBody>
          <a:bodyPr>
            <a:noAutofit/>
          </a:bodyPr>
          <a:lstStyle/>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Used to store the Cassandra data – Run the DDS Dataset</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sym typeface="Open Sans Light"/>
              </a:rPr>
              <a:t>Provision to associate to external Cassandra database. But all CRUD operations can be done via DDS service with DDS Dataset</a:t>
            </a:r>
          </a:p>
          <a:p>
            <a:pPr marL="171450" lvl="0" indent="-171450">
              <a:lnSpc>
                <a:spcPct val="94000"/>
              </a:lnSpc>
              <a:spcBef>
                <a:spcPts val="0"/>
              </a:spcBef>
              <a:buClr>
                <a:schemeClr val="lt1"/>
              </a:buClr>
              <a:buSzPts val="1400"/>
              <a:buFont typeface="Arial"/>
              <a:buChar char="•"/>
            </a:pPr>
            <a:endParaRPr lang="en-US" sz="2000" b="1"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endParaRPr lang="en-US" sz="2000" b="1" dirty="0">
              <a:solidFill>
                <a:schemeClr val="dk1"/>
              </a:solidFill>
              <a:ea typeface="Open Sans Light" panose="020B0306030504020204" pitchFamily="34" charset="0"/>
              <a:cs typeface="Open Sans Light" panose="020B0306030504020204" pitchFamily="34" charset="0"/>
              <a:sym typeface="Open Sans Light"/>
            </a:endParaRPr>
          </a:p>
          <a:p>
            <a:pPr marL="171450" lvl="0" indent="-171450">
              <a:lnSpc>
                <a:spcPct val="94000"/>
              </a:lnSpc>
              <a:spcBef>
                <a:spcPts val="0"/>
              </a:spcBef>
              <a:buClr>
                <a:schemeClr val="lt1"/>
              </a:buClr>
              <a:buSzPts val="1400"/>
              <a:buFont typeface="Arial"/>
              <a:buChar char="•"/>
            </a:pPr>
            <a:r>
              <a:rPr lang="en-US" sz="2000" b="1" dirty="0">
                <a:solidFill>
                  <a:schemeClr val="dk1"/>
                </a:solidFill>
                <a:ea typeface="Open Sans Light" panose="020B0306030504020204" pitchFamily="34" charset="0"/>
                <a:cs typeface="Open Sans Light" panose="020B0306030504020204" pitchFamily="34" charset="0"/>
                <a:sym typeface="Open Sans Light"/>
              </a:rPr>
              <a:t>Advantages of Cassandra Database</a:t>
            </a:r>
          </a:p>
          <a:p>
            <a:pPr marL="171450" lvl="0" indent="-171450">
              <a:lnSpc>
                <a:spcPct val="94000"/>
              </a:lnSpc>
              <a:spcBef>
                <a:spcPts val="0"/>
              </a:spcBef>
              <a:buClr>
                <a:schemeClr val="lt1"/>
              </a:buClr>
              <a:buSzPts val="1400"/>
              <a:buFont typeface="Arial"/>
              <a:buChar char="•"/>
            </a:pPr>
            <a:endParaRPr lang="en-US" sz="2000" dirty="0">
              <a:solidFill>
                <a:schemeClr val="dk1"/>
              </a:solidFill>
              <a:ea typeface="Open Sans Light" panose="020B0306030504020204" pitchFamily="34" charset="0"/>
              <a:cs typeface="Open Sans Light" panose="020B0306030504020204" pitchFamily="34" charset="0"/>
              <a:sym typeface="Open Sans Light"/>
            </a:endParaRP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
        <p:nvSpPr>
          <p:cNvPr id="6" name="TextBox 5">
            <a:extLst>
              <a:ext uri="{FF2B5EF4-FFF2-40B4-BE49-F238E27FC236}">
                <a16:creationId xmlns:a16="http://schemas.microsoft.com/office/drawing/2014/main" id="{018AFE82-F6C3-28E7-007D-62339B9B0351}"/>
              </a:ext>
            </a:extLst>
          </p:cNvPr>
          <p:cNvSpPr txBox="1"/>
          <p:nvPr/>
        </p:nvSpPr>
        <p:spPr>
          <a:xfrm>
            <a:off x="838199" y="3450067"/>
            <a:ext cx="9475839" cy="2117503"/>
          </a:xfrm>
          <a:prstGeom prst="rect">
            <a:avLst/>
          </a:prstGeom>
          <a:noFill/>
        </p:spPr>
        <p:txBody>
          <a:bodyPr wrap="square">
            <a:spAutoFit/>
          </a:bodyPr>
          <a:lstStyle/>
          <a:p>
            <a:pPr marL="171450" indent="-171450">
              <a:lnSpc>
                <a:spcPct val="94000"/>
              </a:lnSpc>
              <a:buClr>
                <a:schemeClr val="lt1"/>
              </a:buClr>
              <a:buSzPts val="1400"/>
              <a:buFont typeface="Arial"/>
              <a:buChar char="•"/>
            </a:pPr>
            <a:r>
              <a:rPr lang="en-US" sz="2000" dirty="0">
                <a:solidFill>
                  <a:schemeClr val="dk1"/>
                </a:solidFill>
                <a:ea typeface="Open Sans Light" panose="020B0306030504020204" pitchFamily="34" charset="0"/>
                <a:cs typeface="Open Sans Light" panose="020B0306030504020204" pitchFamily="34" charset="0"/>
              </a:rPr>
              <a:t>PEGA has internal dedicated Cassandra database primarily used by decisioning implementations.</a:t>
            </a:r>
          </a:p>
          <a:p>
            <a:pPr marL="514350" indent="-514350">
              <a:lnSpc>
                <a:spcPct val="94000"/>
              </a:lnSpc>
              <a:buClr>
                <a:schemeClr val="lt1"/>
              </a:buClr>
              <a:buSzPts val="1400"/>
              <a:buFont typeface="+mj-lt"/>
              <a:buAutoNum type="romanUcPeriod"/>
            </a:pPr>
            <a:endParaRPr lang="en-US" sz="2000" dirty="0">
              <a:solidFill>
                <a:schemeClr val="dk1"/>
              </a:solidFill>
              <a:ea typeface="Open Sans Light" panose="020B0306030504020204" pitchFamily="34" charset="0"/>
              <a:cs typeface="Open Sans Light" panose="020B0306030504020204" pitchFamily="34" charset="0"/>
            </a:endParaRPr>
          </a:p>
          <a:p>
            <a:pPr marL="514350" indent="-514350">
              <a:lnSpc>
                <a:spcPct val="94000"/>
              </a:lnSpc>
              <a:buClr>
                <a:schemeClr val="lt1"/>
              </a:buClr>
              <a:buSzPts val="1400"/>
              <a:buFont typeface="+mj-lt"/>
              <a:buAutoNum type="romanUcPeriod"/>
            </a:pPr>
            <a:r>
              <a:rPr lang="en-US" sz="2000" dirty="0">
                <a:solidFill>
                  <a:schemeClr val="dk1"/>
                </a:solidFill>
                <a:ea typeface="Open Sans Light" panose="020B0306030504020204" pitchFamily="34" charset="0"/>
                <a:cs typeface="Open Sans Light" panose="020B0306030504020204" pitchFamily="34" charset="0"/>
              </a:rPr>
              <a:t>Distributed &amp; High Performance</a:t>
            </a:r>
          </a:p>
          <a:p>
            <a:pPr marL="514350" indent="-514350">
              <a:lnSpc>
                <a:spcPct val="94000"/>
              </a:lnSpc>
              <a:buClr>
                <a:schemeClr val="lt1"/>
              </a:buClr>
              <a:buSzPts val="1400"/>
              <a:buFont typeface="+mj-lt"/>
              <a:buAutoNum type="romanUcPeriod"/>
            </a:pPr>
            <a:r>
              <a:rPr lang="en-US" sz="2000" dirty="0">
                <a:solidFill>
                  <a:schemeClr val="dk1"/>
                </a:solidFill>
                <a:ea typeface="Open Sans Light" panose="020B0306030504020204" pitchFamily="34" charset="0"/>
                <a:cs typeface="Open Sans Light" panose="020B0306030504020204" pitchFamily="34" charset="0"/>
              </a:rPr>
              <a:t>High reliability &amp; maintainability</a:t>
            </a:r>
          </a:p>
          <a:p>
            <a:pPr marL="514350" indent="-514350">
              <a:lnSpc>
                <a:spcPct val="94000"/>
              </a:lnSpc>
              <a:buClr>
                <a:schemeClr val="lt1"/>
              </a:buClr>
              <a:buSzPts val="1400"/>
              <a:buFont typeface="+mj-lt"/>
              <a:buAutoNum type="romanUcPeriod"/>
            </a:pPr>
            <a:r>
              <a:rPr lang="en-US" sz="2000" dirty="0">
                <a:solidFill>
                  <a:schemeClr val="dk1"/>
                </a:solidFill>
                <a:ea typeface="Open Sans Light" panose="020B0306030504020204" pitchFamily="34" charset="0"/>
                <a:cs typeface="Open Sans Light" panose="020B0306030504020204" pitchFamily="34" charset="0"/>
              </a:rPr>
              <a:t>Used for storing DDS information</a:t>
            </a:r>
          </a:p>
          <a:p>
            <a:pPr marL="514350" indent="-514350">
              <a:lnSpc>
                <a:spcPct val="94000"/>
              </a:lnSpc>
              <a:buClr>
                <a:schemeClr val="lt1"/>
              </a:buClr>
              <a:buSzPts val="1400"/>
              <a:buFont typeface="+mj-lt"/>
              <a:buAutoNum type="romanUcPeriod"/>
            </a:pPr>
            <a:r>
              <a:rPr lang="en-US" sz="2000" dirty="0">
                <a:solidFill>
                  <a:schemeClr val="dk1"/>
                </a:solidFill>
                <a:ea typeface="Open Sans Light" panose="020B0306030504020204" pitchFamily="34" charset="0"/>
                <a:cs typeface="Open Sans Light" panose="020B0306030504020204" pitchFamily="34" charset="0"/>
              </a:rPr>
              <a:t>Data Shared on multiple machines</a:t>
            </a:r>
          </a:p>
        </p:txBody>
      </p:sp>
    </p:spTree>
    <p:extLst>
      <p:ext uri="{BB962C8B-B14F-4D97-AF65-F5344CB8AC3E}">
        <p14:creationId xmlns:p14="http://schemas.microsoft.com/office/powerpoint/2010/main" val="365813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animEffect transition="in" filter="fade">
                                      <p:cBhvr>
                                        <p:cTn id="21" dur="1000"/>
                                        <p:tgtEl>
                                          <p:spTgt spid="7">
                                            <p:txEl>
                                              <p:pRg st="5" end="5"/>
                                            </p:txEl>
                                          </p:spTgt>
                                        </p:tgtEl>
                                      </p:cBhvr>
                                    </p:animEffect>
                                    <p:anim calcmode="lin" valueType="num">
                                      <p:cBhvr>
                                        <p:cTn id="2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764832" y="499686"/>
            <a:ext cx="10515600" cy="1325563"/>
          </a:xfrm>
        </p:spPr>
        <p:txBody>
          <a:bodyPr/>
          <a:lstStyle/>
          <a:p>
            <a:r>
              <a:rPr lang="en-US" sz="3200" b="1" dirty="0">
                <a:solidFill>
                  <a:srgbClr val="0070C0"/>
                </a:solidFill>
                <a:latin typeface="Open Sans"/>
              </a:rPr>
              <a:t>NBAD Tests</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13</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31721" y="1669759"/>
            <a:ext cx="10921181" cy="3246370"/>
          </a:xfrm>
        </p:spPr>
        <p:txBody>
          <a:bodyPr>
            <a:normAutofit/>
          </a:bodyPr>
          <a:lstStyle/>
          <a:p>
            <a:r>
              <a:rPr lang="en-US" sz="2000" dirty="0" err="1">
                <a:latin typeface="Calibri (Body)"/>
                <a:cs typeface="KoHo" panose="00000500000000000000" pitchFamily="2" charset="-34"/>
              </a:rPr>
              <a:t>NBADTests</a:t>
            </a:r>
            <a:r>
              <a:rPr lang="en-US" sz="2000" dirty="0">
                <a:latin typeface="Calibri (Body)"/>
                <a:cs typeface="KoHo" panose="00000500000000000000" pitchFamily="2" charset="-34"/>
              </a:rPr>
              <a:t> (Next Best Action Designer Tests) used to perform unit testing in lower environments using PERSONAs for strategy and other </a:t>
            </a:r>
            <a:r>
              <a:rPr lang="en-US" sz="2000" dirty="0" err="1">
                <a:latin typeface="Calibri (Body)"/>
                <a:cs typeface="KoHo" panose="00000500000000000000" pitchFamily="2" charset="-34"/>
              </a:rPr>
              <a:t>pega</a:t>
            </a:r>
            <a:r>
              <a:rPr lang="en-US" sz="2000" dirty="0">
                <a:latin typeface="Calibri (Body)"/>
                <a:cs typeface="KoHo" panose="00000500000000000000" pitchFamily="2" charset="-34"/>
              </a:rPr>
              <a:t> decisioning features.</a:t>
            </a:r>
          </a:p>
          <a:p>
            <a:endParaRPr lang="en-US" sz="2000" dirty="0">
              <a:latin typeface="Calibri (Body)"/>
              <a:cs typeface="KoHo" panose="00000500000000000000" pitchFamily="2" charset="-34"/>
            </a:endParaRPr>
          </a:p>
          <a:p>
            <a:endParaRPr lang="en-US" sz="2000" dirty="0">
              <a:latin typeface="Calibri (Body)"/>
              <a:cs typeface="KoHo" panose="00000500000000000000" pitchFamily="2" charset="-34"/>
            </a:endParaRPr>
          </a:p>
          <a:p>
            <a:r>
              <a:rPr lang="en-US" sz="2000" dirty="0">
                <a:latin typeface="Calibri (Body)"/>
                <a:cs typeface="KoHo" panose="00000500000000000000" pitchFamily="2" charset="-34"/>
              </a:rPr>
              <a:t>- This is a unit testing ruleset to store test cases and test suites.</a:t>
            </a:r>
          </a:p>
          <a:p>
            <a:r>
              <a:rPr lang="en-US" sz="2000" dirty="0">
                <a:latin typeface="Calibri (Body)"/>
                <a:cs typeface="KoHo" panose="00000500000000000000" pitchFamily="2" charset="-34"/>
              </a:rPr>
              <a:t>- Only for testing , not require to deploy to higher environments.</a:t>
            </a:r>
          </a:p>
          <a:p>
            <a:r>
              <a:rPr lang="en-US" sz="2000" dirty="0">
                <a:latin typeface="Calibri (Body)"/>
                <a:cs typeface="KoHo" panose="00000500000000000000" pitchFamily="2" charset="-34"/>
              </a:rPr>
              <a:t>- Store strategy test cases and other unit test cases for decisioning.</a:t>
            </a:r>
          </a:p>
        </p:txBody>
      </p:sp>
      <p:sp>
        <p:nvSpPr>
          <p:cNvPr id="6" name="Footer Placeholder 5">
            <a:extLst>
              <a:ext uri="{FF2B5EF4-FFF2-40B4-BE49-F238E27FC236}">
                <a16:creationId xmlns:a16="http://schemas.microsoft.com/office/drawing/2014/main" id="{3FD01E41-5BE4-AC3A-C34D-DF575727AD48}"/>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140304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ircle(in)">
                                      <p:cBhvr>
                                        <p:cTn id="22"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764832" y="499686"/>
            <a:ext cx="10515600" cy="1325563"/>
          </a:xfrm>
        </p:spPr>
        <p:txBody>
          <a:bodyPr/>
          <a:lstStyle/>
          <a:p>
            <a:r>
              <a:rPr lang="en-US" sz="3200" b="1" dirty="0">
                <a:solidFill>
                  <a:srgbClr val="0070C0"/>
                </a:solidFill>
                <a:latin typeface="Open Sans"/>
              </a:rPr>
              <a:t>Application Architecture</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14</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31721" y="1669759"/>
            <a:ext cx="10921181" cy="3246370"/>
          </a:xfrm>
        </p:spPr>
        <p:txBody>
          <a:bodyPr>
            <a:normAutofit/>
          </a:bodyPr>
          <a:lstStyle/>
          <a:p>
            <a:r>
              <a:rPr lang="en-US" sz="2000" dirty="0">
                <a:latin typeface="Calibri (Body)"/>
                <a:cs typeface="KoHo" panose="00000500000000000000" pitchFamily="2" charset="-34"/>
              </a:rPr>
              <a:t>Your application architecture should be stacked as below</a:t>
            </a:r>
          </a:p>
          <a:p>
            <a:endParaRPr lang="en-US" sz="2000" dirty="0">
              <a:latin typeface="Calibri (Body)"/>
              <a:cs typeface="KoHo" panose="00000500000000000000" pitchFamily="2" charset="-34"/>
            </a:endParaRPr>
          </a:p>
          <a:p>
            <a:endParaRPr lang="en-US" sz="2000" dirty="0">
              <a:latin typeface="Calibri (Body)"/>
              <a:cs typeface="KoHo" panose="00000500000000000000" pitchFamily="2" charset="-34"/>
            </a:endParaRPr>
          </a:p>
          <a:p>
            <a:pPr marL="0" indent="0">
              <a:buNone/>
            </a:pPr>
            <a:r>
              <a:rPr lang="en-US" sz="2000" dirty="0">
                <a:latin typeface="Calibri (Body)"/>
                <a:cs typeface="KoHo" panose="00000500000000000000" pitchFamily="2" charset="-34"/>
              </a:rPr>
              <a:t>&lt;&lt;&lt;&lt;IMPLEMENTATION APPLICATION&gt;&gt;&gt;</a:t>
            </a:r>
          </a:p>
          <a:p>
            <a:pPr marL="0" indent="0">
              <a:buNone/>
            </a:pPr>
            <a:r>
              <a:rPr lang="en-US" sz="2000" dirty="0">
                <a:latin typeface="Calibri (Body)"/>
                <a:cs typeface="KoHo" panose="00000500000000000000" pitchFamily="2" charset="-34"/>
              </a:rPr>
              <a:t>&lt;&lt;&lt;APPLICATION FRAMEWORK&gt;&gt;&gt;&gt;</a:t>
            </a:r>
          </a:p>
          <a:p>
            <a:pPr marL="0" indent="0">
              <a:buNone/>
            </a:pPr>
            <a:r>
              <a:rPr lang="en-US" sz="2000" dirty="0">
                <a:latin typeface="Calibri (Body)"/>
                <a:cs typeface="KoHo" panose="00000500000000000000" pitchFamily="2" charset="-34"/>
              </a:rPr>
              <a:t>&lt;&lt;&lt;NBA FRAMEWORK&gt;&gt;&gt;</a:t>
            </a:r>
          </a:p>
          <a:p>
            <a:pPr marL="0" indent="0">
              <a:buNone/>
            </a:pPr>
            <a:r>
              <a:rPr lang="en-US" sz="2000">
                <a:latin typeface="Calibri (Body)"/>
                <a:cs typeface="KoHo" panose="00000500000000000000" pitchFamily="2" charset="-34"/>
              </a:rPr>
              <a:t>&lt;&lt;&lt;PEGA BASE APPLICATION&gt;&gt;&gt; (UI-KIT)</a:t>
            </a:r>
            <a:endParaRPr lang="en-US" sz="2000" dirty="0">
              <a:latin typeface="Calibri (Body)"/>
              <a:cs typeface="KoHo" panose="00000500000000000000" pitchFamily="2" charset="-34"/>
            </a:endParaRPr>
          </a:p>
        </p:txBody>
      </p:sp>
      <p:sp>
        <p:nvSpPr>
          <p:cNvPr id="6" name="Footer Placeholder 5">
            <a:extLst>
              <a:ext uri="{FF2B5EF4-FFF2-40B4-BE49-F238E27FC236}">
                <a16:creationId xmlns:a16="http://schemas.microsoft.com/office/drawing/2014/main" id="{3FD01E41-5BE4-AC3A-C34D-DF575727AD48}"/>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259465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circle(in)">
                                      <p:cBhvr>
                                        <p:cTn id="12" dur="20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circle(in)">
                                      <p:cBhvr>
                                        <p:cTn id="17" dur="20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circle(in)">
                                      <p:cBhvr>
                                        <p:cTn id="22" dur="20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circle(in)">
                                      <p:cBhvr>
                                        <p:cTn id="27" dur="20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764832" y="499686"/>
            <a:ext cx="10515600" cy="1325563"/>
          </a:xfrm>
        </p:spPr>
        <p:txBody>
          <a:bodyPr/>
          <a:lstStyle/>
          <a:p>
            <a:r>
              <a:rPr lang="en-US" sz="3200" b="1" dirty="0">
                <a:solidFill>
                  <a:srgbClr val="0070C0"/>
                </a:solidFill>
                <a:latin typeface="Open Sans"/>
              </a:rPr>
              <a:t>Repository Alert</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15</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631721" y="1669759"/>
            <a:ext cx="10921181" cy="3246370"/>
          </a:xfrm>
        </p:spPr>
        <p:txBody>
          <a:bodyPr>
            <a:normAutofit/>
          </a:bodyPr>
          <a:lstStyle/>
          <a:p>
            <a:r>
              <a:rPr lang="en-US" sz="2000" dirty="0">
                <a:latin typeface="Calibri (Body)"/>
                <a:cs typeface="KoHo" panose="00000500000000000000" pitchFamily="2" charset="-34"/>
              </a:rPr>
              <a:t>Validate that all the artifacts created as part of application are stored in a separate repository inbuilt within PEGA used to store the interactions as well as to export decisions.</a:t>
            </a:r>
          </a:p>
          <a:p>
            <a:endParaRPr lang="en-US" sz="2000" dirty="0">
              <a:latin typeface="Calibri (Body)"/>
              <a:cs typeface="KoHo" panose="00000500000000000000" pitchFamily="2" charset="-34"/>
            </a:endParaRPr>
          </a:p>
          <a:p>
            <a:r>
              <a:rPr lang="en-US" sz="2000" dirty="0">
                <a:latin typeface="Calibri (Body)"/>
                <a:cs typeface="KoHo" panose="00000500000000000000" pitchFamily="2" charset="-34"/>
              </a:rPr>
              <a:t>These can be </a:t>
            </a:r>
            <a:r>
              <a:rPr lang="en-US" sz="2000" dirty="0" err="1">
                <a:latin typeface="Calibri (Body)"/>
                <a:cs typeface="KoHo" panose="00000500000000000000" pitchFamily="2" charset="-34"/>
              </a:rPr>
              <a:t>inturn</a:t>
            </a:r>
            <a:r>
              <a:rPr lang="en-US" sz="2000" dirty="0">
                <a:latin typeface="Calibri (Body)"/>
                <a:cs typeface="KoHo" panose="00000500000000000000" pitchFamily="2" charset="-34"/>
              </a:rPr>
              <a:t> uploaded to models to train them </a:t>
            </a:r>
          </a:p>
        </p:txBody>
      </p:sp>
      <p:sp>
        <p:nvSpPr>
          <p:cNvPr id="6" name="Footer Placeholder 5">
            <a:extLst>
              <a:ext uri="{FF2B5EF4-FFF2-40B4-BE49-F238E27FC236}">
                <a16:creationId xmlns:a16="http://schemas.microsoft.com/office/drawing/2014/main" id="{3FD01E41-5BE4-AC3A-C34D-DF575727AD48}"/>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69304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ircle(in)">
                                      <p:cBhvr>
                                        <p:cTn id="1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Agenda</a:t>
            </a:r>
            <a:endParaRPr lang="en-IN" dirty="0">
              <a:solidFill>
                <a:srgbClr val="0070C0"/>
              </a:solidFill>
            </a:endParaRPr>
          </a:p>
        </p:txBody>
      </p:sp>
      <p:sp>
        <p:nvSpPr>
          <p:cNvPr id="3" name="Content Placeholder 2">
            <a:extLst>
              <a:ext uri="{FF2B5EF4-FFF2-40B4-BE49-F238E27FC236}">
                <a16:creationId xmlns:a16="http://schemas.microsoft.com/office/drawing/2014/main" id="{9A0C8E9A-6537-7935-5428-556E3942CA5E}"/>
              </a:ext>
            </a:extLst>
          </p:cNvPr>
          <p:cNvSpPr>
            <a:spLocks noGrp="1"/>
          </p:cNvSpPr>
          <p:nvPr>
            <p:ph idx="1"/>
          </p:nvPr>
        </p:nvSpPr>
        <p:spPr/>
        <p:txBody>
          <a:bodyPr>
            <a:normAutofit/>
          </a:bodyPr>
          <a:lstStyle/>
          <a:p>
            <a:pPr marL="207010" indent="-194945">
              <a:lnSpc>
                <a:spcPct val="100000"/>
              </a:lnSpc>
              <a:spcBef>
                <a:spcPts val="380"/>
              </a:spcBef>
              <a:buClr>
                <a:srgbClr val="FD4646"/>
              </a:buClr>
              <a:buChar char="•"/>
              <a:tabLst>
                <a:tab pos="207645" algn="l"/>
              </a:tabLst>
            </a:pPr>
            <a:r>
              <a:rPr lang="en-US" sz="1800" spc="-5" dirty="0">
                <a:solidFill>
                  <a:srgbClr val="3F3F3F"/>
                </a:solidFill>
                <a:ea typeface="Open Sans Light" panose="020B0306030504020204" pitchFamily="34" charset="0"/>
                <a:cs typeface="Open Sans Light" panose="020B0306030504020204" pitchFamily="34" charset="0"/>
              </a:rPr>
              <a:t>Introduction to </a:t>
            </a:r>
            <a:r>
              <a:rPr lang="en-US" sz="1800" dirty="0">
                <a:solidFill>
                  <a:srgbClr val="3F3F3F"/>
                </a:solidFill>
                <a:ea typeface="Open Sans Light" panose="020B0306030504020204" pitchFamily="34" charset="0"/>
                <a:cs typeface="Open Sans Light" panose="020B0306030504020204" pitchFamily="34" charset="0"/>
              </a:rPr>
              <a:t>Creating Decisioning Application</a:t>
            </a:r>
          </a:p>
          <a:p>
            <a:pPr marL="207010" indent="-194945">
              <a:lnSpc>
                <a:spcPct val="100000"/>
              </a:lnSpc>
              <a:spcBef>
                <a:spcPts val="380"/>
              </a:spcBef>
              <a:buClr>
                <a:srgbClr val="FD4646"/>
              </a:buClr>
              <a:buChar char="•"/>
              <a:tabLst>
                <a:tab pos="207645" algn="l"/>
              </a:tabLst>
            </a:pPr>
            <a:r>
              <a:rPr lang="en-US" sz="1800" dirty="0">
                <a:solidFill>
                  <a:srgbClr val="3F3F3F"/>
                </a:solidFill>
                <a:ea typeface="Open Sans Light" panose="020B0306030504020204" pitchFamily="34" charset="0"/>
                <a:cs typeface="Open Sans Light" panose="020B0306030504020204" pitchFamily="34" charset="0"/>
              </a:rPr>
              <a:t>Cassandra Database</a:t>
            </a:r>
          </a:p>
          <a:p>
            <a:pPr marL="207010" indent="-194945">
              <a:lnSpc>
                <a:spcPct val="100000"/>
              </a:lnSpc>
              <a:spcBef>
                <a:spcPts val="380"/>
              </a:spcBef>
              <a:buClr>
                <a:srgbClr val="FD4646"/>
              </a:buClr>
              <a:buChar char="•"/>
              <a:tabLst>
                <a:tab pos="207645" algn="l"/>
              </a:tabLst>
            </a:pPr>
            <a:r>
              <a:rPr lang="en-US" sz="1800" dirty="0">
                <a:solidFill>
                  <a:srgbClr val="3F3F3F"/>
                </a:solidFill>
                <a:ea typeface="Open Sans Light" panose="020B0306030504020204" pitchFamily="34" charset="0"/>
                <a:cs typeface="Open Sans Light" panose="020B0306030504020204" pitchFamily="34" charset="0"/>
              </a:rPr>
              <a:t>NBAD Artifacts &amp; NBAD Tests</a:t>
            </a:r>
          </a:p>
          <a:p>
            <a:pPr marL="207010" indent="-194945">
              <a:lnSpc>
                <a:spcPct val="100000"/>
              </a:lnSpc>
              <a:spcBef>
                <a:spcPts val="380"/>
              </a:spcBef>
              <a:buClr>
                <a:srgbClr val="FD4646"/>
              </a:buClr>
              <a:buChar char="•"/>
              <a:tabLst>
                <a:tab pos="207645" algn="l"/>
              </a:tabLst>
            </a:pPr>
            <a:r>
              <a:rPr lang="en-US" sz="1800" dirty="0">
                <a:solidFill>
                  <a:srgbClr val="3F3F3F"/>
                </a:solidFill>
                <a:ea typeface="Open Sans Light" panose="020B0306030504020204" pitchFamily="34" charset="0"/>
                <a:cs typeface="Open Sans Light" panose="020B0306030504020204" pitchFamily="34" charset="0"/>
              </a:rPr>
              <a:t>Overview of Application Definition</a:t>
            </a:r>
            <a:endParaRPr lang="en-US" sz="1800" dirty="0">
              <a:ea typeface="Open Sans Light" panose="020B0306030504020204" pitchFamily="34" charset="0"/>
              <a:cs typeface="Open Sans Light" panose="020B0306030504020204" pitchFamily="34" charset="0"/>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2</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Footer Placeholder 6">
            <a:extLst>
              <a:ext uri="{FF2B5EF4-FFF2-40B4-BE49-F238E27FC236}">
                <a16:creationId xmlns:a16="http://schemas.microsoft.com/office/drawing/2014/main" id="{E9E60054-FB73-62D0-298D-6757537EFD71}"/>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108215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Banking Application</a:t>
            </a:r>
            <a:endParaRPr lang="en-IN" dirty="0">
              <a:solidFill>
                <a:srgbClr val="0070C0"/>
              </a:solidFill>
            </a:endParaRPr>
          </a:p>
        </p:txBody>
      </p:sp>
      <p:sp>
        <p:nvSpPr>
          <p:cNvPr id="3" name="Content Placeholder 2">
            <a:extLst>
              <a:ext uri="{FF2B5EF4-FFF2-40B4-BE49-F238E27FC236}">
                <a16:creationId xmlns:a16="http://schemas.microsoft.com/office/drawing/2014/main" id="{9A0C8E9A-6537-7935-5428-556E3942CA5E}"/>
              </a:ext>
            </a:extLst>
          </p:cNvPr>
          <p:cNvSpPr>
            <a:spLocks noGrp="1"/>
          </p:cNvSpPr>
          <p:nvPr>
            <p:ph idx="1"/>
          </p:nvPr>
        </p:nvSpPr>
        <p:spPr>
          <a:xfrm>
            <a:off x="621890" y="1825625"/>
            <a:ext cx="10515600" cy="4351338"/>
          </a:xfrm>
        </p:spPr>
        <p:txBody>
          <a:bodyPr>
            <a:normAutofit/>
          </a:bodyPr>
          <a:lstStyle/>
          <a:p>
            <a:pPr marL="152400" indent="0" algn="l">
              <a:lnSpc>
                <a:spcPct val="150000"/>
              </a:lnSpc>
              <a:buNone/>
            </a:pPr>
            <a:r>
              <a:rPr lang="en-IN" sz="2000" dirty="0">
                <a:solidFill>
                  <a:schemeClr val="tx1"/>
                </a:solidFill>
                <a:ea typeface="Open Sans Light" panose="020B0306030504020204" pitchFamily="34" charset="0"/>
                <a:cs typeface="Open Sans Light" panose="020B0306030504020204" pitchFamily="34" charset="0"/>
              </a:rPr>
              <a:t>A Banking Enterprise called XYZ Wishes to promote various services and products such as Debit Cards, Credit Cards, Loan Services to new customers as well as their existing customers to significantly increase the customer value and thus generate high business revenue.</a:t>
            </a:r>
          </a:p>
          <a:p>
            <a:pPr marL="152400" indent="0" algn="l">
              <a:lnSpc>
                <a:spcPct val="150000"/>
              </a:lnSpc>
              <a:buNone/>
            </a:pPr>
            <a:r>
              <a:rPr lang="en-IN" sz="2000" dirty="0">
                <a:solidFill>
                  <a:schemeClr val="tx1"/>
                </a:solidFill>
                <a:ea typeface="Open Sans Light" panose="020B0306030504020204" pitchFamily="34" charset="0"/>
                <a:cs typeface="Open Sans Light" panose="020B0306030504020204" pitchFamily="34" charset="0"/>
              </a:rPr>
              <a:t>Our goal is in short to provide </a:t>
            </a:r>
            <a:r>
              <a:rPr lang="en-IN" sz="2000" b="1" dirty="0">
                <a:solidFill>
                  <a:schemeClr val="tx1"/>
                </a:solidFill>
                <a:ea typeface="Open Sans Light" panose="020B0306030504020204" pitchFamily="34" charset="0"/>
                <a:cs typeface="Open Sans Light" panose="020B0306030504020204" pitchFamily="34" charset="0"/>
              </a:rPr>
              <a:t>the next best action</a:t>
            </a:r>
            <a:r>
              <a:rPr lang="en-IN" sz="2000" dirty="0">
                <a:solidFill>
                  <a:schemeClr val="tx1"/>
                </a:solidFill>
                <a:ea typeface="Open Sans Light" panose="020B0306030504020204" pitchFamily="34" charset="0"/>
                <a:cs typeface="Open Sans Light" panose="020B0306030504020204" pitchFamily="34" charset="0"/>
              </a:rPr>
              <a:t>!</a:t>
            </a: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3</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6" name="Footer Placeholder 5">
            <a:extLst>
              <a:ext uri="{FF2B5EF4-FFF2-40B4-BE49-F238E27FC236}">
                <a16:creationId xmlns:a16="http://schemas.microsoft.com/office/drawing/2014/main" id="{163DF20F-A4D7-690C-8B97-C8E7A52D986D}"/>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87174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Environment Setup</a:t>
            </a:r>
            <a:endParaRPr lang="en-IN" dirty="0">
              <a:solidFill>
                <a:srgbClr val="0070C0"/>
              </a:solidFill>
            </a:endParaRPr>
          </a:p>
        </p:txBody>
      </p:sp>
      <p:sp>
        <p:nvSpPr>
          <p:cNvPr id="3" name="Content Placeholder 2">
            <a:extLst>
              <a:ext uri="{FF2B5EF4-FFF2-40B4-BE49-F238E27FC236}">
                <a16:creationId xmlns:a16="http://schemas.microsoft.com/office/drawing/2014/main" id="{9A0C8E9A-6537-7935-5428-556E3942CA5E}"/>
              </a:ext>
            </a:extLst>
          </p:cNvPr>
          <p:cNvSpPr>
            <a:spLocks noGrp="1"/>
          </p:cNvSpPr>
          <p:nvPr>
            <p:ph idx="1"/>
          </p:nvPr>
        </p:nvSpPr>
        <p:spPr>
          <a:xfrm>
            <a:off x="621890" y="1825625"/>
            <a:ext cx="10515600" cy="4351338"/>
          </a:xfrm>
        </p:spPr>
        <p:txBody>
          <a:bodyPr>
            <a:normAutofit/>
          </a:bodyPr>
          <a:lstStyle/>
          <a:p>
            <a:pPr marL="227965" marR="5080" indent="-183515">
              <a:lnSpc>
                <a:spcPts val="2590"/>
              </a:lnSpc>
              <a:spcBef>
                <a:spcPts val="425"/>
              </a:spcBef>
              <a:buClr>
                <a:srgbClr val="FD4646"/>
              </a:buClr>
              <a:buChar char="•"/>
              <a:tabLst>
                <a:tab pos="228600" algn="l"/>
              </a:tabLst>
            </a:pPr>
            <a:r>
              <a:rPr lang="en-US" sz="1800" dirty="0">
                <a:solidFill>
                  <a:schemeClr val="tx1"/>
                </a:solidFill>
                <a:ea typeface="Open Sans Light" panose="020B0306030504020204" pitchFamily="34" charset="0"/>
                <a:cs typeface="Open Sans Light" panose="020B0306030504020204" pitchFamily="34" charset="0"/>
              </a:rPr>
              <a:t>Creating decisioning application is similar to BPM Application creation.</a:t>
            </a:r>
          </a:p>
          <a:p>
            <a:pPr marL="227965" marR="5080" indent="-183515">
              <a:lnSpc>
                <a:spcPts val="2590"/>
              </a:lnSpc>
              <a:spcBef>
                <a:spcPts val="425"/>
              </a:spcBef>
              <a:buClr>
                <a:srgbClr val="FD4646"/>
              </a:buClr>
              <a:buChar char="•"/>
              <a:tabLst>
                <a:tab pos="228600" algn="l"/>
              </a:tabLst>
            </a:pPr>
            <a:r>
              <a:rPr lang="en-US" sz="1800" dirty="0">
                <a:solidFill>
                  <a:schemeClr val="tx1"/>
                </a:solidFill>
                <a:ea typeface="Open Sans Light" panose="020B0306030504020204" pitchFamily="34" charset="0"/>
                <a:cs typeface="Open Sans Light" panose="020B0306030504020204" pitchFamily="34" charset="0"/>
              </a:rPr>
              <a:t>Ensure the PEGA Marketing framework is enabled on built-on application.</a:t>
            </a:r>
          </a:p>
          <a:p>
            <a:pPr marL="227965" marR="5080" indent="-183515">
              <a:lnSpc>
                <a:spcPts val="2590"/>
              </a:lnSpc>
              <a:spcBef>
                <a:spcPts val="425"/>
              </a:spcBef>
              <a:buClr>
                <a:srgbClr val="FD4646"/>
              </a:buClr>
              <a:buChar char="•"/>
              <a:tabLst>
                <a:tab pos="228600" algn="l"/>
              </a:tabLst>
            </a:pPr>
            <a:r>
              <a:rPr lang="en-US" sz="1800" dirty="0">
                <a:solidFill>
                  <a:schemeClr val="tx1"/>
                </a:solidFill>
                <a:ea typeface="Open Sans Light" panose="020B0306030504020204" pitchFamily="34" charset="0"/>
                <a:cs typeface="Open Sans Light" panose="020B0306030504020204" pitchFamily="34" charset="0"/>
              </a:rPr>
              <a:t>Click on Application &gt; New Application &gt; Select PEGA Marketing (CDH) framework in new application wizard</a:t>
            </a:r>
          </a:p>
          <a:p>
            <a:pPr marL="227965" marR="5080" indent="-183515">
              <a:lnSpc>
                <a:spcPts val="2590"/>
              </a:lnSpc>
              <a:spcBef>
                <a:spcPts val="425"/>
              </a:spcBef>
              <a:buClr>
                <a:srgbClr val="FD4646"/>
              </a:buClr>
              <a:buChar char="•"/>
              <a:tabLst>
                <a:tab pos="228600" algn="l"/>
              </a:tabLst>
            </a:pPr>
            <a:r>
              <a:rPr lang="en-US" sz="1800" dirty="0">
                <a:solidFill>
                  <a:schemeClr val="tx1"/>
                </a:solidFill>
                <a:ea typeface="Open Sans Light" panose="020B0306030504020204" pitchFamily="34" charset="0"/>
                <a:cs typeface="Open Sans Light" panose="020B0306030504020204" pitchFamily="34" charset="0"/>
              </a:rPr>
              <a:t>Now click on Next button.</a:t>
            </a:r>
          </a:p>
          <a:p>
            <a:pPr marL="227965" marR="5080" indent="-183515">
              <a:lnSpc>
                <a:spcPts val="2590"/>
              </a:lnSpc>
              <a:spcBef>
                <a:spcPts val="425"/>
              </a:spcBef>
              <a:buClr>
                <a:srgbClr val="FD4646"/>
              </a:buClr>
              <a:buChar char="•"/>
              <a:tabLst>
                <a:tab pos="228600" algn="l"/>
              </a:tabLst>
            </a:pPr>
            <a:r>
              <a:rPr lang="en-US" sz="1800" dirty="0">
                <a:solidFill>
                  <a:schemeClr val="tx1"/>
                </a:solidFill>
                <a:ea typeface="Open Sans Light" panose="020B0306030504020204" pitchFamily="34" charset="0"/>
                <a:cs typeface="Open Sans Light" panose="020B0306030504020204" pitchFamily="34" charset="0"/>
              </a:rPr>
              <a:t>Wizard will take care of application creation to complete the new application </a:t>
            </a:r>
          </a:p>
          <a:p>
            <a:pPr marL="0" marR="5080" indent="0">
              <a:lnSpc>
                <a:spcPts val="2590"/>
              </a:lnSpc>
              <a:spcBef>
                <a:spcPts val="425"/>
              </a:spcBef>
              <a:buClr>
                <a:srgbClr val="FD4646"/>
              </a:buClr>
              <a:buNone/>
              <a:tabLst>
                <a:tab pos="228600" algn="l"/>
              </a:tabLst>
            </a:pPr>
            <a:endParaRPr lang="en-US" sz="1800" dirty="0">
              <a:solidFill>
                <a:schemeClr val="tx1"/>
              </a:solidFill>
              <a:ea typeface="Open Sans Light" panose="020B0306030504020204" pitchFamily="34" charset="0"/>
              <a:cs typeface="Open Sans Light" panose="020B0306030504020204" pitchFamily="34" charset="0"/>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4</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6" name="Footer Placeholder 5">
            <a:extLst>
              <a:ext uri="{FF2B5EF4-FFF2-40B4-BE49-F238E27FC236}">
                <a16:creationId xmlns:a16="http://schemas.microsoft.com/office/drawing/2014/main" id="{163DF20F-A4D7-690C-8B97-C8E7A52D986D}"/>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1079792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6A5BE1-0007-B051-4C10-F33D641756E2}"/>
              </a:ext>
            </a:extLst>
          </p:cNvPr>
          <p:cNvSpPr>
            <a:spLocks noGrp="1"/>
          </p:cNvSpPr>
          <p:nvPr>
            <p:ph type="sldNum" sz="quarter" idx="12"/>
          </p:nvPr>
        </p:nvSpPr>
        <p:spPr/>
        <p:txBody>
          <a:bodyPr/>
          <a:lstStyle/>
          <a:p>
            <a:fld id="{BE0B9F67-4C3D-480D-BD60-A0BB1AA23931}" type="slidenum">
              <a:rPr lang="en-IN" smtClean="0"/>
              <a:t>5</a:t>
            </a:fld>
            <a:endParaRPr lang="en-IN"/>
          </a:p>
        </p:txBody>
      </p:sp>
      <p:sp>
        <p:nvSpPr>
          <p:cNvPr id="6" name="Footer Placeholder 5">
            <a:extLst>
              <a:ext uri="{FF2B5EF4-FFF2-40B4-BE49-F238E27FC236}">
                <a16:creationId xmlns:a16="http://schemas.microsoft.com/office/drawing/2014/main" id="{8F117867-016E-472A-CFD0-062C9C124F46}"/>
              </a:ext>
            </a:extLst>
          </p:cNvPr>
          <p:cNvSpPr>
            <a:spLocks noGrp="1"/>
          </p:cNvSpPr>
          <p:nvPr>
            <p:ph type="ftr" sz="quarter" idx="11"/>
          </p:nvPr>
        </p:nvSpPr>
        <p:spPr/>
        <p:txBody>
          <a:bodyPr/>
          <a:lstStyle/>
          <a:p>
            <a:r>
              <a:rPr lang="en-US"/>
              <a:t>©All Rights Reserved, Elite Study Group</a:t>
            </a:r>
            <a:endParaRPr lang="en-IN"/>
          </a:p>
        </p:txBody>
      </p:sp>
      <p:sp>
        <p:nvSpPr>
          <p:cNvPr id="2" name="TextBox 1">
            <a:extLst>
              <a:ext uri="{FF2B5EF4-FFF2-40B4-BE49-F238E27FC236}">
                <a16:creationId xmlns:a16="http://schemas.microsoft.com/office/drawing/2014/main" id="{9ECDD5F5-0E9A-D90B-BFC7-C55665A5C782}"/>
              </a:ext>
            </a:extLst>
          </p:cNvPr>
          <p:cNvSpPr txBox="1"/>
          <p:nvPr/>
        </p:nvSpPr>
        <p:spPr>
          <a:xfrm>
            <a:off x="3529781" y="2220463"/>
            <a:ext cx="5297129" cy="1323439"/>
          </a:xfrm>
          <a:prstGeom prst="rect">
            <a:avLst/>
          </a:prstGeom>
          <a:noFill/>
        </p:spPr>
        <p:txBody>
          <a:bodyPr wrap="square" rtlCol="0">
            <a:spAutoFit/>
          </a:bodyPr>
          <a:lstStyle/>
          <a:p>
            <a:r>
              <a:rPr lang="en-IN" sz="4000" dirty="0"/>
              <a:t> </a:t>
            </a:r>
          </a:p>
          <a:p>
            <a:r>
              <a:rPr lang="en-IN" sz="4000" dirty="0">
                <a:solidFill>
                  <a:schemeClr val="bg1"/>
                </a:solidFill>
              </a:rPr>
              <a:t>CAR &amp; X-CAR Model</a:t>
            </a:r>
          </a:p>
        </p:txBody>
      </p:sp>
    </p:spTree>
    <p:extLst>
      <p:ext uri="{BB962C8B-B14F-4D97-AF65-F5344CB8AC3E}">
        <p14:creationId xmlns:p14="http://schemas.microsoft.com/office/powerpoint/2010/main" val="284204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p:txBody>
          <a:bodyPr/>
          <a:lstStyle/>
          <a:p>
            <a:r>
              <a:rPr lang="en-IN" dirty="0">
                <a:solidFill>
                  <a:srgbClr val="0070C0"/>
                </a:solidFill>
              </a:rPr>
              <a:t> </a:t>
            </a:r>
            <a:r>
              <a:rPr lang="en-IN" sz="3200" b="1" dirty="0">
                <a:solidFill>
                  <a:srgbClr val="0070C0"/>
                </a:solidFill>
                <a:latin typeface="Open Sans"/>
              </a:rPr>
              <a:t>CAR vs X-CAR</a:t>
            </a:r>
          </a:p>
        </p:txBody>
      </p:sp>
      <p:graphicFrame>
        <p:nvGraphicFramePr>
          <p:cNvPr id="7" name="Content Placeholder 6">
            <a:extLst>
              <a:ext uri="{FF2B5EF4-FFF2-40B4-BE49-F238E27FC236}">
                <a16:creationId xmlns:a16="http://schemas.microsoft.com/office/drawing/2014/main" id="{A82D221A-0F0D-4EB2-056E-179D6BF0B187}"/>
              </a:ext>
            </a:extLst>
          </p:cNvPr>
          <p:cNvGraphicFramePr>
            <a:graphicFrameLocks noGrp="1"/>
          </p:cNvGraphicFramePr>
          <p:nvPr>
            <p:ph idx="1"/>
            <p:extLst>
              <p:ext uri="{D42A27DB-BD31-4B8C-83A1-F6EECF244321}">
                <p14:modId xmlns:p14="http://schemas.microsoft.com/office/powerpoint/2010/main" val="3100033304"/>
              </p:ext>
            </p:extLst>
          </p:nvPr>
        </p:nvGraphicFramePr>
        <p:xfrm>
          <a:off x="838200" y="1825625"/>
          <a:ext cx="10911348" cy="4727500"/>
        </p:xfrm>
        <a:graphic>
          <a:graphicData uri="http://schemas.openxmlformats.org/drawingml/2006/table">
            <a:tbl>
              <a:tblPr firstRow="1" bandRow="1">
                <a:tableStyleId>{5C22544A-7EE6-4342-B048-85BDC9FD1C3A}</a:tableStyleId>
              </a:tblPr>
              <a:tblGrid>
                <a:gridCol w="5326626">
                  <a:extLst>
                    <a:ext uri="{9D8B030D-6E8A-4147-A177-3AD203B41FA5}">
                      <a16:colId xmlns:a16="http://schemas.microsoft.com/office/drawing/2014/main" val="1183089807"/>
                    </a:ext>
                  </a:extLst>
                </a:gridCol>
                <a:gridCol w="5584722">
                  <a:extLst>
                    <a:ext uri="{9D8B030D-6E8A-4147-A177-3AD203B41FA5}">
                      <a16:colId xmlns:a16="http://schemas.microsoft.com/office/drawing/2014/main" val="971579058"/>
                    </a:ext>
                  </a:extLst>
                </a:gridCol>
              </a:tblGrid>
              <a:tr h="1357910">
                <a:tc>
                  <a:txBody>
                    <a:bodyPr/>
                    <a:lstStyle/>
                    <a:p>
                      <a:r>
                        <a:rPr lang="en-IN" dirty="0"/>
                        <a:t>                                  </a:t>
                      </a:r>
                    </a:p>
                    <a:p>
                      <a:endParaRPr lang="en-IN" dirty="0"/>
                    </a:p>
                    <a:p>
                      <a:r>
                        <a:rPr lang="en-IN" dirty="0"/>
                        <a:t>                                CAR</a:t>
                      </a:r>
                    </a:p>
                  </a:txBody>
                  <a:tcPr/>
                </a:tc>
                <a:tc>
                  <a:txBody>
                    <a:bodyPr/>
                    <a:lstStyle/>
                    <a:p>
                      <a:endParaRPr lang="en-IN" dirty="0"/>
                    </a:p>
                    <a:p>
                      <a:endParaRPr lang="en-IN" dirty="0"/>
                    </a:p>
                    <a:p>
                      <a:r>
                        <a:rPr lang="en-IN" dirty="0"/>
                        <a:t>                                X-CAR</a:t>
                      </a:r>
                    </a:p>
                  </a:txBody>
                  <a:tcPr/>
                </a:tc>
                <a:extLst>
                  <a:ext uri="{0D108BD9-81ED-4DB2-BD59-A6C34878D82A}">
                    <a16:rowId xmlns:a16="http://schemas.microsoft.com/office/drawing/2014/main" val="2715517073"/>
                  </a:ext>
                </a:extLst>
              </a:tr>
              <a:tr h="1357910">
                <a:tc>
                  <a:txBody>
                    <a:bodyPr/>
                    <a:lstStyle/>
                    <a:p>
                      <a:r>
                        <a:rPr lang="en-IN" dirty="0"/>
                        <a:t> </a:t>
                      </a:r>
                    </a:p>
                    <a:p>
                      <a:r>
                        <a:rPr lang="en-IN" dirty="0"/>
                        <a:t>  CAR (Customer Analytics Record) is data model for the decisioning implementation application as per MVP / MLP Phases defined.</a:t>
                      </a:r>
                    </a:p>
                    <a:p>
                      <a:endParaRPr lang="en-IN" dirty="0"/>
                    </a:p>
                    <a:p>
                      <a:r>
                        <a:rPr lang="en-IN" dirty="0"/>
                        <a:t> This is data model defined by business required for use-case implementation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endParaRPr>
                    </a:p>
                    <a:p>
                      <a:r>
                        <a:rPr lang="en-IN" dirty="0"/>
                        <a:t>XCAR (Extended Customer Analytics Record) is data model given as extension by PEGA Marketplace which includes pre-defined data model required for industry framework </a:t>
                      </a:r>
                    </a:p>
                    <a:p>
                      <a:endParaRPr lang="en-IN" dirty="0"/>
                    </a:p>
                    <a:p>
                      <a:r>
                        <a:rPr lang="en-IN" dirty="0"/>
                        <a:t>For ex – </a:t>
                      </a:r>
                      <a:r>
                        <a:rPr lang="en-IN" dirty="0" err="1"/>
                        <a:t>CreditCardMonthlyEMI</a:t>
                      </a:r>
                      <a:r>
                        <a:rPr lang="en-IN" dirty="0"/>
                        <a:t> is a field provided in XCAR for banking / financial institutions.</a:t>
                      </a:r>
                    </a:p>
                  </a:txBody>
                  <a:tcPr/>
                </a:tc>
                <a:extLst>
                  <a:ext uri="{0D108BD9-81ED-4DB2-BD59-A6C34878D82A}">
                    <a16:rowId xmlns:a16="http://schemas.microsoft.com/office/drawing/2014/main" val="1663410026"/>
                  </a:ext>
                </a:extLst>
              </a:tr>
              <a:tr h="1357910">
                <a:tc>
                  <a:txBody>
                    <a:bodyPr/>
                    <a:lstStyle/>
                    <a:p>
                      <a:endParaRPr lang="en-IN"/>
                    </a:p>
                  </a:txBody>
                  <a:tcPr/>
                </a:tc>
                <a:tc>
                  <a:txBody>
                    <a:bodyPr/>
                    <a:lstStyle/>
                    <a:p>
                      <a:endParaRPr lang="en-IN" dirty="0"/>
                    </a:p>
                  </a:txBody>
                  <a:tcPr/>
                </a:tc>
                <a:extLst>
                  <a:ext uri="{0D108BD9-81ED-4DB2-BD59-A6C34878D82A}">
                    <a16:rowId xmlns:a16="http://schemas.microsoft.com/office/drawing/2014/main" val="2657527767"/>
                  </a:ext>
                </a:extLst>
              </a:tr>
            </a:tbl>
          </a:graphicData>
        </a:graphic>
      </p:graphicFrame>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6</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6" name="Footer Placeholder 5">
            <a:extLst>
              <a:ext uri="{FF2B5EF4-FFF2-40B4-BE49-F238E27FC236}">
                <a16:creationId xmlns:a16="http://schemas.microsoft.com/office/drawing/2014/main" id="{163DF20F-A4D7-690C-8B97-C8E7A52D986D}"/>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84167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kumimoji="0" lang="en-US" sz="3200" b="1" i="0" u="none" strike="noStrike" kern="1200" cap="none" spc="0" normalizeH="0" baseline="0" noProof="0" dirty="0" err="1">
                <a:ln>
                  <a:noFill/>
                </a:ln>
                <a:solidFill>
                  <a:srgbClr val="0070C0"/>
                </a:solidFill>
                <a:effectLst/>
                <a:uLnTx/>
                <a:uFillTx/>
                <a:latin typeface="Open Sans"/>
                <a:ea typeface="+mj-ea"/>
                <a:cs typeface="+mj-cs"/>
              </a:rPr>
              <a:t>xCAR</a:t>
            </a:r>
            <a:r>
              <a:rPr kumimoji="0" lang="en-US" sz="3200" b="1" i="0" u="none" strike="noStrike" kern="1200" cap="none" spc="0" normalizeH="0" baseline="0" noProof="0" dirty="0">
                <a:ln>
                  <a:noFill/>
                </a:ln>
                <a:solidFill>
                  <a:srgbClr val="0070C0"/>
                </a:solidFill>
                <a:effectLst/>
                <a:uLnTx/>
                <a:uFillTx/>
                <a:latin typeface="Open Sans"/>
                <a:ea typeface="+mj-ea"/>
                <a:cs typeface="+mj-cs"/>
              </a:rPr>
              <a:t> Model</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7</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1059551" y="1174494"/>
            <a:ext cx="8551606" cy="147484"/>
          </a:xfrm>
        </p:spPr>
        <p:txBody>
          <a:bodyPr>
            <a:noAutofit/>
          </a:bodyPr>
          <a:lstStyle/>
          <a:p>
            <a:r>
              <a:rPr lang="en-IN" sz="2000" dirty="0">
                <a:ea typeface="Open Sans Light" panose="020B0306030504020204" pitchFamily="34" charset="0"/>
                <a:cs typeface="Open Sans Light" panose="020B0306030504020204" pitchFamily="34" charset="0"/>
              </a:rPr>
              <a:t>CAR model is customer analytics record. The data model and skeleton of maintained customer data.</a:t>
            </a:r>
          </a:p>
          <a:p>
            <a:r>
              <a:rPr lang="en-IN" sz="2000" dirty="0">
                <a:ea typeface="Open Sans Light" panose="020B0306030504020204" pitchFamily="34" charset="0"/>
                <a:cs typeface="Open Sans Light" panose="020B0306030504020204" pitchFamily="34" charset="0"/>
              </a:rPr>
              <a:t>This is provided by business for CDH implementation. </a:t>
            </a:r>
          </a:p>
          <a:p>
            <a:r>
              <a:rPr lang="en-IN" sz="2000" dirty="0">
                <a:ea typeface="Open Sans Light" panose="020B0306030504020204" pitchFamily="34" charset="0"/>
                <a:cs typeface="Open Sans Light" panose="020B0306030504020204" pitchFamily="34" charset="0"/>
              </a:rPr>
              <a:t>Can be stored into amazon S3 Repository or locally in </a:t>
            </a:r>
            <a:r>
              <a:rPr lang="en-IN" sz="2000" dirty="0" err="1">
                <a:ea typeface="Open Sans Light" panose="020B0306030504020204" pitchFamily="34" charset="0"/>
                <a:cs typeface="Open Sans Light" panose="020B0306030504020204" pitchFamily="34" charset="0"/>
              </a:rPr>
              <a:t>CustomerData</a:t>
            </a:r>
            <a:r>
              <a:rPr lang="en-IN" sz="2000" dirty="0">
                <a:ea typeface="Open Sans Light" panose="020B0306030504020204" pitchFamily="34" charset="0"/>
                <a:cs typeface="Open Sans Light" panose="020B0306030504020204" pitchFamily="34" charset="0"/>
              </a:rPr>
              <a:t> database.</a:t>
            </a:r>
          </a:p>
          <a:p>
            <a:r>
              <a:rPr lang="en-IN" sz="2000" dirty="0">
                <a:ea typeface="Open Sans Light" panose="020B0306030504020204" pitchFamily="34" charset="0"/>
                <a:cs typeface="Open Sans Light" panose="020B0306030504020204" pitchFamily="34" charset="0"/>
              </a:rPr>
              <a:t>XCAR is data model provisioned by PEGA Market place for industry specific implementation.</a:t>
            </a:r>
          </a:p>
          <a:p>
            <a:r>
              <a:rPr lang="en-IN" sz="2000" dirty="0">
                <a:ea typeface="Open Sans Light" panose="020B0306030504020204" pitchFamily="34" charset="0"/>
                <a:cs typeface="Open Sans Light" panose="020B0306030504020204" pitchFamily="34" charset="0"/>
              </a:rPr>
              <a:t>This contain all the required industry specific data model such as EMI, Loan , Credit card etc data model for a banking business that can be reused along with classes &amp; tables mapped.</a:t>
            </a:r>
          </a:p>
          <a:p>
            <a:r>
              <a:rPr lang="en-IN" sz="2000" dirty="0">
                <a:ea typeface="Open Sans Light" panose="020B0306030504020204" pitchFamily="34" charset="0"/>
                <a:cs typeface="Open Sans Light" panose="020B0306030504020204" pitchFamily="34" charset="0"/>
              </a:rPr>
              <a:t>Download Sample XCAR </a:t>
            </a:r>
          </a:p>
          <a:p>
            <a:r>
              <a:rPr lang="en-IN" sz="2000" dirty="0">
                <a:ea typeface="Open Sans Light" panose="020B0306030504020204" pitchFamily="34" charset="0"/>
                <a:cs typeface="Open Sans Light" panose="020B0306030504020204" pitchFamily="34" charset="0"/>
                <a:hlinkClick r:id="rId3"/>
              </a:rPr>
              <a:t>https://community.pega.com/marketplace/component/1to1-financial-services-data-model</a:t>
            </a:r>
            <a:r>
              <a:rPr lang="en-IN" sz="2000" dirty="0">
                <a:ea typeface="Open Sans Light" panose="020B0306030504020204" pitchFamily="34" charset="0"/>
                <a:cs typeface="Open Sans Light" panose="020B0306030504020204" pitchFamily="34" charset="0"/>
              </a:rPr>
              <a:t>? </a:t>
            </a:r>
          </a:p>
          <a:p>
            <a:endParaRPr lang="en-IN" sz="2000" dirty="0">
              <a:ea typeface="Open Sans Light" panose="020B0306030504020204" pitchFamily="34" charset="0"/>
              <a:cs typeface="Open Sans Light" panose="020B0306030504020204" pitchFamily="34" charset="0"/>
            </a:endParaRP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46500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NBAD Template</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8</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1025013" y="2054942"/>
            <a:ext cx="10515600" cy="2421040"/>
          </a:xfrm>
        </p:spPr>
        <p:txBody>
          <a:bodyPr>
            <a:noAutofit/>
          </a:bodyPr>
          <a:lstStyle/>
          <a:p>
            <a:pPr marL="227965" marR="5080" indent="-183515">
              <a:lnSpc>
                <a:spcPts val="2590"/>
              </a:lnSpc>
              <a:spcBef>
                <a:spcPts val="425"/>
              </a:spcBef>
              <a:buClr>
                <a:srgbClr val="FD4646"/>
              </a:buClr>
              <a:tabLst>
                <a:tab pos="228600" algn="l"/>
              </a:tabLst>
            </a:pPr>
            <a:r>
              <a:rPr lang="en-IN" sz="2000" dirty="0">
                <a:ea typeface="Open Sans Light" panose="020B0306030504020204" pitchFamily="34" charset="0"/>
                <a:cs typeface="Open Sans Light" panose="020B0306030504020204" pitchFamily="34" charset="0"/>
              </a:rPr>
              <a:t>NBAD Template (Next Best Action Designer Template) is a pre-defined next best action designer configuration data which includes pre-loaded actions, treatments, categories, models for us to get started.</a:t>
            </a:r>
          </a:p>
          <a:p>
            <a:pPr marL="227965" marR="5080" indent="-183515">
              <a:lnSpc>
                <a:spcPts val="2590"/>
              </a:lnSpc>
              <a:spcBef>
                <a:spcPts val="425"/>
              </a:spcBef>
              <a:buClr>
                <a:srgbClr val="FD4646"/>
              </a:buClr>
              <a:tabLst>
                <a:tab pos="228600" algn="l"/>
              </a:tabLst>
            </a:pPr>
            <a:endParaRPr lang="en-IN" sz="2000" dirty="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tabLst>
                <a:tab pos="228600" algn="l"/>
              </a:tabLst>
            </a:pPr>
            <a:r>
              <a:rPr lang="en-IN" sz="2000" dirty="0">
                <a:ea typeface="Open Sans Light" panose="020B0306030504020204" pitchFamily="34" charset="0"/>
                <a:cs typeface="Open Sans Light" panose="020B0306030504020204" pitchFamily="34" charset="0"/>
              </a:rPr>
              <a:t>Download a sample NBAD Template below</a:t>
            </a:r>
          </a:p>
          <a:p>
            <a:pPr marL="227965" marR="5080" indent="-183515">
              <a:lnSpc>
                <a:spcPts val="2590"/>
              </a:lnSpc>
              <a:spcBef>
                <a:spcPts val="425"/>
              </a:spcBef>
              <a:buClr>
                <a:srgbClr val="FD4646"/>
              </a:buClr>
              <a:tabLst>
                <a:tab pos="228600" algn="l"/>
              </a:tabLst>
            </a:pPr>
            <a:r>
              <a:rPr lang="en-IN" sz="2000" dirty="0">
                <a:ea typeface="Open Sans Light" panose="020B0306030504020204" pitchFamily="34" charset="0"/>
                <a:cs typeface="Open Sans Light" panose="020B0306030504020204" pitchFamily="34" charset="0"/>
                <a:hlinkClick r:id="rId3"/>
              </a:rPr>
              <a:t>https://community.pega.com/marketplace/component/nba-designer-template-retail-banking</a:t>
            </a:r>
            <a:endParaRPr lang="en-IN" sz="2000" dirty="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tabLst>
                <a:tab pos="228600" algn="l"/>
              </a:tabLst>
            </a:pPr>
            <a:endParaRPr lang="en-IN" sz="2000" dirty="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tabLst>
                <a:tab pos="228600" algn="l"/>
              </a:tabLst>
            </a:pPr>
            <a:endParaRPr lang="en-IN" sz="2000" dirty="0">
              <a:ea typeface="Open Sans Light" panose="020B0306030504020204" pitchFamily="34" charset="0"/>
              <a:cs typeface="Open Sans Light" panose="020B0306030504020204" pitchFamily="34" charset="0"/>
            </a:endParaRPr>
          </a:p>
          <a:p>
            <a:pPr marL="227965" marR="5080" indent="-183515">
              <a:lnSpc>
                <a:spcPts val="2590"/>
              </a:lnSpc>
              <a:spcBef>
                <a:spcPts val="425"/>
              </a:spcBef>
              <a:buClr>
                <a:srgbClr val="FD4646"/>
              </a:buClr>
              <a:tabLst>
                <a:tab pos="228600" algn="l"/>
              </a:tabLst>
            </a:pPr>
            <a:r>
              <a:rPr lang="en-IN" sz="2000" dirty="0">
                <a:ea typeface="Open Sans Light" panose="020B0306030504020204" pitchFamily="34" charset="0"/>
                <a:cs typeface="Open Sans Light" panose="020B0306030504020204" pitchFamily="34" charset="0"/>
              </a:rPr>
              <a:t>Both XCAR and NBAD are available within wizard</a:t>
            </a: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250130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fade">
                                      <p:cBhvr>
                                        <p:cTn id="21" dur="1000"/>
                                        <p:tgtEl>
                                          <p:spTgt spid="7">
                                            <p:txEl>
                                              <p:pRg st="3" end="3"/>
                                            </p:txEl>
                                          </p:spTgt>
                                        </p:tgtEl>
                                      </p:cBhvr>
                                    </p:animEffect>
                                    <p:anim calcmode="lin" valueType="num">
                                      <p:cBhvr>
                                        <p:cTn id="2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DE99-56F5-B754-2FC1-6CCC95755682}"/>
              </a:ext>
            </a:extLst>
          </p:cNvPr>
          <p:cNvSpPr>
            <a:spLocks noGrp="1"/>
          </p:cNvSpPr>
          <p:nvPr>
            <p:ph type="title"/>
          </p:nvPr>
        </p:nvSpPr>
        <p:spPr>
          <a:xfrm>
            <a:off x="838200" y="-77327"/>
            <a:ext cx="10515600" cy="1325563"/>
          </a:xfrm>
        </p:spPr>
        <p:txBody>
          <a:bodyPr/>
          <a:lstStyle/>
          <a:p>
            <a:r>
              <a:rPr kumimoji="0" lang="en-US" sz="3200" b="1" i="0" u="none" strike="noStrike" kern="1200" cap="none" spc="0" normalizeH="0" baseline="0" noProof="0" dirty="0">
                <a:ln>
                  <a:noFill/>
                </a:ln>
                <a:solidFill>
                  <a:srgbClr val="0070C0"/>
                </a:solidFill>
                <a:effectLst/>
                <a:uLnTx/>
                <a:uFillTx/>
                <a:latin typeface="Open Sans"/>
                <a:ea typeface="+mj-ea"/>
                <a:cs typeface="+mj-cs"/>
              </a:rPr>
              <a:t>Application Creation</a:t>
            </a:r>
            <a:endParaRPr lang="en-IN" dirty="0">
              <a:solidFill>
                <a:srgbClr val="0070C0"/>
              </a:solidFill>
            </a:endParaRPr>
          </a:p>
        </p:txBody>
      </p:sp>
      <p:sp>
        <p:nvSpPr>
          <p:cNvPr id="4" name="Slide Number Placeholder 3">
            <a:extLst>
              <a:ext uri="{FF2B5EF4-FFF2-40B4-BE49-F238E27FC236}">
                <a16:creationId xmlns:a16="http://schemas.microsoft.com/office/drawing/2014/main" id="{E9DBFF07-25CE-2A83-1972-AB049A8C66E3}"/>
              </a:ext>
            </a:extLst>
          </p:cNvPr>
          <p:cNvSpPr>
            <a:spLocks noGrp="1"/>
          </p:cNvSpPr>
          <p:nvPr>
            <p:ph type="sldNum" sz="quarter" idx="12"/>
          </p:nvPr>
        </p:nvSpPr>
        <p:spPr/>
        <p:txBody>
          <a:bodyPr/>
          <a:lstStyle/>
          <a:p>
            <a:fld id="{BE0B9F67-4C3D-480D-BD60-A0BB1AA23931}" type="slidenum">
              <a:rPr lang="en-IN" smtClean="0"/>
              <a:t>9</a:t>
            </a:fld>
            <a:endParaRPr lang="en-IN"/>
          </a:p>
        </p:txBody>
      </p:sp>
      <p:pic>
        <p:nvPicPr>
          <p:cNvPr id="5" name="Picture 4">
            <a:extLst>
              <a:ext uri="{FF2B5EF4-FFF2-40B4-BE49-F238E27FC236}">
                <a16:creationId xmlns:a16="http://schemas.microsoft.com/office/drawing/2014/main" id="{ABA24C76-D08B-5F56-3689-79153903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507" y="286603"/>
            <a:ext cx="1447925" cy="1318374"/>
          </a:xfrm>
          <a:prstGeom prst="rect">
            <a:avLst/>
          </a:prstGeom>
        </p:spPr>
      </p:pic>
      <p:sp>
        <p:nvSpPr>
          <p:cNvPr id="7" name="Content Placeholder 6">
            <a:extLst>
              <a:ext uri="{FF2B5EF4-FFF2-40B4-BE49-F238E27FC236}">
                <a16:creationId xmlns:a16="http://schemas.microsoft.com/office/drawing/2014/main" id="{4884DE8C-8945-860F-3633-9EC786449A53}"/>
              </a:ext>
            </a:extLst>
          </p:cNvPr>
          <p:cNvSpPr>
            <a:spLocks noGrp="1"/>
          </p:cNvSpPr>
          <p:nvPr>
            <p:ph idx="1"/>
          </p:nvPr>
        </p:nvSpPr>
        <p:spPr>
          <a:xfrm>
            <a:off x="1025013" y="2054942"/>
            <a:ext cx="10515600" cy="2421040"/>
          </a:xfrm>
        </p:spPr>
        <p:txBody>
          <a:bodyPr>
            <a:noAutofit/>
          </a:bodyPr>
          <a:lstStyle/>
          <a:p>
            <a:pPr marL="457200" indent="-342900">
              <a:lnSpc>
                <a:spcPts val="2735"/>
              </a:lnSpc>
              <a:spcBef>
                <a:spcPts val="100"/>
              </a:spcBef>
              <a:buFont typeface="Wingdings" panose="05000000000000000000" pitchFamily="2" charset="2"/>
              <a:buChar char="§"/>
            </a:pPr>
            <a:r>
              <a:rPr lang="en-US" sz="2000" dirty="0">
                <a:ea typeface="Open Sans Light" panose="020B0306030504020204" pitchFamily="34" charset="0"/>
                <a:cs typeface="Open Sans Light" panose="020B0306030504020204" pitchFamily="34" charset="0"/>
              </a:rPr>
              <a:t>Application creation wizard automatically imports both the XCAR model and NBAD Template</a:t>
            </a:r>
          </a:p>
          <a:p>
            <a:pPr marL="114300" indent="0">
              <a:lnSpc>
                <a:spcPts val="2735"/>
              </a:lnSpc>
              <a:spcBef>
                <a:spcPts val="100"/>
              </a:spcBef>
              <a:buNone/>
            </a:pPr>
            <a:r>
              <a:rPr lang="en-US" sz="2000" dirty="0">
                <a:ea typeface="Open Sans Light" panose="020B0306030504020204" pitchFamily="34" charset="0"/>
                <a:cs typeface="Open Sans Light" panose="020B0306030504020204" pitchFamily="34" charset="0"/>
              </a:rPr>
              <a:t>Below are the artifacts generated –</a:t>
            </a:r>
          </a:p>
          <a:p>
            <a:pPr marL="571500" indent="-457200">
              <a:lnSpc>
                <a:spcPts val="2735"/>
              </a:lnSpc>
              <a:spcBef>
                <a:spcPts val="100"/>
              </a:spcBef>
              <a:buFont typeface="+mj-lt"/>
              <a:buAutoNum type="alphaLcParenR"/>
            </a:pPr>
            <a:r>
              <a:rPr lang="en-US" sz="2000" dirty="0">
                <a:ea typeface="Open Sans Light" panose="020B0306030504020204" pitchFamily="34" charset="0"/>
                <a:cs typeface="Open Sans Light" panose="020B0306030504020204" pitchFamily="34" charset="0"/>
              </a:rPr>
              <a:t>NBAD Artifacts &amp; </a:t>
            </a:r>
            <a:r>
              <a:rPr lang="en-US" sz="2000" dirty="0" err="1">
                <a:ea typeface="Open Sans Light" panose="020B0306030504020204" pitchFamily="34" charset="0"/>
                <a:cs typeface="Open Sans Light" panose="020B0306030504020204" pitchFamily="34" charset="0"/>
              </a:rPr>
              <a:t>NBADTests</a:t>
            </a:r>
            <a:endParaRPr lang="en-US" sz="2000" dirty="0">
              <a:ea typeface="Open Sans Light" panose="020B0306030504020204" pitchFamily="34" charset="0"/>
              <a:cs typeface="Open Sans Light" panose="020B0306030504020204" pitchFamily="34" charset="0"/>
            </a:endParaRPr>
          </a:p>
          <a:p>
            <a:pPr marL="571500" indent="-457200">
              <a:lnSpc>
                <a:spcPts val="2735"/>
              </a:lnSpc>
              <a:spcBef>
                <a:spcPts val="100"/>
              </a:spcBef>
              <a:buFont typeface="+mj-lt"/>
              <a:buAutoNum type="alphaLcParenR"/>
            </a:pPr>
            <a:r>
              <a:rPr lang="en-US" sz="2000" dirty="0">
                <a:ea typeface="Open Sans Light" panose="020B0306030504020204" pitchFamily="34" charset="0"/>
                <a:cs typeface="Open Sans Light" panose="020B0306030504020204" pitchFamily="34" charset="0"/>
              </a:rPr>
              <a:t>Context Dictionary</a:t>
            </a:r>
          </a:p>
          <a:p>
            <a:pPr marL="571500" indent="-457200">
              <a:lnSpc>
                <a:spcPts val="2735"/>
              </a:lnSpc>
              <a:spcBef>
                <a:spcPts val="100"/>
              </a:spcBef>
              <a:buFont typeface="+mj-lt"/>
              <a:buAutoNum type="alphaLcParenR"/>
            </a:pPr>
            <a:r>
              <a:rPr lang="en-US" sz="2000" dirty="0">
                <a:ea typeface="Open Sans Light" panose="020B0306030504020204" pitchFamily="34" charset="0"/>
                <a:cs typeface="Open Sans Light" panose="020B0306030504020204" pitchFamily="34" charset="0"/>
              </a:rPr>
              <a:t>Internal Cassandra Database</a:t>
            </a:r>
          </a:p>
          <a:p>
            <a:pPr marL="571500" indent="-457200">
              <a:lnSpc>
                <a:spcPts val="2735"/>
              </a:lnSpc>
              <a:spcBef>
                <a:spcPts val="100"/>
              </a:spcBef>
              <a:buFont typeface="+mj-lt"/>
              <a:buAutoNum type="alphaLcParenR"/>
            </a:pPr>
            <a:endParaRPr lang="en-US" sz="2000" dirty="0">
              <a:ea typeface="Open Sans Light" panose="020B0306030504020204" pitchFamily="34" charset="0"/>
              <a:cs typeface="Open Sans Light" panose="020B0306030504020204" pitchFamily="34" charset="0"/>
            </a:endParaRPr>
          </a:p>
          <a:p>
            <a:pPr marL="114300" indent="0">
              <a:lnSpc>
                <a:spcPts val="2735"/>
              </a:lnSpc>
              <a:spcBef>
                <a:spcPts val="100"/>
              </a:spcBef>
              <a:buNone/>
            </a:pPr>
            <a:r>
              <a:rPr lang="en-US" sz="2000" dirty="0">
                <a:ea typeface="Open Sans Light" panose="020B0306030504020204" pitchFamily="34" charset="0"/>
                <a:cs typeface="Open Sans Light" panose="020B0306030504020204" pitchFamily="34" charset="0"/>
              </a:rPr>
              <a:t>Now let’s examine the actual usage and purpose of this auto generated rules.</a:t>
            </a:r>
          </a:p>
          <a:p>
            <a:pPr marL="571500" indent="-457200">
              <a:lnSpc>
                <a:spcPts val="2735"/>
              </a:lnSpc>
              <a:spcBef>
                <a:spcPts val="100"/>
              </a:spcBef>
              <a:buFont typeface="+mj-lt"/>
              <a:buAutoNum type="alphaLcParenR"/>
            </a:pPr>
            <a:endParaRPr lang="en-US" sz="2000" dirty="0">
              <a:ea typeface="Open Sans Light" panose="020B0306030504020204" pitchFamily="34" charset="0"/>
              <a:cs typeface="Open Sans Light" panose="020B0306030504020204" pitchFamily="34" charset="0"/>
            </a:endParaRPr>
          </a:p>
          <a:p>
            <a:pPr marL="342900" lvl="0" indent="-342900" algn="ctr">
              <a:spcBef>
                <a:spcPts val="0"/>
              </a:spcBef>
              <a:buClr>
                <a:srgbClr val="121212"/>
              </a:buClr>
              <a:buSzPts val="2400"/>
            </a:pPr>
            <a:endParaRPr lang="en-US" sz="2000" b="1" dirty="0">
              <a:solidFill>
                <a:schemeClr val="dk1"/>
              </a:solidFill>
              <a:latin typeface="Open Sans Light"/>
              <a:ea typeface="Open Sans Light"/>
              <a:cs typeface="Open Sans Light"/>
              <a:sym typeface="Open Sans Light"/>
            </a:endParaRPr>
          </a:p>
          <a:p>
            <a:pPr marL="114300" indent="0">
              <a:lnSpc>
                <a:spcPts val="2735"/>
              </a:lnSpc>
              <a:spcBef>
                <a:spcPts val="100"/>
              </a:spcBef>
              <a:buNone/>
            </a:pPr>
            <a:endParaRPr lang="en-US" sz="2000" dirty="0">
              <a:ea typeface="Open Sans Light" panose="020B0306030504020204" pitchFamily="34" charset="0"/>
              <a:cs typeface="Open Sans Light" panose="020B0306030504020204" pitchFamily="34" charset="0"/>
            </a:endParaRPr>
          </a:p>
        </p:txBody>
      </p:sp>
      <p:sp>
        <p:nvSpPr>
          <p:cNvPr id="9" name="Footer Placeholder 8">
            <a:extLst>
              <a:ext uri="{FF2B5EF4-FFF2-40B4-BE49-F238E27FC236}">
                <a16:creationId xmlns:a16="http://schemas.microsoft.com/office/drawing/2014/main" id="{567EAFD1-5028-18E1-C4B4-01EE36CC968C}"/>
              </a:ext>
            </a:extLst>
          </p:cNvPr>
          <p:cNvSpPr>
            <a:spLocks noGrp="1"/>
          </p:cNvSpPr>
          <p:nvPr>
            <p:ph type="ftr" sz="quarter" idx="11"/>
          </p:nvPr>
        </p:nvSpPr>
        <p:spPr/>
        <p:txBody>
          <a:bodyPr/>
          <a:lstStyle/>
          <a:p>
            <a:r>
              <a:rPr lang="en-US"/>
              <a:t>©All Rights Reserved, Elite Study Group</a:t>
            </a:r>
            <a:endParaRPr lang="en-IN"/>
          </a:p>
        </p:txBody>
      </p:sp>
    </p:spTree>
    <p:extLst>
      <p:ext uri="{BB962C8B-B14F-4D97-AF65-F5344CB8AC3E}">
        <p14:creationId xmlns:p14="http://schemas.microsoft.com/office/powerpoint/2010/main" val="384552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1000"/>
                                        <p:tgtEl>
                                          <p:spTgt spid="7">
                                            <p:txEl>
                                              <p:pRg st="6" end="6"/>
                                            </p:txEl>
                                          </p:spTgt>
                                        </p:tgtEl>
                                      </p:cBhvr>
                                    </p:animEffect>
                                    <p:anim calcmode="lin" valueType="num">
                                      <p:cBhvr>
                                        <p:cTn id="4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199</TotalTime>
  <Words>926</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(Body)</vt:lpstr>
      <vt:lpstr>Calibri Light</vt:lpstr>
      <vt:lpstr>Open Sans</vt:lpstr>
      <vt:lpstr>Open Sans Light</vt:lpstr>
      <vt:lpstr>Wingdings</vt:lpstr>
      <vt:lpstr>Office Theme</vt:lpstr>
      <vt:lpstr>    Application Creation</vt:lpstr>
      <vt:lpstr>Agenda</vt:lpstr>
      <vt:lpstr>Banking Application</vt:lpstr>
      <vt:lpstr>Environment Setup</vt:lpstr>
      <vt:lpstr>PowerPoint Presentation</vt:lpstr>
      <vt:lpstr> CAR vs X-CAR</vt:lpstr>
      <vt:lpstr>xCAR Model</vt:lpstr>
      <vt:lpstr>NBAD Template</vt:lpstr>
      <vt:lpstr>Application Creation</vt:lpstr>
      <vt:lpstr>Artifacts</vt:lpstr>
      <vt:lpstr>Cassandra Database</vt:lpstr>
      <vt:lpstr>Decision Data Store</vt:lpstr>
      <vt:lpstr>NBAD Tests</vt:lpstr>
      <vt:lpstr>Application Architecture</vt:lpstr>
      <vt:lpstr>Repository Alert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PEGA CDH</dc:title>
  <dc:creator>Sarath Kondreddy</dc:creator>
  <cp:lastModifiedBy>Kiran Chitmalla</cp:lastModifiedBy>
  <cp:revision>80</cp:revision>
  <dcterms:created xsi:type="dcterms:W3CDTF">2024-04-21T13:52:22Z</dcterms:created>
  <dcterms:modified xsi:type="dcterms:W3CDTF">2024-04-24T17:58:46Z</dcterms:modified>
</cp:coreProperties>
</file>