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3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51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01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491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380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1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7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2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3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4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1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0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76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4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C143-8D95-4E82-B378-E071AEA983E7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818106-A669-45CD-8E81-926DFC04B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DAA1-7D35-9C9A-33E9-70E84AB1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633" y="1166219"/>
            <a:ext cx="8915399" cy="2262781"/>
          </a:xfrm>
        </p:spPr>
        <p:txBody>
          <a:bodyPr/>
          <a:lstStyle/>
          <a:p>
            <a:r>
              <a:rPr lang="en-IN" dirty="0"/>
              <a:t>Data Pages</a:t>
            </a:r>
          </a:p>
        </p:txBody>
      </p:sp>
    </p:spTree>
    <p:extLst>
      <p:ext uri="{BB962C8B-B14F-4D97-AF65-F5344CB8AC3E}">
        <p14:creationId xmlns:p14="http://schemas.microsoft.com/office/powerpoint/2010/main" val="272903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1EAF-7E54-7642-C126-D28A7127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703" y="339047"/>
            <a:ext cx="10181690" cy="6030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Data Pages in  Constellation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51619"/>
                </a:solidFill>
                <a:effectLst/>
                <a:latin typeface="Open Sans" panose="020B0606030504020204" pitchFamily="34" charset="0"/>
              </a:rPr>
              <a:t>In Pega Traditional UI architecture, Data Page processing is run completely on the server side, while in the Constellation architecture Data Page processing can also be handled on the client side.</a:t>
            </a:r>
          </a:p>
          <a:p>
            <a:pPr marL="0" indent="0">
              <a:buNone/>
            </a:pPr>
            <a:endParaRPr lang="en-US" sz="1600" dirty="0">
              <a:solidFill>
                <a:srgbClr val="151619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="1" i="0" dirty="0">
                <a:effectLst/>
                <a:latin typeface="Open Sans" panose="020B0606030504020204" pitchFamily="34" charset="0"/>
              </a:rPr>
              <a:t>Data Pages and the DX API</a:t>
            </a:r>
          </a:p>
          <a:p>
            <a:pPr algn="l">
              <a:buNone/>
            </a:pPr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DX APIs are stateless, which means that after a request is fulfilled, the session (requestor) that processed the request is closed. This means that: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619"/>
                </a:solidFill>
                <a:effectLst/>
                <a:latin typeface="Open Sans" panose="020B0606030504020204" pitchFamily="34" charset="0"/>
              </a:rPr>
              <a:t>Any thread/requestor-level Data Pages that are created to fulfill the request are not available for the next request from the same browser session.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619"/>
                </a:solidFill>
                <a:effectLst/>
                <a:latin typeface="Open Sans" panose="020B0606030504020204" pitchFamily="34" charset="0"/>
              </a:rPr>
              <a:t>With the Constellation architecture, Data Pages are able to be cached on the client side to further improve application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619"/>
                </a:solidFill>
                <a:effectLst/>
                <a:latin typeface="Open Sans" panose="020B0606030504020204" pitchFamily="34" charset="0"/>
              </a:rPr>
              <a:t>So as not to lose all caching benefits that Data Pages provide, a cache is maintained on the server.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151619"/>
                </a:solidFill>
                <a:effectLst/>
                <a:latin typeface="Open Sans" panose="020B0606030504020204" pitchFamily="34" charset="0"/>
              </a:rPr>
              <a:t>Note: </a:t>
            </a:r>
            <a:r>
              <a:rPr lang="en-US" sz="1600" b="0" i="0" dirty="0">
                <a:solidFill>
                  <a:srgbClr val="151619"/>
                </a:solidFill>
                <a:effectLst/>
                <a:latin typeface="Open Sans" panose="020B0606030504020204" pitchFamily="34" charset="0"/>
              </a:rPr>
              <a:t>With the DX API, Data Pages are also referred to as Data Views.</a:t>
            </a:r>
          </a:p>
          <a:p>
            <a:pPr marL="0" indent="0">
              <a:buNone/>
            </a:pPr>
            <a:endParaRPr lang="en-US" sz="1600" dirty="0">
              <a:solidFill>
                <a:srgbClr val="151619"/>
              </a:solidFill>
              <a:latin typeface="Open Sans" panose="020B060603050402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1600" b="0" i="0" dirty="0">
              <a:solidFill>
                <a:srgbClr val="151619"/>
              </a:solidFill>
              <a:effectLst/>
              <a:latin typeface="Century Gothic (Headings)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800" b="1" dirty="0">
              <a:latin typeface="Century Gothic (Headings)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9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10963-CCC4-F3DE-2474-42337F2F0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1DE7-F58B-77B1-C8EA-E46A2A76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703" y="339047"/>
            <a:ext cx="10181690" cy="651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Data Page server-side cache</a:t>
            </a:r>
          </a:p>
          <a:p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With Constellation, a cache of Data Pages is kept on the server, but because of the stateless architecture there needs to be a way to link a browser session to the thread/requestor-level Data Pages created from that session. </a:t>
            </a:r>
          </a:p>
          <a:p>
            <a:pPr algn="l"/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The cache is maintained using the </a:t>
            </a:r>
            <a:r>
              <a:rPr lang="en-US" dirty="0" err="1">
                <a:solidFill>
                  <a:srgbClr val="151619"/>
                </a:solidFill>
                <a:latin typeface="Open Sans" panose="020B0606030504020204" pitchFamily="34" charset="0"/>
              </a:rPr>
              <a:t>psync_id</a:t>
            </a:r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 element, which is passed in the payload of the Pega-AAT cookie, as seen in the following figure:</a:t>
            </a:r>
          </a:p>
          <a:p>
            <a:pPr marL="0" indent="0">
              <a:buNone/>
            </a:pPr>
            <a:endParaRPr lang="en-US" sz="1600" dirty="0">
              <a:solidFill>
                <a:srgbClr val="151619"/>
              </a:solidFill>
              <a:latin typeface="Open Sans" panose="020B060603050402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1600" b="0" i="0" dirty="0">
              <a:solidFill>
                <a:srgbClr val="151619"/>
              </a:solidFill>
              <a:effectLst/>
              <a:latin typeface="Century Gothic (Headings)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800" b="1" dirty="0">
              <a:latin typeface="Century Gothic (Headings)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F7B0B-25DE-31CB-0D35-20E51A6C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38" y="2515130"/>
            <a:ext cx="5260368" cy="3572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022161-8D81-F1D0-D9F6-746A9A48682B}"/>
              </a:ext>
            </a:extLst>
          </p:cNvPr>
          <p:cNvSpPr txBox="1"/>
          <p:nvPr/>
        </p:nvSpPr>
        <p:spPr>
          <a:xfrm>
            <a:off x="1787703" y="6087679"/>
            <a:ext cx="10067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151619"/>
                </a:solidFill>
                <a:effectLst/>
                <a:latin typeface="Open Sans" panose="020B0606030504020204" pitchFamily="34" charset="0"/>
              </a:rPr>
              <a:t>Pega-AAT is a JWT token. AAT stand for Authorized Access Token and is generated by Pega's OAuth2.0/authorize endpoint.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47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840B5-3AF6-1AF6-B785-5573DD445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9626-1E00-0650-CB41-6AF36947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64" y="1"/>
            <a:ext cx="10548136" cy="6770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151619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The cache is maintained either in the JVM memory or in the database.</a:t>
            </a:r>
          </a:p>
          <a:p>
            <a:pPr marL="0" indent="0">
              <a:buNone/>
            </a:pPr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Read-only Data Pages are cached at server-side with the exceptions, as follows:</a:t>
            </a:r>
          </a:p>
          <a:p>
            <a:pPr marL="0" indent="0">
              <a:buNone/>
            </a:pPr>
            <a:br>
              <a:rPr lang="en-US" sz="2800" b="0" i="0" dirty="0">
                <a:solidFill>
                  <a:srgbClr val="151619"/>
                </a:solidFill>
                <a:effectLst/>
                <a:latin typeface="Open Sans" panose="020B0606030504020204" pitchFamily="34" charset="0"/>
              </a:rPr>
            </a:br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Thread and Requestor scope read-only pages are cached, except when:</a:t>
            </a:r>
          </a:p>
          <a:p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Reload once per interaction is selected.</a:t>
            </a:r>
          </a:p>
          <a:p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Keyed page access is enabled.</a:t>
            </a:r>
          </a:p>
          <a:p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Clear pages after non-use is selected.</a:t>
            </a:r>
          </a:p>
          <a:p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Editable Data Pages do not get cached.</a:t>
            </a:r>
          </a:p>
          <a:p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Single-page Data pages do not get cached.</a:t>
            </a:r>
          </a:p>
          <a:p>
            <a:pPr marL="0" indent="0">
              <a:buNone/>
            </a:pPr>
            <a:r>
              <a:rPr lang="en-IN" sz="2000" b="1" dirty="0"/>
              <a:t>Client-side caching</a:t>
            </a:r>
          </a:p>
          <a:p>
            <a:pPr marL="0" indent="0">
              <a:buNone/>
            </a:pPr>
            <a:r>
              <a:rPr lang="en-IN" sz="2800" b="1" dirty="0"/>
              <a:t>  </a:t>
            </a:r>
            <a:r>
              <a:rPr lang="en-IN" dirty="0">
                <a:solidFill>
                  <a:srgbClr val="151619"/>
                </a:solidFill>
                <a:latin typeface="Open Sans" panose="020B0606030504020204" pitchFamily="34" charset="0"/>
              </a:rPr>
              <a:t>I</a:t>
            </a:r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n the Constellation architecture, Data Pages are also eligible to be cached on the client side to provide further performance benefits. </a:t>
            </a:r>
            <a:endParaRPr lang="en-IN" dirty="0">
              <a:solidFill>
                <a:srgbClr val="151619"/>
              </a:solidFill>
              <a:latin typeface="Open Sans" panose="020B0606030504020204" pitchFamily="34" charset="0"/>
            </a:endParaRPr>
          </a:p>
          <a:p>
            <a:pPr>
              <a:buNone/>
            </a:pPr>
            <a:r>
              <a:rPr lang="en-US" b="0" i="0" dirty="0">
                <a:solidFill>
                  <a:srgbClr val="151619"/>
                </a:solidFill>
                <a:effectLst/>
                <a:latin typeface="Open Sans" panose="020B0606030504020204" pitchFamily="34" charset="0"/>
              </a:rPr>
              <a:t>We can check the contents of the client-side cache using the function </a:t>
            </a:r>
            <a:r>
              <a:rPr lang="en-US" b="1" i="0" dirty="0" err="1">
                <a:solidFill>
                  <a:srgbClr val="151619"/>
                </a:solidFill>
                <a:effectLst/>
                <a:latin typeface="Open Sans" panose="020B0606030504020204" pitchFamily="34" charset="0"/>
              </a:rPr>
              <a:t>PCore.getDataPageUtils</a:t>
            </a:r>
            <a:r>
              <a:rPr lang="en-US" b="1" i="0" dirty="0">
                <a:solidFill>
                  <a:srgbClr val="151619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en-US" dirty="0">
                <a:solidFill>
                  <a:srgbClr val="151619"/>
                </a:solidFill>
                <a:latin typeface="Open Sans" panose="020B0606030504020204" pitchFamily="34" charset="0"/>
              </a:rPr>
              <a:t>;</a:t>
            </a:r>
            <a:r>
              <a:rPr lang="en-US" b="0" i="0" dirty="0">
                <a:solidFill>
                  <a:srgbClr val="151619"/>
                </a:solidFill>
                <a:effectLst/>
                <a:latin typeface="Open Sans" panose="020B0606030504020204" pitchFamily="34" charset="0"/>
              </a:rPr>
              <a:t> Use this in browser's DevTools Console.</a:t>
            </a:r>
            <a:br>
              <a:rPr lang="en-IN" b="0" i="0" dirty="0">
                <a:solidFill>
                  <a:srgbClr val="151619"/>
                </a:solidFill>
                <a:effectLst/>
                <a:latin typeface="Open Sans" panose="020B0606030504020204" pitchFamily="34" charset="0"/>
              </a:rPr>
            </a:br>
            <a:endParaRPr lang="en-US" dirty="0">
              <a:solidFill>
                <a:srgbClr val="151619"/>
              </a:solidFill>
              <a:latin typeface="Open Sans" panose="020B0606030504020204" pitchFamily="34" charset="0"/>
            </a:endParaRPr>
          </a:p>
          <a:p>
            <a:endParaRPr lang="en-US" sz="1600" dirty="0">
              <a:solidFill>
                <a:srgbClr val="151619"/>
              </a:solidFill>
              <a:latin typeface="Open Sans" panose="020B0606030504020204" pitchFamily="34" charset="0"/>
            </a:endParaRPr>
          </a:p>
          <a:p>
            <a:endParaRPr lang="en-IN" sz="1600" dirty="0">
              <a:solidFill>
                <a:srgbClr val="15161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4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B871-2D07-3B22-212B-D9CD9B23B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65" y="110447"/>
            <a:ext cx="10459091" cy="6637105"/>
          </a:xfrm>
        </p:spPr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Allow querying any column (Pega connection only)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latin typeface="Open Sans" panose="020B0606030504020204" pitchFamily="34" charset="0"/>
              </a:rPr>
              <a:t>        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To use a Data Page in a Constellation , this setting must be enabled</a:t>
            </a:r>
          </a:p>
          <a:p>
            <a:pPr marL="0" indent="0">
              <a:buNone/>
            </a:pPr>
            <a:endParaRPr lang="en-US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283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5991</TotalTime>
  <Words>412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Century Gothic (Headings)</vt:lpstr>
      <vt:lpstr>Open Sans</vt:lpstr>
      <vt:lpstr>Wingdings 3</vt:lpstr>
      <vt:lpstr>Wisp</vt:lpstr>
      <vt:lpstr>Data Pages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Sathyendra Kumar</dc:creator>
  <cp:lastModifiedBy>Sathyendra Kumar</cp:lastModifiedBy>
  <cp:revision>75</cp:revision>
  <dcterms:created xsi:type="dcterms:W3CDTF">2025-03-13T05:06:45Z</dcterms:created>
  <dcterms:modified xsi:type="dcterms:W3CDTF">2025-03-18T06:10:35Z</dcterms:modified>
</cp:coreProperties>
</file>