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  <p:sldMasterId id="2147483708" r:id="rId4"/>
    <p:sldMasterId id="2147483732" r:id="rId5"/>
    <p:sldMasterId id="2147483744" r:id="rId6"/>
    <p:sldMasterId id="2147483756" r:id="rId7"/>
    <p:sldMasterId id="2147483768" r:id="rId8"/>
    <p:sldMasterId id="2147483780" r:id="rId9"/>
    <p:sldMasterId id="2147483792" r:id="rId10"/>
  </p:sldMasterIdLst>
  <p:notesMasterIdLst>
    <p:notesMasterId r:id="rId21"/>
  </p:notesMasterIdLst>
  <p:sldIdLst>
    <p:sldId id="263" r:id="rId11"/>
    <p:sldId id="259" r:id="rId12"/>
    <p:sldId id="260" r:id="rId13"/>
    <p:sldId id="261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344B88-1D54-476F-8A9E-490DBAD92F2C}" type="datetimeFigureOut">
              <a:rPr lang="en-IN" smtClean="0"/>
              <a:t>23-09-2013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89F9C7-5B61-427E-87BF-081ADE759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026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698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6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3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03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161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08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60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879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85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B5B7A-CA49-4CE4-BE0C-00A22F50167E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33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2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61671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29742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95519318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27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3596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631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3726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743736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665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815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136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9204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99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6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2331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026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45555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85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773011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34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664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61101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553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68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486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905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239689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871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462738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0652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3543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8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0442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99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020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804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12414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430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24784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6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61271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933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152018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9541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84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005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6133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6706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6354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61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895316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0310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82289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9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9525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31326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11714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20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340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181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83172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9656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56037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322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95476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276678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001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96433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094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553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17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5295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5089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0035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33934289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9642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39401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74259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003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65127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7184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603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697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598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7558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1854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3544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07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442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7429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88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18195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708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22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3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4497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93285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lang="en-US" sz="1800">
                <a:solidFill>
                  <a:prstClr val="black"/>
                </a:solidFill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/>
              <a:endParaRPr lang="en-US" sz="18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9/23/2013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63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1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86415197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9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2054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58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4491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4280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8615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white"/>
                </a:solidFill>
              </a:rPr>
              <a:pPr/>
              <a:t>9/23/2013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644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697902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04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4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836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97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20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39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00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67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9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68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 sz="1800">
              <a:solidFill>
                <a:prstClr val="black"/>
              </a:solidFill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/>
            <a:endParaRPr lang="en-US" sz="18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prstClr val="black"/>
                </a:solidFill>
              </a:rPr>
              <a:pPr/>
              <a:t>9/23/2013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9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7200" y="838200"/>
            <a:ext cx="5715000" cy="2286962"/>
          </a:xfrm>
        </p:spPr>
        <p:txBody>
          <a:bodyPr>
            <a:normAutofit/>
          </a:bodyPr>
          <a:lstStyle/>
          <a:p>
            <a:r>
              <a:rPr lang="en-US" sz="4400" dirty="0">
                <a:effectLst/>
              </a:rPr>
              <a:t>Human Activity Recognition using Smartphone</a:t>
            </a:r>
            <a:endParaRPr lang="en-US" sz="440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3753296"/>
            <a:ext cx="7772400" cy="11997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Venkateshwar Rao N</a:t>
            </a:r>
            <a:endParaRPr lang="en-US" dirty="0" smtClean="0"/>
          </a:p>
          <a:p>
            <a:pPr algn="l"/>
            <a:endParaRPr lang="en-US" sz="2400" dirty="0"/>
          </a:p>
          <a:p>
            <a:pPr algn="l"/>
            <a:r>
              <a:rPr lang="en-US" sz="2400" dirty="0" smtClean="0"/>
              <a:t>Project </a:t>
            </a:r>
            <a:r>
              <a:rPr lang="en-US" sz="2400" dirty="0"/>
              <a:t>Presentation</a:t>
            </a:r>
            <a:endParaRPr lang="en-US" sz="2400" dirty="0"/>
          </a:p>
        </p:txBody>
      </p:sp>
      <p:pic>
        <p:nvPicPr>
          <p:cNvPr id="1028" name="Picture 4" descr="http://www.visualphotos.com/photo/2x4155693/Woman_jogging_ZZ062045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2"/>
          <a:stretch/>
        </p:blipFill>
        <p:spPr bwMode="auto">
          <a:xfrm>
            <a:off x="2057400" y="304801"/>
            <a:ext cx="1705610" cy="253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knowyourcell.com/siteimage/scale/800/600/12872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3" t="1674" r="28768" b="7907"/>
          <a:stretch/>
        </p:blipFill>
        <p:spPr bwMode="auto">
          <a:xfrm>
            <a:off x="8915401" y="3352801"/>
            <a:ext cx="877822" cy="145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6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dirty="0" smtClean="0"/>
              <a:t>Thank you! </a:t>
            </a:r>
          </a:p>
          <a:p>
            <a:pPr marL="109728" indent="0" algn="ctr">
              <a:buNone/>
            </a:pPr>
            <a:endParaRPr lang="en-US" dirty="0"/>
          </a:p>
          <a:p>
            <a:pPr marL="109728" indent="0" algn="ctr">
              <a:buNone/>
            </a:pPr>
            <a:endParaRPr lang="en-US" dirty="0" smtClean="0"/>
          </a:p>
          <a:p>
            <a:pPr marL="109728" indent="0" algn="ctr">
              <a:buNone/>
            </a:pPr>
            <a:r>
              <a:rPr lang="en-US" sz="4400" b="1" dirty="0">
                <a:solidFill>
                  <a:srgbClr val="0070C0"/>
                </a:solidFill>
              </a:rPr>
              <a:t>Questions?</a:t>
            </a:r>
            <a:endParaRPr lang="en-US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b="1" dirty="0" smtClean="0"/>
              <a:t>Introduction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Human Activity Recognition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Goals</a:t>
            </a:r>
            <a:endParaRPr lang="en-US" b="1" dirty="0" smtClean="0"/>
          </a:p>
          <a:p>
            <a:pPr>
              <a:spcBef>
                <a:spcPts val="600"/>
              </a:spcBef>
            </a:pPr>
            <a:r>
              <a:rPr lang="en-US" b="1" dirty="0" smtClean="0"/>
              <a:t>Literature Review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Methods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Data Collection 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Feature Selection</a:t>
            </a:r>
            <a:endParaRPr lang="en-US" dirty="0" smtClean="0"/>
          </a:p>
          <a:p>
            <a:pPr lvl="1">
              <a:spcBef>
                <a:spcPts val="600"/>
              </a:spcBef>
            </a:pPr>
            <a:r>
              <a:rPr lang="en-US" dirty="0" smtClean="0"/>
              <a:t>Classification Techniques</a:t>
            </a:r>
          </a:p>
          <a:p>
            <a:pPr>
              <a:spcBef>
                <a:spcPts val="600"/>
              </a:spcBef>
            </a:pPr>
            <a:r>
              <a:rPr lang="en-US" b="1" dirty="0" smtClean="0"/>
              <a:t>Results</a:t>
            </a: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Conclusions</a:t>
            </a:r>
          </a:p>
          <a:p>
            <a:pPr marL="13716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9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81328"/>
            <a:ext cx="8229600" cy="4919472"/>
          </a:xfrm>
        </p:spPr>
        <p:txBody>
          <a:bodyPr>
            <a:normAutofit fontScale="85000" lnSpcReduction="20000"/>
          </a:bodyPr>
          <a:lstStyle/>
          <a:p>
            <a:pPr marL="109728" indent="0">
              <a:buNone/>
            </a:pPr>
            <a:r>
              <a:rPr lang="en-US" dirty="0" smtClean="0"/>
              <a:t>Using sensors to identify human activities </a:t>
            </a: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such </a:t>
            </a:r>
            <a:r>
              <a:rPr lang="en-US" dirty="0" smtClean="0"/>
              <a:t>as </a:t>
            </a:r>
            <a:r>
              <a:rPr lang="en-US" dirty="0" smtClean="0"/>
              <a:t>running, walking</a:t>
            </a:r>
            <a:r>
              <a:rPr lang="en-US" dirty="0" smtClean="0"/>
              <a:t>, </a:t>
            </a:r>
            <a:r>
              <a:rPr lang="en-US" dirty="0" smtClean="0"/>
              <a:t>lay</a:t>
            </a:r>
            <a:r>
              <a:rPr lang="en-US" dirty="0" smtClean="0"/>
              <a:t>ing</a:t>
            </a:r>
            <a:r>
              <a:rPr lang="en-US" dirty="0" smtClean="0"/>
              <a:t>, </a:t>
            </a:r>
            <a:r>
              <a:rPr lang="en-US" dirty="0" smtClean="0"/>
              <a:t>walking upstairs,</a:t>
            </a:r>
          </a:p>
          <a:p>
            <a:pPr marL="109728" indent="0">
              <a:buNone/>
            </a:pPr>
            <a:r>
              <a:rPr lang="en-US" dirty="0" smtClean="0"/>
              <a:t>and walking downstairs</a:t>
            </a:r>
            <a:r>
              <a:rPr lang="en-US" dirty="0" smtClean="0"/>
              <a:t>.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b="1" dirty="0" smtClean="0"/>
              <a:t>Motivation</a:t>
            </a:r>
            <a:endParaRPr lang="en-US" b="1" dirty="0"/>
          </a:p>
          <a:p>
            <a:pPr lvl="1"/>
            <a:r>
              <a:rPr lang="en-US" dirty="0" smtClean="0"/>
              <a:t>Human survey (study human daily activities)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edical care </a:t>
            </a:r>
            <a:r>
              <a:rPr lang="en-US" dirty="0" smtClean="0"/>
              <a:t>(diabetes, </a:t>
            </a:r>
            <a:r>
              <a:rPr lang="en-US" dirty="0"/>
              <a:t>elderly, </a:t>
            </a:r>
            <a:r>
              <a:rPr lang="en-US" dirty="0" smtClean="0"/>
              <a:t>rehabilitation)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Sensors types</a:t>
            </a:r>
          </a:p>
          <a:p>
            <a:pPr lvl="1"/>
            <a:r>
              <a:rPr lang="en-US" dirty="0" smtClean="0"/>
              <a:t>Inertial sensors (accelerometer, gyroscope)</a:t>
            </a:r>
            <a:endParaRPr lang="en-US" dirty="0"/>
          </a:p>
          <a:p>
            <a:pPr lvl="1"/>
            <a:r>
              <a:rPr lang="en-US" dirty="0" smtClean="0"/>
              <a:t>Camera</a:t>
            </a:r>
          </a:p>
          <a:p>
            <a:pPr lvl="1"/>
            <a:r>
              <a:rPr lang="en-US" dirty="0" smtClean="0"/>
              <a:t>GPS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Smartphone is small and convenient to carry around and its computational resource is powerful enough for our purpose. </a:t>
            </a:r>
          </a:p>
          <a:p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Introduction: </a:t>
            </a:r>
            <a:r>
              <a:rPr lang="en-US" b="0" dirty="0" smtClean="0">
                <a:effectLst/>
              </a:rPr>
              <a:t>Human Activity </a:t>
            </a:r>
            <a:r>
              <a:rPr lang="en-US" b="0" dirty="0" smtClean="0">
                <a:effectLst/>
              </a:rPr>
              <a:t>Recognition</a:t>
            </a:r>
            <a:endParaRPr 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8943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 simple, light weight, and accurate system that can learn </a:t>
            </a:r>
            <a:r>
              <a:rPr lang="en-US" dirty="0" smtClean="0"/>
              <a:t>human activity with </a:t>
            </a:r>
            <a:r>
              <a:rPr lang="en-US" dirty="0"/>
              <a:t>minimum user </a:t>
            </a:r>
            <a:r>
              <a:rPr lang="en-US" dirty="0" smtClean="0"/>
              <a:t>interaction.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Compare </a:t>
            </a:r>
            <a:r>
              <a:rPr lang="en-US" dirty="0"/>
              <a:t>and find a model that best fit our system in terms of accuracy and efficiency. 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Data Collection</a:t>
            </a:r>
          </a:p>
          <a:p>
            <a:pPr lvl="1"/>
            <a:r>
              <a:rPr lang="en-US" dirty="0" smtClean="0"/>
              <a:t>Smartphone: </a:t>
            </a:r>
            <a:r>
              <a:rPr lang="en-US" dirty="0" smtClean="0"/>
              <a:t>S</a:t>
            </a:r>
            <a:r>
              <a:rPr lang="en-US" b="1" dirty="0" smtClean="0"/>
              <a:t>amsung Galaxy SII</a:t>
            </a:r>
            <a:endParaRPr lang="en-US" b="1" dirty="0" smtClean="0"/>
          </a:p>
          <a:p>
            <a:pPr lvl="1"/>
            <a:r>
              <a:rPr lang="en-US" dirty="0" smtClean="0"/>
              <a:t>Sensor: </a:t>
            </a:r>
            <a:r>
              <a:rPr lang="en-US" dirty="0" smtClean="0"/>
              <a:t>3D accelerometer,50 </a:t>
            </a:r>
            <a:r>
              <a:rPr lang="en-US" dirty="0"/>
              <a:t>Hz </a:t>
            </a:r>
            <a:endParaRPr lang="en-US" dirty="0" smtClean="0"/>
          </a:p>
          <a:p>
            <a:pPr lvl="1"/>
            <a:r>
              <a:rPr lang="en-US" dirty="0" smtClean="0"/>
              <a:t>Cellphone </a:t>
            </a:r>
            <a:r>
              <a:rPr lang="en-US" dirty="0" smtClean="0"/>
              <a:t>around </a:t>
            </a:r>
            <a:r>
              <a:rPr lang="en-US" dirty="0" smtClean="0"/>
              <a:t>waist</a:t>
            </a:r>
          </a:p>
          <a:p>
            <a:pPr lvl="1"/>
            <a:r>
              <a:rPr lang="en-US" dirty="0" smtClean="0"/>
              <a:t>30 </a:t>
            </a:r>
            <a:r>
              <a:rPr lang="en-US" dirty="0" smtClean="0"/>
              <a:t>people </a:t>
            </a:r>
            <a:r>
              <a:rPr lang="en-US" dirty="0" smtClean="0"/>
              <a:t>6 </a:t>
            </a:r>
            <a:r>
              <a:rPr lang="en-US" dirty="0" smtClean="0"/>
              <a:t>activities</a:t>
            </a:r>
            <a:r>
              <a:rPr lang="en-US" dirty="0"/>
              <a:t>:</a:t>
            </a:r>
            <a:r>
              <a:rPr lang="en-US" dirty="0" smtClean="0"/>
              <a:t> walking, </a:t>
            </a:r>
            <a:r>
              <a:rPr lang="en-US" dirty="0" smtClean="0"/>
              <a:t>laying</a:t>
            </a:r>
            <a:r>
              <a:rPr lang="en-US" dirty="0" smtClean="0"/>
              <a:t>, walking upstairs, walking downstairs, </a:t>
            </a:r>
            <a:r>
              <a:rPr lang="en-US" dirty="0" smtClean="0"/>
              <a:t>sitting</a:t>
            </a:r>
            <a:r>
              <a:rPr lang="en-US" dirty="0" smtClean="0"/>
              <a:t>, </a:t>
            </a:r>
            <a:r>
              <a:rPr lang="en-US" dirty="0" smtClean="0"/>
              <a:t>standing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/>
              <a:t>Attribute</a:t>
            </a:r>
            <a:r>
              <a:rPr lang="en-US" dirty="0"/>
              <a:t>: For each record in the dataset it is provided: </a:t>
            </a:r>
            <a:endParaRPr lang="en-US" dirty="0" smtClean="0"/>
          </a:p>
          <a:p>
            <a:endParaRPr lang="en-US" sz="2800" dirty="0" smtClean="0"/>
          </a:p>
          <a:p>
            <a:pPr lvl="1">
              <a:buFontTx/>
              <a:buChar char="-"/>
            </a:pPr>
            <a:r>
              <a:rPr lang="en-US" sz="2400" dirty="0" err="1" smtClean="0"/>
              <a:t>Triaxial</a:t>
            </a:r>
            <a:r>
              <a:rPr lang="en-US" sz="2400" dirty="0" smtClean="0"/>
              <a:t> </a:t>
            </a:r>
            <a:r>
              <a:rPr lang="en-US" sz="2400" dirty="0"/>
              <a:t>acceleration from the accelerometer (total acceleration) and the estimated body acceleration. </a:t>
            </a:r>
            <a:br>
              <a:rPr lang="en-US" sz="2400" dirty="0"/>
            </a:b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err="1" smtClean="0"/>
              <a:t>Triaxial</a:t>
            </a:r>
            <a:r>
              <a:rPr lang="en-US" sz="2400" dirty="0" smtClean="0"/>
              <a:t> </a:t>
            </a:r>
            <a:r>
              <a:rPr lang="en-US" sz="2400" dirty="0"/>
              <a:t>Angular velocity from the gyroscope. </a:t>
            </a:r>
            <a:br>
              <a:rPr lang="en-US" sz="2400" dirty="0"/>
            </a:b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A </a:t>
            </a:r>
            <a:r>
              <a:rPr lang="en-US" sz="2400" dirty="0"/>
              <a:t>561-feature vector with time and frequency domain variables. </a:t>
            </a:r>
            <a:br>
              <a:rPr lang="en-US" sz="2400" dirty="0"/>
            </a:b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Its </a:t>
            </a:r>
            <a:r>
              <a:rPr lang="en-US" sz="2400" dirty="0"/>
              <a:t>activity label. </a:t>
            </a:r>
            <a:br>
              <a:rPr lang="en-US" sz="2400" dirty="0"/>
            </a:br>
            <a:endParaRPr lang="en-US" sz="2400" dirty="0" smtClean="0"/>
          </a:p>
          <a:p>
            <a:pPr lvl="1">
              <a:buFontTx/>
              <a:buChar char="-"/>
            </a:pPr>
            <a:r>
              <a:rPr lang="en-US" sz="2400" dirty="0" smtClean="0"/>
              <a:t>An </a:t>
            </a:r>
            <a:r>
              <a:rPr lang="en-US" sz="2400" dirty="0"/>
              <a:t>identifier of the subject who carried out the experiment</a:t>
            </a:r>
            <a:r>
              <a:rPr lang="en-US" sz="2400" dirty="0" smtClean="0"/>
              <a:t>.</a:t>
            </a:r>
            <a:endParaRPr lang="en-IN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823098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Random Forest</a:t>
            </a:r>
          </a:p>
          <a:p>
            <a:pPr lvl="1"/>
            <a:r>
              <a:rPr lang="en-IN" dirty="0"/>
              <a:t>The toughest part is to optimize the parameters such as “</a:t>
            </a:r>
            <a:r>
              <a:rPr lang="en-IN" dirty="0" err="1"/>
              <a:t>mtry</a:t>
            </a:r>
            <a:r>
              <a:rPr lang="en-IN" dirty="0"/>
              <a:t>” for random forest and setting the threshold for eliminating the subjects based on prediction accuracy.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threshold for feature selection was done by trying various values of </a:t>
            </a:r>
            <a:r>
              <a:rPr lang="en-IN" dirty="0" smtClean="0"/>
              <a:t>cut-off </a:t>
            </a:r>
            <a:r>
              <a:rPr lang="en-IN" dirty="0"/>
              <a:t>and selecting the best </a:t>
            </a:r>
            <a:r>
              <a:rPr lang="en-IN" dirty="0" smtClean="0"/>
              <a:t>cut-off </a:t>
            </a:r>
            <a:r>
              <a:rPr lang="en-IN" dirty="0"/>
              <a:t>value.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/>
              <a:t>Classification </a:t>
            </a:r>
            <a:r>
              <a:rPr lang="en-US" dirty="0" smtClean="0"/>
              <a:t>Techniques</a:t>
            </a:r>
            <a:endParaRPr lang="en-US" dirty="0" smtClean="0"/>
          </a:p>
          <a:p>
            <a:pPr lvl="1"/>
            <a:r>
              <a:rPr lang="en-US" dirty="0" smtClean="0"/>
              <a:t>Support </a:t>
            </a:r>
            <a:r>
              <a:rPr lang="en-US" dirty="0" smtClean="0"/>
              <a:t>Vector Machines</a:t>
            </a:r>
          </a:p>
          <a:p>
            <a:pPr lvl="1"/>
            <a:r>
              <a:rPr lang="en-IN" dirty="0"/>
              <a:t>Bagging of SVM was done 27 times for prediction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pic>
        <p:nvPicPr>
          <p:cNvPr id="32770" name="Picture 2" descr="http://www.advocacymatters.co.uk/Libraries/Local/736/Images/Blue%20question%20mark%20for%20web.jpg"/>
          <p:cNvPicPr>
            <a:picLocks noChangeAspect="1" noChangeArrowheads="1"/>
          </p:cNvPicPr>
          <p:nvPr/>
        </p:nvPicPr>
        <p:blipFill>
          <a:blip r:embed="rId3" cstate="print"/>
          <a:srcRect l="7143" t="4762" r="7143" b="2381"/>
          <a:stretch>
            <a:fillRect/>
          </a:stretch>
        </p:blipFill>
        <p:spPr bwMode="auto">
          <a:xfrm>
            <a:off x="9144000" y="4252784"/>
            <a:ext cx="1219200" cy="132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5492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spcBef>
                <a:spcPts val="1200"/>
              </a:spcBef>
            </a:pPr>
            <a:r>
              <a:rPr lang="en-US" dirty="0" smtClean="0"/>
              <a:t>Feature Selection using Random Forest by choosing the “</a:t>
            </a:r>
            <a:r>
              <a:rPr lang="en-US" dirty="0" err="1" smtClean="0"/>
              <a:t>mtry</a:t>
            </a:r>
            <a:r>
              <a:rPr lang="en-US" dirty="0" smtClean="0"/>
              <a:t>” value that gives least error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Algorithm: </a:t>
            </a:r>
            <a:r>
              <a:rPr lang="en-US" dirty="0" smtClean="0"/>
              <a:t>Bagged SVM –bagged SVM 27 times</a:t>
            </a:r>
            <a:endParaRPr lang="en-US" dirty="0" smtClean="0"/>
          </a:p>
          <a:p>
            <a:pPr lvl="1">
              <a:spcBef>
                <a:spcPts val="1200"/>
              </a:spcBef>
            </a:pPr>
            <a:r>
              <a:rPr lang="en-US" dirty="0" smtClean="0"/>
              <a:t>Classification </a:t>
            </a:r>
            <a:r>
              <a:rPr lang="en-US" dirty="0" smtClean="0"/>
              <a:t>Rate of </a:t>
            </a:r>
            <a:r>
              <a:rPr lang="en-US" dirty="0" smtClean="0"/>
              <a:t>Bagged SVM:</a:t>
            </a:r>
            <a:r>
              <a:rPr lang="en-US" dirty="0" smtClean="0"/>
              <a:t>	</a:t>
            </a:r>
            <a:r>
              <a:rPr lang="en-US" dirty="0" smtClean="0"/>
              <a:t>96%</a:t>
            </a: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</a:t>
            </a:r>
            <a:r>
              <a:rPr lang="en-US" dirty="0" smtClean="0"/>
              <a:t>: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6779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the performance </a:t>
            </a:r>
            <a:r>
              <a:rPr lang="en-US" dirty="0" smtClean="0"/>
              <a:t>for </a:t>
            </a:r>
            <a:r>
              <a:rPr lang="en-US" dirty="0"/>
              <a:t>activity recognition problem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model can further be improved by fixing known activity prediction </a:t>
            </a:r>
            <a:r>
              <a:rPr lang="en-IN" dirty="0" smtClean="0"/>
              <a:t>errors of test data.</a:t>
            </a:r>
            <a:endParaRPr lang="en-IN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 smtClean="0"/>
              <a:t>Adding more activities such as biking</a:t>
            </a:r>
          </a:p>
          <a:p>
            <a:pPr marL="109728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Works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96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We achieved a classification rate of over </a:t>
            </a:r>
            <a:r>
              <a:rPr lang="en-US" dirty="0" smtClean="0"/>
              <a:t>96% </a:t>
            </a:r>
            <a:r>
              <a:rPr lang="en-US" dirty="0" smtClean="0"/>
              <a:t>on </a:t>
            </a:r>
            <a:r>
              <a:rPr lang="en-US" dirty="0" smtClean="0"/>
              <a:t>6 </a:t>
            </a:r>
            <a:r>
              <a:rPr lang="en-US" dirty="0" smtClean="0"/>
              <a:t>human activities using a smartphone.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The result is robust to common positions and orientations of cellphone.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Random Forest+SVM </a:t>
            </a:r>
            <a:r>
              <a:rPr lang="en-US" dirty="0" smtClean="0"/>
              <a:t>gives the best performance and is promising to run on mobile devices.</a:t>
            </a:r>
          </a:p>
          <a:p>
            <a:pPr>
              <a:spcBef>
                <a:spcPts val="1200"/>
              </a:spcBef>
            </a:pPr>
            <a:r>
              <a:rPr lang="en-US" dirty="0"/>
              <a:t>Performance of </a:t>
            </a:r>
            <a:r>
              <a:rPr lang="en-US" dirty="0" smtClean="0"/>
              <a:t>this model </a:t>
            </a:r>
            <a:r>
              <a:rPr lang="en-US" dirty="0"/>
              <a:t>is highly sensitive to the type of problem</a:t>
            </a:r>
          </a:p>
          <a:p>
            <a:pPr>
              <a:spcBef>
                <a:spcPts val="1200"/>
              </a:spcBef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10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413</Words>
  <Application>Microsoft Office PowerPoint</Application>
  <PresentationFormat>Widescreen</PresentationFormat>
  <Paragraphs>97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10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Calibri</vt:lpstr>
      <vt:lpstr>Lucida Sans Unicode</vt:lpstr>
      <vt:lpstr>Verdana</vt:lpstr>
      <vt:lpstr>Wingdings 2</vt:lpstr>
      <vt:lpstr>Wingdings 3</vt:lpstr>
      <vt:lpstr>1_Concourse</vt:lpstr>
      <vt:lpstr>2_Concourse</vt:lpstr>
      <vt:lpstr>3_Concourse</vt:lpstr>
      <vt:lpstr>Concourse</vt:lpstr>
      <vt:lpstr>5_Concourse</vt:lpstr>
      <vt:lpstr>6_Concourse</vt:lpstr>
      <vt:lpstr>7_Concourse</vt:lpstr>
      <vt:lpstr>8_Concourse</vt:lpstr>
      <vt:lpstr>9_Concourse</vt:lpstr>
      <vt:lpstr>10_Concourse</vt:lpstr>
      <vt:lpstr>Human Activity Recognition using Smartphone</vt:lpstr>
      <vt:lpstr>Outline</vt:lpstr>
      <vt:lpstr>Introduction: Human Activity Recognition</vt:lpstr>
      <vt:lpstr>Goals</vt:lpstr>
      <vt:lpstr>Methods</vt:lpstr>
      <vt:lpstr>Methods</vt:lpstr>
      <vt:lpstr>Results:</vt:lpstr>
      <vt:lpstr>Works in Progress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Activity Recognition using smartphone data</dc:title>
  <dc:creator>Venkateshwar Rao</dc:creator>
  <cp:lastModifiedBy>Venkateshwar Rao</cp:lastModifiedBy>
  <cp:revision>25</cp:revision>
  <dcterms:created xsi:type="dcterms:W3CDTF">2013-09-23T16:17:33Z</dcterms:created>
  <dcterms:modified xsi:type="dcterms:W3CDTF">2013-09-23T18:09:18Z</dcterms:modified>
</cp:coreProperties>
</file>