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1" r:id="rId4"/>
    <p:sldId id="258" r:id="rId5"/>
    <p:sldId id="276" r:id="rId6"/>
    <p:sldId id="270" r:id="rId7"/>
    <p:sldId id="277" r:id="rId8"/>
    <p:sldId id="259" r:id="rId9"/>
    <p:sldId id="260" r:id="rId10"/>
    <p:sldId id="261" r:id="rId11"/>
    <p:sldId id="272" r:id="rId12"/>
    <p:sldId id="273" r:id="rId13"/>
    <p:sldId id="274" r:id="rId14"/>
    <p:sldId id="264" r:id="rId15"/>
    <p:sldId id="265" r:id="rId16"/>
    <p:sldId id="266" r:id="rId17"/>
    <p:sldId id="267" r:id="rId18"/>
    <p:sldId id="26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67E67C2-F615-4CDB-8067-B33491F63F4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C458510-C43B-48AE-98FA-0EB89F8432FA}">
      <dgm:prSet/>
      <dgm:spPr/>
      <dgm:t>
        <a:bodyPr/>
        <a:lstStyle/>
        <a:p>
          <a:pPr>
            <a:defRPr cap="all"/>
          </a:pPr>
          <a:r>
            <a:rPr lang="en-US"/>
            <a:t>Divide by zero.</a:t>
          </a:r>
        </a:p>
      </dgm:t>
    </dgm:pt>
    <dgm:pt modelId="{9D160D23-23E7-4F55-A2E9-7D335AF4ABA0}" type="parTrans" cxnId="{E5545EA8-6A6A-4482-BE6F-E68BAEAFC6DA}">
      <dgm:prSet/>
      <dgm:spPr/>
      <dgm:t>
        <a:bodyPr/>
        <a:lstStyle/>
        <a:p>
          <a:endParaRPr lang="en-US"/>
        </a:p>
      </dgm:t>
    </dgm:pt>
    <dgm:pt modelId="{6A96E9B5-D995-4E1B-95F6-23691C900916}" type="sibTrans" cxnId="{E5545EA8-6A6A-4482-BE6F-E68BAEAFC6DA}">
      <dgm:prSet/>
      <dgm:spPr/>
      <dgm:t>
        <a:bodyPr/>
        <a:lstStyle/>
        <a:p>
          <a:endParaRPr lang="en-US"/>
        </a:p>
      </dgm:t>
    </dgm:pt>
    <dgm:pt modelId="{A593F68F-BE60-42D6-BB55-49033C4F0D10}">
      <dgm:prSet/>
      <dgm:spPr/>
      <dgm:t>
        <a:bodyPr/>
        <a:lstStyle/>
        <a:p>
          <a:pPr>
            <a:defRPr cap="all"/>
          </a:pPr>
          <a:r>
            <a:rPr lang="en-US"/>
            <a:t>Handling null values in text fields.</a:t>
          </a:r>
        </a:p>
      </dgm:t>
    </dgm:pt>
    <dgm:pt modelId="{C07F3439-2D1A-44BB-9457-AABA8C5084D2}" type="parTrans" cxnId="{FB3BF22D-AF02-48FB-AA35-AFD38A177E74}">
      <dgm:prSet/>
      <dgm:spPr/>
      <dgm:t>
        <a:bodyPr/>
        <a:lstStyle/>
        <a:p>
          <a:endParaRPr lang="en-US"/>
        </a:p>
      </dgm:t>
    </dgm:pt>
    <dgm:pt modelId="{560227CE-032E-4F2E-8A0F-A637D11B051E}" type="sibTrans" cxnId="{FB3BF22D-AF02-48FB-AA35-AFD38A177E74}">
      <dgm:prSet/>
      <dgm:spPr/>
      <dgm:t>
        <a:bodyPr/>
        <a:lstStyle/>
        <a:p>
          <a:endParaRPr lang="en-US"/>
        </a:p>
      </dgm:t>
    </dgm:pt>
    <dgm:pt modelId="{162DF48D-8773-451B-8A19-F778A57C0EF7}">
      <dgm:prSet/>
      <dgm:spPr/>
      <dgm:t>
        <a:bodyPr/>
        <a:lstStyle/>
        <a:p>
          <a:pPr>
            <a:defRPr cap="all"/>
          </a:pPr>
          <a:r>
            <a:rPr lang="en-US"/>
            <a:t>Accepting the Submit button without any value.</a:t>
          </a:r>
        </a:p>
      </dgm:t>
    </dgm:pt>
    <dgm:pt modelId="{721521B4-A5B7-4AE9-87F4-86EDC6172313}" type="parTrans" cxnId="{F9E11BAD-E408-428C-916D-2B14B1CE4C19}">
      <dgm:prSet/>
      <dgm:spPr/>
      <dgm:t>
        <a:bodyPr/>
        <a:lstStyle/>
        <a:p>
          <a:endParaRPr lang="en-US"/>
        </a:p>
      </dgm:t>
    </dgm:pt>
    <dgm:pt modelId="{6471C928-8934-4569-9F85-5309A1E25947}" type="sibTrans" cxnId="{F9E11BAD-E408-428C-916D-2B14B1CE4C19}">
      <dgm:prSet/>
      <dgm:spPr/>
      <dgm:t>
        <a:bodyPr/>
        <a:lstStyle/>
        <a:p>
          <a:endParaRPr lang="en-US"/>
        </a:p>
      </dgm:t>
    </dgm:pt>
    <dgm:pt modelId="{339E1043-9956-4E19-AB94-DD88A214402C}">
      <dgm:prSet/>
      <dgm:spPr/>
      <dgm:t>
        <a:bodyPr/>
        <a:lstStyle/>
        <a:p>
          <a:pPr>
            <a:defRPr cap="all"/>
          </a:pPr>
          <a:r>
            <a:rPr lang="en-US"/>
            <a:t>File upload without attachment.</a:t>
          </a:r>
        </a:p>
      </dgm:t>
    </dgm:pt>
    <dgm:pt modelId="{46F3C3AD-3C56-4BAE-992B-1102F166FEA6}" type="parTrans" cxnId="{2DD3B065-9E10-49E8-A328-E6C46A2C3AB8}">
      <dgm:prSet/>
      <dgm:spPr/>
      <dgm:t>
        <a:bodyPr/>
        <a:lstStyle/>
        <a:p>
          <a:endParaRPr lang="en-US"/>
        </a:p>
      </dgm:t>
    </dgm:pt>
    <dgm:pt modelId="{1FA254D8-2A8B-4C6C-B014-DB9AA21A796A}" type="sibTrans" cxnId="{2DD3B065-9E10-49E8-A328-E6C46A2C3AB8}">
      <dgm:prSet/>
      <dgm:spPr/>
      <dgm:t>
        <a:bodyPr/>
        <a:lstStyle/>
        <a:p>
          <a:endParaRPr lang="en-US"/>
        </a:p>
      </dgm:t>
    </dgm:pt>
    <dgm:pt modelId="{1B2CE49E-7178-4292-AE8F-BBE0658664B0}">
      <dgm:prSet/>
      <dgm:spPr/>
      <dgm:t>
        <a:bodyPr/>
        <a:lstStyle/>
        <a:p>
          <a:pPr>
            <a:defRPr cap="all"/>
          </a:pPr>
          <a:r>
            <a:rPr lang="en-US"/>
            <a:t>File upload with less than or more than the limit size.</a:t>
          </a:r>
        </a:p>
      </dgm:t>
    </dgm:pt>
    <dgm:pt modelId="{44C2BB96-28AA-41E7-B55D-3B589F3C9802}" type="parTrans" cxnId="{68405AF3-2E04-44BC-AB53-D46D0D73D479}">
      <dgm:prSet/>
      <dgm:spPr/>
      <dgm:t>
        <a:bodyPr/>
        <a:lstStyle/>
        <a:p>
          <a:endParaRPr lang="en-US"/>
        </a:p>
      </dgm:t>
    </dgm:pt>
    <dgm:pt modelId="{72BF1B94-D634-460A-AC6B-C5A09C21DA2E}" type="sibTrans" cxnId="{68405AF3-2E04-44BC-AB53-D46D0D73D479}">
      <dgm:prSet/>
      <dgm:spPr/>
      <dgm:t>
        <a:bodyPr/>
        <a:lstStyle/>
        <a:p>
          <a:endParaRPr lang="en-US"/>
        </a:p>
      </dgm:t>
    </dgm:pt>
    <dgm:pt modelId="{D2B35825-FB3D-468D-AA56-CE68063098BC}" type="pres">
      <dgm:prSet presAssocID="{067E67C2-F615-4CDB-8067-B33491F63F4B}" presName="root" presStyleCnt="0">
        <dgm:presLayoutVars>
          <dgm:dir/>
          <dgm:resizeHandles val="exact"/>
        </dgm:presLayoutVars>
      </dgm:prSet>
      <dgm:spPr/>
    </dgm:pt>
    <dgm:pt modelId="{67577212-7136-4C8C-837B-92FC21F1206E}" type="pres">
      <dgm:prSet presAssocID="{CC458510-C43B-48AE-98FA-0EB89F8432FA}" presName="compNode" presStyleCnt="0"/>
      <dgm:spPr/>
    </dgm:pt>
    <dgm:pt modelId="{4D76C3C2-87EF-486F-8583-55CB80826266}" type="pres">
      <dgm:prSet presAssocID="{CC458510-C43B-48AE-98FA-0EB89F8432FA}" presName="iconBgRect" presStyleLbl="bgShp" presStyleIdx="0" presStyleCnt="5"/>
      <dgm:spPr>
        <a:prstGeom prst="round2DiagRect">
          <a:avLst>
            <a:gd name="adj1" fmla="val 29727"/>
            <a:gd name="adj2" fmla="val 0"/>
          </a:avLst>
        </a:prstGeom>
      </dgm:spPr>
    </dgm:pt>
    <dgm:pt modelId="{F63589F8-BAE0-4C2D-A58B-AFD7122FE069}" type="pres">
      <dgm:prSet presAssocID="{CC458510-C43B-48AE-98FA-0EB89F8432F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EB5E231-F903-4C64-9C3C-96C15BF749D6}" type="pres">
      <dgm:prSet presAssocID="{CC458510-C43B-48AE-98FA-0EB89F8432FA}" presName="spaceRect" presStyleCnt="0"/>
      <dgm:spPr/>
    </dgm:pt>
    <dgm:pt modelId="{299FC4D4-C97F-4F7C-BEC6-21E8DF4AD9CA}" type="pres">
      <dgm:prSet presAssocID="{CC458510-C43B-48AE-98FA-0EB89F8432FA}" presName="textRect" presStyleLbl="revTx" presStyleIdx="0" presStyleCnt="5">
        <dgm:presLayoutVars>
          <dgm:chMax val="1"/>
          <dgm:chPref val="1"/>
        </dgm:presLayoutVars>
      </dgm:prSet>
      <dgm:spPr/>
    </dgm:pt>
    <dgm:pt modelId="{9DC65133-A2F1-4C54-AFB5-D6187E8D8898}" type="pres">
      <dgm:prSet presAssocID="{6A96E9B5-D995-4E1B-95F6-23691C900916}" presName="sibTrans" presStyleCnt="0"/>
      <dgm:spPr/>
    </dgm:pt>
    <dgm:pt modelId="{558D1827-9C7B-4ACF-825D-251110E9BFF2}" type="pres">
      <dgm:prSet presAssocID="{A593F68F-BE60-42D6-BB55-49033C4F0D10}" presName="compNode" presStyleCnt="0"/>
      <dgm:spPr/>
    </dgm:pt>
    <dgm:pt modelId="{CF486182-F90B-4B44-82A3-25BB2A8C3650}" type="pres">
      <dgm:prSet presAssocID="{A593F68F-BE60-42D6-BB55-49033C4F0D10}" presName="iconBgRect" presStyleLbl="bgShp" presStyleIdx="1" presStyleCnt="5"/>
      <dgm:spPr>
        <a:prstGeom prst="round2DiagRect">
          <a:avLst>
            <a:gd name="adj1" fmla="val 29727"/>
            <a:gd name="adj2" fmla="val 0"/>
          </a:avLst>
        </a:prstGeom>
      </dgm:spPr>
    </dgm:pt>
    <dgm:pt modelId="{17D72EEA-82AE-4D7A-B932-4CB762E1D2A3}" type="pres">
      <dgm:prSet presAssocID="{A593F68F-BE60-42D6-BB55-49033C4F0D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malDistribution"/>
        </a:ext>
      </dgm:extLst>
    </dgm:pt>
    <dgm:pt modelId="{08B59BFD-BE3E-4E2A-AFF1-889C2165B120}" type="pres">
      <dgm:prSet presAssocID="{A593F68F-BE60-42D6-BB55-49033C4F0D10}" presName="spaceRect" presStyleCnt="0"/>
      <dgm:spPr/>
    </dgm:pt>
    <dgm:pt modelId="{11C02AE8-B94C-4E2F-9FDA-D8196712C0CC}" type="pres">
      <dgm:prSet presAssocID="{A593F68F-BE60-42D6-BB55-49033C4F0D10}" presName="textRect" presStyleLbl="revTx" presStyleIdx="1" presStyleCnt="5">
        <dgm:presLayoutVars>
          <dgm:chMax val="1"/>
          <dgm:chPref val="1"/>
        </dgm:presLayoutVars>
      </dgm:prSet>
      <dgm:spPr/>
    </dgm:pt>
    <dgm:pt modelId="{C8A9E97B-B075-4D18-AA66-657E13DB493A}" type="pres">
      <dgm:prSet presAssocID="{560227CE-032E-4F2E-8A0F-A637D11B051E}" presName="sibTrans" presStyleCnt="0"/>
      <dgm:spPr/>
    </dgm:pt>
    <dgm:pt modelId="{F8A34BB0-0CC4-4ABE-A086-8218D73F2FD4}" type="pres">
      <dgm:prSet presAssocID="{162DF48D-8773-451B-8A19-F778A57C0EF7}" presName="compNode" presStyleCnt="0"/>
      <dgm:spPr/>
    </dgm:pt>
    <dgm:pt modelId="{304BCCF3-B288-4188-B6D8-CFF90DCCF0C4}" type="pres">
      <dgm:prSet presAssocID="{162DF48D-8773-451B-8A19-F778A57C0EF7}" presName="iconBgRect" presStyleLbl="bgShp" presStyleIdx="2" presStyleCnt="5"/>
      <dgm:spPr>
        <a:prstGeom prst="round2DiagRect">
          <a:avLst>
            <a:gd name="adj1" fmla="val 29727"/>
            <a:gd name="adj2" fmla="val 0"/>
          </a:avLst>
        </a:prstGeom>
      </dgm:spPr>
    </dgm:pt>
    <dgm:pt modelId="{C2845E4E-298E-40E1-A735-81DBC66A8954}" type="pres">
      <dgm:prSet presAssocID="{162DF48D-8773-451B-8A19-F778A57C0E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A46A6689-25F2-4C84-80CD-BBEB41F51371}" type="pres">
      <dgm:prSet presAssocID="{162DF48D-8773-451B-8A19-F778A57C0EF7}" presName="spaceRect" presStyleCnt="0"/>
      <dgm:spPr/>
    </dgm:pt>
    <dgm:pt modelId="{11926663-8B00-46DD-813F-72B66034C9C0}" type="pres">
      <dgm:prSet presAssocID="{162DF48D-8773-451B-8A19-F778A57C0EF7}" presName="textRect" presStyleLbl="revTx" presStyleIdx="2" presStyleCnt="5">
        <dgm:presLayoutVars>
          <dgm:chMax val="1"/>
          <dgm:chPref val="1"/>
        </dgm:presLayoutVars>
      </dgm:prSet>
      <dgm:spPr/>
    </dgm:pt>
    <dgm:pt modelId="{F491A0AE-7398-4CC2-8752-11232E67D98E}" type="pres">
      <dgm:prSet presAssocID="{6471C928-8934-4569-9F85-5309A1E25947}" presName="sibTrans" presStyleCnt="0"/>
      <dgm:spPr/>
    </dgm:pt>
    <dgm:pt modelId="{EDF2F20C-A9BA-415A-84C3-9605F674CEA5}" type="pres">
      <dgm:prSet presAssocID="{339E1043-9956-4E19-AB94-DD88A214402C}" presName="compNode" presStyleCnt="0"/>
      <dgm:spPr/>
    </dgm:pt>
    <dgm:pt modelId="{8E19DCC6-FF65-4023-8F1F-AAD21193D724}" type="pres">
      <dgm:prSet presAssocID="{339E1043-9956-4E19-AB94-DD88A214402C}" presName="iconBgRect" presStyleLbl="bgShp" presStyleIdx="3" presStyleCnt="5"/>
      <dgm:spPr>
        <a:prstGeom prst="round2DiagRect">
          <a:avLst>
            <a:gd name="adj1" fmla="val 29727"/>
            <a:gd name="adj2" fmla="val 0"/>
          </a:avLst>
        </a:prstGeom>
      </dgm:spPr>
    </dgm:pt>
    <dgm:pt modelId="{CC9CE8D9-4E50-43B6-900B-3F0469FA80E1}" type="pres">
      <dgm:prSet presAssocID="{339E1043-9956-4E19-AB94-DD88A21440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596DD54E-869A-4548-82B8-F5FD467271C9}" type="pres">
      <dgm:prSet presAssocID="{339E1043-9956-4E19-AB94-DD88A214402C}" presName="spaceRect" presStyleCnt="0"/>
      <dgm:spPr/>
    </dgm:pt>
    <dgm:pt modelId="{2A08547F-4C5A-488E-8BA1-E36C808DBF7C}" type="pres">
      <dgm:prSet presAssocID="{339E1043-9956-4E19-AB94-DD88A214402C}" presName="textRect" presStyleLbl="revTx" presStyleIdx="3" presStyleCnt="5">
        <dgm:presLayoutVars>
          <dgm:chMax val="1"/>
          <dgm:chPref val="1"/>
        </dgm:presLayoutVars>
      </dgm:prSet>
      <dgm:spPr/>
    </dgm:pt>
    <dgm:pt modelId="{C75113DB-86EA-4F31-9326-5E99DF6EC0A9}" type="pres">
      <dgm:prSet presAssocID="{1FA254D8-2A8B-4C6C-B014-DB9AA21A796A}" presName="sibTrans" presStyleCnt="0"/>
      <dgm:spPr/>
    </dgm:pt>
    <dgm:pt modelId="{AB824D0C-115A-4F90-B6DB-84D12C9C7167}" type="pres">
      <dgm:prSet presAssocID="{1B2CE49E-7178-4292-AE8F-BBE0658664B0}" presName="compNode" presStyleCnt="0"/>
      <dgm:spPr/>
    </dgm:pt>
    <dgm:pt modelId="{63F5CB45-ADA9-47C2-B077-B37002A2C658}" type="pres">
      <dgm:prSet presAssocID="{1B2CE49E-7178-4292-AE8F-BBE0658664B0}" presName="iconBgRect" presStyleLbl="bgShp" presStyleIdx="4" presStyleCnt="5"/>
      <dgm:spPr>
        <a:prstGeom prst="round2DiagRect">
          <a:avLst>
            <a:gd name="adj1" fmla="val 29727"/>
            <a:gd name="adj2" fmla="val 0"/>
          </a:avLst>
        </a:prstGeom>
      </dgm:spPr>
    </dgm:pt>
    <dgm:pt modelId="{9872C842-2A69-43E3-A882-5F9A8CBA69DE}" type="pres">
      <dgm:prSet presAssocID="{1B2CE49E-7178-4292-AE8F-BBE0658664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A0FD75A0-4250-4FC4-B2B2-ACE17864D36F}" type="pres">
      <dgm:prSet presAssocID="{1B2CE49E-7178-4292-AE8F-BBE0658664B0}" presName="spaceRect" presStyleCnt="0"/>
      <dgm:spPr/>
    </dgm:pt>
    <dgm:pt modelId="{FF270E66-969B-4AA4-A8FF-6560E0972ABE}" type="pres">
      <dgm:prSet presAssocID="{1B2CE49E-7178-4292-AE8F-BBE0658664B0}" presName="textRect" presStyleLbl="revTx" presStyleIdx="4" presStyleCnt="5">
        <dgm:presLayoutVars>
          <dgm:chMax val="1"/>
          <dgm:chPref val="1"/>
        </dgm:presLayoutVars>
      </dgm:prSet>
      <dgm:spPr/>
    </dgm:pt>
  </dgm:ptLst>
  <dgm:cxnLst>
    <dgm:cxn modelId="{670F481B-D3C4-46FE-BA3F-10F3C4C8CE8D}" type="presOf" srcId="{162DF48D-8773-451B-8A19-F778A57C0EF7}" destId="{11926663-8B00-46DD-813F-72B66034C9C0}" srcOrd="0" destOrd="0" presId="urn:microsoft.com/office/officeart/2018/5/layout/IconLeafLabelList"/>
    <dgm:cxn modelId="{1D9F0626-8652-4694-917B-7E943AE487A9}" type="presOf" srcId="{339E1043-9956-4E19-AB94-DD88A214402C}" destId="{2A08547F-4C5A-488E-8BA1-E36C808DBF7C}" srcOrd="0" destOrd="0" presId="urn:microsoft.com/office/officeart/2018/5/layout/IconLeafLabelList"/>
    <dgm:cxn modelId="{FB3BF22D-AF02-48FB-AA35-AFD38A177E74}" srcId="{067E67C2-F615-4CDB-8067-B33491F63F4B}" destId="{A593F68F-BE60-42D6-BB55-49033C4F0D10}" srcOrd="1" destOrd="0" parTransId="{C07F3439-2D1A-44BB-9457-AABA8C5084D2}" sibTransId="{560227CE-032E-4F2E-8A0F-A637D11B051E}"/>
    <dgm:cxn modelId="{2DD3B065-9E10-49E8-A328-E6C46A2C3AB8}" srcId="{067E67C2-F615-4CDB-8067-B33491F63F4B}" destId="{339E1043-9956-4E19-AB94-DD88A214402C}" srcOrd="3" destOrd="0" parTransId="{46F3C3AD-3C56-4BAE-992B-1102F166FEA6}" sibTransId="{1FA254D8-2A8B-4C6C-B014-DB9AA21A796A}"/>
    <dgm:cxn modelId="{B35CD895-3802-4C63-BB2C-525970867AB2}" type="presOf" srcId="{A593F68F-BE60-42D6-BB55-49033C4F0D10}" destId="{11C02AE8-B94C-4E2F-9FDA-D8196712C0CC}" srcOrd="0" destOrd="0" presId="urn:microsoft.com/office/officeart/2018/5/layout/IconLeafLabelList"/>
    <dgm:cxn modelId="{E5545EA8-6A6A-4482-BE6F-E68BAEAFC6DA}" srcId="{067E67C2-F615-4CDB-8067-B33491F63F4B}" destId="{CC458510-C43B-48AE-98FA-0EB89F8432FA}" srcOrd="0" destOrd="0" parTransId="{9D160D23-23E7-4F55-A2E9-7D335AF4ABA0}" sibTransId="{6A96E9B5-D995-4E1B-95F6-23691C900916}"/>
    <dgm:cxn modelId="{F9E11BAD-E408-428C-916D-2B14B1CE4C19}" srcId="{067E67C2-F615-4CDB-8067-B33491F63F4B}" destId="{162DF48D-8773-451B-8A19-F778A57C0EF7}" srcOrd="2" destOrd="0" parTransId="{721521B4-A5B7-4AE9-87F4-86EDC6172313}" sibTransId="{6471C928-8934-4569-9F85-5309A1E25947}"/>
    <dgm:cxn modelId="{406DB9C4-AA82-40B0-BD94-1245334A2B3E}" type="presOf" srcId="{067E67C2-F615-4CDB-8067-B33491F63F4B}" destId="{D2B35825-FB3D-468D-AA56-CE68063098BC}" srcOrd="0" destOrd="0" presId="urn:microsoft.com/office/officeart/2018/5/layout/IconLeafLabelList"/>
    <dgm:cxn modelId="{4DAF20DD-7D5A-4E85-B97B-0376E22F065F}" type="presOf" srcId="{CC458510-C43B-48AE-98FA-0EB89F8432FA}" destId="{299FC4D4-C97F-4F7C-BEC6-21E8DF4AD9CA}" srcOrd="0" destOrd="0" presId="urn:microsoft.com/office/officeart/2018/5/layout/IconLeafLabelList"/>
    <dgm:cxn modelId="{1D38E8DD-10C5-4314-AE91-40D96B7D5353}" type="presOf" srcId="{1B2CE49E-7178-4292-AE8F-BBE0658664B0}" destId="{FF270E66-969B-4AA4-A8FF-6560E0972ABE}" srcOrd="0" destOrd="0" presId="urn:microsoft.com/office/officeart/2018/5/layout/IconLeafLabelList"/>
    <dgm:cxn modelId="{68405AF3-2E04-44BC-AB53-D46D0D73D479}" srcId="{067E67C2-F615-4CDB-8067-B33491F63F4B}" destId="{1B2CE49E-7178-4292-AE8F-BBE0658664B0}" srcOrd="4" destOrd="0" parTransId="{44C2BB96-28AA-41E7-B55D-3B589F3C9802}" sibTransId="{72BF1B94-D634-460A-AC6B-C5A09C21DA2E}"/>
    <dgm:cxn modelId="{49C82E73-A835-4FD2-AA1B-7054ECCC915F}" type="presParOf" srcId="{D2B35825-FB3D-468D-AA56-CE68063098BC}" destId="{67577212-7136-4C8C-837B-92FC21F1206E}" srcOrd="0" destOrd="0" presId="urn:microsoft.com/office/officeart/2018/5/layout/IconLeafLabelList"/>
    <dgm:cxn modelId="{2979F4E7-64C4-4EEF-A60A-5B113A52793E}" type="presParOf" srcId="{67577212-7136-4C8C-837B-92FC21F1206E}" destId="{4D76C3C2-87EF-486F-8583-55CB80826266}" srcOrd="0" destOrd="0" presId="urn:microsoft.com/office/officeart/2018/5/layout/IconLeafLabelList"/>
    <dgm:cxn modelId="{CE9C4CE3-48B9-42D9-B4DA-AF60EFBA438D}" type="presParOf" srcId="{67577212-7136-4C8C-837B-92FC21F1206E}" destId="{F63589F8-BAE0-4C2D-A58B-AFD7122FE069}" srcOrd="1" destOrd="0" presId="urn:microsoft.com/office/officeart/2018/5/layout/IconLeafLabelList"/>
    <dgm:cxn modelId="{6241244E-2C77-4BE6-9250-B5F0480A956E}" type="presParOf" srcId="{67577212-7136-4C8C-837B-92FC21F1206E}" destId="{0EB5E231-F903-4C64-9C3C-96C15BF749D6}" srcOrd="2" destOrd="0" presId="urn:microsoft.com/office/officeart/2018/5/layout/IconLeafLabelList"/>
    <dgm:cxn modelId="{678CD424-C78E-4D15-8EFA-9806D8F26A0C}" type="presParOf" srcId="{67577212-7136-4C8C-837B-92FC21F1206E}" destId="{299FC4D4-C97F-4F7C-BEC6-21E8DF4AD9CA}" srcOrd="3" destOrd="0" presId="urn:microsoft.com/office/officeart/2018/5/layout/IconLeafLabelList"/>
    <dgm:cxn modelId="{BCF4B29D-F182-48CD-B809-A496C1FC8D85}" type="presParOf" srcId="{D2B35825-FB3D-468D-AA56-CE68063098BC}" destId="{9DC65133-A2F1-4C54-AFB5-D6187E8D8898}" srcOrd="1" destOrd="0" presId="urn:microsoft.com/office/officeart/2018/5/layout/IconLeafLabelList"/>
    <dgm:cxn modelId="{67547875-0DCA-4F40-981F-F555E1311150}" type="presParOf" srcId="{D2B35825-FB3D-468D-AA56-CE68063098BC}" destId="{558D1827-9C7B-4ACF-825D-251110E9BFF2}" srcOrd="2" destOrd="0" presId="urn:microsoft.com/office/officeart/2018/5/layout/IconLeafLabelList"/>
    <dgm:cxn modelId="{90644DBB-1666-4085-83E2-3A73249CCEED}" type="presParOf" srcId="{558D1827-9C7B-4ACF-825D-251110E9BFF2}" destId="{CF486182-F90B-4B44-82A3-25BB2A8C3650}" srcOrd="0" destOrd="0" presId="urn:microsoft.com/office/officeart/2018/5/layout/IconLeafLabelList"/>
    <dgm:cxn modelId="{B6A1D840-F2A2-4707-9914-2661DD747FBD}" type="presParOf" srcId="{558D1827-9C7B-4ACF-825D-251110E9BFF2}" destId="{17D72EEA-82AE-4D7A-B932-4CB762E1D2A3}" srcOrd="1" destOrd="0" presId="urn:microsoft.com/office/officeart/2018/5/layout/IconLeafLabelList"/>
    <dgm:cxn modelId="{C7D85424-7B99-4507-91F7-5D955DC46222}" type="presParOf" srcId="{558D1827-9C7B-4ACF-825D-251110E9BFF2}" destId="{08B59BFD-BE3E-4E2A-AFF1-889C2165B120}" srcOrd="2" destOrd="0" presId="urn:microsoft.com/office/officeart/2018/5/layout/IconLeafLabelList"/>
    <dgm:cxn modelId="{8B8C8CA6-AE9C-4485-856B-6FA0BD240046}" type="presParOf" srcId="{558D1827-9C7B-4ACF-825D-251110E9BFF2}" destId="{11C02AE8-B94C-4E2F-9FDA-D8196712C0CC}" srcOrd="3" destOrd="0" presId="urn:microsoft.com/office/officeart/2018/5/layout/IconLeafLabelList"/>
    <dgm:cxn modelId="{D2CFE9BC-D6D1-4D9B-A038-3493E5B9A543}" type="presParOf" srcId="{D2B35825-FB3D-468D-AA56-CE68063098BC}" destId="{C8A9E97B-B075-4D18-AA66-657E13DB493A}" srcOrd="3" destOrd="0" presId="urn:microsoft.com/office/officeart/2018/5/layout/IconLeafLabelList"/>
    <dgm:cxn modelId="{AF255924-3244-4D32-B45E-11D0ACB38A5A}" type="presParOf" srcId="{D2B35825-FB3D-468D-AA56-CE68063098BC}" destId="{F8A34BB0-0CC4-4ABE-A086-8218D73F2FD4}" srcOrd="4" destOrd="0" presId="urn:microsoft.com/office/officeart/2018/5/layout/IconLeafLabelList"/>
    <dgm:cxn modelId="{6E3319CA-E38A-42B9-83FD-F7410A482F9C}" type="presParOf" srcId="{F8A34BB0-0CC4-4ABE-A086-8218D73F2FD4}" destId="{304BCCF3-B288-4188-B6D8-CFF90DCCF0C4}" srcOrd="0" destOrd="0" presId="urn:microsoft.com/office/officeart/2018/5/layout/IconLeafLabelList"/>
    <dgm:cxn modelId="{24B56645-DB7C-4454-9678-D70D39AAAED8}" type="presParOf" srcId="{F8A34BB0-0CC4-4ABE-A086-8218D73F2FD4}" destId="{C2845E4E-298E-40E1-A735-81DBC66A8954}" srcOrd="1" destOrd="0" presId="urn:microsoft.com/office/officeart/2018/5/layout/IconLeafLabelList"/>
    <dgm:cxn modelId="{4E467454-BBC9-486B-8626-B12B24DE671F}" type="presParOf" srcId="{F8A34BB0-0CC4-4ABE-A086-8218D73F2FD4}" destId="{A46A6689-25F2-4C84-80CD-BBEB41F51371}" srcOrd="2" destOrd="0" presId="urn:microsoft.com/office/officeart/2018/5/layout/IconLeafLabelList"/>
    <dgm:cxn modelId="{BEFD6F9D-61C7-4F86-85EF-247CB007C8C0}" type="presParOf" srcId="{F8A34BB0-0CC4-4ABE-A086-8218D73F2FD4}" destId="{11926663-8B00-46DD-813F-72B66034C9C0}" srcOrd="3" destOrd="0" presId="urn:microsoft.com/office/officeart/2018/5/layout/IconLeafLabelList"/>
    <dgm:cxn modelId="{AF2B8C49-20A6-4CEE-A517-721C22B0A98D}" type="presParOf" srcId="{D2B35825-FB3D-468D-AA56-CE68063098BC}" destId="{F491A0AE-7398-4CC2-8752-11232E67D98E}" srcOrd="5" destOrd="0" presId="urn:microsoft.com/office/officeart/2018/5/layout/IconLeafLabelList"/>
    <dgm:cxn modelId="{D0FD75D1-CF4C-4512-9B5A-EEF2ED38290A}" type="presParOf" srcId="{D2B35825-FB3D-468D-AA56-CE68063098BC}" destId="{EDF2F20C-A9BA-415A-84C3-9605F674CEA5}" srcOrd="6" destOrd="0" presId="urn:microsoft.com/office/officeart/2018/5/layout/IconLeafLabelList"/>
    <dgm:cxn modelId="{3F9092BF-DF98-414C-B89F-BD78BC56135D}" type="presParOf" srcId="{EDF2F20C-A9BA-415A-84C3-9605F674CEA5}" destId="{8E19DCC6-FF65-4023-8F1F-AAD21193D724}" srcOrd="0" destOrd="0" presId="urn:microsoft.com/office/officeart/2018/5/layout/IconLeafLabelList"/>
    <dgm:cxn modelId="{87B9138C-8636-4013-976B-DAA329242A5B}" type="presParOf" srcId="{EDF2F20C-A9BA-415A-84C3-9605F674CEA5}" destId="{CC9CE8D9-4E50-43B6-900B-3F0469FA80E1}" srcOrd="1" destOrd="0" presId="urn:microsoft.com/office/officeart/2018/5/layout/IconLeafLabelList"/>
    <dgm:cxn modelId="{57CB6E93-DF33-4ADC-8491-CFD1E3E80B07}" type="presParOf" srcId="{EDF2F20C-A9BA-415A-84C3-9605F674CEA5}" destId="{596DD54E-869A-4548-82B8-F5FD467271C9}" srcOrd="2" destOrd="0" presId="urn:microsoft.com/office/officeart/2018/5/layout/IconLeafLabelList"/>
    <dgm:cxn modelId="{C9748DEE-85C8-4E42-82CF-FB8D2CD4D3FA}" type="presParOf" srcId="{EDF2F20C-A9BA-415A-84C3-9605F674CEA5}" destId="{2A08547F-4C5A-488E-8BA1-E36C808DBF7C}" srcOrd="3" destOrd="0" presId="urn:microsoft.com/office/officeart/2018/5/layout/IconLeafLabelList"/>
    <dgm:cxn modelId="{9545827E-D848-4A7B-BB9C-F9D642FB1CA1}" type="presParOf" srcId="{D2B35825-FB3D-468D-AA56-CE68063098BC}" destId="{C75113DB-86EA-4F31-9326-5E99DF6EC0A9}" srcOrd="7" destOrd="0" presId="urn:microsoft.com/office/officeart/2018/5/layout/IconLeafLabelList"/>
    <dgm:cxn modelId="{27A86DEC-2017-4D10-8BBD-890A23058C8D}" type="presParOf" srcId="{D2B35825-FB3D-468D-AA56-CE68063098BC}" destId="{AB824D0C-115A-4F90-B6DB-84D12C9C7167}" srcOrd="8" destOrd="0" presId="urn:microsoft.com/office/officeart/2018/5/layout/IconLeafLabelList"/>
    <dgm:cxn modelId="{283C90F6-8A26-4C11-948D-33DD985B4A47}" type="presParOf" srcId="{AB824D0C-115A-4F90-B6DB-84D12C9C7167}" destId="{63F5CB45-ADA9-47C2-B077-B37002A2C658}" srcOrd="0" destOrd="0" presId="urn:microsoft.com/office/officeart/2018/5/layout/IconLeafLabelList"/>
    <dgm:cxn modelId="{573B99BB-25F1-4479-A66D-1F881B753422}" type="presParOf" srcId="{AB824D0C-115A-4F90-B6DB-84D12C9C7167}" destId="{9872C842-2A69-43E3-A882-5F9A8CBA69DE}" srcOrd="1" destOrd="0" presId="urn:microsoft.com/office/officeart/2018/5/layout/IconLeafLabelList"/>
    <dgm:cxn modelId="{B7F9006E-1F43-49BC-B637-8B56DED3ED75}" type="presParOf" srcId="{AB824D0C-115A-4F90-B6DB-84D12C9C7167}" destId="{A0FD75A0-4250-4FC4-B2B2-ACE17864D36F}" srcOrd="2" destOrd="0" presId="urn:microsoft.com/office/officeart/2018/5/layout/IconLeafLabelList"/>
    <dgm:cxn modelId="{CA7BD2ED-103A-4A99-87D8-F9F5524C385E}" type="presParOf" srcId="{AB824D0C-115A-4F90-B6DB-84D12C9C7167}" destId="{FF270E66-969B-4AA4-A8FF-6560E0972AB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6C3C2-87EF-486F-8583-55CB80826266}">
      <dsp:nvSpPr>
        <dsp:cNvPr id="0" name=""/>
        <dsp:cNvSpPr/>
      </dsp:nvSpPr>
      <dsp:spPr>
        <a:xfrm>
          <a:off x="478800" y="109566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589F8-BAE0-4C2D-A58B-AFD7122FE069}">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FC4D4-C97F-4F7C-BEC6-21E8DF4AD9CA}">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Divide by zero.</a:t>
          </a:r>
        </a:p>
      </dsp:txBody>
      <dsp:txXfrm>
        <a:off x="127800" y="2535669"/>
        <a:ext cx="1800000" cy="720000"/>
      </dsp:txXfrm>
    </dsp:sp>
    <dsp:sp modelId="{CF486182-F90B-4B44-82A3-25BB2A8C3650}">
      <dsp:nvSpPr>
        <dsp:cNvPr id="0" name=""/>
        <dsp:cNvSpPr/>
      </dsp:nvSpPr>
      <dsp:spPr>
        <a:xfrm>
          <a:off x="2593800" y="109566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72EEA-82AE-4D7A-B932-4CB762E1D2A3}">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02AE8-B94C-4E2F-9FDA-D8196712C0CC}">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Handling null values in text fields.</a:t>
          </a:r>
        </a:p>
      </dsp:txBody>
      <dsp:txXfrm>
        <a:off x="2242800" y="2535669"/>
        <a:ext cx="1800000" cy="720000"/>
      </dsp:txXfrm>
    </dsp:sp>
    <dsp:sp modelId="{304BCCF3-B288-4188-B6D8-CFF90DCCF0C4}">
      <dsp:nvSpPr>
        <dsp:cNvPr id="0" name=""/>
        <dsp:cNvSpPr/>
      </dsp:nvSpPr>
      <dsp:spPr>
        <a:xfrm>
          <a:off x="4708800" y="109566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45E4E-298E-40E1-A735-81DBC66A8954}">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26663-8B00-46DD-813F-72B66034C9C0}">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Accepting the Submit button without any value.</a:t>
          </a:r>
        </a:p>
      </dsp:txBody>
      <dsp:txXfrm>
        <a:off x="4357800" y="2535669"/>
        <a:ext cx="1800000" cy="720000"/>
      </dsp:txXfrm>
    </dsp:sp>
    <dsp:sp modelId="{8E19DCC6-FF65-4023-8F1F-AAD21193D724}">
      <dsp:nvSpPr>
        <dsp:cNvPr id="0" name=""/>
        <dsp:cNvSpPr/>
      </dsp:nvSpPr>
      <dsp:spPr>
        <a:xfrm>
          <a:off x="6823800" y="109566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CE8D9-4E50-43B6-900B-3F0469FA80E1}">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8547F-4C5A-488E-8BA1-E36C808DBF7C}">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File upload without attachment.</a:t>
          </a:r>
        </a:p>
      </dsp:txBody>
      <dsp:txXfrm>
        <a:off x="6472800" y="2535669"/>
        <a:ext cx="1800000" cy="720000"/>
      </dsp:txXfrm>
    </dsp:sp>
    <dsp:sp modelId="{63F5CB45-ADA9-47C2-B077-B37002A2C658}">
      <dsp:nvSpPr>
        <dsp:cNvPr id="0" name=""/>
        <dsp:cNvSpPr/>
      </dsp:nvSpPr>
      <dsp:spPr>
        <a:xfrm>
          <a:off x="8938800" y="109566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2C842-2A69-43E3-A882-5F9A8CBA69DE}">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70E66-969B-4AA4-A8FF-6560E0972ABE}">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File upload with less than or more than the limit size.</a:t>
          </a:r>
        </a:p>
      </dsp:txBody>
      <dsp:txXfrm>
        <a:off x="8587800" y="253566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4FDF-00E5-45D9-8771-24F9BEB73994}"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F1DEE-F49A-431D-88DD-B7FE58A298AC}" type="slidenum">
              <a:rPr lang="en-US" smtClean="0"/>
              <a:t>‹#›</a:t>
            </a:fld>
            <a:endParaRPr lang="en-US"/>
          </a:p>
        </p:txBody>
      </p:sp>
    </p:spTree>
    <p:extLst>
      <p:ext uri="{BB962C8B-B14F-4D97-AF65-F5344CB8AC3E}">
        <p14:creationId xmlns:p14="http://schemas.microsoft.com/office/powerpoint/2010/main" val="360869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02B8-BC70-474F-B66F-CE910FC94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317CA0-BE36-4CBC-AB36-191FCBC64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9758FF-7AF3-4BDE-808D-061F7C8C7E74}"/>
              </a:ext>
            </a:extLst>
          </p:cNvPr>
          <p:cNvSpPr>
            <a:spLocks noGrp="1"/>
          </p:cNvSpPr>
          <p:nvPr>
            <p:ph type="dt" sz="half" idx="10"/>
          </p:nvPr>
        </p:nvSpPr>
        <p:spPr/>
        <p:txBody>
          <a:bodyPr/>
          <a:lstStyle/>
          <a:p>
            <a:fld id="{55EA7282-6083-45AE-9F3E-BEC7A394F961}" type="datetime1">
              <a:rPr lang="en-US" smtClean="0"/>
              <a:t>7/14/2020</a:t>
            </a:fld>
            <a:endParaRPr lang="en-US"/>
          </a:p>
        </p:txBody>
      </p:sp>
      <p:sp>
        <p:nvSpPr>
          <p:cNvPr id="5" name="Footer Placeholder 4">
            <a:extLst>
              <a:ext uri="{FF2B5EF4-FFF2-40B4-BE49-F238E27FC236}">
                <a16:creationId xmlns:a16="http://schemas.microsoft.com/office/drawing/2014/main" id="{EE346D62-6AAE-4439-8E9A-69DC4731DD02}"/>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60322158-46AE-455C-A57E-8B094AB414F5}"/>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406777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23CF-F71B-4344-896F-AF6431659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955CD-D1DF-4AD4-B830-9864787C54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C2334-E6F7-4C69-A446-EC8A01CD2593}"/>
              </a:ext>
            </a:extLst>
          </p:cNvPr>
          <p:cNvSpPr>
            <a:spLocks noGrp="1"/>
          </p:cNvSpPr>
          <p:nvPr>
            <p:ph type="dt" sz="half" idx="10"/>
          </p:nvPr>
        </p:nvSpPr>
        <p:spPr/>
        <p:txBody>
          <a:bodyPr/>
          <a:lstStyle/>
          <a:p>
            <a:fld id="{5D76E517-C6F5-4A92-B5BE-BF8556707D0B}" type="datetime1">
              <a:rPr lang="en-US" smtClean="0"/>
              <a:t>7/14/2020</a:t>
            </a:fld>
            <a:endParaRPr lang="en-US"/>
          </a:p>
        </p:txBody>
      </p:sp>
      <p:sp>
        <p:nvSpPr>
          <p:cNvPr id="5" name="Footer Placeholder 4">
            <a:extLst>
              <a:ext uri="{FF2B5EF4-FFF2-40B4-BE49-F238E27FC236}">
                <a16:creationId xmlns:a16="http://schemas.microsoft.com/office/drawing/2014/main" id="{D843A7AC-8B5F-427A-8994-97224AFEE9B5}"/>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BE08C3B1-BB0E-423D-9A61-8B16AD2D057F}"/>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19432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E8B17-0BCB-45EE-8B18-3FC9F0DAA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D77C8A-3662-4986-B681-D134DEB9D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003D-3FD6-47C6-8841-E62D383E9563}"/>
              </a:ext>
            </a:extLst>
          </p:cNvPr>
          <p:cNvSpPr>
            <a:spLocks noGrp="1"/>
          </p:cNvSpPr>
          <p:nvPr>
            <p:ph type="dt" sz="half" idx="10"/>
          </p:nvPr>
        </p:nvSpPr>
        <p:spPr/>
        <p:txBody>
          <a:bodyPr/>
          <a:lstStyle/>
          <a:p>
            <a:fld id="{6D2F2790-E91B-4B7A-9BB7-297E615D37E1}" type="datetime1">
              <a:rPr lang="en-US" smtClean="0"/>
              <a:t>7/14/2020</a:t>
            </a:fld>
            <a:endParaRPr lang="en-US"/>
          </a:p>
        </p:txBody>
      </p:sp>
      <p:sp>
        <p:nvSpPr>
          <p:cNvPr id="5" name="Footer Placeholder 4">
            <a:extLst>
              <a:ext uri="{FF2B5EF4-FFF2-40B4-BE49-F238E27FC236}">
                <a16:creationId xmlns:a16="http://schemas.microsoft.com/office/drawing/2014/main" id="{9C47BA99-A4FE-42E5-9329-C37A5E96FC19}"/>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26FDB0BB-347E-4C34-8205-58D3C063AD9C}"/>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345858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C3F2-7D3C-4C46-AC8D-41737CDFD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741D4-12B9-4A86-9C27-10C5F2BDC2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0E3B4-B9DB-4ABD-AF89-30D9CC457989}"/>
              </a:ext>
            </a:extLst>
          </p:cNvPr>
          <p:cNvSpPr>
            <a:spLocks noGrp="1"/>
          </p:cNvSpPr>
          <p:nvPr>
            <p:ph type="dt" sz="half" idx="10"/>
          </p:nvPr>
        </p:nvSpPr>
        <p:spPr/>
        <p:txBody>
          <a:bodyPr/>
          <a:lstStyle/>
          <a:p>
            <a:fld id="{F6AE8D1B-259F-4572-88A8-2A641146D298}" type="datetime1">
              <a:rPr lang="en-US" smtClean="0"/>
              <a:t>7/14/2020</a:t>
            </a:fld>
            <a:endParaRPr lang="en-US"/>
          </a:p>
        </p:txBody>
      </p:sp>
      <p:sp>
        <p:nvSpPr>
          <p:cNvPr id="5" name="Footer Placeholder 4">
            <a:extLst>
              <a:ext uri="{FF2B5EF4-FFF2-40B4-BE49-F238E27FC236}">
                <a16:creationId xmlns:a16="http://schemas.microsoft.com/office/drawing/2014/main" id="{BD9009A9-19A4-461E-8DC8-C26C01A74D0E}"/>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D450F6E9-A5AB-45F8-9075-B0CEE251EA30}"/>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248917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6BB3-E578-4870-9C6B-C36D098D7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8593A4-45A1-40F6-BBA9-A96FCEF18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BFB08-8A9E-4BF2-A6EA-B423CFFEB4A2}"/>
              </a:ext>
            </a:extLst>
          </p:cNvPr>
          <p:cNvSpPr>
            <a:spLocks noGrp="1"/>
          </p:cNvSpPr>
          <p:nvPr>
            <p:ph type="dt" sz="half" idx="10"/>
          </p:nvPr>
        </p:nvSpPr>
        <p:spPr/>
        <p:txBody>
          <a:bodyPr/>
          <a:lstStyle/>
          <a:p>
            <a:fld id="{397C7EEA-AC2D-4C04-9977-551CB9B8FBFC}" type="datetime1">
              <a:rPr lang="en-US" smtClean="0"/>
              <a:t>7/14/2020</a:t>
            </a:fld>
            <a:endParaRPr lang="en-US"/>
          </a:p>
        </p:txBody>
      </p:sp>
      <p:sp>
        <p:nvSpPr>
          <p:cNvPr id="5" name="Footer Placeholder 4">
            <a:extLst>
              <a:ext uri="{FF2B5EF4-FFF2-40B4-BE49-F238E27FC236}">
                <a16:creationId xmlns:a16="http://schemas.microsoft.com/office/drawing/2014/main" id="{15C76D16-9452-4FEF-9BA6-4E069A0C0333}"/>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D888AA16-D1A9-4A9D-A5C7-147CBF0E61E7}"/>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271227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C084-3B0B-48FD-A9DC-81DC1D293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CD45D-D153-4B47-A160-F0F313430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638221-BA84-4192-BB8B-81F977C519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D4AD8-D122-4470-9E90-409DAEDA7924}"/>
              </a:ext>
            </a:extLst>
          </p:cNvPr>
          <p:cNvSpPr>
            <a:spLocks noGrp="1"/>
          </p:cNvSpPr>
          <p:nvPr>
            <p:ph type="dt" sz="half" idx="10"/>
          </p:nvPr>
        </p:nvSpPr>
        <p:spPr/>
        <p:txBody>
          <a:bodyPr/>
          <a:lstStyle/>
          <a:p>
            <a:fld id="{D07A240A-69E8-44FA-8619-318F2FEDC275}" type="datetime1">
              <a:rPr lang="en-US" smtClean="0"/>
              <a:t>7/14/2020</a:t>
            </a:fld>
            <a:endParaRPr lang="en-US"/>
          </a:p>
        </p:txBody>
      </p:sp>
      <p:sp>
        <p:nvSpPr>
          <p:cNvPr id="6" name="Footer Placeholder 5">
            <a:extLst>
              <a:ext uri="{FF2B5EF4-FFF2-40B4-BE49-F238E27FC236}">
                <a16:creationId xmlns:a16="http://schemas.microsoft.com/office/drawing/2014/main" id="{52D8C29C-5D37-4C76-93C4-B48D2979FAB8}"/>
              </a:ext>
            </a:extLst>
          </p:cNvPr>
          <p:cNvSpPr>
            <a:spLocks noGrp="1"/>
          </p:cNvSpPr>
          <p:nvPr>
            <p:ph type="ftr" sz="quarter" idx="11"/>
          </p:nvPr>
        </p:nvSpPr>
        <p:spPr/>
        <p:txBody>
          <a:bodyPr/>
          <a:lstStyle/>
          <a:p>
            <a:r>
              <a:rPr lang="en-US"/>
              <a:t>Software Testing Methodologies</a:t>
            </a:r>
          </a:p>
        </p:txBody>
      </p:sp>
      <p:sp>
        <p:nvSpPr>
          <p:cNvPr id="7" name="Slide Number Placeholder 6">
            <a:extLst>
              <a:ext uri="{FF2B5EF4-FFF2-40B4-BE49-F238E27FC236}">
                <a16:creationId xmlns:a16="http://schemas.microsoft.com/office/drawing/2014/main" id="{AD008D7D-C3A2-4908-B92E-2620AD93E497}"/>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189440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4E96-D9ED-4702-89E2-29B8FD9C0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D176E-D208-4C52-BF66-5A51A0195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0768C-8874-4364-9196-AE8F404E7F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CEBAF-948A-479B-A037-6E762D52F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646FE-BCBB-4014-A0D4-2299A415B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45C45B-A4D2-42AE-A317-DAC83E6657E9}"/>
              </a:ext>
            </a:extLst>
          </p:cNvPr>
          <p:cNvSpPr>
            <a:spLocks noGrp="1"/>
          </p:cNvSpPr>
          <p:nvPr>
            <p:ph type="dt" sz="half" idx="10"/>
          </p:nvPr>
        </p:nvSpPr>
        <p:spPr/>
        <p:txBody>
          <a:bodyPr/>
          <a:lstStyle/>
          <a:p>
            <a:fld id="{9512C32B-0883-415E-A62F-030A9F10ADC9}" type="datetime1">
              <a:rPr lang="en-US" smtClean="0"/>
              <a:t>7/14/2020</a:t>
            </a:fld>
            <a:endParaRPr lang="en-US"/>
          </a:p>
        </p:txBody>
      </p:sp>
      <p:sp>
        <p:nvSpPr>
          <p:cNvPr id="8" name="Footer Placeholder 7">
            <a:extLst>
              <a:ext uri="{FF2B5EF4-FFF2-40B4-BE49-F238E27FC236}">
                <a16:creationId xmlns:a16="http://schemas.microsoft.com/office/drawing/2014/main" id="{F870B170-EC97-44C1-BEDA-8ECC7978EC83}"/>
              </a:ext>
            </a:extLst>
          </p:cNvPr>
          <p:cNvSpPr>
            <a:spLocks noGrp="1"/>
          </p:cNvSpPr>
          <p:nvPr>
            <p:ph type="ftr" sz="quarter" idx="11"/>
          </p:nvPr>
        </p:nvSpPr>
        <p:spPr/>
        <p:txBody>
          <a:bodyPr/>
          <a:lstStyle/>
          <a:p>
            <a:r>
              <a:rPr lang="en-US"/>
              <a:t>Software Testing Methodologies</a:t>
            </a:r>
          </a:p>
        </p:txBody>
      </p:sp>
      <p:sp>
        <p:nvSpPr>
          <p:cNvPr id="9" name="Slide Number Placeholder 8">
            <a:extLst>
              <a:ext uri="{FF2B5EF4-FFF2-40B4-BE49-F238E27FC236}">
                <a16:creationId xmlns:a16="http://schemas.microsoft.com/office/drawing/2014/main" id="{928F3AE4-309E-4051-B934-9144D7768819}"/>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212380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29C3-E568-4D33-9380-FB00AEB108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73F66-62E6-4CD3-BE36-109EB31C982D}"/>
              </a:ext>
            </a:extLst>
          </p:cNvPr>
          <p:cNvSpPr>
            <a:spLocks noGrp="1"/>
          </p:cNvSpPr>
          <p:nvPr>
            <p:ph type="dt" sz="half" idx="10"/>
          </p:nvPr>
        </p:nvSpPr>
        <p:spPr/>
        <p:txBody>
          <a:bodyPr/>
          <a:lstStyle/>
          <a:p>
            <a:fld id="{6EBEF937-AE4D-40A2-A26B-4B996702EB44}" type="datetime1">
              <a:rPr lang="en-US" smtClean="0"/>
              <a:t>7/14/2020</a:t>
            </a:fld>
            <a:endParaRPr lang="en-US"/>
          </a:p>
        </p:txBody>
      </p:sp>
      <p:sp>
        <p:nvSpPr>
          <p:cNvPr id="4" name="Footer Placeholder 3">
            <a:extLst>
              <a:ext uri="{FF2B5EF4-FFF2-40B4-BE49-F238E27FC236}">
                <a16:creationId xmlns:a16="http://schemas.microsoft.com/office/drawing/2014/main" id="{2E075F23-BD64-4FB1-B48B-F8A3E0DDCBA9}"/>
              </a:ext>
            </a:extLst>
          </p:cNvPr>
          <p:cNvSpPr>
            <a:spLocks noGrp="1"/>
          </p:cNvSpPr>
          <p:nvPr>
            <p:ph type="ftr" sz="quarter" idx="11"/>
          </p:nvPr>
        </p:nvSpPr>
        <p:spPr/>
        <p:txBody>
          <a:bodyPr/>
          <a:lstStyle/>
          <a:p>
            <a:r>
              <a:rPr lang="en-US"/>
              <a:t>Software Testing Methodologies</a:t>
            </a:r>
          </a:p>
        </p:txBody>
      </p:sp>
      <p:sp>
        <p:nvSpPr>
          <p:cNvPr id="5" name="Slide Number Placeholder 4">
            <a:extLst>
              <a:ext uri="{FF2B5EF4-FFF2-40B4-BE49-F238E27FC236}">
                <a16:creationId xmlns:a16="http://schemas.microsoft.com/office/drawing/2014/main" id="{2CD452FD-5A0D-4AD6-8B99-12FF6622BD51}"/>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178794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EC7CE-9CD2-4871-A52C-3D8455739ECB}"/>
              </a:ext>
            </a:extLst>
          </p:cNvPr>
          <p:cNvSpPr>
            <a:spLocks noGrp="1"/>
          </p:cNvSpPr>
          <p:nvPr>
            <p:ph type="dt" sz="half" idx="10"/>
          </p:nvPr>
        </p:nvSpPr>
        <p:spPr/>
        <p:txBody>
          <a:bodyPr/>
          <a:lstStyle/>
          <a:p>
            <a:fld id="{5427DBBD-8601-43F7-8EC1-869F24ECA5B7}" type="datetime1">
              <a:rPr lang="en-US" smtClean="0"/>
              <a:t>7/14/2020</a:t>
            </a:fld>
            <a:endParaRPr lang="en-US"/>
          </a:p>
        </p:txBody>
      </p:sp>
      <p:sp>
        <p:nvSpPr>
          <p:cNvPr id="3" name="Footer Placeholder 2">
            <a:extLst>
              <a:ext uri="{FF2B5EF4-FFF2-40B4-BE49-F238E27FC236}">
                <a16:creationId xmlns:a16="http://schemas.microsoft.com/office/drawing/2014/main" id="{4AF63AEB-7017-417B-9BD2-1A072834694E}"/>
              </a:ext>
            </a:extLst>
          </p:cNvPr>
          <p:cNvSpPr>
            <a:spLocks noGrp="1"/>
          </p:cNvSpPr>
          <p:nvPr>
            <p:ph type="ftr" sz="quarter" idx="11"/>
          </p:nvPr>
        </p:nvSpPr>
        <p:spPr/>
        <p:txBody>
          <a:bodyPr/>
          <a:lstStyle/>
          <a:p>
            <a:r>
              <a:rPr lang="en-US"/>
              <a:t>Software Testing Methodologies</a:t>
            </a:r>
          </a:p>
        </p:txBody>
      </p:sp>
      <p:sp>
        <p:nvSpPr>
          <p:cNvPr id="4" name="Slide Number Placeholder 3">
            <a:extLst>
              <a:ext uri="{FF2B5EF4-FFF2-40B4-BE49-F238E27FC236}">
                <a16:creationId xmlns:a16="http://schemas.microsoft.com/office/drawing/2014/main" id="{4F40B3FC-1F91-40A4-8830-42F779A04992}"/>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190440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1E5B-0BF0-4E60-A6D8-097AEC14F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9CD42-943A-4C6C-97C3-4209D6A71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7DC8D-2DA8-4074-8F59-7664B333A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3E388-F365-4BF6-986E-A91069812D83}"/>
              </a:ext>
            </a:extLst>
          </p:cNvPr>
          <p:cNvSpPr>
            <a:spLocks noGrp="1"/>
          </p:cNvSpPr>
          <p:nvPr>
            <p:ph type="dt" sz="half" idx="10"/>
          </p:nvPr>
        </p:nvSpPr>
        <p:spPr/>
        <p:txBody>
          <a:bodyPr/>
          <a:lstStyle/>
          <a:p>
            <a:fld id="{0A2BB880-F0D2-41F9-9722-BB95E83242C1}" type="datetime1">
              <a:rPr lang="en-US" smtClean="0"/>
              <a:t>7/14/2020</a:t>
            </a:fld>
            <a:endParaRPr lang="en-US"/>
          </a:p>
        </p:txBody>
      </p:sp>
      <p:sp>
        <p:nvSpPr>
          <p:cNvPr id="6" name="Footer Placeholder 5">
            <a:extLst>
              <a:ext uri="{FF2B5EF4-FFF2-40B4-BE49-F238E27FC236}">
                <a16:creationId xmlns:a16="http://schemas.microsoft.com/office/drawing/2014/main" id="{12A02545-31B2-483C-B0D6-74792D2A5B76}"/>
              </a:ext>
            </a:extLst>
          </p:cNvPr>
          <p:cNvSpPr>
            <a:spLocks noGrp="1"/>
          </p:cNvSpPr>
          <p:nvPr>
            <p:ph type="ftr" sz="quarter" idx="11"/>
          </p:nvPr>
        </p:nvSpPr>
        <p:spPr/>
        <p:txBody>
          <a:bodyPr/>
          <a:lstStyle/>
          <a:p>
            <a:r>
              <a:rPr lang="en-US"/>
              <a:t>Software Testing Methodologies</a:t>
            </a:r>
          </a:p>
        </p:txBody>
      </p:sp>
      <p:sp>
        <p:nvSpPr>
          <p:cNvPr id="7" name="Slide Number Placeholder 6">
            <a:extLst>
              <a:ext uri="{FF2B5EF4-FFF2-40B4-BE49-F238E27FC236}">
                <a16:creationId xmlns:a16="http://schemas.microsoft.com/office/drawing/2014/main" id="{B143882F-EB3B-4382-AE74-D5612E92A738}"/>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325023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7CAA-5CAC-4F2A-89E6-D30D539D4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DFB816-CD87-4AF7-90B3-862303B2A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42B4A-6C91-417F-BB72-54501718C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8A4B6-089C-4CAC-B4F8-BE9AF1E87531}"/>
              </a:ext>
            </a:extLst>
          </p:cNvPr>
          <p:cNvSpPr>
            <a:spLocks noGrp="1"/>
          </p:cNvSpPr>
          <p:nvPr>
            <p:ph type="dt" sz="half" idx="10"/>
          </p:nvPr>
        </p:nvSpPr>
        <p:spPr/>
        <p:txBody>
          <a:bodyPr/>
          <a:lstStyle/>
          <a:p>
            <a:fld id="{D0B7EDB9-7E21-4293-907F-1385C2F5B1E2}" type="datetime1">
              <a:rPr lang="en-US" smtClean="0"/>
              <a:t>7/14/2020</a:t>
            </a:fld>
            <a:endParaRPr lang="en-US"/>
          </a:p>
        </p:txBody>
      </p:sp>
      <p:sp>
        <p:nvSpPr>
          <p:cNvPr id="6" name="Footer Placeholder 5">
            <a:extLst>
              <a:ext uri="{FF2B5EF4-FFF2-40B4-BE49-F238E27FC236}">
                <a16:creationId xmlns:a16="http://schemas.microsoft.com/office/drawing/2014/main" id="{5D9F4BAB-5DDA-4702-9A0C-FB7052EE5392}"/>
              </a:ext>
            </a:extLst>
          </p:cNvPr>
          <p:cNvSpPr>
            <a:spLocks noGrp="1"/>
          </p:cNvSpPr>
          <p:nvPr>
            <p:ph type="ftr" sz="quarter" idx="11"/>
          </p:nvPr>
        </p:nvSpPr>
        <p:spPr/>
        <p:txBody>
          <a:bodyPr/>
          <a:lstStyle/>
          <a:p>
            <a:r>
              <a:rPr lang="en-US"/>
              <a:t>Software Testing Methodologies</a:t>
            </a:r>
          </a:p>
        </p:txBody>
      </p:sp>
      <p:sp>
        <p:nvSpPr>
          <p:cNvPr id="7" name="Slide Number Placeholder 6">
            <a:extLst>
              <a:ext uri="{FF2B5EF4-FFF2-40B4-BE49-F238E27FC236}">
                <a16:creationId xmlns:a16="http://schemas.microsoft.com/office/drawing/2014/main" id="{D3A12B93-CABE-4EE8-8112-497BDB0F924E}"/>
              </a:ext>
            </a:extLst>
          </p:cNvPr>
          <p:cNvSpPr>
            <a:spLocks noGrp="1"/>
          </p:cNvSpPr>
          <p:nvPr>
            <p:ph type="sldNum" sz="quarter" idx="12"/>
          </p:nvPr>
        </p:nvSpPr>
        <p:spPr/>
        <p:txBody>
          <a:bodyPr/>
          <a:lstStyle/>
          <a:p>
            <a:fld id="{B7061399-47C1-4394-9F25-C01C0947A877}" type="slidenum">
              <a:rPr lang="en-US" smtClean="0"/>
              <a:t>‹#›</a:t>
            </a:fld>
            <a:endParaRPr lang="en-US"/>
          </a:p>
        </p:txBody>
      </p:sp>
    </p:spTree>
    <p:extLst>
      <p:ext uri="{BB962C8B-B14F-4D97-AF65-F5344CB8AC3E}">
        <p14:creationId xmlns:p14="http://schemas.microsoft.com/office/powerpoint/2010/main" val="377843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F1783-0886-479C-8A58-B625356F5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5B0BF1-ECEC-4294-9076-AE81A8379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2889-9254-4A97-BB14-B43C6257C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0B7AB-C5A2-45F5-A354-426E4EEAF396}" type="datetime1">
              <a:rPr lang="en-US" smtClean="0"/>
              <a:t>7/14/2020</a:t>
            </a:fld>
            <a:endParaRPr lang="en-US"/>
          </a:p>
        </p:txBody>
      </p:sp>
      <p:sp>
        <p:nvSpPr>
          <p:cNvPr id="5" name="Footer Placeholder 4">
            <a:extLst>
              <a:ext uri="{FF2B5EF4-FFF2-40B4-BE49-F238E27FC236}">
                <a16:creationId xmlns:a16="http://schemas.microsoft.com/office/drawing/2014/main" id="{D8CB0566-40BC-4C3E-B35E-DFC61DEB9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Methodologies</a:t>
            </a:r>
          </a:p>
        </p:txBody>
      </p:sp>
      <p:sp>
        <p:nvSpPr>
          <p:cNvPr id="6" name="Slide Number Placeholder 5">
            <a:extLst>
              <a:ext uri="{FF2B5EF4-FFF2-40B4-BE49-F238E27FC236}">
                <a16:creationId xmlns:a16="http://schemas.microsoft.com/office/drawing/2014/main" id="{99A1262E-6CE2-4089-ACF7-D86B71DE9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1399-47C1-4394-9F25-C01C0947A877}" type="slidenum">
              <a:rPr lang="en-US" smtClean="0"/>
              <a:t>‹#›</a:t>
            </a:fld>
            <a:endParaRPr lang="en-US"/>
          </a:p>
        </p:txBody>
      </p:sp>
    </p:spTree>
    <p:extLst>
      <p:ext uri="{BB962C8B-B14F-4D97-AF65-F5344CB8AC3E}">
        <p14:creationId xmlns:p14="http://schemas.microsoft.com/office/powerpoint/2010/main" val="2278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9FC8C-EBED-4FA7-BD7A-FE9C8A5F22CA}"/>
              </a:ext>
            </a:extLst>
          </p:cNvPr>
          <p:cNvSpPr>
            <a:spLocks noGrp="1"/>
          </p:cNvSpPr>
          <p:nvPr>
            <p:ph type="ctrTitle"/>
          </p:nvPr>
        </p:nvSpPr>
        <p:spPr>
          <a:xfrm>
            <a:off x="956826" y="1112969"/>
            <a:ext cx="3937298" cy="4166010"/>
          </a:xfrm>
        </p:spPr>
        <p:txBody>
          <a:bodyPr vert="horz" lIns="91440" tIns="45720" rIns="91440" bIns="45720" rtlCol="0" anchor="ctr">
            <a:normAutofit/>
          </a:bodyPr>
          <a:lstStyle/>
          <a:p>
            <a:pPr algn="l"/>
            <a:r>
              <a:rPr lang="en-US" sz="4400" kern="1200">
                <a:solidFill>
                  <a:srgbClr val="FFFFFF"/>
                </a:solidFill>
                <a:latin typeface="+mj-lt"/>
                <a:ea typeface="+mj-ea"/>
                <a:cs typeface="+mj-cs"/>
              </a:rPr>
              <a:t>Software Testing Methodologies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26C05C7D-F96A-4599-96CD-A4022C5B7CAC}"/>
              </a:ext>
            </a:extLst>
          </p:cNvPr>
          <p:cNvSpPr>
            <a:spLocks noGrp="1"/>
          </p:cNvSpPr>
          <p:nvPr>
            <p:ph type="subTitle" idx="1"/>
          </p:nvPr>
        </p:nvSpPr>
        <p:spPr>
          <a:xfrm>
            <a:off x="6096000" y="820880"/>
            <a:ext cx="5257799" cy="4889350"/>
          </a:xfrm>
        </p:spPr>
        <p:txBody>
          <a:bodyPr vert="horz" lIns="91440" tIns="45720" rIns="91440" bIns="45720" rtlCol="0" anchor="t">
            <a:normAutofit/>
          </a:bodyPr>
          <a:lstStyle/>
          <a:p>
            <a:pPr marL="342900" indent="-228600" algn="l">
              <a:buFont typeface="Arial" panose="020B0604020202020204" pitchFamily="34" charset="0"/>
              <a:buChar char="•"/>
            </a:pPr>
            <a:r>
              <a:rPr lang="en-US" dirty="0"/>
              <a:t>Definition: Methodologies can be considered as the set of testing mechanisms used in software development lifecycle from Unit Testing to System Testing. Selecting an appropriate testing methodology is the core of the testing process.</a:t>
            </a:r>
          </a:p>
          <a:p>
            <a:pPr marL="342900" indent="-228600" algn="l">
              <a:buFont typeface="Arial" panose="020B0604020202020204" pitchFamily="34" charset="0"/>
              <a:buChar char="•"/>
            </a:pPr>
            <a:r>
              <a:rPr lang="en-US" dirty="0"/>
              <a:t>Below are the </a:t>
            </a:r>
            <a:r>
              <a:rPr lang="en-US" b="1" dirty="0"/>
              <a:t>Testing Techniques</a:t>
            </a:r>
            <a:endParaRPr lang="en-US" dirty="0"/>
          </a:p>
          <a:p>
            <a:pPr marL="342900" indent="-228600" algn="l">
              <a:buFont typeface="Arial" panose="020B0604020202020204" pitchFamily="34" charset="0"/>
              <a:buChar char="•"/>
            </a:pPr>
            <a:r>
              <a:rPr lang="en-US" dirty="0"/>
              <a:t>White Box Testing</a:t>
            </a:r>
          </a:p>
          <a:p>
            <a:pPr marL="342900" indent="-228600" algn="l">
              <a:buFont typeface="Arial" panose="020B0604020202020204" pitchFamily="34" charset="0"/>
              <a:buChar char="•"/>
            </a:pPr>
            <a:r>
              <a:rPr lang="en-US" dirty="0"/>
              <a:t>Black Box Testing</a:t>
            </a:r>
          </a:p>
          <a:p>
            <a:pPr marL="342900" indent="-228600" algn="l">
              <a:buFont typeface="Arial" panose="020B0604020202020204" pitchFamily="34" charset="0"/>
              <a:buChar char="•"/>
            </a:pPr>
            <a:r>
              <a:rPr lang="en-US" dirty="0"/>
              <a:t>Gray Box Testing</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D7DB6C7C-E148-4329-862C-867399A50127}"/>
              </a:ext>
            </a:extLst>
          </p:cNvPr>
          <p:cNvSpPr>
            <a:spLocks noGrp="1"/>
          </p:cNvSpPr>
          <p:nvPr>
            <p:ph type="dt" sz="half" idx="10"/>
          </p:nvPr>
        </p:nvSpPr>
        <p:spPr/>
        <p:txBody>
          <a:bodyPr/>
          <a:lstStyle/>
          <a:p>
            <a:fld id="{B23C8851-1AFF-4981-AA24-1FD5B9183C85}" type="datetime1">
              <a:rPr lang="en-US" smtClean="0"/>
              <a:t>7/14/2020</a:t>
            </a:fld>
            <a:endParaRPr lang="en-US"/>
          </a:p>
        </p:txBody>
      </p:sp>
      <p:sp>
        <p:nvSpPr>
          <p:cNvPr id="5" name="Footer Placeholder 4">
            <a:extLst>
              <a:ext uri="{FF2B5EF4-FFF2-40B4-BE49-F238E27FC236}">
                <a16:creationId xmlns:a16="http://schemas.microsoft.com/office/drawing/2014/main" id="{8BF22C84-EEA7-4447-8220-9B63ADF97E7B}"/>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978D09F1-6DB5-4748-B4B6-0B40D9DA9A81}"/>
              </a:ext>
            </a:extLst>
          </p:cNvPr>
          <p:cNvSpPr>
            <a:spLocks noGrp="1"/>
          </p:cNvSpPr>
          <p:nvPr>
            <p:ph type="sldNum" sz="quarter" idx="12"/>
          </p:nvPr>
        </p:nvSpPr>
        <p:spPr/>
        <p:txBody>
          <a:bodyPr/>
          <a:lstStyle/>
          <a:p>
            <a:fld id="{B7061399-47C1-4394-9F25-C01C0947A877}" type="slidenum">
              <a:rPr lang="en-US" smtClean="0"/>
              <a:t>1</a:t>
            </a:fld>
            <a:endParaRPr lang="en-US"/>
          </a:p>
        </p:txBody>
      </p:sp>
    </p:spTree>
    <p:extLst>
      <p:ext uri="{BB962C8B-B14F-4D97-AF65-F5344CB8AC3E}">
        <p14:creationId xmlns:p14="http://schemas.microsoft.com/office/powerpoint/2010/main" val="142229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81F2D0-6E61-4586-9CA8-56A38EF744C8}"/>
              </a:ext>
            </a:extLst>
          </p:cNvPr>
          <p:cNvSpPr>
            <a:spLocks noGrp="1"/>
          </p:cNvSpPr>
          <p:nvPr>
            <p:ph type="title"/>
          </p:nvPr>
        </p:nvSpPr>
        <p:spPr>
          <a:xfrm>
            <a:off x="640079" y="2053641"/>
            <a:ext cx="3669161" cy="2760098"/>
          </a:xfrm>
        </p:spPr>
        <p:txBody>
          <a:bodyPr>
            <a:normAutofit/>
          </a:bodyPr>
          <a:lstStyle/>
          <a:p>
            <a:r>
              <a:rPr lang="en-US" b="1" dirty="0">
                <a:solidFill>
                  <a:srgbClr val="FFFFFF"/>
                </a:solidFill>
              </a:rPr>
              <a:t>Decision Table technique</a:t>
            </a:r>
            <a:endParaRPr lang="en-US" dirty="0">
              <a:solidFill>
                <a:srgbClr val="FFFFFF"/>
              </a:solidFill>
            </a:endParaRPr>
          </a:p>
        </p:txBody>
      </p:sp>
      <p:sp>
        <p:nvSpPr>
          <p:cNvPr id="3" name="Content Placeholder 2">
            <a:extLst>
              <a:ext uri="{FF2B5EF4-FFF2-40B4-BE49-F238E27FC236}">
                <a16:creationId xmlns:a16="http://schemas.microsoft.com/office/drawing/2014/main" id="{B88100C6-D180-4B0B-9D50-1B90B31DC80C}"/>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A decision table is also known as to Cause-Effect table. This software testing technique is used for functions which respond to a combination of inputs or events. For example, a submit button should be enabled if the user has entered all required fields.</a:t>
            </a:r>
          </a:p>
          <a:p>
            <a:r>
              <a:rPr lang="en-US" sz="2400">
                <a:solidFill>
                  <a:srgbClr val="000000"/>
                </a:solidFill>
              </a:rPr>
              <a:t>The first task is to identify functionalities where the output depends on a combination of inputs. If there are large input set of combinations, then divide it into smaller subsets which are helpful for managing a decision table.</a:t>
            </a:r>
          </a:p>
          <a:p>
            <a:endParaRPr lang="en-US" sz="2400">
              <a:solidFill>
                <a:srgbClr val="000000"/>
              </a:solidFill>
            </a:endParaRPr>
          </a:p>
        </p:txBody>
      </p:sp>
      <p:sp>
        <p:nvSpPr>
          <p:cNvPr id="4" name="Date Placeholder 3">
            <a:extLst>
              <a:ext uri="{FF2B5EF4-FFF2-40B4-BE49-F238E27FC236}">
                <a16:creationId xmlns:a16="http://schemas.microsoft.com/office/drawing/2014/main" id="{50A5AFFE-BC7E-41C8-A738-012A41CD1477}"/>
              </a:ext>
            </a:extLst>
          </p:cNvPr>
          <p:cNvSpPr>
            <a:spLocks noGrp="1"/>
          </p:cNvSpPr>
          <p:nvPr>
            <p:ph type="dt" sz="half" idx="10"/>
          </p:nvPr>
        </p:nvSpPr>
        <p:spPr/>
        <p:txBody>
          <a:bodyPr/>
          <a:lstStyle/>
          <a:p>
            <a:fld id="{9A6FC6A9-7740-4A3D-805C-CC606E98E5A4}" type="datetime1">
              <a:rPr lang="en-US" smtClean="0"/>
              <a:t>7/14/2020</a:t>
            </a:fld>
            <a:endParaRPr lang="en-US"/>
          </a:p>
        </p:txBody>
      </p:sp>
      <p:sp>
        <p:nvSpPr>
          <p:cNvPr id="5" name="Footer Placeholder 4">
            <a:extLst>
              <a:ext uri="{FF2B5EF4-FFF2-40B4-BE49-F238E27FC236}">
                <a16:creationId xmlns:a16="http://schemas.microsoft.com/office/drawing/2014/main" id="{7E0A384F-44A6-4A7F-9462-AE6262E50977}"/>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78292F8A-B350-4C0B-AF75-18F497D64B42}"/>
              </a:ext>
            </a:extLst>
          </p:cNvPr>
          <p:cNvSpPr>
            <a:spLocks noGrp="1"/>
          </p:cNvSpPr>
          <p:nvPr>
            <p:ph type="sldNum" sz="quarter" idx="12"/>
          </p:nvPr>
        </p:nvSpPr>
        <p:spPr/>
        <p:txBody>
          <a:bodyPr/>
          <a:lstStyle/>
          <a:p>
            <a:fld id="{B7061399-47C1-4394-9F25-C01C0947A877}" type="slidenum">
              <a:rPr lang="en-US" smtClean="0"/>
              <a:t>10</a:t>
            </a:fld>
            <a:endParaRPr lang="en-US"/>
          </a:p>
        </p:txBody>
      </p:sp>
    </p:spTree>
    <p:extLst>
      <p:ext uri="{BB962C8B-B14F-4D97-AF65-F5344CB8AC3E}">
        <p14:creationId xmlns:p14="http://schemas.microsoft.com/office/powerpoint/2010/main" val="2694876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1CFC24-D274-4616-90EB-C43648A5353F}"/>
              </a:ext>
            </a:extLst>
          </p:cNvPr>
          <p:cNvSpPr>
            <a:spLocks noGrp="1"/>
          </p:cNvSpPr>
          <p:nvPr>
            <p:ph type="title"/>
          </p:nvPr>
        </p:nvSpPr>
        <p:spPr>
          <a:xfrm>
            <a:off x="1179576" y="822960"/>
            <a:ext cx="9829800" cy="1325880"/>
          </a:xfrm>
        </p:spPr>
        <p:txBody>
          <a:bodyPr>
            <a:normAutofit/>
          </a:bodyPr>
          <a:lstStyle/>
          <a:p>
            <a:pPr algn="ctr"/>
            <a:r>
              <a:rPr lang="en-US" sz="4000" b="1" dirty="0">
                <a:solidFill>
                  <a:srgbClr val="FFFFFF"/>
                </a:solidFill>
              </a:rPr>
              <a:t>Example of Decision Table</a:t>
            </a:r>
            <a:endParaRPr lang="en-US" sz="4000" dirty="0">
              <a:solidFill>
                <a:srgbClr val="FFFFFF"/>
              </a:solidFill>
            </a:endParaRPr>
          </a:p>
        </p:txBody>
      </p:sp>
      <p:sp>
        <p:nvSpPr>
          <p:cNvPr id="3" name="Content Placeholder 2">
            <a:extLst>
              <a:ext uri="{FF2B5EF4-FFF2-40B4-BE49-F238E27FC236}">
                <a16:creationId xmlns:a16="http://schemas.microsoft.com/office/drawing/2014/main" id="{AF6EA2CD-52C9-47D9-B519-4E1B71883F6E}"/>
              </a:ext>
            </a:extLst>
          </p:cNvPr>
          <p:cNvSpPr>
            <a:spLocks noGrp="1"/>
          </p:cNvSpPr>
          <p:nvPr>
            <p:ph idx="1"/>
          </p:nvPr>
        </p:nvSpPr>
        <p:spPr>
          <a:xfrm>
            <a:off x="804672" y="2827419"/>
            <a:ext cx="5126896" cy="3227626"/>
          </a:xfrm>
        </p:spPr>
        <p:txBody>
          <a:bodyPr anchor="ctr">
            <a:normAutofit/>
          </a:bodyPr>
          <a:lstStyle/>
          <a:p>
            <a:r>
              <a:rPr lang="en-US" sz="1900">
                <a:solidFill>
                  <a:srgbClr val="000000"/>
                </a:solidFill>
              </a:rPr>
              <a:t>A </a:t>
            </a:r>
            <a:r>
              <a:rPr lang="en-US" sz="1900" b="1">
                <a:solidFill>
                  <a:srgbClr val="000000"/>
                </a:solidFill>
              </a:rPr>
              <a:t>Decision Table</a:t>
            </a:r>
            <a:r>
              <a:rPr lang="en-US" sz="1900">
                <a:solidFill>
                  <a:srgbClr val="000000"/>
                </a:solidFill>
              </a:rPr>
              <a:t> is a </a:t>
            </a:r>
            <a:r>
              <a:rPr lang="en-US" sz="1900" b="1">
                <a:solidFill>
                  <a:srgbClr val="000000"/>
                </a:solidFill>
              </a:rPr>
              <a:t>tabular representation</a:t>
            </a:r>
            <a:r>
              <a:rPr lang="en-US" sz="1900">
                <a:solidFill>
                  <a:srgbClr val="000000"/>
                </a:solidFill>
              </a:rPr>
              <a:t> of inputs versus rules, cases or test conditions. Let’s take an example and see how to create a decision table for a login screen:</a:t>
            </a:r>
          </a:p>
          <a:p>
            <a:endParaRPr lang="en-US" sz="1900">
              <a:solidFill>
                <a:srgbClr val="000000"/>
              </a:solidFill>
            </a:endParaRPr>
          </a:p>
        </p:txBody>
      </p:sp>
      <p:pic>
        <p:nvPicPr>
          <p:cNvPr id="6146" name="Picture 2" descr="login screen- decision table in software testing - edureka">
            <a:extLst>
              <a:ext uri="{FF2B5EF4-FFF2-40B4-BE49-F238E27FC236}">
                <a16:creationId xmlns:a16="http://schemas.microsoft.com/office/drawing/2014/main" id="{AFFAD4AF-0C11-4AF2-9238-D27FAA35AD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1744" y="2837712"/>
            <a:ext cx="3669961" cy="321733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DBE9294-F20E-42DB-9DF4-A9793EA6F266}"/>
              </a:ext>
            </a:extLst>
          </p:cNvPr>
          <p:cNvSpPr>
            <a:spLocks noGrp="1"/>
          </p:cNvSpPr>
          <p:nvPr>
            <p:ph type="dt" sz="half" idx="10"/>
          </p:nvPr>
        </p:nvSpPr>
        <p:spPr/>
        <p:txBody>
          <a:bodyPr/>
          <a:lstStyle/>
          <a:p>
            <a:fld id="{99EF1F48-8D43-42D7-86A9-E6218539014B}" type="datetime1">
              <a:rPr lang="en-US" smtClean="0"/>
              <a:t>7/14/2020</a:t>
            </a:fld>
            <a:endParaRPr lang="en-US"/>
          </a:p>
        </p:txBody>
      </p:sp>
      <p:sp>
        <p:nvSpPr>
          <p:cNvPr id="5" name="Footer Placeholder 4">
            <a:extLst>
              <a:ext uri="{FF2B5EF4-FFF2-40B4-BE49-F238E27FC236}">
                <a16:creationId xmlns:a16="http://schemas.microsoft.com/office/drawing/2014/main" id="{DDEAA1F3-DC4D-4085-99CE-DB7AACE734C6}"/>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746C1891-E5B4-4361-B45D-768EAAC62EE2}"/>
              </a:ext>
            </a:extLst>
          </p:cNvPr>
          <p:cNvSpPr>
            <a:spLocks noGrp="1"/>
          </p:cNvSpPr>
          <p:nvPr>
            <p:ph type="sldNum" sz="quarter" idx="12"/>
          </p:nvPr>
        </p:nvSpPr>
        <p:spPr/>
        <p:txBody>
          <a:bodyPr/>
          <a:lstStyle/>
          <a:p>
            <a:fld id="{B7061399-47C1-4394-9F25-C01C0947A877}" type="slidenum">
              <a:rPr lang="en-US" smtClean="0"/>
              <a:t>11</a:t>
            </a:fld>
            <a:endParaRPr lang="en-US"/>
          </a:p>
        </p:txBody>
      </p:sp>
    </p:spTree>
    <p:extLst>
      <p:ext uri="{BB962C8B-B14F-4D97-AF65-F5344CB8AC3E}">
        <p14:creationId xmlns:p14="http://schemas.microsoft.com/office/powerpoint/2010/main" val="389114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8ED9B1-9FBE-4703-AB0A-0A08BEBEFCE2}"/>
              </a:ext>
            </a:extLst>
          </p:cNvPr>
          <p:cNvSpPr>
            <a:spLocks noGrp="1"/>
          </p:cNvSpPr>
          <p:nvPr>
            <p:ph type="title"/>
          </p:nvPr>
        </p:nvSpPr>
        <p:spPr>
          <a:xfrm>
            <a:off x="6094105" y="802955"/>
            <a:ext cx="4977976" cy="1454051"/>
          </a:xfrm>
        </p:spPr>
        <p:txBody>
          <a:bodyPr>
            <a:normAutofit/>
          </a:bodyPr>
          <a:lstStyle/>
          <a:p>
            <a:r>
              <a:rPr lang="en-US">
                <a:solidFill>
                  <a:srgbClr val="000000"/>
                </a:solidFill>
              </a:rPr>
              <a:t>Decision table</a:t>
            </a: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057EA20-9062-4F04-9644-CFC958D83192}"/>
              </a:ext>
            </a:extLst>
          </p:cNvPr>
          <p:cNvPicPr>
            <a:picLocks noChangeAspect="1"/>
          </p:cNvPicPr>
          <p:nvPr/>
        </p:nvPicPr>
        <p:blipFill>
          <a:blip r:embed="rId3"/>
          <a:stretch>
            <a:fillRect/>
          </a:stretch>
        </p:blipFill>
        <p:spPr>
          <a:xfrm>
            <a:off x="429349" y="2757084"/>
            <a:ext cx="3661831" cy="1364031"/>
          </a:xfrm>
          <a:prstGeom prst="rect">
            <a:avLst/>
          </a:prstGeom>
        </p:spPr>
      </p:pic>
      <p:sp>
        <p:nvSpPr>
          <p:cNvPr id="3" name="Content Placeholder 2">
            <a:extLst>
              <a:ext uri="{FF2B5EF4-FFF2-40B4-BE49-F238E27FC236}">
                <a16:creationId xmlns:a16="http://schemas.microsoft.com/office/drawing/2014/main" id="{38135094-23E7-4921-896D-43A010FB7583}"/>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The condition states that if the user provides the correct username and password the user will be redirected to the homepage. If any of the input is wrong, an error message will be displayed.</a:t>
            </a:r>
          </a:p>
          <a:p>
            <a:endParaRPr lang="en-US" sz="2000">
              <a:solidFill>
                <a:srgbClr val="000000"/>
              </a:solidFill>
            </a:endParaRPr>
          </a:p>
        </p:txBody>
      </p:sp>
      <p:sp>
        <p:nvSpPr>
          <p:cNvPr id="5" name="Date Placeholder 4">
            <a:extLst>
              <a:ext uri="{FF2B5EF4-FFF2-40B4-BE49-F238E27FC236}">
                <a16:creationId xmlns:a16="http://schemas.microsoft.com/office/drawing/2014/main" id="{E0B34737-6E99-4903-A261-96E7CA5DC87C}"/>
              </a:ext>
            </a:extLst>
          </p:cNvPr>
          <p:cNvSpPr>
            <a:spLocks noGrp="1"/>
          </p:cNvSpPr>
          <p:nvPr>
            <p:ph type="dt" sz="half" idx="10"/>
          </p:nvPr>
        </p:nvSpPr>
        <p:spPr/>
        <p:txBody>
          <a:bodyPr/>
          <a:lstStyle/>
          <a:p>
            <a:fld id="{98CE6E21-40E4-41A4-82C4-156B7AC8B46F}" type="datetime1">
              <a:rPr lang="en-US" smtClean="0"/>
              <a:t>7/14/2020</a:t>
            </a:fld>
            <a:endParaRPr lang="en-US"/>
          </a:p>
        </p:txBody>
      </p:sp>
      <p:sp>
        <p:nvSpPr>
          <p:cNvPr id="6" name="Footer Placeholder 5">
            <a:extLst>
              <a:ext uri="{FF2B5EF4-FFF2-40B4-BE49-F238E27FC236}">
                <a16:creationId xmlns:a16="http://schemas.microsoft.com/office/drawing/2014/main" id="{7C7165CD-2C1D-4BB8-8E1E-AA72CEDB1E05}"/>
              </a:ext>
            </a:extLst>
          </p:cNvPr>
          <p:cNvSpPr>
            <a:spLocks noGrp="1"/>
          </p:cNvSpPr>
          <p:nvPr>
            <p:ph type="ftr" sz="quarter" idx="11"/>
          </p:nvPr>
        </p:nvSpPr>
        <p:spPr/>
        <p:txBody>
          <a:bodyPr/>
          <a:lstStyle/>
          <a:p>
            <a:r>
              <a:rPr lang="en-US"/>
              <a:t>Software Testing Methodologies</a:t>
            </a:r>
          </a:p>
        </p:txBody>
      </p:sp>
      <p:sp>
        <p:nvSpPr>
          <p:cNvPr id="7" name="Slide Number Placeholder 6">
            <a:extLst>
              <a:ext uri="{FF2B5EF4-FFF2-40B4-BE49-F238E27FC236}">
                <a16:creationId xmlns:a16="http://schemas.microsoft.com/office/drawing/2014/main" id="{DF8E1010-AF13-4454-A386-324C7CD704AC}"/>
              </a:ext>
            </a:extLst>
          </p:cNvPr>
          <p:cNvSpPr>
            <a:spLocks noGrp="1"/>
          </p:cNvSpPr>
          <p:nvPr>
            <p:ph type="sldNum" sz="quarter" idx="12"/>
          </p:nvPr>
        </p:nvSpPr>
        <p:spPr/>
        <p:txBody>
          <a:bodyPr/>
          <a:lstStyle/>
          <a:p>
            <a:fld id="{B7061399-47C1-4394-9F25-C01C0947A877}" type="slidenum">
              <a:rPr lang="en-US" smtClean="0"/>
              <a:t>12</a:t>
            </a:fld>
            <a:endParaRPr lang="en-US"/>
          </a:p>
        </p:txBody>
      </p:sp>
    </p:spTree>
    <p:extLst>
      <p:ext uri="{BB962C8B-B14F-4D97-AF65-F5344CB8AC3E}">
        <p14:creationId xmlns:p14="http://schemas.microsoft.com/office/powerpoint/2010/main" val="263339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13072E-C8DC-402D-BC35-D4FA80BC2DC7}"/>
              </a:ext>
            </a:extLst>
          </p:cNvPr>
          <p:cNvSpPr>
            <a:spLocks noGrp="1"/>
          </p:cNvSpPr>
          <p:nvPr>
            <p:ph type="title"/>
          </p:nvPr>
        </p:nvSpPr>
        <p:spPr>
          <a:xfrm>
            <a:off x="640079" y="2053641"/>
            <a:ext cx="3669161" cy="2760098"/>
          </a:xfrm>
        </p:spPr>
        <p:txBody>
          <a:bodyPr>
            <a:normAutofit/>
          </a:bodyPr>
          <a:lstStyle/>
          <a:p>
            <a:r>
              <a:rPr lang="en-US">
                <a:solidFill>
                  <a:srgbClr val="FFFFFF"/>
                </a:solidFill>
              </a:rPr>
              <a:t>Example description</a:t>
            </a:r>
          </a:p>
        </p:txBody>
      </p:sp>
      <p:sp>
        <p:nvSpPr>
          <p:cNvPr id="3" name="Content Placeholder 2">
            <a:extLst>
              <a:ext uri="{FF2B5EF4-FFF2-40B4-BE49-F238E27FC236}">
                <a16:creationId xmlns:a16="http://schemas.microsoft.com/office/drawing/2014/main" id="{53F4A61C-CADA-463A-AED4-F88D32895364}"/>
              </a:ext>
            </a:extLst>
          </p:cNvPr>
          <p:cNvSpPr>
            <a:spLocks noGrp="1"/>
          </p:cNvSpPr>
          <p:nvPr>
            <p:ph idx="1"/>
          </p:nvPr>
        </p:nvSpPr>
        <p:spPr>
          <a:xfrm>
            <a:off x="6090574" y="801866"/>
            <a:ext cx="5306084" cy="5230634"/>
          </a:xfrm>
        </p:spPr>
        <p:txBody>
          <a:bodyPr anchor="ctr">
            <a:normAutofit/>
          </a:bodyPr>
          <a:lstStyle/>
          <a:p>
            <a:r>
              <a:rPr lang="en-US" sz="1900" b="1">
                <a:solidFill>
                  <a:srgbClr val="000000"/>
                </a:solidFill>
              </a:rPr>
              <a:t>T</a:t>
            </a:r>
            <a:r>
              <a:rPr lang="en-US" sz="1900">
                <a:solidFill>
                  <a:srgbClr val="000000"/>
                </a:solidFill>
              </a:rPr>
              <a:t> – Correct username/password</a:t>
            </a:r>
          </a:p>
          <a:p>
            <a:r>
              <a:rPr lang="en-US" sz="1900" b="1">
                <a:solidFill>
                  <a:srgbClr val="000000"/>
                </a:solidFill>
              </a:rPr>
              <a:t>F</a:t>
            </a:r>
            <a:r>
              <a:rPr lang="en-US" sz="1900">
                <a:solidFill>
                  <a:srgbClr val="000000"/>
                </a:solidFill>
              </a:rPr>
              <a:t> – Wrong username/password</a:t>
            </a:r>
          </a:p>
          <a:p>
            <a:r>
              <a:rPr lang="en-US" sz="1900" b="1">
                <a:solidFill>
                  <a:srgbClr val="000000"/>
                </a:solidFill>
              </a:rPr>
              <a:t>E</a:t>
            </a:r>
            <a:r>
              <a:rPr lang="en-US" sz="1900">
                <a:solidFill>
                  <a:srgbClr val="000000"/>
                </a:solidFill>
              </a:rPr>
              <a:t> – Error message is displayed</a:t>
            </a:r>
          </a:p>
          <a:p>
            <a:r>
              <a:rPr lang="en-US" sz="1900" b="1">
                <a:solidFill>
                  <a:srgbClr val="000000"/>
                </a:solidFill>
              </a:rPr>
              <a:t>H</a:t>
            </a:r>
            <a:r>
              <a:rPr lang="en-US" sz="1900">
                <a:solidFill>
                  <a:srgbClr val="000000"/>
                </a:solidFill>
              </a:rPr>
              <a:t> – Home screen is displayed</a:t>
            </a:r>
          </a:p>
          <a:p>
            <a:r>
              <a:rPr lang="en-US" sz="1900">
                <a:solidFill>
                  <a:srgbClr val="000000"/>
                </a:solidFill>
              </a:rPr>
              <a:t>Now let’s understand the interpretation of the above cases:</a:t>
            </a:r>
          </a:p>
          <a:p>
            <a:r>
              <a:rPr lang="en-US" sz="1900" b="1">
                <a:solidFill>
                  <a:srgbClr val="000000"/>
                </a:solidFill>
              </a:rPr>
              <a:t>Case 1</a:t>
            </a:r>
            <a:r>
              <a:rPr lang="en-US" sz="1900">
                <a:solidFill>
                  <a:srgbClr val="000000"/>
                </a:solidFill>
              </a:rPr>
              <a:t> – Username and password both were wrong. The user is shown an error message.</a:t>
            </a:r>
          </a:p>
          <a:p>
            <a:r>
              <a:rPr lang="en-US" sz="1900" b="1">
                <a:solidFill>
                  <a:srgbClr val="000000"/>
                </a:solidFill>
              </a:rPr>
              <a:t>Case 2</a:t>
            </a:r>
            <a:r>
              <a:rPr lang="en-US" sz="1900">
                <a:solidFill>
                  <a:srgbClr val="000000"/>
                </a:solidFill>
              </a:rPr>
              <a:t> – Username was correct, but the password was wrong. The user is shown an error message.</a:t>
            </a:r>
          </a:p>
          <a:p>
            <a:r>
              <a:rPr lang="en-US" sz="1900" b="1">
                <a:solidFill>
                  <a:srgbClr val="000000"/>
                </a:solidFill>
              </a:rPr>
              <a:t>Case 3</a:t>
            </a:r>
            <a:r>
              <a:rPr lang="en-US" sz="1900">
                <a:solidFill>
                  <a:srgbClr val="000000"/>
                </a:solidFill>
              </a:rPr>
              <a:t> – Username was wrong, but the password was correct. The user is shown an error message.</a:t>
            </a:r>
          </a:p>
          <a:p>
            <a:r>
              <a:rPr lang="en-US" sz="1900" b="1">
                <a:solidFill>
                  <a:srgbClr val="000000"/>
                </a:solidFill>
              </a:rPr>
              <a:t>Case 4</a:t>
            </a:r>
            <a:r>
              <a:rPr lang="en-US" sz="1900">
                <a:solidFill>
                  <a:srgbClr val="000000"/>
                </a:solidFill>
              </a:rPr>
              <a:t> – Username and password both were correct, and the user is navigated to the homepage.</a:t>
            </a:r>
          </a:p>
          <a:p>
            <a:endParaRPr lang="en-US" sz="1900">
              <a:solidFill>
                <a:srgbClr val="000000"/>
              </a:solidFill>
            </a:endParaRPr>
          </a:p>
        </p:txBody>
      </p:sp>
      <p:sp>
        <p:nvSpPr>
          <p:cNvPr id="4" name="Date Placeholder 3">
            <a:extLst>
              <a:ext uri="{FF2B5EF4-FFF2-40B4-BE49-F238E27FC236}">
                <a16:creationId xmlns:a16="http://schemas.microsoft.com/office/drawing/2014/main" id="{62604D0C-49EF-4FF9-BCA0-D91B29E26188}"/>
              </a:ext>
            </a:extLst>
          </p:cNvPr>
          <p:cNvSpPr>
            <a:spLocks noGrp="1"/>
          </p:cNvSpPr>
          <p:nvPr>
            <p:ph type="dt" sz="half" idx="10"/>
          </p:nvPr>
        </p:nvSpPr>
        <p:spPr/>
        <p:txBody>
          <a:bodyPr/>
          <a:lstStyle/>
          <a:p>
            <a:fld id="{41C27990-4363-44B2-97D5-36A03FA3D1FB}" type="datetime1">
              <a:rPr lang="en-US" smtClean="0"/>
              <a:t>7/14/2020</a:t>
            </a:fld>
            <a:endParaRPr lang="en-US"/>
          </a:p>
        </p:txBody>
      </p:sp>
      <p:sp>
        <p:nvSpPr>
          <p:cNvPr id="5" name="Footer Placeholder 4">
            <a:extLst>
              <a:ext uri="{FF2B5EF4-FFF2-40B4-BE49-F238E27FC236}">
                <a16:creationId xmlns:a16="http://schemas.microsoft.com/office/drawing/2014/main" id="{8AE11D92-7A0C-4A4A-B30B-4096D935D364}"/>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15EEF08B-2526-4E42-9D38-2420C3B5E097}"/>
              </a:ext>
            </a:extLst>
          </p:cNvPr>
          <p:cNvSpPr>
            <a:spLocks noGrp="1"/>
          </p:cNvSpPr>
          <p:nvPr>
            <p:ph type="sldNum" sz="quarter" idx="12"/>
          </p:nvPr>
        </p:nvSpPr>
        <p:spPr/>
        <p:txBody>
          <a:bodyPr/>
          <a:lstStyle/>
          <a:p>
            <a:fld id="{B7061399-47C1-4394-9F25-C01C0947A877}" type="slidenum">
              <a:rPr lang="en-US" smtClean="0"/>
              <a:t>13</a:t>
            </a:fld>
            <a:endParaRPr lang="en-US"/>
          </a:p>
        </p:txBody>
      </p:sp>
    </p:spTree>
    <p:extLst>
      <p:ext uri="{BB962C8B-B14F-4D97-AF65-F5344CB8AC3E}">
        <p14:creationId xmlns:p14="http://schemas.microsoft.com/office/powerpoint/2010/main" val="377097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2681E9E5-F7F4-4C27-9983-F04A52578179}"/>
              </a:ext>
            </a:extLst>
          </p:cNvPr>
          <p:cNvSpPr>
            <a:spLocks noGrp="1"/>
          </p:cNvSpPr>
          <p:nvPr>
            <p:ph type="title"/>
          </p:nvPr>
        </p:nvSpPr>
        <p:spPr>
          <a:xfrm>
            <a:off x="640080" y="1243013"/>
            <a:ext cx="3855720" cy="4371974"/>
          </a:xfrm>
        </p:spPr>
        <p:txBody>
          <a:bodyPr>
            <a:normAutofit/>
          </a:bodyPr>
          <a:lstStyle/>
          <a:p>
            <a:r>
              <a:rPr lang="en-US" b="1">
                <a:solidFill>
                  <a:srgbClr val="FFFFFF"/>
                </a:solidFill>
              </a:rPr>
              <a:t>State Transition</a:t>
            </a:r>
            <a:endParaRPr lang="en-US">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18BDD-57AA-46A4-BE42-71C691AB47E6}"/>
              </a:ext>
            </a:extLst>
          </p:cNvPr>
          <p:cNvSpPr>
            <a:spLocks noGrp="1"/>
          </p:cNvSpPr>
          <p:nvPr>
            <p:ph idx="1"/>
          </p:nvPr>
        </p:nvSpPr>
        <p:spPr>
          <a:xfrm>
            <a:off x="6172200" y="804672"/>
            <a:ext cx="5221224" cy="5230368"/>
          </a:xfrm>
        </p:spPr>
        <p:txBody>
          <a:bodyPr anchor="ctr">
            <a:normAutofit/>
          </a:bodyPr>
          <a:lstStyle/>
          <a:p>
            <a:r>
              <a:rPr lang="en-US" sz="2000">
                <a:solidFill>
                  <a:srgbClr val="000000"/>
                </a:solidFill>
              </a:rPr>
              <a:t>In State Transition technique changes in input conditions change the state of the Application Under Test (AUT). This testing technique allows the tester to test the behavior of an AUT. The tester can perform this action by entering various input conditions in a sequence. In State transition technique, the testing team provides positive as well as negative input test values for evaluating the system behavior.</a:t>
            </a:r>
          </a:p>
          <a:p>
            <a:r>
              <a:rPr lang="en-US" sz="2000" b="1">
                <a:solidFill>
                  <a:srgbClr val="000000"/>
                </a:solidFill>
              </a:rPr>
              <a:t>Guideline for State Transition:</a:t>
            </a:r>
            <a:endParaRPr lang="en-US" sz="2000">
              <a:solidFill>
                <a:srgbClr val="000000"/>
              </a:solidFill>
            </a:endParaRPr>
          </a:p>
          <a:p>
            <a:r>
              <a:rPr lang="en-US" sz="2000">
                <a:solidFill>
                  <a:srgbClr val="000000"/>
                </a:solidFill>
              </a:rPr>
              <a:t>State transition should be used when a testing team is testing the application for a limited set of input values.</a:t>
            </a:r>
          </a:p>
          <a:p>
            <a:r>
              <a:rPr lang="en-US" sz="2000">
                <a:solidFill>
                  <a:srgbClr val="000000"/>
                </a:solidFill>
              </a:rPr>
              <a:t>The technique should be used when the testing team wants to test sequence of events which happen in the application under test.</a:t>
            </a:r>
          </a:p>
          <a:p>
            <a:endParaRPr lang="en-US" sz="2000">
              <a:solidFill>
                <a:srgbClr val="000000"/>
              </a:solidFill>
            </a:endParaRPr>
          </a:p>
        </p:txBody>
      </p:sp>
      <p:sp>
        <p:nvSpPr>
          <p:cNvPr id="4" name="Date Placeholder 3">
            <a:extLst>
              <a:ext uri="{FF2B5EF4-FFF2-40B4-BE49-F238E27FC236}">
                <a16:creationId xmlns:a16="http://schemas.microsoft.com/office/drawing/2014/main" id="{BA2CCEA6-D20E-4FCE-B1C7-D7C21D44D252}"/>
              </a:ext>
            </a:extLst>
          </p:cNvPr>
          <p:cNvSpPr>
            <a:spLocks noGrp="1"/>
          </p:cNvSpPr>
          <p:nvPr>
            <p:ph type="dt" sz="half" idx="10"/>
          </p:nvPr>
        </p:nvSpPr>
        <p:spPr/>
        <p:txBody>
          <a:bodyPr/>
          <a:lstStyle/>
          <a:p>
            <a:fld id="{8D0E5DD0-563F-46E7-B3F6-D110B370948A}" type="datetime1">
              <a:rPr lang="en-US" smtClean="0"/>
              <a:t>7/14/2020</a:t>
            </a:fld>
            <a:endParaRPr lang="en-US"/>
          </a:p>
        </p:txBody>
      </p:sp>
      <p:sp>
        <p:nvSpPr>
          <p:cNvPr id="5" name="Footer Placeholder 4">
            <a:extLst>
              <a:ext uri="{FF2B5EF4-FFF2-40B4-BE49-F238E27FC236}">
                <a16:creationId xmlns:a16="http://schemas.microsoft.com/office/drawing/2014/main" id="{21B2151A-C15E-4CB2-B96A-97397E9BA04F}"/>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EC9F16B1-DCB9-45FD-8AA3-C06050BDD21B}"/>
              </a:ext>
            </a:extLst>
          </p:cNvPr>
          <p:cNvSpPr>
            <a:spLocks noGrp="1"/>
          </p:cNvSpPr>
          <p:nvPr>
            <p:ph type="sldNum" sz="quarter" idx="12"/>
          </p:nvPr>
        </p:nvSpPr>
        <p:spPr/>
        <p:txBody>
          <a:bodyPr/>
          <a:lstStyle/>
          <a:p>
            <a:fld id="{B7061399-47C1-4394-9F25-C01C0947A877}" type="slidenum">
              <a:rPr lang="en-US" smtClean="0"/>
              <a:t>14</a:t>
            </a:fld>
            <a:endParaRPr lang="en-US"/>
          </a:p>
        </p:txBody>
      </p:sp>
    </p:spTree>
    <p:extLst>
      <p:ext uri="{BB962C8B-B14F-4D97-AF65-F5344CB8AC3E}">
        <p14:creationId xmlns:p14="http://schemas.microsoft.com/office/powerpoint/2010/main" val="14366350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100CFE-9CB6-4F2E-B9BE-58C42BA0C600}"/>
              </a:ext>
            </a:extLst>
          </p:cNvPr>
          <p:cNvSpPr>
            <a:spLocks noGrp="1"/>
          </p:cNvSpPr>
          <p:nvPr>
            <p:ph type="title"/>
          </p:nvPr>
        </p:nvSpPr>
        <p:spPr>
          <a:xfrm>
            <a:off x="1179576" y="822960"/>
            <a:ext cx="9829800" cy="1325880"/>
          </a:xfrm>
        </p:spPr>
        <p:txBody>
          <a:bodyPr>
            <a:normAutofit/>
          </a:bodyPr>
          <a:lstStyle/>
          <a:p>
            <a:pPr algn="ctr"/>
            <a:r>
              <a:rPr lang="en-US" sz="4000" b="1">
                <a:solidFill>
                  <a:srgbClr val="FFFFFF"/>
                </a:solidFill>
              </a:rPr>
              <a:t>Example:</a:t>
            </a:r>
            <a:endParaRPr lang="en-US" sz="4000">
              <a:solidFill>
                <a:srgbClr val="FFFFFF"/>
              </a:solidFill>
            </a:endParaRPr>
          </a:p>
        </p:txBody>
      </p:sp>
      <p:sp>
        <p:nvSpPr>
          <p:cNvPr id="3" name="Content Placeholder 2">
            <a:extLst>
              <a:ext uri="{FF2B5EF4-FFF2-40B4-BE49-F238E27FC236}">
                <a16:creationId xmlns:a16="http://schemas.microsoft.com/office/drawing/2014/main" id="{E1488D80-52F9-4EEF-A39F-5764028C5CB8}"/>
              </a:ext>
            </a:extLst>
          </p:cNvPr>
          <p:cNvSpPr>
            <a:spLocks noGrp="1"/>
          </p:cNvSpPr>
          <p:nvPr>
            <p:ph idx="1"/>
          </p:nvPr>
        </p:nvSpPr>
        <p:spPr>
          <a:xfrm>
            <a:off x="804672" y="2827419"/>
            <a:ext cx="5126896" cy="3227626"/>
          </a:xfrm>
        </p:spPr>
        <p:txBody>
          <a:bodyPr anchor="ctr">
            <a:normAutofit/>
          </a:bodyPr>
          <a:lstStyle/>
          <a:p>
            <a:r>
              <a:rPr lang="en-US" sz="1900">
                <a:solidFill>
                  <a:srgbClr val="000000"/>
                </a:solidFill>
              </a:rPr>
              <a:t>In the following example, if the user enters a valid password in any of the first three attempts the user will be able to log in successfully. If the user enters the invalid password in the first or second try, the user will be prompted to re-enter the password. When the user enters password incorrectly 3</a:t>
            </a:r>
            <a:r>
              <a:rPr lang="en-US" sz="1900" baseline="30000">
                <a:solidFill>
                  <a:srgbClr val="000000"/>
                </a:solidFill>
              </a:rPr>
              <a:t>rd</a:t>
            </a:r>
            <a:r>
              <a:rPr lang="en-US" sz="1900">
                <a:solidFill>
                  <a:srgbClr val="000000"/>
                </a:solidFill>
              </a:rPr>
              <a:t> time, the action has taken, and the account will be blocked.</a:t>
            </a:r>
          </a:p>
          <a:p>
            <a:endParaRPr lang="en-US" sz="1900">
              <a:solidFill>
                <a:srgbClr val="000000"/>
              </a:solidFill>
            </a:endParaRPr>
          </a:p>
        </p:txBody>
      </p:sp>
      <p:pic>
        <p:nvPicPr>
          <p:cNvPr id="5122" name="Picture 2" descr="A close up of a sign&#10;&#10;Description automatically generated">
            <a:extLst>
              <a:ext uri="{FF2B5EF4-FFF2-40B4-BE49-F238E27FC236}">
                <a16:creationId xmlns:a16="http://schemas.microsoft.com/office/drawing/2014/main" id="{350430AA-17B0-4C46-B79D-C582C7769D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9378" y="3059064"/>
            <a:ext cx="4954693" cy="277462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5A20F9B-1E52-4F2D-AB24-BBEBB12B6677}"/>
              </a:ext>
            </a:extLst>
          </p:cNvPr>
          <p:cNvSpPr>
            <a:spLocks noGrp="1"/>
          </p:cNvSpPr>
          <p:nvPr>
            <p:ph type="dt" sz="half" idx="10"/>
          </p:nvPr>
        </p:nvSpPr>
        <p:spPr/>
        <p:txBody>
          <a:bodyPr/>
          <a:lstStyle/>
          <a:p>
            <a:fld id="{F0F4D92A-6286-4CCE-BAF5-D832CEC40BE1}" type="datetime1">
              <a:rPr lang="en-US" smtClean="0"/>
              <a:t>7/14/2020</a:t>
            </a:fld>
            <a:endParaRPr lang="en-US"/>
          </a:p>
        </p:txBody>
      </p:sp>
      <p:sp>
        <p:nvSpPr>
          <p:cNvPr id="5" name="Footer Placeholder 4">
            <a:extLst>
              <a:ext uri="{FF2B5EF4-FFF2-40B4-BE49-F238E27FC236}">
                <a16:creationId xmlns:a16="http://schemas.microsoft.com/office/drawing/2014/main" id="{29245A36-380A-44E6-AC05-E90B13859CA6}"/>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64B5A9BA-5C23-445A-9703-60A27CA9299D}"/>
              </a:ext>
            </a:extLst>
          </p:cNvPr>
          <p:cNvSpPr>
            <a:spLocks noGrp="1"/>
          </p:cNvSpPr>
          <p:nvPr>
            <p:ph type="sldNum" sz="quarter" idx="12"/>
          </p:nvPr>
        </p:nvSpPr>
        <p:spPr/>
        <p:txBody>
          <a:bodyPr/>
          <a:lstStyle/>
          <a:p>
            <a:fld id="{B7061399-47C1-4394-9F25-C01C0947A877}" type="slidenum">
              <a:rPr lang="en-US" smtClean="0"/>
              <a:t>15</a:t>
            </a:fld>
            <a:endParaRPr lang="en-US"/>
          </a:p>
        </p:txBody>
      </p:sp>
    </p:spTree>
    <p:extLst>
      <p:ext uri="{BB962C8B-B14F-4D97-AF65-F5344CB8AC3E}">
        <p14:creationId xmlns:p14="http://schemas.microsoft.com/office/powerpoint/2010/main" val="90329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A37A1-DE9E-466D-A946-7FA4940D161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dirty="0"/>
              <a:t>State Transition Table</a:t>
            </a:r>
            <a:endParaRPr lang="en-US" sz="3700" dirty="0"/>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0876B5B-0865-4C4C-A7C2-2CBCEC1C0738}"/>
              </a:ext>
            </a:extLst>
          </p:cNvPr>
          <p:cNvPicPr>
            <a:picLocks noGrp="1" noChangeAspect="1"/>
          </p:cNvPicPr>
          <p:nvPr>
            <p:ph idx="1"/>
          </p:nvPr>
        </p:nvPicPr>
        <p:blipFill rotWithShape="1">
          <a:blip r:embed="rId2"/>
          <a:srcRect r="4749"/>
          <a:stretch/>
        </p:blipFill>
        <p:spPr>
          <a:xfrm>
            <a:off x="545238" y="858525"/>
            <a:ext cx="7261452" cy="5211906"/>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C833A4DF-1870-45A4-9BD0-7B07DE460B24}"/>
              </a:ext>
            </a:extLst>
          </p:cNvPr>
          <p:cNvSpPr>
            <a:spLocks noGrp="1"/>
          </p:cNvSpPr>
          <p:nvPr>
            <p:ph type="dt" sz="half" idx="10"/>
          </p:nvPr>
        </p:nvSpPr>
        <p:spPr/>
        <p:txBody>
          <a:bodyPr/>
          <a:lstStyle/>
          <a:p>
            <a:fld id="{2675CC72-3015-4932-8F9A-546F98665760}" type="datetime1">
              <a:rPr lang="en-US" smtClean="0"/>
              <a:t>7/14/2020</a:t>
            </a:fld>
            <a:endParaRPr lang="en-US"/>
          </a:p>
        </p:txBody>
      </p:sp>
      <p:sp>
        <p:nvSpPr>
          <p:cNvPr id="4" name="Footer Placeholder 3">
            <a:extLst>
              <a:ext uri="{FF2B5EF4-FFF2-40B4-BE49-F238E27FC236}">
                <a16:creationId xmlns:a16="http://schemas.microsoft.com/office/drawing/2014/main" id="{D5F145C6-1397-4D27-86A1-397C087E4407}"/>
              </a:ext>
            </a:extLst>
          </p:cNvPr>
          <p:cNvSpPr>
            <a:spLocks noGrp="1"/>
          </p:cNvSpPr>
          <p:nvPr>
            <p:ph type="ftr" sz="quarter" idx="11"/>
          </p:nvPr>
        </p:nvSpPr>
        <p:spPr/>
        <p:txBody>
          <a:bodyPr/>
          <a:lstStyle/>
          <a:p>
            <a:r>
              <a:rPr lang="en-US"/>
              <a:t>Software Testing Methodologies</a:t>
            </a:r>
          </a:p>
        </p:txBody>
      </p:sp>
      <p:sp>
        <p:nvSpPr>
          <p:cNvPr id="5" name="Slide Number Placeholder 4">
            <a:extLst>
              <a:ext uri="{FF2B5EF4-FFF2-40B4-BE49-F238E27FC236}">
                <a16:creationId xmlns:a16="http://schemas.microsoft.com/office/drawing/2014/main" id="{D54EA422-8A3C-417C-8EC5-72AB1B972220}"/>
              </a:ext>
            </a:extLst>
          </p:cNvPr>
          <p:cNvSpPr>
            <a:spLocks noGrp="1"/>
          </p:cNvSpPr>
          <p:nvPr>
            <p:ph type="sldNum" sz="quarter" idx="12"/>
          </p:nvPr>
        </p:nvSpPr>
        <p:spPr/>
        <p:txBody>
          <a:bodyPr/>
          <a:lstStyle/>
          <a:p>
            <a:fld id="{B7061399-47C1-4394-9F25-C01C0947A877}" type="slidenum">
              <a:rPr lang="en-US" smtClean="0"/>
              <a:t>16</a:t>
            </a:fld>
            <a:endParaRPr lang="en-US"/>
          </a:p>
        </p:txBody>
      </p:sp>
    </p:spTree>
    <p:extLst>
      <p:ext uri="{BB962C8B-B14F-4D97-AF65-F5344CB8AC3E}">
        <p14:creationId xmlns:p14="http://schemas.microsoft.com/office/powerpoint/2010/main" val="193091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541FAA-213C-4E87-81EB-4CBDE890C1B8}"/>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Error Guessing</a:t>
            </a:r>
            <a:endParaRPr lang="en-US" sz="4000">
              <a:solidFill>
                <a:srgbClr val="FFFFFF"/>
              </a:solidFill>
            </a:endParaRPr>
          </a:p>
        </p:txBody>
      </p:sp>
      <p:sp>
        <p:nvSpPr>
          <p:cNvPr id="3" name="Content Placeholder 2">
            <a:extLst>
              <a:ext uri="{FF2B5EF4-FFF2-40B4-BE49-F238E27FC236}">
                <a16:creationId xmlns:a16="http://schemas.microsoft.com/office/drawing/2014/main" id="{E1BBA908-F41F-4557-9752-A8E7513B634A}"/>
              </a:ext>
            </a:extLst>
          </p:cNvPr>
          <p:cNvSpPr>
            <a:spLocks noGrp="1"/>
          </p:cNvSpPr>
          <p:nvPr>
            <p:ph idx="1"/>
          </p:nvPr>
        </p:nvSpPr>
        <p:spPr>
          <a:xfrm>
            <a:off x="1179226" y="3092970"/>
            <a:ext cx="9833548" cy="2693976"/>
          </a:xfrm>
        </p:spPr>
        <p:txBody>
          <a:bodyPr>
            <a:normAutofit/>
          </a:bodyPr>
          <a:lstStyle/>
          <a:p>
            <a:r>
              <a:rPr lang="en-US" sz="2000">
                <a:solidFill>
                  <a:srgbClr val="000000"/>
                </a:solidFill>
              </a:rPr>
              <a:t>Error guessing is a software testing technique which is based on guessing the error which can prevail in the code. It is an experience-based technique where the test analyst uses his/her or experience to guess the problematic part of the testing application.</a:t>
            </a:r>
          </a:p>
          <a:p>
            <a:r>
              <a:rPr lang="en-US" sz="2000">
                <a:solidFill>
                  <a:srgbClr val="000000"/>
                </a:solidFill>
              </a:rPr>
              <a:t>The technique counts a list of possible errors or error-prone situations. Then tester writes a test case to expose those errors. To design test cases based on this software testing technique, the analyst can use the past experiences to identify the conditions.</a:t>
            </a:r>
          </a:p>
          <a:p>
            <a:endParaRPr lang="en-US" sz="2000">
              <a:solidFill>
                <a:srgbClr val="000000"/>
              </a:solidFill>
            </a:endParaRPr>
          </a:p>
        </p:txBody>
      </p:sp>
      <p:sp>
        <p:nvSpPr>
          <p:cNvPr id="4" name="Date Placeholder 3">
            <a:extLst>
              <a:ext uri="{FF2B5EF4-FFF2-40B4-BE49-F238E27FC236}">
                <a16:creationId xmlns:a16="http://schemas.microsoft.com/office/drawing/2014/main" id="{5BBB687E-16A2-4D40-A753-CFF5BD66218E}"/>
              </a:ext>
            </a:extLst>
          </p:cNvPr>
          <p:cNvSpPr>
            <a:spLocks noGrp="1"/>
          </p:cNvSpPr>
          <p:nvPr>
            <p:ph type="dt" sz="half" idx="10"/>
          </p:nvPr>
        </p:nvSpPr>
        <p:spPr/>
        <p:txBody>
          <a:bodyPr/>
          <a:lstStyle/>
          <a:p>
            <a:fld id="{3A589E25-A38F-48D9-A885-98B52E66883B}" type="datetime1">
              <a:rPr lang="en-US" smtClean="0"/>
              <a:t>7/14/2020</a:t>
            </a:fld>
            <a:endParaRPr lang="en-US"/>
          </a:p>
        </p:txBody>
      </p:sp>
      <p:sp>
        <p:nvSpPr>
          <p:cNvPr id="5" name="Footer Placeholder 4">
            <a:extLst>
              <a:ext uri="{FF2B5EF4-FFF2-40B4-BE49-F238E27FC236}">
                <a16:creationId xmlns:a16="http://schemas.microsoft.com/office/drawing/2014/main" id="{1B4AED5D-44F1-4299-A857-2443E2D2E071}"/>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F4DB4977-A667-444D-860B-EC29D5078F24}"/>
              </a:ext>
            </a:extLst>
          </p:cNvPr>
          <p:cNvSpPr>
            <a:spLocks noGrp="1"/>
          </p:cNvSpPr>
          <p:nvPr>
            <p:ph type="sldNum" sz="quarter" idx="12"/>
          </p:nvPr>
        </p:nvSpPr>
        <p:spPr/>
        <p:txBody>
          <a:bodyPr/>
          <a:lstStyle/>
          <a:p>
            <a:fld id="{B7061399-47C1-4394-9F25-C01C0947A877}" type="slidenum">
              <a:rPr lang="en-US" smtClean="0"/>
              <a:t>17</a:t>
            </a:fld>
            <a:endParaRPr lang="en-US"/>
          </a:p>
        </p:txBody>
      </p:sp>
    </p:spTree>
    <p:extLst>
      <p:ext uri="{BB962C8B-B14F-4D97-AF65-F5344CB8AC3E}">
        <p14:creationId xmlns:p14="http://schemas.microsoft.com/office/powerpoint/2010/main" val="184420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DB36DF-ED08-4FEE-B071-247130263F80}"/>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Guidelines for Error Guessing:</a:t>
            </a:r>
            <a:endParaRPr lang="en-US" sz="4000">
              <a:solidFill>
                <a:srgbClr val="FFFFFF"/>
              </a:solidFill>
            </a:endParaRPr>
          </a:p>
        </p:txBody>
      </p:sp>
      <p:sp>
        <p:nvSpPr>
          <p:cNvPr id="3" name="Content Placeholder 2">
            <a:extLst>
              <a:ext uri="{FF2B5EF4-FFF2-40B4-BE49-F238E27FC236}">
                <a16:creationId xmlns:a16="http://schemas.microsoft.com/office/drawing/2014/main" id="{CB8FAF61-963E-4CFA-88B9-DE0AFA110235}"/>
              </a:ext>
            </a:extLst>
          </p:cNvPr>
          <p:cNvSpPr>
            <a:spLocks noGrp="1"/>
          </p:cNvSpPr>
          <p:nvPr>
            <p:ph idx="1"/>
          </p:nvPr>
        </p:nvSpPr>
        <p:spPr>
          <a:xfrm>
            <a:off x="1179226" y="3092970"/>
            <a:ext cx="9833548" cy="2693976"/>
          </a:xfrm>
        </p:spPr>
        <p:txBody>
          <a:bodyPr>
            <a:normAutofit/>
          </a:bodyPr>
          <a:lstStyle/>
          <a:p>
            <a:r>
              <a:rPr lang="en-US" sz="2000">
                <a:solidFill>
                  <a:srgbClr val="000000"/>
                </a:solidFill>
              </a:rPr>
              <a:t>The test should use the previous experience of testing similar applications</a:t>
            </a:r>
          </a:p>
          <a:p>
            <a:r>
              <a:rPr lang="en-US" sz="2000">
                <a:solidFill>
                  <a:srgbClr val="000000"/>
                </a:solidFill>
              </a:rPr>
              <a:t>Understanding of the system under test</a:t>
            </a:r>
          </a:p>
          <a:p>
            <a:r>
              <a:rPr lang="en-US" sz="2000">
                <a:solidFill>
                  <a:srgbClr val="000000"/>
                </a:solidFill>
              </a:rPr>
              <a:t>Knowledge of typical implementation errors</a:t>
            </a:r>
          </a:p>
          <a:p>
            <a:r>
              <a:rPr lang="en-US" sz="2000">
                <a:solidFill>
                  <a:srgbClr val="000000"/>
                </a:solidFill>
              </a:rPr>
              <a:t>Remember previously troubled areas</a:t>
            </a:r>
          </a:p>
          <a:p>
            <a:r>
              <a:rPr lang="en-US" sz="2000">
                <a:solidFill>
                  <a:srgbClr val="000000"/>
                </a:solidFill>
              </a:rPr>
              <a:t>Evaluate Historical data &amp; Test results</a:t>
            </a:r>
          </a:p>
          <a:p>
            <a:endParaRPr lang="en-US" sz="2000">
              <a:solidFill>
                <a:srgbClr val="000000"/>
              </a:solidFill>
            </a:endParaRPr>
          </a:p>
        </p:txBody>
      </p:sp>
      <p:sp>
        <p:nvSpPr>
          <p:cNvPr id="4" name="Date Placeholder 3">
            <a:extLst>
              <a:ext uri="{FF2B5EF4-FFF2-40B4-BE49-F238E27FC236}">
                <a16:creationId xmlns:a16="http://schemas.microsoft.com/office/drawing/2014/main" id="{688D2B69-48E1-488C-804A-0331EFD305D9}"/>
              </a:ext>
            </a:extLst>
          </p:cNvPr>
          <p:cNvSpPr>
            <a:spLocks noGrp="1"/>
          </p:cNvSpPr>
          <p:nvPr>
            <p:ph type="dt" sz="half" idx="10"/>
          </p:nvPr>
        </p:nvSpPr>
        <p:spPr/>
        <p:txBody>
          <a:bodyPr/>
          <a:lstStyle/>
          <a:p>
            <a:fld id="{38EC08B2-81A0-4D9E-85F0-4BF7901CFE6B}" type="datetime1">
              <a:rPr lang="en-US" smtClean="0"/>
              <a:t>7/14/2020</a:t>
            </a:fld>
            <a:endParaRPr lang="en-US"/>
          </a:p>
        </p:txBody>
      </p:sp>
      <p:sp>
        <p:nvSpPr>
          <p:cNvPr id="5" name="Footer Placeholder 4">
            <a:extLst>
              <a:ext uri="{FF2B5EF4-FFF2-40B4-BE49-F238E27FC236}">
                <a16:creationId xmlns:a16="http://schemas.microsoft.com/office/drawing/2014/main" id="{54A6B709-3E60-4991-B6F2-0DCEC01E2869}"/>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9779895A-97A8-4458-8198-7E6E4B1CD771}"/>
              </a:ext>
            </a:extLst>
          </p:cNvPr>
          <p:cNvSpPr>
            <a:spLocks noGrp="1"/>
          </p:cNvSpPr>
          <p:nvPr>
            <p:ph type="sldNum" sz="quarter" idx="12"/>
          </p:nvPr>
        </p:nvSpPr>
        <p:spPr/>
        <p:txBody>
          <a:bodyPr/>
          <a:lstStyle/>
          <a:p>
            <a:fld id="{B7061399-47C1-4394-9F25-C01C0947A877}" type="slidenum">
              <a:rPr lang="en-US" smtClean="0"/>
              <a:t>18</a:t>
            </a:fld>
            <a:endParaRPr lang="en-US"/>
          </a:p>
        </p:txBody>
      </p:sp>
    </p:spTree>
    <p:extLst>
      <p:ext uri="{BB962C8B-B14F-4D97-AF65-F5344CB8AC3E}">
        <p14:creationId xmlns:p14="http://schemas.microsoft.com/office/powerpoint/2010/main" val="390608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CA991-E295-4EC4-8833-7272CC3A3F2A}"/>
              </a:ext>
            </a:extLst>
          </p:cNvPr>
          <p:cNvSpPr>
            <a:spLocks noGrp="1"/>
          </p:cNvSpPr>
          <p:nvPr>
            <p:ph type="title"/>
          </p:nvPr>
        </p:nvSpPr>
        <p:spPr>
          <a:xfrm>
            <a:off x="643467" y="321734"/>
            <a:ext cx="10905066" cy="1135737"/>
          </a:xfrm>
        </p:spPr>
        <p:txBody>
          <a:bodyPr>
            <a:normAutofit/>
          </a:bodyPr>
          <a:lstStyle/>
          <a:p>
            <a:r>
              <a:rPr lang="en-US" sz="3600" b="1"/>
              <a:t>Few common mistakes that  developers usually forget to handle:</a:t>
            </a:r>
            <a:endParaRPr lang="en-US"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4686FD9-3B8B-40A0-BCAC-9624CAA6B7D1}"/>
              </a:ext>
            </a:extLst>
          </p:cNvPr>
          <p:cNvGraphicFramePr>
            <a:graphicFrameLocks noGrp="1"/>
          </p:cNvGraphicFramePr>
          <p:nvPr>
            <p:ph idx="1"/>
            <p:extLst>
              <p:ext uri="{D42A27DB-BD31-4B8C-83A1-F6EECF244321}">
                <p14:modId xmlns:p14="http://schemas.microsoft.com/office/powerpoint/2010/main" val="17092947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24F6D3C-E54D-4B1C-AA06-4CFF710B08A1}"/>
              </a:ext>
            </a:extLst>
          </p:cNvPr>
          <p:cNvSpPr>
            <a:spLocks noGrp="1"/>
          </p:cNvSpPr>
          <p:nvPr>
            <p:ph type="dt" sz="half" idx="10"/>
          </p:nvPr>
        </p:nvSpPr>
        <p:spPr/>
        <p:txBody>
          <a:bodyPr/>
          <a:lstStyle/>
          <a:p>
            <a:fld id="{1C8E1CA4-49BD-44F2-A3A8-3BE166E98659}" type="datetime1">
              <a:rPr lang="en-US" smtClean="0"/>
              <a:t>7/14/2020</a:t>
            </a:fld>
            <a:endParaRPr lang="en-US"/>
          </a:p>
        </p:txBody>
      </p:sp>
      <p:sp>
        <p:nvSpPr>
          <p:cNvPr id="4" name="Footer Placeholder 3">
            <a:extLst>
              <a:ext uri="{FF2B5EF4-FFF2-40B4-BE49-F238E27FC236}">
                <a16:creationId xmlns:a16="http://schemas.microsoft.com/office/drawing/2014/main" id="{B31240D7-0EF1-4F37-9C22-3EE22F84666B}"/>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1542F1A6-90AE-4DD1-AF5A-A59796DB5A93}"/>
              </a:ext>
            </a:extLst>
          </p:cNvPr>
          <p:cNvSpPr>
            <a:spLocks noGrp="1"/>
          </p:cNvSpPr>
          <p:nvPr>
            <p:ph type="sldNum" sz="quarter" idx="12"/>
          </p:nvPr>
        </p:nvSpPr>
        <p:spPr/>
        <p:txBody>
          <a:bodyPr/>
          <a:lstStyle/>
          <a:p>
            <a:fld id="{B7061399-47C1-4394-9F25-C01C0947A877}" type="slidenum">
              <a:rPr lang="en-US" smtClean="0"/>
              <a:t>19</a:t>
            </a:fld>
            <a:endParaRPr lang="en-US"/>
          </a:p>
        </p:txBody>
      </p:sp>
    </p:spTree>
    <p:extLst>
      <p:ext uri="{BB962C8B-B14F-4D97-AF65-F5344CB8AC3E}">
        <p14:creationId xmlns:p14="http://schemas.microsoft.com/office/powerpoint/2010/main" val="91776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76D426-1000-43A9-A5F2-6E2672D362B4}"/>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What is White Box Testing?</a:t>
            </a:r>
          </a:p>
        </p:txBody>
      </p:sp>
      <p:sp>
        <p:nvSpPr>
          <p:cNvPr id="3" name="Content Placeholder 2">
            <a:extLst>
              <a:ext uri="{FF2B5EF4-FFF2-40B4-BE49-F238E27FC236}">
                <a16:creationId xmlns:a16="http://schemas.microsoft.com/office/drawing/2014/main" id="{FFB39986-A24F-480D-9561-FE046C612D40}"/>
              </a:ext>
            </a:extLst>
          </p:cNvPr>
          <p:cNvSpPr>
            <a:spLocks noGrp="1"/>
          </p:cNvSpPr>
          <p:nvPr>
            <p:ph idx="1"/>
          </p:nvPr>
        </p:nvSpPr>
        <p:spPr>
          <a:xfrm>
            <a:off x="4699818" y="640082"/>
            <a:ext cx="6848715" cy="2484884"/>
          </a:xfrm>
        </p:spPr>
        <p:txBody>
          <a:bodyPr anchor="ctr">
            <a:normAutofit fontScale="77500" lnSpcReduction="20000"/>
          </a:bodyPr>
          <a:lstStyle/>
          <a:p>
            <a:endParaRPr lang="en-US" sz="1000" dirty="0"/>
          </a:p>
          <a:p>
            <a:endParaRPr lang="en-US" sz="1000" dirty="0"/>
          </a:p>
          <a:p>
            <a:r>
              <a:rPr lang="en-US" sz="1900" dirty="0"/>
              <a:t>White box testing technique is used to examine the program structure and business logic, it validates the code or program of an application. It is also called as</a:t>
            </a:r>
            <a:r>
              <a:rPr lang="en-US" sz="1900" i="1" dirty="0"/>
              <a:t> Clear Box Testing, Glass Box Testing or Open Box Testing</a:t>
            </a:r>
            <a:r>
              <a:rPr lang="en-US" sz="1900" dirty="0"/>
              <a:t>.</a:t>
            </a:r>
          </a:p>
          <a:p>
            <a:endParaRPr lang="en-US" sz="1900" dirty="0"/>
          </a:p>
          <a:p>
            <a:r>
              <a:rPr lang="en-US" sz="1900" b="1" dirty="0"/>
              <a:t>White Box Testing Techniques include:</a:t>
            </a:r>
            <a:endParaRPr lang="en-US" sz="1900" dirty="0"/>
          </a:p>
          <a:p>
            <a:pPr lvl="0"/>
            <a:r>
              <a:rPr lang="en-US" sz="1900" b="1" dirty="0"/>
              <a:t>Statement Coverage:</a:t>
            </a:r>
            <a:r>
              <a:rPr lang="en-US" sz="1900" dirty="0"/>
              <a:t> Examines all the programming statements.</a:t>
            </a:r>
          </a:p>
          <a:p>
            <a:pPr lvl="0"/>
            <a:r>
              <a:rPr lang="en-US" sz="1900" b="1" dirty="0"/>
              <a:t>Branch Coverage:</a:t>
            </a:r>
            <a:r>
              <a:rPr lang="en-US" sz="1900" dirty="0"/>
              <a:t> Series of running tests to ensure if all the branches are tested.</a:t>
            </a:r>
          </a:p>
          <a:p>
            <a:pPr lvl="0"/>
            <a:r>
              <a:rPr lang="en-US" sz="1900" b="1" dirty="0"/>
              <a:t>Path Coverage: </a:t>
            </a:r>
            <a:r>
              <a:rPr lang="en-US" sz="1900" dirty="0"/>
              <a:t>Tests all the possible paths to cover each statement and branch.</a:t>
            </a:r>
          </a:p>
          <a:p>
            <a:endParaRPr lang="en-US" sz="1000" dirty="0"/>
          </a:p>
        </p:txBody>
      </p:sp>
      <p:pic>
        <p:nvPicPr>
          <p:cNvPr id="1026" name="Picture 2" descr="White-box testing">
            <a:extLst>
              <a:ext uri="{FF2B5EF4-FFF2-40B4-BE49-F238E27FC236}">
                <a16:creationId xmlns:a16="http://schemas.microsoft.com/office/drawing/2014/main" id="{2E1140E1-9EA8-4FBA-BA83-909BF5F603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7" y="3552590"/>
            <a:ext cx="6894236" cy="22765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5D5E55E-04E4-4C1E-9284-0D2051894BD6}"/>
              </a:ext>
            </a:extLst>
          </p:cNvPr>
          <p:cNvSpPr>
            <a:spLocks noGrp="1"/>
          </p:cNvSpPr>
          <p:nvPr>
            <p:ph type="dt" sz="half" idx="10"/>
          </p:nvPr>
        </p:nvSpPr>
        <p:spPr/>
        <p:txBody>
          <a:bodyPr/>
          <a:lstStyle/>
          <a:p>
            <a:fld id="{24F8CCF0-3AA9-410A-8ACD-FDCA0E54178E}" type="datetime1">
              <a:rPr lang="en-US" smtClean="0"/>
              <a:t>7/14/2020</a:t>
            </a:fld>
            <a:endParaRPr lang="en-US"/>
          </a:p>
        </p:txBody>
      </p:sp>
      <p:sp>
        <p:nvSpPr>
          <p:cNvPr id="5" name="Footer Placeholder 4">
            <a:extLst>
              <a:ext uri="{FF2B5EF4-FFF2-40B4-BE49-F238E27FC236}">
                <a16:creationId xmlns:a16="http://schemas.microsoft.com/office/drawing/2014/main" id="{592E0B78-1A6D-4002-A272-292B7183F7C1}"/>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2058AA59-0F36-4D72-A24A-CF403D819CE6}"/>
              </a:ext>
            </a:extLst>
          </p:cNvPr>
          <p:cNvSpPr>
            <a:spLocks noGrp="1"/>
          </p:cNvSpPr>
          <p:nvPr>
            <p:ph type="sldNum" sz="quarter" idx="12"/>
          </p:nvPr>
        </p:nvSpPr>
        <p:spPr/>
        <p:txBody>
          <a:bodyPr/>
          <a:lstStyle/>
          <a:p>
            <a:fld id="{B7061399-47C1-4394-9F25-C01C0947A877}" type="slidenum">
              <a:rPr lang="en-US" smtClean="0"/>
              <a:t>2</a:t>
            </a:fld>
            <a:endParaRPr lang="en-US"/>
          </a:p>
        </p:txBody>
      </p:sp>
    </p:spTree>
    <p:extLst>
      <p:ext uri="{BB962C8B-B14F-4D97-AF65-F5344CB8AC3E}">
        <p14:creationId xmlns:p14="http://schemas.microsoft.com/office/powerpoint/2010/main" val="23385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CB427-5CA5-4346-80D9-FBC4E887500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White Box testing Pros and Cons</a:t>
            </a:r>
          </a:p>
        </p:txBody>
      </p:sp>
      <p:graphicFrame>
        <p:nvGraphicFramePr>
          <p:cNvPr id="4" name="Content Placeholder 3">
            <a:extLst>
              <a:ext uri="{FF2B5EF4-FFF2-40B4-BE49-F238E27FC236}">
                <a16:creationId xmlns:a16="http://schemas.microsoft.com/office/drawing/2014/main" id="{0E777398-3CA7-4FA2-9947-9AA2676B5217}"/>
              </a:ext>
            </a:extLst>
          </p:cNvPr>
          <p:cNvGraphicFramePr>
            <a:graphicFrameLocks noGrp="1"/>
          </p:cNvGraphicFramePr>
          <p:nvPr>
            <p:ph idx="1"/>
            <p:extLst>
              <p:ext uri="{D42A27DB-BD31-4B8C-83A1-F6EECF244321}">
                <p14:modId xmlns:p14="http://schemas.microsoft.com/office/powerpoint/2010/main" val="4133870622"/>
              </p:ext>
            </p:extLst>
          </p:nvPr>
        </p:nvGraphicFramePr>
        <p:xfrm>
          <a:off x="4777316" y="1057256"/>
          <a:ext cx="6780701" cy="4741161"/>
        </p:xfrm>
        <a:graphic>
          <a:graphicData uri="http://schemas.openxmlformats.org/drawingml/2006/table">
            <a:tbl>
              <a:tblPr firstRow="1" bandRow="1"/>
              <a:tblGrid>
                <a:gridCol w="3379788">
                  <a:extLst>
                    <a:ext uri="{9D8B030D-6E8A-4147-A177-3AD203B41FA5}">
                      <a16:colId xmlns:a16="http://schemas.microsoft.com/office/drawing/2014/main" val="521035183"/>
                    </a:ext>
                  </a:extLst>
                </a:gridCol>
                <a:gridCol w="3400913">
                  <a:extLst>
                    <a:ext uri="{9D8B030D-6E8A-4147-A177-3AD203B41FA5}">
                      <a16:colId xmlns:a16="http://schemas.microsoft.com/office/drawing/2014/main" val="3880460237"/>
                    </a:ext>
                  </a:extLst>
                </a:gridCol>
              </a:tblGrid>
              <a:tr h="391764">
                <a:tc>
                  <a:txBody>
                    <a:bodyPr/>
                    <a:lstStyle/>
                    <a:p>
                      <a:pPr algn="ctr" fontAlgn="t"/>
                      <a:r>
                        <a:rPr lang="en-US" sz="1500">
                          <a:effectLst/>
                        </a:rPr>
                        <a:t>Advantages</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Disadvantages</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33635331"/>
                  </a:ext>
                </a:extLst>
              </a:tr>
              <a:tr h="1087349">
                <a:tc>
                  <a:txBody>
                    <a:bodyPr/>
                    <a:lstStyle/>
                    <a:p>
                      <a:pPr fontAlgn="t"/>
                      <a:r>
                        <a:rPr lang="en-US" sz="1500">
                          <a:effectLst/>
                        </a:rPr>
                        <a:t>As the tester has knowledge of the source code, it becomes very easy to find out which type of data can help in testing the application effectively.</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Since a skilled tester is needed to perform white-box testing, the costs are increased.</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4130332"/>
                  </a:ext>
                </a:extLst>
              </a:tr>
              <a:tr h="1319211">
                <a:tc>
                  <a:txBody>
                    <a:bodyPr/>
                    <a:lstStyle/>
                    <a:p>
                      <a:pPr fontAlgn="t"/>
                      <a:r>
                        <a:rPr lang="en-US" sz="1500" dirty="0">
                          <a:effectLst/>
                        </a:rPr>
                        <a:t>It helps in optimizing the code.</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Sometimes it is impossible to investigate every nook and corner to find out hidden errors that may create problems, as many paths will go untested.</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0650642"/>
                  </a:ext>
                </a:extLst>
              </a:tr>
              <a:tr h="1087349">
                <a:tc>
                  <a:txBody>
                    <a:bodyPr/>
                    <a:lstStyle/>
                    <a:p>
                      <a:pPr fontAlgn="t"/>
                      <a:r>
                        <a:rPr lang="en-US" sz="1500">
                          <a:effectLst/>
                        </a:rPr>
                        <a:t>Extra lines of code can be removed which can bring in hidden defects.</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It is difficult to maintain white-box testing, as it requires specialized tools like code analyzers and debugging tools.</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1800050"/>
                  </a:ext>
                </a:extLst>
              </a:tr>
              <a:tr h="855488">
                <a:tc>
                  <a:txBody>
                    <a:bodyPr/>
                    <a:lstStyle/>
                    <a:p>
                      <a:pPr fontAlgn="t"/>
                      <a:r>
                        <a:rPr lang="en-US" sz="1500">
                          <a:effectLst/>
                        </a:rPr>
                        <a:t>Due to the tester's knowledge about the code, maximum coverage is attained during test scenario writing.</a:t>
                      </a:r>
                    </a:p>
                  </a:txBody>
                  <a:tcPr marL="52128" marR="52128" marT="52128" marB="5212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US" sz="1500" dirty="0"/>
                    </a:p>
                  </a:txBody>
                  <a:tcPr marL="78191" marR="78191" marT="39095" marB="39095">
                    <a:lnL w="7620" cap="flat" cmpd="sng" algn="ctr">
                      <a:solidFill>
                        <a:srgbClr val="DDDDDD"/>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287790047"/>
                  </a:ext>
                </a:extLst>
              </a:tr>
            </a:tbl>
          </a:graphicData>
        </a:graphic>
      </p:graphicFrame>
      <p:sp>
        <p:nvSpPr>
          <p:cNvPr id="3" name="Date Placeholder 2">
            <a:extLst>
              <a:ext uri="{FF2B5EF4-FFF2-40B4-BE49-F238E27FC236}">
                <a16:creationId xmlns:a16="http://schemas.microsoft.com/office/drawing/2014/main" id="{4CDD7B07-2A45-483B-B4B4-26F98E8F9D03}"/>
              </a:ext>
            </a:extLst>
          </p:cNvPr>
          <p:cNvSpPr>
            <a:spLocks noGrp="1"/>
          </p:cNvSpPr>
          <p:nvPr>
            <p:ph type="dt" sz="half" idx="10"/>
          </p:nvPr>
        </p:nvSpPr>
        <p:spPr/>
        <p:txBody>
          <a:bodyPr/>
          <a:lstStyle/>
          <a:p>
            <a:fld id="{06A892FB-C768-49D6-B71D-20FFFEF98827}" type="datetime1">
              <a:rPr lang="en-US" smtClean="0"/>
              <a:t>7/14/2020</a:t>
            </a:fld>
            <a:endParaRPr lang="en-US"/>
          </a:p>
        </p:txBody>
      </p:sp>
      <p:sp>
        <p:nvSpPr>
          <p:cNvPr id="5" name="Footer Placeholder 4">
            <a:extLst>
              <a:ext uri="{FF2B5EF4-FFF2-40B4-BE49-F238E27FC236}">
                <a16:creationId xmlns:a16="http://schemas.microsoft.com/office/drawing/2014/main" id="{F423F440-0E7E-4751-BB3B-DC88190E14FA}"/>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9909F99B-3176-485E-9B29-5FD4B6FC9B9A}"/>
              </a:ext>
            </a:extLst>
          </p:cNvPr>
          <p:cNvSpPr>
            <a:spLocks noGrp="1"/>
          </p:cNvSpPr>
          <p:nvPr>
            <p:ph type="sldNum" sz="quarter" idx="12"/>
          </p:nvPr>
        </p:nvSpPr>
        <p:spPr/>
        <p:txBody>
          <a:bodyPr/>
          <a:lstStyle/>
          <a:p>
            <a:fld id="{B7061399-47C1-4394-9F25-C01C0947A877}" type="slidenum">
              <a:rPr lang="en-US" smtClean="0"/>
              <a:t>3</a:t>
            </a:fld>
            <a:endParaRPr lang="en-US"/>
          </a:p>
        </p:txBody>
      </p:sp>
    </p:spTree>
    <p:extLst>
      <p:ext uri="{BB962C8B-B14F-4D97-AF65-F5344CB8AC3E}">
        <p14:creationId xmlns:p14="http://schemas.microsoft.com/office/powerpoint/2010/main" val="172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64580B-B24D-4448-B898-C13F15482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black box testing image">
            <a:extLst>
              <a:ext uri="{FF2B5EF4-FFF2-40B4-BE49-F238E27FC236}">
                <a16:creationId xmlns:a16="http://schemas.microsoft.com/office/drawing/2014/main" id="{FA1149B4-3779-4A0B-89CB-A17A407656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334" y="2314646"/>
            <a:ext cx="4487331" cy="222870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CEBB63E-FF19-493F-9618-BFFB451D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51E7E7-5ADE-4178-82E6-B700C1BF3257}"/>
              </a:ext>
            </a:extLst>
          </p:cNvPr>
          <p:cNvSpPr>
            <a:spLocks noGrp="1"/>
          </p:cNvSpPr>
          <p:nvPr>
            <p:ph type="title"/>
          </p:nvPr>
        </p:nvSpPr>
        <p:spPr>
          <a:xfrm>
            <a:off x="6653047" y="365125"/>
            <a:ext cx="4821197" cy="1109713"/>
          </a:xfrm>
        </p:spPr>
        <p:txBody>
          <a:bodyPr anchor="b">
            <a:normAutofit/>
          </a:bodyPr>
          <a:lstStyle/>
          <a:p>
            <a:r>
              <a:rPr lang="en-US" sz="3200" dirty="0">
                <a:solidFill>
                  <a:srgbClr val="FFFFFF"/>
                </a:solidFill>
              </a:rPr>
              <a:t>What is Black Box testing? </a:t>
            </a:r>
          </a:p>
        </p:txBody>
      </p:sp>
      <p:sp>
        <p:nvSpPr>
          <p:cNvPr id="3" name="Content Placeholder 2">
            <a:extLst>
              <a:ext uri="{FF2B5EF4-FFF2-40B4-BE49-F238E27FC236}">
                <a16:creationId xmlns:a16="http://schemas.microsoft.com/office/drawing/2014/main" id="{0B1D4D9A-8A25-450F-8C34-36D1B8F7525B}"/>
              </a:ext>
            </a:extLst>
          </p:cNvPr>
          <p:cNvSpPr>
            <a:spLocks noGrp="1"/>
          </p:cNvSpPr>
          <p:nvPr>
            <p:ph idx="1"/>
          </p:nvPr>
        </p:nvSpPr>
        <p:spPr>
          <a:xfrm>
            <a:off x="6653048" y="1748790"/>
            <a:ext cx="4821197" cy="4606290"/>
          </a:xfrm>
        </p:spPr>
        <p:txBody>
          <a:bodyPr anchor="t">
            <a:normAutofit/>
          </a:bodyPr>
          <a:lstStyle/>
          <a:p>
            <a:r>
              <a:rPr lang="en-US" sz="1800" dirty="0">
                <a:solidFill>
                  <a:srgbClr val="FFFFFF"/>
                </a:solidFill>
              </a:rPr>
              <a:t>Black Box testing method is used to test the functionality of an application based on the requirement specification. Unlike White Box Testing it does not focus on internal structure/code of the application.</a:t>
            </a:r>
          </a:p>
          <a:p>
            <a:endParaRPr lang="en-US" sz="1800" dirty="0">
              <a:solidFill>
                <a:srgbClr val="FFFFFF"/>
              </a:solidFill>
            </a:endParaRPr>
          </a:p>
          <a:p>
            <a:r>
              <a:rPr lang="en-US" sz="1800" b="1" dirty="0">
                <a:solidFill>
                  <a:srgbClr val="FFFFFF"/>
                </a:solidFill>
              </a:rPr>
              <a:t>Black Box Techniques include:</a:t>
            </a:r>
            <a:endParaRPr lang="en-US" sz="1800" dirty="0">
              <a:solidFill>
                <a:srgbClr val="FFFFFF"/>
              </a:solidFill>
            </a:endParaRPr>
          </a:p>
          <a:p>
            <a:pPr lvl="0"/>
            <a:r>
              <a:rPr lang="en-US" sz="1800" dirty="0">
                <a:solidFill>
                  <a:srgbClr val="FFFFFF"/>
                </a:solidFill>
              </a:rPr>
              <a:t>Boundary Value analysis</a:t>
            </a:r>
          </a:p>
          <a:p>
            <a:pPr lvl="0"/>
            <a:r>
              <a:rPr lang="en-US" sz="1800" dirty="0">
                <a:solidFill>
                  <a:srgbClr val="FFFFFF"/>
                </a:solidFill>
              </a:rPr>
              <a:t>Equivalence Partitioning (Equivalence Class Partitioning)</a:t>
            </a:r>
          </a:p>
          <a:p>
            <a:pPr lvl="0"/>
            <a:r>
              <a:rPr lang="en-US" sz="1800" dirty="0">
                <a:solidFill>
                  <a:srgbClr val="FFFFFF"/>
                </a:solidFill>
              </a:rPr>
              <a:t>Decision Tables</a:t>
            </a:r>
          </a:p>
          <a:p>
            <a:pPr lvl="0"/>
            <a:r>
              <a:rPr lang="en-US" sz="1800" dirty="0">
                <a:solidFill>
                  <a:srgbClr val="FFFFFF"/>
                </a:solidFill>
              </a:rPr>
              <a:t>State Transition</a:t>
            </a:r>
          </a:p>
          <a:p>
            <a:pPr lvl="0"/>
            <a:r>
              <a:rPr lang="en-US" sz="1800" dirty="0">
                <a:solidFill>
                  <a:srgbClr val="FFFFFF"/>
                </a:solidFill>
              </a:rPr>
              <a:t>Error Guessing</a:t>
            </a:r>
          </a:p>
          <a:p>
            <a:pPr marL="0" lvl="0" indent="0">
              <a:buNone/>
            </a:pPr>
            <a:endParaRPr lang="en-US" sz="1800" dirty="0">
              <a:solidFill>
                <a:srgbClr val="FFFFFF"/>
              </a:solidFill>
            </a:endParaRPr>
          </a:p>
          <a:p>
            <a:endParaRPr lang="en-US" sz="1000" dirty="0">
              <a:solidFill>
                <a:srgbClr val="FFFFFF"/>
              </a:solidFill>
            </a:endParaRPr>
          </a:p>
        </p:txBody>
      </p:sp>
      <p:sp>
        <p:nvSpPr>
          <p:cNvPr id="4" name="Date Placeholder 3">
            <a:extLst>
              <a:ext uri="{FF2B5EF4-FFF2-40B4-BE49-F238E27FC236}">
                <a16:creationId xmlns:a16="http://schemas.microsoft.com/office/drawing/2014/main" id="{AA45B3F6-1CEB-48E4-9509-B8C9391F63CE}"/>
              </a:ext>
            </a:extLst>
          </p:cNvPr>
          <p:cNvSpPr>
            <a:spLocks noGrp="1"/>
          </p:cNvSpPr>
          <p:nvPr>
            <p:ph type="dt" sz="half" idx="10"/>
          </p:nvPr>
        </p:nvSpPr>
        <p:spPr/>
        <p:txBody>
          <a:bodyPr/>
          <a:lstStyle/>
          <a:p>
            <a:fld id="{4EF1FE02-5C0D-4642-A4F1-C28437CC2CC4}" type="datetime1">
              <a:rPr lang="en-US" smtClean="0"/>
              <a:t>7/14/2020</a:t>
            </a:fld>
            <a:endParaRPr lang="en-US"/>
          </a:p>
        </p:txBody>
      </p:sp>
      <p:sp>
        <p:nvSpPr>
          <p:cNvPr id="5" name="Footer Placeholder 4">
            <a:extLst>
              <a:ext uri="{FF2B5EF4-FFF2-40B4-BE49-F238E27FC236}">
                <a16:creationId xmlns:a16="http://schemas.microsoft.com/office/drawing/2014/main" id="{1246FB34-2585-4EF2-A763-590261AFDC9F}"/>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E84E7DA1-AFA9-45D2-AB11-B6CAD7B30B70}"/>
              </a:ext>
            </a:extLst>
          </p:cNvPr>
          <p:cNvSpPr>
            <a:spLocks noGrp="1"/>
          </p:cNvSpPr>
          <p:nvPr>
            <p:ph type="sldNum" sz="quarter" idx="12"/>
          </p:nvPr>
        </p:nvSpPr>
        <p:spPr/>
        <p:txBody>
          <a:bodyPr/>
          <a:lstStyle/>
          <a:p>
            <a:fld id="{B7061399-47C1-4394-9F25-C01C0947A877}" type="slidenum">
              <a:rPr lang="en-US" smtClean="0"/>
              <a:t>4</a:t>
            </a:fld>
            <a:endParaRPr lang="en-US"/>
          </a:p>
        </p:txBody>
      </p:sp>
    </p:spTree>
    <p:extLst>
      <p:ext uri="{BB962C8B-B14F-4D97-AF65-F5344CB8AC3E}">
        <p14:creationId xmlns:p14="http://schemas.microsoft.com/office/powerpoint/2010/main" val="35763055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4794F-2976-4FE3-96CE-A4F8584E21E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Black Box testing Pros and Cons</a:t>
            </a:r>
          </a:p>
        </p:txBody>
      </p:sp>
      <p:graphicFrame>
        <p:nvGraphicFramePr>
          <p:cNvPr id="4" name="Content Placeholder 3">
            <a:extLst>
              <a:ext uri="{FF2B5EF4-FFF2-40B4-BE49-F238E27FC236}">
                <a16:creationId xmlns:a16="http://schemas.microsoft.com/office/drawing/2014/main" id="{94332F38-0BF0-4DD2-9501-FD8C7AB71805}"/>
              </a:ext>
            </a:extLst>
          </p:cNvPr>
          <p:cNvGraphicFramePr>
            <a:graphicFrameLocks noGrp="1"/>
          </p:cNvGraphicFramePr>
          <p:nvPr>
            <p:ph idx="1"/>
            <p:extLst>
              <p:ext uri="{D42A27DB-BD31-4B8C-83A1-F6EECF244321}">
                <p14:modId xmlns:p14="http://schemas.microsoft.com/office/powerpoint/2010/main" val="4055384147"/>
              </p:ext>
            </p:extLst>
          </p:nvPr>
        </p:nvGraphicFramePr>
        <p:xfrm>
          <a:off x="4777316" y="1216632"/>
          <a:ext cx="6780701" cy="4422410"/>
        </p:xfrm>
        <a:graphic>
          <a:graphicData uri="http://schemas.openxmlformats.org/drawingml/2006/table">
            <a:tbl>
              <a:tblPr firstRow="1" bandRow="1">
                <a:tableStyleId>{69012ECD-51FC-41F1-AA8D-1B2483CD663E}</a:tableStyleId>
              </a:tblPr>
              <a:tblGrid>
                <a:gridCol w="3377691">
                  <a:extLst>
                    <a:ext uri="{9D8B030D-6E8A-4147-A177-3AD203B41FA5}">
                      <a16:colId xmlns:a16="http://schemas.microsoft.com/office/drawing/2014/main" val="3550540717"/>
                    </a:ext>
                  </a:extLst>
                </a:gridCol>
                <a:gridCol w="3403010">
                  <a:extLst>
                    <a:ext uri="{9D8B030D-6E8A-4147-A177-3AD203B41FA5}">
                      <a16:colId xmlns:a16="http://schemas.microsoft.com/office/drawing/2014/main" val="1494237661"/>
                    </a:ext>
                  </a:extLst>
                </a:gridCol>
              </a:tblGrid>
              <a:tr h="403206">
                <a:tc>
                  <a:txBody>
                    <a:bodyPr/>
                    <a:lstStyle/>
                    <a:p>
                      <a:pPr algn="ctr" fontAlgn="t"/>
                      <a:r>
                        <a:rPr lang="en-US" sz="1600">
                          <a:effectLst/>
                        </a:rPr>
                        <a:t>Advantages</a:t>
                      </a:r>
                    </a:p>
                  </a:txBody>
                  <a:tcPr marL="55032" marR="55032" marT="55032" marB="55032"/>
                </a:tc>
                <a:tc>
                  <a:txBody>
                    <a:bodyPr/>
                    <a:lstStyle/>
                    <a:p>
                      <a:pPr algn="ctr" fontAlgn="t"/>
                      <a:r>
                        <a:rPr lang="en-US" sz="1600">
                          <a:effectLst/>
                        </a:rPr>
                        <a:t>Disadvantages</a:t>
                      </a:r>
                    </a:p>
                  </a:txBody>
                  <a:tcPr marL="55032" marR="55032" marT="55032" marB="55032"/>
                </a:tc>
                <a:extLst>
                  <a:ext uri="{0D108BD9-81ED-4DB2-BD59-A6C34878D82A}">
                    <a16:rowId xmlns:a16="http://schemas.microsoft.com/office/drawing/2014/main" val="78934902"/>
                  </a:ext>
                </a:extLst>
              </a:tr>
              <a:tr h="884482">
                <a:tc>
                  <a:txBody>
                    <a:bodyPr/>
                    <a:lstStyle/>
                    <a:p>
                      <a:pPr fontAlgn="t"/>
                      <a:r>
                        <a:rPr lang="en-US" sz="1600">
                          <a:effectLst/>
                        </a:rPr>
                        <a:t>Well suited and efficient for large code segments.</a:t>
                      </a:r>
                    </a:p>
                  </a:txBody>
                  <a:tcPr marL="55032" marR="55032" marT="55032" marB="55032"/>
                </a:tc>
                <a:tc>
                  <a:txBody>
                    <a:bodyPr/>
                    <a:lstStyle/>
                    <a:p>
                      <a:pPr fontAlgn="t"/>
                      <a:r>
                        <a:rPr lang="en-US" sz="1600" dirty="0">
                          <a:effectLst/>
                        </a:rPr>
                        <a:t>Limited coverage, since only a selected number of test scenarios is performed.</a:t>
                      </a:r>
                    </a:p>
                  </a:txBody>
                  <a:tcPr marL="55032" marR="55032" marT="55032" marB="55032"/>
                </a:tc>
                <a:extLst>
                  <a:ext uri="{0D108BD9-81ED-4DB2-BD59-A6C34878D82A}">
                    <a16:rowId xmlns:a16="http://schemas.microsoft.com/office/drawing/2014/main" val="2359802764"/>
                  </a:ext>
                </a:extLst>
              </a:tr>
              <a:tr h="884482">
                <a:tc>
                  <a:txBody>
                    <a:bodyPr/>
                    <a:lstStyle/>
                    <a:p>
                      <a:pPr fontAlgn="t"/>
                      <a:r>
                        <a:rPr lang="en-US" sz="1600">
                          <a:effectLst/>
                        </a:rPr>
                        <a:t>Code access is not required.</a:t>
                      </a:r>
                    </a:p>
                  </a:txBody>
                  <a:tcPr marL="55032" marR="55032" marT="55032" marB="55032"/>
                </a:tc>
                <a:tc>
                  <a:txBody>
                    <a:bodyPr/>
                    <a:lstStyle/>
                    <a:p>
                      <a:pPr fontAlgn="t"/>
                      <a:r>
                        <a:rPr lang="en-US" sz="1600" dirty="0">
                          <a:effectLst/>
                        </a:rPr>
                        <a:t>Inefficient testing, since the tester only has limited knowledge about an application.</a:t>
                      </a:r>
                    </a:p>
                  </a:txBody>
                  <a:tcPr marL="55032" marR="55032" marT="55032" marB="55032"/>
                </a:tc>
                <a:extLst>
                  <a:ext uri="{0D108BD9-81ED-4DB2-BD59-A6C34878D82A}">
                    <a16:rowId xmlns:a16="http://schemas.microsoft.com/office/drawing/2014/main" val="1748883823"/>
                  </a:ext>
                </a:extLst>
              </a:tr>
              <a:tr h="884482">
                <a:tc>
                  <a:txBody>
                    <a:bodyPr/>
                    <a:lstStyle/>
                    <a:p>
                      <a:pPr fontAlgn="t"/>
                      <a:r>
                        <a:rPr lang="en-US" sz="1600">
                          <a:effectLst/>
                        </a:rPr>
                        <a:t>Clearly separates user's perspective from the developer's perspective through visibly defined roles.</a:t>
                      </a:r>
                    </a:p>
                  </a:txBody>
                  <a:tcPr marL="55032" marR="55032" marT="55032" marB="55032"/>
                </a:tc>
                <a:tc>
                  <a:txBody>
                    <a:bodyPr/>
                    <a:lstStyle/>
                    <a:p>
                      <a:pPr fontAlgn="t"/>
                      <a:r>
                        <a:rPr lang="en-US" sz="1600">
                          <a:effectLst/>
                        </a:rPr>
                        <a:t>Blind coverage, since the tester cannot target specific code segments or errorprone areas.</a:t>
                      </a:r>
                    </a:p>
                  </a:txBody>
                  <a:tcPr marL="55032" marR="55032" marT="55032" marB="55032"/>
                </a:tc>
                <a:extLst>
                  <a:ext uri="{0D108BD9-81ED-4DB2-BD59-A6C34878D82A}">
                    <a16:rowId xmlns:a16="http://schemas.microsoft.com/office/drawing/2014/main" val="2968539799"/>
                  </a:ext>
                </a:extLst>
              </a:tr>
              <a:tr h="1365758">
                <a:tc>
                  <a:txBody>
                    <a:bodyPr/>
                    <a:lstStyle/>
                    <a:p>
                      <a:pPr fontAlgn="t"/>
                      <a:r>
                        <a:rPr lang="en-US" sz="1600">
                          <a:effectLst/>
                        </a:rPr>
                        <a:t>Large numbers of moderately skilled testers can test the application with no knowledge of implementation, programming language, or operating systems.</a:t>
                      </a:r>
                    </a:p>
                  </a:txBody>
                  <a:tcPr marL="55032" marR="55032" marT="55032" marB="55032"/>
                </a:tc>
                <a:tc>
                  <a:txBody>
                    <a:bodyPr/>
                    <a:lstStyle/>
                    <a:p>
                      <a:pPr fontAlgn="t"/>
                      <a:r>
                        <a:rPr lang="en-US" sz="1600" dirty="0">
                          <a:effectLst/>
                        </a:rPr>
                        <a:t>The test cases are difficult to design.</a:t>
                      </a:r>
                    </a:p>
                  </a:txBody>
                  <a:tcPr marL="55032" marR="55032" marT="55032" marB="55032"/>
                </a:tc>
                <a:extLst>
                  <a:ext uri="{0D108BD9-81ED-4DB2-BD59-A6C34878D82A}">
                    <a16:rowId xmlns:a16="http://schemas.microsoft.com/office/drawing/2014/main" val="2161067028"/>
                  </a:ext>
                </a:extLst>
              </a:tr>
            </a:tbl>
          </a:graphicData>
        </a:graphic>
      </p:graphicFrame>
      <p:sp>
        <p:nvSpPr>
          <p:cNvPr id="3" name="Date Placeholder 2">
            <a:extLst>
              <a:ext uri="{FF2B5EF4-FFF2-40B4-BE49-F238E27FC236}">
                <a16:creationId xmlns:a16="http://schemas.microsoft.com/office/drawing/2014/main" id="{A38095FB-29CD-40B3-A6BF-275966728265}"/>
              </a:ext>
            </a:extLst>
          </p:cNvPr>
          <p:cNvSpPr>
            <a:spLocks noGrp="1"/>
          </p:cNvSpPr>
          <p:nvPr>
            <p:ph type="dt" sz="half" idx="10"/>
          </p:nvPr>
        </p:nvSpPr>
        <p:spPr/>
        <p:txBody>
          <a:bodyPr/>
          <a:lstStyle/>
          <a:p>
            <a:fld id="{D646DF95-5E23-4190-B6AE-72FC5D5D5A57}" type="datetime1">
              <a:rPr lang="en-US" smtClean="0"/>
              <a:t>7/14/2020</a:t>
            </a:fld>
            <a:endParaRPr lang="en-US"/>
          </a:p>
        </p:txBody>
      </p:sp>
      <p:sp>
        <p:nvSpPr>
          <p:cNvPr id="5" name="Footer Placeholder 4">
            <a:extLst>
              <a:ext uri="{FF2B5EF4-FFF2-40B4-BE49-F238E27FC236}">
                <a16:creationId xmlns:a16="http://schemas.microsoft.com/office/drawing/2014/main" id="{5433B5C3-9B14-456B-9DA5-96A22D7003AA}"/>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5C8EA190-6AC7-4F9E-96F5-7960A2916770}"/>
              </a:ext>
            </a:extLst>
          </p:cNvPr>
          <p:cNvSpPr>
            <a:spLocks noGrp="1"/>
          </p:cNvSpPr>
          <p:nvPr>
            <p:ph type="sldNum" sz="quarter" idx="12"/>
          </p:nvPr>
        </p:nvSpPr>
        <p:spPr/>
        <p:txBody>
          <a:bodyPr/>
          <a:lstStyle/>
          <a:p>
            <a:fld id="{B7061399-47C1-4394-9F25-C01C0947A877}" type="slidenum">
              <a:rPr lang="en-US" smtClean="0"/>
              <a:t>5</a:t>
            </a:fld>
            <a:endParaRPr lang="en-US"/>
          </a:p>
        </p:txBody>
      </p:sp>
    </p:spTree>
    <p:extLst>
      <p:ext uri="{BB962C8B-B14F-4D97-AF65-F5344CB8AC3E}">
        <p14:creationId xmlns:p14="http://schemas.microsoft.com/office/powerpoint/2010/main" val="247143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D0D06-CB33-412F-90CC-53371435226A}"/>
              </a:ext>
            </a:extLst>
          </p:cNvPr>
          <p:cNvSpPr>
            <a:spLocks noGrp="1"/>
          </p:cNvSpPr>
          <p:nvPr>
            <p:ph type="title"/>
          </p:nvPr>
        </p:nvSpPr>
        <p:spPr>
          <a:xfrm>
            <a:off x="1171074" y="1396686"/>
            <a:ext cx="3240506" cy="4064628"/>
          </a:xfrm>
        </p:spPr>
        <p:txBody>
          <a:bodyPr>
            <a:normAutofit/>
          </a:bodyPr>
          <a:lstStyle/>
          <a:p>
            <a:r>
              <a:rPr lang="en-US">
                <a:solidFill>
                  <a:srgbClr val="FFFFFF"/>
                </a:solidFill>
              </a:rPr>
              <a:t>Grey Box Testing: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3657D3-8D79-45BD-A3B8-95E4C8C0EADC}"/>
              </a:ext>
            </a:extLst>
          </p:cNvPr>
          <p:cNvSpPr>
            <a:spLocks noGrp="1"/>
          </p:cNvSpPr>
          <p:nvPr>
            <p:ph idx="1"/>
          </p:nvPr>
        </p:nvSpPr>
        <p:spPr>
          <a:xfrm>
            <a:off x="5370153" y="1526033"/>
            <a:ext cx="5536397" cy="3935281"/>
          </a:xfrm>
        </p:spPr>
        <p:txBody>
          <a:bodyPr>
            <a:normAutofit/>
          </a:bodyPr>
          <a:lstStyle/>
          <a:p>
            <a:r>
              <a:rPr lang="en-US" dirty="0"/>
              <a:t>This method of testing is performed with less information about the internal structure of an application. Generally, this is performed like Black Box Testing only but for some critical areas of application, White Box Testing is used.</a:t>
            </a:r>
          </a:p>
        </p:txBody>
      </p:sp>
      <p:sp>
        <p:nvSpPr>
          <p:cNvPr id="4" name="Date Placeholder 3">
            <a:extLst>
              <a:ext uri="{FF2B5EF4-FFF2-40B4-BE49-F238E27FC236}">
                <a16:creationId xmlns:a16="http://schemas.microsoft.com/office/drawing/2014/main" id="{98DEFE4D-FEB1-432B-B9AF-5CD374C7EE97}"/>
              </a:ext>
            </a:extLst>
          </p:cNvPr>
          <p:cNvSpPr>
            <a:spLocks noGrp="1"/>
          </p:cNvSpPr>
          <p:nvPr>
            <p:ph type="dt" sz="half" idx="10"/>
          </p:nvPr>
        </p:nvSpPr>
        <p:spPr/>
        <p:txBody>
          <a:bodyPr/>
          <a:lstStyle/>
          <a:p>
            <a:fld id="{723BBD59-9E1D-471C-9D0D-711EFB79EDCB}" type="datetime1">
              <a:rPr lang="en-US" smtClean="0"/>
              <a:t>7/14/2020</a:t>
            </a:fld>
            <a:endParaRPr lang="en-US"/>
          </a:p>
        </p:txBody>
      </p:sp>
      <p:sp>
        <p:nvSpPr>
          <p:cNvPr id="5" name="Footer Placeholder 4">
            <a:extLst>
              <a:ext uri="{FF2B5EF4-FFF2-40B4-BE49-F238E27FC236}">
                <a16:creationId xmlns:a16="http://schemas.microsoft.com/office/drawing/2014/main" id="{11E561E9-C9B7-4EBD-AAD6-48885FCDB52A}"/>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022CE161-2ABB-40A1-AC24-1DA2D07B9498}"/>
              </a:ext>
            </a:extLst>
          </p:cNvPr>
          <p:cNvSpPr>
            <a:spLocks noGrp="1"/>
          </p:cNvSpPr>
          <p:nvPr>
            <p:ph type="sldNum" sz="quarter" idx="12"/>
          </p:nvPr>
        </p:nvSpPr>
        <p:spPr/>
        <p:txBody>
          <a:bodyPr/>
          <a:lstStyle/>
          <a:p>
            <a:fld id="{B7061399-47C1-4394-9F25-C01C0947A877}" type="slidenum">
              <a:rPr lang="en-US" smtClean="0"/>
              <a:t>6</a:t>
            </a:fld>
            <a:endParaRPr lang="en-US"/>
          </a:p>
        </p:txBody>
      </p:sp>
    </p:spTree>
    <p:extLst>
      <p:ext uri="{BB962C8B-B14F-4D97-AF65-F5344CB8AC3E}">
        <p14:creationId xmlns:p14="http://schemas.microsoft.com/office/powerpoint/2010/main" val="363680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C2E0E1-C7D8-4BE4-B90A-F16F714DF96A}"/>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kern="1200" dirty="0">
                <a:solidFill>
                  <a:schemeClr val="tx1"/>
                </a:solidFill>
                <a:latin typeface="+mj-lt"/>
                <a:ea typeface="+mj-ea"/>
                <a:cs typeface="+mj-cs"/>
              </a:rPr>
              <a:t>Grey Box testing Pros and Cons</a:t>
            </a:r>
          </a:p>
        </p:txBody>
      </p:sp>
      <p:sp>
        <p:nvSpPr>
          <p:cNvPr id="13" name="Rectangle 12">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19B326F2-BDD1-4C41-A49C-50AAA8904758}"/>
              </a:ext>
            </a:extLst>
          </p:cNvPr>
          <p:cNvGraphicFramePr>
            <a:graphicFrameLocks noGrp="1"/>
          </p:cNvGraphicFramePr>
          <p:nvPr>
            <p:ph idx="1"/>
            <p:extLst>
              <p:ext uri="{D42A27DB-BD31-4B8C-83A1-F6EECF244321}">
                <p14:modId xmlns:p14="http://schemas.microsoft.com/office/powerpoint/2010/main" val="3736678675"/>
              </p:ext>
            </p:extLst>
          </p:nvPr>
        </p:nvGraphicFramePr>
        <p:xfrm>
          <a:off x="6417733" y="891223"/>
          <a:ext cx="5169283" cy="5103804"/>
        </p:xfrm>
        <a:graphic>
          <a:graphicData uri="http://schemas.openxmlformats.org/drawingml/2006/table">
            <a:tbl>
              <a:tblPr/>
              <a:tblGrid>
                <a:gridCol w="2819463">
                  <a:extLst>
                    <a:ext uri="{9D8B030D-6E8A-4147-A177-3AD203B41FA5}">
                      <a16:colId xmlns:a16="http://schemas.microsoft.com/office/drawing/2014/main" val="3519149918"/>
                    </a:ext>
                  </a:extLst>
                </a:gridCol>
                <a:gridCol w="2349820">
                  <a:extLst>
                    <a:ext uri="{9D8B030D-6E8A-4147-A177-3AD203B41FA5}">
                      <a16:colId xmlns:a16="http://schemas.microsoft.com/office/drawing/2014/main" val="2872425595"/>
                    </a:ext>
                  </a:extLst>
                </a:gridCol>
              </a:tblGrid>
              <a:tr h="350634">
                <a:tc>
                  <a:txBody>
                    <a:bodyPr/>
                    <a:lstStyle/>
                    <a:p>
                      <a:pPr algn="ctr" fontAlgn="t">
                        <a:spcBef>
                          <a:spcPts val="0"/>
                        </a:spcBef>
                        <a:spcAft>
                          <a:spcPts val="0"/>
                        </a:spcAft>
                      </a:pPr>
                      <a:r>
                        <a:rPr lang="en-US" sz="1500" b="0" i="0" u="none" strike="noStrike">
                          <a:effectLst/>
                          <a:latin typeface="Arial" panose="020B0604020202020204" pitchFamily="34" charset="0"/>
                        </a:rPr>
                        <a:t>Advantages</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spcBef>
                          <a:spcPts val="0"/>
                        </a:spcBef>
                        <a:spcAft>
                          <a:spcPts val="0"/>
                        </a:spcAft>
                      </a:pPr>
                      <a:r>
                        <a:rPr lang="en-US" sz="1500" b="0" i="0" u="none" strike="noStrike">
                          <a:effectLst/>
                          <a:latin typeface="Arial" panose="020B0604020202020204" pitchFamily="34" charset="0"/>
                        </a:rPr>
                        <a:t>Disadvantages</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01943556"/>
                  </a:ext>
                </a:extLst>
              </a:tr>
              <a:tr h="1239563">
                <a:tc>
                  <a:txBody>
                    <a:bodyPr/>
                    <a:lstStyle/>
                    <a:p>
                      <a:pPr algn="l" fontAlgn="t">
                        <a:spcBef>
                          <a:spcPts val="0"/>
                        </a:spcBef>
                        <a:spcAft>
                          <a:spcPts val="0"/>
                        </a:spcAft>
                      </a:pPr>
                      <a:r>
                        <a:rPr lang="en-US" sz="1500" b="0" i="0" u="none" strike="noStrike">
                          <a:effectLst/>
                          <a:latin typeface="Arial" panose="020B0604020202020204" pitchFamily="34" charset="0"/>
                        </a:rPr>
                        <a:t>Offers combined benefits of black-box and white-box testing wherever possible.</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Since the access to source code is not available, the ability to go over the code and test coverage is limited.</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5675539"/>
                  </a:ext>
                </a:extLst>
              </a:tr>
              <a:tr h="1017331">
                <a:tc>
                  <a:txBody>
                    <a:bodyPr/>
                    <a:lstStyle/>
                    <a:p>
                      <a:pPr algn="l" fontAlgn="t">
                        <a:spcBef>
                          <a:spcPts val="0"/>
                        </a:spcBef>
                        <a:spcAft>
                          <a:spcPts val="0"/>
                        </a:spcAft>
                      </a:pPr>
                      <a:r>
                        <a:rPr lang="en-US" sz="1500" b="0" i="0" u="none" strike="noStrike" dirty="0">
                          <a:effectLst/>
                          <a:latin typeface="Arial" panose="020B0604020202020204" pitchFamily="34" charset="0"/>
                        </a:rPr>
                        <a:t>Grey box testers don't rely on the source code; instead, they rely on interface definition and functional specifications.</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The tests can be redundant if the software designer has already run a test case.</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0191407"/>
                  </a:ext>
                </a:extLst>
              </a:tr>
              <a:tr h="1684028">
                <a:tc>
                  <a:txBody>
                    <a:bodyPr/>
                    <a:lstStyle/>
                    <a:p>
                      <a:pPr algn="l" fontAlgn="t">
                        <a:spcBef>
                          <a:spcPts val="0"/>
                        </a:spcBef>
                        <a:spcAft>
                          <a:spcPts val="0"/>
                        </a:spcAft>
                      </a:pPr>
                      <a:r>
                        <a:rPr lang="en-US" sz="1500" b="0" i="0" u="none" strike="noStrike">
                          <a:effectLst/>
                          <a:latin typeface="Arial" panose="020B0604020202020204" pitchFamily="34" charset="0"/>
                        </a:rPr>
                        <a:t>Based on the limited information available, a grey-box tester can design excellent test scenarios especially around communication protocols and data type handling.</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500" b="0" i="0" u="none" strike="noStrike">
                          <a:effectLst/>
                          <a:latin typeface="Arial" panose="020B0604020202020204" pitchFamily="34" charset="0"/>
                        </a:rPr>
                        <a:t>Testing every possible input stream is unrealistic because it would take an unreasonable amount of time; therefore, many program paths will go untested.</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3417922"/>
                  </a:ext>
                </a:extLst>
              </a:tr>
              <a:tr h="795099">
                <a:tc>
                  <a:txBody>
                    <a:bodyPr/>
                    <a:lstStyle/>
                    <a:p>
                      <a:pPr algn="l" fontAlgn="t">
                        <a:spcBef>
                          <a:spcPts val="0"/>
                        </a:spcBef>
                        <a:spcAft>
                          <a:spcPts val="0"/>
                        </a:spcAft>
                      </a:pPr>
                      <a:r>
                        <a:rPr lang="en-US" sz="1500" b="0" i="0" u="none" strike="noStrike">
                          <a:effectLst/>
                          <a:latin typeface="Arial" panose="020B0604020202020204" pitchFamily="34" charset="0"/>
                        </a:rPr>
                        <a:t>The test is done from the point of view of the user and not the designer.</a:t>
                      </a:r>
                    </a:p>
                  </a:txBody>
                  <a:tcPr marL="49385" marR="49385" marT="49385" marB="493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endParaRPr lang="en-US" sz="1500" b="0" i="0" u="none" strike="noStrike" dirty="0">
                        <a:effectLst/>
                        <a:latin typeface="Arial" panose="020B0604020202020204" pitchFamily="34" charset="0"/>
                      </a:endParaRPr>
                    </a:p>
                  </a:txBody>
                  <a:tcPr marL="74077" marR="74077" marT="37039" marB="37039">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2516016323"/>
                  </a:ext>
                </a:extLst>
              </a:tr>
            </a:tbl>
          </a:graphicData>
        </a:graphic>
      </p:graphicFrame>
      <p:sp>
        <p:nvSpPr>
          <p:cNvPr id="3" name="Date Placeholder 2">
            <a:extLst>
              <a:ext uri="{FF2B5EF4-FFF2-40B4-BE49-F238E27FC236}">
                <a16:creationId xmlns:a16="http://schemas.microsoft.com/office/drawing/2014/main" id="{81B0AEA7-6975-4F0F-AB1D-E110ED5C6A3F}"/>
              </a:ext>
            </a:extLst>
          </p:cNvPr>
          <p:cNvSpPr>
            <a:spLocks noGrp="1"/>
          </p:cNvSpPr>
          <p:nvPr>
            <p:ph type="dt" sz="half" idx="10"/>
          </p:nvPr>
        </p:nvSpPr>
        <p:spPr/>
        <p:txBody>
          <a:bodyPr/>
          <a:lstStyle/>
          <a:p>
            <a:fld id="{366AA9E5-C478-4A03-83DD-8B684DDF7295}" type="datetime1">
              <a:rPr lang="en-US" smtClean="0"/>
              <a:t>7/14/2020</a:t>
            </a:fld>
            <a:endParaRPr lang="en-US"/>
          </a:p>
        </p:txBody>
      </p:sp>
      <p:sp>
        <p:nvSpPr>
          <p:cNvPr id="5" name="Footer Placeholder 4">
            <a:extLst>
              <a:ext uri="{FF2B5EF4-FFF2-40B4-BE49-F238E27FC236}">
                <a16:creationId xmlns:a16="http://schemas.microsoft.com/office/drawing/2014/main" id="{7B33E603-A927-4C00-8613-9AAC6533F831}"/>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E444A995-5740-47DF-AEB0-850B98688329}"/>
              </a:ext>
            </a:extLst>
          </p:cNvPr>
          <p:cNvSpPr>
            <a:spLocks noGrp="1"/>
          </p:cNvSpPr>
          <p:nvPr>
            <p:ph type="sldNum" sz="quarter" idx="12"/>
          </p:nvPr>
        </p:nvSpPr>
        <p:spPr/>
        <p:txBody>
          <a:bodyPr/>
          <a:lstStyle/>
          <a:p>
            <a:fld id="{B7061399-47C1-4394-9F25-C01C0947A877}" type="slidenum">
              <a:rPr lang="en-US" smtClean="0"/>
              <a:t>7</a:t>
            </a:fld>
            <a:endParaRPr lang="en-US"/>
          </a:p>
        </p:txBody>
      </p:sp>
    </p:spTree>
    <p:extLst>
      <p:ext uri="{BB962C8B-B14F-4D97-AF65-F5344CB8AC3E}">
        <p14:creationId xmlns:p14="http://schemas.microsoft.com/office/powerpoint/2010/main" val="28744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0CF0-7CB2-41FC-9BE2-C29AF7E3E4D7}"/>
              </a:ext>
            </a:extLst>
          </p:cNvPr>
          <p:cNvSpPr>
            <a:spLocks noGrp="1"/>
          </p:cNvSpPr>
          <p:nvPr>
            <p:ph type="title"/>
          </p:nvPr>
        </p:nvSpPr>
        <p:spPr>
          <a:xfrm>
            <a:off x="838200" y="365125"/>
            <a:ext cx="10515600" cy="1325563"/>
          </a:xfrm>
        </p:spPr>
        <p:txBody>
          <a:bodyPr>
            <a:normAutofit/>
          </a:bodyPr>
          <a:lstStyle/>
          <a:p>
            <a:r>
              <a:rPr lang="en-US" dirty="0"/>
              <a:t>Boundary Value Analysis technique</a:t>
            </a:r>
          </a:p>
        </p:txBody>
      </p:sp>
      <p:pic>
        <p:nvPicPr>
          <p:cNvPr id="10" name="Content Placeholder 9">
            <a:extLst>
              <a:ext uri="{FF2B5EF4-FFF2-40B4-BE49-F238E27FC236}">
                <a16:creationId xmlns:a16="http://schemas.microsoft.com/office/drawing/2014/main" id="{717BABA8-007B-4E44-BA94-78D5DDC732F7}"/>
              </a:ext>
            </a:extLst>
          </p:cNvPr>
          <p:cNvPicPr>
            <a:picLocks/>
          </p:cNvPicPr>
          <p:nvPr/>
        </p:nvPicPr>
        <p:blipFill rotWithShape="1">
          <a:blip r:embed="rId2">
            <a:extLst>
              <a:ext uri="{28A0092B-C50C-407E-A947-70E740481C1C}">
                <a14:useLocalDpi xmlns:a14="http://schemas.microsoft.com/office/drawing/2010/main" val="0"/>
              </a:ext>
            </a:extLst>
          </a:blip>
          <a:srcRect l="20387" r="19992" b="2"/>
          <a:stretch/>
        </p:blipFill>
        <p:spPr bwMode="auto">
          <a:xfrm>
            <a:off x="838200" y="1904281"/>
            <a:ext cx="6233160" cy="4272681"/>
          </a:xfrm>
          <a:prstGeom prst="rect">
            <a:avLst/>
          </a:prstGeom>
          <a:noFill/>
        </p:spPr>
      </p:pic>
      <p:sp>
        <p:nvSpPr>
          <p:cNvPr id="14" name="Content Placeholder 13">
            <a:extLst>
              <a:ext uri="{FF2B5EF4-FFF2-40B4-BE49-F238E27FC236}">
                <a16:creationId xmlns:a16="http://schemas.microsoft.com/office/drawing/2014/main" id="{E5169A3F-1501-49A0-8944-62F4B9B90A8E}"/>
              </a:ext>
            </a:extLst>
          </p:cNvPr>
          <p:cNvSpPr>
            <a:spLocks noGrp="1"/>
          </p:cNvSpPr>
          <p:nvPr>
            <p:ph idx="1"/>
          </p:nvPr>
        </p:nvSpPr>
        <p:spPr>
          <a:xfrm>
            <a:off x="7552944" y="1825625"/>
            <a:ext cx="3800856" cy="4351338"/>
          </a:xfrm>
        </p:spPr>
        <p:txBody>
          <a:bodyPr>
            <a:normAutofit fontScale="92500" lnSpcReduction="10000"/>
          </a:bodyPr>
          <a:lstStyle/>
          <a:p>
            <a:r>
              <a:rPr lang="en-US" sz="2400" dirty="0"/>
              <a:t>It is one among the useful and critical Black box testing technique that helps in equivalence partitioning. BVA helps in testing any software having a boundary or extreme values.</a:t>
            </a:r>
          </a:p>
          <a:p>
            <a:r>
              <a:rPr lang="en-US" sz="2400" dirty="0"/>
              <a:t>This technique can identify the flaws of the limits of the input values rather than focusing on the range of input value. Boundary Value Analysis also deals with edge or extreme output values.</a:t>
            </a:r>
          </a:p>
          <a:p>
            <a:endParaRPr lang="en-US" sz="2000" dirty="0"/>
          </a:p>
        </p:txBody>
      </p:sp>
      <p:sp>
        <p:nvSpPr>
          <p:cNvPr id="3" name="Date Placeholder 2">
            <a:extLst>
              <a:ext uri="{FF2B5EF4-FFF2-40B4-BE49-F238E27FC236}">
                <a16:creationId xmlns:a16="http://schemas.microsoft.com/office/drawing/2014/main" id="{DF77F107-E4D8-4141-A1F9-20220DD8075F}"/>
              </a:ext>
            </a:extLst>
          </p:cNvPr>
          <p:cNvSpPr>
            <a:spLocks noGrp="1"/>
          </p:cNvSpPr>
          <p:nvPr>
            <p:ph type="dt" sz="half" idx="10"/>
          </p:nvPr>
        </p:nvSpPr>
        <p:spPr/>
        <p:txBody>
          <a:bodyPr/>
          <a:lstStyle/>
          <a:p>
            <a:fld id="{4FAA0036-9301-4C57-AE2F-1A053A337489}" type="datetime1">
              <a:rPr lang="en-US" smtClean="0"/>
              <a:t>7/14/2020</a:t>
            </a:fld>
            <a:endParaRPr lang="en-US"/>
          </a:p>
        </p:txBody>
      </p:sp>
      <p:sp>
        <p:nvSpPr>
          <p:cNvPr id="4" name="Footer Placeholder 3">
            <a:extLst>
              <a:ext uri="{FF2B5EF4-FFF2-40B4-BE49-F238E27FC236}">
                <a16:creationId xmlns:a16="http://schemas.microsoft.com/office/drawing/2014/main" id="{12F2FADB-8AA7-492F-B315-4AE8EE10B8F8}"/>
              </a:ext>
            </a:extLst>
          </p:cNvPr>
          <p:cNvSpPr>
            <a:spLocks noGrp="1"/>
          </p:cNvSpPr>
          <p:nvPr>
            <p:ph type="ftr" sz="quarter" idx="11"/>
          </p:nvPr>
        </p:nvSpPr>
        <p:spPr/>
        <p:txBody>
          <a:bodyPr/>
          <a:lstStyle/>
          <a:p>
            <a:r>
              <a:rPr lang="en-US"/>
              <a:t>Software Testing Methodologies</a:t>
            </a:r>
          </a:p>
        </p:txBody>
      </p:sp>
      <p:sp>
        <p:nvSpPr>
          <p:cNvPr id="5" name="Slide Number Placeholder 4">
            <a:extLst>
              <a:ext uri="{FF2B5EF4-FFF2-40B4-BE49-F238E27FC236}">
                <a16:creationId xmlns:a16="http://schemas.microsoft.com/office/drawing/2014/main" id="{5C6AC3EB-BEA1-44DD-BB6D-475E449705B0}"/>
              </a:ext>
            </a:extLst>
          </p:cNvPr>
          <p:cNvSpPr>
            <a:spLocks noGrp="1"/>
          </p:cNvSpPr>
          <p:nvPr>
            <p:ph type="sldNum" sz="quarter" idx="12"/>
          </p:nvPr>
        </p:nvSpPr>
        <p:spPr/>
        <p:txBody>
          <a:bodyPr/>
          <a:lstStyle/>
          <a:p>
            <a:fld id="{B7061399-47C1-4394-9F25-C01C0947A877}" type="slidenum">
              <a:rPr lang="en-US" smtClean="0"/>
              <a:t>8</a:t>
            </a:fld>
            <a:endParaRPr lang="en-US"/>
          </a:p>
        </p:txBody>
      </p:sp>
    </p:spTree>
    <p:extLst>
      <p:ext uri="{BB962C8B-B14F-4D97-AF65-F5344CB8AC3E}">
        <p14:creationId xmlns:p14="http://schemas.microsoft.com/office/powerpoint/2010/main" val="401716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D54B1-B076-4240-9E85-6CFBC1DD9D06}"/>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Equivalence Partitioning technique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E6A93C2-787E-4F55-8E2E-EE8E7816A08D}"/>
              </a:ext>
            </a:extLst>
          </p:cNvPr>
          <p:cNvSpPr>
            <a:spLocks noGrp="1"/>
          </p:cNvSpPr>
          <p:nvPr>
            <p:ph idx="1"/>
          </p:nvPr>
        </p:nvSpPr>
        <p:spPr>
          <a:xfrm>
            <a:off x="5189918" y="591009"/>
            <a:ext cx="6163882" cy="5957275"/>
          </a:xfrm>
        </p:spPr>
        <p:txBody>
          <a:bodyPr anchor="t">
            <a:noAutofit/>
          </a:bodyPr>
          <a:lstStyle/>
          <a:p>
            <a:r>
              <a:rPr lang="en-US" sz="1400" dirty="0"/>
              <a:t>Equivalent Class Partitioning allows you to divide set of test condition into a partition which should be considered the same. This software testing method divides the input domain of a program into classes of data from which test cases should be designed.</a:t>
            </a:r>
          </a:p>
          <a:p>
            <a:r>
              <a:rPr lang="en-US" sz="1400" dirty="0"/>
              <a:t>The concept behind this technique is that test case of a representative value of each class is equal to a test of any other value of the same class. It allows you to Identify valid as well as invalid equivalence classes.</a:t>
            </a:r>
          </a:p>
          <a:p>
            <a:r>
              <a:rPr lang="en-US" sz="1400" dirty="0"/>
              <a:t>Example:</a:t>
            </a:r>
          </a:p>
          <a:p>
            <a:r>
              <a:rPr lang="en-US" sz="1400" dirty="0"/>
              <a:t>Input conditions are valid between</a:t>
            </a:r>
          </a:p>
          <a:p>
            <a:r>
              <a:rPr lang="en-US" sz="1400" dirty="0"/>
              <a:t> 1 to 1000</a:t>
            </a:r>
          </a:p>
          <a:p>
            <a:r>
              <a:rPr lang="en-US" sz="1400" dirty="0"/>
              <a:t>Hence there are five equivalence classes</a:t>
            </a:r>
          </a:p>
          <a:p>
            <a:endParaRPr lang="en-US" sz="1400" dirty="0"/>
          </a:p>
          <a:p>
            <a:r>
              <a:rPr lang="en-US" sz="1400" dirty="0"/>
              <a:t>1 to 9 - Units</a:t>
            </a:r>
          </a:p>
          <a:p>
            <a:r>
              <a:rPr lang="en-US" sz="1400" dirty="0"/>
              <a:t>10 to 99 - Tens</a:t>
            </a:r>
          </a:p>
          <a:p>
            <a:r>
              <a:rPr lang="en-US" sz="1400" dirty="0"/>
              <a:t>100 to 999 – Hundreds</a:t>
            </a:r>
          </a:p>
          <a:p>
            <a:r>
              <a:rPr lang="en-US" sz="1400" dirty="0"/>
              <a:t>1000 to 9999 - Thousands</a:t>
            </a:r>
          </a:p>
          <a:p>
            <a:r>
              <a:rPr lang="en-US" sz="1400" dirty="0"/>
              <a:t>You select values from each class, i.e.,</a:t>
            </a:r>
          </a:p>
          <a:p>
            <a:r>
              <a:rPr lang="en-US" sz="1400" dirty="0"/>
              <a:t>1 to 9 single value</a:t>
            </a:r>
          </a:p>
          <a:p>
            <a:r>
              <a:rPr lang="en-US" sz="1400" dirty="0"/>
              <a:t>10 to 99 single value</a:t>
            </a:r>
          </a:p>
          <a:p>
            <a:r>
              <a:rPr lang="en-US" sz="1400" dirty="0"/>
              <a:t>100 to 999 single value </a:t>
            </a:r>
          </a:p>
          <a:p>
            <a:r>
              <a:rPr lang="en-US" sz="1400" dirty="0"/>
              <a:t>1000 to 9999 invalid we can select only 1000</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D4067F8B-1AAF-488C-A805-F844E9BDD8F5}"/>
              </a:ext>
            </a:extLst>
          </p:cNvPr>
          <p:cNvSpPr>
            <a:spLocks noGrp="1"/>
          </p:cNvSpPr>
          <p:nvPr>
            <p:ph type="dt" sz="half" idx="10"/>
          </p:nvPr>
        </p:nvSpPr>
        <p:spPr/>
        <p:txBody>
          <a:bodyPr/>
          <a:lstStyle/>
          <a:p>
            <a:fld id="{8858F20D-95AD-4BD8-8E24-3D1A399336C6}" type="datetime1">
              <a:rPr lang="en-US" smtClean="0"/>
              <a:t>7/14/2020</a:t>
            </a:fld>
            <a:endParaRPr lang="en-US"/>
          </a:p>
        </p:txBody>
      </p:sp>
      <p:sp>
        <p:nvSpPr>
          <p:cNvPr id="5" name="Footer Placeholder 4">
            <a:extLst>
              <a:ext uri="{FF2B5EF4-FFF2-40B4-BE49-F238E27FC236}">
                <a16:creationId xmlns:a16="http://schemas.microsoft.com/office/drawing/2014/main" id="{3631EE34-335E-4569-B12A-72FDFB6FA288}"/>
              </a:ext>
            </a:extLst>
          </p:cNvPr>
          <p:cNvSpPr>
            <a:spLocks noGrp="1"/>
          </p:cNvSpPr>
          <p:nvPr>
            <p:ph type="ftr" sz="quarter" idx="11"/>
          </p:nvPr>
        </p:nvSpPr>
        <p:spPr/>
        <p:txBody>
          <a:bodyPr/>
          <a:lstStyle/>
          <a:p>
            <a:r>
              <a:rPr lang="en-US"/>
              <a:t>Software Testing Methodologies</a:t>
            </a:r>
          </a:p>
        </p:txBody>
      </p:sp>
      <p:sp>
        <p:nvSpPr>
          <p:cNvPr id="6" name="Slide Number Placeholder 5">
            <a:extLst>
              <a:ext uri="{FF2B5EF4-FFF2-40B4-BE49-F238E27FC236}">
                <a16:creationId xmlns:a16="http://schemas.microsoft.com/office/drawing/2014/main" id="{F10A3833-A453-4038-887B-C2C114DB6445}"/>
              </a:ext>
            </a:extLst>
          </p:cNvPr>
          <p:cNvSpPr>
            <a:spLocks noGrp="1"/>
          </p:cNvSpPr>
          <p:nvPr>
            <p:ph type="sldNum" sz="quarter" idx="12"/>
          </p:nvPr>
        </p:nvSpPr>
        <p:spPr/>
        <p:txBody>
          <a:bodyPr/>
          <a:lstStyle/>
          <a:p>
            <a:fld id="{B7061399-47C1-4394-9F25-C01C0947A877}" type="slidenum">
              <a:rPr lang="en-US" smtClean="0"/>
              <a:t>9</a:t>
            </a:fld>
            <a:endParaRPr lang="en-US"/>
          </a:p>
        </p:txBody>
      </p:sp>
    </p:spTree>
    <p:extLst>
      <p:ext uri="{BB962C8B-B14F-4D97-AF65-F5344CB8AC3E}">
        <p14:creationId xmlns:p14="http://schemas.microsoft.com/office/powerpoint/2010/main" val="60317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Widescreen</PresentationFormat>
  <Paragraphs>174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Testing Methodologies</vt:lpstr>
      <vt:lpstr>What is White Box Testing?</vt:lpstr>
      <vt:lpstr>White Box testing Pros and Cons</vt:lpstr>
      <vt:lpstr>What is Black Box testing? </vt:lpstr>
      <vt:lpstr>Black Box testing Pros and Cons</vt:lpstr>
      <vt:lpstr>Grey Box Testing:</vt:lpstr>
      <vt:lpstr>Grey Box testing Pros and Cons</vt:lpstr>
      <vt:lpstr>Boundary Value Analysis technique</vt:lpstr>
      <vt:lpstr>Equivalence Partitioning technique</vt:lpstr>
      <vt:lpstr>Decision Table technique</vt:lpstr>
      <vt:lpstr>Example of Decision Table</vt:lpstr>
      <vt:lpstr>Decision table</vt:lpstr>
      <vt:lpstr>Example description</vt:lpstr>
      <vt:lpstr>State Transition</vt:lpstr>
      <vt:lpstr>Example:</vt:lpstr>
      <vt:lpstr>State Transition Table</vt:lpstr>
      <vt:lpstr>Error Guessing</vt:lpstr>
      <vt:lpstr>Guidelines for Error Guessing:</vt:lpstr>
      <vt:lpstr>Few common mistakes that  developers usually forget to handle: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Methodologies</dc:title>
  <dc:creator>Venkateswara Rao Neppalli</dc:creator>
  <cp:lastModifiedBy>Venkateswara Rao Neppalli</cp:lastModifiedBy>
  <cp:revision>3</cp:revision>
  <dcterms:created xsi:type="dcterms:W3CDTF">2020-05-31T07:17:31Z</dcterms:created>
  <dcterms:modified xsi:type="dcterms:W3CDTF">2020-07-14T13:40:40Z</dcterms:modified>
</cp:coreProperties>
</file>