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4" r:id="rId10"/>
    <p:sldId id="265"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2E43B-3299-4957-9940-43E5B6EB685E}" type="datetimeFigureOut">
              <a:rPr lang="en-US" smtClean="0"/>
              <a:t>7/14/2020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E8C759-9ACF-4284-9506-03D6BEB2799B}" type="slidenum">
              <a:rPr lang="en-US" smtClean="0"/>
              <a:t>‹#›</a:t>
            </a:fld>
            <a:endParaRPr lang="en-US"/>
          </a:p>
        </p:txBody>
      </p:sp>
    </p:spTree>
    <p:extLst>
      <p:ext uri="{BB962C8B-B14F-4D97-AF65-F5344CB8AC3E}">
        <p14:creationId xmlns:p14="http://schemas.microsoft.com/office/powerpoint/2010/main" val="2187454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B3A4-87C5-4DB7-97D9-21D52278BA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549111-C3AD-495F-BEB1-8D31C43806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6E0ECC-182A-42DE-90ED-6041CC1BC192}"/>
              </a:ext>
            </a:extLst>
          </p:cNvPr>
          <p:cNvSpPr>
            <a:spLocks noGrp="1"/>
          </p:cNvSpPr>
          <p:nvPr>
            <p:ph type="dt" sz="half" idx="10"/>
          </p:nvPr>
        </p:nvSpPr>
        <p:spPr/>
        <p:txBody>
          <a:bodyPr/>
          <a:lstStyle/>
          <a:p>
            <a:fld id="{866AC908-9245-4419-9831-8D5749355FDA}" type="datetime1">
              <a:rPr lang="en-US" smtClean="0"/>
              <a:t>7/14/2020</a:t>
            </a:fld>
            <a:endParaRPr lang="en-US"/>
          </a:p>
        </p:txBody>
      </p:sp>
      <p:sp>
        <p:nvSpPr>
          <p:cNvPr id="5" name="Footer Placeholder 4">
            <a:extLst>
              <a:ext uri="{FF2B5EF4-FFF2-40B4-BE49-F238E27FC236}">
                <a16:creationId xmlns:a16="http://schemas.microsoft.com/office/drawing/2014/main" id="{2235657C-F91A-4FAA-AC32-DC4B01697228}"/>
              </a:ext>
            </a:extLst>
          </p:cNvPr>
          <p:cNvSpPr>
            <a:spLocks noGrp="1"/>
          </p:cNvSpPr>
          <p:nvPr>
            <p:ph type="ftr" sz="quarter" idx="11"/>
          </p:nvPr>
        </p:nvSpPr>
        <p:spPr/>
        <p:txBody>
          <a:bodyPr/>
          <a:lstStyle/>
          <a:p>
            <a:r>
              <a:rPr lang="en-US"/>
              <a:t>Non-Functional Testing</a:t>
            </a:r>
          </a:p>
        </p:txBody>
      </p:sp>
      <p:sp>
        <p:nvSpPr>
          <p:cNvPr id="6" name="Slide Number Placeholder 5">
            <a:extLst>
              <a:ext uri="{FF2B5EF4-FFF2-40B4-BE49-F238E27FC236}">
                <a16:creationId xmlns:a16="http://schemas.microsoft.com/office/drawing/2014/main" id="{87928736-F380-4B0F-9D11-FDEDC99866BC}"/>
              </a:ext>
            </a:extLst>
          </p:cNvPr>
          <p:cNvSpPr>
            <a:spLocks noGrp="1"/>
          </p:cNvSpPr>
          <p:nvPr>
            <p:ph type="sldNum" sz="quarter" idx="12"/>
          </p:nvPr>
        </p:nvSpPr>
        <p:spPr/>
        <p:txBody>
          <a:bodyPr/>
          <a:lstStyle/>
          <a:p>
            <a:fld id="{F76C4489-7F99-4860-B3E5-70DBDF527F8C}" type="slidenum">
              <a:rPr lang="en-US" smtClean="0"/>
              <a:t>‹#›</a:t>
            </a:fld>
            <a:endParaRPr lang="en-US"/>
          </a:p>
        </p:txBody>
      </p:sp>
    </p:spTree>
    <p:extLst>
      <p:ext uri="{BB962C8B-B14F-4D97-AF65-F5344CB8AC3E}">
        <p14:creationId xmlns:p14="http://schemas.microsoft.com/office/powerpoint/2010/main" val="69717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E6C50-A499-42E5-AD81-D44B96326A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1D008B-84A6-4615-BCBF-0F31390D1D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E204B0-677D-4191-96C7-3AE909AA8B51}"/>
              </a:ext>
            </a:extLst>
          </p:cNvPr>
          <p:cNvSpPr>
            <a:spLocks noGrp="1"/>
          </p:cNvSpPr>
          <p:nvPr>
            <p:ph type="dt" sz="half" idx="10"/>
          </p:nvPr>
        </p:nvSpPr>
        <p:spPr/>
        <p:txBody>
          <a:bodyPr/>
          <a:lstStyle/>
          <a:p>
            <a:fld id="{6D098972-68B4-4E10-B2BE-5D5214E7C93D}" type="datetime1">
              <a:rPr lang="en-US" smtClean="0"/>
              <a:t>7/14/2020</a:t>
            </a:fld>
            <a:endParaRPr lang="en-US"/>
          </a:p>
        </p:txBody>
      </p:sp>
      <p:sp>
        <p:nvSpPr>
          <p:cNvPr id="5" name="Footer Placeholder 4">
            <a:extLst>
              <a:ext uri="{FF2B5EF4-FFF2-40B4-BE49-F238E27FC236}">
                <a16:creationId xmlns:a16="http://schemas.microsoft.com/office/drawing/2014/main" id="{A4EAD792-A744-44C3-B849-D44751D1136D}"/>
              </a:ext>
            </a:extLst>
          </p:cNvPr>
          <p:cNvSpPr>
            <a:spLocks noGrp="1"/>
          </p:cNvSpPr>
          <p:nvPr>
            <p:ph type="ftr" sz="quarter" idx="11"/>
          </p:nvPr>
        </p:nvSpPr>
        <p:spPr/>
        <p:txBody>
          <a:bodyPr/>
          <a:lstStyle/>
          <a:p>
            <a:r>
              <a:rPr lang="en-US"/>
              <a:t>Non-Functional Testing</a:t>
            </a:r>
          </a:p>
        </p:txBody>
      </p:sp>
      <p:sp>
        <p:nvSpPr>
          <p:cNvPr id="6" name="Slide Number Placeholder 5">
            <a:extLst>
              <a:ext uri="{FF2B5EF4-FFF2-40B4-BE49-F238E27FC236}">
                <a16:creationId xmlns:a16="http://schemas.microsoft.com/office/drawing/2014/main" id="{555CFAB3-FE15-43A7-BAEE-72FE1E94A56D}"/>
              </a:ext>
            </a:extLst>
          </p:cNvPr>
          <p:cNvSpPr>
            <a:spLocks noGrp="1"/>
          </p:cNvSpPr>
          <p:nvPr>
            <p:ph type="sldNum" sz="quarter" idx="12"/>
          </p:nvPr>
        </p:nvSpPr>
        <p:spPr/>
        <p:txBody>
          <a:bodyPr/>
          <a:lstStyle/>
          <a:p>
            <a:fld id="{F76C4489-7F99-4860-B3E5-70DBDF527F8C}" type="slidenum">
              <a:rPr lang="en-US" smtClean="0"/>
              <a:t>‹#›</a:t>
            </a:fld>
            <a:endParaRPr lang="en-US"/>
          </a:p>
        </p:txBody>
      </p:sp>
    </p:spTree>
    <p:extLst>
      <p:ext uri="{BB962C8B-B14F-4D97-AF65-F5344CB8AC3E}">
        <p14:creationId xmlns:p14="http://schemas.microsoft.com/office/powerpoint/2010/main" val="13224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C7773B-66DF-4FC9-BF58-8E6D3C8E4D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86E446-F747-4CCD-BB49-394468F873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7C5A0B-F6E4-4A3D-8E22-D27891F74A35}"/>
              </a:ext>
            </a:extLst>
          </p:cNvPr>
          <p:cNvSpPr>
            <a:spLocks noGrp="1"/>
          </p:cNvSpPr>
          <p:nvPr>
            <p:ph type="dt" sz="half" idx="10"/>
          </p:nvPr>
        </p:nvSpPr>
        <p:spPr/>
        <p:txBody>
          <a:bodyPr/>
          <a:lstStyle/>
          <a:p>
            <a:fld id="{3B711C5E-2AAB-4DCD-A8D5-BA23AB5A8CDA}" type="datetime1">
              <a:rPr lang="en-US" smtClean="0"/>
              <a:t>7/14/2020</a:t>
            </a:fld>
            <a:endParaRPr lang="en-US"/>
          </a:p>
        </p:txBody>
      </p:sp>
      <p:sp>
        <p:nvSpPr>
          <p:cNvPr id="5" name="Footer Placeholder 4">
            <a:extLst>
              <a:ext uri="{FF2B5EF4-FFF2-40B4-BE49-F238E27FC236}">
                <a16:creationId xmlns:a16="http://schemas.microsoft.com/office/drawing/2014/main" id="{F762D2D1-2E03-4C53-A633-37A2F3C57A06}"/>
              </a:ext>
            </a:extLst>
          </p:cNvPr>
          <p:cNvSpPr>
            <a:spLocks noGrp="1"/>
          </p:cNvSpPr>
          <p:nvPr>
            <p:ph type="ftr" sz="quarter" idx="11"/>
          </p:nvPr>
        </p:nvSpPr>
        <p:spPr/>
        <p:txBody>
          <a:bodyPr/>
          <a:lstStyle/>
          <a:p>
            <a:r>
              <a:rPr lang="en-US"/>
              <a:t>Non-Functional Testing</a:t>
            </a:r>
          </a:p>
        </p:txBody>
      </p:sp>
      <p:sp>
        <p:nvSpPr>
          <p:cNvPr id="6" name="Slide Number Placeholder 5">
            <a:extLst>
              <a:ext uri="{FF2B5EF4-FFF2-40B4-BE49-F238E27FC236}">
                <a16:creationId xmlns:a16="http://schemas.microsoft.com/office/drawing/2014/main" id="{386EA6A4-1F74-4910-9868-16939284DDEC}"/>
              </a:ext>
            </a:extLst>
          </p:cNvPr>
          <p:cNvSpPr>
            <a:spLocks noGrp="1"/>
          </p:cNvSpPr>
          <p:nvPr>
            <p:ph type="sldNum" sz="quarter" idx="12"/>
          </p:nvPr>
        </p:nvSpPr>
        <p:spPr/>
        <p:txBody>
          <a:bodyPr/>
          <a:lstStyle/>
          <a:p>
            <a:fld id="{F76C4489-7F99-4860-B3E5-70DBDF527F8C}" type="slidenum">
              <a:rPr lang="en-US" smtClean="0"/>
              <a:t>‹#›</a:t>
            </a:fld>
            <a:endParaRPr lang="en-US"/>
          </a:p>
        </p:txBody>
      </p:sp>
    </p:spTree>
    <p:extLst>
      <p:ext uri="{BB962C8B-B14F-4D97-AF65-F5344CB8AC3E}">
        <p14:creationId xmlns:p14="http://schemas.microsoft.com/office/powerpoint/2010/main" val="229719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1CFE-BD71-4D0C-87BC-EC609E42F0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B60231-13AF-46CB-8A2B-5DD80FE8F1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15A35E-89E0-4FC8-8A86-288F67EF3BAE}"/>
              </a:ext>
            </a:extLst>
          </p:cNvPr>
          <p:cNvSpPr>
            <a:spLocks noGrp="1"/>
          </p:cNvSpPr>
          <p:nvPr>
            <p:ph type="dt" sz="half" idx="10"/>
          </p:nvPr>
        </p:nvSpPr>
        <p:spPr/>
        <p:txBody>
          <a:bodyPr/>
          <a:lstStyle/>
          <a:p>
            <a:fld id="{39119474-A970-4F33-ABCC-A7B552C00CFC}" type="datetime1">
              <a:rPr lang="en-US" smtClean="0"/>
              <a:t>7/14/2020</a:t>
            </a:fld>
            <a:endParaRPr lang="en-US"/>
          </a:p>
        </p:txBody>
      </p:sp>
      <p:sp>
        <p:nvSpPr>
          <p:cNvPr id="5" name="Footer Placeholder 4">
            <a:extLst>
              <a:ext uri="{FF2B5EF4-FFF2-40B4-BE49-F238E27FC236}">
                <a16:creationId xmlns:a16="http://schemas.microsoft.com/office/drawing/2014/main" id="{48D7AA09-3ADA-4A6D-B09F-31E46BA22929}"/>
              </a:ext>
            </a:extLst>
          </p:cNvPr>
          <p:cNvSpPr>
            <a:spLocks noGrp="1"/>
          </p:cNvSpPr>
          <p:nvPr>
            <p:ph type="ftr" sz="quarter" idx="11"/>
          </p:nvPr>
        </p:nvSpPr>
        <p:spPr/>
        <p:txBody>
          <a:bodyPr/>
          <a:lstStyle/>
          <a:p>
            <a:r>
              <a:rPr lang="en-US"/>
              <a:t>Non-Functional Testing</a:t>
            </a:r>
          </a:p>
        </p:txBody>
      </p:sp>
      <p:sp>
        <p:nvSpPr>
          <p:cNvPr id="6" name="Slide Number Placeholder 5">
            <a:extLst>
              <a:ext uri="{FF2B5EF4-FFF2-40B4-BE49-F238E27FC236}">
                <a16:creationId xmlns:a16="http://schemas.microsoft.com/office/drawing/2014/main" id="{37DB41A5-E8FC-4350-A075-CC4AC2E26B82}"/>
              </a:ext>
            </a:extLst>
          </p:cNvPr>
          <p:cNvSpPr>
            <a:spLocks noGrp="1"/>
          </p:cNvSpPr>
          <p:nvPr>
            <p:ph type="sldNum" sz="quarter" idx="12"/>
          </p:nvPr>
        </p:nvSpPr>
        <p:spPr/>
        <p:txBody>
          <a:bodyPr/>
          <a:lstStyle/>
          <a:p>
            <a:fld id="{F76C4489-7F99-4860-B3E5-70DBDF527F8C}" type="slidenum">
              <a:rPr lang="en-US" smtClean="0"/>
              <a:t>‹#›</a:t>
            </a:fld>
            <a:endParaRPr lang="en-US"/>
          </a:p>
        </p:txBody>
      </p:sp>
    </p:spTree>
    <p:extLst>
      <p:ext uri="{BB962C8B-B14F-4D97-AF65-F5344CB8AC3E}">
        <p14:creationId xmlns:p14="http://schemas.microsoft.com/office/powerpoint/2010/main" val="111843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591C5-1AF5-4C91-AB83-6754955462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9610C3-7DAF-483B-BD8B-B6B669C5AD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BBE757-004F-403C-9419-41DAA48A863F}"/>
              </a:ext>
            </a:extLst>
          </p:cNvPr>
          <p:cNvSpPr>
            <a:spLocks noGrp="1"/>
          </p:cNvSpPr>
          <p:nvPr>
            <p:ph type="dt" sz="half" idx="10"/>
          </p:nvPr>
        </p:nvSpPr>
        <p:spPr/>
        <p:txBody>
          <a:bodyPr/>
          <a:lstStyle/>
          <a:p>
            <a:fld id="{A895516B-5992-4F7E-ABCB-171CCE87F637}" type="datetime1">
              <a:rPr lang="en-US" smtClean="0"/>
              <a:t>7/14/2020</a:t>
            </a:fld>
            <a:endParaRPr lang="en-US"/>
          </a:p>
        </p:txBody>
      </p:sp>
      <p:sp>
        <p:nvSpPr>
          <p:cNvPr id="5" name="Footer Placeholder 4">
            <a:extLst>
              <a:ext uri="{FF2B5EF4-FFF2-40B4-BE49-F238E27FC236}">
                <a16:creationId xmlns:a16="http://schemas.microsoft.com/office/drawing/2014/main" id="{6206086E-B68D-403B-9789-8F9060C66B20}"/>
              </a:ext>
            </a:extLst>
          </p:cNvPr>
          <p:cNvSpPr>
            <a:spLocks noGrp="1"/>
          </p:cNvSpPr>
          <p:nvPr>
            <p:ph type="ftr" sz="quarter" idx="11"/>
          </p:nvPr>
        </p:nvSpPr>
        <p:spPr/>
        <p:txBody>
          <a:bodyPr/>
          <a:lstStyle/>
          <a:p>
            <a:r>
              <a:rPr lang="en-US"/>
              <a:t>Non-Functional Testing</a:t>
            </a:r>
          </a:p>
        </p:txBody>
      </p:sp>
      <p:sp>
        <p:nvSpPr>
          <p:cNvPr id="6" name="Slide Number Placeholder 5">
            <a:extLst>
              <a:ext uri="{FF2B5EF4-FFF2-40B4-BE49-F238E27FC236}">
                <a16:creationId xmlns:a16="http://schemas.microsoft.com/office/drawing/2014/main" id="{61045B75-73C8-45C1-B592-471DDBBA5B2A}"/>
              </a:ext>
            </a:extLst>
          </p:cNvPr>
          <p:cNvSpPr>
            <a:spLocks noGrp="1"/>
          </p:cNvSpPr>
          <p:nvPr>
            <p:ph type="sldNum" sz="quarter" idx="12"/>
          </p:nvPr>
        </p:nvSpPr>
        <p:spPr/>
        <p:txBody>
          <a:bodyPr/>
          <a:lstStyle/>
          <a:p>
            <a:fld id="{F76C4489-7F99-4860-B3E5-70DBDF527F8C}" type="slidenum">
              <a:rPr lang="en-US" smtClean="0"/>
              <a:t>‹#›</a:t>
            </a:fld>
            <a:endParaRPr lang="en-US"/>
          </a:p>
        </p:txBody>
      </p:sp>
    </p:spTree>
    <p:extLst>
      <p:ext uri="{BB962C8B-B14F-4D97-AF65-F5344CB8AC3E}">
        <p14:creationId xmlns:p14="http://schemas.microsoft.com/office/powerpoint/2010/main" val="1990954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D1054-627C-4448-8068-2C67D32A5D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03A0CC-0A68-4DD9-A965-059CDA5E45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ADFF3A-586A-4A4E-808D-D1107A2811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C2CEE-6FE0-4C3D-B4E4-13C33E3CDDCD}"/>
              </a:ext>
            </a:extLst>
          </p:cNvPr>
          <p:cNvSpPr>
            <a:spLocks noGrp="1"/>
          </p:cNvSpPr>
          <p:nvPr>
            <p:ph type="dt" sz="half" idx="10"/>
          </p:nvPr>
        </p:nvSpPr>
        <p:spPr/>
        <p:txBody>
          <a:bodyPr/>
          <a:lstStyle/>
          <a:p>
            <a:fld id="{F06042FF-FC6C-474E-BA30-FFE509F71B76}" type="datetime1">
              <a:rPr lang="en-US" smtClean="0"/>
              <a:t>7/14/2020</a:t>
            </a:fld>
            <a:endParaRPr lang="en-US"/>
          </a:p>
        </p:txBody>
      </p:sp>
      <p:sp>
        <p:nvSpPr>
          <p:cNvPr id="6" name="Footer Placeholder 5">
            <a:extLst>
              <a:ext uri="{FF2B5EF4-FFF2-40B4-BE49-F238E27FC236}">
                <a16:creationId xmlns:a16="http://schemas.microsoft.com/office/drawing/2014/main" id="{7C7C55F2-E53A-48CB-B71D-11EB692968B9}"/>
              </a:ext>
            </a:extLst>
          </p:cNvPr>
          <p:cNvSpPr>
            <a:spLocks noGrp="1"/>
          </p:cNvSpPr>
          <p:nvPr>
            <p:ph type="ftr" sz="quarter" idx="11"/>
          </p:nvPr>
        </p:nvSpPr>
        <p:spPr/>
        <p:txBody>
          <a:bodyPr/>
          <a:lstStyle/>
          <a:p>
            <a:r>
              <a:rPr lang="en-US"/>
              <a:t>Non-Functional Testing</a:t>
            </a:r>
          </a:p>
        </p:txBody>
      </p:sp>
      <p:sp>
        <p:nvSpPr>
          <p:cNvPr id="7" name="Slide Number Placeholder 6">
            <a:extLst>
              <a:ext uri="{FF2B5EF4-FFF2-40B4-BE49-F238E27FC236}">
                <a16:creationId xmlns:a16="http://schemas.microsoft.com/office/drawing/2014/main" id="{1CE8B6A3-F176-4DF0-A9F7-D1F86D5C39BD}"/>
              </a:ext>
            </a:extLst>
          </p:cNvPr>
          <p:cNvSpPr>
            <a:spLocks noGrp="1"/>
          </p:cNvSpPr>
          <p:nvPr>
            <p:ph type="sldNum" sz="quarter" idx="12"/>
          </p:nvPr>
        </p:nvSpPr>
        <p:spPr/>
        <p:txBody>
          <a:bodyPr/>
          <a:lstStyle/>
          <a:p>
            <a:fld id="{F76C4489-7F99-4860-B3E5-70DBDF527F8C}" type="slidenum">
              <a:rPr lang="en-US" smtClean="0"/>
              <a:t>‹#›</a:t>
            </a:fld>
            <a:endParaRPr lang="en-US"/>
          </a:p>
        </p:txBody>
      </p:sp>
    </p:spTree>
    <p:extLst>
      <p:ext uri="{BB962C8B-B14F-4D97-AF65-F5344CB8AC3E}">
        <p14:creationId xmlns:p14="http://schemas.microsoft.com/office/powerpoint/2010/main" val="1214972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0A897-7D31-42CE-9BF5-CA0132F3CC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E23B8B-2644-42F5-ACAA-F971EC5937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30B895-61BC-4502-B3B5-D78273BB81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5C70AF-70D5-4930-9162-7EA9AE3B65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53BB59-0F72-4AF0-9DC5-F2D6C3EB59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AE95EC-3684-4A07-8BB9-D8E9D3040E5E}"/>
              </a:ext>
            </a:extLst>
          </p:cNvPr>
          <p:cNvSpPr>
            <a:spLocks noGrp="1"/>
          </p:cNvSpPr>
          <p:nvPr>
            <p:ph type="dt" sz="half" idx="10"/>
          </p:nvPr>
        </p:nvSpPr>
        <p:spPr/>
        <p:txBody>
          <a:bodyPr/>
          <a:lstStyle/>
          <a:p>
            <a:fld id="{11CA50EF-77ED-493E-B451-FC2301A58DF1}" type="datetime1">
              <a:rPr lang="en-US" smtClean="0"/>
              <a:t>7/14/2020</a:t>
            </a:fld>
            <a:endParaRPr lang="en-US"/>
          </a:p>
        </p:txBody>
      </p:sp>
      <p:sp>
        <p:nvSpPr>
          <p:cNvPr id="8" name="Footer Placeholder 7">
            <a:extLst>
              <a:ext uri="{FF2B5EF4-FFF2-40B4-BE49-F238E27FC236}">
                <a16:creationId xmlns:a16="http://schemas.microsoft.com/office/drawing/2014/main" id="{95FA11ED-48D0-419F-8DA3-84C3D9DEDDC0}"/>
              </a:ext>
            </a:extLst>
          </p:cNvPr>
          <p:cNvSpPr>
            <a:spLocks noGrp="1"/>
          </p:cNvSpPr>
          <p:nvPr>
            <p:ph type="ftr" sz="quarter" idx="11"/>
          </p:nvPr>
        </p:nvSpPr>
        <p:spPr/>
        <p:txBody>
          <a:bodyPr/>
          <a:lstStyle/>
          <a:p>
            <a:r>
              <a:rPr lang="en-US"/>
              <a:t>Non-Functional Testing</a:t>
            </a:r>
          </a:p>
        </p:txBody>
      </p:sp>
      <p:sp>
        <p:nvSpPr>
          <p:cNvPr id="9" name="Slide Number Placeholder 8">
            <a:extLst>
              <a:ext uri="{FF2B5EF4-FFF2-40B4-BE49-F238E27FC236}">
                <a16:creationId xmlns:a16="http://schemas.microsoft.com/office/drawing/2014/main" id="{7FE327C2-9021-47F0-9FE6-55EF740B457C}"/>
              </a:ext>
            </a:extLst>
          </p:cNvPr>
          <p:cNvSpPr>
            <a:spLocks noGrp="1"/>
          </p:cNvSpPr>
          <p:nvPr>
            <p:ph type="sldNum" sz="quarter" idx="12"/>
          </p:nvPr>
        </p:nvSpPr>
        <p:spPr/>
        <p:txBody>
          <a:bodyPr/>
          <a:lstStyle/>
          <a:p>
            <a:fld id="{F76C4489-7F99-4860-B3E5-70DBDF527F8C}" type="slidenum">
              <a:rPr lang="en-US" smtClean="0"/>
              <a:t>‹#›</a:t>
            </a:fld>
            <a:endParaRPr lang="en-US"/>
          </a:p>
        </p:txBody>
      </p:sp>
    </p:spTree>
    <p:extLst>
      <p:ext uri="{BB962C8B-B14F-4D97-AF65-F5344CB8AC3E}">
        <p14:creationId xmlns:p14="http://schemas.microsoft.com/office/powerpoint/2010/main" val="2999116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88829-245D-43BF-9971-D5B0B6AD90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371010-B894-403A-9CBF-0BFA0415E4B6}"/>
              </a:ext>
            </a:extLst>
          </p:cNvPr>
          <p:cNvSpPr>
            <a:spLocks noGrp="1"/>
          </p:cNvSpPr>
          <p:nvPr>
            <p:ph type="dt" sz="half" idx="10"/>
          </p:nvPr>
        </p:nvSpPr>
        <p:spPr/>
        <p:txBody>
          <a:bodyPr/>
          <a:lstStyle/>
          <a:p>
            <a:fld id="{C2D65265-9D92-4394-98E9-92721C928B12}" type="datetime1">
              <a:rPr lang="en-US" smtClean="0"/>
              <a:t>7/14/2020</a:t>
            </a:fld>
            <a:endParaRPr lang="en-US"/>
          </a:p>
        </p:txBody>
      </p:sp>
      <p:sp>
        <p:nvSpPr>
          <p:cNvPr id="4" name="Footer Placeholder 3">
            <a:extLst>
              <a:ext uri="{FF2B5EF4-FFF2-40B4-BE49-F238E27FC236}">
                <a16:creationId xmlns:a16="http://schemas.microsoft.com/office/drawing/2014/main" id="{EDED0689-5119-434F-8415-148D785350F4}"/>
              </a:ext>
            </a:extLst>
          </p:cNvPr>
          <p:cNvSpPr>
            <a:spLocks noGrp="1"/>
          </p:cNvSpPr>
          <p:nvPr>
            <p:ph type="ftr" sz="quarter" idx="11"/>
          </p:nvPr>
        </p:nvSpPr>
        <p:spPr/>
        <p:txBody>
          <a:bodyPr/>
          <a:lstStyle/>
          <a:p>
            <a:r>
              <a:rPr lang="en-US"/>
              <a:t>Non-Functional Testing</a:t>
            </a:r>
          </a:p>
        </p:txBody>
      </p:sp>
      <p:sp>
        <p:nvSpPr>
          <p:cNvPr id="5" name="Slide Number Placeholder 4">
            <a:extLst>
              <a:ext uri="{FF2B5EF4-FFF2-40B4-BE49-F238E27FC236}">
                <a16:creationId xmlns:a16="http://schemas.microsoft.com/office/drawing/2014/main" id="{54FDDC88-422E-4A24-9E2C-00A27FF144CF}"/>
              </a:ext>
            </a:extLst>
          </p:cNvPr>
          <p:cNvSpPr>
            <a:spLocks noGrp="1"/>
          </p:cNvSpPr>
          <p:nvPr>
            <p:ph type="sldNum" sz="quarter" idx="12"/>
          </p:nvPr>
        </p:nvSpPr>
        <p:spPr/>
        <p:txBody>
          <a:bodyPr/>
          <a:lstStyle/>
          <a:p>
            <a:fld id="{F76C4489-7F99-4860-B3E5-70DBDF527F8C}" type="slidenum">
              <a:rPr lang="en-US" smtClean="0"/>
              <a:t>‹#›</a:t>
            </a:fld>
            <a:endParaRPr lang="en-US"/>
          </a:p>
        </p:txBody>
      </p:sp>
    </p:spTree>
    <p:extLst>
      <p:ext uri="{BB962C8B-B14F-4D97-AF65-F5344CB8AC3E}">
        <p14:creationId xmlns:p14="http://schemas.microsoft.com/office/powerpoint/2010/main" val="321877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60B0D2-FA72-4C5A-A347-ECC5E9915E7F}"/>
              </a:ext>
            </a:extLst>
          </p:cNvPr>
          <p:cNvSpPr>
            <a:spLocks noGrp="1"/>
          </p:cNvSpPr>
          <p:nvPr>
            <p:ph type="dt" sz="half" idx="10"/>
          </p:nvPr>
        </p:nvSpPr>
        <p:spPr/>
        <p:txBody>
          <a:bodyPr/>
          <a:lstStyle/>
          <a:p>
            <a:fld id="{046D92A9-E28E-4BD8-B529-4958F46330CC}" type="datetime1">
              <a:rPr lang="en-US" smtClean="0"/>
              <a:t>7/14/2020</a:t>
            </a:fld>
            <a:endParaRPr lang="en-US"/>
          </a:p>
        </p:txBody>
      </p:sp>
      <p:sp>
        <p:nvSpPr>
          <p:cNvPr id="3" name="Footer Placeholder 2">
            <a:extLst>
              <a:ext uri="{FF2B5EF4-FFF2-40B4-BE49-F238E27FC236}">
                <a16:creationId xmlns:a16="http://schemas.microsoft.com/office/drawing/2014/main" id="{4480B4DF-8C76-4EFE-ADE5-4A8E097F7CF4}"/>
              </a:ext>
            </a:extLst>
          </p:cNvPr>
          <p:cNvSpPr>
            <a:spLocks noGrp="1"/>
          </p:cNvSpPr>
          <p:nvPr>
            <p:ph type="ftr" sz="quarter" idx="11"/>
          </p:nvPr>
        </p:nvSpPr>
        <p:spPr/>
        <p:txBody>
          <a:bodyPr/>
          <a:lstStyle/>
          <a:p>
            <a:r>
              <a:rPr lang="en-US"/>
              <a:t>Non-Functional Testing</a:t>
            </a:r>
          </a:p>
        </p:txBody>
      </p:sp>
      <p:sp>
        <p:nvSpPr>
          <p:cNvPr id="4" name="Slide Number Placeholder 3">
            <a:extLst>
              <a:ext uri="{FF2B5EF4-FFF2-40B4-BE49-F238E27FC236}">
                <a16:creationId xmlns:a16="http://schemas.microsoft.com/office/drawing/2014/main" id="{37E36285-719A-4381-A98F-77659A6FF2D3}"/>
              </a:ext>
            </a:extLst>
          </p:cNvPr>
          <p:cNvSpPr>
            <a:spLocks noGrp="1"/>
          </p:cNvSpPr>
          <p:nvPr>
            <p:ph type="sldNum" sz="quarter" idx="12"/>
          </p:nvPr>
        </p:nvSpPr>
        <p:spPr/>
        <p:txBody>
          <a:bodyPr/>
          <a:lstStyle/>
          <a:p>
            <a:fld id="{F76C4489-7F99-4860-B3E5-70DBDF527F8C}" type="slidenum">
              <a:rPr lang="en-US" smtClean="0"/>
              <a:t>‹#›</a:t>
            </a:fld>
            <a:endParaRPr lang="en-US"/>
          </a:p>
        </p:txBody>
      </p:sp>
    </p:spTree>
    <p:extLst>
      <p:ext uri="{BB962C8B-B14F-4D97-AF65-F5344CB8AC3E}">
        <p14:creationId xmlns:p14="http://schemas.microsoft.com/office/powerpoint/2010/main" val="3502347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4A761-2E7F-42D5-877E-6BC78EA9E0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8AE579-E3DE-4619-96F9-2EB65FE33A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31A1C3-F196-4A29-9C28-4D940AB1BD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EEB236-7398-4C15-8223-EA040E372260}"/>
              </a:ext>
            </a:extLst>
          </p:cNvPr>
          <p:cNvSpPr>
            <a:spLocks noGrp="1"/>
          </p:cNvSpPr>
          <p:nvPr>
            <p:ph type="dt" sz="half" idx="10"/>
          </p:nvPr>
        </p:nvSpPr>
        <p:spPr/>
        <p:txBody>
          <a:bodyPr/>
          <a:lstStyle/>
          <a:p>
            <a:fld id="{C24D03B7-96AA-4DC5-9C9A-0909FBF596C8}" type="datetime1">
              <a:rPr lang="en-US" smtClean="0"/>
              <a:t>7/14/2020</a:t>
            </a:fld>
            <a:endParaRPr lang="en-US"/>
          </a:p>
        </p:txBody>
      </p:sp>
      <p:sp>
        <p:nvSpPr>
          <p:cNvPr id="6" name="Footer Placeholder 5">
            <a:extLst>
              <a:ext uri="{FF2B5EF4-FFF2-40B4-BE49-F238E27FC236}">
                <a16:creationId xmlns:a16="http://schemas.microsoft.com/office/drawing/2014/main" id="{501ACFCA-6978-424E-A3EE-10935F919DDB}"/>
              </a:ext>
            </a:extLst>
          </p:cNvPr>
          <p:cNvSpPr>
            <a:spLocks noGrp="1"/>
          </p:cNvSpPr>
          <p:nvPr>
            <p:ph type="ftr" sz="quarter" idx="11"/>
          </p:nvPr>
        </p:nvSpPr>
        <p:spPr/>
        <p:txBody>
          <a:bodyPr/>
          <a:lstStyle/>
          <a:p>
            <a:r>
              <a:rPr lang="en-US"/>
              <a:t>Non-Functional Testing</a:t>
            </a:r>
          </a:p>
        </p:txBody>
      </p:sp>
      <p:sp>
        <p:nvSpPr>
          <p:cNvPr id="7" name="Slide Number Placeholder 6">
            <a:extLst>
              <a:ext uri="{FF2B5EF4-FFF2-40B4-BE49-F238E27FC236}">
                <a16:creationId xmlns:a16="http://schemas.microsoft.com/office/drawing/2014/main" id="{93D7ADA2-30E7-48BB-9FE7-C53C068AE16C}"/>
              </a:ext>
            </a:extLst>
          </p:cNvPr>
          <p:cNvSpPr>
            <a:spLocks noGrp="1"/>
          </p:cNvSpPr>
          <p:nvPr>
            <p:ph type="sldNum" sz="quarter" idx="12"/>
          </p:nvPr>
        </p:nvSpPr>
        <p:spPr/>
        <p:txBody>
          <a:bodyPr/>
          <a:lstStyle/>
          <a:p>
            <a:fld id="{F76C4489-7F99-4860-B3E5-70DBDF527F8C}" type="slidenum">
              <a:rPr lang="en-US" smtClean="0"/>
              <a:t>‹#›</a:t>
            </a:fld>
            <a:endParaRPr lang="en-US"/>
          </a:p>
        </p:txBody>
      </p:sp>
    </p:spTree>
    <p:extLst>
      <p:ext uri="{BB962C8B-B14F-4D97-AF65-F5344CB8AC3E}">
        <p14:creationId xmlns:p14="http://schemas.microsoft.com/office/powerpoint/2010/main" val="54506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52CA8-2464-41FF-9AE9-93FB051B4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2A17A2-E194-4371-BA5C-A38F03B626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D5C35A-7769-48AB-82CC-088BD62AA4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CD930F-AF1E-419F-B75F-AC6960660D45}"/>
              </a:ext>
            </a:extLst>
          </p:cNvPr>
          <p:cNvSpPr>
            <a:spLocks noGrp="1"/>
          </p:cNvSpPr>
          <p:nvPr>
            <p:ph type="dt" sz="half" idx="10"/>
          </p:nvPr>
        </p:nvSpPr>
        <p:spPr/>
        <p:txBody>
          <a:bodyPr/>
          <a:lstStyle/>
          <a:p>
            <a:fld id="{2F9BDC62-D07B-4100-9665-E3CD18257015}" type="datetime1">
              <a:rPr lang="en-US" smtClean="0"/>
              <a:t>7/14/2020</a:t>
            </a:fld>
            <a:endParaRPr lang="en-US"/>
          </a:p>
        </p:txBody>
      </p:sp>
      <p:sp>
        <p:nvSpPr>
          <p:cNvPr id="6" name="Footer Placeholder 5">
            <a:extLst>
              <a:ext uri="{FF2B5EF4-FFF2-40B4-BE49-F238E27FC236}">
                <a16:creationId xmlns:a16="http://schemas.microsoft.com/office/drawing/2014/main" id="{6269827E-F5A4-4A11-A696-7B25C7F09DC2}"/>
              </a:ext>
            </a:extLst>
          </p:cNvPr>
          <p:cNvSpPr>
            <a:spLocks noGrp="1"/>
          </p:cNvSpPr>
          <p:nvPr>
            <p:ph type="ftr" sz="quarter" idx="11"/>
          </p:nvPr>
        </p:nvSpPr>
        <p:spPr/>
        <p:txBody>
          <a:bodyPr/>
          <a:lstStyle/>
          <a:p>
            <a:r>
              <a:rPr lang="en-US"/>
              <a:t>Non-Functional Testing</a:t>
            </a:r>
          </a:p>
        </p:txBody>
      </p:sp>
      <p:sp>
        <p:nvSpPr>
          <p:cNvPr id="7" name="Slide Number Placeholder 6">
            <a:extLst>
              <a:ext uri="{FF2B5EF4-FFF2-40B4-BE49-F238E27FC236}">
                <a16:creationId xmlns:a16="http://schemas.microsoft.com/office/drawing/2014/main" id="{395CCBBF-662A-4265-A1DD-C8A918AE549C}"/>
              </a:ext>
            </a:extLst>
          </p:cNvPr>
          <p:cNvSpPr>
            <a:spLocks noGrp="1"/>
          </p:cNvSpPr>
          <p:nvPr>
            <p:ph type="sldNum" sz="quarter" idx="12"/>
          </p:nvPr>
        </p:nvSpPr>
        <p:spPr/>
        <p:txBody>
          <a:bodyPr/>
          <a:lstStyle/>
          <a:p>
            <a:fld id="{F76C4489-7F99-4860-B3E5-70DBDF527F8C}" type="slidenum">
              <a:rPr lang="en-US" smtClean="0"/>
              <a:t>‹#›</a:t>
            </a:fld>
            <a:endParaRPr lang="en-US"/>
          </a:p>
        </p:txBody>
      </p:sp>
    </p:spTree>
    <p:extLst>
      <p:ext uri="{BB962C8B-B14F-4D97-AF65-F5344CB8AC3E}">
        <p14:creationId xmlns:p14="http://schemas.microsoft.com/office/powerpoint/2010/main" val="3959559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DC14A1-8461-4A7A-9D89-5FE4C550E1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41FA81-41C1-4143-9337-916FA7D880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0EB9AF-7991-4DE8-9D8E-35143756FE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67B497-12B2-4E24-9F6F-30540E45D15E}" type="datetime1">
              <a:rPr lang="en-US" smtClean="0"/>
              <a:t>7/14/2020</a:t>
            </a:fld>
            <a:endParaRPr lang="en-US"/>
          </a:p>
        </p:txBody>
      </p:sp>
      <p:sp>
        <p:nvSpPr>
          <p:cNvPr id="5" name="Footer Placeholder 4">
            <a:extLst>
              <a:ext uri="{FF2B5EF4-FFF2-40B4-BE49-F238E27FC236}">
                <a16:creationId xmlns:a16="http://schemas.microsoft.com/office/drawing/2014/main" id="{8BD6D436-A2AC-486A-8AA7-4405B56FD2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Non-Functional Testing</a:t>
            </a:r>
          </a:p>
        </p:txBody>
      </p:sp>
      <p:sp>
        <p:nvSpPr>
          <p:cNvPr id="6" name="Slide Number Placeholder 5">
            <a:extLst>
              <a:ext uri="{FF2B5EF4-FFF2-40B4-BE49-F238E27FC236}">
                <a16:creationId xmlns:a16="http://schemas.microsoft.com/office/drawing/2014/main" id="{11CA0024-E1A8-4DE9-ACF0-E490B92C7F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C4489-7F99-4860-B3E5-70DBDF527F8C}" type="slidenum">
              <a:rPr lang="en-US" smtClean="0"/>
              <a:t>‹#›</a:t>
            </a:fld>
            <a:endParaRPr lang="en-US"/>
          </a:p>
        </p:txBody>
      </p:sp>
    </p:spTree>
    <p:extLst>
      <p:ext uri="{BB962C8B-B14F-4D97-AF65-F5344CB8AC3E}">
        <p14:creationId xmlns:p14="http://schemas.microsoft.com/office/powerpoint/2010/main" val="1430035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13CAE7-9229-4643-9F15-8E2FD29C2425}"/>
              </a:ext>
            </a:extLst>
          </p:cNvPr>
          <p:cNvSpPr>
            <a:spLocks noGrp="1"/>
          </p:cNvSpPr>
          <p:nvPr>
            <p:ph type="ctrTitle"/>
          </p:nvPr>
        </p:nvSpPr>
        <p:spPr>
          <a:xfrm>
            <a:off x="965199" y="851517"/>
            <a:ext cx="5130795" cy="1461778"/>
          </a:xfrm>
        </p:spPr>
        <p:txBody>
          <a:bodyPr vert="horz" lIns="91440" tIns="45720" rIns="91440" bIns="45720" rtlCol="0" anchor="ctr">
            <a:normAutofit/>
          </a:bodyPr>
          <a:lstStyle/>
          <a:p>
            <a:pPr algn="l"/>
            <a:r>
              <a:rPr lang="en-US" sz="4000" kern="1200">
                <a:solidFill>
                  <a:schemeClr val="tx1"/>
                </a:solidFill>
                <a:latin typeface="+mj-lt"/>
                <a:ea typeface="+mj-ea"/>
                <a:cs typeface="+mj-cs"/>
              </a:rPr>
              <a:t>Non-Functional Testing</a:t>
            </a:r>
          </a:p>
        </p:txBody>
      </p:sp>
      <p:sp>
        <p:nvSpPr>
          <p:cNvPr id="3" name="Subtitle 2">
            <a:extLst>
              <a:ext uri="{FF2B5EF4-FFF2-40B4-BE49-F238E27FC236}">
                <a16:creationId xmlns:a16="http://schemas.microsoft.com/office/drawing/2014/main" id="{74805FD2-6749-4212-A712-89C9D68953F9}"/>
              </a:ext>
            </a:extLst>
          </p:cNvPr>
          <p:cNvSpPr>
            <a:spLocks noGrp="1"/>
          </p:cNvSpPr>
          <p:nvPr>
            <p:ph type="subTitle" idx="1"/>
          </p:nvPr>
        </p:nvSpPr>
        <p:spPr>
          <a:xfrm>
            <a:off x="965200" y="2470248"/>
            <a:ext cx="4048344" cy="3536236"/>
          </a:xfrm>
        </p:spPr>
        <p:txBody>
          <a:bodyPr vert="horz" lIns="91440" tIns="45720" rIns="91440" bIns="45720" rtlCol="0">
            <a:normAutofit/>
          </a:bodyPr>
          <a:lstStyle/>
          <a:p>
            <a:pPr indent="-228600" algn="l">
              <a:buFont typeface="Arial" panose="020B0604020202020204" pitchFamily="34" charset="0"/>
              <a:buChar char="•"/>
            </a:pPr>
            <a:r>
              <a:rPr lang="en-US" sz="2000" dirty="0"/>
              <a:t>Difference between functional and   non-functional</a:t>
            </a:r>
          </a:p>
          <a:p>
            <a:pPr indent="-228600" algn="l">
              <a:buFont typeface="Arial" panose="020B0604020202020204" pitchFamily="34" charset="0"/>
              <a:buChar char="•"/>
            </a:pPr>
            <a:r>
              <a:rPr lang="en-US" sz="2000" dirty="0"/>
              <a:t>Testing Process</a:t>
            </a:r>
          </a:p>
          <a:p>
            <a:pPr indent="-228600" algn="l">
              <a:buFont typeface="Arial" panose="020B0604020202020204" pitchFamily="34" charset="0"/>
              <a:buChar char="•"/>
            </a:pPr>
            <a:r>
              <a:rPr lang="en-US" sz="2000" dirty="0"/>
              <a:t>Non-functional Testing Types</a:t>
            </a:r>
          </a:p>
          <a:p>
            <a:pPr indent="-228600" algn="l">
              <a:buFont typeface="Arial" panose="020B0604020202020204" pitchFamily="34" charset="0"/>
              <a:buChar char="•"/>
            </a:pPr>
            <a:r>
              <a:rPr lang="en-US" sz="2000" dirty="0"/>
              <a:t>Performance testing</a:t>
            </a:r>
          </a:p>
          <a:p>
            <a:pPr indent="-228600" algn="l">
              <a:buFont typeface="Arial" panose="020B0604020202020204" pitchFamily="34" charset="0"/>
              <a:buChar char="•"/>
            </a:pPr>
            <a:r>
              <a:rPr lang="en-US" sz="2000" dirty="0"/>
              <a:t>Compatibility Testing</a:t>
            </a:r>
          </a:p>
          <a:p>
            <a:pPr indent="-228600" algn="l">
              <a:buFont typeface="Arial" panose="020B0604020202020204" pitchFamily="34" charset="0"/>
              <a:buChar char="•"/>
            </a:pPr>
            <a:r>
              <a:rPr lang="en-US" sz="2000" dirty="0"/>
              <a:t>Usability Testing</a:t>
            </a:r>
          </a:p>
          <a:p>
            <a:pPr indent="-228600" algn="l">
              <a:buFont typeface="Arial" panose="020B0604020202020204" pitchFamily="34" charset="0"/>
              <a:buChar char="•"/>
            </a:pPr>
            <a:r>
              <a:rPr lang="en-US" sz="2000" dirty="0"/>
              <a:t>Volume Testing</a:t>
            </a:r>
          </a:p>
          <a:p>
            <a:pPr indent="-228600" algn="l">
              <a:buFont typeface="Arial" panose="020B0604020202020204" pitchFamily="34" charset="0"/>
              <a:buChar char="•"/>
            </a:pPr>
            <a:r>
              <a:rPr lang="en-US" sz="2000" dirty="0"/>
              <a:t>Security Testing</a:t>
            </a:r>
          </a:p>
          <a:p>
            <a:pPr indent="-228600" algn="l">
              <a:buFont typeface="Arial" panose="020B0604020202020204" pitchFamily="34" charset="0"/>
              <a:buChar char="•"/>
            </a:pPr>
            <a:endParaRPr lang="en-US" sz="2000" dirty="0"/>
          </a:p>
          <a:p>
            <a:pPr indent="-228600" algn="l">
              <a:buFont typeface="Arial" panose="020B0604020202020204" pitchFamily="34" charset="0"/>
              <a:buChar char="•"/>
            </a:pPr>
            <a:endParaRPr lang="en-US" sz="2000" dirty="0"/>
          </a:p>
          <a:p>
            <a:pPr indent="-228600" algn="l">
              <a:buFont typeface="Arial" panose="020B0604020202020204" pitchFamily="34" charset="0"/>
              <a:buChar char="•"/>
            </a:pPr>
            <a:endParaRPr lang="en-US" sz="2000" dirty="0"/>
          </a:p>
          <a:p>
            <a:pPr indent="-228600" algn="l">
              <a:buFont typeface="Arial" panose="020B0604020202020204" pitchFamily="34" charset="0"/>
              <a:buChar char="•"/>
            </a:pPr>
            <a:endParaRPr lang="en-US" sz="2000" dirty="0"/>
          </a:p>
        </p:txBody>
      </p:sp>
      <p:sp>
        <p:nvSpPr>
          <p:cNvPr id="4" name="Date Placeholder 3">
            <a:extLst>
              <a:ext uri="{FF2B5EF4-FFF2-40B4-BE49-F238E27FC236}">
                <a16:creationId xmlns:a16="http://schemas.microsoft.com/office/drawing/2014/main" id="{72BF3B44-8BB5-4367-A2F7-A2A843A6D21D}"/>
              </a:ext>
            </a:extLst>
          </p:cNvPr>
          <p:cNvSpPr>
            <a:spLocks noGrp="1"/>
          </p:cNvSpPr>
          <p:nvPr>
            <p:ph type="dt" sz="half" idx="10"/>
          </p:nvPr>
        </p:nvSpPr>
        <p:spPr/>
        <p:txBody>
          <a:bodyPr/>
          <a:lstStyle/>
          <a:p>
            <a:fld id="{5913B135-BE80-403B-AE76-968F7BD6BB66}" type="datetime1">
              <a:rPr lang="en-US" smtClean="0"/>
              <a:t>7/14/2020</a:t>
            </a:fld>
            <a:endParaRPr lang="en-US"/>
          </a:p>
        </p:txBody>
      </p:sp>
      <p:sp>
        <p:nvSpPr>
          <p:cNvPr id="5" name="Footer Placeholder 4">
            <a:extLst>
              <a:ext uri="{FF2B5EF4-FFF2-40B4-BE49-F238E27FC236}">
                <a16:creationId xmlns:a16="http://schemas.microsoft.com/office/drawing/2014/main" id="{E35AF950-90EE-47D0-9C49-F62C09C3DD33}"/>
              </a:ext>
            </a:extLst>
          </p:cNvPr>
          <p:cNvSpPr>
            <a:spLocks noGrp="1"/>
          </p:cNvSpPr>
          <p:nvPr>
            <p:ph type="ftr" sz="quarter" idx="11"/>
          </p:nvPr>
        </p:nvSpPr>
        <p:spPr/>
        <p:txBody>
          <a:bodyPr/>
          <a:lstStyle/>
          <a:p>
            <a:r>
              <a:rPr lang="en-US"/>
              <a:t>Non-Functional Testing</a:t>
            </a:r>
          </a:p>
        </p:txBody>
      </p:sp>
      <p:sp>
        <p:nvSpPr>
          <p:cNvPr id="6" name="Slide Number Placeholder 5">
            <a:extLst>
              <a:ext uri="{FF2B5EF4-FFF2-40B4-BE49-F238E27FC236}">
                <a16:creationId xmlns:a16="http://schemas.microsoft.com/office/drawing/2014/main" id="{87381F24-6E42-48C3-A78C-790EA4757D2C}"/>
              </a:ext>
            </a:extLst>
          </p:cNvPr>
          <p:cNvSpPr>
            <a:spLocks noGrp="1"/>
          </p:cNvSpPr>
          <p:nvPr>
            <p:ph type="sldNum" sz="quarter" idx="12"/>
          </p:nvPr>
        </p:nvSpPr>
        <p:spPr/>
        <p:txBody>
          <a:bodyPr/>
          <a:lstStyle/>
          <a:p>
            <a:fld id="{F76C4489-7F99-4860-B3E5-70DBDF527F8C}" type="slidenum">
              <a:rPr lang="en-US" smtClean="0"/>
              <a:t>1</a:t>
            </a:fld>
            <a:endParaRPr lang="en-US"/>
          </a:p>
        </p:txBody>
      </p:sp>
    </p:spTree>
    <p:extLst>
      <p:ext uri="{BB962C8B-B14F-4D97-AF65-F5344CB8AC3E}">
        <p14:creationId xmlns:p14="http://schemas.microsoft.com/office/powerpoint/2010/main" val="1935591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FEE78-170B-435A-8F04-4B9045408AF5}"/>
              </a:ext>
            </a:extLst>
          </p:cNvPr>
          <p:cNvSpPr>
            <a:spLocks noGrp="1"/>
          </p:cNvSpPr>
          <p:nvPr>
            <p:ph type="title"/>
          </p:nvPr>
        </p:nvSpPr>
        <p:spPr>
          <a:xfrm>
            <a:off x="838200" y="894027"/>
            <a:ext cx="3494362" cy="4782873"/>
          </a:xfrm>
        </p:spPr>
        <p:txBody>
          <a:bodyPr vert="horz" lIns="91440" tIns="45720" rIns="91440" bIns="45720" rtlCol="0" anchor="ctr">
            <a:normAutofit/>
          </a:bodyPr>
          <a:lstStyle/>
          <a:p>
            <a:pPr algn="r"/>
            <a:r>
              <a:rPr lang="en-US" kern="1200" dirty="0">
                <a:solidFill>
                  <a:schemeClr val="bg1"/>
                </a:solidFill>
                <a:latin typeface="+mj-lt"/>
                <a:ea typeface="+mj-ea"/>
                <a:cs typeface="+mj-cs"/>
              </a:rPr>
              <a:t>Usability Testing</a:t>
            </a:r>
          </a:p>
        </p:txBody>
      </p:sp>
      <p:cxnSp>
        <p:nvCxnSpPr>
          <p:cNvPr id="27" name="Straight Connector 26">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26F1ECE-C05D-47EE-9497-27FC9F7B14C0}"/>
              </a:ext>
            </a:extLst>
          </p:cNvPr>
          <p:cNvSpPr txBox="1"/>
          <p:nvPr/>
        </p:nvSpPr>
        <p:spPr>
          <a:xfrm>
            <a:off x="4976032" y="894027"/>
            <a:ext cx="6377768" cy="4782873"/>
          </a:xfrm>
          <a:prstGeom prst="rect">
            <a:avLst/>
          </a:prstGeom>
        </p:spPr>
        <p:txBody>
          <a:bodyPr vert="horz" lIns="91440" tIns="45720" rIns="91440" bIns="45720" rtlCol="0" anchor="ctr">
            <a:normAutofit/>
          </a:bodyPr>
          <a:lstStyle/>
          <a:p>
            <a:pPr>
              <a:lnSpc>
                <a:spcPct val="90000"/>
              </a:lnSpc>
              <a:spcAft>
                <a:spcPts val="600"/>
              </a:spcAft>
            </a:pPr>
            <a:r>
              <a:rPr lang="en-US" sz="1500" b="1" dirty="0">
                <a:solidFill>
                  <a:schemeClr val="bg1"/>
                </a:solidFill>
              </a:rPr>
              <a:t>Definition:</a:t>
            </a:r>
          </a:p>
          <a:p>
            <a:pPr indent="-228600">
              <a:lnSpc>
                <a:spcPct val="90000"/>
              </a:lnSpc>
              <a:spcAft>
                <a:spcPts val="600"/>
              </a:spcAft>
              <a:buFont typeface="Arial" panose="020B0604020202020204" pitchFamily="34" charset="0"/>
              <a:buChar char="•"/>
            </a:pPr>
            <a:r>
              <a:rPr lang="en-US" sz="1500" dirty="0">
                <a:solidFill>
                  <a:schemeClr val="bg1"/>
                </a:solidFill>
              </a:rPr>
              <a:t>Usability Testing is an attempt to evaluate a product’s usability. In most cases, the best way to do this is by having users test your product while observing their behavior as they do so.</a:t>
            </a:r>
          </a:p>
          <a:p>
            <a:pPr indent="-228600">
              <a:lnSpc>
                <a:spcPct val="90000"/>
              </a:lnSpc>
              <a:spcAft>
                <a:spcPts val="600"/>
              </a:spcAft>
              <a:buFont typeface="Arial" panose="020B0604020202020204" pitchFamily="34" charset="0"/>
              <a:buChar char="•"/>
            </a:pPr>
            <a:endParaRPr lang="en-US" sz="1500" b="1" dirty="0">
              <a:solidFill>
                <a:schemeClr val="bg1"/>
              </a:solidFill>
            </a:endParaRPr>
          </a:p>
          <a:p>
            <a:pPr>
              <a:lnSpc>
                <a:spcPct val="90000"/>
              </a:lnSpc>
              <a:spcAft>
                <a:spcPts val="600"/>
              </a:spcAft>
            </a:pPr>
            <a:r>
              <a:rPr lang="en-US" sz="1500" b="1" dirty="0">
                <a:solidFill>
                  <a:schemeClr val="bg1"/>
                </a:solidFill>
              </a:rPr>
              <a:t>Example: </a:t>
            </a:r>
          </a:p>
          <a:p>
            <a:pPr indent="-228600">
              <a:lnSpc>
                <a:spcPct val="90000"/>
              </a:lnSpc>
              <a:spcAft>
                <a:spcPts val="600"/>
              </a:spcAft>
              <a:buFont typeface="Arial" panose="020B0604020202020204" pitchFamily="34" charset="0"/>
              <a:buChar char="•"/>
            </a:pPr>
            <a:r>
              <a:rPr lang="en-US" sz="1500" dirty="0">
                <a:solidFill>
                  <a:schemeClr val="bg1"/>
                </a:solidFill>
              </a:rPr>
              <a:t>For example, if you are designing a website for a supermarket, and that website allows users to do their groceries online, the best way of testing your design is by having a user proceed through your product as you watch them trying to buy their groceries.</a:t>
            </a:r>
          </a:p>
          <a:p>
            <a:pPr indent="-228600">
              <a:lnSpc>
                <a:spcPct val="90000"/>
              </a:lnSpc>
              <a:spcAft>
                <a:spcPts val="600"/>
              </a:spcAft>
              <a:buFont typeface="Arial" panose="020B0604020202020204" pitchFamily="34" charset="0"/>
              <a:buChar char="•"/>
            </a:pPr>
            <a:endParaRPr lang="en-US" sz="1500" dirty="0">
              <a:solidFill>
                <a:schemeClr val="bg1"/>
              </a:solidFill>
            </a:endParaRPr>
          </a:p>
          <a:p>
            <a:pPr indent="-228600">
              <a:lnSpc>
                <a:spcPct val="90000"/>
              </a:lnSpc>
              <a:spcAft>
                <a:spcPts val="600"/>
              </a:spcAft>
              <a:buFont typeface="Arial" panose="020B0604020202020204" pitchFamily="34" charset="0"/>
              <a:buChar char="•"/>
            </a:pPr>
            <a:r>
              <a:rPr lang="en-US" sz="1500" dirty="0">
                <a:solidFill>
                  <a:schemeClr val="bg1"/>
                </a:solidFill>
              </a:rPr>
              <a:t>If this works out successfully, the user will probably flow very well through your interfaces and end up achieving their goal. On the other hand, if it wasn’t successful, then most likely they will stumble across multiple, faulty elements and you will be able to observe them being confused, trying to find out what to do next, or even asking questions such as “What do I do now?”</a:t>
            </a:r>
          </a:p>
          <a:p>
            <a:pPr indent="-228600">
              <a:lnSpc>
                <a:spcPct val="90000"/>
              </a:lnSpc>
              <a:spcAft>
                <a:spcPts val="600"/>
              </a:spcAft>
              <a:buFont typeface="Arial" panose="020B0604020202020204" pitchFamily="34" charset="0"/>
              <a:buChar char="•"/>
            </a:pPr>
            <a:r>
              <a:rPr lang="en-US" sz="1500" dirty="0">
                <a:solidFill>
                  <a:schemeClr val="bg1"/>
                </a:solidFill>
              </a:rPr>
              <a:t>The goal with Usability Testing is to recreate real world scenarios where the user will be using your product, then by observing their behavior you will be able to understand what could be done better.</a:t>
            </a:r>
          </a:p>
          <a:p>
            <a:pPr indent="-228600">
              <a:lnSpc>
                <a:spcPct val="90000"/>
              </a:lnSpc>
              <a:spcAft>
                <a:spcPts val="600"/>
              </a:spcAft>
              <a:buFont typeface="Arial" panose="020B0604020202020204" pitchFamily="34" charset="0"/>
              <a:buChar char="•"/>
            </a:pPr>
            <a:endParaRPr lang="en-US" sz="1500" dirty="0">
              <a:solidFill>
                <a:schemeClr val="bg1"/>
              </a:solidFill>
            </a:endParaRPr>
          </a:p>
        </p:txBody>
      </p:sp>
      <p:sp>
        <p:nvSpPr>
          <p:cNvPr id="3" name="Content Placeholder 2">
            <a:extLst>
              <a:ext uri="{FF2B5EF4-FFF2-40B4-BE49-F238E27FC236}">
                <a16:creationId xmlns:a16="http://schemas.microsoft.com/office/drawing/2014/main" id="{639296F3-39C3-4668-B24C-B2BE4E1D77CB}"/>
              </a:ext>
            </a:extLst>
          </p:cNvPr>
          <p:cNvSpPr txBox="1">
            <a:spLocks/>
          </p:cNvSpPr>
          <p:nvPr/>
        </p:nvSpPr>
        <p:spPr>
          <a:xfrm>
            <a:off x="1025682" y="1867669"/>
            <a:ext cx="6906491" cy="4486275"/>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5" name="Date Placeholder 4">
            <a:extLst>
              <a:ext uri="{FF2B5EF4-FFF2-40B4-BE49-F238E27FC236}">
                <a16:creationId xmlns:a16="http://schemas.microsoft.com/office/drawing/2014/main" id="{A4515069-1A84-4211-8BD6-3A45B22A82D8}"/>
              </a:ext>
            </a:extLst>
          </p:cNvPr>
          <p:cNvSpPr>
            <a:spLocks noGrp="1"/>
          </p:cNvSpPr>
          <p:nvPr>
            <p:ph type="dt" sz="half" idx="10"/>
          </p:nvPr>
        </p:nvSpPr>
        <p:spPr/>
        <p:txBody>
          <a:bodyPr/>
          <a:lstStyle/>
          <a:p>
            <a:fld id="{C84E551C-CBA9-4663-B842-A034343B5A28}" type="datetime1">
              <a:rPr lang="en-US" smtClean="0"/>
              <a:t>7/14/2020</a:t>
            </a:fld>
            <a:endParaRPr lang="en-US"/>
          </a:p>
        </p:txBody>
      </p:sp>
      <p:sp>
        <p:nvSpPr>
          <p:cNvPr id="6" name="Footer Placeholder 5">
            <a:extLst>
              <a:ext uri="{FF2B5EF4-FFF2-40B4-BE49-F238E27FC236}">
                <a16:creationId xmlns:a16="http://schemas.microsoft.com/office/drawing/2014/main" id="{90EBAC41-AB61-40CD-8711-8AF7E8E0695F}"/>
              </a:ext>
            </a:extLst>
          </p:cNvPr>
          <p:cNvSpPr>
            <a:spLocks noGrp="1"/>
          </p:cNvSpPr>
          <p:nvPr>
            <p:ph type="ftr" sz="quarter" idx="11"/>
          </p:nvPr>
        </p:nvSpPr>
        <p:spPr/>
        <p:txBody>
          <a:bodyPr/>
          <a:lstStyle/>
          <a:p>
            <a:r>
              <a:rPr lang="en-US"/>
              <a:t>Non-Functional Testing</a:t>
            </a:r>
          </a:p>
        </p:txBody>
      </p:sp>
      <p:sp>
        <p:nvSpPr>
          <p:cNvPr id="7" name="Slide Number Placeholder 6">
            <a:extLst>
              <a:ext uri="{FF2B5EF4-FFF2-40B4-BE49-F238E27FC236}">
                <a16:creationId xmlns:a16="http://schemas.microsoft.com/office/drawing/2014/main" id="{E266B851-C8B8-4C03-B4CF-69F52EAEF375}"/>
              </a:ext>
            </a:extLst>
          </p:cNvPr>
          <p:cNvSpPr>
            <a:spLocks noGrp="1"/>
          </p:cNvSpPr>
          <p:nvPr>
            <p:ph type="sldNum" sz="quarter" idx="12"/>
          </p:nvPr>
        </p:nvSpPr>
        <p:spPr/>
        <p:txBody>
          <a:bodyPr/>
          <a:lstStyle/>
          <a:p>
            <a:fld id="{F76C4489-7F99-4860-B3E5-70DBDF527F8C}" type="slidenum">
              <a:rPr lang="en-US" smtClean="0"/>
              <a:t>10</a:t>
            </a:fld>
            <a:endParaRPr lang="en-US"/>
          </a:p>
        </p:txBody>
      </p:sp>
    </p:spTree>
    <p:extLst>
      <p:ext uri="{BB962C8B-B14F-4D97-AF65-F5344CB8AC3E}">
        <p14:creationId xmlns:p14="http://schemas.microsoft.com/office/powerpoint/2010/main" val="306124417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0952D5-D318-4DA6-A032-98C4A4A841E5}"/>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dirty="0">
                <a:solidFill>
                  <a:schemeClr val="tx1"/>
                </a:solidFill>
                <a:latin typeface="+mj-lt"/>
                <a:ea typeface="+mj-ea"/>
                <a:cs typeface="+mj-cs"/>
              </a:rPr>
              <a:t>Volume Testing</a:t>
            </a:r>
          </a:p>
        </p:txBody>
      </p:sp>
      <p:sp>
        <p:nvSpPr>
          <p:cNvPr id="19"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B70F7C9-D0A6-4239-B0CA-AA6DA39209A2}"/>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a:t>Definition:</a:t>
            </a:r>
          </a:p>
          <a:p>
            <a:pPr indent="-228600">
              <a:lnSpc>
                <a:spcPct val="90000"/>
              </a:lnSpc>
              <a:spcAft>
                <a:spcPts val="600"/>
              </a:spcAft>
              <a:buFont typeface="Arial" panose="020B0604020202020204" pitchFamily="34" charset="0"/>
              <a:buChar char="•"/>
            </a:pPr>
            <a:r>
              <a:rPr lang="en-US"/>
              <a:t>Volume testing is done to analyze the system performance by increasing the volume of data in the database</a:t>
            </a: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b="1"/>
              <a:t>Example:</a:t>
            </a:r>
          </a:p>
          <a:p>
            <a:pPr indent="-228600">
              <a:lnSpc>
                <a:spcPct val="90000"/>
              </a:lnSpc>
              <a:spcAft>
                <a:spcPts val="600"/>
              </a:spcAft>
              <a:buFont typeface="Arial" panose="020B0604020202020204" pitchFamily="34" charset="0"/>
              <a:buChar char="•"/>
            </a:pPr>
            <a:r>
              <a:rPr lang="en-US"/>
              <a:t>For example, testing the music site behavior when there are millions of user to download the song.</a:t>
            </a: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a:p>
        </p:txBody>
      </p:sp>
      <p:sp>
        <p:nvSpPr>
          <p:cNvPr id="20"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5103A6-53C7-41F0-AFF5-C780E170FCB6}"/>
              </a:ext>
            </a:extLst>
          </p:cNvPr>
          <p:cNvSpPr txBox="1">
            <a:spLocks/>
          </p:cNvSpPr>
          <p:nvPr/>
        </p:nvSpPr>
        <p:spPr>
          <a:xfrm>
            <a:off x="1025682" y="1867669"/>
            <a:ext cx="6906491" cy="4486275"/>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graphicFrame>
        <p:nvGraphicFramePr>
          <p:cNvPr id="5" name="Table 4">
            <a:extLst>
              <a:ext uri="{FF2B5EF4-FFF2-40B4-BE49-F238E27FC236}">
                <a16:creationId xmlns:a16="http://schemas.microsoft.com/office/drawing/2014/main" id="{7BBE8E73-513F-4460-BD49-866E919D4699}"/>
              </a:ext>
            </a:extLst>
          </p:cNvPr>
          <p:cNvGraphicFramePr>
            <a:graphicFrameLocks noGrp="1"/>
          </p:cNvGraphicFramePr>
          <p:nvPr>
            <p:extLst>
              <p:ext uri="{D42A27DB-BD31-4B8C-83A1-F6EECF244321}">
                <p14:modId xmlns:p14="http://schemas.microsoft.com/office/powerpoint/2010/main" val="3079433089"/>
              </p:ext>
            </p:extLst>
          </p:nvPr>
        </p:nvGraphicFramePr>
        <p:xfrm>
          <a:off x="6352558" y="650494"/>
          <a:ext cx="4898378" cy="5327997"/>
        </p:xfrm>
        <a:graphic>
          <a:graphicData uri="http://schemas.openxmlformats.org/drawingml/2006/table">
            <a:tbl>
              <a:tblPr firstRow="1" bandRow="1"/>
              <a:tblGrid>
                <a:gridCol w="1049438">
                  <a:extLst>
                    <a:ext uri="{9D8B030D-6E8A-4147-A177-3AD203B41FA5}">
                      <a16:colId xmlns:a16="http://schemas.microsoft.com/office/drawing/2014/main" val="448151587"/>
                    </a:ext>
                  </a:extLst>
                </a:gridCol>
                <a:gridCol w="1946776">
                  <a:extLst>
                    <a:ext uri="{9D8B030D-6E8A-4147-A177-3AD203B41FA5}">
                      <a16:colId xmlns:a16="http://schemas.microsoft.com/office/drawing/2014/main" val="1251929219"/>
                    </a:ext>
                  </a:extLst>
                </a:gridCol>
                <a:gridCol w="1902164">
                  <a:extLst>
                    <a:ext uri="{9D8B030D-6E8A-4147-A177-3AD203B41FA5}">
                      <a16:colId xmlns:a16="http://schemas.microsoft.com/office/drawing/2014/main" val="2288250171"/>
                    </a:ext>
                  </a:extLst>
                </a:gridCol>
              </a:tblGrid>
              <a:tr h="408720">
                <a:tc>
                  <a:txBody>
                    <a:bodyPr/>
                    <a:lstStyle/>
                    <a:p>
                      <a:pPr algn="l" fontAlgn="ctr" latinLnBrk="0"/>
                      <a:r>
                        <a:rPr lang="en-US" sz="1700" b="1" dirty="0" err="1">
                          <a:effectLst/>
                        </a:rPr>
                        <a:t>S.No</a:t>
                      </a:r>
                      <a:endParaRPr lang="en-US" sz="1700" b="1" dirty="0">
                        <a:effectLst/>
                      </a:endParaRPr>
                    </a:p>
                  </a:txBody>
                  <a:tcPr marL="56555" marR="56555" marT="56555" marB="56555" anchor="ctr">
                    <a:lnL>
                      <a:noFill/>
                    </a:lnL>
                    <a:lnR>
                      <a:noFill/>
                    </a:lnR>
                    <a:lnT>
                      <a:noFill/>
                    </a:lnT>
                    <a:lnB w="7620"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US" sz="1700" b="1" dirty="0">
                          <a:effectLst/>
                        </a:rPr>
                        <a:t>Volume Testing</a:t>
                      </a:r>
                    </a:p>
                  </a:txBody>
                  <a:tcPr marL="56555" marR="56555" marT="56555" marB="56555" anchor="ctr">
                    <a:lnL>
                      <a:noFill/>
                    </a:lnL>
                    <a:lnR>
                      <a:noFill/>
                    </a:lnR>
                    <a:lnT>
                      <a:noFill/>
                    </a:lnT>
                    <a:lnB w="7620" cap="flat" cmpd="sng" algn="ctr">
                      <a:solidFill>
                        <a:srgbClr val="DDDDDD"/>
                      </a:solidFill>
                      <a:prstDash val="solid"/>
                      <a:round/>
                      <a:headEnd type="none" w="med" len="med"/>
                      <a:tailEnd type="none" w="med" len="med"/>
                    </a:lnB>
                    <a:solidFill>
                      <a:srgbClr val="D9EDF7"/>
                    </a:solidFill>
                  </a:tcPr>
                </a:tc>
                <a:tc>
                  <a:txBody>
                    <a:bodyPr/>
                    <a:lstStyle/>
                    <a:p>
                      <a:pPr marL="0" algn="l" defTabSz="914400" rtl="0" eaLnBrk="1" fontAlgn="ctr" latinLnBrk="0" hangingPunct="1"/>
                      <a:r>
                        <a:rPr lang="en-US" sz="1700" b="1" kern="1200" dirty="0">
                          <a:solidFill>
                            <a:schemeClr val="tx1"/>
                          </a:solidFill>
                          <a:effectLst/>
                          <a:latin typeface="+mn-lt"/>
                          <a:ea typeface="+mn-ea"/>
                          <a:cs typeface="+mn-cs"/>
                        </a:rPr>
                        <a:t>Load Testing</a:t>
                      </a:r>
                    </a:p>
                  </a:txBody>
                  <a:tcPr marL="84832" marR="84832" marT="42417" marB="42417">
                    <a:lnL>
                      <a:noFill/>
                    </a:lnL>
                  </a:tcPr>
                </a:tc>
                <a:extLst>
                  <a:ext uri="{0D108BD9-81ED-4DB2-BD59-A6C34878D82A}">
                    <a16:rowId xmlns:a16="http://schemas.microsoft.com/office/drawing/2014/main" val="3580853275"/>
                  </a:ext>
                </a:extLst>
              </a:tr>
              <a:tr h="1922817">
                <a:tc>
                  <a:txBody>
                    <a:bodyPr/>
                    <a:lstStyle/>
                    <a:p>
                      <a:pPr algn="l" fontAlgn="t" latinLnBrk="0"/>
                      <a:r>
                        <a:rPr lang="en-US" sz="1700" b="0">
                          <a:effectLst/>
                        </a:rPr>
                        <a:t>1</a:t>
                      </a:r>
                    </a:p>
                  </a:txBody>
                  <a:tcPr marL="56555" marR="56555" marT="56555" marB="5655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700" b="0">
                          <a:effectLst/>
                        </a:rPr>
                        <a:t>The volume testing is done to verify the database performance against a large volume of data in the DB.</a:t>
                      </a:r>
                    </a:p>
                  </a:txBody>
                  <a:tcPr marL="56555" marR="56555" marT="56555" marB="5655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700" b="0">
                          <a:effectLst/>
                        </a:rPr>
                        <a:t>The load testing is done by changing the user loads for the resources and verifying the performance of the resources.</a:t>
                      </a:r>
                    </a:p>
                  </a:txBody>
                  <a:tcPr marL="56555" marR="56555" marT="56555" marB="56555">
                    <a:lnL>
                      <a:noFill/>
                    </a:lnL>
                    <a:lnR>
                      <a:noFill/>
                    </a:lnR>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32620537"/>
                  </a:ext>
                </a:extLst>
              </a:tr>
              <a:tr h="913419">
                <a:tc>
                  <a:txBody>
                    <a:bodyPr/>
                    <a:lstStyle/>
                    <a:p>
                      <a:pPr algn="l" fontAlgn="t" latinLnBrk="0"/>
                      <a:r>
                        <a:rPr lang="en-US" sz="1700" b="0">
                          <a:effectLst/>
                        </a:rPr>
                        <a:t>2</a:t>
                      </a:r>
                    </a:p>
                  </a:txBody>
                  <a:tcPr marL="56555" marR="56555" marT="56555" marB="5655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700" b="0">
                          <a:effectLst/>
                        </a:rPr>
                        <a:t>The primary focus of this testing is on ‘data’.</a:t>
                      </a:r>
                    </a:p>
                  </a:txBody>
                  <a:tcPr marL="56555" marR="56555" marT="56555" marB="5655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700" b="0" dirty="0">
                          <a:effectLst/>
                        </a:rPr>
                        <a:t>The primary focus of this testing is on ‘users.</a:t>
                      </a:r>
                    </a:p>
                  </a:txBody>
                  <a:tcPr marL="56555" marR="56555" marT="56555" marB="5655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12786615"/>
                  </a:ext>
                </a:extLst>
              </a:tr>
              <a:tr h="913419">
                <a:tc>
                  <a:txBody>
                    <a:bodyPr/>
                    <a:lstStyle/>
                    <a:p>
                      <a:pPr algn="l" fontAlgn="t" latinLnBrk="0"/>
                      <a:r>
                        <a:rPr lang="en-US" sz="1700" b="0">
                          <a:effectLst/>
                        </a:rPr>
                        <a:t>3</a:t>
                      </a:r>
                    </a:p>
                  </a:txBody>
                  <a:tcPr marL="56555" marR="56555" marT="56555" marB="5655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700" b="0">
                          <a:effectLst/>
                        </a:rPr>
                        <a:t>The database is stressed to the maximum limit.</a:t>
                      </a:r>
                    </a:p>
                  </a:txBody>
                  <a:tcPr marL="56555" marR="56555" marT="56555" marB="5655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700" b="0">
                          <a:effectLst/>
                        </a:rPr>
                        <a:t>The server is stressed to the maximum limit.</a:t>
                      </a:r>
                    </a:p>
                  </a:txBody>
                  <a:tcPr marL="56555" marR="56555" marT="56555" marB="5655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27148988"/>
                  </a:ext>
                </a:extLst>
              </a:tr>
              <a:tr h="1165769">
                <a:tc>
                  <a:txBody>
                    <a:bodyPr/>
                    <a:lstStyle/>
                    <a:p>
                      <a:pPr algn="l" fontAlgn="t" latinLnBrk="0"/>
                      <a:r>
                        <a:rPr lang="en-US" sz="1700" b="0">
                          <a:effectLst/>
                        </a:rPr>
                        <a:t>4</a:t>
                      </a:r>
                    </a:p>
                  </a:txBody>
                  <a:tcPr marL="56555" marR="56555" marT="56555" marB="56555">
                    <a:lnL>
                      <a:noFill/>
                    </a:lnL>
                    <a:lnR>
                      <a:noFill/>
                    </a:lnR>
                    <a:lnT w="7620"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latinLnBrk="0"/>
                      <a:r>
                        <a:rPr lang="en-US" sz="1700" b="0">
                          <a:effectLst/>
                        </a:rPr>
                        <a:t>A simple example can be creating a huge sized file.</a:t>
                      </a:r>
                    </a:p>
                  </a:txBody>
                  <a:tcPr marL="56555" marR="56555" marT="56555" marB="56555">
                    <a:lnL>
                      <a:noFill/>
                    </a:lnL>
                    <a:lnR>
                      <a:noFill/>
                    </a:lnR>
                    <a:lnT w="7620"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latinLnBrk="0"/>
                      <a:r>
                        <a:rPr lang="en-US" sz="1700" b="0" dirty="0">
                          <a:effectLst/>
                        </a:rPr>
                        <a:t>A simple example can be creating a large number of files.</a:t>
                      </a:r>
                    </a:p>
                  </a:txBody>
                  <a:tcPr marL="56555" marR="56555" marT="56555" marB="56555">
                    <a:lnL>
                      <a:noFill/>
                    </a:lnL>
                    <a:lnR>
                      <a:noFill/>
                    </a:lnR>
                    <a:lnT w="7620" cap="flat" cmpd="sng" algn="ctr">
                      <a:solidFill>
                        <a:srgbClr val="DDDDDD"/>
                      </a:solidFill>
                      <a:prstDash val="solid"/>
                      <a:round/>
                      <a:headEnd type="none" w="med" len="med"/>
                      <a:tailEnd type="none" w="med" len="med"/>
                    </a:lnT>
                    <a:lnB>
                      <a:noFill/>
                    </a:lnB>
                    <a:solidFill>
                      <a:srgbClr val="F3F3F3"/>
                    </a:solidFill>
                  </a:tcPr>
                </a:tc>
                <a:extLst>
                  <a:ext uri="{0D108BD9-81ED-4DB2-BD59-A6C34878D82A}">
                    <a16:rowId xmlns:a16="http://schemas.microsoft.com/office/drawing/2014/main" val="282396817"/>
                  </a:ext>
                </a:extLst>
              </a:tr>
            </a:tbl>
          </a:graphicData>
        </a:graphic>
      </p:graphicFrame>
      <p:sp>
        <p:nvSpPr>
          <p:cNvPr id="6" name="Date Placeholder 5">
            <a:extLst>
              <a:ext uri="{FF2B5EF4-FFF2-40B4-BE49-F238E27FC236}">
                <a16:creationId xmlns:a16="http://schemas.microsoft.com/office/drawing/2014/main" id="{45958AC2-15CD-4E8A-999C-99A4A3A7380B}"/>
              </a:ext>
            </a:extLst>
          </p:cNvPr>
          <p:cNvSpPr>
            <a:spLocks noGrp="1"/>
          </p:cNvSpPr>
          <p:nvPr>
            <p:ph type="dt" sz="half" idx="10"/>
          </p:nvPr>
        </p:nvSpPr>
        <p:spPr/>
        <p:txBody>
          <a:bodyPr/>
          <a:lstStyle/>
          <a:p>
            <a:fld id="{A7847BE5-80A3-44DA-A1F0-9A0E14342A43}" type="datetime1">
              <a:rPr lang="en-US" smtClean="0"/>
              <a:t>7/14/2020</a:t>
            </a:fld>
            <a:endParaRPr lang="en-US"/>
          </a:p>
        </p:txBody>
      </p:sp>
      <p:sp>
        <p:nvSpPr>
          <p:cNvPr id="7" name="Footer Placeholder 6">
            <a:extLst>
              <a:ext uri="{FF2B5EF4-FFF2-40B4-BE49-F238E27FC236}">
                <a16:creationId xmlns:a16="http://schemas.microsoft.com/office/drawing/2014/main" id="{748A5247-8502-4185-B234-3D7FD588494B}"/>
              </a:ext>
            </a:extLst>
          </p:cNvPr>
          <p:cNvSpPr>
            <a:spLocks noGrp="1"/>
          </p:cNvSpPr>
          <p:nvPr>
            <p:ph type="ftr" sz="quarter" idx="11"/>
          </p:nvPr>
        </p:nvSpPr>
        <p:spPr/>
        <p:txBody>
          <a:bodyPr/>
          <a:lstStyle/>
          <a:p>
            <a:r>
              <a:rPr lang="en-US"/>
              <a:t>Non-Functional Testing</a:t>
            </a:r>
          </a:p>
        </p:txBody>
      </p:sp>
      <p:sp>
        <p:nvSpPr>
          <p:cNvPr id="8" name="Slide Number Placeholder 7">
            <a:extLst>
              <a:ext uri="{FF2B5EF4-FFF2-40B4-BE49-F238E27FC236}">
                <a16:creationId xmlns:a16="http://schemas.microsoft.com/office/drawing/2014/main" id="{D882B46D-625A-4DDB-99C0-4C45E8474C46}"/>
              </a:ext>
            </a:extLst>
          </p:cNvPr>
          <p:cNvSpPr>
            <a:spLocks noGrp="1"/>
          </p:cNvSpPr>
          <p:nvPr>
            <p:ph type="sldNum" sz="quarter" idx="12"/>
          </p:nvPr>
        </p:nvSpPr>
        <p:spPr/>
        <p:txBody>
          <a:bodyPr/>
          <a:lstStyle/>
          <a:p>
            <a:fld id="{F76C4489-7F99-4860-B3E5-70DBDF527F8C}" type="slidenum">
              <a:rPr lang="en-US" smtClean="0"/>
              <a:t>11</a:t>
            </a:fld>
            <a:endParaRPr lang="en-US"/>
          </a:p>
        </p:txBody>
      </p:sp>
    </p:spTree>
    <p:extLst>
      <p:ext uri="{BB962C8B-B14F-4D97-AF65-F5344CB8AC3E}">
        <p14:creationId xmlns:p14="http://schemas.microsoft.com/office/powerpoint/2010/main" val="2652586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883E44-C47C-40B8-81E0-6A716F3D7197}"/>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Security Testing</a:t>
            </a:r>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F0E1E18-7BDD-4A1C-B814-16634BEEC134}"/>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b="1"/>
              <a:t>SECURITY TESTING</a:t>
            </a:r>
            <a:r>
              <a:rPr lang="en-US" sz="1400"/>
              <a:t> is a type of Software Testing that uncovers vulnerabilities, threats, risks in a software application and prevents malicious attacks from intruders. The purpose of Security Tests is to identify all possible loopholes and weaknesses of the software system which might result in a loss of information, revenue, repute at the hands of the employees or outsiders of the Organization.</a:t>
            </a:r>
          </a:p>
          <a:p>
            <a:pPr indent="-228600">
              <a:lnSpc>
                <a:spcPct val="90000"/>
              </a:lnSpc>
              <a:spcAft>
                <a:spcPts val="600"/>
              </a:spcAft>
              <a:buFont typeface="Arial" panose="020B0604020202020204" pitchFamily="34" charset="0"/>
              <a:buChar char="•"/>
            </a:pPr>
            <a:endParaRPr lang="en-US" sz="1400"/>
          </a:p>
          <a:p>
            <a:pPr indent="-228600">
              <a:lnSpc>
                <a:spcPct val="90000"/>
              </a:lnSpc>
              <a:spcAft>
                <a:spcPts val="600"/>
              </a:spcAft>
              <a:buFont typeface="Arial" panose="020B0604020202020204" pitchFamily="34" charset="0"/>
              <a:buChar char="•"/>
            </a:pPr>
            <a:r>
              <a:rPr lang="en-US" sz="1400" b="1"/>
              <a:t>Example Test Scenarios for Security Testing:</a:t>
            </a:r>
          </a:p>
          <a:p>
            <a:pPr marL="285750" indent="-228600">
              <a:lnSpc>
                <a:spcPct val="90000"/>
              </a:lnSpc>
              <a:spcAft>
                <a:spcPts val="600"/>
              </a:spcAft>
              <a:buFont typeface="Arial" panose="020B0604020202020204" pitchFamily="34" charset="0"/>
              <a:buChar char="•"/>
            </a:pPr>
            <a:r>
              <a:rPr lang="en-US" sz="1400"/>
              <a:t>A password should be in encrypted format</a:t>
            </a:r>
          </a:p>
          <a:p>
            <a:pPr marL="285750" indent="-228600">
              <a:lnSpc>
                <a:spcPct val="90000"/>
              </a:lnSpc>
              <a:spcAft>
                <a:spcPts val="600"/>
              </a:spcAft>
              <a:buFont typeface="Arial" panose="020B0604020202020204" pitchFamily="34" charset="0"/>
              <a:buChar char="•"/>
            </a:pPr>
            <a:r>
              <a:rPr lang="en-US" sz="1400"/>
              <a:t>Application or System should not allow invalid users</a:t>
            </a:r>
          </a:p>
          <a:p>
            <a:pPr marL="285750" indent="-228600">
              <a:lnSpc>
                <a:spcPct val="90000"/>
              </a:lnSpc>
              <a:spcAft>
                <a:spcPts val="600"/>
              </a:spcAft>
              <a:buFont typeface="Arial" panose="020B0604020202020204" pitchFamily="34" charset="0"/>
              <a:buChar char="•"/>
            </a:pPr>
            <a:r>
              <a:rPr lang="en-US" sz="1400"/>
              <a:t>Check cookies and session time for application</a:t>
            </a:r>
          </a:p>
          <a:p>
            <a:pPr marL="285750" indent="-228600">
              <a:lnSpc>
                <a:spcPct val="90000"/>
              </a:lnSpc>
              <a:spcAft>
                <a:spcPts val="600"/>
              </a:spcAft>
              <a:buFont typeface="Arial" panose="020B0604020202020204" pitchFamily="34" charset="0"/>
              <a:buChar char="•"/>
            </a:pPr>
            <a:r>
              <a:rPr lang="en-US" sz="1400"/>
              <a:t>For financial sites, the Browser back button should not work.</a:t>
            </a:r>
          </a:p>
          <a:p>
            <a:pPr indent="-228600">
              <a:lnSpc>
                <a:spcPct val="90000"/>
              </a:lnSpc>
              <a:spcAft>
                <a:spcPts val="600"/>
              </a:spcAft>
              <a:buFont typeface="Arial" panose="020B0604020202020204" pitchFamily="34" charset="0"/>
              <a:buChar char="•"/>
            </a:pPr>
            <a:endParaRPr lang="en-US" sz="1400"/>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Lock">
            <a:extLst>
              <a:ext uri="{FF2B5EF4-FFF2-40B4-BE49-F238E27FC236}">
                <a16:creationId xmlns:a16="http://schemas.microsoft.com/office/drawing/2014/main" id="{1D8DC426-7EAF-4DEA-B6E3-BD428FE380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39676" y="650494"/>
            <a:ext cx="5324142" cy="5324142"/>
          </a:xfrm>
          <a:prstGeom prst="rect">
            <a:avLst/>
          </a:prstGeom>
        </p:spPr>
      </p:pic>
      <p:sp>
        <p:nvSpPr>
          <p:cNvPr id="3" name="Content Placeholder 2">
            <a:extLst>
              <a:ext uri="{FF2B5EF4-FFF2-40B4-BE49-F238E27FC236}">
                <a16:creationId xmlns:a16="http://schemas.microsoft.com/office/drawing/2014/main" id="{9E2A580F-476F-4055-9B32-8503C33003AE}"/>
              </a:ext>
            </a:extLst>
          </p:cNvPr>
          <p:cNvSpPr txBox="1">
            <a:spLocks/>
          </p:cNvSpPr>
          <p:nvPr/>
        </p:nvSpPr>
        <p:spPr>
          <a:xfrm>
            <a:off x="1025682" y="1867669"/>
            <a:ext cx="6906491" cy="4486275"/>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5" name="Date Placeholder 4">
            <a:extLst>
              <a:ext uri="{FF2B5EF4-FFF2-40B4-BE49-F238E27FC236}">
                <a16:creationId xmlns:a16="http://schemas.microsoft.com/office/drawing/2014/main" id="{4E1A3319-6158-40A1-9C62-AE81B500BE2D}"/>
              </a:ext>
            </a:extLst>
          </p:cNvPr>
          <p:cNvSpPr>
            <a:spLocks noGrp="1"/>
          </p:cNvSpPr>
          <p:nvPr>
            <p:ph type="dt" sz="half" idx="10"/>
          </p:nvPr>
        </p:nvSpPr>
        <p:spPr/>
        <p:txBody>
          <a:bodyPr/>
          <a:lstStyle/>
          <a:p>
            <a:fld id="{7981D4AF-FD29-4EBA-9594-3089957592D7}" type="datetime1">
              <a:rPr lang="en-US" smtClean="0"/>
              <a:t>7/14/2020</a:t>
            </a:fld>
            <a:endParaRPr lang="en-US"/>
          </a:p>
        </p:txBody>
      </p:sp>
      <p:sp>
        <p:nvSpPr>
          <p:cNvPr id="6" name="Footer Placeholder 5">
            <a:extLst>
              <a:ext uri="{FF2B5EF4-FFF2-40B4-BE49-F238E27FC236}">
                <a16:creationId xmlns:a16="http://schemas.microsoft.com/office/drawing/2014/main" id="{281C5211-47E9-4B35-9046-51F71B4F86F9}"/>
              </a:ext>
            </a:extLst>
          </p:cNvPr>
          <p:cNvSpPr>
            <a:spLocks noGrp="1"/>
          </p:cNvSpPr>
          <p:nvPr>
            <p:ph type="ftr" sz="quarter" idx="11"/>
          </p:nvPr>
        </p:nvSpPr>
        <p:spPr/>
        <p:txBody>
          <a:bodyPr/>
          <a:lstStyle/>
          <a:p>
            <a:r>
              <a:rPr lang="en-US"/>
              <a:t>Non-Functional Testing</a:t>
            </a:r>
          </a:p>
        </p:txBody>
      </p:sp>
      <p:sp>
        <p:nvSpPr>
          <p:cNvPr id="7" name="Slide Number Placeholder 6">
            <a:extLst>
              <a:ext uri="{FF2B5EF4-FFF2-40B4-BE49-F238E27FC236}">
                <a16:creationId xmlns:a16="http://schemas.microsoft.com/office/drawing/2014/main" id="{AFD16110-4A4D-4434-A4B4-4B6628C26336}"/>
              </a:ext>
            </a:extLst>
          </p:cNvPr>
          <p:cNvSpPr>
            <a:spLocks noGrp="1"/>
          </p:cNvSpPr>
          <p:nvPr>
            <p:ph type="sldNum" sz="quarter" idx="12"/>
          </p:nvPr>
        </p:nvSpPr>
        <p:spPr/>
        <p:txBody>
          <a:bodyPr/>
          <a:lstStyle/>
          <a:p>
            <a:fld id="{F76C4489-7F99-4860-B3E5-70DBDF527F8C}" type="slidenum">
              <a:rPr lang="en-US" smtClean="0"/>
              <a:t>12</a:t>
            </a:fld>
            <a:endParaRPr lang="en-US"/>
          </a:p>
        </p:txBody>
      </p:sp>
    </p:spTree>
    <p:extLst>
      <p:ext uri="{BB962C8B-B14F-4D97-AF65-F5344CB8AC3E}">
        <p14:creationId xmlns:p14="http://schemas.microsoft.com/office/powerpoint/2010/main" val="2553383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E3D9D-203A-43DE-9F58-C86EC8C87A62}"/>
              </a:ext>
            </a:extLst>
          </p:cNvPr>
          <p:cNvSpPr>
            <a:spLocks noGrp="1"/>
          </p:cNvSpPr>
          <p:nvPr>
            <p:ph type="title"/>
          </p:nvPr>
        </p:nvSpPr>
        <p:spPr>
          <a:xfrm>
            <a:off x="686834" y="591344"/>
            <a:ext cx="3200400" cy="5585619"/>
          </a:xfrm>
        </p:spPr>
        <p:txBody>
          <a:bodyPr>
            <a:normAutofit/>
          </a:bodyPr>
          <a:lstStyle/>
          <a:p>
            <a:r>
              <a:rPr lang="en-US" dirty="0">
                <a:solidFill>
                  <a:srgbClr val="FFFFFF"/>
                </a:solidFill>
              </a:rPr>
              <a:t>Difference between functional and non-functional</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EE30FC0-167B-4763-AF32-BD3400BAA8F0}"/>
              </a:ext>
            </a:extLst>
          </p:cNvPr>
          <p:cNvSpPr>
            <a:spLocks noGrp="1"/>
          </p:cNvSpPr>
          <p:nvPr>
            <p:ph idx="1"/>
          </p:nvPr>
        </p:nvSpPr>
        <p:spPr>
          <a:xfrm>
            <a:off x="4447308" y="591344"/>
            <a:ext cx="6906491" cy="5585619"/>
          </a:xfrm>
        </p:spPr>
        <p:txBody>
          <a:bodyPr anchor="ctr">
            <a:normAutofit/>
          </a:bodyPr>
          <a:lstStyle/>
          <a:p>
            <a:pPr marL="0" indent="0">
              <a:buNone/>
            </a:pPr>
            <a:r>
              <a:rPr lang="en-US" b="1" dirty="0"/>
              <a:t>Functional Testing:</a:t>
            </a:r>
          </a:p>
          <a:p>
            <a:r>
              <a:rPr lang="en-US" dirty="0"/>
              <a:t>-functional testing demonstrate WHAT the product does</a:t>
            </a:r>
          </a:p>
          <a:p>
            <a:r>
              <a:rPr lang="en-US" dirty="0"/>
              <a:t>Example: Are you able to login to a system after entering correct credentials</a:t>
            </a:r>
          </a:p>
          <a:p>
            <a:pPr marL="0" indent="0">
              <a:buNone/>
            </a:pPr>
            <a:r>
              <a:rPr lang="en-US" b="1" dirty="0"/>
              <a:t>Non-Functional Testing: </a:t>
            </a:r>
          </a:p>
          <a:p>
            <a:r>
              <a:rPr lang="en-US" dirty="0"/>
              <a:t>-Non-functional testing demonstrate HOW WELL the product behaves</a:t>
            </a:r>
          </a:p>
          <a:p>
            <a:r>
              <a:rPr lang="en-US" dirty="0"/>
              <a:t>Example: Application load time should not be more than 5 secs up to 1000 users accessing it simultaneously</a:t>
            </a:r>
          </a:p>
        </p:txBody>
      </p:sp>
      <p:sp>
        <p:nvSpPr>
          <p:cNvPr id="4" name="Date Placeholder 3">
            <a:extLst>
              <a:ext uri="{FF2B5EF4-FFF2-40B4-BE49-F238E27FC236}">
                <a16:creationId xmlns:a16="http://schemas.microsoft.com/office/drawing/2014/main" id="{3FFC18F3-FFDB-43D0-8616-7178CB0A27C6}"/>
              </a:ext>
            </a:extLst>
          </p:cNvPr>
          <p:cNvSpPr>
            <a:spLocks noGrp="1"/>
          </p:cNvSpPr>
          <p:nvPr>
            <p:ph type="dt" sz="half" idx="10"/>
          </p:nvPr>
        </p:nvSpPr>
        <p:spPr/>
        <p:txBody>
          <a:bodyPr/>
          <a:lstStyle/>
          <a:p>
            <a:fld id="{EC5178FB-CAB1-4266-9A08-88BB5151DB86}" type="datetime1">
              <a:rPr lang="en-US" smtClean="0"/>
              <a:t>7/14/2020</a:t>
            </a:fld>
            <a:endParaRPr lang="en-US"/>
          </a:p>
        </p:txBody>
      </p:sp>
      <p:sp>
        <p:nvSpPr>
          <p:cNvPr id="5" name="Footer Placeholder 4">
            <a:extLst>
              <a:ext uri="{FF2B5EF4-FFF2-40B4-BE49-F238E27FC236}">
                <a16:creationId xmlns:a16="http://schemas.microsoft.com/office/drawing/2014/main" id="{68925D2B-1593-491B-A5B2-3F377AEAD4B7}"/>
              </a:ext>
            </a:extLst>
          </p:cNvPr>
          <p:cNvSpPr>
            <a:spLocks noGrp="1"/>
          </p:cNvSpPr>
          <p:nvPr>
            <p:ph type="ftr" sz="quarter" idx="11"/>
          </p:nvPr>
        </p:nvSpPr>
        <p:spPr/>
        <p:txBody>
          <a:bodyPr/>
          <a:lstStyle/>
          <a:p>
            <a:r>
              <a:rPr lang="en-US"/>
              <a:t>Non-Functional Testing</a:t>
            </a:r>
          </a:p>
        </p:txBody>
      </p:sp>
      <p:sp>
        <p:nvSpPr>
          <p:cNvPr id="6" name="Slide Number Placeholder 5">
            <a:extLst>
              <a:ext uri="{FF2B5EF4-FFF2-40B4-BE49-F238E27FC236}">
                <a16:creationId xmlns:a16="http://schemas.microsoft.com/office/drawing/2014/main" id="{BCB601B6-12A1-47EB-99B2-76029B949118}"/>
              </a:ext>
            </a:extLst>
          </p:cNvPr>
          <p:cNvSpPr>
            <a:spLocks noGrp="1"/>
          </p:cNvSpPr>
          <p:nvPr>
            <p:ph type="sldNum" sz="quarter" idx="12"/>
          </p:nvPr>
        </p:nvSpPr>
        <p:spPr/>
        <p:txBody>
          <a:bodyPr/>
          <a:lstStyle/>
          <a:p>
            <a:fld id="{F76C4489-7F99-4860-B3E5-70DBDF527F8C}" type="slidenum">
              <a:rPr lang="en-US" smtClean="0"/>
              <a:t>2</a:t>
            </a:fld>
            <a:endParaRPr lang="en-US"/>
          </a:p>
        </p:txBody>
      </p:sp>
    </p:spTree>
    <p:extLst>
      <p:ext uri="{BB962C8B-B14F-4D97-AF65-F5344CB8AC3E}">
        <p14:creationId xmlns:p14="http://schemas.microsoft.com/office/powerpoint/2010/main" val="104904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4F5F79-EDC3-49F6-85CA-2478F420D85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Types of Testing</a:t>
            </a:r>
          </a:p>
        </p:txBody>
      </p:sp>
      <p:pic>
        <p:nvPicPr>
          <p:cNvPr id="4" name="Picture 3" descr="A screenshot of a cell phone&#10;&#10;Description automatically generated">
            <a:extLst>
              <a:ext uri="{FF2B5EF4-FFF2-40B4-BE49-F238E27FC236}">
                <a16:creationId xmlns:a16="http://schemas.microsoft.com/office/drawing/2014/main" id="{E00304A2-A039-46C7-802F-AD049567606A}"/>
              </a:ext>
            </a:extLst>
          </p:cNvPr>
          <p:cNvPicPr>
            <a:picLocks noChangeAspect="1"/>
          </p:cNvPicPr>
          <p:nvPr/>
        </p:nvPicPr>
        <p:blipFill>
          <a:blip r:embed="rId2"/>
          <a:stretch>
            <a:fillRect/>
          </a:stretch>
        </p:blipFill>
        <p:spPr>
          <a:xfrm>
            <a:off x="2155013" y="1675227"/>
            <a:ext cx="7881973" cy="4394199"/>
          </a:xfrm>
          <a:prstGeom prst="rect">
            <a:avLst/>
          </a:prstGeom>
        </p:spPr>
      </p:pic>
      <p:sp>
        <p:nvSpPr>
          <p:cNvPr id="3" name="Date Placeholder 2">
            <a:extLst>
              <a:ext uri="{FF2B5EF4-FFF2-40B4-BE49-F238E27FC236}">
                <a16:creationId xmlns:a16="http://schemas.microsoft.com/office/drawing/2014/main" id="{E4AFA3C6-EF78-4069-9566-6A375359C978}"/>
              </a:ext>
            </a:extLst>
          </p:cNvPr>
          <p:cNvSpPr>
            <a:spLocks noGrp="1"/>
          </p:cNvSpPr>
          <p:nvPr>
            <p:ph type="dt" sz="half" idx="10"/>
          </p:nvPr>
        </p:nvSpPr>
        <p:spPr/>
        <p:txBody>
          <a:bodyPr/>
          <a:lstStyle/>
          <a:p>
            <a:fld id="{0567DDC5-3435-4906-B4DC-4C22B266CB6C}" type="datetime1">
              <a:rPr lang="en-US" smtClean="0"/>
              <a:t>7/14/2020</a:t>
            </a:fld>
            <a:endParaRPr lang="en-US"/>
          </a:p>
        </p:txBody>
      </p:sp>
      <p:sp>
        <p:nvSpPr>
          <p:cNvPr id="5" name="Footer Placeholder 4">
            <a:extLst>
              <a:ext uri="{FF2B5EF4-FFF2-40B4-BE49-F238E27FC236}">
                <a16:creationId xmlns:a16="http://schemas.microsoft.com/office/drawing/2014/main" id="{ED6F374A-C7FD-4FCE-B4F8-C0E30E6871CF}"/>
              </a:ext>
            </a:extLst>
          </p:cNvPr>
          <p:cNvSpPr>
            <a:spLocks noGrp="1"/>
          </p:cNvSpPr>
          <p:nvPr>
            <p:ph type="ftr" sz="quarter" idx="11"/>
          </p:nvPr>
        </p:nvSpPr>
        <p:spPr/>
        <p:txBody>
          <a:bodyPr/>
          <a:lstStyle/>
          <a:p>
            <a:r>
              <a:rPr lang="en-US"/>
              <a:t>Non-Functional Testing</a:t>
            </a:r>
          </a:p>
        </p:txBody>
      </p:sp>
      <p:sp>
        <p:nvSpPr>
          <p:cNvPr id="6" name="Slide Number Placeholder 5">
            <a:extLst>
              <a:ext uri="{FF2B5EF4-FFF2-40B4-BE49-F238E27FC236}">
                <a16:creationId xmlns:a16="http://schemas.microsoft.com/office/drawing/2014/main" id="{750C87E0-5A6B-4354-A605-9A7368FBC5A3}"/>
              </a:ext>
            </a:extLst>
          </p:cNvPr>
          <p:cNvSpPr>
            <a:spLocks noGrp="1"/>
          </p:cNvSpPr>
          <p:nvPr>
            <p:ph type="sldNum" sz="quarter" idx="12"/>
          </p:nvPr>
        </p:nvSpPr>
        <p:spPr/>
        <p:txBody>
          <a:bodyPr/>
          <a:lstStyle/>
          <a:p>
            <a:fld id="{F76C4489-7F99-4860-B3E5-70DBDF527F8C}" type="slidenum">
              <a:rPr lang="en-US" smtClean="0"/>
              <a:t>3</a:t>
            </a:fld>
            <a:endParaRPr lang="en-US"/>
          </a:p>
        </p:txBody>
      </p:sp>
    </p:spTree>
    <p:extLst>
      <p:ext uri="{BB962C8B-B14F-4D97-AF65-F5344CB8AC3E}">
        <p14:creationId xmlns:p14="http://schemas.microsoft.com/office/powerpoint/2010/main" val="1857200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6933F-51E9-42E1-AB2C-2FFD31CB75C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Functional Testing</a:t>
            </a:r>
          </a:p>
        </p:txBody>
      </p:sp>
      <p:pic>
        <p:nvPicPr>
          <p:cNvPr id="4" name="Picture 3" descr="A screenshot of a cell phone&#10;&#10;Description automatically generated">
            <a:extLst>
              <a:ext uri="{FF2B5EF4-FFF2-40B4-BE49-F238E27FC236}">
                <a16:creationId xmlns:a16="http://schemas.microsoft.com/office/drawing/2014/main" id="{1C599B3F-0732-4B34-B5AA-6B1E6AA31C6B}"/>
              </a:ext>
            </a:extLst>
          </p:cNvPr>
          <p:cNvPicPr>
            <a:picLocks noChangeAspect="1"/>
          </p:cNvPicPr>
          <p:nvPr/>
        </p:nvPicPr>
        <p:blipFill>
          <a:blip r:embed="rId2"/>
          <a:stretch>
            <a:fillRect/>
          </a:stretch>
        </p:blipFill>
        <p:spPr>
          <a:xfrm>
            <a:off x="1891025" y="1675227"/>
            <a:ext cx="8409950" cy="4394199"/>
          </a:xfrm>
          <a:prstGeom prst="rect">
            <a:avLst/>
          </a:prstGeom>
        </p:spPr>
      </p:pic>
      <p:sp>
        <p:nvSpPr>
          <p:cNvPr id="3" name="Date Placeholder 2">
            <a:extLst>
              <a:ext uri="{FF2B5EF4-FFF2-40B4-BE49-F238E27FC236}">
                <a16:creationId xmlns:a16="http://schemas.microsoft.com/office/drawing/2014/main" id="{6320EC24-5D4F-4711-81A6-B2E7287D2080}"/>
              </a:ext>
            </a:extLst>
          </p:cNvPr>
          <p:cNvSpPr>
            <a:spLocks noGrp="1"/>
          </p:cNvSpPr>
          <p:nvPr>
            <p:ph type="dt" sz="half" idx="10"/>
          </p:nvPr>
        </p:nvSpPr>
        <p:spPr/>
        <p:txBody>
          <a:bodyPr/>
          <a:lstStyle/>
          <a:p>
            <a:fld id="{979E01AB-C5D8-4E67-8548-10FE3EB37BCB}" type="datetime1">
              <a:rPr lang="en-US" smtClean="0"/>
              <a:t>7/14/2020</a:t>
            </a:fld>
            <a:endParaRPr lang="en-US"/>
          </a:p>
        </p:txBody>
      </p:sp>
      <p:sp>
        <p:nvSpPr>
          <p:cNvPr id="5" name="Footer Placeholder 4">
            <a:extLst>
              <a:ext uri="{FF2B5EF4-FFF2-40B4-BE49-F238E27FC236}">
                <a16:creationId xmlns:a16="http://schemas.microsoft.com/office/drawing/2014/main" id="{10B58B08-392B-4629-B44E-9B03369FFD6B}"/>
              </a:ext>
            </a:extLst>
          </p:cNvPr>
          <p:cNvSpPr>
            <a:spLocks noGrp="1"/>
          </p:cNvSpPr>
          <p:nvPr>
            <p:ph type="ftr" sz="quarter" idx="11"/>
          </p:nvPr>
        </p:nvSpPr>
        <p:spPr/>
        <p:txBody>
          <a:bodyPr/>
          <a:lstStyle/>
          <a:p>
            <a:r>
              <a:rPr lang="en-US"/>
              <a:t>Non-Functional Testing</a:t>
            </a:r>
          </a:p>
        </p:txBody>
      </p:sp>
      <p:sp>
        <p:nvSpPr>
          <p:cNvPr id="6" name="Slide Number Placeholder 5">
            <a:extLst>
              <a:ext uri="{FF2B5EF4-FFF2-40B4-BE49-F238E27FC236}">
                <a16:creationId xmlns:a16="http://schemas.microsoft.com/office/drawing/2014/main" id="{C899607C-10F5-4252-B1C8-1107930AC3B7}"/>
              </a:ext>
            </a:extLst>
          </p:cNvPr>
          <p:cNvSpPr>
            <a:spLocks noGrp="1"/>
          </p:cNvSpPr>
          <p:nvPr>
            <p:ph type="sldNum" sz="quarter" idx="12"/>
          </p:nvPr>
        </p:nvSpPr>
        <p:spPr/>
        <p:txBody>
          <a:bodyPr/>
          <a:lstStyle/>
          <a:p>
            <a:fld id="{F76C4489-7F99-4860-B3E5-70DBDF527F8C}" type="slidenum">
              <a:rPr lang="en-US" smtClean="0"/>
              <a:t>4</a:t>
            </a:fld>
            <a:endParaRPr lang="en-US"/>
          </a:p>
        </p:txBody>
      </p:sp>
    </p:spTree>
    <p:extLst>
      <p:ext uri="{BB962C8B-B14F-4D97-AF65-F5344CB8AC3E}">
        <p14:creationId xmlns:p14="http://schemas.microsoft.com/office/powerpoint/2010/main" val="3072297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04915F8-AB97-429B-9EEB-1946DD8D5896}"/>
              </a:ext>
            </a:extLst>
          </p:cNvPr>
          <p:cNvSpPr>
            <a:spLocks noGrp="1"/>
          </p:cNvSpPr>
          <p:nvPr>
            <p:ph type="title"/>
          </p:nvPr>
        </p:nvSpPr>
        <p:spPr>
          <a:xfrm>
            <a:off x="1028700" y="1967266"/>
            <a:ext cx="2628900" cy="2547257"/>
          </a:xfrm>
          <a:noFill/>
        </p:spPr>
        <p:txBody>
          <a:bodyPr anchor="ctr">
            <a:normAutofit/>
          </a:bodyPr>
          <a:lstStyle/>
          <a:p>
            <a:pPr algn="ctr"/>
            <a:r>
              <a:rPr lang="en-US" sz="3600" dirty="0">
                <a:solidFill>
                  <a:srgbClr val="FFFFFF"/>
                </a:solidFill>
              </a:rPr>
              <a:t>Testing Process</a:t>
            </a:r>
          </a:p>
        </p:txBody>
      </p:sp>
      <p:pic>
        <p:nvPicPr>
          <p:cNvPr id="6" name="Picture 2" descr="what is functional testing">
            <a:extLst>
              <a:ext uri="{FF2B5EF4-FFF2-40B4-BE49-F238E27FC236}">
                <a16:creationId xmlns:a16="http://schemas.microsoft.com/office/drawing/2014/main" id="{56B6BA35-F0CC-41D3-A73B-E30EB5B7DCA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17720" y="285750"/>
            <a:ext cx="6856858" cy="645795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67BD5EC1-C6B8-4C63-B04D-C26F4912839B}"/>
              </a:ext>
            </a:extLst>
          </p:cNvPr>
          <p:cNvSpPr>
            <a:spLocks noGrp="1"/>
          </p:cNvSpPr>
          <p:nvPr>
            <p:ph type="dt" sz="half" idx="10"/>
          </p:nvPr>
        </p:nvSpPr>
        <p:spPr/>
        <p:txBody>
          <a:bodyPr/>
          <a:lstStyle/>
          <a:p>
            <a:fld id="{2499C746-D4E9-43F3-A7C8-3273388A9388}" type="datetime1">
              <a:rPr lang="en-US" smtClean="0"/>
              <a:t>7/14/2020</a:t>
            </a:fld>
            <a:endParaRPr lang="en-US"/>
          </a:p>
        </p:txBody>
      </p:sp>
      <p:sp>
        <p:nvSpPr>
          <p:cNvPr id="3" name="Footer Placeholder 2">
            <a:extLst>
              <a:ext uri="{FF2B5EF4-FFF2-40B4-BE49-F238E27FC236}">
                <a16:creationId xmlns:a16="http://schemas.microsoft.com/office/drawing/2014/main" id="{7770DD87-EF84-4AB1-BAEE-87AE0EBD8E2C}"/>
              </a:ext>
            </a:extLst>
          </p:cNvPr>
          <p:cNvSpPr>
            <a:spLocks noGrp="1"/>
          </p:cNvSpPr>
          <p:nvPr>
            <p:ph type="ftr" sz="quarter" idx="11"/>
          </p:nvPr>
        </p:nvSpPr>
        <p:spPr/>
        <p:txBody>
          <a:bodyPr/>
          <a:lstStyle/>
          <a:p>
            <a:r>
              <a:rPr lang="en-US"/>
              <a:t>Non-Functional Testing</a:t>
            </a:r>
          </a:p>
        </p:txBody>
      </p:sp>
      <p:sp>
        <p:nvSpPr>
          <p:cNvPr id="5" name="Slide Number Placeholder 4">
            <a:extLst>
              <a:ext uri="{FF2B5EF4-FFF2-40B4-BE49-F238E27FC236}">
                <a16:creationId xmlns:a16="http://schemas.microsoft.com/office/drawing/2014/main" id="{30A5BE3C-3FAE-47E4-972D-4E5D50B8C35D}"/>
              </a:ext>
            </a:extLst>
          </p:cNvPr>
          <p:cNvSpPr>
            <a:spLocks noGrp="1"/>
          </p:cNvSpPr>
          <p:nvPr>
            <p:ph type="sldNum" sz="quarter" idx="12"/>
          </p:nvPr>
        </p:nvSpPr>
        <p:spPr/>
        <p:txBody>
          <a:bodyPr/>
          <a:lstStyle/>
          <a:p>
            <a:fld id="{F76C4489-7F99-4860-B3E5-70DBDF527F8C}" type="slidenum">
              <a:rPr lang="en-US" smtClean="0"/>
              <a:t>5</a:t>
            </a:fld>
            <a:endParaRPr lang="en-US"/>
          </a:p>
        </p:txBody>
      </p:sp>
    </p:spTree>
    <p:extLst>
      <p:ext uri="{BB962C8B-B14F-4D97-AF65-F5344CB8AC3E}">
        <p14:creationId xmlns:p14="http://schemas.microsoft.com/office/powerpoint/2010/main" val="3730227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4CA520-68D9-435F-A882-991E38EAC207}"/>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b="1" kern="1200" dirty="0">
                <a:solidFill>
                  <a:schemeClr val="tx1"/>
                </a:solidFill>
                <a:latin typeface="+mj-lt"/>
                <a:ea typeface="+mj-ea"/>
                <a:cs typeface="+mj-cs"/>
              </a:rPr>
              <a:t>Non-functional Testing Types</a:t>
            </a:r>
            <a:endParaRPr lang="en-US" sz="3600" kern="1200" dirty="0">
              <a:solidFill>
                <a:schemeClr val="tx1"/>
              </a:solidFill>
              <a:latin typeface="+mj-lt"/>
              <a:ea typeface="+mj-ea"/>
              <a:cs typeface="+mj-cs"/>
            </a:endParaRPr>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28B6940-CBC7-42F2-90A3-DC5C1EA5C791}"/>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Performance Testing </a:t>
            </a:r>
          </a:p>
          <a:p>
            <a:pPr indent="-228600">
              <a:lnSpc>
                <a:spcPct val="90000"/>
              </a:lnSpc>
              <a:spcAft>
                <a:spcPts val="600"/>
              </a:spcAft>
              <a:buFont typeface="Arial" panose="020B0604020202020204" pitchFamily="34" charset="0"/>
              <a:buChar char="•"/>
            </a:pPr>
            <a:r>
              <a:rPr lang="en-US" dirty="0"/>
              <a:t>Compatibility Testing</a:t>
            </a:r>
          </a:p>
          <a:p>
            <a:pPr indent="-228600">
              <a:lnSpc>
                <a:spcPct val="90000"/>
              </a:lnSpc>
              <a:spcAft>
                <a:spcPts val="600"/>
              </a:spcAft>
              <a:buFont typeface="Arial" panose="020B0604020202020204" pitchFamily="34" charset="0"/>
              <a:buChar char="•"/>
            </a:pPr>
            <a:r>
              <a:rPr lang="en-US" dirty="0"/>
              <a:t>Usability Testing</a:t>
            </a:r>
          </a:p>
          <a:p>
            <a:pPr indent="-228600">
              <a:lnSpc>
                <a:spcPct val="90000"/>
              </a:lnSpc>
              <a:spcAft>
                <a:spcPts val="600"/>
              </a:spcAft>
              <a:buFont typeface="Arial" panose="020B0604020202020204" pitchFamily="34" charset="0"/>
              <a:buChar char="•"/>
            </a:pPr>
            <a:r>
              <a:rPr lang="en-US" dirty="0"/>
              <a:t>Volume Testing</a:t>
            </a:r>
          </a:p>
          <a:p>
            <a:pPr indent="-228600">
              <a:lnSpc>
                <a:spcPct val="90000"/>
              </a:lnSpc>
              <a:spcAft>
                <a:spcPts val="600"/>
              </a:spcAft>
              <a:buFont typeface="Arial" panose="020B0604020202020204" pitchFamily="34" charset="0"/>
              <a:buChar char="•"/>
            </a:pPr>
            <a:r>
              <a:rPr lang="en-US" dirty="0"/>
              <a:t>Security Testing</a:t>
            </a:r>
          </a:p>
          <a:p>
            <a:pPr indent="-228600">
              <a:lnSpc>
                <a:spcPct val="90000"/>
              </a:lnSpc>
              <a:spcAft>
                <a:spcPts val="600"/>
              </a:spcAft>
              <a:buFont typeface="Arial" panose="020B0604020202020204" pitchFamily="34" charset="0"/>
              <a:buChar char="•"/>
            </a:pPr>
            <a:endParaRPr lang="en-US" dirty="0"/>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heckmark">
            <a:extLst>
              <a:ext uri="{FF2B5EF4-FFF2-40B4-BE49-F238E27FC236}">
                <a16:creationId xmlns:a16="http://schemas.microsoft.com/office/drawing/2014/main" id="{7682F821-3C68-49BE-8842-9BC0EA0234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39676" y="650494"/>
            <a:ext cx="5324142" cy="5324142"/>
          </a:xfrm>
          <a:prstGeom prst="rect">
            <a:avLst/>
          </a:prstGeom>
        </p:spPr>
      </p:pic>
      <p:sp>
        <p:nvSpPr>
          <p:cNvPr id="4" name="Date Placeholder 3">
            <a:extLst>
              <a:ext uri="{FF2B5EF4-FFF2-40B4-BE49-F238E27FC236}">
                <a16:creationId xmlns:a16="http://schemas.microsoft.com/office/drawing/2014/main" id="{F5D82851-3163-4ED7-AC42-0BDC83FA82A7}"/>
              </a:ext>
            </a:extLst>
          </p:cNvPr>
          <p:cNvSpPr>
            <a:spLocks noGrp="1"/>
          </p:cNvSpPr>
          <p:nvPr>
            <p:ph type="dt" sz="half" idx="10"/>
          </p:nvPr>
        </p:nvSpPr>
        <p:spPr/>
        <p:txBody>
          <a:bodyPr/>
          <a:lstStyle/>
          <a:p>
            <a:fld id="{5BE159A8-A048-4ED9-A21C-AB3F0B79F138}" type="datetime1">
              <a:rPr lang="en-US" smtClean="0"/>
              <a:t>7/14/2020</a:t>
            </a:fld>
            <a:endParaRPr lang="en-US"/>
          </a:p>
        </p:txBody>
      </p:sp>
      <p:sp>
        <p:nvSpPr>
          <p:cNvPr id="5" name="Footer Placeholder 4">
            <a:extLst>
              <a:ext uri="{FF2B5EF4-FFF2-40B4-BE49-F238E27FC236}">
                <a16:creationId xmlns:a16="http://schemas.microsoft.com/office/drawing/2014/main" id="{F57C4C7C-9DFD-40A9-A04D-6ED648725A39}"/>
              </a:ext>
            </a:extLst>
          </p:cNvPr>
          <p:cNvSpPr>
            <a:spLocks noGrp="1"/>
          </p:cNvSpPr>
          <p:nvPr>
            <p:ph type="ftr" sz="quarter" idx="11"/>
          </p:nvPr>
        </p:nvSpPr>
        <p:spPr/>
        <p:txBody>
          <a:bodyPr/>
          <a:lstStyle/>
          <a:p>
            <a:r>
              <a:rPr lang="en-US"/>
              <a:t>Non-Functional Testing</a:t>
            </a:r>
          </a:p>
        </p:txBody>
      </p:sp>
      <p:sp>
        <p:nvSpPr>
          <p:cNvPr id="6" name="Slide Number Placeholder 5">
            <a:extLst>
              <a:ext uri="{FF2B5EF4-FFF2-40B4-BE49-F238E27FC236}">
                <a16:creationId xmlns:a16="http://schemas.microsoft.com/office/drawing/2014/main" id="{F99CBFB8-D10F-4A79-B3A5-BF256B84A186}"/>
              </a:ext>
            </a:extLst>
          </p:cNvPr>
          <p:cNvSpPr>
            <a:spLocks noGrp="1"/>
          </p:cNvSpPr>
          <p:nvPr>
            <p:ph type="sldNum" sz="quarter" idx="12"/>
          </p:nvPr>
        </p:nvSpPr>
        <p:spPr/>
        <p:txBody>
          <a:bodyPr/>
          <a:lstStyle/>
          <a:p>
            <a:fld id="{F76C4489-7F99-4860-B3E5-70DBDF527F8C}" type="slidenum">
              <a:rPr lang="en-US" smtClean="0"/>
              <a:t>6</a:t>
            </a:fld>
            <a:endParaRPr lang="en-US"/>
          </a:p>
        </p:txBody>
      </p:sp>
    </p:spTree>
    <p:extLst>
      <p:ext uri="{BB962C8B-B14F-4D97-AF65-F5344CB8AC3E}">
        <p14:creationId xmlns:p14="http://schemas.microsoft.com/office/powerpoint/2010/main" val="1063099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F9B525-3D63-406F-9787-65F7143B1101}"/>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sz="4800" kern="1200" dirty="0">
                <a:solidFill>
                  <a:schemeClr val="tx1"/>
                </a:solidFill>
                <a:latin typeface="+mj-lt"/>
                <a:ea typeface="+mj-ea"/>
                <a:cs typeface="+mj-cs"/>
              </a:rPr>
              <a:t>Performance testing</a:t>
            </a:r>
          </a:p>
        </p:txBody>
      </p:sp>
      <p:sp>
        <p:nvSpPr>
          <p:cNvPr id="5" name="TextBox 4">
            <a:extLst>
              <a:ext uri="{FF2B5EF4-FFF2-40B4-BE49-F238E27FC236}">
                <a16:creationId xmlns:a16="http://schemas.microsoft.com/office/drawing/2014/main" id="{2F514FC1-AE16-4592-A49E-87D58BCB744E}"/>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fontAlgn="base">
              <a:lnSpc>
                <a:spcPct val="90000"/>
              </a:lnSpc>
              <a:spcAft>
                <a:spcPts val="600"/>
              </a:spcAft>
              <a:buFont typeface="Arial" panose="020B0604020202020204" pitchFamily="34" charset="0"/>
              <a:buChar char="•"/>
            </a:pPr>
            <a:r>
              <a:rPr lang="en-US" sz="1900" b="1"/>
              <a:t>Load testing</a:t>
            </a:r>
          </a:p>
          <a:p>
            <a:pPr indent="-228600" fontAlgn="base">
              <a:lnSpc>
                <a:spcPct val="90000"/>
              </a:lnSpc>
              <a:spcAft>
                <a:spcPts val="600"/>
              </a:spcAft>
              <a:buFont typeface="Arial" panose="020B0604020202020204" pitchFamily="34" charset="0"/>
              <a:buChar char="•"/>
            </a:pPr>
            <a:r>
              <a:rPr lang="en-US" sz="1900"/>
              <a:t>Load testing is one of the simplest forms of performance testing and is usually conducted to understand the behavior of the system under a specific expected load, for example, the amount of concurrent users on the application performing a specific number of functions within a set duration.</a:t>
            </a:r>
          </a:p>
          <a:p>
            <a:pPr indent="-228600" fontAlgn="base">
              <a:lnSpc>
                <a:spcPct val="90000"/>
              </a:lnSpc>
              <a:spcAft>
                <a:spcPts val="600"/>
              </a:spcAft>
              <a:buFont typeface="Arial" panose="020B0604020202020204" pitchFamily="34" charset="0"/>
              <a:buChar char="•"/>
            </a:pPr>
            <a:r>
              <a:rPr lang="en-US" sz="1900" b="1"/>
              <a:t>Stress testing</a:t>
            </a:r>
          </a:p>
          <a:p>
            <a:pPr indent="-228600" fontAlgn="base">
              <a:lnSpc>
                <a:spcPct val="90000"/>
              </a:lnSpc>
              <a:spcAft>
                <a:spcPts val="600"/>
              </a:spcAft>
              <a:buFont typeface="Arial" panose="020B0604020202020204" pitchFamily="34" charset="0"/>
              <a:buChar char="•"/>
            </a:pPr>
            <a:r>
              <a:rPr lang="en-US" sz="1900"/>
              <a:t>As mentioned above, we normally use stress testing to understand the system’s limits and at which point these are exceeded. Stress testing is especially helpful in determining whether the system will perform in a satisfactory manner if the current load goes well above the expected maximum.</a:t>
            </a:r>
          </a:p>
          <a:p>
            <a:pPr indent="-228600">
              <a:lnSpc>
                <a:spcPct val="90000"/>
              </a:lnSpc>
              <a:spcAft>
                <a:spcPts val="600"/>
              </a:spcAft>
              <a:buFont typeface="Arial" panose="020B0604020202020204" pitchFamily="34" charset="0"/>
              <a:buChar char="•"/>
            </a:pPr>
            <a:endParaRPr lang="en-US" sz="1900"/>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E6914E0-1CA7-47EC-B1C4-E88A2BC2229C}"/>
              </a:ext>
            </a:extLst>
          </p:cNvPr>
          <p:cNvSpPr txBox="1">
            <a:spLocks/>
          </p:cNvSpPr>
          <p:nvPr/>
        </p:nvSpPr>
        <p:spPr>
          <a:xfrm>
            <a:off x="1025682" y="1867669"/>
            <a:ext cx="6906491" cy="4486275"/>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4" name="Date Placeholder 3">
            <a:extLst>
              <a:ext uri="{FF2B5EF4-FFF2-40B4-BE49-F238E27FC236}">
                <a16:creationId xmlns:a16="http://schemas.microsoft.com/office/drawing/2014/main" id="{7B52CF8D-18E3-440B-931D-FD7711100B83}"/>
              </a:ext>
            </a:extLst>
          </p:cNvPr>
          <p:cNvSpPr>
            <a:spLocks noGrp="1"/>
          </p:cNvSpPr>
          <p:nvPr>
            <p:ph type="dt" sz="half" idx="10"/>
          </p:nvPr>
        </p:nvSpPr>
        <p:spPr/>
        <p:txBody>
          <a:bodyPr/>
          <a:lstStyle/>
          <a:p>
            <a:fld id="{494BA097-19FC-4E70-8CD2-AA56C87CF48E}" type="datetime1">
              <a:rPr lang="en-US" smtClean="0"/>
              <a:t>7/14/2020</a:t>
            </a:fld>
            <a:endParaRPr lang="en-US"/>
          </a:p>
        </p:txBody>
      </p:sp>
      <p:sp>
        <p:nvSpPr>
          <p:cNvPr id="6" name="Footer Placeholder 5">
            <a:extLst>
              <a:ext uri="{FF2B5EF4-FFF2-40B4-BE49-F238E27FC236}">
                <a16:creationId xmlns:a16="http://schemas.microsoft.com/office/drawing/2014/main" id="{9D32F2F9-40F0-4092-B5A5-9F30879D92F3}"/>
              </a:ext>
            </a:extLst>
          </p:cNvPr>
          <p:cNvSpPr>
            <a:spLocks noGrp="1"/>
          </p:cNvSpPr>
          <p:nvPr>
            <p:ph type="ftr" sz="quarter" idx="11"/>
          </p:nvPr>
        </p:nvSpPr>
        <p:spPr/>
        <p:txBody>
          <a:bodyPr/>
          <a:lstStyle/>
          <a:p>
            <a:r>
              <a:rPr lang="en-US"/>
              <a:t>Non-Functional Testing</a:t>
            </a:r>
          </a:p>
        </p:txBody>
      </p:sp>
      <p:sp>
        <p:nvSpPr>
          <p:cNvPr id="7" name="Slide Number Placeholder 6">
            <a:extLst>
              <a:ext uri="{FF2B5EF4-FFF2-40B4-BE49-F238E27FC236}">
                <a16:creationId xmlns:a16="http://schemas.microsoft.com/office/drawing/2014/main" id="{F6687F12-41DD-479C-876B-F6F4E95E0B54}"/>
              </a:ext>
            </a:extLst>
          </p:cNvPr>
          <p:cNvSpPr>
            <a:spLocks noGrp="1"/>
          </p:cNvSpPr>
          <p:nvPr>
            <p:ph type="sldNum" sz="quarter" idx="12"/>
          </p:nvPr>
        </p:nvSpPr>
        <p:spPr/>
        <p:txBody>
          <a:bodyPr/>
          <a:lstStyle/>
          <a:p>
            <a:fld id="{F76C4489-7F99-4860-B3E5-70DBDF527F8C}" type="slidenum">
              <a:rPr lang="en-US" smtClean="0"/>
              <a:t>7</a:t>
            </a:fld>
            <a:endParaRPr lang="en-US"/>
          </a:p>
        </p:txBody>
      </p:sp>
    </p:spTree>
    <p:extLst>
      <p:ext uri="{BB962C8B-B14F-4D97-AF65-F5344CB8AC3E}">
        <p14:creationId xmlns:p14="http://schemas.microsoft.com/office/powerpoint/2010/main" val="1157061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37652D-91BC-4881-B813-81E25F89D53A}"/>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mj-lt"/>
                <a:ea typeface="+mj-ea"/>
                <a:cs typeface="+mj-cs"/>
              </a:rPr>
              <a:t>Performance testing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7F807C17-14D1-4BC4-BBF7-33ABF7B84E54}"/>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fontAlgn="base">
              <a:lnSpc>
                <a:spcPct val="90000"/>
              </a:lnSpc>
              <a:spcAft>
                <a:spcPts val="600"/>
              </a:spcAft>
              <a:buFont typeface="Arial" panose="020B0604020202020204" pitchFamily="34" charset="0"/>
              <a:buChar char="•"/>
            </a:pPr>
            <a:r>
              <a:rPr lang="en-US" b="1" dirty="0"/>
              <a:t>Endurance testing</a:t>
            </a:r>
            <a:endParaRPr lang="en-US" b="1"/>
          </a:p>
          <a:p>
            <a:pPr indent="-228600" fontAlgn="base">
              <a:lnSpc>
                <a:spcPct val="90000"/>
              </a:lnSpc>
              <a:spcAft>
                <a:spcPts val="600"/>
              </a:spcAft>
              <a:buFont typeface="Arial" panose="020B0604020202020204" pitchFamily="34" charset="0"/>
              <a:buChar char="•"/>
            </a:pPr>
            <a:r>
              <a:rPr lang="en-US" dirty="0"/>
              <a:t>Endurance testing, occasionally also called ‘soak testing’ essentially involves putting a significant load onto the system for an extended period, the goal being to discover how the system behaves under sustained use.</a:t>
            </a:r>
            <a:endParaRPr lang="en-US"/>
          </a:p>
          <a:p>
            <a:pPr indent="-228600" fontAlgn="base">
              <a:lnSpc>
                <a:spcPct val="90000"/>
              </a:lnSpc>
              <a:spcAft>
                <a:spcPts val="600"/>
              </a:spcAft>
              <a:buFont typeface="Arial" panose="020B0604020202020204" pitchFamily="34" charset="0"/>
              <a:buChar char="•"/>
            </a:pPr>
            <a:r>
              <a:rPr lang="en-US" b="1" dirty="0"/>
              <a:t>Spike testing</a:t>
            </a:r>
            <a:endParaRPr lang="en-US" b="1"/>
          </a:p>
          <a:p>
            <a:pPr indent="-228600" fontAlgn="base">
              <a:lnSpc>
                <a:spcPct val="90000"/>
              </a:lnSpc>
              <a:spcAft>
                <a:spcPts val="600"/>
              </a:spcAft>
              <a:buFont typeface="Arial" panose="020B0604020202020204" pitchFamily="34" charset="0"/>
              <a:buChar char="•"/>
            </a:pPr>
            <a:r>
              <a:rPr lang="en-US" dirty="0"/>
              <a:t>Spike testing is aimed at determining whether system performance will suffer by sudden and dramatic changes in load. This is often carried out by suddenly increasing the number of users or the load generated by them and observing the system’s behavior.</a:t>
            </a:r>
            <a:endParaRPr lang="en-US"/>
          </a:p>
          <a:p>
            <a:pPr indent="-228600" fontAlgn="base">
              <a:lnSpc>
                <a:spcPct val="90000"/>
              </a:lnSpc>
              <a:spcAft>
                <a:spcPts val="600"/>
              </a:spcAft>
              <a:buFont typeface="Arial" panose="020B0604020202020204" pitchFamily="34" charset="0"/>
              <a:buChar char="•"/>
            </a:pPr>
            <a:r>
              <a:rPr lang="en-US" b="1" dirty="0"/>
              <a:t>Configuration testing</a:t>
            </a:r>
            <a:endParaRPr lang="en-US" b="1"/>
          </a:p>
          <a:p>
            <a:pPr indent="-228600" fontAlgn="base">
              <a:lnSpc>
                <a:spcPct val="90000"/>
              </a:lnSpc>
              <a:spcAft>
                <a:spcPts val="600"/>
              </a:spcAft>
              <a:buFont typeface="Arial" panose="020B0604020202020204" pitchFamily="34" charset="0"/>
              <a:buChar char="•"/>
            </a:pPr>
            <a:r>
              <a:rPr lang="en-US" dirty="0"/>
              <a:t>Configuration tests are not concern with the load on the system as such, and rather aim to determine the effects on the system’s performance brought about by any configuration changes to the system’s components.</a:t>
            </a:r>
            <a:endParaRPr lang="en-US"/>
          </a:p>
          <a:p>
            <a:pPr indent="-228600">
              <a:lnSpc>
                <a:spcPct val="90000"/>
              </a:lnSpc>
              <a:spcAft>
                <a:spcPts val="600"/>
              </a:spcAft>
              <a:buFont typeface="Arial" panose="020B0604020202020204" pitchFamily="34" charset="0"/>
              <a:buChar char="•"/>
            </a:pPr>
            <a:endParaRPr lang="en-US"/>
          </a:p>
        </p:txBody>
      </p:sp>
      <p:sp>
        <p:nvSpPr>
          <p:cNvPr id="4" name="Date Placeholder 3">
            <a:extLst>
              <a:ext uri="{FF2B5EF4-FFF2-40B4-BE49-F238E27FC236}">
                <a16:creationId xmlns:a16="http://schemas.microsoft.com/office/drawing/2014/main" id="{217AECFE-E826-413E-A181-6BBDA913362D}"/>
              </a:ext>
            </a:extLst>
          </p:cNvPr>
          <p:cNvSpPr>
            <a:spLocks noGrp="1"/>
          </p:cNvSpPr>
          <p:nvPr>
            <p:ph type="dt" sz="half" idx="10"/>
          </p:nvPr>
        </p:nvSpPr>
        <p:spPr/>
        <p:txBody>
          <a:bodyPr/>
          <a:lstStyle/>
          <a:p>
            <a:fld id="{0228CD8B-9E4A-4D76-904E-2A06CE5EDC74}" type="datetime1">
              <a:rPr lang="en-US" smtClean="0"/>
              <a:t>7/14/2020</a:t>
            </a:fld>
            <a:endParaRPr lang="en-US"/>
          </a:p>
        </p:txBody>
      </p:sp>
      <p:sp>
        <p:nvSpPr>
          <p:cNvPr id="5" name="Footer Placeholder 4">
            <a:extLst>
              <a:ext uri="{FF2B5EF4-FFF2-40B4-BE49-F238E27FC236}">
                <a16:creationId xmlns:a16="http://schemas.microsoft.com/office/drawing/2014/main" id="{ECEE87DA-8F19-4A15-B490-FA3CC10D01D6}"/>
              </a:ext>
            </a:extLst>
          </p:cNvPr>
          <p:cNvSpPr>
            <a:spLocks noGrp="1"/>
          </p:cNvSpPr>
          <p:nvPr>
            <p:ph type="ftr" sz="quarter" idx="11"/>
          </p:nvPr>
        </p:nvSpPr>
        <p:spPr/>
        <p:txBody>
          <a:bodyPr/>
          <a:lstStyle/>
          <a:p>
            <a:r>
              <a:rPr lang="en-US"/>
              <a:t>Non-Functional Testing</a:t>
            </a:r>
          </a:p>
        </p:txBody>
      </p:sp>
      <p:sp>
        <p:nvSpPr>
          <p:cNvPr id="6" name="Slide Number Placeholder 5">
            <a:extLst>
              <a:ext uri="{FF2B5EF4-FFF2-40B4-BE49-F238E27FC236}">
                <a16:creationId xmlns:a16="http://schemas.microsoft.com/office/drawing/2014/main" id="{E9D03280-3783-44EE-8D81-8AABB6EABB5D}"/>
              </a:ext>
            </a:extLst>
          </p:cNvPr>
          <p:cNvSpPr>
            <a:spLocks noGrp="1"/>
          </p:cNvSpPr>
          <p:nvPr>
            <p:ph type="sldNum" sz="quarter" idx="12"/>
          </p:nvPr>
        </p:nvSpPr>
        <p:spPr/>
        <p:txBody>
          <a:bodyPr/>
          <a:lstStyle/>
          <a:p>
            <a:fld id="{F76C4489-7F99-4860-B3E5-70DBDF527F8C}" type="slidenum">
              <a:rPr lang="en-US" smtClean="0"/>
              <a:t>8</a:t>
            </a:fld>
            <a:endParaRPr lang="en-US"/>
          </a:p>
        </p:txBody>
      </p:sp>
    </p:spTree>
    <p:extLst>
      <p:ext uri="{BB962C8B-B14F-4D97-AF65-F5344CB8AC3E}">
        <p14:creationId xmlns:p14="http://schemas.microsoft.com/office/powerpoint/2010/main" val="3610349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1C5A23-120F-44C7-8529-5937F1AFBCC6}"/>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dirty="0">
                <a:solidFill>
                  <a:srgbClr val="FFFFFF"/>
                </a:solidFill>
                <a:latin typeface="+mj-lt"/>
                <a:ea typeface="+mj-ea"/>
                <a:cs typeface="+mj-cs"/>
              </a:rPr>
              <a:t>Compatibility Testing</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3EA50B6F-EAC0-46FE-89EE-5C8CCF860E1F}"/>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b="1"/>
              <a:t>Browser Compatibility Testing</a:t>
            </a:r>
            <a:endParaRPr lang="en-US" sz="1500"/>
          </a:p>
          <a:p>
            <a:pPr indent="-228600">
              <a:lnSpc>
                <a:spcPct val="90000"/>
              </a:lnSpc>
              <a:spcAft>
                <a:spcPts val="600"/>
              </a:spcAft>
              <a:buFont typeface="Arial" panose="020B0604020202020204" pitchFamily="34" charset="0"/>
              <a:buChar char="•"/>
            </a:pPr>
            <a:r>
              <a:rPr lang="en-US" sz="1500"/>
              <a:t>With Cross Browser Testing, you can ensure that your website renders and performs correctly on iPhones, Androids, and many more. You also will be able to debug your website on a specific real device allowing you to identify any one-off bugs.</a:t>
            </a:r>
          </a:p>
          <a:p>
            <a:pPr indent="-228600">
              <a:lnSpc>
                <a:spcPct val="90000"/>
              </a:lnSpc>
              <a:spcAft>
                <a:spcPts val="600"/>
              </a:spcAft>
              <a:buFont typeface="Arial" panose="020B0604020202020204" pitchFamily="34" charset="0"/>
              <a:buChar char="•"/>
            </a:pPr>
            <a:r>
              <a:rPr lang="en-US" sz="1500" b="1"/>
              <a:t>Hardware</a:t>
            </a:r>
          </a:p>
          <a:p>
            <a:pPr indent="-228600">
              <a:lnSpc>
                <a:spcPct val="90000"/>
              </a:lnSpc>
              <a:spcAft>
                <a:spcPts val="600"/>
              </a:spcAft>
              <a:buFont typeface="Arial" panose="020B0604020202020204" pitchFamily="34" charset="0"/>
              <a:buChar char="•"/>
            </a:pPr>
            <a:r>
              <a:rPr lang="en-US" sz="1500"/>
              <a:t>It is to check the application/ software compatibility with the different hardware configurations.</a:t>
            </a:r>
          </a:p>
          <a:p>
            <a:pPr indent="-228600">
              <a:lnSpc>
                <a:spcPct val="90000"/>
              </a:lnSpc>
              <a:spcAft>
                <a:spcPts val="600"/>
              </a:spcAft>
              <a:buFont typeface="Arial" panose="020B0604020202020204" pitchFamily="34" charset="0"/>
              <a:buChar char="•"/>
            </a:pPr>
            <a:r>
              <a:rPr lang="en-US" sz="1500"/>
              <a:t>Network</a:t>
            </a:r>
          </a:p>
          <a:p>
            <a:pPr indent="-228600">
              <a:lnSpc>
                <a:spcPct val="90000"/>
              </a:lnSpc>
              <a:spcAft>
                <a:spcPts val="600"/>
              </a:spcAft>
              <a:buFont typeface="Arial" panose="020B0604020202020204" pitchFamily="34" charset="0"/>
              <a:buChar char="•"/>
            </a:pPr>
            <a:r>
              <a:rPr lang="en-US" sz="1500"/>
              <a:t>It is to check the application in a different network like 3G, WIFI, etc.</a:t>
            </a:r>
          </a:p>
          <a:p>
            <a:pPr indent="-228600">
              <a:lnSpc>
                <a:spcPct val="90000"/>
              </a:lnSpc>
              <a:spcAft>
                <a:spcPts val="600"/>
              </a:spcAft>
              <a:buFont typeface="Arial" panose="020B0604020202020204" pitchFamily="34" charset="0"/>
              <a:buChar char="•"/>
            </a:pPr>
            <a:r>
              <a:rPr lang="en-US" sz="1500" b="1"/>
              <a:t>Operating Systems</a:t>
            </a:r>
          </a:p>
          <a:p>
            <a:pPr indent="-228600">
              <a:lnSpc>
                <a:spcPct val="90000"/>
              </a:lnSpc>
              <a:spcAft>
                <a:spcPts val="600"/>
              </a:spcAft>
              <a:buFont typeface="Arial" panose="020B0604020202020204" pitchFamily="34" charset="0"/>
              <a:buChar char="•"/>
            </a:pPr>
            <a:r>
              <a:rPr lang="en-US" sz="1500"/>
              <a:t>It is to check if the application is compatible with different Operating Systems like Windows, Linux, Mac, etc.</a:t>
            </a:r>
          </a:p>
          <a:p>
            <a:pPr indent="-228600">
              <a:lnSpc>
                <a:spcPct val="90000"/>
              </a:lnSpc>
              <a:spcAft>
                <a:spcPts val="600"/>
              </a:spcAft>
              <a:buFont typeface="Arial" panose="020B0604020202020204" pitchFamily="34" charset="0"/>
              <a:buChar char="•"/>
            </a:pPr>
            <a:r>
              <a:rPr lang="en-US" sz="1500"/>
              <a:t>Hardware</a:t>
            </a:r>
          </a:p>
          <a:p>
            <a:pPr indent="-228600">
              <a:lnSpc>
                <a:spcPct val="90000"/>
              </a:lnSpc>
              <a:spcAft>
                <a:spcPts val="600"/>
              </a:spcAft>
              <a:buFont typeface="Arial" panose="020B0604020202020204" pitchFamily="34" charset="0"/>
              <a:buChar char="•"/>
            </a:pPr>
            <a:r>
              <a:rPr lang="en-US" sz="1500"/>
              <a:t>It is to check the application/ software compatibility with the different hardware configurations.</a:t>
            </a:r>
          </a:p>
          <a:p>
            <a:pPr indent="-228600">
              <a:lnSpc>
                <a:spcPct val="90000"/>
              </a:lnSpc>
              <a:spcAft>
                <a:spcPts val="600"/>
              </a:spcAft>
              <a:buFont typeface="Arial" panose="020B0604020202020204" pitchFamily="34" charset="0"/>
              <a:buChar char="•"/>
            </a:pPr>
            <a:r>
              <a:rPr lang="en-US" sz="1500" b="1"/>
              <a:t>Network</a:t>
            </a:r>
          </a:p>
          <a:p>
            <a:pPr indent="-228600">
              <a:lnSpc>
                <a:spcPct val="90000"/>
              </a:lnSpc>
              <a:spcAft>
                <a:spcPts val="600"/>
              </a:spcAft>
              <a:buFont typeface="Arial" panose="020B0604020202020204" pitchFamily="34" charset="0"/>
              <a:buChar char="•"/>
            </a:pPr>
            <a:r>
              <a:rPr lang="en-US" sz="1500"/>
              <a:t>It is to check the application in a different network like 3G, WIFI, etc.</a:t>
            </a:r>
          </a:p>
          <a:p>
            <a:pPr indent="-228600">
              <a:lnSpc>
                <a:spcPct val="90000"/>
              </a:lnSpc>
              <a:spcAft>
                <a:spcPts val="600"/>
              </a:spcAft>
              <a:buFont typeface="Arial" panose="020B0604020202020204" pitchFamily="34" charset="0"/>
              <a:buChar char="•"/>
            </a:pPr>
            <a:r>
              <a:rPr lang="en-US" sz="1500" b="1"/>
              <a:t>Versions</a:t>
            </a:r>
          </a:p>
          <a:p>
            <a:pPr indent="-228600">
              <a:lnSpc>
                <a:spcPct val="90000"/>
              </a:lnSpc>
              <a:spcAft>
                <a:spcPts val="600"/>
              </a:spcAft>
              <a:buFont typeface="Arial" panose="020B0604020202020204" pitchFamily="34" charset="0"/>
              <a:buChar char="•"/>
            </a:pPr>
            <a:r>
              <a:rPr lang="en-US" sz="1500"/>
              <a:t>It is important to test software applications in different versions of the software. There are two different types of version inspection.</a:t>
            </a:r>
          </a:p>
          <a:p>
            <a:pPr indent="-228600">
              <a:lnSpc>
                <a:spcPct val="90000"/>
              </a:lnSpc>
              <a:spcAft>
                <a:spcPts val="600"/>
              </a:spcAft>
              <a:buFont typeface="Arial" panose="020B0604020202020204" pitchFamily="34" charset="0"/>
              <a:buChar char="•"/>
            </a:pPr>
            <a:endParaRPr lang="en-US" sz="1500"/>
          </a:p>
        </p:txBody>
      </p:sp>
      <p:sp>
        <p:nvSpPr>
          <p:cNvPr id="3" name="Content Placeholder 2">
            <a:extLst>
              <a:ext uri="{FF2B5EF4-FFF2-40B4-BE49-F238E27FC236}">
                <a16:creationId xmlns:a16="http://schemas.microsoft.com/office/drawing/2014/main" id="{2A0E46C6-EDAD-4055-929A-02D4A313C126}"/>
              </a:ext>
            </a:extLst>
          </p:cNvPr>
          <p:cNvSpPr txBox="1">
            <a:spLocks/>
          </p:cNvSpPr>
          <p:nvPr/>
        </p:nvSpPr>
        <p:spPr>
          <a:xfrm>
            <a:off x="1025682" y="1867669"/>
            <a:ext cx="6906491" cy="4486275"/>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5" name="Date Placeholder 4">
            <a:extLst>
              <a:ext uri="{FF2B5EF4-FFF2-40B4-BE49-F238E27FC236}">
                <a16:creationId xmlns:a16="http://schemas.microsoft.com/office/drawing/2014/main" id="{D208A67A-E52E-4772-9A20-4774885FABD1}"/>
              </a:ext>
            </a:extLst>
          </p:cNvPr>
          <p:cNvSpPr>
            <a:spLocks noGrp="1"/>
          </p:cNvSpPr>
          <p:nvPr>
            <p:ph type="dt" sz="half" idx="10"/>
          </p:nvPr>
        </p:nvSpPr>
        <p:spPr/>
        <p:txBody>
          <a:bodyPr/>
          <a:lstStyle/>
          <a:p>
            <a:fld id="{CC4BDBEF-2A53-4141-9BB0-565A7F351A49}" type="datetime1">
              <a:rPr lang="en-US" smtClean="0"/>
              <a:t>7/14/2020</a:t>
            </a:fld>
            <a:endParaRPr lang="en-US"/>
          </a:p>
        </p:txBody>
      </p:sp>
      <p:sp>
        <p:nvSpPr>
          <p:cNvPr id="6" name="Footer Placeholder 5">
            <a:extLst>
              <a:ext uri="{FF2B5EF4-FFF2-40B4-BE49-F238E27FC236}">
                <a16:creationId xmlns:a16="http://schemas.microsoft.com/office/drawing/2014/main" id="{E333AA83-58BD-42EA-A5FE-AAF801F61F47}"/>
              </a:ext>
            </a:extLst>
          </p:cNvPr>
          <p:cNvSpPr>
            <a:spLocks noGrp="1"/>
          </p:cNvSpPr>
          <p:nvPr>
            <p:ph type="ftr" sz="quarter" idx="11"/>
          </p:nvPr>
        </p:nvSpPr>
        <p:spPr/>
        <p:txBody>
          <a:bodyPr/>
          <a:lstStyle/>
          <a:p>
            <a:r>
              <a:rPr lang="en-US"/>
              <a:t>Non-Functional Testing</a:t>
            </a:r>
          </a:p>
        </p:txBody>
      </p:sp>
      <p:sp>
        <p:nvSpPr>
          <p:cNvPr id="7" name="Slide Number Placeholder 6">
            <a:extLst>
              <a:ext uri="{FF2B5EF4-FFF2-40B4-BE49-F238E27FC236}">
                <a16:creationId xmlns:a16="http://schemas.microsoft.com/office/drawing/2014/main" id="{53BFA4B2-9FD1-4752-8A8A-9807AE094A36}"/>
              </a:ext>
            </a:extLst>
          </p:cNvPr>
          <p:cNvSpPr>
            <a:spLocks noGrp="1"/>
          </p:cNvSpPr>
          <p:nvPr>
            <p:ph type="sldNum" sz="quarter" idx="12"/>
          </p:nvPr>
        </p:nvSpPr>
        <p:spPr/>
        <p:txBody>
          <a:bodyPr/>
          <a:lstStyle/>
          <a:p>
            <a:fld id="{F76C4489-7F99-4860-B3E5-70DBDF527F8C}" type="slidenum">
              <a:rPr lang="en-US" smtClean="0"/>
              <a:t>9</a:t>
            </a:fld>
            <a:endParaRPr lang="en-US"/>
          </a:p>
        </p:txBody>
      </p:sp>
    </p:spTree>
    <p:extLst>
      <p:ext uri="{BB962C8B-B14F-4D97-AF65-F5344CB8AC3E}">
        <p14:creationId xmlns:p14="http://schemas.microsoft.com/office/powerpoint/2010/main" val="3224290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1022</Words>
  <Application>Microsoft Office PowerPoint</Application>
  <PresentationFormat>Widescreen</PresentationFormat>
  <Paragraphs>128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Non-Functional Testing</vt:lpstr>
      <vt:lpstr>Difference between functional and non-functional</vt:lpstr>
      <vt:lpstr>Types of Testing</vt:lpstr>
      <vt:lpstr>Functional Testing</vt:lpstr>
      <vt:lpstr>Testing Process</vt:lpstr>
      <vt:lpstr>Non-functional Testing Types</vt:lpstr>
      <vt:lpstr>Performance testing</vt:lpstr>
      <vt:lpstr>Performance testing</vt:lpstr>
      <vt:lpstr>Compatibility Testing</vt:lpstr>
      <vt:lpstr>Usability Testing</vt:lpstr>
      <vt:lpstr>Volume Testing</vt:lpstr>
      <vt:lpstr>Security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Non-Functional Testing</dc:title>
  <dc:creator>Venkateswara Rao Neppalli</dc:creator>
  <cp:lastModifiedBy>Venkateswara Rao Neppalli</cp:lastModifiedBy>
  <cp:revision>3</cp:revision>
  <dcterms:created xsi:type="dcterms:W3CDTF">2020-06-07T05:03:06Z</dcterms:created>
  <dcterms:modified xsi:type="dcterms:W3CDTF">2020-07-14T13:41:54Z</dcterms:modified>
</cp:coreProperties>
</file>