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CF819-C0E5-47DE-AD0B-119A644EE3CE}" type="doc">
      <dgm:prSet loTypeId="urn:microsoft.com/office/officeart/2005/8/layout/hierarchy1" loCatId="hierarchy" qsTypeId="urn:microsoft.com/office/officeart/2005/8/quickstyle/simple5" qsCatId="simple" csTypeId="urn:microsoft.com/office/officeart/2005/8/colors/colorful2" csCatId="colorful" phldr="1"/>
      <dgm:spPr/>
      <dgm:t>
        <a:bodyPr/>
        <a:lstStyle/>
        <a:p>
          <a:endParaRPr lang="en-US"/>
        </a:p>
      </dgm:t>
    </dgm:pt>
    <dgm:pt modelId="{5E1F7212-70BC-4F8D-8EFC-928F579FD776}">
      <dgm:prSet/>
      <dgm:spPr/>
      <dgm:t>
        <a:bodyPr/>
        <a:lstStyle/>
        <a:p>
          <a:r>
            <a:rPr lang="en-US" dirty="0"/>
            <a:t>Definition: Test-Driven Development is a testing methodology, or a programming practice implemented from a developer’s perspective. In this technique, a QA engineer starts designing and writing test cases for every small functionality of an application. This technique attempts to answer a simple question – </a:t>
          </a:r>
          <a:r>
            <a:rPr lang="en-US" b="1" dirty="0"/>
            <a:t>Is the code valid?</a:t>
          </a:r>
          <a:endParaRPr lang="en-US" dirty="0"/>
        </a:p>
      </dgm:t>
    </dgm:pt>
    <dgm:pt modelId="{25FA7F5E-2182-4799-A049-F4513312F198}" type="parTrans" cxnId="{D67B3CEB-5AC8-4E04-9DF3-77E7BE3A29AF}">
      <dgm:prSet/>
      <dgm:spPr/>
      <dgm:t>
        <a:bodyPr/>
        <a:lstStyle/>
        <a:p>
          <a:endParaRPr lang="en-US"/>
        </a:p>
      </dgm:t>
    </dgm:pt>
    <dgm:pt modelId="{2BE5231F-2FC5-475B-8A80-80084FC74A51}" type="sibTrans" cxnId="{D67B3CEB-5AC8-4E04-9DF3-77E7BE3A29AF}">
      <dgm:prSet/>
      <dgm:spPr/>
      <dgm:t>
        <a:bodyPr/>
        <a:lstStyle/>
        <a:p>
          <a:endParaRPr lang="en-US"/>
        </a:p>
      </dgm:t>
    </dgm:pt>
    <dgm:pt modelId="{8B722243-4BC6-4FB5-A107-03D7D6A7078C}">
      <dgm:prSet/>
      <dgm:spPr/>
      <dgm:t>
        <a:bodyPr/>
        <a:lstStyle/>
        <a:p>
          <a:r>
            <a:rPr lang="en-US"/>
            <a:t>The main intention of this technique is to modify or write a fresh code only when the test fails. Hence it results in lesser duplication of test scripts. This technique is largely popular in agile development ecosystems. In a TDD approach, automated test scripts are written before functional pieces of code</a:t>
          </a:r>
        </a:p>
      </dgm:t>
    </dgm:pt>
    <dgm:pt modelId="{1201023F-9C1D-4518-A683-5C734E9B1384}" type="parTrans" cxnId="{BFC3F8C1-96E6-4908-A627-31C2AAAB17C9}">
      <dgm:prSet/>
      <dgm:spPr/>
      <dgm:t>
        <a:bodyPr/>
        <a:lstStyle/>
        <a:p>
          <a:endParaRPr lang="en-US"/>
        </a:p>
      </dgm:t>
    </dgm:pt>
    <dgm:pt modelId="{DF3BA3B4-CBAC-432B-BD24-0A922A39A2D3}" type="sibTrans" cxnId="{BFC3F8C1-96E6-4908-A627-31C2AAAB17C9}">
      <dgm:prSet/>
      <dgm:spPr/>
      <dgm:t>
        <a:bodyPr/>
        <a:lstStyle/>
        <a:p>
          <a:endParaRPr lang="en-US"/>
        </a:p>
      </dgm:t>
    </dgm:pt>
    <dgm:pt modelId="{EC55A8C8-D36A-452F-B1B6-34CE4C4F6888}" type="pres">
      <dgm:prSet presAssocID="{AA0CF819-C0E5-47DE-AD0B-119A644EE3CE}" presName="hierChild1" presStyleCnt="0">
        <dgm:presLayoutVars>
          <dgm:chPref val="1"/>
          <dgm:dir/>
          <dgm:animOne val="branch"/>
          <dgm:animLvl val="lvl"/>
          <dgm:resizeHandles/>
        </dgm:presLayoutVars>
      </dgm:prSet>
      <dgm:spPr/>
    </dgm:pt>
    <dgm:pt modelId="{E8EE95DE-6D71-4021-AAC4-383DDB4DCA49}" type="pres">
      <dgm:prSet presAssocID="{5E1F7212-70BC-4F8D-8EFC-928F579FD776}" presName="hierRoot1" presStyleCnt="0"/>
      <dgm:spPr/>
    </dgm:pt>
    <dgm:pt modelId="{FB29DE59-B194-4BA4-BA50-1A2ACEEF6D93}" type="pres">
      <dgm:prSet presAssocID="{5E1F7212-70BC-4F8D-8EFC-928F579FD776}" presName="composite" presStyleCnt="0"/>
      <dgm:spPr/>
    </dgm:pt>
    <dgm:pt modelId="{25EE09C8-5E7B-4968-8F0B-2114CEF82F7F}" type="pres">
      <dgm:prSet presAssocID="{5E1F7212-70BC-4F8D-8EFC-928F579FD776}" presName="background" presStyleLbl="node0" presStyleIdx="0" presStyleCnt="2"/>
      <dgm:spPr/>
    </dgm:pt>
    <dgm:pt modelId="{02FF2F9C-B792-4C06-BE48-A7E2328084F5}" type="pres">
      <dgm:prSet presAssocID="{5E1F7212-70BC-4F8D-8EFC-928F579FD776}" presName="text" presStyleLbl="fgAcc0" presStyleIdx="0" presStyleCnt="2">
        <dgm:presLayoutVars>
          <dgm:chPref val="3"/>
        </dgm:presLayoutVars>
      </dgm:prSet>
      <dgm:spPr/>
    </dgm:pt>
    <dgm:pt modelId="{202EE3FF-717F-4237-8616-0EE6A947E2D0}" type="pres">
      <dgm:prSet presAssocID="{5E1F7212-70BC-4F8D-8EFC-928F579FD776}" presName="hierChild2" presStyleCnt="0"/>
      <dgm:spPr/>
    </dgm:pt>
    <dgm:pt modelId="{D8545288-77D4-4008-AD9A-39640D9313D2}" type="pres">
      <dgm:prSet presAssocID="{8B722243-4BC6-4FB5-A107-03D7D6A7078C}" presName="hierRoot1" presStyleCnt="0"/>
      <dgm:spPr/>
    </dgm:pt>
    <dgm:pt modelId="{F6C8DA29-12AE-47A6-8126-B1D36BDEB712}" type="pres">
      <dgm:prSet presAssocID="{8B722243-4BC6-4FB5-A107-03D7D6A7078C}" presName="composite" presStyleCnt="0"/>
      <dgm:spPr/>
    </dgm:pt>
    <dgm:pt modelId="{49A2C419-29B5-44A6-AE18-CA4E097BA7BC}" type="pres">
      <dgm:prSet presAssocID="{8B722243-4BC6-4FB5-A107-03D7D6A7078C}" presName="background" presStyleLbl="node0" presStyleIdx="1" presStyleCnt="2"/>
      <dgm:spPr/>
    </dgm:pt>
    <dgm:pt modelId="{A44E5E91-3455-406E-B1E3-833D278C8118}" type="pres">
      <dgm:prSet presAssocID="{8B722243-4BC6-4FB5-A107-03D7D6A7078C}" presName="text" presStyleLbl="fgAcc0" presStyleIdx="1" presStyleCnt="2">
        <dgm:presLayoutVars>
          <dgm:chPref val="3"/>
        </dgm:presLayoutVars>
      </dgm:prSet>
      <dgm:spPr/>
    </dgm:pt>
    <dgm:pt modelId="{BDCDC0C1-BF92-499E-8F07-67F811DBE80E}" type="pres">
      <dgm:prSet presAssocID="{8B722243-4BC6-4FB5-A107-03D7D6A7078C}" presName="hierChild2" presStyleCnt="0"/>
      <dgm:spPr/>
    </dgm:pt>
  </dgm:ptLst>
  <dgm:cxnLst>
    <dgm:cxn modelId="{550C4B2B-1AD9-4A7F-A16B-DCC9CAA45A7B}" type="presOf" srcId="{5E1F7212-70BC-4F8D-8EFC-928F579FD776}" destId="{02FF2F9C-B792-4C06-BE48-A7E2328084F5}" srcOrd="0" destOrd="0" presId="urn:microsoft.com/office/officeart/2005/8/layout/hierarchy1"/>
    <dgm:cxn modelId="{1FF0A6A3-CB89-4661-85C8-D9284AF5EA10}" type="presOf" srcId="{8B722243-4BC6-4FB5-A107-03D7D6A7078C}" destId="{A44E5E91-3455-406E-B1E3-833D278C8118}" srcOrd="0" destOrd="0" presId="urn:microsoft.com/office/officeart/2005/8/layout/hierarchy1"/>
    <dgm:cxn modelId="{CCC666B1-5A1C-48F9-A6C5-A3D1E69B2ED1}" type="presOf" srcId="{AA0CF819-C0E5-47DE-AD0B-119A644EE3CE}" destId="{EC55A8C8-D36A-452F-B1B6-34CE4C4F6888}" srcOrd="0" destOrd="0" presId="urn:microsoft.com/office/officeart/2005/8/layout/hierarchy1"/>
    <dgm:cxn modelId="{BFC3F8C1-96E6-4908-A627-31C2AAAB17C9}" srcId="{AA0CF819-C0E5-47DE-AD0B-119A644EE3CE}" destId="{8B722243-4BC6-4FB5-A107-03D7D6A7078C}" srcOrd="1" destOrd="0" parTransId="{1201023F-9C1D-4518-A683-5C734E9B1384}" sibTransId="{DF3BA3B4-CBAC-432B-BD24-0A922A39A2D3}"/>
    <dgm:cxn modelId="{D67B3CEB-5AC8-4E04-9DF3-77E7BE3A29AF}" srcId="{AA0CF819-C0E5-47DE-AD0B-119A644EE3CE}" destId="{5E1F7212-70BC-4F8D-8EFC-928F579FD776}" srcOrd="0" destOrd="0" parTransId="{25FA7F5E-2182-4799-A049-F4513312F198}" sibTransId="{2BE5231F-2FC5-475B-8A80-80084FC74A51}"/>
    <dgm:cxn modelId="{B75C9952-EA2E-4A30-B288-4ACC9F1CD486}" type="presParOf" srcId="{EC55A8C8-D36A-452F-B1B6-34CE4C4F6888}" destId="{E8EE95DE-6D71-4021-AAC4-383DDB4DCA49}" srcOrd="0" destOrd="0" presId="urn:microsoft.com/office/officeart/2005/8/layout/hierarchy1"/>
    <dgm:cxn modelId="{E6BBF726-5C02-44C2-8BE5-C05CBACC1AEE}" type="presParOf" srcId="{E8EE95DE-6D71-4021-AAC4-383DDB4DCA49}" destId="{FB29DE59-B194-4BA4-BA50-1A2ACEEF6D93}" srcOrd="0" destOrd="0" presId="urn:microsoft.com/office/officeart/2005/8/layout/hierarchy1"/>
    <dgm:cxn modelId="{F940C238-F906-4AE6-817F-2D8F2E6CA985}" type="presParOf" srcId="{FB29DE59-B194-4BA4-BA50-1A2ACEEF6D93}" destId="{25EE09C8-5E7B-4968-8F0B-2114CEF82F7F}" srcOrd="0" destOrd="0" presId="urn:microsoft.com/office/officeart/2005/8/layout/hierarchy1"/>
    <dgm:cxn modelId="{C01D169A-EEDA-452C-96BF-0393BDA21EB8}" type="presParOf" srcId="{FB29DE59-B194-4BA4-BA50-1A2ACEEF6D93}" destId="{02FF2F9C-B792-4C06-BE48-A7E2328084F5}" srcOrd="1" destOrd="0" presId="urn:microsoft.com/office/officeart/2005/8/layout/hierarchy1"/>
    <dgm:cxn modelId="{D920C86A-A37F-4810-89BF-B2243ABC94D2}" type="presParOf" srcId="{E8EE95DE-6D71-4021-AAC4-383DDB4DCA49}" destId="{202EE3FF-717F-4237-8616-0EE6A947E2D0}" srcOrd="1" destOrd="0" presId="urn:microsoft.com/office/officeart/2005/8/layout/hierarchy1"/>
    <dgm:cxn modelId="{B4723179-0038-4D15-A2D6-24BB960AB233}" type="presParOf" srcId="{EC55A8C8-D36A-452F-B1B6-34CE4C4F6888}" destId="{D8545288-77D4-4008-AD9A-39640D9313D2}" srcOrd="1" destOrd="0" presId="urn:microsoft.com/office/officeart/2005/8/layout/hierarchy1"/>
    <dgm:cxn modelId="{39344677-B42F-464D-A098-DB9D7B33204D}" type="presParOf" srcId="{D8545288-77D4-4008-AD9A-39640D9313D2}" destId="{F6C8DA29-12AE-47A6-8126-B1D36BDEB712}" srcOrd="0" destOrd="0" presId="urn:microsoft.com/office/officeart/2005/8/layout/hierarchy1"/>
    <dgm:cxn modelId="{BBEEA4F0-EDA1-4095-A8B7-86B21424B568}" type="presParOf" srcId="{F6C8DA29-12AE-47A6-8126-B1D36BDEB712}" destId="{49A2C419-29B5-44A6-AE18-CA4E097BA7BC}" srcOrd="0" destOrd="0" presId="urn:microsoft.com/office/officeart/2005/8/layout/hierarchy1"/>
    <dgm:cxn modelId="{AB01D1AA-23BE-4956-879B-CB890845C9C5}" type="presParOf" srcId="{F6C8DA29-12AE-47A6-8126-B1D36BDEB712}" destId="{A44E5E91-3455-406E-B1E3-833D278C8118}" srcOrd="1" destOrd="0" presId="urn:microsoft.com/office/officeart/2005/8/layout/hierarchy1"/>
    <dgm:cxn modelId="{D514F769-B966-443C-904C-C7C8129D507C}" type="presParOf" srcId="{D8545288-77D4-4008-AD9A-39640D9313D2}" destId="{BDCDC0C1-BF92-499E-8F07-67F811DBE80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E09C8-5E7B-4968-8F0B-2114CEF82F7F}">
      <dsp:nvSpPr>
        <dsp:cNvPr id="0" name=""/>
        <dsp:cNvSpPr/>
      </dsp:nvSpPr>
      <dsp:spPr>
        <a:xfrm>
          <a:off x="1331" y="466883"/>
          <a:ext cx="4672458" cy="296701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FF2F9C-B792-4C06-BE48-A7E2328084F5}">
      <dsp:nvSpPr>
        <dsp:cNvPr id="0" name=""/>
        <dsp:cNvSpPr/>
      </dsp:nvSpPr>
      <dsp:spPr>
        <a:xfrm>
          <a:off x="520493" y="960087"/>
          <a:ext cx="4672458" cy="296701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Definition: Test-Driven Development is a testing methodology, or a programming practice implemented from a developer’s perspective. In this technique, a QA engineer starts designing and writing test cases for every small functionality of an application. This technique attempts to answer a simple question – </a:t>
          </a:r>
          <a:r>
            <a:rPr lang="en-US" sz="2000" b="1" kern="1200" dirty="0"/>
            <a:t>Is the code valid?</a:t>
          </a:r>
          <a:endParaRPr lang="en-US" sz="2000" kern="1200" dirty="0"/>
        </a:p>
      </dsp:txBody>
      <dsp:txXfrm>
        <a:off x="607394" y="1046988"/>
        <a:ext cx="4498656" cy="2793209"/>
      </dsp:txXfrm>
    </dsp:sp>
    <dsp:sp modelId="{49A2C419-29B5-44A6-AE18-CA4E097BA7BC}">
      <dsp:nvSpPr>
        <dsp:cNvPr id="0" name=""/>
        <dsp:cNvSpPr/>
      </dsp:nvSpPr>
      <dsp:spPr>
        <a:xfrm>
          <a:off x="5712114" y="466883"/>
          <a:ext cx="4672458" cy="296701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44E5E91-3455-406E-B1E3-833D278C8118}">
      <dsp:nvSpPr>
        <dsp:cNvPr id="0" name=""/>
        <dsp:cNvSpPr/>
      </dsp:nvSpPr>
      <dsp:spPr>
        <a:xfrm>
          <a:off x="6231276" y="960087"/>
          <a:ext cx="4672458" cy="296701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main intention of this technique is to modify or write a fresh code only when the test fails. Hence it results in lesser duplication of test scripts. This technique is largely popular in agile development ecosystems. In a TDD approach, automated test scripts are written before functional pieces of code</a:t>
          </a:r>
        </a:p>
      </dsp:txBody>
      <dsp:txXfrm>
        <a:off x="6318177" y="1046988"/>
        <a:ext cx="4498656" cy="27932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5265A-CB62-4715-874D-AE108CB0B90A}"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1A213-CCE5-41CB-B8E3-5867E62F89CF}" type="slidenum">
              <a:rPr lang="en-US" smtClean="0"/>
              <a:t>‹#›</a:t>
            </a:fld>
            <a:endParaRPr lang="en-US"/>
          </a:p>
        </p:txBody>
      </p:sp>
    </p:spTree>
    <p:extLst>
      <p:ext uri="{BB962C8B-B14F-4D97-AF65-F5344CB8AC3E}">
        <p14:creationId xmlns:p14="http://schemas.microsoft.com/office/powerpoint/2010/main" val="220907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2243-14BF-499D-A406-56534F36FB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94577-2B46-43CF-B58A-000135F5C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688DB3-3F35-44AF-AB3E-3131668AE7AB}"/>
              </a:ext>
            </a:extLst>
          </p:cNvPr>
          <p:cNvSpPr>
            <a:spLocks noGrp="1"/>
          </p:cNvSpPr>
          <p:nvPr>
            <p:ph type="dt" sz="half" idx="10"/>
          </p:nvPr>
        </p:nvSpPr>
        <p:spPr/>
        <p:txBody>
          <a:bodyPr/>
          <a:lstStyle/>
          <a:p>
            <a:fld id="{44778CD2-B033-4341-A6DA-CFC80E2EC497}" type="datetime1">
              <a:rPr lang="en-US" smtClean="0"/>
              <a:t>7/14/2020</a:t>
            </a:fld>
            <a:endParaRPr lang="en-US"/>
          </a:p>
        </p:txBody>
      </p:sp>
      <p:sp>
        <p:nvSpPr>
          <p:cNvPr id="5" name="Footer Placeholder 4">
            <a:extLst>
              <a:ext uri="{FF2B5EF4-FFF2-40B4-BE49-F238E27FC236}">
                <a16:creationId xmlns:a16="http://schemas.microsoft.com/office/drawing/2014/main" id="{DED63CD2-AF95-434B-8632-D27AE6A93C07}"/>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C334204D-53FD-4A4F-B348-DE521E1E60AB}"/>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188569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82E4-9CE9-4E08-85D4-320CCBF66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BBBFDA-5858-4DFF-9D61-C75AED62A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911DD-528F-40A9-8E91-F01CDCA70636}"/>
              </a:ext>
            </a:extLst>
          </p:cNvPr>
          <p:cNvSpPr>
            <a:spLocks noGrp="1"/>
          </p:cNvSpPr>
          <p:nvPr>
            <p:ph type="dt" sz="half" idx="10"/>
          </p:nvPr>
        </p:nvSpPr>
        <p:spPr/>
        <p:txBody>
          <a:bodyPr/>
          <a:lstStyle/>
          <a:p>
            <a:fld id="{CE1088FC-2ED3-47D1-B099-EA861CBCF770}" type="datetime1">
              <a:rPr lang="en-US" smtClean="0"/>
              <a:t>7/14/2020</a:t>
            </a:fld>
            <a:endParaRPr lang="en-US"/>
          </a:p>
        </p:txBody>
      </p:sp>
      <p:sp>
        <p:nvSpPr>
          <p:cNvPr id="5" name="Footer Placeholder 4">
            <a:extLst>
              <a:ext uri="{FF2B5EF4-FFF2-40B4-BE49-F238E27FC236}">
                <a16:creationId xmlns:a16="http://schemas.microsoft.com/office/drawing/2014/main" id="{08B06756-6F41-4A43-A725-C6B323730B98}"/>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58518302-B55B-4BC2-A878-A0EB2964FBFA}"/>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114039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DA7D90-E7F4-48B5-BA22-7A2E749322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D35DC5-48AB-42FD-9172-8B3234A100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76740-2C67-4344-9369-91BF17A5EF0E}"/>
              </a:ext>
            </a:extLst>
          </p:cNvPr>
          <p:cNvSpPr>
            <a:spLocks noGrp="1"/>
          </p:cNvSpPr>
          <p:nvPr>
            <p:ph type="dt" sz="half" idx="10"/>
          </p:nvPr>
        </p:nvSpPr>
        <p:spPr/>
        <p:txBody>
          <a:bodyPr/>
          <a:lstStyle/>
          <a:p>
            <a:fld id="{7506FD91-53B8-4BF9-A6B2-53CDE238DFF9}" type="datetime1">
              <a:rPr lang="en-US" smtClean="0"/>
              <a:t>7/14/2020</a:t>
            </a:fld>
            <a:endParaRPr lang="en-US"/>
          </a:p>
        </p:txBody>
      </p:sp>
      <p:sp>
        <p:nvSpPr>
          <p:cNvPr id="5" name="Footer Placeholder 4">
            <a:extLst>
              <a:ext uri="{FF2B5EF4-FFF2-40B4-BE49-F238E27FC236}">
                <a16:creationId xmlns:a16="http://schemas.microsoft.com/office/drawing/2014/main" id="{EA50F310-7F52-4FD7-9437-1A3F391620C2}"/>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D9B2F678-2F63-4E45-9539-BBD8A7CA7437}"/>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85387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BDEF-3EB3-49EF-9498-EDD2C3C888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09031E-B300-4319-89F7-6B7C23B80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AD753-2A3E-4CD0-8153-DE1177FB3CCD}"/>
              </a:ext>
            </a:extLst>
          </p:cNvPr>
          <p:cNvSpPr>
            <a:spLocks noGrp="1"/>
          </p:cNvSpPr>
          <p:nvPr>
            <p:ph type="dt" sz="half" idx="10"/>
          </p:nvPr>
        </p:nvSpPr>
        <p:spPr/>
        <p:txBody>
          <a:bodyPr/>
          <a:lstStyle/>
          <a:p>
            <a:fld id="{E0311AED-08E5-4DC0-9BF0-54AFC80FC800}" type="datetime1">
              <a:rPr lang="en-US" smtClean="0"/>
              <a:t>7/14/2020</a:t>
            </a:fld>
            <a:endParaRPr lang="en-US"/>
          </a:p>
        </p:txBody>
      </p:sp>
      <p:sp>
        <p:nvSpPr>
          <p:cNvPr id="5" name="Footer Placeholder 4">
            <a:extLst>
              <a:ext uri="{FF2B5EF4-FFF2-40B4-BE49-F238E27FC236}">
                <a16:creationId xmlns:a16="http://schemas.microsoft.com/office/drawing/2014/main" id="{4E275BCB-4B27-4F6C-8F90-A56EDE52032B}"/>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3763D74C-6E58-4D19-A32B-65A9D7F1FD52}"/>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30993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F0B2-7E49-4BE0-ABFE-AA15D293D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B65878-E8CF-4F97-9637-0097F6404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FDB14C-47E0-4865-B090-CB8A0C2B3752}"/>
              </a:ext>
            </a:extLst>
          </p:cNvPr>
          <p:cNvSpPr>
            <a:spLocks noGrp="1"/>
          </p:cNvSpPr>
          <p:nvPr>
            <p:ph type="dt" sz="half" idx="10"/>
          </p:nvPr>
        </p:nvSpPr>
        <p:spPr/>
        <p:txBody>
          <a:bodyPr/>
          <a:lstStyle/>
          <a:p>
            <a:fld id="{D6E48DB4-27F4-4A15-B4FC-62C0667F7493}" type="datetime1">
              <a:rPr lang="en-US" smtClean="0"/>
              <a:t>7/14/2020</a:t>
            </a:fld>
            <a:endParaRPr lang="en-US"/>
          </a:p>
        </p:txBody>
      </p:sp>
      <p:sp>
        <p:nvSpPr>
          <p:cNvPr id="5" name="Footer Placeholder 4">
            <a:extLst>
              <a:ext uri="{FF2B5EF4-FFF2-40B4-BE49-F238E27FC236}">
                <a16:creationId xmlns:a16="http://schemas.microsoft.com/office/drawing/2014/main" id="{C8D21487-19E3-4242-85C6-F4DFE699BF20}"/>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487DFD2C-0F41-4079-8513-20C8663AD626}"/>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65652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9E91-C090-4829-A750-B96E54442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F70A78-402A-4B1A-A2D0-D06BBCCD1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391B8C-2D66-469E-9975-B91388B4D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E04DF2-150F-4815-A167-591EE8E3F513}"/>
              </a:ext>
            </a:extLst>
          </p:cNvPr>
          <p:cNvSpPr>
            <a:spLocks noGrp="1"/>
          </p:cNvSpPr>
          <p:nvPr>
            <p:ph type="dt" sz="half" idx="10"/>
          </p:nvPr>
        </p:nvSpPr>
        <p:spPr/>
        <p:txBody>
          <a:bodyPr/>
          <a:lstStyle/>
          <a:p>
            <a:fld id="{07AB86CD-7C07-40B5-9F9A-F1A358B81838}" type="datetime1">
              <a:rPr lang="en-US" smtClean="0"/>
              <a:t>7/14/2020</a:t>
            </a:fld>
            <a:endParaRPr lang="en-US"/>
          </a:p>
        </p:txBody>
      </p:sp>
      <p:sp>
        <p:nvSpPr>
          <p:cNvPr id="6" name="Footer Placeholder 5">
            <a:extLst>
              <a:ext uri="{FF2B5EF4-FFF2-40B4-BE49-F238E27FC236}">
                <a16:creationId xmlns:a16="http://schemas.microsoft.com/office/drawing/2014/main" id="{A3CFED6B-5390-43CD-96C3-3E5684BBFA2D}"/>
              </a:ext>
            </a:extLst>
          </p:cNvPr>
          <p:cNvSpPr>
            <a:spLocks noGrp="1"/>
          </p:cNvSpPr>
          <p:nvPr>
            <p:ph type="ftr" sz="quarter" idx="11"/>
          </p:nvPr>
        </p:nvSpPr>
        <p:spPr/>
        <p:txBody>
          <a:bodyPr/>
          <a:lstStyle/>
          <a:p>
            <a:r>
              <a:rPr lang="en-US"/>
              <a:t>BDD, TDD testing</a:t>
            </a:r>
          </a:p>
        </p:txBody>
      </p:sp>
      <p:sp>
        <p:nvSpPr>
          <p:cNvPr id="7" name="Slide Number Placeholder 6">
            <a:extLst>
              <a:ext uri="{FF2B5EF4-FFF2-40B4-BE49-F238E27FC236}">
                <a16:creationId xmlns:a16="http://schemas.microsoft.com/office/drawing/2014/main" id="{3361E480-E7E3-4654-A1B4-FB029854E458}"/>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02874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4870-0224-4044-AA05-A80A751F19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2E101-B759-4AA5-AF8D-F4B89D714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4884A-CB71-4C56-9A61-2F8F2095C8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FA84AD-2225-4F54-B7A5-732B69AF1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283B63-2E51-42CD-BE9D-BCD281A4C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011038-75F0-489F-A051-EDA6FFFB31B6}"/>
              </a:ext>
            </a:extLst>
          </p:cNvPr>
          <p:cNvSpPr>
            <a:spLocks noGrp="1"/>
          </p:cNvSpPr>
          <p:nvPr>
            <p:ph type="dt" sz="half" idx="10"/>
          </p:nvPr>
        </p:nvSpPr>
        <p:spPr/>
        <p:txBody>
          <a:bodyPr/>
          <a:lstStyle/>
          <a:p>
            <a:fld id="{319FC9E1-74E9-464D-B51F-D74E88A2038F}" type="datetime1">
              <a:rPr lang="en-US" smtClean="0"/>
              <a:t>7/14/2020</a:t>
            </a:fld>
            <a:endParaRPr lang="en-US"/>
          </a:p>
        </p:txBody>
      </p:sp>
      <p:sp>
        <p:nvSpPr>
          <p:cNvPr id="8" name="Footer Placeholder 7">
            <a:extLst>
              <a:ext uri="{FF2B5EF4-FFF2-40B4-BE49-F238E27FC236}">
                <a16:creationId xmlns:a16="http://schemas.microsoft.com/office/drawing/2014/main" id="{9D21C040-0B42-4AE1-9746-0E5042BE4640}"/>
              </a:ext>
            </a:extLst>
          </p:cNvPr>
          <p:cNvSpPr>
            <a:spLocks noGrp="1"/>
          </p:cNvSpPr>
          <p:nvPr>
            <p:ph type="ftr" sz="quarter" idx="11"/>
          </p:nvPr>
        </p:nvSpPr>
        <p:spPr/>
        <p:txBody>
          <a:bodyPr/>
          <a:lstStyle/>
          <a:p>
            <a:r>
              <a:rPr lang="en-US"/>
              <a:t>BDD, TDD testing</a:t>
            </a:r>
          </a:p>
        </p:txBody>
      </p:sp>
      <p:sp>
        <p:nvSpPr>
          <p:cNvPr id="9" name="Slide Number Placeholder 8">
            <a:extLst>
              <a:ext uri="{FF2B5EF4-FFF2-40B4-BE49-F238E27FC236}">
                <a16:creationId xmlns:a16="http://schemas.microsoft.com/office/drawing/2014/main" id="{75123767-F689-4308-91D7-6DF1D77DAF59}"/>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380850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54E4-B326-4F6A-858C-E8349AD9BB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BE9CA4-D25E-4711-9853-5451DAD2A3E1}"/>
              </a:ext>
            </a:extLst>
          </p:cNvPr>
          <p:cNvSpPr>
            <a:spLocks noGrp="1"/>
          </p:cNvSpPr>
          <p:nvPr>
            <p:ph type="dt" sz="half" idx="10"/>
          </p:nvPr>
        </p:nvSpPr>
        <p:spPr/>
        <p:txBody>
          <a:bodyPr/>
          <a:lstStyle/>
          <a:p>
            <a:fld id="{9C543E8A-A218-4721-B273-87A9947D43CF}" type="datetime1">
              <a:rPr lang="en-US" smtClean="0"/>
              <a:t>7/14/2020</a:t>
            </a:fld>
            <a:endParaRPr lang="en-US"/>
          </a:p>
        </p:txBody>
      </p:sp>
      <p:sp>
        <p:nvSpPr>
          <p:cNvPr id="4" name="Footer Placeholder 3">
            <a:extLst>
              <a:ext uri="{FF2B5EF4-FFF2-40B4-BE49-F238E27FC236}">
                <a16:creationId xmlns:a16="http://schemas.microsoft.com/office/drawing/2014/main" id="{FAEE2120-4FAC-46A7-AF72-FB8D7FF650A5}"/>
              </a:ext>
            </a:extLst>
          </p:cNvPr>
          <p:cNvSpPr>
            <a:spLocks noGrp="1"/>
          </p:cNvSpPr>
          <p:nvPr>
            <p:ph type="ftr" sz="quarter" idx="11"/>
          </p:nvPr>
        </p:nvSpPr>
        <p:spPr/>
        <p:txBody>
          <a:bodyPr/>
          <a:lstStyle/>
          <a:p>
            <a:r>
              <a:rPr lang="en-US"/>
              <a:t>BDD, TDD testing</a:t>
            </a:r>
          </a:p>
        </p:txBody>
      </p:sp>
      <p:sp>
        <p:nvSpPr>
          <p:cNvPr id="5" name="Slide Number Placeholder 4">
            <a:extLst>
              <a:ext uri="{FF2B5EF4-FFF2-40B4-BE49-F238E27FC236}">
                <a16:creationId xmlns:a16="http://schemas.microsoft.com/office/drawing/2014/main" id="{595492ED-F245-4AF2-A7D4-211EA80AEF9D}"/>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312269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B48BB-B04C-4742-BBF3-505E3F6B2864}"/>
              </a:ext>
            </a:extLst>
          </p:cNvPr>
          <p:cNvSpPr>
            <a:spLocks noGrp="1"/>
          </p:cNvSpPr>
          <p:nvPr>
            <p:ph type="dt" sz="half" idx="10"/>
          </p:nvPr>
        </p:nvSpPr>
        <p:spPr/>
        <p:txBody>
          <a:bodyPr/>
          <a:lstStyle/>
          <a:p>
            <a:fld id="{EAEC841C-1945-4164-AE35-F4B3E18FBE69}" type="datetime1">
              <a:rPr lang="en-US" smtClean="0"/>
              <a:t>7/14/2020</a:t>
            </a:fld>
            <a:endParaRPr lang="en-US"/>
          </a:p>
        </p:txBody>
      </p:sp>
      <p:sp>
        <p:nvSpPr>
          <p:cNvPr id="3" name="Footer Placeholder 2">
            <a:extLst>
              <a:ext uri="{FF2B5EF4-FFF2-40B4-BE49-F238E27FC236}">
                <a16:creationId xmlns:a16="http://schemas.microsoft.com/office/drawing/2014/main" id="{2AF31B9C-9D77-45E4-92DA-477E5D101886}"/>
              </a:ext>
            </a:extLst>
          </p:cNvPr>
          <p:cNvSpPr>
            <a:spLocks noGrp="1"/>
          </p:cNvSpPr>
          <p:nvPr>
            <p:ph type="ftr" sz="quarter" idx="11"/>
          </p:nvPr>
        </p:nvSpPr>
        <p:spPr/>
        <p:txBody>
          <a:bodyPr/>
          <a:lstStyle/>
          <a:p>
            <a:r>
              <a:rPr lang="en-US"/>
              <a:t>BDD, TDD testing</a:t>
            </a:r>
          </a:p>
        </p:txBody>
      </p:sp>
      <p:sp>
        <p:nvSpPr>
          <p:cNvPr id="4" name="Slide Number Placeholder 3">
            <a:extLst>
              <a:ext uri="{FF2B5EF4-FFF2-40B4-BE49-F238E27FC236}">
                <a16:creationId xmlns:a16="http://schemas.microsoft.com/office/drawing/2014/main" id="{5F89EDBE-32BA-4B32-A006-D950BFFDABF9}"/>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360508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1BC8-8CB8-4F9F-B8C4-5AB1E7613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8D3EDB-6A52-462F-BC49-53D99FB55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C2181-BE48-4840-87F6-EA3229B59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27439-8B55-4821-BFAE-870F4C48549D}"/>
              </a:ext>
            </a:extLst>
          </p:cNvPr>
          <p:cNvSpPr>
            <a:spLocks noGrp="1"/>
          </p:cNvSpPr>
          <p:nvPr>
            <p:ph type="dt" sz="half" idx="10"/>
          </p:nvPr>
        </p:nvSpPr>
        <p:spPr/>
        <p:txBody>
          <a:bodyPr/>
          <a:lstStyle/>
          <a:p>
            <a:fld id="{30A1FB49-4225-4C35-BB06-26D2EA5D4FB1}" type="datetime1">
              <a:rPr lang="en-US" smtClean="0"/>
              <a:t>7/14/2020</a:t>
            </a:fld>
            <a:endParaRPr lang="en-US"/>
          </a:p>
        </p:txBody>
      </p:sp>
      <p:sp>
        <p:nvSpPr>
          <p:cNvPr id="6" name="Footer Placeholder 5">
            <a:extLst>
              <a:ext uri="{FF2B5EF4-FFF2-40B4-BE49-F238E27FC236}">
                <a16:creationId xmlns:a16="http://schemas.microsoft.com/office/drawing/2014/main" id="{B8BF0EE0-2F14-4A5A-9295-AE062CFA812D}"/>
              </a:ext>
            </a:extLst>
          </p:cNvPr>
          <p:cNvSpPr>
            <a:spLocks noGrp="1"/>
          </p:cNvSpPr>
          <p:nvPr>
            <p:ph type="ftr" sz="quarter" idx="11"/>
          </p:nvPr>
        </p:nvSpPr>
        <p:spPr/>
        <p:txBody>
          <a:bodyPr/>
          <a:lstStyle/>
          <a:p>
            <a:r>
              <a:rPr lang="en-US"/>
              <a:t>BDD, TDD testing</a:t>
            </a:r>
          </a:p>
        </p:txBody>
      </p:sp>
      <p:sp>
        <p:nvSpPr>
          <p:cNvPr id="7" name="Slide Number Placeholder 6">
            <a:extLst>
              <a:ext uri="{FF2B5EF4-FFF2-40B4-BE49-F238E27FC236}">
                <a16:creationId xmlns:a16="http://schemas.microsoft.com/office/drawing/2014/main" id="{E7198B25-C99C-4411-8506-54E06FEC0D5B}"/>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133188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0645-B056-4EE1-9E88-8DC376D6D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661505-8247-4799-935A-61C55E93F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F5706C-90E2-489D-9F71-312664765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4247D-B74C-4B03-AD01-B80450EF7B1B}"/>
              </a:ext>
            </a:extLst>
          </p:cNvPr>
          <p:cNvSpPr>
            <a:spLocks noGrp="1"/>
          </p:cNvSpPr>
          <p:nvPr>
            <p:ph type="dt" sz="half" idx="10"/>
          </p:nvPr>
        </p:nvSpPr>
        <p:spPr/>
        <p:txBody>
          <a:bodyPr/>
          <a:lstStyle/>
          <a:p>
            <a:fld id="{47287A07-AD4A-4EF8-9302-BEA2DBD42F54}" type="datetime1">
              <a:rPr lang="en-US" smtClean="0"/>
              <a:t>7/14/2020</a:t>
            </a:fld>
            <a:endParaRPr lang="en-US"/>
          </a:p>
        </p:txBody>
      </p:sp>
      <p:sp>
        <p:nvSpPr>
          <p:cNvPr id="6" name="Footer Placeholder 5">
            <a:extLst>
              <a:ext uri="{FF2B5EF4-FFF2-40B4-BE49-F238E27FC236}">
                <a16:creationId xmlns:a16="http://schemas.microsoft.com/office/drawing/2014/main" id="{FC1B9971-D949-43D1-9418-AB08A7F2C1F3}"/>
              </a:ext>
            </a:extLst>
          </p:cNvPr>
          <p:cNvSpPr>
            <a:spLocks noGrp="1"/>
          </p:cNvSpPr>
          <p:nvPr>
            <p:ph type="ftr" sz="quarter" idx="11"/>
          </p:nvPr>
        </p:nvSpPr>
        <p:spPr/>
        <p:txBody>
          <a:bodyPr/>
          <a:lstStyle/>
          <a:p>
            <a:r>
              <a:rPr lang="en-US"/>
              <a:t>BDD, TDD testing</a:t>
            </a:r>
          </a:p>
        </p:txBody>
      </p:sp>
      <p:sp>
        <p:nvSpPr>
          <p:cNvPr id="7" name="Slide Number Placeholder 6">
            <a:extLst>
              <a:ext uri="{FF2B5EF4-FFF2-40B4-BE49-F238E27FC236}">
                <a16:creationId xmlns:a16="http://schemas.microsoft.com/office/drawing/2014/main" id="{875691BD-343D-4958-8326-5258E55C19CF}"/>
              </a:ext>
            </a:extLst>
          </p:cNvPr>
          <p:cNvSpPr>
            <a:spLocks noGrp="1"/>
          </p:cNvSpPr>
          <p:nvPr>
            <p:ph type="sldNum" sz="quarter" idx="12"/>
          </p:nvPr>
        </p:nvSpPr>
        <p:spPr/>
        <p:txBody>
          <a:bodyPr/>
          <a:lstStyle/>
          <a:p>
            <a:fld id="{3212FFF8-523E-435A-ABE1-55E958D5DD6C}" type="slidenum">
              <a:rPr lang="en-US" smtClean="0"/>
              <a:t>‹#›</a:t>
            </a:fld>
            <a:endParaRPr lang="en-US"/>
          </a:p>
        </p:txBody>
      </p:sp>
    </p:spTree>
    <p:extLst>
      <p:ext uri="{BB962C8B-B14F-4D97-AF65-F5344CB8AC3E}">
        <p14:creationId xmlns:p14="http://schemas.microsoft.com/office/powerpoint/2010/main" val="293799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A8A95-7408-454E-BE02-498DA5628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43ECC8-FC1D-49C0-8B95-0AF617591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F50B9-F502-4084-8273-252B20CD3A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5F4DD-3D5F-41CB-8E7B-A9311042646B}" type="datetime1">
              <a:rPr lang="en-US" smtClean="0"/>
              <a:t>7/14/2020</a:t>
            </a:fld>
            <a:endParaRPr lang="en-US"/>
          </a:p>
        </p:txBody>
      </p:sp>
      <p:sp>
        <p:nvSpPr>
          <p:cNvPr id="5" name="Footer Placeholder 4">
            <a:extLst>
              <a:ext uri="{FF2B5EF4-FFF2-40B4-BE49-F238E27FC236}">
                <a16:creationId xmlns:a16="http://schemas.microsoft.com/office/drawing/2014/main" id="{0C15CA9E-56F5-4B4A-A281-F7DBC9BB0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BDD, TDD testing</a:t>
            </a:r>
          </a:p>
        </p:txBody>
      </p:sp>
      <p:sp>
        <p:nvSpPr>
          <p:cNvPr id="6" name="Slide Number Placeholder 5">
            <a:extLst>
              <a:ext uri="{FF2B5EF4-FFF2-40B4-BE49-F238E27FC236}">
                <a16:creationId xmlns:a16="http://schemas.microsoft.com/office/drawing/2014/main" id="{A45AD34C-688A-4C77-95D3-BEAD05AB9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2FFF8-523E-435A-ABE1-55E958D5DD6C}" type="slidenum">
              <a:rPr lang="en-US" smtClean="0"/>
              <a:t>‹#›</a:t>
            </a:fld>
            <a:endParaRPr lang="en-US"/>
          </a:p>
        </p:txBody>
      </p:sp>
    </p:spTree>
    <p:extLst>
      <p:ext uri="{BB962C8B-B14F-4D97-AF65-F5344CB8AC3E}">
        <p14:creationId xmlns:p14="http://schemas.microsoft.com/office/powerpoint/2010/main" val="1645613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1FB24AD-D62B-4718-B52A-FFE7701026C1}"/>
              </a:ext>
            </a:extLst>
          </p:cNvPr>
          <p:cNvPicPr>
            <a:picLocks noChangeAspect="1"/>
          </p:cNvPicPr>
          <p:nvPr/>
        </p:nvPicPr>
        <p:blipFill rotWithShape="1">
          <a:blip r:embed="rId2">
            <a:alphaModFix amt="35000"/>
          </a:blip>
          <a:srcRect t="35" r="1" b="1"/>
          <a:stretch/>
        </p:blipFill>
        <p:spPr>
          <a:xfrm>
            <a:off x="-4243" y="10"/>
            <a:ext cx="12196243" cy="6857990"/>
          </a:xfrm>
          <a:prstGeom prst="rect">
            <a:avLst/>
          </a:prstGeom>
        </p:spPr>
      </p:pic>
      <p:sp>
        <p:nvSpPr>
          <p:cNvPr id="2" name="Title 1">
            <a:extLst>
              <a:ext uri="{FF2B5EF4-FFF2-40B4-BE49-F238E27FC236}">
                <a16:creationId xmlns:a16="http://schemas.microsoft.com/office/drawing/2014/main" id="{A3BB7459-CC1C-425A-A74D-0031C6D92F33}"/>
              </a:ext>
            </a:extLst>
          </p:cNvPr>
          <p:cNvSpPr>
            <a:spLocks noGrp="1"/>
          </p:cNvSpPr>
          <p:nvPr>
            <p:ph type="title"/>
          </p:nvPr>
        </p:nvSpPr>
        <p:spPr>
          <a:xfrm>
            <a:off x="643467" y="321734"/>
            <a:ext cx="10905066" cy="1135737"/>
          </a:xfrm>
        </p:spPr>
        <p:txBody>
          <a:bodyPr>
            <a:normAutofit/>
          </a:bodyPr>
          <a:lstStyle/>
          <a:p>
            <a:r>
              <a:rPr lang="en-US" sz="3600"/>
              <a:t>What is Test-Driven Development (TDD)?</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C5B0EBA-B0A3-443F-BC23-9472302119A1}"/>
              </a:ext>
            </a:extLst>
          </p:cNvPr>
          <p:cNvGraphicFramePr>
            <a:graphicFrameLocks noGrp="1"/>
          </p:cNvGraphicFramePr>
          <p:nvPr>
            <p:ph idx="1"/>
            <p:extLst>
              <p:ext uri="{D42A27DB-BD31-4B8C-83A1-F6EECF244321}">
                <p14:modId xmlns:p14="http://schemas.microsoft.com/office/powerpoint/2010/main" val="2047004947"/>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651892A7-DF2F-461A-A632-838F05D42A18}"/>
              </a:ext>
            </a:extLst>
          </p:cNvPr>
          <p:cNvSpPr>
            <a:spLocks noGrp="1"/>
          </p:cNvSpPr>
          <p:nvPr>
            <p:ph type="dt" sz="half" idx="10"/>
          </p:nvPr>
        </p:nvSpPr>
        <p:spPr/>
        <p:txBody>
          <a:bodyPr/>
          <a:lstStyle/>
          <a:p>
            <a:fld id="{C6E69BEE-C902-4A28-A567-6EF8664D5118}" type="datetime1">
              <a:rPr lang="en-US" smtClean="0"/>
              <a:t>7/14/2020</a:t>
            </a:fld>
            <a:endParaRPr lang="en-US"/>
          </a:p>
        </p:txBody>
      </p:sp>
      <p:sp>
        <p:nvSpPr>
          <p:cNvPr id="4" name="Footer Placeholder 3">
            <a:extLst>
              <a:ext uri="{FF2B5EF4-FFF2-40B4-BE49-F238E27FC236}">
                <a16:creationId xmlns:a16="http://schemas.microsoft.com/office/drawing/2014/main" id="{E27BE204-2F9A-49E1-BC3B-B6F2D55CD699}"/>
              </a:ext>
            </a:extLst>
          </p:cNvPr>
          <p:cNvSpPr>
            <a:spLocks noGrp="1"/>
          </p:cNvSpPr>
          <p:nvPr>
            <p:ph type="ftr" sz="quarter" idx="11"/>
          </p:nvPr>
        </p:nvSpPr>
        <p:spPr/>
        <p:txBody>
          <a:bodyPr/>
          <a:lstStyle/>
          <a:p>
            <a:r>
              <a:rPr lang="en-US"/>
              <a:t>BDD, TDD testing</a:t>
            </a:r>
          </a:p>
        </p:txBody>
      </p:sp>
      <p:sp>
        <p:nvSpPr>
          <p:cNvPr id="7" name="Slide Number Placeholder 6">
            <a:extLst>
              <a:ext uri="{FF2B5EF4-FFF2-40B4-BE49-F238E27FC236}">
                <a16:creationId xmlns:a16="http://schemas.microsoft.com/office/drawing/2014/main" id="{6FDE2D1F-3592-47DB-A55F-91A8C0C25C01}"/>
              </a:ext>
            </a:extLst>
          </p:cNvPr>
          <p:cNvSpPr>
            <a:spLocks noGrp="1"/>
          </p:cNvSpPr>
          <p:nvPr>
            <p:ph type="sldNum" sz="quarter" idx="12"/>
          </p:nvPr>
        </p:nvSpPr>
        <p:spPr/>
        <p:txBody>
          <a:bodyPr/>
          <a:lstStyle/>
          <a:p>
            <a:fld id="{3212FFF8-523E-435A-ABE1-55E958D5DD6C}" type="slidenum">
              <a:rPr lang="en-US" smtClean="0"/>
              <a:t>1</a:t>
            </a:fld>
            <a:endParaRPr lang="en-US"/>
          </a:p>
        </p:txBody>
      </p:sp>
    </p:spTree>
    <p:extLst>
      <p:ext uri="{BB962C8B-B14F-4D97-AF65-F5344CB8AC3E}">
        <p14:creationId xmlns:p14="http://schemas.microsoft.com/office/powerpoint/2010/main" val="209626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087A2-FF19-438B-B613-02C6B0FAAC27}"/>
              </a:ext>
            </a:extLst>
          </p:cNvPr>
          <p:cNvSpPr>
            <a:spLocks noGrp="1"/>
          </p:cNvSpPr>
          <p:nvPr>
            <p:ph type="title"/>
          </p:nvPr>
        </p:nvSpPr>
        <p:spPr>
          <a:xfrm>
            <a:off x="838200" y="631825"/>
            <a:ext cx="10515600" cy="1325563"/>
          </a:xfrm>
        </p:spPr>
        <p:txBody>
          <a:bodyPr>
            <a:normAutofit/>
          </a:bodyPr>
          <a:lstStyle/>
          <a:p>
            <a:r>
              <a:rPr lang="en-US" dirty="0"/>
              <a:t>Following steps in TDD methodology</a:t>
            </a:r>
          </a:p>
        </p:txBody>
      </p:sp>
      <p:sp>
        <p:nvSpPr>
          <p:cNvPr id="3" name="Content Placeholder 2">
            <a:extLst>
              <a:ext uri="{FF2B5EF4-FFF2-40B4-BE49-F238E27FC236}">
                <a16:creationId xmlns:a16="http://schemas.microsoft.com/office/drawing/2014/main" id="{53B0D219-0641-47FF-B316-7157D2E12E61}"/>
              </a:ext>
            </a:extLst>
          </p:cNvPr>
          <p:cNvSpPr>
            <a:spLocks noGrp="1"/>
          </p:cNvSpPr>
          <p:nvPr>
            <p:ph idx="1"/>
          </p:nvPr>
        </p:nvSpPr>
        <p:spPr>
          <a:xfrm>
            <a:off x="838200" y="2057400"/>
            <a:ext cx="10515600" cy="3871762"/>
          </a:xfrm>
        </p:spPr>
        <p:txBody>
          <a:bodyPr>
            <a:normAutofit/>
          </a:bodyPr>
          <a:lstStyle/>
          <a:p>
            <a:r>
              <a:rPr lang="en-US" sz="2400"/>
              <a:t>Based on the requirements specified in the documents, a developer writes an automated test case</a:t>
            </a:r>
          </a:p>
          <a:p>
            <a:r>
              <a:rPr lang="en-US" sz="2400"/>
              <a:t>These tests are executed, and in some cases, they fail as they are developed before the development of an actual feature</a:t>
            </a:r>
          </a:p>
          <a:p>
            <a:r>
              <a:rPr lang="en-US" sz="2400"/>
              <a:t>The development team then re-factors the code for the test to pass successfully.</a:t>
            </a:r>
          </a:p>
          <a:p>
            <a:r>
              <a:rPr lang="en-US" sz="2400"/>
              <a:t>Note: </a:t>
            </a:r>
            <a:r>
              <a:rPr lang="en-US" sz="2400" b="1"/>
              <a:t>Code Re-factoring refers to the process of modifying the code without changing its main functionality or behavior.</a:t>
            </a:r>
            <a:endParaRPr lang="en-US" sz="2400"/>
          </a:p>
          <a:p>
            <a:endParaRPr lang="en-US" sz="2400"/>
          </a:p>
        </p:txBody>
      </p:sp>
      <p:sp>
        <p:nvSpPr>
          <p:cNvPr id="4" name="Date Placeholder 3">
            <a:extLst>
              <a:ext uri="{FF2B5EF4-FFF2-40B4-BE49-F238E27FC236}">
                <a16:creationId xmlns:a16="http://schemas.microsoft.com/office/drawing/2014/main" id="{63771AC2-B4BD-40BB-A5A3-674E64FA5B01}"/>
              </a:ext>
            </a:extLst>
          </p:cNvPr>
          <p:cNvSpPr>
            <a:spLocks noGrp="1"/>
          </p:cNvSpPr>
          <p:nvPr>
            <p:ph type="dt" sz="half" idx="10"/>
          </p:nvPr>
        </p:nvSpPr>
        <p:spPr/>
        <p:txBody>
          <a:bodyPr/>
          <a:lstStyle/>
          <a:p>
            <a:fld id="{B68FD2A6-A7A2-4BE4-992E-89D220AD3A7E}" type="datetime1">
              <a:rPr lang="en-US" smtClean="0"/>
              <a:t>7/14/2020</a:t>
            </a:fld>
            <a:endParaRPr lang="en-US"/>
          </a:p>
        </p:txBody>
      </p:sp>
      <p:sp>
        <p:nvSpPr>
          <p:cNvPr id="5" name="Footer Placeholder 4">
            <a:extLst>
              <a:ext uri="{FF2B5EF4-FFF2-40B4-BE49-F238E27FC236}">
                <a16:creationId xmlns:a16="http://schemas.microsoft.com/office/drawing/2014/main" id="{1F922FF5-8278-405C-B308-9131097AD901}"/>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BF01D231-073F-4FC9-85C4-807FC7D4072A}"/>
              </a:ext>
            </a:extLst>
          </p:cNvPr>
          <p:cNvSpPr>
            <a:spLocks noGrp="1"/>
          </p:cNvSpPr>
          <p:nvPr>
            <p:ph type="sldNum" sz="quarter" idx="12"/>
          </p:nvPr>
        </p:nvSpPr>
        <p:spPr/>
        <p:txBody>
          <a:bodyPr/>
          <a:lstStyle/>
          <a:p>
            <a:fld id="{3212FFF8-523E-435A-ABE1-55E958D5DD6C}" type="slidenum">
              <a:rPr lang="en-US" smtClean="0"/>
              <a:t>2</a:t>
            </a:fld>
            <a:endParaRPr lang="en-US"/>
          </a:p>
        </p:txBody>
      </p:sp>
    </p:spTree>
    <p:extLst>
      <p:ext uri="{BB962C8B-B14F-4D97-AF65-F5344CB8AC3E}">
        <p14:creationId xmlns:p14="http://schemas.microsoft.com/office/powerpoint/2010/main" val="232188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FCC0B-3B22-4A37-B7EB-04CFFFBEF749}"/>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TDD flow chart</a:t>
            </a:r>
          </a:p>
        </p:txBody>
      </p:sp>
      <p:pic>
        <p:nvPicPr>
          <p:cNvPr id="1026" name="Picture 2" descr="TDD Process">
            <a:extLst>
              <a:ext uri="{FF2B5EF4-FFF2-40B4-BE49-F238E27FC236}">
                <a16:creationId xmlns:a16="http://schemas.microsoft.com/office/drawing/2014/main" id="{EB02CA74-0E60-475F-A9F9-A1364524AA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44501" y="492573"/>
            <a:ext cx="5372186" cy="588079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50A92395-5699-4A7C-B475-CA1D66903E60}"/>
              </a:ext>
            </a:extLst>
          </p:cNvPr>
          <p:cNvSpPr>
            <a:spLocks noGrp="1"/>
          </p:cNvSpPr>
          <p:nvPr>
            <p:ph type="dt" sz="half" idx="10"/>
          </p:nvPr>
        </p:nvSpPr>
        <p:spPr/>
        <p:txBody>
          <a:bodyPr/>
          <a:lstStyle/>
          <a:p>
            <a:fld id="{FC49F36B-2A91-4796-9155-F4E8AA09DE40}" type="datetime1">
              <a:rPr lang="en-US" smtClean="0"/>
              <a:t>7/14/2020</a:t>
            </a:fld>
            <a:endParaRPr lang="en-US"/>
          </a:p>
        </p:txBody>
      </p:sp>
      <p:sp>
        <p:nvSpPr>
          <p:cNvPr id="4" name="Footer Placeholder 3">
            <a:extLst>
              <a:ext uri="{FF2B5EF4-FFF2-40B4-BE49-F238E27FC236}">
                <a16:creationId xmlns:a16="http://schemas.microsoft.com/office/drawing/2014/main" id="{4D44750E-7D72-486E-98B6-5973F787049C}"/>
              </a:ext>
            </a:extLst>
          </p:cNvPr>
          <p:cNvSpPr>
            <a:spLocks noGrp="1"/>
          </p:cNvSpPr>
          <p:nvPr>
            <p:ph type="ftr" sz="quarter" idx="11"/>
          </p:nvPr>
        </p:nvSpPr>
        <p:spPr/>
        <p:txBody>
          <a:bodyPr/>
          <a:lstStyle/>
          <a:p>
            <a:r>
              <a:rPr lang="en-US"/>
              <a:t>BDD, TDD testing</a:t>
            </a:r>
          </a:p>
        </p:txBody>
      </p:sp>
      <p:sp>
        <p:nvSpPr>
          <p:cNvPr id="5" name="Slide Number Placeholder 4">
            <a:extLst>
              <a:ext uri="{FF2B5EF4-FFF2-40B4-BE49-F238E27FC236}">
                <a16:creationId xmlns:a16="http://schemas.microsoft.com/office/drawing/2014/main" id="{0831D5E2-8272-48D0-A40A-22A9DDACA5A1}"/>
              </a:ext>
            </a:extLst>
          </p:cNvPr>
          <p:cNvSpPr>
            <a:spLocks noGrp="1"/>
          </p:cNvSpPr>
          <p:nvPr>
            <p:ph type="sldNum" sz="quarter" idx="12"/>
          </p:nvPr>
        </p:nvSpPr>
        <p:spPr/>
        <p:txBody>
          <a:bodyPr/>
          <a:lstStyle/>
          <a:p>
            <a:fld id="{3212FFF8-523E-435A-ABE1-55E958D5DD6C}" type="slidenum">
              <a:rPr lang="en-US" smtClean="0"/>
              <a:t>3</a:t>
            </a:fld>
            <a:endParaRPr lang="en-US"/>
          </a:p>
        </p:txBody>
      </p:sp>
    </p:spTree>
    <p:extLst>
      <p:ext uri="{BB962C8B-B14F-4D97-AF65-F5344CB8AC3E}">
        <p14:creationId xmlns:p14="http://schemas.microsoft.com/office/powerpoint/2010/main" val="401958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AAB03-0E5F-4AFF-96CE-631F50E2BF6D}"/>
              </a:ext>
            </a:extLst>
          </p:cNvPr>
          <p:cNvSpPr>
            <a:spLocks noGrp="1"/>
          </p:cNvSpPr>
          <p:nvPr>
            <p:ph type="title"/>
          </p:nvPr>
        </p:nvSpPr>
        <p:spPr>
          <a:xfrm>
            <a:off x="838200" y="631825"/>
            <a:ext cx="10515600" cy="1325563"/>
          </a:xfrm>
        </p:spPr>
        <p:txBody>
          <a:bodyPr>
            <a:normAutofit/>
          </a:bodyPr>
          <a:lstStyle/>
          <a:p>
            <a:r>
              <a:rPr lang="en-US">
                <a:solidFill>
                  <a:schemeClr val="bg1"/>
                </a:solidFill>
              </a:rPr>
              <a:t>Advantages of Test-Driven Development: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48F88B-3DEF-4B80-B309-DA99474182CB}"/>
              </a:ext>
            </a:extLst>
          </p:cNvPr>
          <p:cNvSpPr>
            <a:spLocks noGrp="1"/>
          </p:cNvSpPr>
          <p:nvPr>
            <p:ph idx="1"/>
          </p:nvPr>
        </p:nvSpPr>
        <p:spPr>
          <a:xfrm>
            <a:off x="838200" y="2269173"/>
            <a:ext cx="10515600" cy="3659988"/>
          </a:xfrm>
        </p:spPr>
        <p:txBody>
          <a:bodyPr>
            <a:normAutofit/>
          </a:bodyPr>
          <a:lstStyle/>
          <a:p>
            <a:r>
              <a:rPr lang="en-US" sz="2000">
                <a:solidFill>
                  <a:schemeClr val="bg1"/>
                </a:solidFill>
              </a:rPr>
              <a:t>Helps reduce the amount of time required for rework</a:t>
            </a:r>
          </a:p>
          <a:p>
            <a:r>
              <a:rPr lang="en-US" sz="2000">
                <a:solidFill>
                  <a:schemeClr val="bg1"/>
                </a:solidFill>
              </a:rPr>
              <a:t>Helps explore bugs or errors very quickly</a:t>
            </a:r>
          </a:p>
          <a:p>
            <a:r>
              <a:rPr lang="en-US" sz="2000">
                <a:solidFill>
                  <a:schemeClr val="bg1"/>
                </a:solidFill>
              </a:rPr>
              <a:t>Helps get faster feedback</a:t>
            </a:r>
          </a:p>
          <a:p>
            <a:r>
              <a:rPr lang="en-US" sz="2000">
                <a:solidFill>
                  <a:schemeClr val="bg1"/>
                </a:solidFill>
              </a:rPr>
              <a:t>Encourages the development of cleaner and better designs</a:t>
            </a:r>
          </a:p>
          <a:p>
            <a:r>
              <a:rPr lang="en-US" sz="2000">
                <a:solidFill>
                  <a:schemeClr val="bg1"/>
                </a:solidFill>
              </a:rPr>
              <a:t>Enhances the productivity of the programmer</a:t>
            </a:r>
          </a:p>
          <a:p>
            <a:r>
              <a:rPr lang="en-US" sz="2000">
                <a:solidFill>
                  <a:schemeClr val="bg1"/>
                </a:solidFill>
              </a:rPr>
              <a:t>Allows any team member to start working on the code in the absence of a specific team member. This encourages knowledge sharing and collaboration</a:t>
            </a:r>
          </a:p>
          <a:p>
            <a:r>
              <a:rPr lang="en-US" sz="2000">
                <a:solidFill>
                  <a:schemeClr val="bg1"/>
                </a:solidFill>
              </a:rPr>
              <a:t>Gives the programmer confidence to change the large architecture of an application easily</a:t>
            </a:r>
          </a:p>
          <a:p>
            <a:r>
              <a:rPr lang="en-US" sz="2000">
                <a:solidFill>
                  <a:schemeClr val="bg1"/>
                </a:solidFill>
              </a:rPr>
              <a:t>Results in the creation of extensive code that is flexible and easy to maintain</a:t>
            </a:r>
          </a:p>
          <a:p>
            <a:endParaRPr lang="en-US" sz="2000">
              <a:solidFill>
                <a:schemeClr val="bg1"/>
              </a:solidFill>
            </a:endParaRPr>
          </a:p>
        </p:txBody>
      </p:sp>
      <p:sp>
        <p:nvSpPr>
          <p:cNvPr id="4" name="Date Placeholder 3">
            <a:extLst>
              <a:ext uri="{FF2B5EF4-FFF2-40B4-BE49-F238E27FC236}">
                <a16:creationId xmlns:a16="http://schemas.microsoft.com/office/drawing/2014/main" id="{E9A3710B-653B-4869-8CF1-E1C8A5BD9B2E}"/>
              </a:ext>
            </a:extLst>
          </p:cNvPr>
          <p:cNvSpPr>
            <a:spLocks noGrp="1"/>
          </p:cNvSpPr>
          <p:nvPr>
            <p:ph type="dt" sz="half" idx="10"/>
          </p:nvPr>
        </p:nvSpPr>
        <p:spPr/>
        <p:txBody>
          <a:bodyPr/>
          <a:lstStyle/>
          <a:p>
            <a:fld id="{7082277F-6907-4051-A240-1CC32FF918B9}" type="datetime1">
              <a:rPr lang="en-US" smtClean="0"/>
              <a:t>7/14/2020</a:t>
            </a:fld>
            <a:endParaRPr lang="en-US"/>
          </a:p>
        </p:txBody>
      </p:sp>
      <p:sp>
        <p:nvSpPr>
          <p:cNvPr id="5" name="Footer Placeholder 4">
            <a:extLst>
              <a:ext uri="{FF2B5EF4-FFF2-40B4-BE49-F238E27FC236}">
                <a16:creationId xmlns:a16="http://schemas.microsoft.com/office/drawing/2014/main" id="{73AFC0E5-31AC-4486-A8A5-64F1301BA88E}"/>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678D619F-6B80-4968-B671-93F717BEF913}"/>
              </a:ext>
            </a:extLst>
          </p:cNvPr>
          <p:cNvSpPr>
            <a:spLocks noGrp="1"/>
          </p:cNvSpPr>
          <p:nvPr>
            <p:ph type="sldNum" sz="quarter" idx="12"/>
          </p:nvPr>
        </p:nvSpPr>
        <p:spPr/>
        <p:txBody>
          <a:bodyPr/>
          <a:lstStyle/>
          <a:p>
            <a:fld id="{3212FFF8-523E-435A-ABE1-55E958D5DD6C}" type="slidenum">
              <a:rPr lang="en-US" smtClean="0"/>
              <a:t>4</a:t>
            </a:fld>
            <a:endParaRPr lang="en-US"/>
          </a:p>
        </p:txBody>
      </p:sp>
    </p:spTree>
    <p:extLst>
      <p:ext uri="{BB962C8B-B14F-4D97-AF65-F5344CB8AC3E}">
        <p14:creationId xmlns:p14="http://schemas.microsoft.com/office/powerpoint/2010/main" val="192506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A3980-BEEE-42B4-BA0E-B56AC5069A2B}"/>
              </a:ext>
            </a:extLst>
          </p:cNvPr>
          <p:cNvSpPr>
            <a:spLocks noGrp="1"/>
          </p:cNvSpPr>
          <p:nvPr>
            <p:ph type="title"/>
          </p:nvPr>
        </p:nvSpPr>
        <p:spPr>
          <a:xfrm>
            <a:off x="838200" y="631825"/>
            <a:ext cx="10515600" cy="1325563"/>
          </a:xfrm>
        </p:spPr>
        <p:txBody>
          <a:bodyPr>
            <a:normAutofit/>
          </a:bodyPr>
          <a:lstStyle/>
          <a:p>
            <a:r>
              <a:rPr lang="en-US" dirty="0"/>
              <a:t>What is Behavioral-Driven Development</a:t>
            </a:r>
          </a:p>
        </p:txBody>
      </p:sp>
      <p:sp>
        <p:nvSpPr>
          <p:cNvPr id="3" name="Content Placeholder 2">
            <a:extLst>
              <a:ext uri="{FF2B5EF4-FFF2-40B4-BE49-F238E27FC236}">
                <a16:creationId xmlns:a16="http://schemas.microsoft.com/office/drawing/2014/main" id="{A826CCFC-32CC-4946-B8B8-EA3B4DF9A180}"/>
              </a:ext>
            </a:extLst>
          </p:cNvPr>
          <p:cNvSpPr>
            <a:spLocks noGrp="1"/>
          </p:cNvSpPr>
          <p:nvPr>
            <p:ph idx="1"/>
          </p:nvPr>
        </p:nvSpPr>
        <p:spPr>
          <a:xfrm>
            <a:off x="838200" y="2057400"/>
            <a:ext cx="10515600" cy="3871762"/>
          </a:xfrm>
        </p:spPr>
        <p:txBody>
          <a:bodyPr>
            <a:normAutofit/>
          </a:bodyPr>
          <a:lstStyle/>
          <a:p>
            <a:r>
              <a:rPr lang="en-US" sz="2400"/>
              <a:t>Definition: Business-Driven Development (BDD) is a testing approach derived from the Test-Driven Development (TDD) methodology. In BDD, tests are mainly based on systems behavior. This approach defines various ways to develop a feature based on its behavior. In most cases, the</a:t>
            </a:r>
            <a:r>
              <a:rPr lang="en-US" sz="2400" b="1" i="1"/>
              <a:t> Given-When-Then</a:t>
            </a:r>
            <a:r>
              <a:rPr lang="en-US" sz="2400" i="1"/>
              <a:t> </a:t>
            </a:r>
            <a:r>
              <a:rPr lang="en-US" sz="2400"/>
              <a:t>approach is used for writing test cases.</a:t>
            </a:r>
          </a:p>
          <a:p>
            <a:r>
              <a:rPr lang="en-US" sz="2400"/>
              <a:t>Example for better understanding:</a:t>
            </a:r>
          </a:p>
          <a:p>
            <a:pPr>
              <a:buFont typeface="Wingdings" panose="05000000000000000000" pitchFamily="2" charset="2"/>
              <a:buChar char="Ø"/>
            </a:pPr>
            <a:r>
              <a:rPr lang="en-US" sz="2400" b="1"/>
              <a:t>Given</a:t>
            </a:r>
            <a:r>
              <a:rPr lang="en-US" sz="2400"/>
              <a:t> the user has entered valid login credentials</a:t>
            </a:r>
          </a:p>
          <a:p>
            <a:pPr>
              <a:buFont typeface="Wingdings" panose="05000000000000000000" pitchFamily="2" charset="2"/>
              <a:buChar char="Ø"/>
            </a:pPr>
            <a:r>
              <a:rPr lang="en-US" sz="2400" b="1"/>
              <a:t>When</a:t>
            </a:r>
            <a:r>
              <a:rPr lang="en-US" sz="2400"/>
              <a:t> a user clicks on the login button</a:t>
            </a:r>
          </a:p>
          <a:p>
            <a:pPr>
              <a:buFont typeface="Wingdings" panose="05000000000000000000" pitchFamily="2" charset="2"/>
              <a:buChar char="Ø"/>
            </a:pPr>
            <a:r>
              <a:rPr lang="en-US" sz="2400" b="1"/>
              <a:t>Then</a:t>
            </a:r>
            <a:r>
              <a:rPr lang="en-US" sz="2400"/>
              <a:t> display the successful validation message</a:t>
            </a:r>
          </a:p>
          <a:p>
            <a:endParaRPr lang="en-US" sz="2400"/>
          </a:p>
        </p:txBody>
      </p:sp>
      <p:sp>
        <p:nvSpPr>
          <p:cNvPr id="4" name="Date Placeholder 3">
            <a:extLst>
              <a:ext uri="{FF2B5EF4-FFF2-40B4-BE49-F238E27FC236}">
                <a16:creationId xmlns:a16="http://schemas.microsoft.com/office/drawing/2014/main" id="{E9B40138-C715-435C-A5BC-A3F12E5B796C}"/>
              </a:ext>
            </a:extLst>
          </p:cNvPr>
          <p:cNvSpPr>
            <a:spLocks noGrp="1"/>
          </p:cNvSpPr>
          <p:nvPr>
            <p:ph type="dt" sz="half" idx="10"/>
          </p:nvPr>
        </p:nvSpPr>
        <p:spPr/>
        <p:txBody>
          <a:bodyPr/>
          <a:lstStyle/>
          <a:p>
            <a:fld id="{C97B18A4-D9D4-4950-AAC1-BB2C339DAD3C}" type="datetime1">
              <a:rPr lang="en-US" smtClean="0"/>
              <a:t>7/14/2020</a:t>
            </a:fld>
            <a:endParaRPr lang="en-US"/>
          </a:p>
        </p:txBody>
      </p:sp>
      <p:sp>
        <p:nvSpPr>
          <p:cNvPr id="5" name="Footer Placeholder 4">
            <a:extLst>
              <a:ext uri="{FF2B5EF4-FFF2-40B4-BE49-F238E27FC236}">
                <a16:creationId xmlns:a16="http://schemas.microsoft.com/office/drawing/2014/main" id="{012698DD-7DE8-4CEC-8329-7F7D153C426E}"/>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AA354905-496C-49AF-B81F-456B6310B782}"/>
              </a:ext>
            </a:extLst>
          </p:cNvPr>
          <p:cNvSpPr>
            <a:spLocks noGrp="1"/>
          </p:cNvSpPr>
          <p:nvPr>
            <p:ph type="sldNum" sz="quarter" idx="12"/>
          </p:nvPr>
        </p:nvSpPr>
        <p:spPr/>
        <p:txBody>
          <a:bodyPr/>
          <a:lstStyle/>
          <a:p>
            <a:fld id="{3212FFF8-523E-435A-ABE1-55E958D5DD6C}" type="slidenum">
              <a:rPr lang="en-US" smtClean="0"/>
              <a:t>5</a:t>
            </a:fld>
            <a:endParaRPr lang="en-US"/>
          </a:p>
        </p:txBody>
      </p:sp>
    </p:spTree>
    <p:extLst>
      <p:ext uri="{BB962C8B-B14F-4D97-AF65-F5344CB8AC3E}">
        <p14:creationId xmlns:p14="http://schemas.microsoft.com/office/powerpoint/2010/main" val="173577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DC0C6C-4B5B-427C-BF74-7EC6C9CE7BC6}"/>
              </a:ext>
            </a:extLst>
          </p:cNvPr>
          <p:cNvSpPr>
            <a:spLocks noGrp="1"/>
          </p:cNvSpPr>
          <p:nvPr>
            <p:ph type="title"/>
          </p:nvPr>
        </p:nvSpPr>
        <p:spPr>
          <a:xfrm>
            <a:off x="643467" y="321734"/>
            <a:ext cx="10905066" cy="1135737"/>
          </a:xfrm>
        </p:spPr>
        <p:txBody>
          <a:bodyPr>
            <a:normAutofit/>
          </a:bodyPr>
          <a:lstStyle/>
          <a:p>
            <a:r>
              <a:rPr lang="en-US" sz="3600" b="1"/>
              <a:t>Advantages of BDD approach</a:t>
            </a:r>
            <a:endParaRPr lang="en-US" sz="3600"/>
          </a:p>
        </p:txBody>
      </p:sp>
      <p:sp>
        <p:nvSpPr>
          <p:cNvPr id="3" name="Content Placeholder 2">
            <a:extLst>
              <a:ext uri="{FF2B5EF4-FFF2-40B4-BE49-F238E27FC236}">
                <a16:creationId xmlns:a16="http://schemas.microsoft.com/office/drawing/2014/main" id="{58A97913-0A87-4E52-AA1B-CA108039CEC1}"/>
              </a:ext>
            </a:extLst>
          </p:cNvPr>
          <p:cNvSpPr>
            <a:spLocks noGrp="1"/>
          </p:cNvSpPr>
          <p:nvPr>
            <p:ph idx="1"/>
          </p:nvPr>
        </p:nvSpPr>
        <p:spPr>
          <a:xfrm>
            <a:off x="643467" y="1782981"/>
            <a:ext cx="10905066" cy="4393982"/>
          </a:xfrm>
        </p:spPr>
        <p:txBody>
          <a:bodyPr>
            <a:normAutofit/>
          </a:bodyPr>
          <a:lstStyle/>
          <a:p>
            <a:r>
              <a:rPr lang="en-US" sz="1400" b="1" dirty="0"/>
              <a:t>Strong collaboration</a:t>
            </a:r>
            <a:r>
              <a:rPr lang="en-US" sz="1400" dirty="0"/>
              <a:t>. With BDD, all the involved parties have a strong understanding of the project and they can all have a role in the communication and actually have constructive discussions. BDD increases and improves collaboration. It enables everyone involved in the project to easily engage in the product development cycle. And by using plain language, all are able to write behavior scenarios.</a:t>
            </a:r>
          </a:p>
          <a:p>
            <a:r>
              <a:rPr lang="en-US" sz="1400" b="1" dirty="0"/>
              <a:t>High visibility. </a:t>
            </a:r>
            <a:r>
              <a:rPr lang="en-US" sz="1400" dirty="0"/>
              <a:t>By using a language understood by all, everyone gets a strong visibility into the project’s progression.</a:t>
            </a:r>
          </a:p>
          <a:p>
            <a:r>
              <a:rPr lang="en-US" sz="1400" b="1" dirty="0"/>
              <a:t>The software design follows business value. </a:t>
            </a:r>
            <a:r>
              <a:rPr lang="en-US" sz="1400" dirty="0"/>
              <a:t>In fact, BDD puts a great importance to the Business value &amp; needs. By setting priorities with the client, based on the value it provides, developers are able to provide better result because they have a strong understanding of how the client thinks. By focusing on the value, no useless features are built.</a:t>
            </a:r>
          </a:p>
          <a:p>
            <a:r>
              <a:rPr lang="en-US" sz="1400" b="1" dirty="0"/>
              <a:t>The ubiquitous language. </a:t>
            </a:r>
            <a:r>
              <a:rPr lang="en-US" sz="1400" dirty="0"/>
              <a:t>As mentioned earlier, the ubiquitous language is understandable by all the members of the team, which reduces misconceptions and misunderstanding and makes it easier for new members to join the working process.</a:t>
            </a:r>
          </a:p>
          <a:p>
            <a:r>
              <a:rPr lang="en-US" sz="1400" b="1" dirty="0"/>
              <a:t>Software development meets user need</a:t>
            </a:r>
            <a:r>
              <a:rPr lang="en-US" sz="1400" dirty="0"/>
              <a:t>. By focusing on the business’ needs, you get satisfied users, and that implies a happy business of course. Actually with BDD, as its name says it, you focus on the behavior, which has a stronger impact than the implementation itself. </a:t>
            </a:r>
          </a:p>
          <a:p>
            <a:r>
              <a:rPr lang="en-US" sz="1400" b="1" dirty="0"/>
              <a:t>More confidence from the developer’s side</a:t>
            </a:r>
            <a:r>
              <a:rPr lang="en-US" sz="1400" dirty="0"/>
              <a:t>. Teams using BDD are in general much more confident that they won’t break code and have better predictability when it comes to their work.</a:t>
            </a:r>
          </a:p>
          <a:p>
            <a:r>
              <a:rPr lang="en-US" sz="1400" b="1" dirty="0"/>
              <a:t>Lower costs. </a:t>
            </a:r>
            <a:r>
              <a:rPr lang="en-US" sz="1400" dirty="0"/>
              <a:t>By improving the quality of the code, you are basically reducing costs of maintenance and minimizing the project’s risks.</a:t>
            </a:r>
          </a:p>
          <a:p>
            <a:endParaRPr lang="en-US" sz="1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79448698-01F3-42DB-BD51-77691E1CB210}"/>
              </a:ext>
            </a:extLst>
          </p:cNvPr>
          <p:cNvSpPr>
            <a:spLocks noGrp="1"/>
          </p:cNvSpPr>
          <p:nvPr>
            <p:ph type="dt" sz="half" idx="10"/>
          </p:nvPr>
        </p:nvSpPr>
        <p:spPr/>
        <p:txBody>
          <a:bodyPr/>
          <a:lstStyle/>
          <a:p>
            <a:fld id="{7BB9052F-8294-4B6A-89A8-41F8F02A75FA}" type="datetime1">
              <a:rPr lang="en-US" smtClean="0"/>
              <a:t>7/14/2020</a:t>
            </a:fld>
            <a:endParaRPr lang="en-US"/>
          </a:p>
        </p:txBody>
      </p:sp>
      <p:sp>
        <p:nvSpPr>
          <p:cNvPr id="5" name="Footer Placeholder 4">
            <a:extLst>
              <a:ext uri="{FF2B5EF4-FFF2-40B4-BE49-F238E27FC236}">
                <a16:creationId xmlns:a16="http://schemas.microsoft.com/office/drawing/2014/main" id="{401FB84E-3297-4AE3-B8BD-DF0D023A24DC}"/>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0861A2BA-C0F6-419A-8D0E-8D2D238FCD93}"/>
              </a:ext>
            </a:extLst>
          </p:cNvPr>
          <p:cNvSpPr>
            <a:spLocks noGrp="1"/>
          </p:cNvSpPr>
          <p:nvPr>
            <p:ph type="sldNum" sz="quarter" idx="12"/>
          </p:nvPr>
        </p:nvSpPr>
        <p:spPr/>
        <p:txBody>
          <a:bodyPr/>
          <a:lstStyle/>
          <a:p>
            <a:fld id="{3212FFF8-523E-435A-ABE1-55E958D5DD6C}" type="slidenum">
              <a:rPr lang="en-US" smtClean="0"/>
              <a:t>6</a:t>
            </a:fld>
            <a:endParaRPr lang="en-US"/>
          </a:p>
        </p:txBody>
      </p:sp>
    </p:spTree>
    <p:extLst>
      <p:ext uri="{BB962C8B-B14F-4D97-AF65-F5344CB8AC3E}">
        <p14:creationId xmlns:p14="http://schemas.microsoft.com/office/powerpoint/2010/main" val="111325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BEB3D-F14D-46D9-A442-912BF6BC6A4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BDD flow chart</a:t>
            </a:r>
          </a:p>
        </p:txBody>
      </p:sp>
      <p:pic>
        <p:nvPicPr>
          <p:cNvPr id="2050" name="Picture 2" descr="BDD Process">
            <a:extLst>
              <a:ext uri="{FF2B5EF4-FFF2-40B4-BE49-F238E27FC236}">
                <a16:creationId xmlns:a16="http://schemas.microsoft.com/office/drawing/2014/main" id="{857CC7E8-98AE-42AA-B49B-13D0E61644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040927"/>
            <a:ext cx="6553545" cy="478408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3AF3913-CA27-4283-879A-66FE3B2B41BE}"/>
              </a:ext>
            </a:extLst>
          </p:cNvPr>
          <p:cNvSpPr>
            <a:spLocks noGrp="1"/>
          </p:cNvSpPr>
          <p:nvPr>
            <p:ph type="dt" sz="half" idx="10"/>
          </p:nvPr>
        </p:nvSpPr>
        <p:spPr/>
        <p:txBody>
          <a:bodyPr/>
          <a:lstStyle/>
          <a:p>
            <a:fld id="{FEF4827A-BE3F-41B3-8D91-48759F24F3E8}" type="datetime1">
              <a:rPr lang="en-US" smtClean="0"/>
              <a:t>7/14/2020</a:t>
            </a:fld>
            <a:endParaRPr lang="en-US"/>
          </a:p>
        </p:txBody>
      </p:sp>
      <p:sp>
        <p:nvSpPr>
          <p:cNvPr id="4" name="Footer Placeholder 3">
            <a:extLst>
              <a:ext uri="{FF2B5EF4-FFF2-40B4-BE49-F238E27FC236}">
                <a16:creationId xmlns:a16="http://schemas.microsoft.com/office/drawing/2014/main" id="{67501934-7A20-4E9A-86EC-6BF5C15EBA8E}"/>
              </a:ext>
            </a:extLst>
          </p:cNvPr>
          <p:cNvSpPr>
            <a:spLocks noGrp="1"/>
          </p:cNvSpPr>
          <p:nvPr>
            <p:ph type="ftr" sz="quarter" idx="11"/>
          </p:nvPr>
        </p:nvSpPr>
        <p:spPr/>
        <p:txBody>
          <a:bodyPr/>
          <a:lstStyle/>
          <a:p>
            <a:r>
              <a:rPr lang="en-US"/>
              <a:t>BDD, TDD testing</a:t>
            </a:r>
          </a:p>
        </p:txBody>
      </p:sp>
      <p:sp>
        <p:nvSpPr>
          <p:cNvPr id="5" name="Slide Number Placeholder 4">
            <a:extLst>
              <a:ext uri="{FF2B5EF4-FFF2-40B4-BE49-F238E27FC236}">
                <a16:creationId xmlns:a16="http://schemas.microsoft.com/office/drawing/2014/main" id="{BBD51A50-6584-486B-9110-B7EFDBEE8AE6}"/>
              </a:ext>
            </a:extLst>
          </p:cNvPr>
          <p:cNvSpPr>
            <a:spLocks noGrp="1"/>
          </p:cNvSpPr>
          <p:nvPr>
            <p:ph type="sldNum" sz="quarter" idx="12"/>
          </p:nvPr>
        </p:nvSpPr>
        <p:spPr/>
        <p:txBody>
          <a:bodyPr/>
          <a:lstStyle/>
          <a:p>
            <a:fld id="{3212FFF8-523E-435A-ABE1-55E958D5DD6C}" type="slidenum">
              <a:rPr lang="en-US" smtClean="0"/>
              <a:t>7</a:t>
            </a:fld>
            <a:endParaRPr lang="en-US"/>
          </a:p>
        </p:txBody>
      </p:sp>
    </p:spTree>
    <p:extLst>
      <p:ext uri="{BB962C8B-B14F-4D97-AF65-F5344CB8AC3E}">
        <p14:creationId xmlns:p14="http://schemas.microsoft.com/office/powerpoint/2010/main" val="201363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B716B4-49CD-4027-93BB-3C5BC8B2CC29}"/>
              </a:ext>
            </a:extLst>
          </p:cNvPr>
          <p:cNvSpPr>
            <a:spLocks noGrp="1"/>
          </p:cNvSpPr>
          <p:nvPr>
            <p:ph type="title"/>
          </p:nvPr>
        </p:nvSpPr>
        <p:spPr>
          <a:xfrm>
            <a:off x="838200" y="631825"/>
            <a:ext cx="10515600" cy="1325563"/>
          </a:xfrm>
        </p:spPr>
        <p:txBody>
          <a:bodyPr>
            <a:normAutofit/>
          </a:bodyPr>
          <a:lstStyle/>
          <a:p>
            <a:r>
              <a:rPr lang="en-US" dirty="0"/>
              <a:t>How does BDD help in SDLC?</a:t>
            </a:r>
          </a:p>
        </p:txBody>
      </p:sp>
      <p:sp>
        <p:nvSpPr>
          <p:cNvPr id="3" name="Content Placeholder 2">
            <a:extLst>
              <a:ext uri="{FF2B5EF4-FFF2-40B4-BE49-F238E27FC236}">
                <a16:creationId xmlns:a16="http://schemas.microsoft.com/office/drawing/2014/main" id="{99A00A97-9C9C-431D-A872-ABC93E4463E3}"/>
              </a:ext>
            </a:extLst>
          </p:cNvPr>
          <p:cNvSpPr>
            <a:spLocks noGrp="1"/>
          </p:cNvSpPr>
          <p:nvPr>
            <p:ph idx="1"/>
          </p:nvPr>
        </p:nvSpPr>
        <p:spPr>
          <a:xfrm>
            <a:off x="838200" y="2057400"/>
            <a:ext cx="10515600" cy="3871762"/>
          </a:xfrm>
        </p:spPr>
        <p:txBody>
          <a:bodyPr>
            <a:normAutofit/>
          </a:bodyPr>
          <a:lstStyle/>
          <a:p>
            <a:r>
              <a:rPr lang="en-US" sz="2200"/>
              <a:t>Debugging the errors in the latter stages of the development life cycle often proves to be very expensive. In the majority of cases, ambiguity in understanding the requirements is the root cause behind this. One needs to ensure that all the development efforts remain aligned towards fulfilling pre-determined requirements. BDD allows developers to do the above by :</a:t>
            </a:r>
          </a:p>
          <a:p>
            <a:r>
              <a:rPr lang="en-US" sz="2200"/>
              <a:t>Allowing the requirements to be defined in a standard approach using simple English</a:t>
            </a:r>
          </a:p>
          <a:p>
            <a:r>
              <a:rPr lang="en-US" sz="2200"/>
              <a:t>Providing several ways to illustrate real-world scenarios for understanding requirements</a:t>
            </a:r>
          </a:p>
          <a:p>
            <a:r>
              <a:rPr lang="en-US" sz="2200"/>
              <a:t>Providing a platform that enables the tech and non-tech teams to collaborate and understand the requirements</a:t>
            </a:r>
          </a:p>
          <a:p>
            <a:endParaRPr lang="en-US" sz="2200"/>
          </a:p>
        </p:txBody>
      </p:sp>
      <p:sp>
        <p:nvSpPr>
          <p:cNvPr id="4" name="Date Placeholder 3">
            <a:extLst>
              <a:ext uri="{FF2B5EF4-FFF2-40B4-BE49-F238E27FC236}">
                <a16:creationId xmlns:a16="http://schemas.microsoft.com/office/drawing/2014/main" id="{276FC270-25DD-4F3C-9D06-CB320761BDC4}"/>
              </a:ext>
            </a:extLst>
          </p:cNvPr>
          <p:cNvSpPr>
            <a:spLocks noGrp="1"/>
          </p:cNvSpPr>
          <p:nvPr>
            <p:ph type="dt" sz="half" idx="10"/>
          </p:nvPr>
        </p:nvSpPr>
        <p:spPr/>
        <p:txBody>
          <a:bodyPr/>
          <a:lstStyle/>
          <a:p>
            <a:fld id="{ACA8B662-3F15-43C7-84F6-E918E3D4917E}" type="datetime1">
              <a:rPr lang="en-US" smtClean="0"/>
              <a:t>7/14/2020</a:t>
            </a:fld>
            <a:endParaRPr lang="en-US"/>
          </a:p>
        </p:txBody>
      </p:sp>
      <p:sp>
        <p:nvSpPr>
          <p:cNvPr id="5" name="Footer Placeholder 4">
            <a:extLst>
              <a:ext uri="{FF2B5EF4-FFF2-40B4-BE49-F238E27FC236}">
                <a16:creationId xmlns:a16="http://schemas.microsoft.com/office/drawing/2014/main" id="{1EED3AFC-7294-4BE9-ACF3-0BE1C29F327C}"/>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FDCD0EFE-D13C-4A05-96F3-111B0E2DB236}"/>
              </a:ext>
            </a:extLst>
          </p:cNvPr>
          <p:cNvSpPr>
            <a:spLocks noGrp="1"/>
          </p:cNvSpPr>
          <p:nvPr>
            <p:ph type="sldNum" sz="quarter" idx="12"/>
          </p:nvPr>
        </p:nvSpPr>
        <p:spPr/>
        <p:txBody>
          <a:bodyPr/>
          <a:lstStyle/>
          <a:p>
            <a:fld id="{3212FFF8-523E-435A-ABE1-55E958D5DD6C}" type="slidenum">
              <a:rPr lang="en-US" smtClean="0"/>
              <a:t>8</a:t>
            </a:fld>
            <a:endParaRPr lang="en-US"/>
          </a:p>
        </p:txBody>
      </p:sp>
    </p:spTree>
    <p:extLst>
      <p:ext uri="{BB962C8B-B14F-4D97-AF65-F5344CB8AC3E}">
        <p14:creationId xmlns:p14="http://schemas.microsoft.com/office/powerpoint/2010/main" val="31552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337734-BB80-4A60-9928-A890B307B84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000" kern="1200">
                <a:solidFill>
                  <a:schemeClr val="bg1"/>
                </a:solidFill>
                <a:latin typeface="+mj-lt"/>
                <a:ea typeface="+mj-ea"/>
                <a:cs typeface="+mj-cs"/>
              </a:rPr>
              <a:t>Key difference between TDD and BDD</a:t>
            </a:r>
          </a:p>
        </p:txBody>
      </p:sp>
      <p:graphicFrame>
        <p:nvGraphicFramePr>
          <p:cNvPr id="4" name="Table 3">
            <a:extLst>
              <a:ext uri="{FF2B5EF4-FFF2-40B4-BE49-F238E27FC236}">
                <a16:creationId xmlns:a16="http://schemas.microsoft.com/office/drawing/2014/main" id="{640ABDD7-9832-49FB-A4B6-0DFF16A4B1C6}"/>
              </a:ext>
            </a:extLst>
          </p:cNvPr>
          <p:cNvGraphicFramePr>
            <a:graphicFrameLocks noGrp="1"/>
          </p:cNvGraphicFramePr>
          <p:nvPr>
            <p:extLst>
              <p:ext uri="{D42A27DB-BD31-4B8C-83A1-F6EECF244321}">
                <p14:modId xmlns:p14="http://schemas.microsoft.com/office/powerpoint/2010/main" val="2694762541"/>
              </p:ext>
            </p:extLst>
          </p:nvPr>
        </p:nvGraphicFramePr>
        <p:xfrm>
          <a:off x="838200" y="2479845"/>
          <a:ext cx="10515601" cy="3484210"/>
        </p:xfrm>
        <a:graphic>
          <a:graphicData uri="http://schemas.openxmlformats.org/drawingml/2006/table">
            <a:tbl>
              <a:tblPr/>
              <a:tblGrid>
                <a:gridCol w="1410954">
                  <a:extLst>
                    <a:ext uri="{9D8B030D-6E8A-4147-A177-3AD203B41FA5}">
                      <a16:colId xmlns:a16="http://schemas.microsoft.com/office/drawing/2014/main" val="195143592"/>
                    </a:ext>
                  </a:extLst>
                </a:gridCol>
                <a:gridCol w="4406833">
                  <a:extLst>
                    <a:ext uri="{9D8B030D-6E8A-4147-A177-3AD203B41FA5}">
                      <a16:colId xmlns:a16="http://schemas.microsoft.com/office/drawing/2014/main" val="2141162243"/>
                    </a:ext>
                  </a:extLst>
                </a:gridCol>
                <a:gridCol w="4416780">
                  <a:extLst>
                    <a:ext uri="{9D8B030D-6E8A-4147-A177-3AD203B41FA5}">
                      <a16:colId xmlns:a16="http://schemas.microsoft.com/office/drawing/2014/main" val="959481830"/>
                    </a:ext>
                  </a:extLst>
                </a:gridCol>
                <a:gridCol w="281034">
                  <a:extLst>
                    <a:ext uri="{9D8B030D-6E8A-4147-A177-3AD203B41FA5}">
                      <a16:colId xmlns:a16="http://schemas.microsoft.com/office/drawing/2014/main" val="2699420808"/>
                    </a:ext>
                  </a:extLst>
                </a:gridCol>
              </a:tblGrid>
              <a:tr h="373815">
                <a:tc>
                  <a:txBody>
                    <a:bodyPr/>
                    <a:lstStyle/>
                    <a:p>
                      <a:pPr fontAlgn="t"/>
                      <a:r>
                        <a:rPr lang="en-US" sz="1600" b="1">
                          <a:effectLst/>
                        </a:rPr>
                        <a:t>Parameters</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TDD</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BDD</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5403344"/>
                  </a:ext>
                </a:extLst>
              </a:tr>
              <a:tr h="622079">
                <a:tc>
                  <a:txBody>
                    <a:bodyPr/>
                    <a:lstStyle/>
                    <a:p>
                      <a:pPr fontAlgn="t"/>
                      <a:r>
                        <a:rPr lang="en-US" sz="1600" b="1">
                          <a:effectLst/>
                        </a:rPr>
                        <a:t>Definition</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TDD is a development technique that focuses more on the implementation of a  feature</a:t>
                      </a: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BDD is a development technique that focuses on the system’s behavior</a:t>
                      </a: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95665516"/>
                  </a:ext>
                </a:extLst>
              </a:tr>
              <a:tr h="373815">
                <a:tc>
                  <a:txBody>
                    <a:bodyPr/>
                    <a:lstStyle/>
                    <a:p>
                      <a:pPr fontAlgn="t"/>
                      <a:r>
                        <a:rPr lang="en-US" sz="1600" b="1">
                          <a:effectLst/>
                        </a:rPr>
                        <a:t>Participants</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0">
                          <a:effectLst/>
                        </a:rPr>
                        <a:t>Developer</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0">
                          <a:effectLst/>
                        </a:rPr>
                        <a:t>Developers, Customer, QAs</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30865663"/>
                  </a:ext>
                </a:extLst>
              </a:tr>
              <a:tr h="870343">
                <a:tc>
                  <a:txBody>
                    <a:bodyPr/>
                    <a:lstStyle/>
                    <a:p>
                      <a:pPr fontAlgn="t"/>
                      <a:r>
                        <a:rPr lang="en-US" sz="1600" b="1">
                          <a:effectLst/>
                        </a:rPr>
                        <a:t>Language used</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0">
                          <a:effectLst/>
                        </a:rPr>
                        <a:t>Written in a language similar to the one used for feature development (Eg. Java, Python, etc)</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0">
                          <a:effectLst/>
                        </a:rPr>
                        <a:t>Simple English, (Gherkin) </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0">
                          <a:effectLst/>
                        </a:rPr>
                        <a:t> </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388401359"/>
                  </a:ext>
                </a:extLst>
              </a:tr>
              <a:tr h="373815">
                <a:tc>
                  <a:txBody>
                    <a:bodyPr/>
                    <a:lstStyle/>
                    <a:p>
                      <a:pPr fontAlgn="t"/>
                      <a:r>
                        <a:rPr lang="en-US" sz="1600" b="1">
                          <a:effectLst/>
                        </a:rPr>
                        <a:t>Main Focus</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0">
                          <a:effectLst/>
                        </a:rPr>
                        <a:t>Unit Tests</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0">
                          <a:effectLst/>
                        </a:rPr>
                        <a:t>Understanding Requirements</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79395484"/>
                  </a:ext>
                </a:extLst>
              </a:tr>
              <a:tr h="870343">
                <a:tc>
                  <a:txBody>
                    <a:bodyPr/>
                    <a:lstStyle/>
                    <a:p>
                      <a:pPr fontAlgn="t"/>
                      <a:r>
                        <a:rPr lang="en-US" sz="1600" b="1">
                          <a:effectLst/>
                        </a:rPr>
                        <a:t>Tools used</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0">
                          <a:effectLst/>
                        </a:rPr>
                        <a:t>JDave, Cucumber, JBehave, Spec Flow, BeanSpec, Gherkin Concordian, FitNesse</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0">
                          <a:effectLst/>
                        </a:rPr>
                        <a:t>Gherkin, Dave, Cucumber, JBehave, Spec Flow, BeanSpec, Concordian</a:t>
                      </a:r>
                      <a:endParaRPr lang="en-US" sz="1600">
                        <a:effectLst/>
                      </a:endParaRPr>
                    </a:p>
                  </a:txBody>
                  <a:tcPr marL="39859" marR="39859" marT="39859" marB="39859">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endParaRPr lang="en-US" sz="1600"/>
                    </a:p>
                  </a:txBody>
                  <a:tcPr marL="22778" marR="22778" marT="11388" marB="11388">
                    <a:lnL w="7620" cap="flat" cmpd="sng" algn="ctr">
                      <a:solidFill>
                        <a:srgbClr val="EEEEEE"/>
                      </a:solidFill>
                      <a:prstDash val="solid"/>
                      <a:round/>
                      <a:headEnd type="none" w="med" len="med"/>
                      <a:tailEnd type="none" w="med" len="med"/>
                    </a:lnL>
                    <a:lnT w="7620" cap="flat" cmpd="sng" algn="ctr">
                      <a:solidFill>
                        <a:srgbClr val="EEEEEE"/>
                      </a:solidFill>
                      <a:prstDash val="solid"/>
                      <a:round/>
                      <a:headEnd type="none" w="med" len="med"/>
                      <a:tailEnd type="none" w="med" len="med"/>
                    </a:lnT>
                  </a:tcPr>
                </a:tc>
                <a:extLst>
                  <a:ext uri="{0D108BD9-81ED-4DB2-BD59-A6C34878D82A}">
                    <a16:rowId xmlns:a16="http://schemas.microsoft.com/office/drawing/2014/main" val="3199321985"/>
                  </a:ext>
                </a:extLst>
              </a:tr>
            </a:tbl>
          </a:graphicData>
        </a:graphic>
      </p:graphicFrame>
      <p:sp>
        <p:nvSpPr>
          <p:cNvPr id="3" name="Date Placeholder 2">
            <a:extLst>
              <a:ext uri="{FF2B5EF4-FFF2-40B4-BE49-F238E27FC236}">
                <a16:creationId xmlns:a16="http://schemas.microsoft.com/office/drawing/2014/main" id="{0B668164-F30E-4879-BC74-7C36E3D20AA9}"/>
              </a:ext>
            </a:extLst>
          </p:cNvPr>
          <p:cNvSpPr>
            <a:spLocks noGrp="1"/>
          </p:cNvSpPr>
          <p:nvPr>
            <p:ph type="dt" sz="half" idx="10"/>
          </p:nvPr>
        </p:nvSpPr>
        <p:spPr/>
        <p:txBody>
          <a:bodyPr/>
          <a:lstStyle/>
          <a:p>
            <a:fld id="{68A11BD8-2A97-45D9-82AB-B69BFFC9A93C}" type="datetime1">
              <a:rPr lang="en-US" smtClean="0"/>
              <a:t>7/14/2020</a:t>
            </a:fld>
            <a:endParaRPr lang="en-US"/>
          </a:p>
        </p:txBody>
      </p:sp>
      <p:sp>
        <p:nvSpPr>
          <p:cNvPr id="5" name="Footer Placeholder 4">
            <a:extLst>
              <a:ext uri="{FF2B5EF4-FFF2-40B4-BE49-F238E27FC236}">
                <a16:creationId xmlns:a16="http://schemas.microsoft.com/office/drawing/2014/main" id="{73EC2760-BE3F-4270-82DE-0C5BFD7747AA}"/>
              </a:ext>
            </a:extLst>
          </p:cNvPr>
          <p:cNvSpPr>
            <a:spLocks noGrp="1"/>
          </p:cNvSpPr>
          <p:nvPr>
            <p:ph type="ftr" sz="quarter" idx="11"/>
          </p:nvPr>
        </p:nvSpPr>
        <p:spPr/>
        <p:txBody>
          <a:bodyPr/>
          <a:lstStyle/>
          <a:p>
            <a:r>
              <a:rPr lang="en-US"/>
              <a:t>BDD, TDD testing</a:t>
            </a:r>
          </a:p>
        </p:txBody>
      </p:sp>
      <p:sp>
        <p:nvSpPr>
          <p:cNvPr id="6" name="Slide Number Placeholder 5">
            <a:extLst>
              <a:ext uri="{FF2B5EF4-FFF2-40B4-BE49-F238E27FC236}">
                <a16:creationId xmlns:a16="http://schemas.microsoft.com/office/drawing/2014/main" id="{C42C77F7-6537-4868-84B6-8996B909B277}"/>
              </a:ext>
            </a:extLst>
          </p:cNvPr>
          <p:cNvSpPr>
            <a:spLocks noGrp="1"/>
          </p:cNvSpPr>
          <p:nvPr>
            <p:ph type="sldNum" sz="quarter" idx="12"/>
          </p:nvPr>
        </p:nvSpPr>
        <p:spPr/>
        <p:txBody>
          <a:bodyPr/>
          <a:lstStyle/>
          <a:p>
            <a:fld id="{3212FFF8-523E-435A-ABE1-55E958D5DD6C}" type="slidenum">
              <a:rPr lang="en-US" smtClean="0"/>
              <a:t>9</a:t>
            </a:fld>
            <a:endParaRPr lang="en-US"/>
          </a:p>
        </p:txBody>
      </p:sp>
    </p:spTree>
    <p:extLst>
      <p:ext uri="{BB962C8B-B14F-4D97-AF65-F5344CB8AC3E}">
        <p14:creationId xmlns:p14="http://schemas.microsoft.com/office/powerpoint/2010/main" val="150694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963</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What is Test-Driven Development (TDD)?</vt:lpstr>
      <vt:lpstr>Following steps in TDD methodology</vt:lpstr>
      <vt:lpstr>TDD flow chart</vt:lpstr>
      <vt:lpstr>Advantages of Test-Driven Development:</vt:lpstr>
      <vt:lpstr>What is Behavioral-Driven Development</vt:lpstr>
      <vt:lpstr>Advantages of BDD approach</vt:lpstr>
      <vt:lpstr>BDD flow chart</vt:lpstr>
      <vt:lpstr>How does BDD help in SDLC?</vt:lpstr>
      <vt:lpstr>Key difference between TDD and BDD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Test-Driven Development (TDD)?</dc:title>
  <dc:creator>Venkateswara Rao Neppalli</dc:creator>
  <cp:lastModifiedBy>Venkateswara Rao Neppalli</cp:lastModifiedBy>
  <cp:revision>2</cp:revision>
  <dcterms:created xsi:type="dcterms:W3CDTF">2020-06-26T14:05:23Z</dcterms:created>
  <dcterms:modified xsi:type="dcterms:W3CDTF">2020-07-14T13:44:35Z</dcterms:modified>
</cp:coreProperties>
</file>