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2" r:id="rId6"/>
    <p:sldId id="261" r:id="rId7"/>
    <p:sldId id="264" r:id="rId8"/>
    <p:sldId id="265" r:id="rId9"/>
    <p:sldId id="266" r:id="rId10"/>
    <p:sldId id="267" r:id="rId11"/>
    <p:sldId id="268" r:id="rId12"/>
    <p:sldId id="273" r:id="rId13"/>
    <p:sldId id="270" r:id="rId14"/>
    <p:sldId id="269" r:id="rId15"/>
    <p:sldId id="271"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8E967-C774-4F77-B127-8EC99947B07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D979D8E-DBE5-49B4-9EB5-E5CC065795C4}">
      <dgm:prSet/>
      <dgm:spPr/>
      <dgm:t>
        <a:bodyPr/>
        <a:lstStyle/>
        <a:p>
          <a:r>
            <a:rPr lang="en-US"/>
            <a:t>Requirement Traceability Matrix is a method to find the origin of each software requirement proposed by the client, and analyze the changes made to those requirements, regarding the system being built. RTM can be regarded as a high-level document which traces the given requirements with the test cases so that the optimum level of testing is achieved, ultimately reducing risk and maintaining consistency throughout the project.</a:t>
          </a:r>
        </a:p>
      </dgm:t>
    </dgm:pt>
    <dgm:pt modelId="{BFC75C89-D668-444D-AA9F-693E2DCC3C71}" type="parTrans" cxnId="{A98DB7C9-E0A3-4DD2-B4CD-3EA935D9EA61}">
      <dgm:prSet/>
      <dgm:spPr/>
      <dgm:t>
        <a:bodyPr/>
        <a:lstStyle/>
        <a:p>
          <a:endParaRPr lang="en-US"/>
        </a:p>
      </dgm:t>
    </dgm:pt>
    <dgm:pt modelId="{DEC6F674-1E89-4791-AB42-35E248DA443C}" type="sibTrans" cxnId="{A98DB7C9-E0A3-4DD2-B4CD-3EA935D9EA61}">
      <dgm:prSet/>
      <dgm:spPr/>
      <dgm:t>
        <a:bodyPr/>
        <a:lstStyle/>
        <a:p>
          <a:endParaRPr lang="en-US"/>
        </a:p>
      </dgm:t>
    </dgm:pt>
    <dgm:pt modelId="{CE2B3C06-7C95-4C5A-A8E7-0BD6159EEC48}">
      <dgm:prSet/>
      <dgm:spPr/>
      <dgm:t>
        <a:bodyPr/>
        <a:lstStyle/>
        <a:p>
          <a:r>
            <a:rPr lang="en-US"/>
            <a:t>The aim of every test strategy is to perform adequate testing on the system in order to achieve maximum coverage i.e. every testable scenario should be tested. Requirement Traceability Matrix is a metric that can help provide insight related to the coverage of test cases for every given requirement.</a:t>
          </a:r>
        </a:p>
      </dgm:t>
    </dgm:pt>
    <dgm:pt modelId="{9AA5E414-1CAC-4026-9965-EF403D2655EC}" type="parTrans" cxnId="{1AAE5D41-9A41-4A9E-B9A5-A4A9E9804E2E}">
      <dgm:prSet/>
      <dgm:spPr/>
      <dgm:t>
        <a:bodyPr/>
        <a:lstStyle/>
        <a:p>
          <a:endParaRPr lang="en-US"/>
        </a:p>
      </dgm:t>
    </dgm:pt>
    <dgm:pt modelId="{1CAD3A2B-1B52-4046-BA75-6768726C21EA}" type="sibTrans" cxnId="{1AAE5D41-9A41-4A9E-B9A5-A4A9E9804E2E}">
      <dgm:prSet/>
      <dgm:spPr/>
      <dgm:t>
        <a:bodyPr/>
        <a:lstStyle/>
        <a:p>
          <a:endParaRPr lang="en-US"/>
        </a:p>
      </dgm:t>
    </dgm:pt>
    <dgm:pt modelId="{964DCFB3-77F9-442E-8CE8-83E7E102CBD7}" type="pres">
      <dgm:prSet presAssocID="{6B88E967-C774-4F77-B127-8EC99947B07D}" presName="hierChild1" presStyleCnt="0">
        <dgm:presLayoutVars>
          <dgm:chPref val="1"/>
          <dgm:dir/>
          <dgm:animOne val="branch"/>
          <dgm:animLvl val="lvl"/>
          <dgm:resizeHandles/>
        </dgm:presLayoutVars>
      </dgm:prSet>
      <dgm:spPr/>
    </dgm:pt>
    <dgm:pt modelId="{119DF47D-8C3E-4582-8A6E-13012952257B}" type="pres">
      <dgm:prSet presAssocID="{BD979D8E-DBE5-49B4-9EB5-E5CC065795C4}" presName="hierRoot1" presStyleCnt="0"/>
      <dgm:spPr/>
    </dgm:pt>
    <dgm:pt modelId="{4C44ECB2-5A5F-462D-891A-D85632A1BAEB}" type="pres">
      <dgm:prSet presAssocID="{BD979D8E-DBE5-49B4-9EB5-E5CC065795C4}" presName="composite" presStyleCnt="0"/>
      <dgm:spPr/>
    </dgm:pt>
    <dgm:pt modelId="{4E0D5C40-0BD4-4594-82A0-3D11D5809F0C}" type="pres">
      <dgm:prSet presAssocID="{BD979D8E-DBE5-49B4-9EB5-E5CC065795C4}" presName="background" presStyleLbl="node0" presStyleIdx="0" presStyleCnt="2"/>
      <dgm:spPr/>
    </dgm:pt>
    <dgm:pt modelId="{0C852EB1-A3A9-4436-8AF8-76E489FD6854}" type="pres">
      <dgm:prSet presAssocID="{BD979D8E-DBE5-49B4-9EB5-E5CC065795C4}" presName="text" presStyleLbl="fgAcc0" presStyleIdx="0" presStyleCnt="2">
        <dgm:presLayoutVars>
          <dgm:chPref val="3"/>
        </dgm:presLayoutVars>
      </dgm:prSet>
      <dgm:spPr/>
    </dgm:pt>
    <dgm:pt modelId="{AB90D661-C567-4988-8BED-AF6BE3EDFFAD}" type="pres">
      <dgm:prSet presAssocID="{BD979D8E-DBE5-49B4-9EB5-E5CC065795C4}" presName="hierChild2" presStyleCnt="0"/>
      <dgm:spPr/>
    </dgm:pt>
    <dgm:pt modelId="{7D6D3D21-4EA4-4145-81D6-49CAF830605A}" type="pres">
      <dgm:prSet presAssocID="{CE2B3C06-7C95-4C5A-A8E7-0BD6159EEC48}" presName="hierRoot1" presStyleCnt="0"/>
      <dgm:spPr/>
    </dgm:pt>
    <dgm:pt modelId="{1C621B3A-C42D-4598-BB2A-197FFB1B25A0}" type="pres">
      <dgm:prSet presAssocID="{CE2B3C06-7C95-4C5A-A8E7-0BD6159EEC48}" presName="composite" presStyleCnt="0"/>
      <dgm:spPr/>
    </dgm:pt>
    <dgm:pt modelId="{9F7CAE75-D734-4D75-BC48-AD88C3AAEBCB}" type="pres">
      <dgm:prSet presAssocID="{CE2B3C06-7C95-4C5A-A8E7-0BD6159EEC48}" presName="background" presStyleLbl="node0" presStyleIdx="1" presStyleCnt="2"/>
      <dgm:spPr/>
    </dgm:pt>
    <dgm:pt modelId="{E54B1AD2-4968-4352-A8EE-132BE01365E9}" type="pres">
      <dgm:prSet presAssocID="{CE2B3C06-7C95-4C5A-A8E7-0BD6159EEC48}" presName="text" presStyleLbl="fgAcc0" presStyleIdx="1" presStyleCnt="2">
        <dgm:presLayoutVars>
          <dgm:chPref val="3"/>
        </dgm:presLayoutVars>
      </dgm:prSet>
      <dgm:spPr/>
    </dgm:pt>
    <dgm:pt modelId="{A52EDDB2-FBE5-4366-B5C1-35067918CA35}" type="pres">
      <dgm:prSet presAssocID="{CE2B3C06-7C95-4C5A-A8E7-0BD6159EEC48}" presName="hierChild2" presStyleCnt="0"/>
      <dgm:spPr/>
    </dgm:pt>
  </dgm:ptLst>
  <dgm:cxnLst>
    <dgm:cxn modelId="{F87A9A37-D649-4572-9687-B247686A62F2}" type="presOf" srcId="{CE2B3C06-7C95-4C5A-A8E7-0BD6159EEC48}" destId="{E54B1AD2-4968-4352-A8EE-132BE01365E9}" srcOrd="0" destOrd="0" presId="urn:microsoft.com/office/officeart/2005/8/layout/hierarchy1"/>
    <dgm:cxn modelId="{1AAE5D41-9A41-4A9E-B9A5-A4A9E9804E2E}" srcId="{6B88E967-C774-4F77-B127-8EC99947B07D}" destId="{CE2B3C06-7C95-4C5A-A8E7-0BD6159EEC48}" srcOrd="1" destOrd="0" parTransId="{9AA5E414-1CAC-4026-9965-EF403D2655EC}" sibTransId="{1CAD3A2B-1B52-4046-BA75-6768726C21EA}"/>
    <dgm:cxn modelId="{9046CA69-9DDC-4539-8AFB-AA07CDB964AD}" type="presOf" srcId="{BD979D8E-DBE5-49B4-9EB5-E5CC065795C4}" destId="{0C852EB1-A3A9-4436-8AF8-76E489FD6854}" srcOrd="0" destOrd="0" presId="urn:microsoft.com/office/officeart/2005/8/layout/hierarchy1"/>
    <dgm:cxn modelId="{A98DB7C9-E0A3-4DD2-B4CD-3EA935D9EA61}" srcId="{6B88E967-C774-4F77-B127-8EC99947B07D}" destId="{BD979D8E-DBE5-49B4-9EB5-E5CC065795C4}" srcOrd="0" destOrd="0" parTransId="{BFC75C89-D668-444D-AA9F-693E2DCC3C71}" sibTransId="{DEC6F674-1E89-4791-AB42-35E248DA443C}"/>
    <dgm:cxn modelId="{662C05F0-8BAE-4BF1-87E4-D59EBBBE9C00}" type="presOf" srcId="{6B88E967-C774-4F77-B127-8EC99947B07D}" destId="{964DCFB3-77F9-442E-8CE8-83E7E102CBD7}" srcOrd="0" destOrd="0" presId="urn:microsoft.com/office/officeart/2005/8/layout/hierarchy1"/>
    <dgm:cxn modelId="{20B96A82-E450-4663-A173-6FF4ED06FA32}" type="presParOf" srcId="{964DCFB3-77F9-442E-8CE8-83E7E102CBD7}" destId="{119DF47D-8C3E-4582-8A6E-13012952257B}" srcOrd="0" destOrd="0" presId="urn:microsoft.com/office/officeart/2005/8/layout/hierarchy1"/>
    <dgm:cxn modelId="{18F7E52E-7AE6-4F91-A98E-23E1A46A3C0E}" type="presParOf" srcId="{119DF47D-8C3E-4582-8A6E-13012952257B}" destId="{4C44ECB2-5A5F-462D-891A-D85632A1BAEB}" srcOrd="0" destOrd="0" presId="urn:microsoft.com/office/officeart/2005/8/layout/hierarchy1"/>
    <dgm:cxn modelId="{A4A9646F-E663-4DA3-9D13-3A969147BF0C}" type="presParOf" srcId="{4C44ECB2-5A5F-462D-891A-D85632A1BAEB}" destId="{4E0D5C40-0BD4-4594-82A0-3D11D5809F0C}" srcOrd="0" destOrd="0" presId="urn:microsoft.com/office/officeart/2005/8/layout/hierarchy1"/>
    <dgm:cxn modelId="{023D954F-5BE4-42DB-A741-4128B9D72E46}" type="presParOf" srcId="{4C44ECB2-5A5F-462D-891A-D85632A1BAEB}" destId="{0C852EB1-A3A9-4436-8AF8-76E489FD6854}" srcOrd="1" destOrd="0" presId="urn:microsoft.com/office/officeart/2005/8/layout/hierarchy1"/>
    <dgm:cxn modelId="{56548E5A-5695-4A42-9976-F4C2886A6EAC}" type="presParOf" srcId="{119DF47D-8C3E-4582-8A6E-13012952257B}" destId="{AB90D661-C567-4988-8BED-AF6BE3EDFFAD}" srcOrd="1" destOrd="0" presId="urn:microsoft.com/office/officeart/2005/8/layout/hierarchy1"/>
    <dgm:cxn modelId="{45CF0FDA-4DB6-4A29-9B44-444F69AC2763}" type="presParOf" srcId="{964DCFB3-77F9-442E-8CE8-83E7E102CBD7}" destId="{7D6D3D21-4EA4-4145-81D6-49CAF830605A}" srcOrd="1" destOrd="0" presId="urn:microsoft.com/office/officeart/2005/8/layout/hierarchy1"/>
    <dgm:cxn modelId="{BDDB9771-5511-4B59-A473-0211F82EF80A}" type="presParOf" srcId="{7D6D3D21-4EA4-4145-81D6-49CAF830605A}" destId="{1C621B3A-C42D-4598-BB2A-197FFB1B25A0}" srcOrd="0" destOrd="0" presId="urn:microsoft.com/office/officeart/2005/8/layout/hierarchy1"/>
    <dgm:cxn modelId="{E9EE1F28-C62F-455C-A0C8-ABF42278553E}" type="presParOf" srcId="{1C621B3A-C42D-4598-BB2A-197FFB1B25A0}" destId="{9F7CAE75-D734-4D75-BC48-AD88C3AAEBCB}" srcOrd="0" destOrd="0" presId="urn:microsoft.com/office/officeart/2005/8/layout/hierarchy1"/>
    <dgm:cxn modelId="{E93E1125-AD2C-49F5-8282-C5CD61C2A1B3}" type="presParOf" srcId="{1C621B3A-C42D-4598-BB2A-197FFB1B25A0}" destId="{E54B1AD2-4968-4352-A8EE-132BE01365E9}" srcOrd="1" destOrd="0" presId="urn:microsoft.com/office/officeart/2005/8/layout/hierarchy1"/>
    <dgm:cxn modelId="{3365CF0C-6C62-4654-AA69-4F6331D96F1A}" type="presParOf" srcId="{7D6D3D21-4EA4-4145-81D6-49CAF830605A}" destId="{A52EDDB2-FBE5-4366-B5C1-35067918CA3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9E485A-7E54-4D68-88AC-37A59B7EF0E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41D4379-73E0-43EA-9C22-454C55BBFB00}">
      <dgm:prSet/>
      <dgm:spPr/>
      <dgm:t>
        <a:bodyPr/>
        <a:lstStyle/>
        <a:p>
          <a:r>
            <a:rPr lang="en-US"/>
            <a:t>With RTM we can identify the impact of changes in the requirement</a:t>
          </a:r>
        </a:p>
      </dgm:t>
    </dgm:pt>
    <dgm:pt modelId="{66569606-90AE-436B-B4A5-64E42D5C91DA}" type="parTrans" cxnId="{78D2FA0C-3BD7-41DF-9403-4EC82D73DF6A}">
      <dgm:prSet/>
      <dgm:spPr/>
      <dgm:t>
        <a:bodyPr/>
        <a:lstStyle/>
        <a:p>
          <a:endParaRPr lang="en-US"/>
        </a:p>
      </dgm:t>
    </dgm:pt>
    <dgm:pt modelId="{41F6FFCE-1F45-4864-A8E7-588353F15759}" type="sibTrans" cxnId="{78D2FA0C-3BD7-41DF-9403-4EC82D73DF6A}">
      <dgm:prSet/>
      <dgm:spPr/>
      <dgm:t>
        <a:bodyPr/>
        <a:lstStyle/>
        <a:p>
          <a:endParaRPr lang="en-US"/>
        </a:p>
      </dgm:t>
    </dgm:pt>
    <dgm:pt modelId="{04074D8F-53B8-45E7-939A-32828515DCF1}">
      <dgm:prSet/>
      <dgm:spPr/>
      <dgm:t>
        <a:bodyPr/>
        <a:lstStyle/>
        <a:p>
          <a:r>
            <a:rPr lang="en-US"/>
            <a:t>‘</a:t>
          </a:r>
          <a:r>
            <a:rPr lang="en-US" i="1"/>
            <a:t>Good Quality’</a:t>
          </a:r>
          <a:r>
            <a:rPr lang="en-US"/>
            <a:t> is assured by testing all the features of the system</a:t>
          </a:r>
        </a:p>
      </dgm:t>
    </dgm:pt>
    <dgm:pt modelId="{0C08478B-829A-461E-99EA-B6CE7BD8DADE}" type="parTrans" cxnId="{DE308038-A63E-46CE-85ED-4FCCB6315FA9}">
      <dgm:prSet/>
      <dgm:spPr/>
      <dgm:t>
        <a:bodyPr/>
        <a:lstStyle/>
        <a:p>
          <a:endParaRPr lang="en-US"/>
        </a:p>
      </dgm:t>
    </dgm:pt>
    <dgm:pt modelId="{56764423-56BE-42A4-8643-9863F8EB4A5D}" type="sibTrans" cxnId="{DE308038-A63E-46CE-85ED-4FCCB6315FA9}">
      <dgm:prSet/>
      <dgm:spPr/>
      <dgm:t>
        <a:bodyPr/>
        <a:lstStyle/>
        <a:p>
          <a:endParaRPr lang="en-US"/>
        </a:p>
      </dgm:t>
    </dgm:pt>
    <dgm:pt modelId="{8FF58F0B-BB26-410C-863C-CA7AD0C50A71}">
      <dgm:prSet/>
      <dgm:spPr/>
      <dgm:t>
        <a:bodyPr/>
        <a:lstStyle/>
        <a:p>
          <a:r>
            <a:rPr lang="en-US"/>
            <a:t>Functional and non-functional requirements will be satisfied, so contribute to the Quality Control process</a:t>
          </a:r>
        </a:p>
      </dgm:t>
    </dgm:pt>
    <dgm:pt modelId="{7134B2B6-01F4-4BD3-A867-502395EB809E}" type="parTrans" cxnId="{EA82855A-5455-42AB-935C-B0CD7890CA1E}">
      <dgm:prSet/>
      <dgm:spPr/>
      <dgm:t>
        <a:bodyPr/>
        <a:lstStyle/>
        <a:p>
          <a:endParaRPr lang="en-US"/>
        </a:p>
      </dgm:t>
    </dgm:pt>
    <dgm:pt modelId="{A68D40A4-5949-46B0-AB5D-BCD139F04420}" type="sibTrans" cxnId="{EA82855A-5455-42AB-935C-B0CD7890CA1E}">
      <dgm:prSet/>
      <dgm:spPr/>
      <dgm:t>
        <a:bodyPr/>
        <a:lstStyle/>
        <a:p>
          <a:endParaRPr lang="en-US"/>
        </a:p>
      </dgm:t>
    </dgm:pt>
    <dgm:pt modelId="{0E29E0DD-D4DF-4649-9308-74DCB8BF0074}">
      <dgm:prSet/>
      <dgm:spPr/>
      <dgm:t>
        <a:bodyPr/>
        <a:lstStyle/>
        <a:p>
          <a:r>
            <a:rPr lang="en-US"/>
            <a:t>RTM can help prevent defect leakages because the application will be verified as a whole</a:t>
          </a:r>
        </a:p>
      </dgm:t>
    </dgm:pt>
    <dgm:pt modelId="{EDC178B1-18D7-4B89-8D82-B27487C422C7}" type="parTrans" cxnId="{4CFAC7C3-4A8F-4A86-A534-1DBE0FE7F445}">
      <dgm:prSet/>
      <dgm:spPr/>
      <dgm:t>
        <a:bodyPr/>
        <a:lstStyle/>
        <a:p>
          <a:endParaRPr lang="en-US"/>
        </a:p>
      </dgm:t>
    </dgm:pt>
    <dgm:pt modelId="{ACFF2B57-F21B-4EC4-9999-6CF24E5388EB}" type="sibTrans" cxnId="{4CFAC7C3-4A8F-4A86-A534-1DBE0FE7F445}">
      <dgm:prSet/>
      <dgm:spPr/>
      <dgm:t>
        <a:bodyPr/>
        <a:lstStyle/>
        <a:p>
          <a:endParaRPr lang="en-US"/>
        </a:p>
      </dgm:t>
    </dgm:pt>
    <dgm:pt modelId="{67F19BCA-7ADE-4BB6-A1C0-1D10642FB1A2}" type="pres">
      <dgm:prSet presAssocID="{4E9E485A-7E54-4D68-88AC-37A59B7EF0EA}" presName="vert0" presStyleCnt="0">
        <dgm:presLayoutVars>
          <dgm:dir/>
          <dgm:animOne val="branch"/>
          <dgm:animLvl val="lvl"/>
        </dgm:presLayoutVars>
      </dgm:prSet>
      <dgm:spPr/>
    </dgm:pt>
    <dgm:pt modelId="{386A1604-E061-43B8-B9D6-A34244C74D9D}" type="pres">
      <dgm:prSet presAssocID="{A41D4379-73E0-43EA-9C22-454C55BBFB00}" presName="thickLine" presStyleLbl="alignNode1" presStyleIdx="0" presStyleCnt="4"/>
      <dgm:spPr/>
    </dgm:pt>
    <dgm:pt modelId="{3D2D3D60-BE53-4963-A880-AF38C28FD5BA}" type="pres">
      <dgm:prSet presAssocID="{A41D4379-73E0-43EA-9C22-454C55BBFB00}" presName="horz1" presStyleCnt="0"/>
      <dgm:spPr/>
    </dgm:pt>
    <dgm:pt modelId="{7DB82429-0DC9-4E4D-AF2D-767173A5CC61}" type="pres">
      <dgm:prSet presAssocID="{A41D4379-73E0-43EA-9C22-454C55BBFB00}" presName="tx1" presStyleLbl="revTx" presStyleIdx="0" presStyleCnt="4"/>
      <dgm:spPr/>
    </dgm:pt>
    <dgm:pt modelId="{18C4D9C2-95EE-49BE-B70D-86091DFC402C}" type="pres">
      <dgm:prSet presAssocID="{A41D4379-73E0-43EA-9C22-454C55BBFB00}" presName="vert1" presStyleCnt="0"/>
      <dgm:spPr/>
    </dgm:pt>
    <dgm:pt modelId="{EBDC6BFC-9743-4622-8D35-28AA83578AC2}" type="pres">
      <dgm:prSet presAssocID="{04074D8F-53B8-45E7-939A-32828515DCF1}" presName="thickLine" presStyleLbl="alignNode1" presStyleIdx="1" presStyleCnt="4"/>
      <dgm:spPr/>
    </dgm:pt>
    <dgm:pt modelId="{69B037D8-931A-4EE6-8E68-2363147A208E}" type="pres">
      <dgm:prSet presAssocID="{04074D8F-53B8-45E7-939A-32828515DCF1}" presName="horz1" presStyleCnt="0"/>
      <dgm:spPr/>
    </dgm:pt>
    <dgm:pt modelId="{D77C30E2-5292-4EDD-8161-6B1F08DA8BFA}" type="pres">
      <dgm:prSet presAssocID="{04074D8F-53B8-45E7-939A-32828515DCF1}" presName="tx1" presStyleLbl="revTx" presStyleIdx="1" presStyleCnt="4"/>
      <dgm:spPr/>
    </dgm:pt>
    <dgm:pt modelId="{F4BB7E68-271F-4DC0-B81F-EE688CAED046}" type="pres">
      <dgm:prSet presAssocID="{04074D8F-53B8-45E7-939A-32828515DCF1}" presName="vert1" presStyleCnt="0"/>
      <dgm:spPr/>
    </dgm:pt>
    <dgm:pt modelId="{07404150-A04E-4D12-A4E3-8CD402923AA7}" type="pres">
      <dgm:prSet presAssocID="{8FF58F0B-BB26-410C-863C-CA7AD0C50A71}" presName="thickLine" presStyleLbl="alignNode1" presStyleIdx="2" presStyleCnt="4"/>
      <dgm:spPr/>
    </dgm:pt>
    <dgm:pt modelId="{B6E0ED89-90A4-422D-AA0C-7403241E9954}" type="pres">
      <dgm:prSet presAssocID="{8FF58F0B-BB26-410C-863C-CA7AD0C50A71}" presName="horz1" presStyleCnt="0"/>
      <dgm:spPr/>
    </dgm:pt>
    <dgm:pt modelId="{2F979E7A-5240-4862-A095-7B71180C924D}" type="pres">
      <dgm:prSet presAssocID="{8FF58F0B-BB26-410C-863C-CA7AD0C50A71}" presName="tx1" presStyleLbl="revTx" presStyleIdx="2" presStyleCnt="4"/>
      <dgm:spPr/>
    </dgm:pt>
    <dgm:pt modelId="{90F08F71-4F05-4438-A19F-48CBFEDC7B13}" type="pres">
      <dgm:prSet presAssocID="{8FF58F0B-BB26-410C-863C-CA7AD0C50A71}" presName="vert1" presStyleCnt="0"/>
      <dgm:spPr/>
    </dgm:pt>
    <dgm:pt modelId="{3EF6BD56-ACC3-473A-B454-66C03493EEAE}" type="pres">
      <dgm:prSet presAssocID="{0E29E0DD-D4DF-4649-9308-74DCB8BF0074}" presName="thickLine" presStyleLbl="alignNode1" presStyleIdx="3" presStyleCnt="4"/>
      <dgm:spPr/>
    </dgm:pt>
    <dgm:pt modelId="{96D9A2DA-9122-4494-809E-70B49BC274D6}" type="pres">
      <dgm:prSet presAssocID="{0E29E0DD-D4DF-4649-9308-74DCB8BF0074}" presName="horz1" presStyleCnt="0"/>
      <dgm:spPr/>
    </dgm:pt>
    <dgm:pt modelId="{6D50A4F0-AD30-4352-9E07-B9ACA5873594}" type="pres">
      <dgm:prSet presAssocID="{0E29E0DD-D4DF-4649-9308-74DCB8BF0074}" presName="tx1" presStyleLbl="revTx" presStyleIdx="3" presStyleCnt="4"/>
      <dgm:spPr/>
    </dgm:pt>
    <dgm:pt modelId="{4167CE3C-99F5-4194-B2EB-FF1C45218CA8}" type="pres">
      <dgm:prSet presAssocID="{0E29E0DD-D4DF-4649-9308-74DCB8BF0074}" presName="vert1" presStyleCnt="0"/>
      <dgm:spPr/>
    </dgm:pt>
  </dgm:ptLst>
  <dgm:cxnLst>
    <dgm:cxn modelId="{78D2FA0C-3BD7-41DF-9403-4EC82D73DF6A}" srcId="{4E9E485A-7E54-4D68-88AC-37A59B7EF0EA}" destId="{A41D4379-73E0-43EA-9C22-454C55BBFB00}" srcOrd="0" destOrd="0" parTransId="{66569606-90AE-436B-B4A5-64E42D5C91DA}" sibTransId="{41F6FFCE-1F45-4864-A8E7-588353F15759}"/>
    <dgm:cxn modelId="{EBD1750E-88FD-4B79-A3CF-DE8FFA4B76F1}" type="presOf" srcId="{04074D8F-53B8-45E7-939A-32828515DCF1}" destId="{D77C30E2-5292-4EDD-8161-6B1F08DA8BFA}" srcOrd="0" destOrd="0" presId="urn:microsoft.com/office/officeart/2008/layout/LinedList"/>
    <dgm:cxn modelId="{DE308038-A63E-46CE-85ED-4FCCB6315FA9}" srcId="{4E9E485A-7E54-4D68-88AC-37A59B7EF0EA}" destId="{04074D8F-53B8-45E7-939A-32828515DCF1}" srcOrd="1" destOrd="0" parTransId="{0C08478B-829A-461E-99EA-B6CE7BD8DADE}" sibTransId="{56764423-56BE-42A4-8643-9863F8EB4A5D}"/>
    <dgm:cxn modelId="{B7F80E47-6FE7-46E4-961E-2DD268B0F606}" type="presOf" srcId="{0E29E0DD-D4DF-4649-9308-74DCB8BF0074}" destId="{6D50A4F0-AD30-4352-9E07-B9ACA5873594}" srcOrd="0" destOrd="0" presId="urn:microsoft.com/office/officeart/2008/layout/LinedList"/>
    <dgm:cxn modelId="{57243B79-24F7-454D-A97B-497218071A86}" type="presOf" srcId="{A41D4379-73E0-43EA-9C22-454C55BBFB00}" destId="{7DB82429-0DC9-4E4D-AF2D-767173A5CC61}" srcOrd="0" destOrd="0" presId="urn:microsoft.com/office/officeart/2008/layout/LinedList"/>
    <dgm:cxn modelId="{EA82855A-5455-42AB-935C-B0CD7890CA1E}" srcId="{4E9E485A-7E54-4D68-88AC-37A59B7EF0EA}" destId="{8FF58F0B-BB26-410C-863C-CA7AD0C50A71}" srcOrd="2" destOrd="0" parTransId="{7134B2B6-01F4-4BD3-A867-502395EB809E}" sibTransId="{A68D40A4-5949-46B0-AB5D-BCD139F04420}"/>
    <dgm:cxn modelId="{C122E491-CE24-458A-953F-F28D410ACD21}" type="presOf" srcId="{4E9E485A-7E54-4D68-88AC-37A59B7EF0EA}" destId="{67F19BCA-7ADE-4BB6-A1C0-1D10642FB1A2}" srcOrd="0" destOrd="0" presId="urn:microsoft.com/office/officeart/2008/layout/LinedList"/>
    <dgm:cxn modelId="{E2506EBC-9540-47E7-A30F-B455756A619A}" type="presOf" srcId="{8FF58F0B-BB26-410C-863C-CA7AD0C50A71}" destId="{2F979E7A-5240-4862-A095-7B71180C924D}" srcOrd="0" destOrd="0" presId="urn:microsoft.com/office/officeart/2008/layout/LinedList"/>
    <dgm:cxn modelId="{4CFAC7C3-4A8F-4A86-A534-1DBE0FE7F445}" srcId="{4E9E485A-7E54-4D68-88AC-37A59B7EF0EA}" destId="{0E29E0DD-D4DF-4649-9308-74DCB8BF0074}" srcOrd="3" destOrd="0" parTransId="{EDC178B1-18D7-4B89-8D82-B27487C422C7}" sibTransId="{ACFF2B57-F21B-4EC4-9999-6CF24E5388EB}"/>
    <dgm:cxn modelId="{2BCFA177-9909-43F8-B6CA-3F4DA94C37A7}" type="presParOf" srcId="{67F19BCA-7ADE-4BB6-A1C0-1D10642FB1A2}" destId="{386A1604-E061-43B8-B9D6-A34244C74D9D}" srcOrd="0" destOrd="0" presId="urn:microsoft.com/office/officeart/2008/layout/LinedList"/>
    <dgm:cxn modelId="{1E7148E7-B4B3-4FB2-8545-A27B5AE058E6}" type="presParOf" srcId="{67F19BCA-7ADE-4BB6-A1C0-1D10642FB1A2}" destId="{3D2D3D60-BE53-4963-A880-AF38C28FD5BA}" srcOrd="1" destOrd="0" presId="urn:microsoft.com/office/officeart/2008/layout/LinedList"/>
    <dgm:cxn modelId="{8B2A77D1-589B-449A-904B-96347BE86AB3}" type="presParOf" srcId="{3D2D3D60-BE53-4963-A880-AF38C28FD5BA}" destId="{7DB82429-0DC9-4E4D-AF2D-767173A5CC61}" srcOrd="0" destOrd="0" presId="urn:microsoft.com/office/officeart/2008/layout/LinedList"/>
    <dgm:cxn modelId="{EDFF1BCE-C22F-4CA6-892D-DC7F51196A7F}" type="presParOf" srcId="{3D2D3D60-BE53-4963-A880-AF38C28FD5BA}" destId="{18C4D9C2-95EE-49BE-B70D-86091DFC402C}" srcOrd="1" destOrd="0" presId="urn:microsoft.com/office/officeart/2008/layout/LinedList"/>
    <dgm:cxn modelId="{175FA2C5-51B2-43B2-8E50-C154BF724FCD}" type="presParOf" srcId="{67F19BCA-7ADE-4BB6-A1C0-1D10642FB1A2}" destId="{EBDC6BFC-9743-4622-8D35-28AA83578AC2}" srcOrd="2" destOrd="0" presId="urn:microsoft.com/office/officeart/2008/layout/LinedList"/>
    <dgm:cxn modelId="{739DCDD2-0DF0-4A88-8B98-8B43CB176200}" type="presParOf" srcId="{67F19BCA-7ADE-4BB6-A1C0-1D10642FB1A2}" destId="{69B037D8-931A-4EE6-8E68-2363147A208E}" srcOrd="3" destOrd="0" presId="urn:microsoft.com/office/officeart/2008/layout/LinedList"/>
    <dgm:cxn modelId="{1800E992-DBB5-4A89-92D0-E7D2944D619B}" type="presParOf" srcId="{69B037D8-931A-4EE6-8E68-2363147A208E}" destId="{D77C30E2-5292-4EDD-8161-6B1F08DA8BFA}" srcOrd="0" destOrd="0" presId="urn:microsoft.com/office/officeart/2008/layout/LinedList"/>
    <dgm:cxn modelId="{E460B30F-CCA0-4899-BA9E-3A87055BB194}" type="presParOf" srcId="{69B037D8-931A-4EE6-8E68-2363147A208E}" destId="{F4BB7E68-271F-4DC0-B81F-EE688CAED046}" srcOrd="1" destOrd="0" presId="urn:microsoft.com/office/officeart/2008/layout/LinedList"/>
    <dgm:cxn modelId="{B33E42D2-8FD5-4A06-9AC4-C3A5B904A590}" type="presParOf" srcId="{67F19BCA-7ADE-4BB6-A1C0-1D10642FB1A2}" destId="{07404150-A04E-4D12-A4E3-8CD402923AA7}" srcOrd="4" destOrd="0" presId="urn:microsoft.com/office/officeart/2008/layout/LinedList"/>
    <dgm:cxn modelId="{27DE3162-D1DB-4581-A121-36C5F7D458F3}" type="presParOf" srcId="{67F19BCA-7ADE-4BB6-A1C0-1D10642FB1A2}" destId="{B6E0ED89-90A4-422D-AA0C-7403241E9954}" srcOrd="5" destOrd="0" presId="urn:microsoft.com/office/officeart/2008/layout/LinedList"/>
    <dgm:cxn modelId="{3B5FA45E-6DAF-47E5-962C-69EDE277F40C}" type="presParOf" srcId="{B6E0ED89-90A4-422D-AA0C-7403241E9954}" destId="{2F979E7A-5240-4862-A095-7B71180C924D}" srcOrd="0" destOrd="0" presId="urn:microsoft.com/office/officeart/2008/layout/LinedList"/>
    <dgm:cxn modelId="{461B1F28-9845-40DF-9F9B-DEF37AD29037}" type="presParOf" srcId="{B6E0ED89-90A4-422D-AA0C-7403241E9954}" destId="{90F08F71-4F05-4438-A19F-48CBFEDC7B13}" srcOrd="1" destOrd="0" presId="urn:microsoft.com/office/officeart/2008/layout/LinedList"/>
    <dgm:cxn modelId="{E8B9B19B-A023-4C13-AC8F-2CCF16BE63DF}" type="presParOf" srcId="{67F19BCA-7ADE-4BB6-A1C0-1D10642FB1A2}" destId="{3EF6BD56-ACC3-473A-B454-66C03493EEAE}" srcOrd="6" destOrd="0" presId="urn:microsoft.com/office/officeart/2008/layout/LinedList"/>
    <dgm:cxn modelId="{032F6A1A-0E78-4F5A-B2CC-2B2683770B45}" type="presParOf" srcId="{67F19BCA-7ADE-4BB6-A1C0-1D10642FB1A2}" destId="{96D9A2DA-9122-4494-809E-70B49BC274D6}" srcOrd="7" destOrd="0" presId="urn:microsoft.com/office/officeart/2008/layout/LinedList"/>
    <dgm:cxn modelId="{FF146BB9-1AA2-4629-800C-A0FE19D2FF64}" type="presParOf" srcId="{96D9A2DA-9122-4494-809E-70B49BC274D6}" destId="{6D50A4F0-AD30-4352-9E07-B9ACA5873594}" srcOrd="0" destOrd="0" presId="urn:microsoft.com/office/officeart/2008/layout/LinedList"/>
    <dgm:cxn modelId="{5A3A658F-82C0-4DBD-A515-A33EC7005E40}" type="presParOf" srcId="{96D9A2DA-9122-4494-809E-70B49BC274D6}" destId="{4167CE3C-99F5-4194-B2EB-FF1C45218CA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D5C40-0BD4-4594-82A0-3D11D5809F0C}">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52EB1-A3A9-4436-8AF8-76E489FD6854}">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Requirement Traceability Matrix is a method to find the origin of each software requirement proposed by the client, and analyze the changes made to those requirements, regarding the system being built. RTM can be regarded as a high-level document which traces the given requirements with the test cases so that the optimum level of testing is achieved, ultimately reducing risk and maintaining consistency throughout the project.</a:t>
          </a:r>
        </a:p>
      </dsp:txBody>
      <dsp:txXfrm>
        <a:off x="678914" y="525899"/>
        <a:ext cx="4067491" cy="2525499"/>
      </dsp:txXfrm>
    </dsp:sp>
    <dsp:sp modelId="{9F7CAE75-D734-4D75-BC48-AD88C3AAEBCB}">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4B1AD2-4968-4352-A8EE-132BE01365E9}">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aim of every test strategy is to perform adequate testing on the system in order to achieve maximum coverage i.e. every testable scenario should be tested. Requirement Traceability Matrix is a metric that can help provide insight related to the coverage of test cases for every given requirement.</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A1604-E061-43B8-B9D6-A34244C74D9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82429-0DC9-4E4D-AF2D-767173A5CC61}">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With RTM we can identify the impact of changes in the requirement</a:t>
          </a:r>
        </a:p>
      </dsp:txBody>
      <dsp:txXfrm>
        <a:off x="0" y="0"/>
        <a:ext cx="6492875" cy="1276350"/>
      </dsp:txXfrm>
    </dsp:sp>
    <dsp:sp modelId="{EBDC6BFC-9743-4622-8D35-28AA83578AC2}">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C30E2-5292-4EDD-8161-6B1F08DA8BF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t>
          </a:r>
          <a:r>
            <a:rPr lang="en-US" sz="2500" i="1" kern="1200"/>
            <a:t>Good Quality’</a:t>
          </a:r>
          <a:r>
            <a:rPr lang="en-US" sz="2500" kern="1200"/>
            <a:t> is assured by testing all the features of the system</a:t>
          </a:r>
        </a:p>
      </dsp:txBody>
      <dsp:txXfrm>
        <a:off x="0" y="1276350"/>
        <a:ext cx="6492875" cy="1276350"/>
      </dsp:txXfrm>
    </dsp:sp>
    <dsp:sp modelId="{07404150-A04E-4D12-A4E3-8CD402923AA7}">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79E7A-5240-4862-A095-7B71180C924D}">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Functional and non-functional requirements will be satisfied, so contribute to the Quality Control process</a:t>
          </a:r>
        </a:p>
      </dsp:txBody>
      <dsp:txXfrm>
        <a:off x="0" y="2552700"/>
        <a:ext cx="6492875" cy="1276350"/>
      </dsp:txXfrm>
    </dsp:sp>
    <dsp:sp modelId="{3EF6BD56-ACC3-473A-B454-66C03493EEAE}">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0A4F0-AD30-4352-9E07-B9ACA5873594}">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RTM can help prevent defect leakages because the application will be verified as a whole</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49937-184B-4254-A6DD-63C6B5C49228}"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CD4F1-D54A-4DAA-BA41-39A0573CA5E9}" type="slidenum">
              <a:rPr lang="en-US" smtClean="0"/>
              <a:t>‹#›</a:t>
            </a:fld>
            <a:endParaRPr lang="en-US"/>
          </a:p>
        </p:txBody>
      </p:sp>
    </p:spTree>
    <p:extLst>
      <p:ext uri="{BB962C8B-B14F-4D97-AF65-F5344CB8AC3E}">
        <p14:creationId xmlns:p14="http://schemas.microsoft.com/office/powerpoint/2010/main" val="16599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2243-14BF-499D-A406-56534F36F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94577-2B46-43CF-B58A-000135F5C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688DB3-3F35-44AF-AB3E-3131668AE7AB}"/>
              </a:ext>
            </a:extLst>
          </p:cNvPr>
          <p:cNvSpPr>
            <a:spLocks noGrp="1"/>
          </p:cNvSpPr>
          <p:nvPr>
            <p:ph type="dt" sz="half" idx="10"/>
          </p:nvPr>
        </p:nvSpPr>
        <p:spPr/>
        <p:txBody>
          <a:bodyPr/>
          <a:lstStyle/>
          <a:p>
            <a:fld id="{824808F7-C144-4EEA-AC7B-45EE6F3CCCEA}" type="datetime1">
              <a:rPr lang="en-US" smtClean="0"/>
              <a:t>7/14/2020</a:t>
            </a:fld>
            <a:endParaRPr lang="en-US"/>
          </a:p>
        </p:txBody>
      </p:sp>
      <p:sp>
        <p:nvSpPr>
          <p:cNvPr id="5" name="Footer Placeholder 4">
            <a:extLst>
              <a:ext uri="{FF2B5EF4-FFF2-40B4-BE49-F238E27FC236}">
                <a16:creationId xmlns:a16="http://schemas.microsoft.com/office/drawing/2014/main" id="{DED63CD2-AF95-434B-8632-D27AE6A93C07}"/>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C334204D-53FD-4A4F-B348-DE521E1E60AB}"/>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88569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82E4-9CE9-4E08-85D4-320CCBF66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BBFDA-5858-4DFF-9D61-C75AED62A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911DD-528F-40A9-8E91-F01CDCA70636}"/>
              </a:ext>
            </a:extLst>
          </p:cNvPr>
          <p:cNvSpPr>
            <a:spLocks noGrp="1"/>
          </p:cNvSpPr>
          <p:nvPr>
            <p:ph type="dt" sz="half" idx="10"/>
          </p:nvPr>
        </p:nvSpPr>
        <p:spPr/>
        <p:txBody>
          <a:bodyPr/>
          <a:lstStyle/>
          <a:p>
            <a:fld id="{5A210FA5-43A8-43E8-81BC-188FC5CCA559}" type="datetime1">
              <a:rPr lang="en-US" smtClean="0"/>
              <a:t>7/14/2020</a:t>
            </a:fld>
            <a:endParaRPr lang="en-US"/>
          </a:p>
        </p:txBody>
      </p:sp>
      <p:sp>
        <p:nvSpPr>
          <p:cNvPr id="5" name="Footer Placeholder 4">
            <a:extLst>
              <a:ext uri="{FF2B5EF4-FFF2-40B4-BE49-F238E27FC236}">
                <a16:creationId xmlns:a16="http://schemas.microsoft.com/office/drawing/2014/main" id="{08B06756-6F41-4A43-A725-C6B323730B98}"/>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58518302-B55B-4BC2-A878-A0EB2964FBFA}"/>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1403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A7D90-E7F4-48B5-BA22-7A2E749322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D35DC5-48AB-42FD-9172-8B3234A10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76740-2C67-4344-9369-91BF17A5EF0E}"/>
              </a:ext>
            </a:extLst>
          </p:cNvPr>
          <p:cNvSpPr>
            <a:spLocks noGrp="1"/>
          </p:cNvSpPr>
          <p:nvPr>
            <p:ph type="dt" sz="half" idx="10"/>
          </p:nvPr>
        </p:nvSpPr>
        <p:spPr/>
        <p:txBody>
          <a:bodyPr/>
          <a:lstStyle/>
          <a:p>
            <a:fld id="{31931A60-E951-411D-91F4-4141FFB7823C}" type="datetime1">
              <a:rPr lang="en-US" smtClean="0"/>
              <a:t>7/14/2020</a:t>
            </a:fld>
            <a:endParaRPr lang="en-US"/>
          </a:p>
        </p:txBody>
      </p:sp>
      <p:sp>
        <p:nvSpPr>
          <p:cNvPr id="5" name="Footer Placeholder 4">
            <a:extLst>
              <a:ext uri="{FF2B5EF4-FFF2-40B4-BE49-F238E27FC236}">
                <a16:creationId xmlns:a16="http://schemas.microsoft.com/office/drawing/2014/main" id="{EA50F310-7F52-4FD7-9437-1A3F391620C2}"/>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D9B2F678-2F63-4E45-9539-BBD8A7CA7437}"/>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85387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BDEF-3EB3-49EF-9498-EDD2C3C88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09031E-B300-4319-89F7-6B7C23B80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AD753-2A3E-4CD0-8153-DE1177FB3CCD}"/>
              </a:ext>
            </a:extLst>
          </p:cNvPr>
          <p:cNvSpPr>
            <a:spLocks noGrp="1"/>
          </p:cNvSpPr>
          <p:nvPr>
            <p:ph type="dt" sz="half" idx="10"/>
          </p:nvPr>
        </p:nvSpPr>
        <p:spPr/>
        <p:txBody>
          <a:bodyPr/>
          <a:lstStyle/>
          <a:p>
            <a:fld id="{07A77835-6EF7-4D8D-8EB7-CF9F5878FE7D}" type="datetime1">
              <a:rPr lang="en-US" smtClean="0"/>
              <a:t>7/14/2020</a:t>
            </a:fld>
            <a:endParaRPr lang="en-US"/>
          </a:p>
        </p:txBody>
      </p:sp>
      <p:sp>
        <p:nvSpPr>
          <p:cNvPr id="5" name="Footer Placeholder 4">
            <a:extLst>
              <a:ext uri="{FF2B5EF4-FFF2-40B4-BE49-F238E27FC236}">
                <a16:creationId xmlns:a16="http://schemas.microsoft.com/office/drawing/2014/main" id="{4E275BCB-4B27-4F6C-8F90-A56EDE52032B}"/>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3763D74C-6E58-4D19-A32B-65A9D7F1FD52}"/>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30993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F0B2-7E49-4BE0-ABFE-AA15D293D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B65878-E8CF-4F97-9637-0097F640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DB14C-47E0-4865-B090-CB8A0C2B3752}"/>
              </a:ext>
            </a:extLst>
          </p:cNvPr>
          <p:cNvSpPr>
            <a:spLocks noGrp="1"/>
          </p:cNvSpPr>
          <p:nvPr>
            <p:ph type="dt" sz="half" idx="10"/>
          </p:nvPr>
        </p:nvSpPr>
        <p:spPr/>
        <p:txBody>
          <a:bodyPr/>
          <a:lstStyle/>
          <a:p>
            <a:fld id="{2D07A810-3580-4444-ADBD-B904E1EE5033}" type="datetime1">
              <a:rPr lang="en-US" smtClean="0"/>
              <a:t>7/14/2020</a:t>
            </a:fld>
            <a:endParaRPr lang="en-US"/>
          </a:p>
        </p:txBody>
      </p:sp>
      <p:sp>
        <p:nvSpPr>
          <p:cNvPr id="5" name="Footer Placeholder 4">
            <a:extLst>
              <a:ext uri="{FF2B5EF4-FFF2-40B4-BE49-F238E27FC236}">
                <a16:creationId xmlns:a16="http://schemas.microsoft.com/office/drawing/2014/main" id="{C8D21487-19E3-4242-85C6-F4DFE699BF20}"/>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487DFD2C-0F41-4079-8513-20C8663AD626}"/>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65652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9E91-C090-4829-A750-B96E54442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70A78-402A-4B1A-A2D0-D06BBCCD1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391B8C-2D66-469E-9975-B91388B4D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E04DF2-150F-4815-A167-591EE8E3F513}"/>
              </a:ext>
            </a:extLst>
          </p:cNvPr>
          <p:cNvSpPr>
            <a:spLocks noGrp="1"/>
          </p:cNvSpPr>
          <p:nvPr>
            <p:ph type="dt" sz="half" idx="10"/>
          </p:nvPr>
        </p:nvSpPr>
        <p:spPr/>
        <p:txBody>
          <a:bodyPr/>
          <a:lstStyle/>
          <a:p>
            <a:fld id="{E69A4543-736F-49D3-AC8C-62D451F3957E}" type="datetime1">
              <a:rPr lang="en-US" smtClean="0"/>
              <a:t>7/14/2020</a:t>
            </a:fld>
            <a:endParaRPr lang="en-US"/>
          </a:p>
        </p:txBody>
      </p:sp>
      <p:sp>
        <p:nvSpPr>
          <p:cNvPr id="6" name="Footer Placeholder 5">
            <a:extLst>
              <a:ext uri="{FF2B5EF4-FFF2-40B4-BE49-F238E27FC236}">
                <a16:creationId xmlns:a16="http://schemas.microsoft.com/office/drawing/2014/main" id="{A3CFED6B-5390-43CD-96C3-3E5684BBFA2D}"/>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3361E480-E7E3-4654-A1B4-FB029854E458}"/>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02874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4870-0224-4044-AA05-A80A751F1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2E101-B759-4AA5-AF8D-F4B89D714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884A-CB71-4C56-9A61-2F8F2095C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A84AD-2225-4F54-B7A5-732B69AF1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83B63-2E51-42CD-BE9D-BCD281A4C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011038-75F0-489F-A051-EDA6FFFB31B6}"/>
              </a:ext>
            </a:extLst>
          </p:cNvPr>
          <p:cNvSpPr>
            <a:spLocks noGrp="1"/>
          </p:cNvSpPr>
          <p:nvPr>
            <p:ph type="dt" sz="half" idx="10"/>
          </p:nvPr>
        </p:nvSpPr>
        <p:spPr/>
        <p:txBody>
          <a:bodyPr/>
          <a:lstStyle/>
          <a:p>
            <a:fld id="{5B4D1880-3CD1-4EFD-9652-BB97A2B85E84}" type="datetime1">
              <a:rPr lang="en-US" smtClean="0"/>
              <a:t>7/14/2020</a:t>
            </a:fld>
            <a:endParaRPr lang="en-US"/>
          </a:p>
        </p:txBody>
      </p:sp>
      <p:sp>
        <p:nvSpPr>
          <p:cNvPr id="8" name="Footer Placeholder 7">
            <a:extLst>
              <a:ext uri="{FF2B5EF4-FFF2-40B4-BE49-F238E27FC236}">
                <a16:creationId xmlns:a16="http://schemas.microsoft.com/office/drawing/2014/main" id="{9D21C040-0B42-4AE1-9746-0E5042BE4640}"/>
              </a:ext>
            </a:extLst>
          </p:cNvPr>
          <p:cNvSpPr>
            <a:spLocks noGrp="1"/>
          </p:cNvSpPr>
          <p:nvPr>
            <p:ph type="ftr" sz="quarter" idx="11"/>
          </p:nvPr>
        </p:nvSpPr>
        <p:spPr/>
        <p:txBody>
          <a:bodyPr/>
          <a:lstStyle/>
          <a:p>
            <a:r>
              <a:rPr lang="en-US"/>
              <a:t>Requirement Traceability Matrix</a:t>
            </a:r>
          </a:p>
        </p:txBody>
      </p:sp>
      <p:sp>
        <p:nvSpPr>
          <p:cNvPr id="9" name="Slide Number Placeholder 8">
            <a:extLst>
              <a:ext uri="{FF2B5EF4-FFF2-40B4-BE49-F238E27FC236}">
                <a16:creationId xmlns:a16="http://schemas.microsoft.com/office/drawing/2014/main" id="{75123767-F689-4308-91D7-6DF1D77DAF59}"/>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80850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54E4-B326-4F6A-858C-E8349AD9B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E9CA4-D25E-4711-9853-5451DAD2A3E1}"/>
              </a:ext>
            </a:extLst>
          </p:cNvPr>
          <p:cNvSpPr>
            <a:spLocks noGrp="1"/>
          </p:cNvSpPr>
          <p:nvPr>
            <p:ph type="dt" sz="half" idx="10"/>
          </p:nvPr>
        </p:nvSpPr>
        <p:spPr/>
        <p:txBody>
          <a:bodyPr/>
          <a:lstStyle/>
          <a:p>
            <a:fld id="{284D9789-5D05-48FF-8347-530E154B8FD5}" type="datetime1">
              <a:rPr lang="en-US" smtClean="0"/>
              <a:t>7/14/2020</a:t>
            </a:fld>
            <a:endParaRPr lang="en-US"/>
          </a:p>
        </p:txBody>
      </p:sp>
      <p:sp>
        <p:nvSpPr>
          <p:cNvPr id="4" name="Footer Placeholder 3">
            <a:extLst>
              <a:ext uri="{FF2B5EF4-FFF2-40B4-BE49-F238E27FC236}">
                <a16:creationId xmlns:a16="http://schemas.microsoft.com/office/drawing/2014/main" id="{FAEE2120-4FAC-46A7-AF72-FB8D7FF650A5}"/>
              </a:ext>
            </a:extLst>
          </p:cNvPr>
          <p:cNvSpPr>
            <a:spLocks noGrp="1"/>
          </p:cNvSpPr>
          <p:nvPr>
            <p:ph type="ftr" sz="quarter" idx="11"/>
          </p:nvPr>
        </p:nvSpPr>
        <p:spPr/>
        <p:txBody>
          <a:bodyPr/>
          <a:lstStyle/>
          <a:p>
            <a:r>
              <a:rPr lang="en-US"/>
              <a:t>Requirement Traceability Matrix</a:t>
            </a:r>
          </a:p>
        </p:txBody>
      </p:sp>
      <p:sp>
        <p:nvSpPr>
          <p:cNvPr id="5" name="Slide Number Placeholder 4">
            <a:extLst>
              <a:ext uri="{FF2B5EF4-FFF2-40B4-BE49-F238E27FC236}">
                <a16:creationId xmlns:a16="http://schemas.microsoft.com/office/drawing/2014/main" id="{595492ED-F245-4AF2-A7D4-211EA80AEF9D}"/>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12269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B48BB-B04C-4742-BBF3-505E3F6B2864}"/>
              </a:ext>
            </a:extLst>
          </p:cNvPr>
          <p:cNvSpPr>
            <a:spLocks noGrp="1"/>
          </p:cNvSpPr>
          <p:nvPr>
            <p:ph type="dt" sz="half" idx="10"/>
          </p:nvPr>
        </p:nvSpPr>
        <p:spPr/>
        <p:txBody>
          <a:bodyPr/>
          <a:lstStyle/>
          <a:p>
            <a:fld id="{C7B6BEF2-4F3F-4407-8FBB-BC4BBDFB0C02}" type="datetime1">
              <a:rPr lang="en-US" smtClean="0"/>
              <a:t>7/14/2020</a:t>
            </a:fld>
            <a:endParaRPr lang="en-US"/>
          </a:p>
        </p:txBody>
      </p:sp>
      <p:sp>
        <p:nvSpPr>
          <p:cNvPr id="3" name="Footer Placeholder 2">
            <a:extLst>
              <a:ext uri="{FF2B5EF4-FFF2-40B4-BE49-F238E27FC236}">
                <a16:creationId xmlns:a16="http://schemas.microsoft.com/office/drawing/2014/main" id="{2AF31B9C-9D77-45E4-92DA-477E5D101886}"/>
              </a:ext>
            </a:extLst>
          </p:cNvPr>
          <p:cNvSpPr>
            <a:spLocks noGrp="1"/>
          </p:cNvSpPr>
          <p:nvPr>
            <p:ph type="ftr" sz="quarter" idx="11"/>
          </p:nvPr>
        </p:nvSpPr>
        <p:spPr/>
        <p:txBody>
          <a:bodyPr/>
          <a:lstStyle/>
          <a:p>
            <a:r>
              <a:rPr lang="en-US"/>
              <a:t>Requirement Traceability Matrix</a:t>
            </a:r>
          </a:p>
        </p:txBody>
      </p:sp>
      <p:sp>
        <p:nvSpPr>
          <p:cNvPr id="4" name="Slide Number Placeholder 3">
            <a:extLst>
              <a:ext uri="{FF2B5EF4-FFF2-40B4-BE49-F238E27FC236}">
                <a16:creationId xmlns:a16="http://schemas.microsoft.com/office/drawing/2014/main" id="{5F89EDBE-32BA-4B32-A006-D950BFFDABF9}"/>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60508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1BC8-8CB8-4F9F-B8C4-5AB1E761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8D3EDB-6A52-462F-BC49-53D99FB55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C2181-BE48-4840-87F6-EA3229B59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27439-8B55-4821-BFAE-870F4C48549D}"/>
              </a:ext>
            </a:extLst>
          </p:cNvPr>
          <p:cNvSpPr>
            <a:spLocks noGrp="1"/>
          </p:cNvSpPr>
          <p:nvPr>
            <p:ph type="dt" sz="half" idx="10"/>
          </p:nvPr>
        </p:nvSpPr>
        <p:spPr/>
        <p:txBody>
          <a:bodyPr/>
          <a:lstStyle/>
          <a:p>
            <a:fld id="{495FD0BA-A8C0-4579-8108-0E60422421B8}" type="datetime1">
              <a:rPr lang="en-US" smtClean="0"/>
              <a:t>7/14/2020</a:t>
            </a:fld>
            <a:endParaRPr lang="en-US"/>
          </a:p>
        </p:txBody>
      </p:sp>
      <p:sp>
        <p:nvSpPr>
          <p:cNvPr id="6" name="Footer Placeholder 5">
            <a:extLst>
              <a:ext uri="{FF2B5EF4-FFF2-40B4-BE49-F238E27FC236}">
                <a16:creationId xmlns:a16="http://schemas.microsoft.com/office/drawing/2014/main" id="{B8BF0EE0-2F14-4A5A-9295-AE062CFA812D}"/>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E7198B25-C99C-4411-8506-54E06FEC0D5B}"/>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3318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0645-B056-4EE1-9E88-8DC376D6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661505-8247-4799-935A-61C55E93F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F5706C-90E2-489D-9F71-312664765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4247D-B74C-4B03-AD01-B80450EF7B1B}"/>
              </a:ext>
            </a:extLst>
          </p:cNvPr>
          <p:cNvSpPr>
            <a:spLocks noGrp="1"/>
          </p:cNvSpPr>
          <p:nvPr>
            <p:ph type="dt" sz="half" idx="10"/>
          </p:nvPr>
        </p:nvSpPr>
        <p:spPr/>
        <p:txBody>
          <a:bodyPr/>
          <a:lstStyle/>
          <a:p>
            <a:fld id="{BE2977EB-C875-4D57-8953-A96B3BC5AC5E}" type="datetime1">
              <a:rPr lang="en-US" smtClean="0"/>
              <a:t>7/14/2020</a:t>
            </a:fld>
            <a:endParaRPr lang="en-US"/>
          </a:p>
        </p:txBody>
      </p:sp>
      <p:sp>
        <p:nvSpPr>
          <p:cNvPr id="6" name="Footer Placeholder 5">
            <a:extLst>
              <a:ext uri="{FF2B5EF4-FFF2-40B4-BE49-F238E27FC236}">
                <a16:creationId xmlns:a16="http://schemas.microsoft.com/office/drawing/2014/main" id="{FC1B9971-D949-43D1-9418-AB08A7F2C1F3}"/>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875691BD-343D-4958-8326-5258E55C19CF}"/>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93799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A8A95-7408-454E-BE02-498DA5628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43ECC8-FC1D-49C0-8B95-0AF617591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F50B9-F502-4084-8273-252B20CD3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352C1-81BE-47E3-988D-23FCC45EED50}" type="datetime1">
              <a:rPr lang="en-US" smtClean="0"/>
              <a:t>7/14/2020</a:t>
            </a:fld>
            <a:endParaRPr lang="en-US"/>
          </a:p>
        </p:txBody>
      </p:sp>
      <p:sp>
        <p:nvSpPr>
          <p:cNvPr id="5" name="Footer Placeholder 4">
            <a:extLst>
              <a:ext uri="{FF2B5EF4-FFF2-40B4-BE49-F238E27FC236}">
                <a16:creationId xmlns:a16="http://schemas.microsoft.com/office/drawing/2014/main" id="{0C15CA9E-56F5-4B4A-A281-F7DBC9BB0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Requirement Traceability Matrix</a:t>
            </a:r>
          </a:p>
        </p:txBody>
      </p:sp>
      <p:sp>
        <p:nvSpPr>
          <p:cNvPr id="6" name="Slide Number Placeholder 5">
            <a:extLst>
              <a:ext uri="{FF2B5EF4-FFF2-40B4-BE49-F238E27FC236}">
                <a16:creationId xmlns:a16="http://schemas.microsoft.com/office/drawing/2014/main" id="{A45AD34C-688A-4C77-95D3-BEAD05AB9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2FFF8-523E-435A-ABE1-55E958D5DD6C}" type="slidenum">
              <a:rPr lang="en-US" smtClean="0"/>
              <a:t>‹#›</a:t>
            </a:fld>
            <a:endParaRPr lang="en-US"/>
          </a:p>
        </p:txBody>
      </p:sp>
    </p:spTree>
    <p:extLst>
      <p:ext uri="{BB962C8B-B14F-4D97-AF65-F5344CB8AC3E}">
        <p14:creationId xmlns:p14="http://schemas.microsoft.com/office/powerpoint/2010/main" val="164561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EE6F901-CAD6-468C-B30B-D205633ECB7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RTM and Matrix in software testing</a:t>
            </a:r>
          </a:p>
        </p:txBody>
      </p:sp>
      <p:sp>
        <p:nvSpPr>
          <p:cNvPr id="3" name="Content Placeholder 2">
            <a:extLst>
              <a:ext uri="{FF2B5EF4-FFF2-40B4-BE49-F238E27FC236}">
                <a16:creationId xmlns:a16="http://schemas.microsoft.com/office/drawing/2014/main" id="{AD981E6B-4623-4723-AD78-91EB19719156}"/>
              </a:ext>
            </a:extLst>
          </p:cNvPr>
          <p:cNvSpPr>
            <a:spLocks noGrp="1"/>
          </p:cNvSpPr>
          <p:nvPr>
            <p:ph idx="1"/>
          </p:nvPr>
        </p:nvSpPr>
        <p:spPr>
          <a:xfrm>
            <a:off x="1424904" y="2494450"/>
            <a:ext cx="4053545" cy="3563159"/>
          </a:xfrm>
        </p:spPr>
        <p:txBody>
          <a:bodyPr>
            <a:normAutofit/>
          </a:bodyPr>
          <a:lstStyle/>
          <a:p>
            <a:r>
              <a:rPr lang="en-US" sz="2000" dirty="0"/>
              <a:t>The goal of every software development organization is to meet the requirements of the customer and deliver a quality product. Within the scenario of software development and the current era, requirements are dynamic, and continue to evolve throughout the lifecycle of the project. This is where Requirement Traceability Matrix comes in</a:t>
            </a:r>
          </a:p>
          <a:p>
            <a:endParaRPr lang="en-US" sz="2000"/>
          </a:p>
          <a:p>
            <a:endParaRPr lang="en-US" sz="2000"/>
          </a:p>
        </p:txBody>
      </p:sp>
      <p:pic>
        <p:nvPicPr>
          <p:cNvPr id="4" name="Picture 3" descr="A screenshot of a computer&#10;&#10;Description automatically generated">
            <a:extLst>
              <a:ext uri="{FF2B5EF4-FFF2-40B4-BE49-F238E27FC236}">
                <a16:creationId xmlns:a16="http://schemas.microsoft.com/office/drawing/2014/main" id="{4CB23787-CC37-4EC2-AF89-B94D8713BA33}"/>
              </a:ext>
            </a:extLst>
          </p:cNvPr>
          <p:cNvPicPr>
            <a:picLocks noChangeAspect="1"/>
          </p:cNvPicPr>
          <p:nvPr/>
        </p:nvPicPr>
        <p:blipFill rotWithShape="1">
          <a:blip r:embed="rId2"/>
          <a:srcRect l="17961" r="16339" b="2"/>
          <a:stretch/>
        </p:blipFill>
        <p:spPr>
          <a:xfrm>
            <a:off x="6098892" y="2492376"/>
            <a:ext cx="4802404" cy="3563372"/>
          </a:xfrm>
          <a:prstGeom prst="rect">
            <a:avLst/>
          </a:prstGeom>
        </p:spPr>
      </p:pic>
      <p:sp>
        <p:nvSpPr>
          <p:cNvPr id="5" name="Date Placeholder 4">
            <a:extLst>
              <a:ext uri="{FF2B5EF4-FFF2-40B4-BE49-F238E27FC236}">
                <a16:creationId xmlns:a16="http://schemas.microsoft.com/office/drawing/2014/main" id="{5A28DFC8-680B-49FA-A656-3668FD195572}"/>
              </a:ext>
            </a:extLst>
          </p:cNvPr>
          <p:cNvSpPr>
            <a:spLocks noGrp="1"/>
          </p:cNvSpPr>
          <p:nvPr>
            <p:ph type="dt" sz="half" idx="10"/>
          </p:nvPr>
        </p:nvSpPr>
        <p:spPr/>
        <p:txBody>
          <a:bodyPr/>
          <a:lstStyle/>
          <a:p>
            <a:fld id="{60E3A40E-2124-4B5F-899E-DDBF35F81853}" type="datetime1">
              <a:rPr lang="en-US" smtClean="0"/>
              <a:t>7/14/2020</a:t>
            </a:fld>
            <a:endParaRPr lang="en-US"/>
          </a:p>
        </p:txBody>
      </p:sp>
      <p:sp>
        <p:nvSpPr>
          <p:cNvPr id="6" name="Footer Placeholder 5">
            <a:extLst>
              <a:ext uri="{FF2B5EF4-FFF2-40B4-BE49-F238E27FC236}">
                <a16:creationId xmlns:a16="http://schemas.microsoft.com/office/drawing/2014/main" id="{4C6FC025-6CD7-474B-A945-E7C6FA140C9E}"/>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BB1112BC-8FCF-429E-B8AD-0D7073E094D9}"/>
              </a:ext>
            </a:extLst>
          </p:cNvPr>
          <p:cNvSpPr>
            <a:spLocks noGrp="1"/>
          </p:cNvSpPr>
          <p:nvPr>
            <p:ph type="sldNum" sz="quarter" idx="12"/>
          </p:nvPr>
        </p:nvSpPr>
        <p:spPr/>
        <p:txBody>
          <a:bodyPr/>
          <a:lstStyle/>
          <a:p>
            <a:fld id="{3212FFF8-523E-435A-ABE1-55E958D5DD6C}" type="slidenum">
              <a:rPr lang="en-US" smtClean="0"/>
              <a:t>1</a:t>
            </a:fld>
            <a:endParaRPr lang="en-US"/>
          </a:p>
        </p:txBody>
      </p:sp>
    </p:spTree>
    <p:extLst>
      <p:ext uri="{BB962C8B-B14F-4D97-AF65-F5344CB8AC3E}">
        <p14:creationId xmlns:p14="http://schemas.microsoft.com/office/powerpoint/2010/main" val="69383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C92FD-C5C3-4C2B-87BA-FE48EB941CDA}"/>
              </a:ext>
            </a:extLst>
          </p:cNvPr>
          <p:cNvSpPr>
            <a:spLocks noGrp="1"/>
          </p:cNvSpPr>
          <p:nvPr>
            <p:ph type="title"/>
          </p:nvPr>
        </p:nvSpPr>
        <p:spPr>
          <a:xfrm>
            <a:off x="808638" y="386930"/>
            <a:ext cx="9236700" cy="1188950"/>
          </a:xfrm>
        </p:spPr>
        <p:txBody>
          <a:bodyPr anchor="b">
            <a:normAutofit/>
          </a:bodyPr>
          <a:lstStyle/>
          <a:p>
            <a:r>
              <a:rPr lang="en-US" sz="5400" b="1"/>
              <a:t>Adding the artifacts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7CBB09-4E34-415E-B62A-F8A69764BB79}"/>
              </a:ext>
            </a:extLst>
          </p:cNvPr>
          <p:cNvSpPr>
            <a:spLocks noGrp="1"/>
          </p:cNvSpPr>
          <p:nvPr>
            <p:ph idx="1"/>
          </p:nvPr>
        </p:nvSpPr>
        <p:spPr>
          <a:xfrm>
            <a:off x="793660" y="2599509"/>
            <a:ext cx="10143668" cy="3435531"/>
          </a:xfrm>
        </p:spPr>
        <p:txBody>
          <a:bodyPr anchor="ctr">
            <a:normAutofit/>
          </a:bodyPr>
          <a:lstStyle/>
          <a:p>
            <a:pPr fontAlgn="base"/>
            <a:r>
              <a:rPr lang="en-US" sz="2400" b="1"/>
              <a:t>Adding the artifacts</a:t>
            </a:r>
          </a:p>
          <a:p>
            <a:pPr fontAlgn="base"/>
            <a:r>
              <a:rPr lang="en-US" sz="2400"/>
              <a:t>You can start adding the artifacts you have to the columns. You can now copy and paste requirements, test cases, test results &amp; bugs in the respective columns. You need to ensure that the requirements, test cases, and bugs have unique ids. You can add separate columns to denote the requirement id such as Requirement_id, Test_case_id, Bug_id, etc.</a:t>
            </a:r>
          </a:p>
          <a:p>
            <a:endParaRPr lang="en-US" sz="2400"/>
          </a:p>
        </p:txBody>
      </p:sp>
      <p:sp>
        <p:nvSpPr>
          <p:cNvPr id="4" name="Date Placeholder 3">
            <a:extLst>
              <a:ext uri="{FF2B5EF4-FFF2-40B4-BE49-F238E27FC236}">
                <a16:creationId xmlns:a16="http://schemas.microsoft.com/office/drawing/2014/main" id="{422305F7-D0F9-4B01-8A63-87244422BF6A}"/>
              </a:ext>
            </a:extLst>
          </p:cNvPr>
          <p:cNvSpPr>
            <a:spLocks noGrp="1"/>
          </p:cNvSpPr>
          <p:nvPr>
            <p:ph type="dt" sz="half" idx="10"/>
          </p:nvPr>
        </p:nvSpPr>
        <p:spPr/>
        <p:txBody>
          <a:bodyPr/>
          <a:lstStyle/>
          <a:p>
            <a:fld id="{38539E5B-77E2-4EF4-A536-8F7BF612EBF2}" type="datetime1">
              <a:rPr lang="en-US" smtClean="0"/>
              <a:t>7/14/2020</a:t>
            </a:fld>
            <a:endParaRPr lang="en-US"/>
          </a:p>
        </p:txBody>
      </p:sp>
      <p:sp>
        <p:nvSpPr>
          <p:cNvPr id="5" name="Footer Placeholder 4">
            <a:extLst>
              <a:ext uri="{FF2B5EF4-FFF2-40B4-BE49-F238E27FC236}">
                <a16:creationId xmlns:a16="http://schemas.microsoft.com/office/drawing/2014/main" id="{0C3B3616-C41C-419E-894C-7E988E9F2772}"/>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FEAB98ED-EC0A-4384-BEFF-4E51657A1346}"/>
              </a:ext>
            </a:extLst>
          </p:cNvPr>
          <p:cNvSpPr>
            <a:spLocks noGrp="1"/>
          </p:cNvSpPr>
          <p:nvPr>
            <p:ph type="sldNum" sz="quarter" idx="12"/>
          </p:nvPr>
        </p:nvSpPr>
        <p:spPr/>
        <p:txBody>
          <a:bodyPr/>
          <a:lstStyle/>
          <a:p>
            <a:fld id="{3212FFF8-523E-435A-ABE1-55E958D5DD6C}" type="slidenum">
              <a:rPr lang="en-US" smtClean="0"/>
              <a:t>10</a:t>
            </a:fld>
            <a:endParaRPr lang="en-US"/>
          </a:p>
        </p:txBody>
      </p:sp>
    </p:spTree>
    <p:extLst>
      <p:ext uri="{BB962C8B-B14F-4D97-AF65-F5344CB8AC3E}">
        <p14:creationId xmlns:p14="http://schemas.microsoft.com/office/powerpoint/2010/main" val="307640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9DDAE-BBB7-47AA-8845-24BDAC1D6197}"/>
              </a:ext>
            </a:extLst>
          </p:cNvPr>
          <p:cNvSpPr>
            <a:spLocks noGrp="1"/>
          </p:cNvSpPr>
          <p:nvPr>
            <p:ph type="title"/>
          </p:nvPr>
        </p:nvSpPr>
        <p:spPr>
          <a:xfrm>
            <a:off x="808638" y="386930"/>
            <a:ext cx="9236700" cy="1188950"/>
          </a:xfrm>
        </p:spPr>
        <p:txBody>
          <a:bodyPr anchor="b">
            <a:normAutofit/>
          </a:bodyPr>
          <a:lstStyle/>
          <a:p>
            <a:r>
              <a:rPr lang="en-US" sz="5400" b="1"/>
              <a:t>Update the traceability matrix</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800E8E-B15E-4CD5-9BA1-B8BB4A4F7EE5}"/>
              </a:ext>
            </a:extLst>
          </p:cNvPr>
          <p:cNvSpPr>
            <a:spLocks noGrp="1"/>
          </p:cNvSpPr>
          <p:nvPr>
            <p:ph idx="1"/>
          </p:nvPr>
        </p:nvSpPr>
        <p:spPr>
          <a:xfrm>
            <a:off x="793660" y="2599509"/>
            <a:ext cx="10143668" cy="3435531"/>
          </a:xfrm>
        </p:spPr>
        <p:txBody>
          <a:bodyPr anchor="ctr">
            <a:normAutofit/>
          </a:bodyPr>
          <a:lstStyle/>
          <a:p>
            <a:pPr fontAlgn="base"/>
            <a:r>
              <a:rPr lang="en-US" sz="2400" b="1"/>
              <a:t>Update the traceability matrix</a:t>
            </a:r>
          </a:p>
          <a:p>
            <a:pPr fontAlgn="base"/>
            <a:r>
              <a:rPr lang="en-US" sz="2400"/>
              <a:t>Updating the traceability matrix is an ongoing job which continues until the project completes. If there is any change in the requirements, you need to update the traceability matrix. There might be a case that a requirement is dropped; you need to update this in the matrix. If a new test case is added or a new bug is found, you need to update this in the requirements traceability matrix.</a:t>
            </a:r>
          </a:p>
          <a:p>
            <a:endParaRPr lang="en-US" sz="2400"/>
          </a:p>
        </p:txBody>
      </p:sp>
      <p:sp>
        <p:nvSpPr>
          <p:cNvPr id="4" name="Date Placeholder 3">
            <a:extLst>
              <a:ext uri="{FF2B5EF4-FFF2-40B4-BE49-F238E27FC236}">
                <a16:creationId xmlns:a16="http://schemas.microsoft.com/office/drawing/2014/main" id="{AF8B666F-8DB1-44DB-B544-0CFEAF30F348}"/>
              </a:ext>
            </a:extLst>
          </p:cNvPr>
          <p:cNvSpPr>
            <a:spLocks noGrp="1"/>
          </p:cNvSpPr>
          <p:nvPr>
            <p:ph type="dt" sz="half" idx="10"/>
          </p:nvPr>
        </p:nvSpPr>
        <p:spPr/>
        <p:txBody>
          <a:bodyPr/>
          <a:lstStyle/>
          <a:p>
            <a:fld id="{C29354A9-4DB3-4AF3-B9DF-8C186CC41794}" type="datetime1">
              <a:rPr lang="en-US" smtClean="0"/>
              <a:t>7/14/2020</a:t>
            </a:fld>
            <a:endParaRPr lang="en-US"/>
          </a:p>
        </p:txBody>
      </p:sp>
      <p:sp>
        <p:nvSpPr>
          <p:cNvPr id="5" name="Footer Placeholder 4">
            <a:extLst>
              <a:ext uri="{FF2B5EF4-FFF2-40B4-BE49-F238E27FC236}">
                <a16:creationId xmlns:a16="http://schemas.microsoft.com/office/drawing/2014/main" id="{03623469-CB1E-45BB-AF82-130EBF36B883}"/>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A3216224-7CF8-47F7-BB2E-E4FD93989961}"/>
              </a:ext>
            </a:extLst>
          </p:cNvPr>
          <p:cNvSpPr>
            <a:spLocks noGrp="1"/>
          </p:cNvSpPr>
          <p:nvPr>
            <p:ph type="sldNum" sz="quarter" idx="12"/>
          </p:nvPr>
        </p:nvSpPr>
        <p:spPr/>
        <p:txBody>
          <a:bodyPr/>
          <a:lstStyle/>
          <a:p>
            <a:fld id="{3212FFF8-523E-435A-ABE1-55E958D5DD6C}" type="slidenum">
              <a:rPr lang="en-US" smtClean="0"/>
              <a:t>11</a:t>
            </a:fld>
            <a:endParaRPr lang="en-US"/>
          </a:p>
        </p:txBody>
      </p:sp>
    </p:spTree>
    <p:extLst>
      <p:ext uri="{BB962C8B-B14F-4D97-AF65-F5344CB8AC3E}">
        <p14:creationId xmlns:p14="http://schemas.microsoft.com/office/powerpoint/2010/main" val="331590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66B16-F3BB-4D5A-963E-3C84C2449C83}"/>
              </a:ext>
            </a:extLst>
          </p:cNvPr>
          <p:cNvSpPr>
            <a:spLocks noGrp="1"/>
          </p:cNvSpPr>
          <p:nvPr>
            <p:ph type="title"/>
          </p:nvPr>
        </p:nvSpPr>
        <p:spPr>
          <a:xfrm>
            <a:off x="838200" y="585216"/>
            <a:ext cx="10515600" cy="1325563"/>
          </a:xfrm>
        </p:spPr>
        <p:txBody>
          <a:bodyPr>
            <a:normAutofit/>
          </a:bodyPr>
          <a:lstStyle/>
          <a:p>
            <a:r>
              <a:rPr lang="en-US" b="1">
                <a:solidFill>
                  <a:srgbClr val="FFFFFF"/>
                </a:solidFill>
              </a:rPr>
              <a:t>Parameters to include in Requirement Traceability Matrix</a:t>
            </a:r>
            <a:endParaRPr lang="en-US">
              <a:solidFill>
                <a:srgbClr val="FFFFFF"/>
              </a:solidFill>
            </a:endParaRPr>
          </a:p>
        </p:txBody>
      </p:sp>
      <p:pic>
        <p:nvPicPr>
          <p:cNvPr id="4" name="Picture 3">
            <a:extLst>
              <a:ext uri="{FF2B5EF4-FFF2-40B4-BE49-F238E27FC236}">
                <a16:creationId xmlns:a16="http://schemas.microsoft.com/office/drawing/2014/main" id="{F52BDB87-B9B1-4B69-8250-69D6F7A615B1}"/>
              </a:ext>
            </a:extLst>
          </p:cNvPr>
          <p:cNvPicPr>
            <a:picLocks noChangeAspect="1"/>
          </p:cNvPicPr>
          <p:nvPr/>
        </p:nvPicPr>
        <p:blipFill rotWithShape="1">
          <a:blip r:embed="rId2"/>
          <a:srcRect t="14003" r="3"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361AC05B-C3CF-4EEC-BBEA-7CB76D841761}"/>
              </a:ext>
            </a:extLst>
          </p:cNvPr>
          <p:cNvSpPr>
            <a:spLocks noGrp="1"/>
          </p:cNvSpPr>
          <p:nvPr>
            <p:ph idx="1"/>
          </p:nvPr>
        </p:nvSpPr>
        <p:spPr>
          <a:xfrm>
            <a:off x="7546848" y="2516777"/>
            <a:ext cx="3803904" cy="3660185"/>
          </a:xfrm>
        </p:spPr>
        <p:txBody>
          <a:bodyPr anchor="ctr">
            <a:normAutofit/>
          </a:bodyPr>
          <a:lstStyle/>
          <a:p>
            <a:r>
              <a:rPr lang="en-US" sz="2200"/>
              <a:t>Requirement ID</a:t>
            </a:r>
          </a:p>
          <a:p>
            <a:r>
              <a:rPr lang="en-US" sz="2200"/>
              <a:t>Requirement Type and Description</a:t>
            </a:r>
          </a:p>
          <a:p>
            <a:r>
              <a:rPr lang="en-US" sz="2200"/>
              <a:t>Test Cases with Status</a:t>
            </a:r>
          </a:p>
          <a:p>
            <a:endParaRPr lang="en-US" sz="2200"/>
          </a:p>
        </p:txBody>
      </p:sp>
      <p:sp>
        <p:nvSpPr>
          <p:cNvPr id="5" name="Date Placeholder 4">
            <a:extLst>
              <a:ext uri="{FF2B5EF4-FFF2-40B4-BE49-F238E27FC236}">
                <a16:creationId xmlns:a16="http://schemas.microsoft.com/office/drawing/2014/main" id="{EBBBB790-6BF1-4080-8907-64832CD22D7B}"/>
              </a:ext>
            </a:extLst>
          </p:cNvPr>
          <p:cNvSpPr>
            <a:spLocks noGrp="1"/>
          </p:cNvSpPr>
          <p:nvPr>
            <p:ph type="dt" sz="half" idx="10"/>
          </p:nvPr>
        </p:nvSpPr>
        <p:spPr/>
        <p:txBody>
          <a:bodyPr/>
          <a:lstStyle/>
          <a:p>
            <a:fld id="{0E7DACB1-CD42-4116-BEBB-C7B4CE335052}" type="datetime1">
              <a:rPr lang="en-US" smtClean="0"/>
              <a:t>7/14/2020</a:t>
            </a:fld>
            <a:endParaRPr lang="en-US"/>
          </a:p>
        </p:txBody>
      </p:sp>
      <p:sp>
        <p:nvSpPr>
          <p:cNvPr id="6" name="Footer Placeholder 5">
            <a:extLst>
              <a:ext uri="{FF2B5EF4-FFF2-40B4-BE49-F238E27FC236}">
                <a16:creationId xmlns:a16="http://schemas.microsoft.com/office/drawing/2014/main" id="{05F4A739-C591-4CA7-BC8B-5DD5A13721A5}"/>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49B95E58-4A18-41FF-B591-119615CC4372}"/>
              </a:ext>
            </a:extLst>
          </p:cNvPr>
          <p:cNvSpPr>
            <a:spLocks noGrp="1"/>
          </p:cNvSpPr>
          <p:nvPr>
            <p:ph type="sldNum" sz="quarter" idx="12"/>
          </p:nvPr>
        </p:nvSpPr>
        <p:spPr/>
        <p:txBody>
          <a:bodyPr/>
          <a:lstStyle/>
          <a:p>
            <a:fld id="{3212FFF8-523E-435A-ABE1-55E958D5DD6C}" type="slidenum">
              <a:rPr lang="en-US" smtClean="0"/>
              <a:t>12</a:t>
            </a:fld>
            <a:endParaRPr lang="en-US"/>
          </a:p>
        </p:txBody>
      </p:sp>
    </p:spTree>
    <p:extLst>
      <p:ext uri="{BB962C8B-B14F-4D97-AF65-F5344CB8AC3E}">
        <p14:creationId xmlns:p14="http://schemas.microsoft.com/office/powerpoint/2010/main" val="160269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FA4F0-4293-4730-8128-28C543B92F7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Another RTM template</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D340C26-A622-46FD-BC7B-64C458E9AA37}"/>
              </a:ext>
            </a:extLst>
          </p:cNvPr>
          <p:cNvPicPr>
            <a:picLocks noGrp="1" noChangeAspect="1"/>
          </p:cNvPicPr>
          <p:nvPr>
            <p:ph idx="1"/>
          </p:nvPr>
        </p:nvPicPr>
        <p:blipFill rotWithShape="1">
          <a:blip r:embed="rId2"/>
          <a:srcRect l="932" r="-2" b="-2"/>
          <a:stretch/>
        </p:blipFill>
        <p:spPr>
          <a:xfrm>
            <a:off x="976251" y="942538"/>
            <a:ext cx="7163222" cy="4808332"/>
          </a:xfrm>
          <a:prstGeom prst="rect">
            <a:avLst/>
          </a:prstGeom>
          <a:effectLst/>
        </p:spPr>
      </p:pic>
      <p:sp>
        <p:nvSpPr>
          <p:cNvPr id="3" name="Date Placeholder 2">
            <a:extLst>
              <a:ext uri="{FF2B5EF4-FFF2-40B4-BE49-F238E27FC236}">
                <a16:creationId xmlns:a16="http://schemas.microsoft.com/office/drawing/2014/main" id="{27B559B4-1C74-4EFE-8A94-952D32CB4C7B}"/>
              </a:ext>
            </a:extLst>
          </p:cNvPr>
          <p:cNvSpPr>
            <a:spLocks noGrp="1"/>
          </p:cNvSpPr>
          <p:nvPr>
            <p:ph type="dt" sz="half" idx="10"/>
          </p:nvPr>
        </p:nvSpPr>
        <p:spPr/>
        <p:txBody>
          <a:bodyPr/>
          <a:lstStyle/>
          <a:p>
            <a:fld id="{3B29D9FC-94C8-4BAE-8BAA-EBB296243D7F}" type="datetime1">
              <a:rPr lang="en-US" smtClean="0"/>
              <a:t>7/14/2020</a:t>
            </a:fld>
            <a:endParaRPr lang="en-US"/>
          </a:p>
        </p:txBody>
      </p:sp>
      <p:sp>
        <p:nvSpPr>
          <p:cNvPr id="5" name="Footer Placeholder 4">
            <a:extLst>
              <a:ext uri="{FF2B5EF4-FFF2-40B4-BE49-F238E27FC236}">
                <a16:creationId xmlns:a16="http://schemas.microsoft.com/office/drawing/2014/main" id="{051C83FC-5EC1-4051-B28D-B4B459BC74BD}"/>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20F3E71F-69E9-4F0F-9B8E-668D65CE8FCF}"/>
              </a:ext>
            </a:extLst>
          </p:cNvPr>
          <p:cNvSpPr>
            <a:spLocks noGrp="1"/>
          </p:cNvSpPr>
          <p:nvPr>
            <p:ph type="sldNum" sz="quarter" idx="12"/>
          </p:nvPr>
        </p:nvSpPr>
        <p:spPr/>
        <p:txBody>
          <a:bodyPr/>
          <a:lstStyle/>
          <a:p>
            <a:fld id="{3212FFF8-523E-435A-ABE1-55E958D5DD6C}" type="slidenum">
              <a:rPr lang="en-US" smtClean="0"/>
              <a:t>13</a:t>
            </a:fld>
            <a:endParaRPr lang="en-US"/>
          </a:p>
        </p:txBody>
      </p:sp>
    </p:spTree>
    <p:extLst>
      <p:ext uri="{BB962C8B-B14F-4D97-AF65-F5344CB8AC3E}">
        <p14:creationId xmlns:p14="http://schemas.microsoft.com/office/powerpoint/2010/main" val="258886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6FDA8-8721-47A9-A4B1-8A8B45EDFA1F}"/>
              </a:ext>
            </a:extLst>
          </p:cNvPr>
          <p:cNvSpPr>
            <a:spLocks noGrp="1"/>
          </p:cNvSpPr>
          <p:nvPr>
            <p:ph type="title"/>
          </p:nvPr>
        </p:nvSpPr>
        <p:spPr>
          <a:xfrm>
            <a:off x="1045028" y="1336329"/>
            <a:ext cx="3892732" cy="4382588"/>
          </a:xfrm>
        </p:spPr>
        <p:txBody>
          <a:bodyPr anchor="ctr">
            <a:normAutofit/>
          </a:bodyPr>
          <a:lstStyle/>
          <a:p>
            <a:r>
              <a:rPr lang="en-US" sz="5000" b="1"/>
              <a:t>Requirements Traceability Matrix Tool</a:t>
            </a:r>
            <a:endParaRPr lang="en-US" sz="5000"/>
          </a:p>
        </p:txBody>
      </p:sp>
      <p:grpSp>
        <p:nvGrpSpPr>
          <p:cNvPr id="21"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50E36D-D67E-4278-9645-68BC44A27C33}"/>
              </a:ext>
            </a:extLst>
          </p:cNvPr>
          <p:cNvSpPr>
            <a:spLocks noGrp="1"/>
          </p:cNvSpPr>
          <p:nvPr>
            <p:ph idx="1"/>
          </p:nvPr>
        </p:nvSpPr>
        <p:spPr>
          <a:xfrm>
            <a:off x="6096001" y="1336329"/>
            <a:ext cx="5260848" cy="4382588"/>
          </a:xfrm>
        </p:spPr>
        <p:txBody>
          <a:bodyPr anchor="ctr">
            <a:normAutofit/>
          </a:bodyPr>
          <a:lstStyle/>
          <a:p>
            <a:r>
              <a:rPr lang="en-US" sz="2000"/>
              <a:t>JIRA</a:t>
            </a:r>
          </a:p>
          <a:p>
            <a:r>
              <a:rPr lang="en-US" sz="2000"/>
              <a:t>Rally</a:t>
            </a:r>
          </a:p>
          <a:p>
            <a:r>
              <a:rPr lang="en-US" sz="2000"/>
              <a:t>Modern Requirements</a:t>
            </a:r>
          </a:p>
          <a:p>
            <a:r>
              <a:rPr lang="en-US" sz="2000"/>
              <a:t>Jama Software</a:t>
            </a:r>
          </a:p>
          <a:p>
            <a:r>
              <a:rPr lang="en-US" sz="2000"/>
              <a:t>Aha</a:t>
            </a:r>
          </a:p>
          <a:p>
            <a:r>
              <a:rPr lang="en-US" sz="2000"/>
              <a:t>StoriesOnBoard</a:t>
            </a:r>
          </a:p>
          <a:p>
            <a:r>
              <a:rPr lang="en-US" sz="2000"/>
              <a:t>Visual Trace Spec</a:t>
            </a:r>
          </a:p>
          <a:p>
            <a:endParaRPr lang="en-US" sz="2000"/>
          </a:p>
        </p:txBody>
      </p:sp>
      <p:sp>
        <p:nvSpPr>
          <p:cNvPr id="4" name="Date Placeholder 3">
            <a:extLst>
              <a:ext uri="{FF2B5EF4-FFF2-40B4-BE49-F238E27FC236}">
                <a16:creationId xmlns:a16="http://schemas.microsoft.com/office/drawing/2014/main" id="{CC248699-24D4-45AB-A9C8-E9FB176BD754}"/>
              </a:ext>
            </a:extLst>
          </p:cNvPr>
          <p:cNvSpPr>
            <a:spLocks noGrp="1"/>
          </p:cNvSpPr>
          <p:nvPr>
            <p:ph type="dt" sz="half" idx="10"/>
          </p:nvPr>
        </p:nvSpPr>
        <p:spPr/>
        <p:txBody>
          <a:bodyPr/>
          <a:lstStyle/>
          <a:p>
            <a:fld id="{6BB7E297-4219-472A-8B73-751D4CEB28A8}" type="datetime1">
              <a:rPr lang="en-US" smtClean="0"/>
              <a:t>7/14/2020</a:t>
            </a:fld>
            <a:endParaRPr lang="en-US"/>
          </a:p>
        </p:txBody>
      </p:sp>
      <p:sp>
        <p:nvSpPr>
          <p:cNvPr id="5" name="Footer Placeholder 4">
            <a:extLst>
              <a:ext uri="{FF2B5EF4-FFF2-40B4-BE49-F238E27FC236}">
                <a16:creationId xmlns:a16="http://schemas.microsoft.com/office/drawing/2014/main" id="{0854929B-3A60-4BDD-9DB3-A321A906836C}"/>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FF24C154-E79E-4BD1-82E8-5EC71E438AFE}"/>
              </a:ext>
            </a:extLst>
          </p:cNvPr>
          <p:cNvSpPr>
            <a:spLocks noGrp="1"/>
          </p:cNvSpPr>
          <p:nvPr>
            <p:ph type="sldNum" sz="quarter" idx="12"/>
          </p:nvPr>
        </p:nvSpPr>
        <p:spPr/>
        <p:txBody>
          <a:bodyPr/>
          <a:lstStyle/>
          <a:p>
            <a:fld id="{3212FFF8-523E-435A-ABE1-55E958D5DD6C}" type="slidenum">
              <a:rPr lang="en-US" smtClean="0"/>
              <a:t>14</a:t>
            </a:fld>
            <a:endParaRPr lang="en-US"/>
          </a:p>
        </p:txBody>
      </p:sp>
    </p:spTree>
    <p:extLst>
      <p:ext uri="{BB962C8B-B14F-4D97-AF65-F5344CB8AC3E}">
        <p14:creationId xmlns:p14="http://schemas.microsoft.com/office/powerpoint/2010/main" val="287948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B4EF3-160E-491A-93C0-A9DA6DC68DDF}"/>
              </a:ext>
            </a:extLst>
          </p:cNvPr>
          <p:cNvSpPr>
            <a:spLocks noGrp="1"/>
          </p:cNvSpPr>
          <p:nvPr>
            <p:ph type="title"/>
          </p:nvPr>
        </p:nvSpPr>
        <p:spPr>
          <a:xfrm>
            <a:off x="645065" y="1463040"/>
            <a:ext cx="3796306" cy="2690949"/>
          </a:xfrm>
        </p:spPr>
        <p:txBody>
          <a:bodyPr anchor="t">
            <a:normAutofit/>
          </a:bodyPr>
          <a:lstStyle/>
          <a:p>
            <a:r>
              <a:rPr lang="en-US" b="1"/>
              <a:t>Advantage of Requirement Traceability Matrix</a:t>
            </a:r>
            <a:endParaRPr lang="en-US" dirty="0"/>
          </a:p>
        </p:txBody>
      </p:sp>
      <p:grpSp>
        <p:nvGrpSpPr>
          <p:cNvPr id="25"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7"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13A84D-C1B0-48A3-ABC7-100D10210898}"/>
              </a:ext>
            </a:extLst>
          </p:cNvPr>
          <p:cNvSpPr>
            <a:spLocks noGrp="1"/>
          </p:cNvSpPr>
          <p:nvPr>
            <p:ph idx="1"/>
          </p:nvPr>
        </p:nvSpPr>
        <p:spPr>
          <a:xfrm>
            <a:off x="5656218" y="1463039"/>
            <a:ext cx="5542387" cy="4300447"/>
          </a:xfrm>
        </p:spPr>
        <p:txBody>
          <a:bodyPr anchor="t">
            <a:normAutofit/>
          </a:bodyPr>
          <a:lstStyle/>
          <a:p>
            <a:r>
              <a:rPr lang="en-US" sz="2200"/>
              <a:t>It confirms 100% test coverage</a:t>
            </a:r>
          </a:p>
          <a:p>
            <a:r>
              <a:rPr lang="en-US" sz="2200"/>
              <a:t>It highlights any requirements missing or document inconsistencies</a:t>
            </a:r>
          </a:p>
          <a:p>
            <a:r>
              <a:rPr lang="en-US" sz="2200"/>
              <a:t>It shows the overall defects or execution status with a focus on business requirements</a:t>
            </a:r>
          </a:p>
          <a:p>
            <a:r>
              <a:rPr lang="en-US" sz="2200"/>
              <a:t>It helps in analyzing or estimating the impact on the QA team's work with respect to revisiting or re-working on the test cases</a:t>
            </a:r>
          </a:p>
          <a:p>
            <a:endParaRPr lang="en-US" sz="2200"/>
          </a:p>
        </p:txBody>
      </p:sp>
      <p:sp>
        <p:nvSpPr>
          <p:cNvPr id="4" name="Date Placeholder 3">
            <a:extLst>
              <a:ext uri="{FF2B5EF4-FFF2-40B4-BE49-F238E27FC236}">
                <a16:creationId xmlns:a16="http://schemas.microsoft.com/office/drawing/2014/main" id="{066EF5FB-FB54-4780-96A9-8F8A9984E6A7}"/>
              </a:ext>
            </a:extLst>
          </p:cNvPr>
          <p:cNvSpPr>
            <a:spLocks noGrp="1"/>
          </p:cNvSpPr>
          <p:nvPr>
            <p:ph type="dt" sz="half" idx="10"/>
          </p:nvPr>
        </p:nvSpPr>
        <p:spPr/>
        <p:txBody>
          <a:bodyPr/>
          <a:lstStyle/>
          <a:p>
            <a:fld id="{32356D2E-ED5A-4D6A-8026-46571E2A3291}" type="datetime1">
              <a:rPr lang="en-US" smtClean="0"/>
              <a:t>7/14/2020</a:t>
            </a:fld>
            <a:endParaRPr lang="en-US"/>
          </a:p>
        </p:txBody>
      </p:sp>
      <p:sp>
        <p:nvSpPr>
          <p:cNvPr id="5" name="Footer Placeholder 4">
            <a:extLst>
              <a:ext uri="{FF2B5EF4-FFF2-40B4-BE49-F238E27FC236}">
                <a16:creationId xmlns:a16="http://schemas.microsoft.com/office/drawing/2014/main" id="{40261A21-D5E5-4CF2-A743-954158C69A94}"/>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F00706CF-8BFA-4926-A46E-EEA4BEBAC468}"/>
              </a:ext>
            </a:extLst>
          </p:cNvPr>
          <p:cNvSpPr>
            <a:spLocks noGrp="1"/>
          </p:cNvSpPr>
          <p:nvPr>
            <p:ph type="sldNum" sz="quarter" idx="12"/>
          </p:nvPr>
        </p:nvSpPr>
        <p:spPr/>
        <p:txBody>
          <a:bodyPr/>
          <a:lstStyle/>
          <a:p>
            <a:fld id="{3212FFF8-523E-435A-ABE1-55E958D5DD6C}" type="slidenum">
              <a:rPr lang="en-US" smtClean="0"/>
              <a:t>15</a:t>
            </a:fld>
            <a:endParaRPr lang="en-US"/>
          </a:p>
        </p:txBody>
      </p:sp>
    </p:spTree>
    <p:extLst>
      <p:ext uri="{BB962C8B-B14F-4D97-AF65-F5344CB8AC3E}">
        <p14:creationId xmlns:p14="http://schemas.microsoft.com/office/powerpoint/2010/main" val="231914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A90AD-9382-4B6A-8CC3-560679361492}"/>
              </a:ext>
            </a:extLst>
          </p:cNvPr>
          <p:cNvSpPr>
            <a:spLocks noGrp="1"/>
          </p:cNvSpPr>
          <p:nvPr>
            <p:ph type="title"/>
          </p:nvPr>
        </p:nvSpPr>
        <p:spPr>
          <a:xfrm>
            <a:off x="1043631" y="809898"/>
            <a:ext cx="9942716" cy="1554480"/>
          </a:xfrm>
        </p:spPr>
        <p:txBody>
          <a:bodyPr anchor="ctr">
            <a:normAutofit/>
          </a:bodyPr>
          <a:lstStyle/>
          <a:p>
            <a:r>
              <a:rPr lang="en-US" sz="4800" b="1"/>
              <a:t>What is Software Testing Metric?</a:t>
            </a:r>
            <a:endParaRPr lang="en-US" sz="4800"/>
          </a:p>
        </p:txBody>
      </p:sp>
      <p:sp>
        <p:nvSpPr>
          <p:cNvPr id="3" name="Content Placeholder 2">
            <a:extLst>
              <a:ext uri="{FF2B5EF4-FFF2-40B4-BE49-F238E27FC236}">
                <a16:creationId xmlns:a16="http://schemas.microsoft.com/office/drawing/2014/main" id="{08EC4922-1DF0-4EC9-8F3B-952806274C01}"/>
              </a:ext>
            </a:extLst>
          </p:cNvPr>
          <p:cNvSpPr>
            <a:spLocks noGrp="1"/>
          </p:cNvSpPr>
          <p:nvPr>
            <p:ph idx="1"/>
          </p:nvPr>
        </p:nvSpPr>
        <p:spPr>
          <a:xfrm>
            <a:off x="1045028" y="3017522"/>
            <a:ext cx="9941319" cy="3124658"/>
          </a:xfrm>
        </p:spPr>
        <p:txBody>
          <a:bodyPr anchor="ctr">
            <a:normAutofit/>
          </a:bodyPr>
          <a:lstStyle/>
          <a:p>
            <a:r>
              <a:rPr lang="en-US" sz="2400"/>
              <a:t>Define:</a:t>
            </a:r>
          </a:p>
          <a:p>
            <a:r>
              <a:rPr lang="en-US" sz="2400"/>
              <a:t>Software Testing Metric is be defined as a quantitative measure that helps to estimate the progress, quality, and health of a software testing effort. A </a:t>
            </a:r>
            <a:r>
              <a:rPr lang="en-US" sz="2400" b="1"/>
              <a:t>Metric</a:t>
            </a:r>
            <a:r>
              <a:rPr lang="en-US" sz="2400"/>
              <a:t> defines in quantitative terms the degree to which a </a:t>
            </a:r>
            <a:r>
              <a:rPr lang="en-US" sz="2400" b="1"/>
              <a:t>system, system component, or process</a:t>
            </a:r>
            <a:r>
              <a:rPr lang="en-US" sz="2400"/>
              <a:t> possesses a given attribute.</a:t>
            </a:r>
          </a:p>
          <a:p>
            <a:r>
              <a:rPr lang="en-US" sz="2400"/>
              <a:t>Software testing metrics or software test measurement is the quantitative indication of extent, capacity, dimension, amount or size of some attribute of a process or product.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A5FC803-1625-4CB5-B72E-CC2CDACEA914}"/>
              </a:ext>
            </a:extLst>
          </p:cNvPr>
          <p:cNvSpPr>
            <a:spLocks noGrp="1"/>
          </p:cNvSpPr>
          <p:nvPr>
            <p:ph type="dt" sz="half" idx="10"/>
          </p:nvPr>
        </p:nvSpPr>
        <p:spPr/>
        <p:txBody>
          <a:bodyPr/>
          <a:lstStyle/>
          <a:p>
            <a:fld id="{2F7448D7-CCA4-4348-9C3E-667B9D5F6E32}" type="datetime1">
              <a:rPr lang="en-US" smtClean="0"/>
              <a:t>7/14/2020</a:t>
            </a:fld>
            <a:endParaRPr lang="en-US"/>
          </a:p>
        </p:txBody>
      </p:sp>
      <p:sp>
        <p:nvSpPr>
          <p:cNvPr id="5" name="Footer Placeholder 4">
            <a:extLst>
              <a:ext uri="{FF2B5EF4-FFF2-40B4-BE49-F238E27FC236}">
                <a16:creationId xmlns:a16="http://schemas.microsoft.com/office/drawing/2014/main" id="{43DB55BA-5B68-45F6-B8FB-199FFEB9B69C}"/>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76626AE2-D786-4A52-A96A-CF3076105EFE}"/>
              </a:ext>
            </a:extLst>
          </p:cNvPr>
          <p:cNvSpPr>
            <a:spLocks noGrp="1"/>
          </p:cNvSpPr>
          <p:nvPr>
            <p:ph type="sldNum" sz="quarter" idx="12"/>
          </p:nvPr>
        </p:nvSpPr>
        <p:spPr/>
        <p:txBody>
          <a:bodyPr/>
          <a:lstStyle/>
          <a:p>
            <a:fld id="{3212FFF8-523E-435A-ABE1-55E958D5DD6C}" type="slidenum">
              <a:rPr lang="en-US" smtClean="0"/>
              <a:t>16</a:t>
            </a:fld>
            <a:endParaRPr lang="en-US"/>
          </a:p>
        </p:txBody>
      </p:sp>
    </p:spTree>
    <p:extLst>
      <p:ext uri="{BB962C8B-B14F-4D97-AF65-F5344CB8AC3E}">
        <p14:creationId xmlns:p14="http://schemas.microsoft.com/office/powerpoint/2010/main" val="74792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EC5BF-521C-44B1-86F0-4EE4DBCFDD12}"/>
              </a:ext>
            </a:extLst>
          </p:cNvPr>
          <p:cNvSpPr>
            <a:spLocks noGrp="1"/>
          </p:cNvSpPr>
          <p:nvPr>
            <p:ph type="title"/>
          </p:nvPr>
        </p:nvSpPr>
        <p:spPr>
          <a:xfrm>
            <a:off x="645065" y="1165014"/>
            <a:ext cx="3796306" cy="4666206"/>
          </a:xfrm>
        </p:spPr>
        <p:txBody>
          <a:bodyPr anchor="ctr">
            <a:normAutofit/>
          </a:bodyPr>
          <a:lstStyle/>
          <a:p>
            <a:r>
              <a:rPr lang="en-US" sz="4800" b="1"/>
              <a:t>Why Test Metrics are Important?</a:t>
            </a:r>
            <a:endParaRPr lang="en-US" sz="4800"/>
          </a:p>
        </p:txBody>
      </p:sp>
      <p:grpSp>
        <p:nvGrpSpPr>
          <p:cNvPr id="19" name="Group 9">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1" name="Rectangle 10">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7B81FA-2FDC-4CFC-809D-A51C774B9149}"/>
              </a:ext>
            </a:extLst>
          </p:cNvPr>
          <p:cNvSpPr>
            <a:spLocks noGrp="1"/>
          </p:cNvSpPr>
          <p:nvPr>
            <p:ph idx="1"/>
          </p:nvPr>
        </p:nvSpPr>
        <p:spPr>
          <a:xfrm>
            <a:off x="5577840" y="1165014"/>
            <a:ext cx="5625253" cy="4666206"/>
          </a:xfrm>
        </p:spPr>
        <p:txBody>
          <a:bodyPr anchor="ctr">
            <a:normAutofit/>
          </a:bodyPr>
          <a:lstStyle/>
          <a:p>
            <a:r>
              <a:rPr lang="en-US" sz="2000"/>
              <a:t>"We cannot improve what we cannot measure" and Test Metrics helps us to do exactly the same</a:t>
            </a:r>
          </a:p>
          <a:p>
            <a:r>
              <a:rPr lang="en-US" sz="2000"/>
              <a:t>Take decision for next phase of activities</a:t>
            </a:r>
          </a:p>
          <a:p>
            <a:r>
              <a:rPr lang="en-US" sz="2000"/>
              <a:t>Evidence of the claim or prediction</a:t>
            </a:r>
          </a:p>
          <a:p>
            <a:r>
              <a:rPr lang="en-US" sz="2000"/>
              <a:t>Understand the type of improvement required</a:t>
            </a:r>
          </a:p>
          <a:p>
            <a:r>
              <a:rPr lang="en-US" sz="2000"/>
              <a:t>Take decision or process or technology change</a:t>
            </a:r>
          </a:p>
          <a:p>
            <a:endParaRPr lang="en-US" sz="2000"/>
          </a:p>
        </p:txBody>
      </p:sp>
      <p:sp>
        <p:nvSpPr>
          <p:cNvPr id="4" name="Date Placeholder 3">
            <a:extLst>
              <a:ext uri="{FF2B5EF4-FFF2-40B4-BE49-F238E27FC236}">
                <a16:creationId xmlns:a16="http://schemas.microsoft.com/office/drawing/2014/main" id="{534FA0D5-585D-42F1-AFD4-4D1855715AD3}"/>
              </a:ext>
            </a:extLst>
          </p:cNvPr>
          <p:cNvSpPr>
            <a:spLocks noGrp="1"/>
          </p:cNvSpPr>
          <p:nvPr>
            <p:ph type="dt" sz="half" idx="10"/>
          </p:nvPr>
        </p:nvSpPr>
        <p:spPr/>
        <p:txBody>
          <a:bodyPr/>
          <a:lstStyle/>
          <a:p>
            <a:fld id="{192B0D50-BF04-4790-B01B-BACBA0D3D299}" type="datetime1">
              <a:rPr lang="en-US" smtClean="0"/>
              <a:t>7/14/2020</a:t>
            </a:fld>
            <a:endParaRPr lang="en-US"/>
          </a:p>
        </p:txBody>
      </p:sp>
      <p:sp>
        <p:nvSpPr>
          <p:cNvPr id="5" name="Footer Placeholder 4">
            <a:extLst>
              <a:ext uri="{FF2B5EF4-FFF2-40B4-BE49-F238E27FC236}">
                <a16:creationId xmlns:a16="http://schemas.microsoft.com/office/drawing/2014/main" id="{265471CA-1836-4F5E-ACA4-F59B073161F0}"/>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B1ECE5FB-C1AB-418D-9EEA-E59D22F9B73A}"/>
              </a:ext>
            </a:extLst>
          </p:cNvPr>
          <p:cNvSpPr>
            <a:spLocks noGrp="1"/>
          </p:cNvSpPr>
          <p:nvPr>
            <p:ph type="sldNum" sz="quarter" idx="12"/>
          </p:nvPr>
        </p:nvSpPr>
        <p:spPr/>
        <p:txBody>
          <a:bodyPr/>
          <a:lstStyle/>
          <a:p>
            <a:fld id="{3212FFF8-523E-435A-ABE1-55E958D5DD6C}" type="slidenum">
              <a:rPr lang="en-US" smtClean="0"/>
              <a:t>17</a:t>
            </a:fld>
            <a:endParaRPr lang="en-US"/>
          </a:p>
        </p:txBody>
      </p:sp>
    </p:spTree>
    <p:extLst>
      <p:ext uri="{BB962C8B-B14F-4D97-AF65-F5344CB8AC3E}">
        <p14:creationId xmlns:p14="http://schemas.microsoft.com/office/powerpoint/2010/main" val="16175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85095D-94E4-4007-A4DC-83738C01EB3F}"/>
              </a:ext>
            </a:extLst>
          </p:cNvPr>
          <p:cNvSpPr>
            <a:spLocks noGrp="1"/>
          </p:cNvSpPr>
          <p:nvPr>
            <p:ph type="title"/>
          </p:nvPr>
        </p:nvSpPr>
        <p:spPr>
          <a:xfrm>
            <a:off x="8384458" y="996950"/>
            <a:ext cx="2969342" cy="5028490"/>
          </a:xfrm>
        </p:spPr>
        <p:txBody>
          <a:bodyPr anchor="ctr">
            <a:normAutofit/>
          </a:bodyPr>
          <a:lstStyle/>
          <a:p>
            <a:r>
              <a:rPr lang="en-US" b="1">
                <a:solidFill>
                  <a:srgbClr val="FFFFFF"/>
                </a:solidFill>
              </a:rPr>
              <a:t>Types of Test Metrics</a:t>
            </a:r>
            <a:endParaRPr lang="en-US">
              <a:solidFill>
                <a:srgbClr val="FFFFFF"/>
              </a:solidFill>
            </a:endParaRPr>
          </a:p>
        </p:txBody>
      </p:sp>
      <p:pic>
        <p:nvPicPr>
          <p:cNvPr id="5" name="Picture 4" descr="A close up of a logo&#10;&#10;Description automatically generated">
            <a:extLst>
              <a:ext uri="{FF2B5EF4-FFF2-40B4-BE49-F238E27FC236}">
                <a16:creationId xmlns:a16="http://schemas.microsoft.com/office/drawing/2014/main" id="{82104B71-390C-4295-ACDF-20942118E0A5}"/>
              </a:ext>
            </a:extLst>
          </p:cNvPr>
          <p:cNvPicPr>
            <a:picLocks noChangeAspect="1"/>
          </p:cNvPicPr>
          <p:nvPr/>
        </p:nvPicPr>
        <p:blipFill>
          <a:blip r:embed="rId2"/>
          <a:stretch>
            <a:fillRect/>
          </a:stretch>
        </p:blipFill>
        <p:spPr>
          <a:xfrm>
            <a:off x="1482137" y="804334"/>
            <a:ext cx="5384719" cy="2786592"/>
          </a:xfrm>
          <a:prstGeom prst="rect">
            <a:avLst/>
          </a:prstGeom>
        </p:spPr>
      </p:pic>
      <p:sp>
        <p:nvSpPr>
          <p:cNvPr id="3" name="Content Placeholder 2">
            <a:extLst>
              <a:ext uri="{FF2B5EF4-FFF2-40B4-BE49-F238E27FC236}">
                <a16:creationId xmlns:a16="http://schemas.microsoft.com/office/drawing/2014/main" id="{AF45A6AB-333C-428C-9636-5EE61949F91E}"/>
              </a:ext>
            </a:extLst>
          </p:cNvPr>
          <p:cNvSpPr>
            <a:spLocks noGrp="1"/>
          </p:cNvSpPr>
          <p:nvPr>
            <p:ph idx="1"/>
          </p:nvPr>
        </p:nvSpPr>
        <p:spPr>
          <a:xfrm>
            <a:off x="814339" y="3905965"/>
            <a:ext cx="6730320" cy="2308567"/>
          </a:xfrm>
        </p:spPr>
        <p:txBody>
          <a:bodyPr>
            <a:normAutofit/>
          </a:bodyPr>
          <a:lstStyle/>
          <a:p>
            <a:r>
              <a:rPr lang="en-US" sz="2000" b="1"/>
              <a:t>Process Metrics:</a:t>
            </a:r>
            <a:r>
              <a:rPr lang="en-US" sz="2000"/>
              <a:t> It can be used to improve the process efficiency of the SDLC ( Software Development Life Cycle)</a:t>
            </a:r>
          </a:p>
          <a:p>
            <a:r>
              <a:rPr lang="en-US" sz="2000" b="1"/>
              <a:t>Product Metrics:</a:t>
            </a:r>
            <a:r>
              <a:rPr lang="en-US" sz="2000"/>
              <a:t> It deals with the quality of the software product</a:t>
            </a:r>
          </a:p>
          <a:p>
            <a:r>
              <a:rPr lang="en-US" sz="2000" b="1"/>
              <a:t>Project Metrics:</a:t>
            </a:r>
            <a:r>
              <a:rPr lang="en-US" sz="2000"/>
              <a:t> It can be used to measure the efficiency of a project team or any testing tools being used by the team members</a:t>
            </a:r>
          </a:p>
          <a:p>
            <a:endParaRPr lang="en-US" sz="2000"/>
          </a:p>
        </p:txBody>
      </p:sp>
      <p:sp>
        <p:nvSpPr>
          <p:cNvPr id="4" name="Date Placeholder 3">
            <a:extLst>
              <a:ext uri="{FF2B5EF4-FFF2-40B4-BE49-F238E27FC236}">
                <a16:creationId xmlns:a16="http://schemas.microsoft.com/office/drawing/2014/main" id="{781FFBA8-8381-443C-B44F-8EF1E5E211FB}"/>
              </a:ext>
            </a:extLst>
          </p:cNvPr>
          <p:cNvSpPr>
            <a:spLocks noGrp="1"/>
          </p:cNvSpPr>
          <p:nvPr>
            <p:ph type="dt" sz="half" idx="10"/>
          </p:nvPr>
        </p:nvSpPr>
        <p:spPr/>
        <p:txBody>
          <a:bodyPr/>
          <a:lstStyle/>
          <a:p>
            <a:fld id="{F9D8884E-148C-4C44-9F81-FD85585DB0DD}" type="datetime1">
              <a:rPr lang="en-US" smtClean="0"/>
              <a:t>7/14/2020</a:t>
            </a:fld>
            <a:endParaRPr lang="en-US"/>
          </a:p>
        </p:txBody>
      </p:sp>
      <p:sp>
        <p:nvSpPr>
          <p:cNvPr id="6" name="Footer Placeholder 5">
            <a:extLst>
              <a:ext uri="{FF2B5EF4-FFF2-40B4-BE49-F238E27FC236}">
                <a16:creationId xmlns:a16="http://schemas.microsoft.com/office/drawing/2014/main" id="{34096AB4-5F34-4100-9D0C-6A798D918E26}"/>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A0DD64E1-0017-463C-95B2-CF9BA63263A2}"/>
              </a:ext>
            </a:extLst>
          </p:cNvPr>
          <p:cNvSpPr>
            <a:spLocks noGrp="1"/>
          </p:cNvSpPr>
          <p:nvPr>
            <p:ph type="sldNum" sz="quarter" idx="12"/>
          </p:nvPr>
        </p:nvSpPr>
        <p:spPr/>
        <p:txBody>
          <a:bodyPr/>
          <a:lstStyle/>
          <a:p>
            <a:fld id="{3212FFF8-523E-435A-ABE1-55E958D5DD6C}" type="slidenum">
              <a:rPr lang="en-US" smtClean="0"/>
              <a:t>18</a:t>
            </a:fld>
            <a:endParaRPr lang="en-US"/>
          </a:p>
        </p:txBody>
      </p:sp>
    </p:spTree>
    <p:extLst>
      <p:ext uri="{BB962C8B-B14F-4D97-AF65-F5344CB8AC3E}">
        <p14:creationId xmlns:p14="http://schemas.microsoft.com/office/powerpoint/2010/main" val="10555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1C0-51FA-4885-A773-05AC858F7428}"/>
              </a:ext>
            </a:extLst>
          </p:cNvPr>
          <p:cNvSpPr>
            <a:spLocks noGrp="1"/>
          </p:cNvSpPr>
          <p:nvPr>
            <p:ph type="title"/>
          </p:nvPr>
        </p:nvSpPr>
        <p:spPr>
          <a:xfrm>
            <a:off x="645065" y="1463040"/>
            <a:ext cx="3796306" cy="2690949"/>
          </a:xfrm>
        </p:spPr>
        <p:txBody>
          <a:bodyPr anchor="t">
            <a:normAutofit/>
          </a:bodyPr>
          <a:lstStyle/>
          <a:p>
            <a:r>
              <a:rPr lang="en-US" sz="4800" b="1"/>
              <a:t>Example of Test Metric</a:t>
            </a: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19D287-CC6C-43D5-B457-F09D7497D8B4}"/>
              </a:ext>
            </a:extLst>
          </p:cNvPr>
          <p:cNvSpPr>
            <a:spLocks noGrp="1"/>
          </p:cNvSpPr>
          <p:nvPr>
            <p:ph idx="1"/>
          </p:nvPr>
        </p:nvSpPr>
        <p:spPr>
          <a:xfrm>
            <a:off x="5656218" y="1463039"/>
            <a:ext cx="5542387" cy="4300447"/>
          </a:xfrm>
        </p:spPr>
        <p:txBody>
          <a:bodyPr anchor="t">
            <a:normAutofit/>
          </a:bodyPr>
          <a:lstStyle/>
          <a:p>
            <a:r>
              <a:rPr lang="en-US" sz="2200"/>
              <a:t>To understand how to calculate the test metrics, we will see an example of a percentage test case executed.</a:t>
            </a:r>
          </a:p>
          <a:p>
            <a:endParaRPr lang="en-US" sz="2200"/>
          </a:p>
          <a:p>
            <a:r>
              <a:rPr lang="en-US" sz="2200"/>
              <a:t>To obtain the execution status of the test cases in percentage, we use the formula.</a:t>
            </a:r>
          </a:p>
          <a:p>
            <a:endParaRPr lang="en-US" sz="2200"/>
          </a:p>
          <a:p>
            <a:r>
              <a:rPr lang="en-US" sz="2200"/>
              <a:t>Percentage test cases executed= (No of test cases executed/ Total no of test cases written) X 100</a:t>
            </a:r>
          </a:p>
        </p:txBody>
      </p:sp>
      <p:sp>
        <p:nvSpPr>
          <p:cNvPr id="4" name="Date Placeholder 3">
            <a:extLst>
              <a:ext uri="{FF2B5EF4-FFF2-40B4-BE49-F238E27FC236}">
                <a16:creationId xmlns:a16="http://schemas.microsoft.com/office/drawing/2014/main" id="{43F5CBEF-8692-49B2-A11A-29A474A91B84}"/>
              </a:ext>
            </a:extLst>
          </p:cNvPr>
          <p:cNvSpPr>
            <a:spLocks noGrp="1"/>
          </p:cNvSpPr>
          <p:nvPr>
            <p:ph type="dt" sz="half" idx="10"/>
          </p:nvPr>
        </p:nvSpPr>
        <p:spPr/>
        <p:txBody>
          <a:bodyPr/>
          <a:lstStyle/>
          <a:p>
            <a:fld id="{80F13863-A7F9-4CF9-94F5-2EA84ACBA498}" type="datetime1">
              <a:rPr lang="en-US" smtClean="0"/>
              <a:t>7/14/2020</a:t>
            </a:fld>
            <a:endParaRPr lang="en-US"/>
          </a:p>
        </p:txBody>
      </p:sp>
      <p:sp>
        <p:nvSpPr>
          <p:cNvPr id="5" name="Footer Placeholder 4">
            <a:extLst>
              <a:ext uri="{FF2B5EF4-FFF2-40B4-BE49-F238E27FC236}">
                <a16:creationId xmlns:a16="http://schemas.microsoft.com/office/drawing/2014/main" id="{3C5AF8D0-1AE3-4976-B383-C93D4C55C800}"/>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B7EF23A7-1A74-4596-AA50-22C2F6DAD3CC}"/>
              </a:ext>
            </a:extLst>
          </p:cNvPr>
          <p:cNvSpPr>
            <a:spLocks noGrp="1"/>
          </p:cNvSpPr>
          <p:nvPr>
            <p:ph type="sldNum" sz="quarter" idx="12"/>
          </p:nvPr>
        </p:nvSpPr>
        <p:spPr/>
        <p:txBody>
          <a:bodyPr/>
          <a:lstStyle/>
          <a:p>
            <a:fld id="{3212FFF8-523E-435A-ABE1-55E958D5DD6C}" type="slidenum">
              <a:rPr lang="en-US" smtClean="0"/>
              <a:t>19</a:t>
            </a:fld>
            <a:endParaRPr lang="en-US"/>
          </a:p>
        </p:txBody>
      </p:sp>
    </p:spTree>
    <p:extLst>
      <p:ext uri="{BB962C8B-B14F-4D97-AF65-F5344CB8AC3E}">
        <p14:creationId xmlns:p14="http://schemas.microsoft.com/office/powerpoint/2010/main" val="182190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F25663C-3847-4013-83B7-72369B38739F}"/>
              </a:ext>
            </a:extLst>
          </p:cNvPr>
          <p:cNvSpPr>
            <a:spLocks noGrp="1"/>
          </p:cNvSpPr>
          <p:nvPr>
            <p:ph type="title"/>
          </p:nvPr>
        </p:nvSpPr>
        <p:spPr>
          <a:xfrm>
            <a:off x="1179226" y="320231"/>
            <a:ext cx="9833548" cy="1325563"/>
          </a:xfrm>
        </p:spPr>
        <p:txBody>
          <a:bodyPr>
            <a:normAutofit/>
          </a:bodyPr>
          <a:lstStyle/>
          <a:p>
            <a:pPr algn="ctr"/>
            <a:r>
              <a:rPr lang="en-US" sz="4000" b="1" dirty="0">
                <a:solidFill>
                  <a:schemeClr val="tx2"/>
                </a:solidFill>
              </a:rPr>
              <a:t>What is Requirement Traceability Matrix (RTM)?</a:t>
            </a:r>
            <a:endParaRPr lang="en-US" sz="4000" dirty="0">
              <a:solidFill>
                <a:schemeClr val="tx2"/>
              </a:solidFill>
            </a:endParaRPr>
          </a:p>
        </p:txBody>
      </p:sp>
      <p:grpSp>
        <p:nvGrpSpPr>
          <p:cNvPr id="13" name="Group 12">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4" name="Freeform: Shape 13">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9FAEBAC9-0A5F-49D3-B085-D475E4C3CE48}"/>
              </a:ext>
            </a:extLst>
          </p:cNvPr>
          <p:cNvGraphicFramePr>
            <a:graphicFrameLocks noGrp="1"/>
          </p:cNvGraphicFramePr>
          <p:nvPr>
            <p:ph idx="1"/>
            <p:extLst>
              <p:ext uri="{D42A27DB-BD31-4B8C-83A1-F6EECF244321}">
                <p14:modId xmlns:p14="http://schemas.microsoft.com/office/powerpoint/2010/main" val="401089591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8241D3B-6143-4D8B-A142-1551CD0501D6}"/>
              </a:ext>
            </a:extLst>
          </p:cNvPr>
          <p:cNvSpPr>
            <a:spLocks noGrp="1"/>
          </p:cNvSpPr>
          <p:nvPr>
            <p:ph type="dt" sz="half" idx="10"/>
          </p:nvPr>
        </p:nvSpPr>
        <p:spPr/>
        <p:txBody>
          <a:bodyPr/>
          <a:lstStyle/>
          <a:p>
            <a:fld id="{6F75A2C4-CDAE-4944-8C00-402A929F8E43}" type="datetime1">
              <a:rPr lang="en-US" smtClean="0"/>
              <a:t>7/14/2020</a:t>
            </a:fld>
            <a:endParaRPr lang="en-US"/>
          </a:p>
        </p:txBody>
      </p:sp>
      <p:sp>
        <p:nvSpPr>
          <p:cNvPr id="4" name="Footer Placeholder 3">
            <a:extLst>
              <a:ext uri="{FF2B5EF4-FFF2-40B4-BE49-F238E27FC236}">
                <a16:creationId xmlns:a16="http://schemas.microsoft.com/office/drawing/2014/main" id="{F10EBE5D-3645-459C-B9F6-6E6912158CF2}"/>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897299A7-8A68-446E-AFB8-20A31C33F0AE}"/>
              </a:ext>
            </a:extLst>
          </p:cNvPr>
          <p:cNvSpPr>
            <a:spLocks noGrp="1"/>
          </p:cNvSpPr>
          <p:nvPr>
            <p:ph type="sldNum" sz="quarter" idx="12"/>
          </p:nvPr>
        </p:nvSpPr>
        <p:spPr/>
        <p:txBody>
          <a:bodyPr/>
          <a:lstStyle/>
          <a:p>
            <a:fld id="{3212FFF8-523E-435A-ABE1-55E958D5DD6C}" type="slidenum">
              <a:rPr lang="en-US" smtClean="0"/>
              <a:t>2</a:t>
            </a:fld>
            <a:endParaRPr lang="en-US"/>
          </a:p>
        </p:txBody>
      </p:sp>
    </p:spTree>
    <p:extLst>
      <p:ext uri="{BB962C8B-B14F-4D97-AF65-F5344CB8AC3E}">
        <p14:creationId xmlns:p14="http://schemas.microsoft.com/office/powerpoint/2010/main" val="141505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ACF0FAC-766F-4037-8608-470249137CDC}"/>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What is the need for Traceability?</a:t>
            </a:r>
            <a:endParaRPr lang="en-US" sz="4000">
              <a:solidFill>
                <a:srgbClr val="FFFFFF"/>
              </a:solidFill>
            </a:endParaRPr>
          </a:p>
        </p:txBody>
      </p:sp>
      <p:graphicFrame>
        <p:nvGraphicFramePr>
          <p:cNvPr id="32" name="Content Placeholder 2">
            <a:extLst>
              <a:ext uri="{FF2B5EF4-FFF2-40B4-BE49-F238E27FC236}">
                <a16:creationId xmlns:a16="http://schemas.microsoft.com/office/drawing/2014/main" id="{5CB6B12C-9BB3-41A6-954E-984DECEF68FC}"/>
              </a:ext>
            </a:extLst>
          </p:cNvPr>
          <p:cNvGraphicFramePr>
            <a:graphicFrameLocks noGrp="1"/>
          </p:cNvGraphicFramePr>
          <p:nvPr>
            <p:ph idx="1"/>
            <p:extLst>
              <p:ext uri="{D42A27DB-BD31-4B8C-83A1-F6EECF244321}">
                <p14:modId xmlns:p14="http://schemas.microsoft.com/office/powerpoint/2010/main" val="195633753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7A7DABA-C9F6-476C-B154-4C15E056CC90}"/>
              </a:ext>
            </a:extLst>
          </p:cNvPr>
          <p:cNvSpPr>
            <a:spLocks noGrp="1"/>
          </p:cNvSpPr>
          <p:nvPr>
            <p:ph type="dt" sz="half" idx="10"/>
          </p:nvPr>
        </p:nvSpPr>
        <p:spPr/>
        <p:txBody>
          <a:bodyPr/>
          <a:lstStyle/>
          <a:p>
            <a:fld id="{A027FCE4-4BE7-4530-B06B-1912BB8AF96A}" type="datetime1">
              <a:rPr lang="en-US" smtClean="0"/>
              <a:t>7/14/2020</a:t>
            </a:fld>
            <a:endParaRPr lang="en-US"/>
          </a:p>
        </p:txBody>
      </p:sp>
      <p:sp>
        <p:nvSpPr>
          <p:cNvPr id="4" name="Footer Placeholder 3">
            <a:extLst>
              <a:ext uri="{FF2B5EF4-FFF2-40B4-BE49-F238E27FC236}">
                <a16:creationId xmlns:a16="http://schemas.microsoft.com/office/drawing/2014/main" id="{679F3F30-7AA2-4209-B9F1-27AF781D5EF1}"/>
              </a:ext>
            </a:extLst>
          </p:cNvPr>
          <p:cNvSpPr>
            <a:spLocks noGrp="1"/>
          </p:cNvSpPr>
          <p:nvPr>
            <p:ph type="ftr" sz="quarter" idx="11"/>
          </p:nvPr>
        </p:nvSpPr>
        <p:spPr/>
        <p:txBody>
          <a:bodyPr/>
          <a:lstStyle/>
          <a:p>
            <a:r>
              <a:rPr lang="en-US"/>
              <a:t>Requirement Traceability Matrix</a:t>
            </a:r>
          </a:p>
        </p:txBody>
      </p:sp>
      <p:sp>
        <p:nvSpPr>
          <p:cNvPr id="5" name="Slide Number Placeholder 4">
            <a:extLst>
              <a:ext uri="{FF2B5EF4-FFF2-40B4-BE49-F238E27FC236}">
                <a16:creationId xmlns:a16="http://schemas.microsoft.com/office/drawing/2014/main" id="{DA0FC6DC-76C1-44F2-AAFE-D5D061A6D947}"/>
              </a:ext>
            </a:extLst>
          </p:cNvPr>
          <p:cNvSpPr>
            <a:spLocks noGrp="1"/>
          </p:cNvSpPr>
          <p:nvPr>
            <p:ph type="sldNum" sz="quarter" idx="12"/>
          </p:nvPr>
        </p:nvSpPr>
        <p:spPr/>
        <p:txBody>
          <a:bodyPr/>
          <a:lstStyle/>
          <a:p>
            <a:fld id="{3212FFF8-523E-435A-ABE1-55E958D5DD6C}" type="slidenum">
              <a:rPr lang="en-US" smtClean="0"/>
              <a:t>3</a:t>
            </a:fld>
            <a:endParaRPr lang="en-US"/>
          </a:p>
        </p:txBody>
      </p:sp>
    </p:spTree>
    <p:extLst>
      <p:ext uri="{BB962C8B-B14F-4D97-AF65-F5344CB8AC3E}">
        <p14:creationId xmlns:p14="http://schemas.microsoft.com/office/powerpoint/2010/main" val="26681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A1A50-7321-4A44-813D-5EFBEE081A0E}"/>
              </a:ext>
            </a:extLst>
          </p:cNvPr>
          <p:cNvSpPr>
            <a:spLocks noGrp="1"/>
          </p:cNvSpPr>
          <p:nvPr>
            <p:ph type="title"/>
          </p:nvPr>
        </p:nvSpPr>
        <p:spPr>
          <a:xfrm>
            <a:off x="1179576" y="1163848"/>
            <a:ext cx="9829800" cy="1325880"/>
          </a:xfrm>
        </p:spPr>
        <p:txBody>
          <a:bodyPr anchor="b">
            <a:normAutofit/>
          </a:bodyPr>
          <a:lstStyle/>
          <a:p>
            <a:pPr algn="ctr"/>
            <a:r>
              <a:rPr lang="en-US" sz="3600" b="1">
                <a:solidFill>
                  <a:schemeClr val="tx2"/>
                </a:solidFill>
              </a:rPr>
              <a:t>Types of Traceability - Forward Traceability</a:t>
            </a:r>
            <a:endParaRPr lang="en-US" sz="3600">
              <a:solidFill>
                <a:schemeClr val="tx2"/>
              </a:solidFill>
            </a:endParaRPr>
          </a:p>
        </p:txBody>
      </p:sp>
      <p:grpSp>
        <p:nvGrpSpPr>
          <p:cNvPr id="14"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5"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ootprints">
            <a:extLst>
              <a:ext uri="{FF2B5EF4-FFF2-40B4-BE49-F238E27FC236}">
                <a16:creationId xmlns:a16="http://schemas.microsoft.com/office/drawing/2014/main" id="{6F02815D-EC6F-411F-9BCF-82763D213C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DFF10ABB-6BB0-494A-AAE2-2E29D2FB11FA}"/>
              </a:ext>
            </a:extLst>
          </p:cNvPr>
          <p:cNvSpPr>
            <a:spLocks noGrp="1"/>
          </p:cNvSpPr>
          <p:nvPr>
            <p:ph idx="1"/>
          </p:nvPr>
        </p:nvSpPr>
        <p:spPr>
          <a:xfrm>
            <a:off x="6354871" y="2827419"/>
            <a:ext cx="5029200" cy="3227626"/>
          </a:xfrm>
        </p:spPr>
        <p:txBody>
          <a:bodyPr anchor="ctr">
            <a:normAutofit/>
          </a:bodyPr>
          <a:lstStyle/>
          <a:p>
            <a:r>
              <a:rPr lang="en-US" sz="1800" b="1">
                <a:solidFill>
                  <a:schemeClr val="tx2"/>
                </a:solidFill>
              </a:rPr>
              <a:t>Forward Traceability: </a:t>
            </a:r>
            <a:r>
              <a:rPr lang="en-US" sz="1800">
                <a:solidFill>
                  <a:schemeClr val="tx2"/>
                </a:solidFill>
              </a:rPr>
              <a:t>In forward traceability, we map requirements to the test cases, ensuring that efforts are progressing in the desired direction. The ultimate result is to make sure that each given requirement has been tested thoroughly.</a:t>
            </a:r>
            <a:endParaRPr lang="en-US" sz="1800" b="1">
              <a:solidFill>
                <a:schemeClr val="tx2"/>
              </a:solidFill>
            </a:endParaRPr>
          </a:p>
          <a:p>
            <a:endParaRPr lang="en-US" sz="1800" b="1">
              <a:solidFill>
                <a:schemeClr val="tx2"/>
              </a:solidFill>
            </a:endParaRPr>
          </a:p>
          <a:p>
            <a:endParaRPr lang="en-US" sz="1800">
              <a:solidFill>
                <a:schemeClr val="tx2"/>
              </a:solidFill>
            </a:endParaRPr>
          </a:p>
        </p:txBody>
      </p:sp>
      <p:grpSp>
        <p:nvGrpSpPr>
          <p:cNvPr id="20"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1"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715AC5F1-65AD-4F09-8CA7-1D06D303E6C2}"/>
              </a:ext>
            </a:extLst>
          </p:cNvPr>
          <p:cNvSpPr>
            <a:spLocks noGrp="1"/>
          </p:cNvSpPr>
          <p:nvPr>
            <p:ph type="dt" sz="half" idx="10"/>
          </p:nvPr>
        </p:nvSpPr>
        <p:spPr/>
        <p:txBody>
          <a:bodyPr/>
          <a:lstStyle/>
          <a:p>
            <a:fld id="{C281CA4D-1AF9-477D-8E0C-F1F5BE54C51A}" type="datetime1">
              <a:rPr lang="en-US" smtClean="0"/>
              <a:t>7/14/2020</a:t>
            </a:fld>
            <a:endParaRPr lang="en-US"/>
          </a:p>
        </p:txBody>
      </p:sp>
      <p:sp>
        <p:nvSpPr>
          <p:cNvPr id="5" name="Footer Placeholder 4">
            <a:extLst>
              <a:ext uri="{FF2B5EF4-FFF2-40B4-BE49-F238E27FC236}">
                <a16:creationId xmlns:a16="http://schemas.microsoft.com/office/drawing/2014/main" id="{DB87E9B2-0379-4BFB-B581-15F27622782D}"/>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FA54351F-DB50-4140-9E58-66C29A73D0FD}"/>
              </a:ext>
            </a:extLst>
          </p:cNvPr>
          <p:cNvSpPr>
            <a:spLocks noGrp="1"/>
          </p:cNvSpPr>
          <p:nvPr>
            <p:ph type="sldNum" sz="quarter" idx="12"/>
          </p:nvPr>
        </p:nvSpPr>
        <p:spPr/>
        <p:txBody>
          <a:bodyPr/>
          <a:lstStyle/>
          <a:p>
            <a:fld id="{3212FFF8-523E-435A-ABE1-55E958D5DD6C}" type="slidenum">
              <a:rPr lang="en-US" smtClean="0"/>
              <a:t>4</a:t>
            </a:fld>
            <a:endParaRPr lang="en-US"/>
          </a:p>
        </p:txBody>
      </p:sp>
    </p:spTree>
    <p:extLst>
      <p:ext uri="{BB962C8B-B14F-4D97-AF65-F5344CB8AC3E}">
        <p14:creationId xmlns:p14="http://schemas.microsoft.com/office/powerpoint/2010/main" val="341969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A1A50-7321-4A44-813D-5EFBEE081A0E}"/>
              </a:ext>
            </a:extLst>
          </p:cNvPr>
          <p:cNvSpPr>
            <a:spLocks noGrp="1"/>
          </p:cNvSpPr>
          <p:nvPr>
            <p:ph type="title"/>
          </p:nvPr>
        </p:nvSpPr>
        <p:spPr>
          <a:xfrm>
            <a:off x="1179576" y="1163848"/>
            <a:ext cx="9829800" cy="1325880"/>
          </a:xfrm>
        </p:spPr>
        <p:txBody>
          <a:bodyPr anchor="b">
            <a:normAutofit/>
          </a:bodyPr>
          <a:lstStyle/>
          <a:p>
            <a:pPr algn="ctr"/>
            <a:r>
              <a:rPr lang="en-US" sz="3600" b="1">
                <a:solidFill>
                  <a:schemeClr val="tx2"/>
                </a:solidFill>
              </a:rPr>
              <a:t>Types of Traceability - Backward Traceability</a:t>
            </a:r>
            <a:endParaRPr lang="en-US" sz="3600">
              <a:solidFill>
                <a:schemeClr val="tx2"/>
              </a:solidFill>
            </a:endParaRPr>
          </a:p>
        </p:txBody>
      </p:sp>
      <p:grpSp>
        <p:nvGrpSpPr>
          <p:cNvPr id="14"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5"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lowchart">
            <a:extLst>
              <a:ext uri="{FF2B5EF4-FFF2-40B4-BE49-F238E27FC236}">
                <a16:creationId xmlns:a16="http://schemas.microsoft.com/office/drawing/2014/main" id="{8132DD26-6C88-4BBF-B281-A8AB9FBEB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DFF10ABB-6BB0-494A-AAE2-2E29D2FB11FA}"/>
              </a:ext>
            </a:extLst>
          </p:cNvPr>
          <p:cNvSpPr>
            <a:spLocks noGrp="1"/>
          </p:cNvSpPr>
          <p:nvPr>
            <p:ph idx="1"/>
          </p:nvPr>
        </p:nvSpPr>
        <p:spPr>
          <a:xfrm>
            <a:off x="6354871" y="2827419"/>
            <a:ext cx="5029200" cy="3227626"/>
          </a:xfrm>
        </p:spPr>
        <p:txBody>
          <a:bodyPr anchor="ctr">
            <a:normAutofit/>
          </a:bodyPr>
          <a:lstStyle/>
          <a:p>
            <a:r>
              <a:rPr lang="en-US" sz="1800" b="1">
                <a:solidFill>
                  <a:schemeClr val="tx2"/>
                </a:solidFill>
              </a:rPr>
              <a:t>Backward Traceability: </a:t>
            </a:r>
            <a:r>
              <a:rPr lang="en-US" sz="1800">
                <a:solidFill>
                  <a:schemeClr val="tx2"/>
                </a:solidFill>
              </a:rPr>
              <a:t>In forward traceability, we map requirements to the test cases, ensuring that efforts are progressing in the desired direction. The ultimate result is to make sure that each given requirement has been tested thoroughly.</a:t>
            </a:r>
            <a:endParaRPr lang="en-US" sz="1800" b="1">
              <a:solidFill>
                <a:schemeClr val="tx2"/>
              </a:solidFill>
            </a:endParaRPr>
          </a:p>
          <a:p>
            <a:endParaRPr lang="en-US" sz="1800" b="1">
              <a:solidFill>
                <a:schemeClr val="tx2"/>
              </a:solidFill>
            </a:endParaRPr>
          </a:p>
          <a:p>
            <a:endParaRPr lang="en-US" sz="1800">
              <a:solidFill>
                <a:schemeClr val="tx2"/>
              </a:solidFill>
            </a:endParaRPr>
          </a:p>
        </p:txBody>
      </p:sp>
      <p:grpSp>
        <p:nvGrpSpPr>
          <p:cNvPr id="20"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1"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F5773B9A-8DA4-439A-B80D-5AF29FBB5BB2}"/>
              </a:ext>
            </a:extLst>
          </p:cNvPr>
          <p:cNvSpPr>
            <a:spLocks noGrp="1"/>
          </p:cNvSpPr>
          <p:nvPr>
            <p:ph type="dt" sz="half" idx="10"/>
          </p:nvPr>
        </p:nvSpPr>
        <p:spPr/>
        <p:txBody>
          <a:bodyPr/>
          <a:lstStyle/>
          <a:p>
            <a:fld id="{0689EE25-F6DA-492D-AB3C-DB073EB4D7CB}" type="datetime1">
              <a:rPr lang="en-US" smtClean="0"/>
              <a:t>7/14/2020</a:t>
            </a:fld>
            <a:endParaRPr lang="en-US"/>
          </a:p>
        </p:txBody>
      </p:sp>
      <p:sp>
        <p:nvSpPr>
          <p:cNvPr id="5" name="Footer Placeholder 4">
            <a:extLst>
              <a:ext uri="{FF2B5EF4-FFF2-40B4-BE49-F238E27FC236}">
                <a16:creationId xmlns:a16="http://schemas.microsoft.com/office/drawing/2014/main" id="{31FA3730-EEBB-4602-B1EC-AD25868654C5}"/>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417EA9BE-9828-432A-A155-614564C76373}"/>
              </a:ext>
            </a:extLst>
          </p:cNvPr>
          <p:cNvSpPr>
            <a:spLocks noGrp="1"/>
          </p:cNvSpPr>
          <p:nvPr>
            <p:ph type="sldNum" sz="quarter" idx="12"/>
          </p:nvPr>
        </p:nvSpPr>
        <p:spPr/>
        <p:txBody>
          <a:bodyPr/>
          <a:lstStyle/>
          <a:p>
            <a:fld id="{3212FFF8-523E-435A-ABE1-55E958D5DD6C}" type="slidenum">
              <a:rPr lang="en-US" smtClean="0"/>
              <a:t>5</a:t>
            </a:fld>
            <a:endParaRPr lang="en-US"/>
          </a:p>
        </p:txBody>
      </p:sp>
    </p:spTree>
    <p:extLst>
      <p:ext uri="{BB962C8B-B14F-4D97-AF65-F5344CB8AC3E}">
        <p14:creationId xmlns:p14="http://schemas.microsoft.com/office/powerpoint/2010/main" val="197578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BFB10-B29A-46B0-9099-16476064748A}"/>
              </a:ext>
            </a:extLst>
          </p:cNvPr>
          <p:cNvSpPr>
            <a:spLocks noGrp="1"/>
          </p:cNvSpPr>
          <p:nvPr>
            <p:ph type="title"/>
          </p:nvPr>
        </p:nvSpPr>
        <p:spPr>
          <a:xfrm>
            <a:off x="1282963" y="1238080"/>
            <a:ext cx="9849751" cy="1349671"/>
          </a:xfrm>
        </p:spPr>
        <p:txBody>
          <a:bodyPr anchor="b">
            <a:normAutofit/>
          </a:bodyPr>
          <a:lstStyle/>
          <a:p>
            <a:r>
              <a:rPr lang="en-US" sz="5400" b="1"/>
              <a:t>Types of Traceability - Bi-Directional</a:t>
            </a:r>
            <a:endParaRPr lang="en-US" sz="5400"/>
          </a:p>
        </p:txBody>
      </p:sp>
      <p:sp>
        <p:nvSpPr>
          <p:cNvPr id="3" name="Content Placeholder 2">
            <a:extLst>
              <a:ext uri="{FF2B5EF4-FFF2-40B4-BE49-F238E27FC236}">
                <a16:creationId xmlns:a16="http://schemas.microsoft.com/office/drawing/2014/main" id="{A99D6BE1-55C9-43FE-BC47-C26E852AB5AE}"/>
              </a:ext>
            </a:extLst>
          </p:cNvPr>
          <p:cNvSpPr>
            <a:spLocks noGrp="1"/>
          </p:cNvSpPr>
          <p:nvPr>
            <p:ph idx="1"/>
          </p:nvPr>
        </p:nvSpPr>
        <p:spPr>
          <a:xfrm>
            <a:off x="1289304" y="2902913"/>
            <a:ext cx="9849751" cy="3032168"/>
          </a:xfrm>
        </p:spPr>
        <p:txBody>
          <a:bodyPr anchor="ctr">
            <a:normAutofit/>
          </a:bodyPr>
          <a:lstStyle/>
          <a:p>
            <a:r>
              <a:rPr lang="en-US" sz="2000"/>
              <a:t>As the name suggests, bi-directional traceability is a mixture of both forward and backward traceability, in which requirements are mapped with test cases and test cases are mapped with requirements. This is to make sure that every given requirement has a relevant and associated test case, and vice-versa.</a:t>
            </a:r>
          </a:p>
        </p:txBody>
      </p:sp>
      <p:sp>
        <p:nvSpPr>
          <p:cNvPr id="4" name="Date Placeholder 3">
            <a:extLst>
              <a:ext uri="{FF2B5EF4-FFF2-40B4-BE49-F238E27FC236}">
                <a16:creationId xmlns:a16="http://schemas.microsoft.com/office/drawing/2014/main" id="{2FF5EE42-253D-481D-89EA-4D0F1E2B4034}"/>
              </a:ext>
            </a:extLst>
          </p:cNvPr>
          <p:cNvSpPr>
            <a:spLocks noGrp="1"/>
          </p:cNvSpPr>
          <p:nvPr>
            <p:ph type="dt" sz="half" idx="10"/>
          </p:nvPr>
        </p:nvSpPr>
        <p:spPr/>
        <p:txBody>
          <a:bodyPr/>
          <a:lstStyle/>
          <a:p>
            <a:fld id="{66C1A91A-E689-464A-907E-2F26BA0AB850}" type="datetime1">
              <a:rPr lang="en-US" smtClean="0"/>
              <a:t>7/14/2020</a:t>
            </a:fld>
            <a:endParaRPr lang="en-US"/>
          </a:p>
        </p:txBody>
      </p:sp>
      <p:sp>
        <p:nvSpPr>
          <p:cNvPr id="5" name="Footer Placeholder 4">
            <a:extLst>
              <a:ext uri="{FF2B5EF4-FFF2-40B4-BE49-F238E27FC236}">
                <a16:creationId xmlns:a16="http://schemas.microsoft.com/office/drawing/2014/main" id="{CC171B90-1FB7-40EC-86D2-A5A31D775062}"/>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352A4978-2E4A-47E2-816C-142E51C1F445}"/>
              </a:ext>
            </a:extLst>
          </p:cNvPr>
          <p:cNvSpPr>
            <a:spLocks noGrp="1"/>
          </p:cNvSpPr>
          <p:nvPr>
            <p:ph type="sldNum" sz="quarter" idx="12"/>
          </p:nvPr>
        </p:nvSpPr>
        <p:spPr/>
        <p:txBody>
          <a:bodyPr/>
          <a:lstStyle/>
          <a:p>
            <a:fld id="{3212FFF8-523E-435A-ABE1-55E958D5DD6C}" type="slidenum">
              <a:rPr lang="en-US" smtClean="0"/>
              <a:t>6</a:t>
            </a:fld>
            <a:endParaRPr lang="en-US"/>
          </a:p>
        </p:txBody>
      </p:sp>
    </p:spTree>
    <p:extLst>
      <p:ext uri="{BB962C8B-B14F-4D97-AF65-F5344CB8AC3E}">
        <p14:creationId xmlns:p14="http://schemas.microsoft.com/office/powerpoint/2010/main" val="386181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6DFB2-C70E-4F46-AF92-297C9C0A0EFC}"/>
              </a:ext>
            </a:extLst>
          </p:cNvPr>
          <p:cNvSpPr>
            <a:spLocks noGrp="1"/>
          </p:cNvSpPr>
          <p:nvPr>
            <p:ph type="title"/>
          </p:nvPr>
        </p:nvSpPr>
        <p:spPr>
          <a:xfrm>
            <a:off x="808638" y="386930"/>
            <a:ext cx="9236700" cy="1188950"/>
          </a:xfrm>
        </p:spPr>
        <p:txBody>
          <a:bodyPr anchor="b">
            <a:normAutofit/>
          </a:bodyPr>
          <a:lstStyle/>
          <a:p>
            <a:r>
              <a:rPr lang="en-US" sz="5400"/>
              <a:t>Set up goals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959DBF-C667-4696-9FB6-9AA7CB947A0B}"/>
              </a:ext>
            </a:extLst>
          </p:cNvPr>
          <p:cNvSpPr>
            <a:spLocks noGrp="1"/>
          </p:cNvSpPr>
          <p:nvPr>
            <p:ph idx="1"/>
          </p:nvPr>
        </p:nvSpPr>
        <p:spPr>
          <a:xfrm>
            <a:off x="793660" y="2599509"/>
            <a:ext cx="10143668" cy="3435531"/>
          </a:xfrm>
        </p:spPr>
        <p:txBody>
          <a:bodyPr anchor="ctr">
            <a:normAutofit/>
          </a:bodyPr>
          <a:lstStyle/>
          <a:p>
            <a:pPr fontAlgn="base"/>
            <a:r>
              <a:rPr lang="en-US" sz="2400" b="1"/>
              <a:t>1- Set goals</a:t>
            </a:r>
          </a:p>
          <a:p>
            <a:pPr fontAlgn="base"/>
            <a:r>
              <a:rPr lang="en-US" sz="2400"/>
              <a:t>The first step you need to take before you actually create an RTM is to define your goals. It will help you in answering the question, what purpose will the RTM serve?</a:t>
            </a:r>
          </a:p>
          <a:p>
            <a:pPr fontAlgn="base"/>
            <a:r>
              <a:rPr lang="en-US" sz="2400"/>
              <a:t>Here is an example of a goal</a:t>
            </a:r>
          </a:p>
          <a:p>
            <a:pPr fontAlgn="base"/>
            <a:r>
              <a:rPr lang="en-US" sz="2400"/>
              <a:t>I want to create a traceability matrix to keep track of test cases and bugs that will be impacted if there are any changes made to the requirements.</a:t>
            </a:r>
          </a:p>
          <a:p>
            <a:endParaRPr lang="en-US" sz="2400"/>
          </a:p>
        </p:txBody>
      </p:sp>
      <p:sp>
        <p:nvSpPr>
          <p:cNvPr id="4" name="Date Placeholder 3">
            <a:extLst>
              <a:ext uri="{FF2B5EF4-FFF2-40B4-BE49-F238E27FC236}">
                <a16:creationId xmlns:a16="http://schemas.microsoft.com/office/drawing/2014/main" id="{B3DAA405-3D76-47C7-8DFE-AD709238DAC7}"/>
              </a:ext>
            </a:extLst>
          </p:cNvPr>
          <p:cNvSpPr>
            <a:spLocks noGrp="1"/>
          </p:cNvSpPr>
          <p:nvPr>
            <p:ph type="dt" sz="half" idx="10"/>
          </p:nvPr>
        </p:nvSpPr>
        <p:spPr/>
        <p:txBody>
          <a:bodyPr/>
          <a:lstStyle/>
          <a:p>
            <a:fld id="{F495A6E6-2A91-4B86-BDEF-6CBBCC0C206B}" type="datetime1">
              <a:rPr lang="en-US" smtClean="0"/>
              <a:t>7/14/2020</a:t>
            </a:fld>
            <a:endParaRPr lang="en-US"/>
          </a:p>
        </p:txBody>
      </p:sp>
      <p:sp>
        <p:nvSpPr>
          <p:cNvPr id="5" name="Footer Placeholder 4">
            <a:extLst>
              <a:ext uri="{FF2B5EF4-FFF2-40B4-BE49-F238E27FC236}">
                <a16:creationId xmlns:a16="http://schemas.microsoft.com/office/drawing/2014/main" id="{9DBD9A3D-203D-4B78-9A88-4FCA83068EB2}"/>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44F27B1F-C068-40D5-9080-24D027697B59}"/>
              </a:ext>
            </a:extLst>
          </p:cNvPr>
          <p:cNvSpPr>
            <a:spLocks noGrp="1"/>
          </p:cNvSpPr>
          <p:nvPr>
            <p:ph type="sldNum" sz="quarter" idx="12"/>
          </p:nvPr>
        </p:nvSpPr>
        <p:spPr/>
        <p:txBody>
          <a:bodyPr/>
          <a:lstStyle/>
          <a:p>
            <a:fld id="{3212FFF8-523E-435A-ABE1-55E958D5DD6C}" type="slidenum">
              <a:rPr lang="en-US" smtClean="0"/>
              <a:t>7</a:t>
            </a:fld>
            <a:endParaRPr lang="en-US"/>
          </a:p>
        </p:txBody>
      </p:sp>
    </p:spTree>
    <p:extLst>
      <p:ext uri="{BB962C8B-B14F-4D97-AF65-F5344CB8AC3E}">
        <p14:creationId xmlns:p14="http://schemas.microsoft.com/office/powerpoint/2010/main" val="327518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D2789-8618-453D-9EA3-1047555F5093}"/>
              </a:ext>
            </a:extLst>
          </p:cNvPr>
          <p:cNvSpPr>
            <a:spLocks noGrp="1"/>
          </p:cNvSpPr>
          <p:nvPr>
            <p:ph type="title"/>
          </p:nvPr>
        </p:nvSpPr>
        <p:spPr>
          <a:xfrm>
            <a:off x="808638" y="386930"/>
            <a:ext cx="9236700" cy="1188950"/>
          </a:xfrm>
        </p:spPr>
        <p:txBody>
          <a:bodyPr anchor="b">
            <a:normAutofit/>
          </a:bodyPr>
          <a:lstStyle/>
          <a:p>
            <a:r>
              <a:rPr lang="en-US" sz="5400" b="1"/>
              <a:t>Collect artifacts</a:t>
            </a:r>
            <a:endParaRPr lang="en-US" sz="5400"/>
          </a:p>
        </p:txBody>
      </p:sp>
      <p:grpSp>
        <p:nvGrpSpPr>
          <p:cNvPr id="30" name="Group 2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1" name="Rectangle 3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63D4D-6363-41E6-B24E-D2E88A768564}"/>
              </a:ext>
            </a:extLst>
          </p:cNvPr>
          <p:cNvSpPr>
            <a:spLocks noGrp="1"/>
          </p:cNvSpPr>
          <p:nvPr>
            <p:ph idx="1"/>
          </p:nvPr>
        </p:nvSpPr>
        <p:spPr>
          <a:xfrm>
            <a:off x="793660" y="2599509"/>
            <a:ext cx="10143668" cy="3435531"/>
          </a:xfrm>
        </p:spPr>
        <p:txBody>
          <a:bodyPr anchor="ctr">
            <a:normAutofit/>
          </a:bodyPr>
          <a:lstStyle/>
          <a:p>
            <a:pPr fontAlgn="base"/>
            <a:r>
              <a:rPr lang="en-US" sz="1300" b="1"/>
              <a:t>2- Collect artifacts</a:t>
            </a:r>
          </a:p>
          <a:p>
            <a:pPr fontAlgn="base"/>
            <a:r>
              <a:rPr lang="en-US" sz="1300"/>
              <a:t>As you have defined your goal, now you need to know which artifacts you will need in order to accomplish your goal. For creating a Requirements Traceability Matrix, you will need:</a:t>
            </a:r>
          </a:p>
          <a:p>
            <a:pPr fontAlgn="base"/>
            <a:r>
              <a:rPr lang="en-US" sz="1300"/>
              <a:t>Requirements</a:t>
            </a:r>
          </a:p>
          <a:p>
            <a:pPr fontAlgn="base"/>
            <a:r>
              <a:rPr lang="en-US" sz="1300"/>
              <a:t>Test cases</a:t>
            </a:r>
          </a:p>
          <a:p>
            <a:pPr fontAlgn="base"/>
            <a:r>
              <a:rPr lang="en-US" sz="1300"/>
              <a:t>Test results</a:t>
            </a:r>
          </a:p>
          <a:p>
            <a:pPr fontAlgn="base"/>
            <a:r>
              <a:rPr lang="en-US" sz="1300"/>
              <a:t>Bugs</a:t>
            </a:r>
          </a:p>
          <a:p>
            <a:pPr fontAlgn="base"/>
            <a:r>
              <a:rPr lang="en-US" sz="1300"/>
              <a:t>The next step will be to collect these artifacts. For this, you will have to access the latest version of requirements and make sure each requirement has a unique identification ID. You can then gather all the test cases from the testing team. If the testing is going on or it has been completed, you will have access to the test results as well as the bugs found.</a:t>
            </a:r>
          </a:p>
          <a:p>
            <a:br>
              <a:rPr lang="en-US" sz="1300"/>
            </a:br>
            <a:endParaRPr lang="en-US" sz="1300"/>
          </a:p>
        </p:txBody>
      </p:sp>
      <p:sp>
        <p:nvSpPr>
          <p:cNvPr id="4" name="Date Placeholder 3">
            <a:extLst>
              <a:ext uri="{FF2B5EF4-FFF2-40B4-BE49-F238E27FC236}">
                <a16:creationId xmlns:a16="http://schemas.microsoft.com/office/drawing/2014/main" id="{CFB3F1A5-08EB-4CBC-95D0-5AAA5E2CBF43}"/>
              </a:ext>
            </a:extLst>
          </p:cNvPr>
          <p:cNvSpPr>
            <a:spLocks noGrp="1"/>
          </p:cNvSpPr>
          <p:nvPr>
            <p:ph type="dt" sz="half" idx="10"/>
          </p:nvPr>
        </p:nvSpPr>
        <p:spPr/>
        <p:txBody>
          <a:bodyPr/>
          <a:lstStyle/>
          <a:p>
            <a:fld id="{EA8073EB-6C38-4261-902F-4F39386B3DAB}" type="datetime1">
              <a:rPr lang="en-US" smtClean="0"/>
              <a:t>7/14/2020</a:t>
            </a:fld>
            <a:endParaRPr lang="en-US"/>
          </a:p>
        </p:txBody>
      </p:sp>
      <p:sp>
        <p:nvSpPr>
          <p:cNvPr id="5" name="Footer Placeholder 4">
            <a:extLst>
              <a:ext uri="{FF2B5EF4-FFF2-40B4-BE49-F238E27FC236}">
                <a16:creationId xmlns:a16="http://schemas.microsoft.com/office/drawing/2014/main" id="{32D12F24-CB7A-4B9B-8F3D-8D40A7B3A467}"/>
              </a:ext>
            </a:extLst>
          </p:cNvPr>
          <p:cNvSpPr>
            <a:spLocks noGrp="1"/>
          </p:cNvSpPr>
          <p:nvPr>
            <p:ph type="ftr" sz="quarter" idx="11"/>
          </p:nvPr>
        </p:nvSpPr>
        <p:spPr/>
        <p:txBody>
          <a:bodyPr/>
          <a:lstStyle/>
          <a:p>
            <a:r>
              <a:rPr lang="en-US"/>
              <a:t>Requirement Traceability Matrix</a:t>
            </a:r>
          </a:p>
        </p:txBody>
      </p:sp>
      <p:sp>
        <p:nvSpPr>
          <p:cNvPr id="6" name="Slide Number Placeholder 5">
            <a:extLst>
              <a:ext uri="{FF2B5EF4-FFF2-40B4-BE49-F238E27FC236}">
                <a16:creationId xmlns:a16="http://schemas.microsoft.com/office/drawing/2014/main" id="{3667E35C-E68D-4B93-BFF8-A3F45402F584}"/>
              </a:ext>
            </a:extLst>
          </p:cNvPr>
          <p:cNvSpPr>
            <a:spLocks noGrp="1"/>
          </p:cNvSpPr>
          <p:nvPr>
            <p:ph type="sldNum" sz="quarter" idx="12"/>
          </p:nvPr>
        </p:nvSpPr>
        <p:spPr/>
        <p:txBody>
          <a:bodyPr/>
          <a:lstStyle/>
          <a:p>
            <a:fld id="{3212FFF8-523E-435A-ABE1-55E958D5DD6C}" type="slidenum">
              <a:rPr lang="en-US" smtClean="0"/>
              <a:t>8</a:t>
            </a:fld>
            <a:endParaRPr lang="en-US"/>
          </a:p>
        </p:txBody>
      </p:sp>
    </p:spTree>
    <p:extLst>
      <p:ext uri="{BB962C8B-B14F-4D97-AF65-F5344CB8AC3E}">
        <p14:creationId xmlns:p14="http://schemas.microsoft.com/office/powerpoint/2010/main" val="58577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106E1-4418-48C5-BEBA-3E2F46C70A0C}"/>
              </a:ext>
            </a:extLst>
          </p:cNvPr>
          <p:cNvSpPr>
            <a:spLocks noGrp="1"/>
          </p:cNvSpPr>
          <p:nvPr>
            <p:ph type="title"/>
          </p:nvPr>
        </p:nvSpPr>
        <p:spPr>
          <a:xfrm>
            <a:off x="793662" y="386930"/>
            <a:ext cx="10066122" cy="1298448"/>
          </a:xfrm>
        </p:spPr>
        <p:txBody>
          <a:bodyPr anchor="b">
            <a:normAutofit/>
          </a:bodyPr>
          <a:lstStyle/>
          <a:p>
            <a:r>
              <a:rPr lang="en-US" sz="4800" b="1"/>
              <a:t>Prepare a traceability matrix template</a:t>
            </a:r>
            <a:endParaRPr lang="en-US" sz="4800"/>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F86BA8-963F-4C2E-9083-A8FFBEAA2E41}"/>
              </a:ext>
            </a:extLst>
          </p:cNvPr>
          <p:cNvSpPr>
            <a:spLocks noGrp="1"/>
          </p:cNvSpPr>
          <p:nvPr>
            <p:ph idx="1"/>
          </p:nvPr>
        </p:nvSpPr>
        <p:spPr>
          <a:xfrm>
            <a:off x="793661" y="2599509"/>
            <a:ext cx="4530898" cy="3639450"/>
          </a:xfrm>
        </p:spPr>
        <p:txBody>
          <a:bodyPr anchor="ctr">
            <a:normAutofit/>
          </a:bodyPr>
          <a:lstStyle/>
          <a:p>
            <a:pPr fontAlgn="base"/>
            <a:r>
              <a:rPr lang="en-US" sz="2000" b="1"/>
              <a:t>Prepare a traceability matrix template</a:t>
            </a:r>
          </a:p>
          <a:p>
            <a:pPr fontAlgn="base"/>
            <a:r>
              <a:rPr lang="en-US" sz="2000"/>
              <a:t>For a requirements traceability matrix template, you can create a spreadsheet in excel and add a column for each artifact that you have collected. The columns in the excel will be as follows:</a:t>
            </a:r>
          </a:p>
          <a:p>
            <a:endParaRPr lang="en-US" sz="2000"/>
          </a:p>
        </p:txBody>
      </p:sp>
      <p:pic>
        <p:nvPicPr>
          <p:cNvPr id="6" name="Picture 5">
            <a:extLst>
              <a:ext uri="{FF2B5EF4-FFF2-40B4-BE49-F238E27FC236}">
                <a16:creationId xmlns:a16="http://schemas.microsoft.com/office/drawing/2014/main" id="{956DF832-17F7-4E9C-9A84-CCDE34DE5E21}"/>
              </a:ext>
            </a:extLst>
          </p:cNvPr>
          <p:cNvPicPr>
            <a:picLocks noChangeAspect="1"/>
          </p:cNvPicPr>
          <p:nvPr/>
        </p:nvPicPr>
        <p:blipFill rotWithShape="1">
          <a:blip r:embed="rId2"/>
          <a:srcRect l="21777" r="57770"/>
          <a:stretch/>
        </p:blipFill>
        <p:spPr>
          <a:xfrm>
            <a:off x="5911532" y="2484255"/>
            <a:ext cx="5150277" cy="3714244"/>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FFDB720-904E-4E2B-BE4A-577B8A37AE6C}"/>
              </a:ext>
            </a:extLst>
          </p:cNvPr>
          <p:cNvSpPr>
            <a:spLocks noGrp="1"/>
          </p:cNvSpPr>
          <p:nvPr>
            <p:ph type="dt" sz="half" idx="10"/>
          </p:nvPr>
        </p:nvSpPr>
        <p:spPr/>
        <p:txBody>
          <a:bodyPr/>
          <a:lstStyle/>
          <a:p>
            <a:fld id="{20FA0BBF-8FF7-4ED2-9739-825F0ADA7BA9}" type="datetime1">
              <a:rPr lang="en-US" smtClean="0"/>
              <a:t>7/14/2020</a:t>
            </a:fld>
            <a:endParaRPr lang="en-US"/>
          </a:p>
        </p:txBody>
      </p:sp>
      <p:sp>
        <p:nvSpPr>
          <p:cNvPr id="5" name="Footer Placeholder 4">
            <a:extLst>
              <a:ext uri="{FF2B5EF4-FFF2-40B4-BE49-F238E27FC236}">
                <a16:creationId xmlns:a16="http://schemas.microsoft.com/office/drawing/2014/main" id="{97CDB2F8-8629-42A7-80A2-A5046BB58C75}"/>
              </a:ext>
            </a:extLst>
          </p:cNvPr>
          <p:cNvSpPr>
            <a:spLocks noGrp="1"/>
          </p:cNvSpPr>
          <p:nvPr>
            <p:ph type="ftr" sz="quarter" idx="11"/>
          </p:nvPr>
        </p:nvSpPr>
        <p:spPr/>
        <p:txBody>
          <a:bodyPr/>
          <a:lstStyle/>
          <a:p>
            <a:r>
              <a:rPr lang="en-US"/>
              <a:t>Requirement Traceability Matrix</a:t>
            </a:r>
          </a:p>
        </p:txBody>
      </p:sp>
      <p:sp>
        <p:nvSpPr>
          <p:cNvPr id="7" name="Slide Number Placeholder 6">
            <a:extLst>
              <a:ext uri="{FF2B5EF4-FFF2-40B4-BE49-F238E27FC236}">
                <a16:creationId xmlns:a16="http://schemas.microsoft.com/office/drawing/2014/main" id="{41EA4CB9-A1E5-46AE-A1C6-A5F7189F7858}"/>
              </a:ext>
            </a:extLst>
          </p:cNvPr>
          <p:cNvSpPr>
            <a:spLocks noGrp="1"/>
          </p:cNvSpPr>
          <p:nvPr>
            <p:ph type="sldNum" sz="quarter" idx="12"/>
          </p:nvPr>
        </p:nvSpPr>
        <p:spPr/>
        <p:txBody>
          <a:bodyPr/>
          <a:lstStyle/>
          <a:p>
            <a:fld id="{3212FFF8-523E-435A-ABE1-55E958D5DD6C}" type="slidenum">
              <a:rPr lang="en-US" smtClean="0"/>
              <a:t>9</a:t>
            </a:fld>
            <a:endParaRPr lang="en-US"/>
          </a:p>
        </p:txBody>
      </p:sp>
    </p:spTree>
    <p:extLst>
      <p:ext uri="{BB962C8B-B14F-4D97-AF65-F5344CB8AC3E}">
        <p14:creationId xmlns:p14="http://schemas.microsoft.com/office/powerpoint/2010/main" val="277132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1271</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RTM and Matrix in software testing</vt:lpstr>
      <vt:lpstr>What is Requirement Traceability Matrix (RTM)?</vt:lpstr>
      <vt:lpstr>What is the need for Traceability?</vt:lpstr>
      <vt:lpstr>Types of Traceability - Forward Traceability</vt:lpstr>
      <vt:lpstr>Types of Traceability - Backward Traceability</vt:lpstr>
      <vt:lpstr>Types of Traceability - Bi-Directional</vt:lpstr>
      <vt:lpstr>Set up goals</vt:lpstr>
      <vt:lpstr>Collect artifacts</vt:lpstr>
      <vt:lpstr>Prepare a traceability matrix template</vt:lpstr>
      <vt:lpstr>Adding the artifacts</vt:lpstr>
      <vt:lpstr>Update the traceability matrix</vt:lpstr>
      <vt:lpstr>Parameters to include in Requirement Traceability Matrix</vt:lpstr>
      <vt:lpstr>Another RTM template</vt:lpstr>
      <vt:lpstr>Requirements Traceability Matrix Tool</vt:lpstr>
      <vt:lpstr>Advantage of Requirement Traceability Matrix</vt:lpstr>
      <vt:lpstr>What is Software Testing Metric?</vt:lpstr>
      <vt:lpstr>Why Test Metrics are Important?</vt:lpstr>
      <vt:lpstr>Types of Test Metrics</vt:lpstr>
      <vt:lpstr>Example of Test Metric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RTM and Matrix in software testing</dc:title>
  <dc:creator>Venkateswara Rao Neppalli</dc:creator>
  <cp:lastModifiedBy>Venkateswara Rao Neppalli</cp:lastModifiedBy>
  <cp:revision>2</cp:revision>
  <dcterms:created xsi:type="dcterms:W3CDTF">2020-06-28T03:31:37Z</dcterms:created>
  <dcterms:modified xsi:type="dcterms:W3CDTF">2020-07-14T13:45:32Z</dcterms:modified>
</cp:coreProperties>
</file>